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92"/>
  </p:notesMasterIdLst>
  <p:handoutMasterIdLst>
    <p:handoutMasterId r:id="rId93"/>
  </p:handout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439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2" r:id="rId68"/>
    <p:sldId id="403" r:id="rId69"/>
    <p:sldId id="409" r:id="rId70"/>
    <p:sldId id="441" r:id="rId71"/>
    <p:sldId id="440" r:id="rId72"/>
    <p:sldId id="442" r:id="rId73"/>
    <p:sldId id="443" r:id="rId74"/>
    <p:sldId id="444" r:id="rId75"/>
    <p:sldId id="445" r:id="rId76"/>
    <p:sldId id="447" r:id="rId77"/>
    <p:sldId id="446" r:id="rId78"/>
    <p:sldId id="448" r:id="rId79"/>
    <p:sldId id="449" r:id="rId80"/>
    <p:sldId id="428" r:id="rId81"/>
    <p:sldId id="429" r:id="rId82"/>
    <p:sldId id="430" r:id="rId83"/>
    <p:sldId id="431" r:id="rId84"/>
    <p:sldId id="432" r:id="rId85"/>
    <p:sldId id="433" r:id="rId86"/>
    <p:sldId id="434" r:id="rId87"/>
    <p:sldId id="435" r:id="rId88"/>
    <p:sldId id="436" r:id="rId89"/>
    <p:sldId id="437" r:id="rId90"/>
    <p:sldId id="438" r:id="rId9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FF5050"/>
    <a:srgbClr val="FF0000"/>
    <a:srgbClr val="336600"/>
    <a:srgbClr val="CC0000"/>
    <a:srgbClr val="FFFF00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17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04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768077-AFA9-4C9E-A76C-B52167E00E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BDDB8B-1E8F-447F-9B14-E30CC7DB42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504F6-97B2-4A68-9FF5-E25A933E80C5}" type="slidenum">
              <a:rPr lang="en-US"/>
              <a:pPr/>
              <a:t>2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25540-D78D-441A-94AF-EE8FF053E3AE}" type="slidenum">
              <a:rPr lang="en-US"/>
              <a:pPr/>
              <a:t>11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485F39-9596-45B6-ADCD-4BE85FEE2327}" type="slidenum">
              <a:rPr lang="en-US"/>
              <a:pPr/>
              <a:t>12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E73F1-41B2-4ECB-B277-707D84775823}" type="slidenum">
              <a:rPr lang="en-US"/>
              <a:pPr/>
              <a:t>13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80CA9-32EA-4490-B2FC-05FAE9F31CE1}" type="slidenum">
              <a:rPr lang="en-US"/>
              <a:pPr/>
              <a:t>14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B5E6F-5D67-4F82-A4F9-832E1F61B757}" type="slidenum">
              <a:rPr lang="en-US"/>
              <a:pPr/>
              <a:t>15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4E1AC-6B5C-499F-A4D6-563BC13E3FBC}" type="slidenum">
              <a:rPr lang="en-US"/>
              <a:pPr/>
              <a:t>17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C5A50-C979-48FA-93FE-DE27C12C0A8C}" type="slidenum">
              <a:rPr lang="en-US"/>
              <a:pPr/>
              <a:t>18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9BE3A-D3C0-4A13-838A-0AD1024DF6DD}" type="slidenum">
              <a:rPr lang="en-US"/>
              <a:pPr/>
              <a:t>19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3458D-1B6D-4D5B-820D-D742C02CF39C}" type="slidenum">
              <a:rPr lang="en-US"/>
              <a:pPr/>
              <a:t>20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E0CD1-4160-435E-A1C1-7726D9CAB244}" type="slidenum">
              <a:rPr lang="en-US"/>
              <a:pPr/>
              <a:t>21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51599-B748-48C9-A818-75BED2F22F3B}" type="slidenum">
              <a:rPr lang="en-US"/>
              <a:pPr/>
              <a:t>3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937E4-10DE-4C88-8107-5EE8C56BE114}" type="slidenum">
              <a:rPr lang="en-US"/>
              <a:pPr/>
              <a:t>22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2C0D2-10F1-4543-9053-AA55C8193077}" type="slidenum">
              <a:rPr lang="en-US"/>
              <a:pPr/>
              <a:t>23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D9791-7650-4534-BAC1-6719171450E2}" type="slidenum">
              <a:rPr lang="en-US"/>
              <a:pPr/>
              <a:t>24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23B95-83F1-475D-B895-445E1E08233B}" type="slidenum">
              <a:rPr lang="en-US"/>
              <a:pPr/>
              <a:t>25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4326F-1161-45D8-9603-20A288F2856B}" type="slidenum">
              <a:rPr lang="en-US"/>
              <a:pPr/>
              <a:t>26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F6194-C618-482E-BBEB-FC5A4C5FF69D}" type="slidenum">
              <a:rPr lang="en-US"/>
              <a:pPr/>
              <a:t>27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10B32-7102-434F-9BD5-C8C866209185}" type="slidenum">
              <a:rPr lang="en-US"/>
              <a:pPr/>
              <a:t>28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B871E-4FCB-4C7D-87F0-4BCF27ABCF44}" type="slidenum">
              <a:rPr lang="en-US"/>
              <a:pPr/>
              <a:t>29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F0C6D-30DF-4904-A2DD-CF9B3F3674BB}" type="slidenum">
              <a:rPr lang="en-US"/>
              <a:pPr/>
              <a:t>30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D49C9-9CC4-4370-B604-558E41D6F505}" type="slidenum">
              <a:rPr lang="en-US"/>
              <a:pPr/>
              <a:t>31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5BCEA-A562-4D4D-8FEA-1ED7BFF42FDB}" type="slidenum">
              <a:rPr lang="en-US"/>
              <a:pPr/>
              <a:t>4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4FC1B-A940-4711-97AF-2D69CF365140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5B099-E873-4C2F-A7F2-075D3569D983}" type="slidenum">
              <a:rPr lang="en-US"/>
              <a:pPr/>
              <a:t>33</a:t>
            </a:fld>
            <a:endParaRPr lang="en-US"/>
          </a:p>
        </p:txBody>
      </p:sp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12D8B-B1E3-4BBE-8B43-328AE3407CB8}" type="slidenum">
              <a:rPr lang="en-US"/>
              <a:pPr/>
              <a:t>34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5A94B-276C-40CA-BCA0-4E6EF15C96E1}" type="slidenum">
              <a:rPr lang="en-US"/>
              <a:pPr/>
              <a:t>35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AACEFB-6E3F-4DC5-996E-B5C10B773543}" type="slidenum">
              <a:rPr lang="en-US"/>
              <a:pPr/>
              <a:t>36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04699-2E23-4FDB-B524-300536C0BABC}" type="slidenum">
              <a:rPr lang="en-US"/>
              <a:pPr/>
              <a:t>37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79D59-5A6E-4616-A067-691B84108089}" type="slidenum">
              <a:rPr lang="en-US"/>
              <a:pPr/>
              <a:t>38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CC32A-FB01-4A25-AAE6-734A62E9BF25}" type="slidenum">
              <a:rPr lang="en-US"/>
              <a:pPr/>
              <a:t>39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C1DBA-3134-4F0F-AA97-7DB83E95E3D6}" type="slidenum">
              <a:rPr lang="en-US"/>
              <a:pPr/>
              <a:t>40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2FD79-F53E-4225-838B-C9292204C6C0}" type="slidenum">
              <a:rPr lang="en-US"/>
              <a:pPr/>
              <a:t>41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FA0FD-87BD-495E-AB49-C74D4C44F62E}" type="slidenum">
              <a:rPr lang="en-US"/>
              <a:pPr/>
              <a:t>5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11A132-4E35-42A2-97FB-86D44A0FB5BF}" type="slidenum">
              <a:rPr lang="en-US"/>
              <a:pPr/>
              <a:t>42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82ABB-CA3C-4C41-BECA-FB5163683D3B}" type="slidenum">
              <a:rPr lang="en-US"/>
              <a:pPr/>
              <a:t>43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378D-DBA0-4821-82E1-BB50383E641F}" type="slidenum">
              <a:rPr lang="en-US"/>
              <a:pPr/>
              <a:t>44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CAFBF-EF02-4244-B040-6927F7061890}" type="slidenum">
              <a:rPr lang="en-US"/>
              <a:pPr/>
              <a:t>45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7661F-FAF4-4A1D-B3E0-39549F33F35A}" type="slidenum">
              <a:rPr lang="en-US"/>
              <a:pPr/>
              <a:t>46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C2FF4-282F-4E5D-B62C-90F36760C8F7}" type="slidenum">
              <a:rPr lang="en-US"/>
              <a:pPr/>
              <a:t>47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269E5-A57B-4256-9006-11E214771323}" type="slidenum">
              <a:rPr lang="en-US"/>
              <a:pPr/>
              <a:t>48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DF16D-6546-4A8F-B085-F10B59F42B33}" type="slidenum">
              <a:rPr lang="en-US"/>
              <a:pPr/>
              <a:t>49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90BA9-5381-4958-BA6D-4D5082E298F1}" type="slidenum">
              <a:rPr lang="en-US"/>
              <a:pPr/>
              <a:t>50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C2E47-D2D1-47FE-A953-E5C776773809}" type="slidenum">
              <a:rPr lang="en-US"/>
              <a:pPr/>
              <a:t>51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4D32B-3AB9-480A-9BC6-7EE61BBFE984}" type="slidenum">
              <a:rPr lang="en-US"/>
              <a:pPr/>
              <a:t>6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2BF01-9A00-485F-883E-71ECA3052E75}" type="slidenum">
              <a:rPr lang="en-US"/>
              <a:pPr/>
              <a:t>52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6E689-B4C8-4ABB-9B62-856E916962E1}" type="slidenum">
              <a:rPr lang="en-US"/>
              <a:pPr/>
              <a:t>53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A18A8-2812-42A6-9476-376F4790ACA6}" type="slidenum">
              <a:rPr lang="en-US"/>
              <a:pPr/>
              <a:t>54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CF009-45BB-4C1E-B9FD-728B3E341A2F}" type="slidenum">
              <a:rPr lang="en-US"/>
              <a:pPr/>
              <a:t>55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13814-BA61-4F04-BE0B-634C1D87E5BB}" type="slidenum">
              <a:rPr lang="en-US"/>
              <a:pPr/>
              <a:t>56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2AF80-EC1E-49AB-994E-F4503AE77885}" type="slidenum">
              <a:rPr lang="en-US"/>
              <a:pPr/>
              <a:t>57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094E7-B7A3-429B-9933-5C1744CCD65A}" type="slidenum">
              <a:rPr lang="en-US"/>
              <a:pPr/>
              <a:t>58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8DBBC-6C4E-4BEC-B5F3-9A4EF0DC12E4}" type="slidenum">
              <a:rPr lang="en-US"/>
              <a:pPr/>
              <a:t>59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93605-7B5E-4A7F-BA5B-4F9BCE289E57}" type="slidenum">
              <a:rPr lang="en-US"/>
              <a:pPr/>
              <a:t>60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7C153-3C1D-4A5E-90F2-50F896A5180E}" type="slidenum">
              <a:rPr lang="en-US"/>
              <a:pPr/>
              <a:t>61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92D53-7D29-4231-B368-31B3FBFC8A91}" type="slidenum">
              <a:rPr lang="en-US"/>
              <a:pPr/>
              <a:t>7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52E5F-8C4A-4DFE-ABF2-5E719E5A357E}" type="slidenum">
              <a:rPr lang="en-US"/>
              <a:pPr/>
              <a:t>62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304F9-76DB-49E0-ADDC-C67FB6AC88A9}" type="slidenum">
              <a:rPr lang="en-US"/>
              <a:pPr/>
              <a:t>63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6A8EC7-02C8-4A9E-8BCA-5E506969705B}" type="slidenum">
              <a:rPr lang="en-US"/>
              <a:pPr/>
              <a:t>64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220C3-2C36-471D-9DE4-86B36CADC570}" type="slidenum">
              <a:rPr lang="en-US"/>
              <a:pPr/>
              <a:t>65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D7043-5A74-4372-8916-A24D1714656C}" type="slidenum">
              <a:rPr lang="en-US"/>
              <a:pPr/>
              <a:t>66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279FC-0C49-469C-9832-93512A347C09}" type="slidenum">
              <a:rPr lang="en-US"/>
              <a:pPr/>
              <a:t>67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BC9DCD-3D68-4B89-8E52-09A0F2BE2C72}" type="slidenum">
              <a:rPr lang="en-US"/>
              <a:pPr/>
              <a:t>68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8DBD0-449F-4DFB-9DBD-6EAF61E24663}" type="slidenum">
              <a:rPr lang="en-US"/>
              <a:pPr/>
              <a:t>69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0B9F3-9E26-4DC8-BCAF-A40E101AB802}" type="slidenum">
              <a:rPr lang="en-US"/>
              <a:pPr/>
              <a:t>71</a:t>
            </a:fld>
            <a:endParaRPr lang="en-US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E75F7-BDE5-4EE8-B000-FA8F7F54BF35}" type="slidenum">
              <a:rPr lang="en-US"/>
              <a:pPr/>
              <a:t>72</a:t>
            </a:fld>
            <a:endParaRPr lang="en-US"/>
          </a:p>
        </p:txBody>
      </p:sp>
      <p:sp>
        <p:nvSpPr>
          <p:cNvPr id="545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07ABD-1917-4931-BFD4-74EFB6138668}" type="slidenum">
              <a:rPr lang="en-US"/>
              <a:pPr/>
              <a:t>8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51479-F858-4257-B3C6-4BF5BC43C1D4}" type="slidenum">
              <a:rPr lang="en-US"/>
              <a:pPr/>
              <a:t>73</a:t>
            </a:fld>
            <a:endParaRPr lang="en-US"/>
          </a:p>
        </p:txBody>
      </p:sp>
      <p:sp>
        <p:nvSpPr>
          <p:cNvPr id="531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BC515-FBA4-4F71-873B-D393B6444BA5}" type="slidenum">
              <a:rPr lang="en-US"/>
              <a:pPr/>
              <a:t>74</a:t>
            </a:fld>
            <a:endParaRPr lang="en-US"/>
          </a:p>
        </p:txBody>
      </p:sp>
      <p:sp>
        <p:nvSpPr>
          <p:cNvPr id="477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34727-5506-4096-84B0-FB768F378E73}" type="slidenum">
              <a:rPr lang="en-US"/>
              <a:pPr/>
              <a:t>75</a:t>
            </a:fld>
            <a:endParaRPr lang="en-US"/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896C06-2688-4E74-B548-81891C468E72}" type="slidenum">
              <a:rPr lang="en-US"/>
              <a:pPr/>
              <a:t>76</a:t>
            </a:fld>
            <a:endParaRPr lang="en-US"/>
          </a:p>
        </p:txBody>
      </p:sp>
      <p:sp>
        <p:nvSpPr>
          <p:cNvPr id="485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0AB0E-F1E7-4C8B-9932-4DC491E53900}" type="slidenum">
              <a:rPr lang="en-US"/>
              <a:pPr/>
              <a:t>77</a:t>
            </a:fld>
            <a:endParaRPr lang="en-US"/>
          </a:p>
        </p:txBody>
      </p:sp>
      <p:sp>
        <p:nvSpPr>
          <p:cNvPr id="486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5438C-1804-49B1-BB41-767507D4E743}" type="slidenum">
              <a:rPr lang="en-US"/>
              <a:pPr/>
              <a:t>78</a:t>
            </a:fld>
            <a:endParaRPr lang="en-US"/>
          </a:p>
        </p:txBody>
      </p:sp>
      <p:sp>
        <p:nvSpPr>
          <p:cNvPr id="537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5FF8A-5217-41FD-8786-3E60901F4DD1}" type="slidenum">
              <a:rPr lang="en-US"/>
              <a:pPr/>
              <a:t>80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9B9A-B1A1-4B1C-AD83-D52A1061FE72}" type="slidenum">
              <a:rPr lang="en-US"/>
              <a:pPr/>
              <a:t>89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C3B71-8B94-4D8E-B4A0-E1550523E3D2}" type="slidenum">
              <a:rPr lang="en-US"/>
              <a:pPr/>
              <a:t>90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0EE2C2-903E-4888-96DA-D133BCA0E2FE}" type="slidenum">
              <a:rPr lang="en-US"/>
              <a:pPr/>
              <a:t>9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81328-04E5-4CFA-A4CB-EF2B74D335DE}" type="slidenum">
              <a:rPr lang="en-US"/>
              <a:pPr/>
              <a:t>10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1722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C65FC89-F3E1-4769-8F31-23253EEF343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152400" y="0"/>
          <a:ext cx="800100" cy="6764338"/>
        </p:xfrm>
        <a:graphic>
          <a:graphicData uri="http://schemas.openxmlformats.org/presentationml/2006/ole">
            <p:oleObj spid="_x0000_s3102" name="Bitmap Image" r:id="rId3" imgW="800212" imgH="6761905" progId="PBrush">
              <p:embed/>
            </p:oleObj>
          </a:graphicData>
        </a:graphic>
      </p:graphicFrame>
      <p:pic>
        <p:nvPicPr>
          <p:cNvPr id="3105" name="Picture 33" descr="W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867400"/>
            <a:ext cx="1524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6902-F4F6-42A1-93DA-7B7734223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A9BD-5557-4CA3-8FD0-23C19F67D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fld id="{984A2608-E577-417B-B8FB-87C78BB046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4D54-26A6-4082-82A2-8F0E41429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34CF-5FED-48C2-98FA-4CC6600A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CCECD-9A9B-40D2-8381-4FB5C7431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5729-44D2-4749-87A8-7D1BCEC8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3326-3662-44B3-B6C8-A0C6481B5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F2BD-08F7-4730-BA47-8715E3A3C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E8B00-6D5A-4885-A3CC-9526AD039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BE4BF1C0-6193-41AA-B6EE-A579CBE2B5D3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0" y="0"/>
          <a:ext cx="533400" cy="6764338"/>
        </p:xfrm>
        <a:graphic>
          <a:graphicData uri="http://schemas.openxmlformats.org/presentationml/2006/ole">
            <p:oleObj spid="_x0000_s2079" name="Bitmap Image" r:id="rId14" imgW="800212" imgH="6761905" progId="PBrush">
              <p:embed/>
            </p:oleObj>
          </a:graphicData>
        </a:graphic>
      </p:graphicFrame>
      <p:pic>
        <p:nvPicPr>
          <p:cNvPr id="2082" name="Picture 34" descr="Wp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6042025"/>
            <a:ext cx="1219200" cy="701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16.jpe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5.gi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3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94.bin"/><Relationship Id="rId12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3.bin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2.bin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1.bin"/><Relationship Id="rId9" Type="http://schemas.openxmlformats.org/officeDocument/2006/relationships/oleObject" Target="../embeddings/oleObject96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103.bin"/><Relationship Id="rId12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2.bin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8.bin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20.bin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9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13" Type="http://schemas.openxmlformats.org/officeDocument/2006/relationships/oleObject" Target="../embeddings/oleObject130.bin"/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124.bin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3.bin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32.bin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31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8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676400"/>
            <a:ext cx="8229600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dirty="0" smtClean="0"/>
              <a:t>Data Link Layer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CS</a:t>
            </a:r>
            <a:r>
              <a:rPr lang="en-US" sz="3200" dirty="0" smtClean="0"/>
              <a:t> 3516 – Computer Networks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/>
              <a:t>5.1 Introduction and services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5.2 Error detection and correction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5.3 Multiple </a:t>
            </a:r>
            <a:r>
              <a:rPr lang="en-US" sz="2400" dirty="0"/>
              <a:t>access protocols</a:t>
            </a:r>
          </a:p>
          <a:p>
            <a:r>
              <a:rPr lang="en-US" sz="2400" dirty="0"/>
              <a:t>5.4 Link-layer Addressing</a:t>
            </a:r>
          </a:p>
          <a:p>
            <a:r>
              <a:rPr lang="en-US" sz="2400" dirty="0"/>
              <a:t>5.5 Ethernet</a:t>
            </a:r>
          </a:p>
        </p:txBody>
      </p:sp>
      <p:sp>
        <p:nvSpPr>
          <p:cNvPr id="514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  <a:noFill/>
          <a:ln/>
        </p:spPr>
        <p:txBody>
          <a:bodyPr/>
          <a:lstStyle/>
          <a:p>
            <a:r>
              <a:rPr lang="en-US" sz="2400" dirty="0"/>
              <a:t>5.6 Link-layer switches</a:t>
            </a:r>
          </a:p>
          <a:p>
            <a:r>
              <a:rPr lang="en-US" sz="2400" dirty="0"/>
              <a:t>5.7 PPP</a:t>
            </a:r>
          </a:p>
          <a:p>
            <a:r>
              <a:rPr lang="en-US" sz="2400" dirty="0"/>
              <a:t>5.8 Link virtualization: MPLS</a:t>
            </a:r>
          </a:p>
          <a:p>
            <a:r>
              <a:rPr lang="en-US" sz="2400" dirty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/>
              <a:t>Error Detection</a:t>
            </a:r>
          </a:p>
        </p:txBody>
      </p:sp>
      <p:pic>
        <p:nvPicPr>
          <p:cNvPr id="515075" name="Picture 3" descr="521 Error Det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</p:spPr>
      </p:pic>
      <p:sp>
        <p:nvSpPr>
          <p:cNvPr id="515076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8102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0" dirty="0">
                <a:latin typeface="Courier New" pitchFamily="49" charset="0"/>
                <a:cs typeface="Courier New" pitchFamily="49" charset="0"/>
              </a:rPr>
              <a:t>EDC</a:t>
            </a:r>
            <a:r>
              <a:rPr lang="en-US" sz="2000" i="0" dirty="0">
                <a:latin typeface="+mn-lt"/>
              </a:rPr>
              <a:t>= Error Detection and Correction bits (redundancy)</a:t>
            </a:r>
          </a:p>
          <a:p>
            <a:r>
              <a:rPr lang="en-US" sz="2000" i="0" dirty="0">
                <a:latin typeface="Courier New" pitchFamily="49" charset="0"/>
                <a:cs typeface="Courier New" pitchFamily="49" charset="0"/>
              </a:rPr>
              <a:t>D  </a:t>
            </a:r>
            <a:r>
              <a:rPr lang="en-US" sz="2000" i="0" dirty="0" smtClean="0">
                <a:latin typeface="+mn-lt"/>
              </a:rPr>
              <a:t>= </a:t>
            </a:r>
            <a:r>
              <a:rPr lang="en-US" sz="2000" i="0" dirty="0">
                <a:latin typeface="+mn-lt"/>
              </a:rPr>
              <a:t>Data protected by error checking, may include header fields </a:t>
            </a:r>
            <a:br>
              <a:rPr lang="en-US" sz="2000" i="0" dirty="0">
                <a:latin typeface="+mn-lt"/>
              </a:rPr>
            </a:br>
            <a:endParaRPr lang="en-US" sz="2000" i="0" dirty="0">
              <a:latin typeface="+mn-lt"/>
            </a:endParaRPr>
          </a:p>
          <a:p>
            <a:pPr>
              <a:buFontTx/>
              <a:buChar char="•"/>
            </a:pPr>
            <a:r>
              <a:rPr lang="en-US" i="0" dirty="0">
                <a:latin typeface="+mn-lt"/>
              </a:rPr>
              <a:t> Error detection not 100% reliable!</a:t>
            </a:r>
          </a:p>
          <a:p>
            <a:pPr lvl="1">
              <a:buClr>
                <a:srgbClr val="FF0000"/>
              </a:buClr>
              <a:buFont typeface="Comic Sans MS" pitchFamily="66" charset="0"/>
              <a:buChar char="―"/>
            </a:pPr>
            <a:r>
              <a:rPr lang="en-US" sz="2000" i="0" dirty="0">
                <a:latin typeface="+mn-lt"/>
              </a:rPr>
              <a:t> </a:t>
            </a:r>
            <a:r>
              <a:rPr lang="en-US" sz="2000" i="0" dirty="0" smtClean="0">
                <a:latin typeface="+mn-lt"/>
              </a:rPr>
              <a:t>Protocol </a:t>
            </a:r>
            <a:r>
              <a:rPr lang="en-US" sz="2000" i="0" dirty="0">
                <a:latin typeface="+mn-lt"/>
              </a:rPr>
              <a:t>may miss some errors, but rarely</a:t>
            </a:r>
          </a:p>
          <a:p>
            <a:pPr lvl="1">
              <a:buClr>
                <a:srgbClr val="FF0000"/>
              </a:buClr>
              <a:buFont typeface="Comic Sans MS" pitchFamily="66" charset="0"/>
              <a:buChar char="―"/>
            </a:pPr>
            <a:r>
              <a:rPr lang="en-US" sz="2000" i="0" dirty="0">
                <a:latin typeface="+mn-lt"/>
              </a:rPr>
              <a:t> </a:t>
            </a:r>
            <a:r>
              <a:rPr lang="en-US" sz="2000" i="0" dirty="0" smtClean="0">
                <a:latin typeface="+mn-lt"/>
              </a:rPr>
              <a:t>Larger </a:t>
            </a:r>
            <a:r>
              <a:rPr lang="en-US" sz="2000" i="0" dirty="0">
                <a:latin typeface="+mn-lt"/>
              </a:rPr>
              <a:t>EDC field yields better detection and correction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otherwise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096000" cy="838200"/>
          </a:xfrm>
        </p:spPr>
        <p:txBody>
          <a:bodyPr/>
          <a:lstStyle/>
          <a:p>
            <a:r>
              <a:rPr lang="en-US" dirty="0" smtClean="0"/>
              <a:t>Simple - Parity </a:t>
            </a:r>
            <a:r>
              <a:rPr lang="en-US" dirty="0"/>
              <a:t>Checking</a:t>
            </a:r>
          </a:p>
        </p:txBody>
      </p:sp>
      <p:pic>
        <p:nvPicPr>
          <p:cNvPr id="516099" name="Picture 3" descr="522 Single Bit P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2446337"/>
            <a:ext cx="2609850" cy="908050"/>
          </a:xfrm>
          <a:prstGeom prst="rect">
            <a:avLst/>
          </a:prstGeom>
          <a:noFill/>
        </p:spPr>
      </p:pic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909637" y="13716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0" u="sng" dirty="0">
                <a:solidFill>
                  <a:srgbClr val="FF0000"/>
                </a:solidFill>
                <a:latin typeface="+mn-lt"/>
              </a:rPr>
              <a:t>Single Bit Parity:</a:t>
            </a:r>
            <a:endParaRPr lang="en-US" sz="2400" b="1" i="0" dirty="0">
              <a:latin typeface="+mn-lt"/>
            </a:endParaRPr>
          </a:p>
          <a:p>
            <a:r>
              <a:rPr lang="en-US" sz="1600" b="1" i="0" dirty="0">
                <a:latin typeface="+mn-lt"/>
              </a:rPr>
              <a:t>Detect single bit errors</a:t>
            </a:r>
            <a:endParaRPr lang="en-US" sz="3200" b="1" i="0" dirty="0">
              <a:latin typeface="+mn-lt"/>
            </a:endParaRPr>
          </a:p>
        </p:txBody>
      </p:sp>
      <p:pic>
        <p:nvPicPr>
          <p:cNvPr id="516101" name="Picture 5" descr="523 Double Bit Par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8350" y="2184400"/>
            <a:ext cx="3751262" cy="4114800"/>
          </a:xfrm>
          <a:prstGeom prst="rect">
            <a:avLst/>
          </a:prstGeom>
          <a:noFill/>
        </p:spPr>
      </p:pic>
      <p:sp>
        <p:nvSpPr>
          <p:cNvPr id="516102" name="Text Box 6"/>
          <p:cNvSpPr txBox="1">
            <a:spLocks noChangeArrowheads="1"/>
          </p:cNvSpPr>
          <p:nvPr/>
        </p:nvSpPr>
        <p:spPr bwMode="auto">
          <a:xfrm>
            <a:off x="4191000" y="1371600"/>
            <a:ext cx="4095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u="sng">
                <a:solidFill>
                  <a:srgbClr val="FF0000"/>
                </a:solidFill>
                <a:latin typeface="+mn-lt"/>
              </a:rPr>
              <a:t>Two Dimensional Bit Parity</a:t>
            </a:r>
            <a:r>
              <a:rPr lang="en-US" sz="2400" b="1" i="0" u="sng">
                <a:solidFill>
                  <a:srgbClr val="FF0000"/>
                </a:solidFill>
                <a:latin typeface="+mn-lt"/>
              </a:rPr>
              <a:t>:</a:t>
            </a:r>
            <a:endParaRPr lang="en-US" sz="2400" b="1" i="0">
              <a:latin typeface="+mn-lt"/>
            </a:endParaRPr>
          </a:p>
          <a:p>
            <a:r>
              <a:rPr lang="en-US" sz="1600" b="1" i="0">
                <a:latin typeface="+mn-lt"/>
              </a:rPr>
              <a:t>Detect </a:t>
            </a:r>
            <a:r>
              <a:rPr lang="en-US" sz="1600" b="1">
                <a:latin typeface="+mn-lt"/>
              </a:rPr>
              <a:t>and correct</a:t>
            </a:r>
            <a:r>
              <a:rPr lang="en-US" sz="1600" b="1" i="0">
                <a:latin typeface="+mn-lt"/>
              </a:rPr>
              <a:t> single bit errors</a:t>
            </a:r>
            <a:endParaRPr lang="en-US" sz="3200" b="1" i="0">
              <a:latin typeface="+mn-lt"/>
            </a:endParaRPr>
          </a:p>
        </p:txBody>
      </p:sp>
      <p:sp>
        <p:nvSpPr>
          <p:cNvPr id="516103" name="Oval 7"/>
          <p:cNvSpPr>
            <a:spLocks noChangeArrowheads="1"/>
          </p:cNvSpPr>
          <p:nvPr/>
        </p:nvSpPr>
        <p:spPr bwMode="auto">
          <a:xfrm>
            <a:off x="4902200" y="5186362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4" name="Text Box 8"/>
          <p:cNvSpPr txBox="1">
            <a:spLocks noChangeArrowheads="1"/>
          </p:cNvSpPr>
          <p:nvPr/>
        </p:nvSpPr>
        <p:spPr bwMode="auto">
          <a:xfrm>
            <a:off x="4827587" y="5092700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516105" name="Oval 9"/>
          <p:cNvSpPr>
            <a:spLocks noChangeArrowheads="1"/>
          </p:cNvSpPr>
          <p:nvPr/>
        </p:nvSpPr>
        <p:spPr bwMode="auto">
          <a:xfrm>
            <a:off x="6562725" y="5181600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6" name="Text Box 10"/>
          <p:cNvSpPr txBox="1">
            <a:spLocks noChangeArrowheads="1"/>
          </p:cNvSpPr>
          <p:nvPr/>
        </p:nvSpPr>
        <p:spPr bwMode="auto">
          <a:xfrm>
            <a:off x="6488112" y="5087937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Internet </a:t>
            </a:r>
            <a:r>
              <a:rPr lang="en-US" dirty="0" smtClean="0"/>
              <a:t>Checksum </a:t>
            </a:r>
            <a:r>
              <a:rPr lang="en-US" sz="3200" u="none" dirty="0"/>
              <a:t>(review)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552700"/>
            <a:ext cx="3657600" cy="34956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Sender:</a:t>
            </a:r>
            <a:endParaRPr lang="en-US" sz="2400" dirty="0"/>
          </a:p>
          <a:p>
            <a:r>
              <a:rPr lang="en-US" sz="2000" dirty="0" smtClean="0"/>
              <a:t>Treat </a:t>
            </a:r>
            <a:r>
              <a:rPr lang="en-US" sz="2000" dirty="0"/>
              <a:t>segment contents as sequence of 16-bit integers</a:t>
            </a:r>
          </a:p>
          <a:p>
            <a:r>
              <a:rPr lang="en-US" sz="2000" dirty="0" smtClean="0"/>
              <a:t>Checksum</a:t>
            </a:r>
            <a:r>
              <a:rPr lang="en-US" sz="2000" dirty="0"/>
              <a:t>: addition (1’s complement sum) of segment contents</a:t>
            </a:r>
          </a:p>
          <a:p>
            <a:r>
              <a:rPr lang="en-US" sz="2000" dirty="0" smtClean="0"/>
              <a:t>Sender </a:t>
            </a:r>
            <a:r>
              <a:rPr lang="en-US" sz="2000" dirty="0"/>
              <a:t>puts checksum value into UDP checksum </a:t>
            </a:r>
            <a:r>
              <a:rPr lang="en-US" sz="2000" dirty="0" smtClean="0"/>
              <a:t>field</a:t>
            </a:r>
            <a:endParaRPr lang="en-US" sz="2000" dirty="0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Receiver:</a:t>
            </a:r>
            <a:endParaRPr lang="en-US" sz="2400" dirty="0"/>
          </a:p>
          <a:p>
            <a:r>
              <a:rPr lang="en-US" sz="2000" dirty="0" smtClean="0"/>
              <a:t>Compute </a:t>
            </a:r>
            <a:r>
              <a:rPr lang="en-US" sz="2000" dirty="0"/>
              <a:t>checksum of received segment</a:t>
            </a:r>
          </a:p>
          <a:p>
            <a:r>
              <a:rPr lang="en-US" sz="2000" dirty="0" smtClean="0"/>
              <a:t>Check </a:t>
            </a:r>
            <a:r>
              <a:rPr lang="en-US" sz="2000" dirty="0"/>
              <a:t>if computed checksum equals checksum field value:</a:t>
            </a:r>
          </a:p>
          <a:p>
            <a:pPr lvl="1"/>
            <a:r>
              <a:rPr lang="en-US" sz="2000" dirty="0"/>
              <a:t>NO - error detected</a:t>
            </a:r>
          </a:p>
          <a:p>
            <a:pPr lvl="1"/>
            <a:r>
              <a:rPr lang="en-US" sz="2000" dirty="0"/>
              <a:t>YES - no error </a:t>
            </a:r>
            <a:r>
              <a:rPr lang="en-US" sz="2000" dirty="0" smtClean="0"/>
              <a:t>detected. </a:t>
            </a:r>
            <a:r>
              <a:rPr lang="en-US" sz="2000" i="1" dirty="0" smtClean="0"/>
              <a:t>But </a:t>
            </a:r>
            <a:r>
              <a:rPr lang="en-US" sz="2000" i="1" dirty="0"/>
              <a:t>maybe errors nonetheless?</a:t>
            </a:r>
            <a:r>
              <a:rPr lang="en-US" sz="2000" dirty="0"/>
              <a:t> </a:t>
            </a:r>
            <a:endParaRPr lang="en-US" sz="1800" dirty="0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685800" y="1295400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i="0" u="sng" dirty="0">
                <a:solidFill>
                  <a:srgbClr val="FF0000"/>
                </a:solidFill>
                <a:latin typeface="+mn-lt"/>
              </a:rPr>
              <a:t>Goal:</a:t>
            </a:r>
            <a:r>
              <a:rPr lang="en-US" sz="2400" i="0" dirty="0">
                <a:latin typeface="+mn-lt"/>
              </a:rPr>
              <a:t> detect “errors” (</a:t>
            </a:r>
            <a:r>
              <a:rPr lang="en-US" sz="2400" i="0" dirty="0" smtClean="0">
                <a:latin typeface="+mn-lt"/>
              </a:rPr>
              <a:t>e.g. flipped </a:t>
            </a:r>
            <a:r>
              <a:rPr lang="en-US" sz="2400" i="0" dirty="0">
                <a:latin typeface="+mn-lt"/>
              </a:rPr>
              <a:t>bits) in transmitted </a:t>
            </a:r>
            <a:r>
              <a:rPr lang="en-US" sz="2400" i="0" dirty="0" smtClean="0">
                <a:latin typeface="+mn-lt"/>
              </a:rPr>
              <a:t>packet</a:t>
            </a:r>
            <a:endParaRPr lang="en-US" sz="2400" i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err="1"/>
              <a:t>Checksumming</a:t>
            </a:r>
            <a:r>
              <a:rPr lang="en-US" sz="3200" dirty="0"/>
              <a:t>: Cyclic Redundancy </a:t>
            </a:r>
            <a:r>
              <a:rPr lang="en-US" sz="3200" dirty="0" smtClean="0"/>
              <a:t>Check (CRC)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3360738"/>
          </a:xfrm>
        </p:spPr>
        <p:txBody>
          <a:bodyPr/>
          <a:lstStyle/>
          <a:p>
            <a:r>
              <a:rPr lang="en-US" sz="2400" dirty="0" smtClean="0"/>
              <a:t>View </a:t>
            </a:r>
            <a:r>
              <a:rPr lang="en-US" sz="2400" dirty="0"/>
              <a:t>data bits,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, as a binary number</a:t>
            </a:r>
          </a:p>
          <a:p>
            <a:r>
              <a:rPr lang="en-US" sz="2400" dirty="0" smtClean="0"/>
              <a:t>Choose </a:t>
            </a:r>
            <a:r>
              <a:rPr lang="en-US" sz="2400" i="1" dirty="0"/>
              <a:t>r</a:t>
            </a:r>
            <a:r>
              <a:rPr lang="en-US" sz="2400" dirty="0"/>
              <a:t>+1 bit pattern (generator), </a:t>
            </a:r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Goal</a:t>
            </a:r>
            <a:r>
              <a:rPr lang="en-US" sz="2400" dirty="0"/>
              <a:t>: choose </a:t>
            </a:r>
            <a:r>
              <a:rPr lang="en-US" sz="2400" i="1" dirty="0"/>
              <a:t>r</a:t>
            </a:r>
            <a:r>
              <a:rPr lang="en-US" sz="2400" dirty="0"/>
              <a:t> CRC bits,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/>
              <a:t>, such that</a:t>
            </a:r>
          </a:p>
          <a:p>
            <a:pPr lvl="1"/>
            <a:r>
              <a:rPr lang="en-US" sz="2000" dirty="0" smtClean="0"/>
              <a:t>&lt;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&gt; exactly divisible by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009900"/>
                </a:solidFill>
              </a:rPr>
              <a:t>modulo 2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 smtClean="0"/>
              <a:t>Receiver </a:t>
            </a:r>
            <a:r>
              <a:rPr lang="en-US" sz="2000" dirty="0"/>
              <a:t>knows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dirty="0"/>
              <a:t>, divides </a:t>
            </a:r>
            <a:r>
              <a:rPr lang="en-US" sz="2000" dirty="0" smtClean="0"/>
              <a:t>&lt;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/>
              <a:t>&gt; by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dirty="0"/>
              <a:t>.  </a:t>
            </a:r>
            <a:endParaRPr lang="en-US" sz="2000" dirty="0" smtClean="0"/>
          </a:p>
          <a:p>
            <a:pPr lvl="2"/>
            <a:r>
              <a:rPr lang="en-US" sz="1800" dirty="0" smtClean="0"/>
              <a:t>If </a:t>
            </a:r>
            <a:r>
              <a:rPr lang="en-US" sz="1800" dirty="0"/>
              <a:t>non-zero </a:t>
            </a:r>
            <a:r>
              <a:rPr lang="en-US" sz="1800" dirty="0" smtClean="0"/>
              <a:t>remainder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error detected!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detect all burst errors less than r+1 bits</a:t>
            </a:r>
          </a:p>
          <a:p>
            <a:r>
              <a:rPr lang="en-US" sz="2400" dirty="0" smtClean="0"/>
              <a:t>Widely </a:t>
            </a:r>
            <a:r>
              <a:rPr lang="en-US" sz="2400" dirty="0"/>
              <a:t>used in practice (Ethernet, 802.11 </a:t>
            </a:r>
            <a:r>
              <a:rPr lang="en-US" sz="2400" dirty="0" err="1" smtClean="0"/>
              <a:t>WiFi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518148" name="Picture 4" descr="524 CRC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4543425"/>
            <a:ext cx="5738813" cy="158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170" name="Picture 2" descr="525 CRC 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50" y="1770063"/>
            <a:ext cx="3586163" cy="4343400"/>
          </a:xfrm>
          <a:prstGeom prst="rect">
            <a:avLst/>
          </a:prstGeom>
          <a:noFill/>
        </p:spPr>
      </p:pic>
      <p:sp>
        <p:nvSpPr>
          <p:cNvPr id="519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CRC </a:t>
            </a:r>
            <a:r>
              <a:rPr lang="en-US" sz="3600" dirty="0" smtClean="0"/>
              <a:t>Example – Choosing R</a:t>
            </a:r>
            <a:endParaRPr lang="en-US" dirty="0"/>
          </a:p>
        </p:txBody>
      </p:sp>
      <p:sp>
        <p:nvSpPr>
          <p:cNvPr id="519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125" y="1281113"/>
            <a:ext cx="3478213" cy="32448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Want:</a:t>
            </a:r>
            <a:endParaRPr lang="en-US" dirty="0"/>
          </a:p>
          <a:p>
            <a:pPr lvl="1">
              <a:buFont typeface="ZapfDingbats" pitchFamily="82" charset="2"/>
              <a:buNone/>
            </a:pPr>
            <a:r>
              <a:rPr lang="en-US" dirty="0"/>
              <a:t>D</a:t>
            </a:r>
            <a:r>
              <a:rPr lang="en-US" baseline="26000" dirty="0"/>
              <a:t>.</a:t>
            </a:r>
            <a:r>
              <a:rPr lang="en-US" dirty="0"/>
              <a:t>2</a:t>
            </a:r>
            <a:r>
              <a:rPr lang="en-US" baseline="30000" dirty="0"/>
              <a:t>r</a:t>
            </a:r>
            <a:r>
              <a:rPr lang="en-US" dirty="0"/>
              <a:t> XOR R = </a:t>
            </a:r>
            <a:r>
              <a:rPr lang="en-US" dirty="0" err="1"/>
              <a:t>nG</a:t>
            </a:r>
            <a:endParaRPr lang="en-US" dirty="0"/>
          </a:p>
          <a:p>
            <a:pPr>
              <a:buFont typeface="ZapfDingbats" pitchFamily="82" charset="2"/>
              <a:buNone/>
            </a:pPr>
            <a:r>
              <a:rPr lang="en-US" sz="2400" i="1" dirty="0" smtClean="0">
                <a:solidFill>
                  <a:schemeClr val="accent2"/>
                </a:solidFill>
              </a:rPr>
              <a:t>Equivalently</a:t>
            </a:r>
            <a:r>
              <a:rPr lang="en-US" sz="2400" i="1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 lvl="1">
              <a:buFont typeface="ZapfDingbats" pitchFamily="82" charset="2"/>
              <a:buNone/>
            </a:pPr>
            <a:r>
              <a:rPr lang="en-US" dirty="0"/>
              <a:t>D</a:t>
            </a:r>
            <a:r>
              <a:rPr lang="en-US" baseline="26000" dirty="0"/>
              <a:t>.</a:t>
            </a:r>
            <a:r>
              <a:rPr lang="en-US" dirty="0"/>
              <a:t>2</a:t>
            </a:r>
            <a:r>
              <a:rPr lang="en-US" baseline="30000" dirty="0"/>
              <a:t>r</a:t>
            </a:r>
            <a:r>
              <a:rPr lang="en-US" dirty="0"/>
              <a:t> = </a:t>
            </a:r>
            <a:r>
              <a:rPr lang="en-US" dirty="0" err="1"/>
              <a:t>nG</a:t>
            </a:r>
            <a:r>
              <a:rPr lang="en-US" dirty="0"/>
              <a:t> XOR R </a:t>
            </a:r>
          </a:p>
          <a:p>
            <a:pPr>
              <a:buFont typeface="ZapfDingbats" pitchFamily="82" charset="2"/>
              <a:buNone/>
            </a:pPr>
            <a:r>
              <a:rPr lang="en-US" sz="2400" i="1" dirty="0" smtClean="0">
                <a:solidFill>
                  <a:schemeClr val="accent2"/>
                </a:solidFill>
              </a:rPr>
              <a:t>Equivalently</a:t>
            </a:r>
            <a:r>
              <a:rPr lang="en-US" sz="2400" i="1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 </a:t>
            </a:r>
          </a:p>
          <a:p>
            <a:pPr>
              <a:buFont typeface="ZapfDingbats" pitchFamily="82" charset="2"/>
              <a:buNone/>
            </a:pPr>
            <a:r>
              <a:rPr lang="en-US" sz="2400" dirty="0"/>
              <a:t>    </a:t>
            </a:r>
            <a:r>
              <a:rPr lang="en-US" sz="2400" dirty="0" smtClean="0"/>
              <a:t>If </a:t>
            </a:r>
            <a:r>
              <a:rPr lang="en-US" sz="2400" dirty="0"/>
              <a:t>we divide D</a:t>
            </a:r>
            <a:r>
              <a:rPr lang="en-US" sz="2400" baseline="26000" dirty="0"/>
              <a:t>.</a:t>
            </a:r>
            <a:r>
              <a:rPr lang="en-US" sz="2400" dirty="0"/>
              <a:t>2</a:t>
            </a:r>
            <a:r>
              <a:rPr lang="en-US" sz="2400" baseline="30000" dirty="0"/>
              <a:t>r</a:t>
            </a:r>
            <a:r>
              <a:rPr lang="en-US" sz="2400" dirty="0"/>
              <a:t> by G, want remainder R</a:t>
            </a:r>
            <a:endParaRPr lang="en-US" dirty="0"/>
          </a:p>
        </p:txBody>
      </p:sp>
      <p:sp>
        <p:nvSpPr>
          <p:cNvPr id="519173" name="Text Box 5"/>
          <p:cNvSpPr txBox="1">
            <a:spLocks noChangeArrowheads="1"/>
          </p:cNvSpPr>
          <p:nvPr/>
        </p:nvSpPr>
        <p:spPr bwMode="auto">
          <a:xfrm>
            <a:off x="1082675" y="5213350"/>
            <a:ext cx="376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i="0"/>
              <a:t>R</a:t>
            </a:r>
            <a:r>
              <a:rPr lang="en-US" i="0"/>
              <a:t> = remainder[           ]</a:t>
            </a:r>
          </a:p>
        </p:txBody>
      </p:sp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2743200" y="5105400"/>
            <a:ext cx="133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i="0" dirty="0"/>
              <a:t>D</a:t>
            </a:r>
            <a:r>
              <a:rPr lang="en-US" sz="2400" i="0" baseline="26000" dirty="0"/>
              <a:t>.</a:t>
            </a:r>
            <a:r>
              <a:rPr lang="en-US" sz="2400" i="0" dirty="0"/>
              <a:t>2</a:t>
            </a:r>
            <a:r>
              <a:rPr lang="en-US" sz="2400" i="0" baseline="30000" dirty="0"/>
              <a:t>r</a:t>
            </a:r>
          </a:p>
          <a:p>
            <a:pPr algn="ctr"/>
            <a:r>
              <a:rPr lang="en-US" sz="2400" i="0" dirty="0"/>
              <a:t>G</a:t>
            </a:r>
            <a:endParaRPr lang="en-US" sz="2400" i="0" dirty="0">
              <a:latin typeface="Times New Roman" pitchFamily="18" charset="0"/>
            </a:endParaRPr>
          </a:p>
        </p:txBody>
      </p:sp>
      <p:sp>
        <p:nvSpPr>
          <p:cNvPr id="519175" name="Line 7"/>
          <p:cNvSpPr>
            <a:spLocks noChangeShapeType="1"/>
          </p:cNvSpPr>
          <p:nvPr/>
        </p:nvSpPr>
        <p:spPr bwMode="auto">
          <a:xfrm>
            <a:off x="3086100" y="5521325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911225" y="487838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153400" cy="4267200"/>
          </a:xfrm>
        </p:spPr>
        <p:txBody>
          <a:bodyPr/>
          <a:lstStyle/>
          <a:p>
            <a:r>
              <a:rPr lang="en-US" dirty="0" smtClean="0"/>
              <a:t>Defined for 8, 12, 16 and 32 bit </a:t>
            </a:r>
            <a:r>
              <a:rPr lang="en-US" dirty="0" err="1" smtClean="0"/>
              <a:t>genrators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9900"/>
                </a:solidFill>
              </a:rPr>
              <a:t>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CRC-32 adopted by many IEEE link-layer protocols uses generator:</a:t>
            </a:r>
          </a:p>
          <a:p>
            <a:pPr lvl="1"/>
            <a:r>
              <a:rPr lang="en-US" dirty="0" smtClean="0"/>
              <a:t>G</a:t>
            </a:r>
            <a:r>
              <a:rPr lang="en-US" baseline="-25000" dirty="0" smtClean="0"/>
              <a:t>crc-32 </a:t>
            </a:r>
            <a:r>
              <a:rPr lang="en-US" dirty="0" smtClean="0"/>
              <a:t>= 100000100110000010001110110110111</a:t>
            </a:r>
          </a:p>
          <a:p>
            <a:r>
              <a:rPr lang="en-US" dirty="0" smtClean="0"/>
              <a:t>Detects </a:t>
            </a:r>
            <a:r>
              <a:rPr lang="en-US" i="1" u="sng" dirty="0" smtClean="0"/>
              <a:t>all</a:t>
            </a:r>
            <a:r>
              <a:rPr lang="en-US" dirty="0" smtClean="0"/>
              <a:t> errors burst less than 33 bits</a:t>
            </a:r>
          </a:p>
          <a:p>
            <a:r>
              <a:rPr lang="en-US" dirty="0" smtClean="0"/>
              <a:t>Detects </a:t>
            </a:r>
            <a:r>
              <a:rPr lang="en-US" i="1" u="sng" dirty="0" smtClean="0"/>
              <a:t>all</a:t>
            </a:r>
            <a:r>
              <a:rPr lang="en-US" dirty="0" smtClean="0"/>
              <a:t> odd number bit errors</a:t>
            </a:r>
          </a:p>
          <a:p>
            <a:r>
              <a:rPr lang="en-US" dirty="0" smtClean="0"/>
              <a:t>Burst errors greater than 33 bits with probability 1-0.5</a:t>
            </a:r>
            <a:r>
              <a:rPr lang="en-US" baseline="30000" dirty="0" smtClean="0"/>
              <a:t>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/>
              <a:t>5.1 Introduction and services</a:t>
            </a:r>
          </a:p>
          <a:p>
            <a:r>
              <a:rPr lang="en-US" sz="2400" dirty="0"/>
              <a:t>5.2 Error detection and correction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5.3 Multiple </a:t>
            </a:r>
            <a:r>
              <a:rPr lang="en-US" sz="2400" dirty="0">
                <a:solidFill>
                  <a:srgbClr val="FF0000"/>
                </a:solidFill>
              </a:rPr>
              <a:t>access protocols</a:t>
            </a:r>
          </a:p>
          <a:p>
            <a:r>
              <a:rPr lang="en-US" sz="2400" dirty="0"/>
              <a:t>5.4 Link-layer Addressing</a:t>
            </a:r>
          </a:p>
          <a:p>
            <a:r>
              <a:rPr lang="en-US" sz="2400" dirty="0"/>
              <a:t>5.5 Ethernet</a:t>
            </a:r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  <a:noFill/>
          <a:ln/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MPLS</a:t>
            </a:r>
          </a:p>
          <a:p>
            <a:r>
              <a:rPr lang="en-US" sz="240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/>
              <a:t>Multiple Access Links and Protocols</a:t>
            </a:r>
            <a:endParaRPr lang="en-US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3292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/>
              <a:t>Two types of “links”: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point-to-point</a:t>
            </a:r>
            <a:r>
              <a:rPr lang="en-US" sz="2400" dirty="0" smtClean="0"/>
              <a:t> (not shared)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PPP for dial-up access</a:t>
            </a:r>
          </a:p>
          <a:p>
            <a:pPr lvl="1"/>
            <a:r>
              <a:rPr lang="en-US" sz="2000" dirty="0"/>
              <a:t>point-to-point link between Ethernet switch and host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broadcast</a:t>
            </a:r>
            <a:r>
              <a:rPr lang="en-US" sz="2400" dirty="0"/>
              <a:t> (shared wire or medium)</a:t>
            </a:r>
          </a:p>
          <a:p>
            <a:pPr lvl="1"/>
            <a:r>
              <a:rPr lang="en-US" sz="2000" dirty="0"/>
              <a:t>old-fashioned Ethernet</a:t>
            </a:r>
          </a:p>
          <a:p>
            <a:pPr lvl="1"/>
            <a:r>
              <a:rPr lang="en-US" sz="2000" dirty="0"/>
              <a:t>upstream HFC</a:t>
            </a:r>
          </a:p>
          <a:p>
            <a:pPr lvl="1"/>
            <a:r>
              <a:rPr lang="en-US" sz="2000" dirty="0"/>
              <a:t>802.11 wireless LAN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wire (e.g., </a:t>
            </a:r>
          </a:p>
          <a:p>
            <a:pPr algn="ctr"/>
            <a:r>
              <a:rPr lang="en-US" sz="1400" i="0"/>
              <a:t>cabled Ethernet)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RF</a:t>
            </a:r>
          </a:p>
          <a:p>
            <a:pPr algn="ctr"/>
            <a:r>
              <a:rPr lang="en-US" sz="1400" i="0"/>
              <a:t> (e.g., 802.11 WiFi)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shared RF</a:t>
            </a:r>
          </a:p>
          <a:p>
            <a:pPr algn="ctr"/>
            <a:r>
              <a:rPr lang="en-US" sz="1400" i="0"/>
              <a:t>(satellite) </a:t>
            </a: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i="0"/>
              <a:t>humans at a</a:t>
            </a:r>
          </a:p>
          <a:p>
            <a:pPr algn="ctr"/>
            <a:r>
              <a:rPr lang="en-US" sz="1400" i="0"/>
              <a:t>cocktail party </a:t>
            </a:r>
          </a:p>
          <a:p>
            <a:pPr algn="ctr"/>
            <a:r>
              <a:rPr lang="en-US" sz="1400" i="0"/>
              <a:t>(shared air, acoustical)</a:t>
            </a:r>
          </a:p>
        </p:txBody>
      </p:sp>
      <p:graphicFrame>
        <p:nvGraphicFramePr>
          <p:cNvPr id="167980" name="Object 44"/>
          <p:cNvGraphicFramePr>
            <a:graphicFrameLocks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p:oleObj spid="_x0000_s442370" name="Clip" r:id="rId4" imgW="1305000" imgH="1085760" progId="">
              <p:embed/>
            </p:oleObj>
          </a:graphicData>
        </a:graphic>
      </p:graphicFrame>
      <p:graphicFrame>
        <p:nvGraphicFramePr>
          <p:cNvPr id="167981" name="Object 45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p:oleObj spid="_x0000_s442371" name="Clip" r:id="rId5" imgW="1305000" imgH="1085760" progId="">
              <p:embed/>
            </p:oleObj>
          </a:graphicData>
        </a:graphic>
      </p:graphicFrame>
      <p:graphicFrame>
        <p:nvGraphicFramePr>
          <p:cNvPr id="167982" name="Object 46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p:oleObj spid="_x0000_s442372" name="Clip" r:id="rId6" imgW="1305000" imgH="1085760" progId="">
              <p:embed/>
            </p:oleObj>
          </a:graphicData>
        </a:graphic>
      </p:graphicFrame>
      <p:graphicFrame>
        <p:nvGraphicFramePr>
          <p:cNvPr id="167983" name="Object 47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p:oleObj spid="_x0000_s442373" name="Clip" r:id="rId7" imgW="1305000" imgH="1085760" progId="">
              <p:embed/>
            </p:oleObj>
          </a:graphicData>
        </a:graphic>
      </p:graphicFrame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167985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42383" name="Clip" r:id="rId8" imgW="819000" imgH="847800" progId="">
                <p:embed/>
              </p:oleObj>
            </a:graphicData>
          </a:graphic>
        </p:graphicFrame>
        <p:graphicFrame>
          <p:nvGraphicFramePr>
            <p:cNvPr id="167986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42384" name="Clip" r:id="rId9" imgW="1266840" imgH="1200240" progId="">
                <p:embed/>
              </p:oleObj>
            </a:graphicData>
          </a:graphic>
        </p:graphicFrame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167988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42381" name="Clip" r:id="rId10" imgW="819000" imgH="847800" progId="">
                <p:embed/>
              </p:oleObj>
            </a:graphicData>
          </a:graphic>
        </p:graphicFrame>
        <p:graphicFrame>
          <p:nvGraphicFramePr>
            <p:cNvPr id="167989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42382" name="Clip" r:id="rId11" imgW="1266840" imgH="1200240" progId="">
                <p:embed/>
              </p:oleObj>
            </a:graphicData>
          </a:graphic>
        </p:graphicFrame>
      </p:grpSp>
      <p:sp>
        <p:nvSpPr>
          <p:cNvPr id="168109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110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111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112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168117" name="Picture 181" descr="31u_bnrz[1]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</p:spPr>
        </p:pic>
        <p:sp>
          <p:nvSpPr>
            <p:cNvPr id="168118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19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0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1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2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3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4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5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6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7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8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29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0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1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2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33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168264" name="Object 3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42379" name="Clip" r:id="rId13" imgW="819000" imgH="847800" progId="">
                <p:embed/>
              </p:oleObj>
            </a:graphicData>
          </a:graphic>
        </p:graphicFrame>
        <p:graphicFrame>
          <p:nvGraphicFramePr>
            <p:cNvPr id="168265" name="Object 3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42380" name="Clip" r:id="rId14" imgW="1266840" imgH="1200240" progId="">
                <p:embed/>
              </p:oleObj>
            </a:graphicData>
          </a:graphic>
        </p:graphicFrame>
      </p:grpSp>
      <p:grpSp>
        <p:nvGrpSpPr>
          <p:cNvPr id="6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168267" name="Object 3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42377" name="Clip" r:id="rId15" imgW="819000" imgH="847800" progId="">
                <p:embed/>
              </p:oleObj>
            </a:graphicData>
          </a:graphic>
        </p:graphicFrame>
        <p:graphicFrame>
          <p:nvGraphicFramePr>
            <p:cNvPr id="168268" name="Object 3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42378" name="Clip" r:id="rId16" imgW="1266840" imgH="1200240" progId="">
                <p:embed/>
              </p:oleObj>
            </a:graphicData>
          </a:graphic>
        </p:graphicFrame>
      </p:grpSp>
      <p:grpSp>
        <p:nvGrpSpPr>
          <p:cNvPr id="7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168270" name="Object 3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442375" name="Clip" r:id="rId17" imgW="819000" imgH="847800" progId="">
                <p:embed/>
              </p:oleObj>
            </a:graphicData>
          </a:graphic>
        </p:graphicFrame>
        <p:graphicFrame>
          <p:nvGraphicFramePr>
            <p:cNvPr id="168271" name="Object 3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442376" name="Clip" r:id="rId18" imgW="1266840" imgH="1200240" progId="">
                <p:embed/>
              </p:oleObj>
            </a:graphicData>
          </a:graphic>
        </p:graphicFrame>
      </p:grpSp>
      <p:grpSp>
        <p:nvGrpSpPr>
          <p:cNvPr id="8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168319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376" y="18"/>
                </a:cxn>
                <a:cxn ang="0">
                  <a:pos x="33" y="18"/>
                </a:cxn>
                <a:cxn ang="0">
                  <a:pos x="37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0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1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/>
              <a:ahLst/>
              <a:cxnLst>
                <a:cxn ang="0">
                  <a:pos x="87" y="219"/>
                </a:cxn>
                <a:cxn ang="0">
                  <a:pos x="0" y="55"/>
                </a:cxn>
                <a:cxn ang="0">
                  <a:pos x="28" y="0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2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3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0" y="0"/>
                </a:cxn>
                <a:cxn ang="0">
                  <a:pos x="172" y="0"/>
                </a:cxn>
                <a:cxn ang="0">
                  <a:pos x="146" y="55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4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5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6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0" y="0"/>
                </a:cxn>
                <a:cxn ang="0">
                  <a:pos x="343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7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8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3" y="78"/>
                </a:cxn>
                <a:cxn ang="0">
                  <a:pos x="18" y="130"/>
                </a:cxn>
                <a:cxn ang="0">
                  <a:pos x="51" y="185"/>
                </a:cxn>
                <a:cxn ang="0">
                  <a:pos x="97" y="236"/>
                </a:cxn>
                <a:cxn ang="0">
                  <a:pos x="151" y="282"/>
                </a:cxn>
                <a:cxn ang="0">
                  <a:pos x="212" y="318"/>
                </a:cxn>
                <a:cxn ang="0">
                  <a:pos x="270" y="341"/>
                </a:cxn>
                <a:cxn ang="0">
                  <a:pos x="325" y="350"/>
                </a:cxn>
                <a:cxn ang="0">
                  <a:pos x="371" y="341"/>
                </a:cxn>
                <a:cxn ang="0">
                  <a:pos x="402" y="318"/>
                </a:cxn>
                <a:cxn ang="0">
                  <a:pos x="406" y="309"/>
                </a:cxn>
                <a:cxn ang="0">
                  <a:pos x="382" y="316"/>
                </a:cxn>
                <a:cxn ang="0">
                  <a:pos x="343" y="307"/>
                </a:cxn>
                <a:cxn ang="0">
                  <a:pos x="295" y="288"/>
                </a:cxn>
                <a:cxn ang="0">
                  <a:pos x="239" y="259"/>
                </a:cxn>
                <a:cxn ang="0">
                  <a:pos x="182" y="220"/>
                </a:cxn>
                <a:cxn ang="0">
                  <a:pos x="126" y="178"/>
                </a:cxn>
                <a:cxn ang="0">
                  <a:pos x="76" y="131"/>
                </a:cxn>
                <a:cxn ang="0">
                  <a:pos x="38" y="89"/>
                </a:cxn>
                <a:cxn ang="0">
                  <a:pos x="14" y="51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24" y="0"/>
                </a:cxn>
                <a:cxn ang="0">
                  <a:pos x="56" y="2"/>
                </a:cxn>
                <a:cxn ang="0">
                  <a:pos x="100" y="16"/>
                </a:cxn>
                <a:cxn ang="0">
                  <a:pos x="153" y="41"/>
                </a:cxn>
                <a:cxn ang="0">
                  <a:pos x="210" y="74"/>
                </a:cxn>
                <a:cxn ang="0">
                  <a:pos x="268" y="115"/>
                </a:cxn>
                <a:cxn ang="0">
                  <a:pos x="321" y="160"/>
                </a:cxn>
                <a:cxn ang="0">
                  <a:pos x="365" y="204"/>
                </a:cxn>
                <a:cxn ang="0">
                  <a:pos x="396" y="245"/>
                </a:cxn>
                <a:cxn ang="0">
                  <a:pos x="412" y="279"/>
                </a:cxn>
                <a:cxn ang="0">
                  <a:pos x="412" y="302"/>
                </a:cxn>
                <a:cxn ang="0">
                  <a:pos x="396" y="314"/>
                </a:cxn>
                <a:cxn ang="0">
                  <a:pos x="365" y="313"/>
                </a:cxn>
                <a:cxn ang="0">
                  <a:pos x="321" y="300"/>
                </a:cxn>
                <a:cxn ang="0">
                  <a:pos x="268" y="275"/>
                </a:cxn>
                <a:cxn ang="0">
                  <a:pos x="210" y="240"/>
                </a:cxn>
                <a:cxn ang="0">
                  <a:pos x="153" y="199"/>
                </a:cxn>
                <a:cxn ang="0">
                  <a:pos x="100" y="154"/>
                </a:cxn>
                <a:cxn ang="0">
                  <a:pos x="56" y="110"/>
                </a:cxn>
                <a:cxn ang="0">
                  <a:pos x="24" y="69"/>
                </a:cxn>
                <a:cxn ang="0">
                  <a:pos x="8" y="35"/>
                </a:cxn>
                <a:cxn ang="0">
                  <a:pos x="8" y="12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29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0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1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2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13" y="1"/>
                </a:cxn>
                <a:cxn ang="0">
                  <a:pos x="24" y="3"/>
                </a:cxn>
                <a:cxn ang="0">
                  <a:pos x="37" y="10"/>
                </a:cxn>
                <a:cxn ang="0">
                  <a:pos x="51" y="19"/>
                </a:cxn>
                <a:cxn ang="0">
                  <a:pos x="66" y="30"/>
                </a:cxn>
                <a:cxn ang="0">
                  <a:pos x="79" y="40"/>
                </a:cxn>
                <a:cxn ang="0">
                  <a:pos x="90" y="51"/>
                </a:cxn>
                <a:cxn ang="0">
                  <a:pos x="97" y="62"/>
                </a:cxn>
                <a:cxn ang="0">
                  <a:pos x="101" y="71"/>
                </a:cxn>
                <a:cxn ang="0">
                  <a:pos x="101" y="76"/>
                </a:cxn>
                <a:cxn ang="0">
                  <a:pos x="97" y="80"/>
                </a:cxn>
                <a:cxn ang="0">
                  <a:pos x="90" y="78"/>
                </a:cxn>
                <a:cxn ang="0">
                  <a:pos x="79" y="74"/>
                </a:cxn>
                <a:cxn ang="0">
                  <a:pos x="66" y="69"/>
                </a:cxn>
                <a:cxn ang="0">
                  <a:pos x="51" y="60"/>
                </a:cxn>
                <a:cxn ang="0">
                  <a:pos x="37" y="49"/>
                </a:cxn>
                <a:cxn ang="0">
                  <a:pos x="23" y="39"/>
                </a:cxn>
                <a:cxn ang="0">
                  <a:pos x="13" y="28"/>
                </a:cxn>
                <a:cxn ang="0">
                  <a:pos x="4" y="17"/>
                </a:cxn>
                <a:cxn ang="0">
                  <a:pos x="0" y="8"/>
                </a:cxn>
                <a:cxn ang="0">
                  <a:pos x="0" y="3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168335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376" y="18"/>
                </a:cxn>
                <a:cxn ang="0">
                  <a:pos x="33" y="18"/>
                </a:cxn>
                <a:cxn ang="0">
                  <a:pos x="37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6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7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/>
              <a:ahLst/>
              <a:cxnLst>
                <a:cxn ang="0">
                  <a:pos x="87" y="219"/>
                </a:cxn>
                <a:cxn ang="0">
                  <a:pos x="0" y="55"/>
                </a:cxn>
                <a:cxn ang="0">
                  <a:pos x="28" y="0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8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39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0" y="0"/>
                </a:cxn>
                <a:cxn ang="0">
                  <a:pos x="172" y="0"/>
                </a:cxn>
                <a:cxn ang="0">
                  <a:pos x="146" y="55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0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1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2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0" y="0"/>
                </a:cxn>
                <a:cxn ang="0">
                  <a:pos x="343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3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4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3" y="78"/>
                </a:cxn>
                <a:cxn ang="0">
                  <a:pos x="18" y="130"/>
                </a:cxn>
                <a:cxn ang="0">
                  <a:pos x="51" y="185"/>
                </a:cxn>
                <a:cxn ang="0">
                  <a:pos x="97" y="236"/>
                </a:cxn>
                <a:cxn ang="0">
                  <a:pos x="151" y="282"/>
                </a:cxn>
                <a:cxn ang="0">
                  <a:pos x="212" y="318"/>
                </a:cxn>
                <a:cxn ang="0">
                  <a:pos x="270" y="341"/>
                </a:cxn>
                <a:cxn ang="0">
                  <a:pos x="325" y="350"/>
                </a:cxn>
                <a:cxn ang="0">
                  <a:pos x="371" y="341"/>
                </a:cxn>
                <a:cxn ang="0">
                  <a:pos x="402" y="318"/>
                </a:cxn>
                <a:cxn ang="0">
                  <a:pos x="406" y="309"/>
                </a:cxn>
                <a:cxn ang="0">
                  <a:pos x="382" y="316"/>
                </a:cxn>
                <a:cxn ang="0">
                  <a:pos x="343" y="307"/>
                </a:cxn>
                <a:cxn ang="0">
                  <a:pos x="295" y="288"/>
                </a:cxn>
                <a:cxn ang="0">
                  <a:pos x="239" y="259"/>
                </a:cxn>
                <a:cxn ang="0">
                  <a:pos x="182" y="220"/>
                </a:cxn>
                <a:cxn ang="0">
                  <a:pos x="126" y="178"/>
                </a:cxn>
                <a:cxn ang="0">
                  <a:pos x="76" y="131"/>
                </a:cxn>
                <a:cxn ang="0">
                  <a:pos x="38" y="89"/>
                </a:cxn>
                <a:cxn ang="0">
                  <a:pos x="14" y="51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24" y="0"/>
                </a:cxn>
                <a:cxn ang="0">
                  <a:pos x="56" y="2"/>
                </a:cxn>
                <a:cxn ang="0">
                  <a:pos x="100" y="16"/>
                </a:cxn>
                <a:cxn ang="0">
                  <a:pos x="153" y="41"/>
                </a:cxn>
                <a:cxn ang="0">
                  <a:pos x="210" y="74"/>
                </a:cxn>
                <a:cxn ang="0">
                  <a:pos x="268" y="115"/>
                </a:cxn>
                <a:cxn ang="0">
                  <a:pos x="321" y="160"/>
                </a:cxn>
                <a:cxn ang="0">
                  <a:pos x="365" y="204"/>
                </a:cxn>
                <a:cxn ang="0">
                  <a:pos x="396" y="245"/>
                </a:cxn>
                <a:cxn ang="0">
                  <a:pos x="412" y="279"/>
                </a:cxn>
                <a:cxn ang="0">
                  <a:pos x="412" y="302"/>
                </a:cxn>
                <a:cxn ang="0">
                  <a:pos x="396" y="314"/>
                </a:cxn>
                <a:cxn ang="0">
                  <a:pos x="365" y="313"/>
                </a:cxn>
                <a:cxn ang="0">
                  <a:pos x="321" y="300"/>
                </a:cxn>
                <a:cxn ang="0">
                  <a:pos x="268" y="275"/>
                </a:cxn>
                <a:cxn ang="0">
                  <a:pos x="210" y="240"/>
                </a:cxn>
                <a:cxn ang="0">
                  <a:pos x="153" y="199"/>
                </a:cxn>
                <a:cxn ang="0">
                  <a:pos x="100" y="154"/>
                </a:cxn>
                <a:cxn ang="0">
                  <a:pos x="56" y="110"/>
                </a:cxn>
                <a:cxn ang="0">
                  <a:pos x="24" y="69"/>
                </a:cxn>
                <a:cxn ang="0">
                  <a:pos x="8" y="35"/>
                </a:cxn>
                <a:cxn ang="0">
                  <a:pos x="8" y="12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5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6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7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48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13" y="1"/>
                </a:cxn>
                <a:cxn ang="0">
                  <a:pos x="24" y="3"/>
                </a:cxn>
                <a:cxn ang="0">
                  <a:pos x="37" y="10"/>
                </a:cxn>
                <a:cxn ang="0">
                  <a:pos x="51" y="19"/>
                </a:cxn>
                <a:cxn ang="0">
                  <a:pos x="66" y="30"/>
                </a:cxn>
                <a:cxn ang="0">
                  <a:pos x="79" y="40"/>
                </a:cxn>
                <a:cxn ang="0">
                  <a:pos x="90" y="51"/>
                </a:cxn>
                <a:cxn ang="0">
                  <a:pos x="97" y="62"/>
                </a:cxn>
                <a:cxn ang="0">
                  <a:pos x="101" y="71"/>
                </a:cxn>
                <a:cxn ang="0">
                  <a:pos x="101" y="76"/>
                </a:cxn>
                <a:cxn ang="0">
                  <a:pos x="97" y="80"/>
                </a:cxn>
                <a:cxn ang="0">
                  <a:pos x="90" y="78"/>
                </a:cxn>
                <a:cxn ang="0">
                  <a:pos x="79" y="74"/>
                </a:cxn>
                <a:cxn ang="0">
                  <a:pos x="66" y="69"/>
                </a:cxn>
                <a:cxn ang="0">
                  <a:pos x="51" y="60"/>
                </a:cxn>
                <a:cxn ang="0">
                  <a:pos x="37" y="49"/>
                </a:cxn>
                <a:cxn ang="0">
                  <a:pos x="23" y="39"/>
                </a:cxn>
                <a:cxn ang="0">
                  <a:pos x="13" y="28"/>
                </a:cxn>
                <a:cxn ang="0">
                  <a:pos x="4" y="17"/>
                </a:cxn>
                <a:cxn ang="0">
                  <a:pos x="0" y="8"/>
                </a:cxn>
                <a:cxn ang="0">
                  <a:pos x="0" y="3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168350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  <a:cxn ang="0">
                  <a:pos x="376" y="18"/>
                </a:cxn>
                <a:cxn ang="0">
                  <a:pos x="33" y="18"/>
                </a:cxn>
                <a:cxn ang="0">
                  <a:pos x="37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1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2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/>
              <a:ahLst/>
              <a:cxnLst>
                <a:cxn ang="0">
                  <a:pos x="87" y="219"/>
                </a:cxn>
                <a:cxn ang="0">
                  <a:pos x="0" y="55"/>
                </a:cxn>
                <a:cxn ang="0">
                  <a:pos x="28" y="0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3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4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0" y="0"/>
                </a:cxn>
                <a:cxn ang="0">
                  <a:pos x="172" y="0"/>
                </a:cxn>
                <a:cxn ang="0">
                  <a:pos x="146" y="55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5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6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/>
              <a:ahLst/>
              <a:cxnLst>
                <a:cxn ang="0">
                  <a:pos x="26" y="18"/>
                </a:cxn>
                <a:cxn ang="0">
                  <a:pos x="0" y="18"/>
                </a:cxn>
                <a:cxn ang="0">
                  <a:pos x="0" y="50"/>
                </a:cxn>
                <a:cxn ang="0">
                  <a:pos x="430" y="50"/>
                </a:cxn>
                <a:cxn ang="0">
                  <a:pos x="430" y="18"/>
                </a:cxn>
                <a:cxn ang="0">
                  <a:pos x="376" y="18"/>
                </a:cxn>
                <a:cxn ang="0">
                  <a:pos x="376" y="0"/>
                </a:cxn>
                <a:cxn ang="0">
                  <a:pos x="26" y="0"/>
                </a:cxn>
                <a:cxn ang="0">
                  <a:pos x="26" y="18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7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0" y="0"/>
                </a:cxn>
                <a:cxn ang="0">
                  <a:pos x="343" y="0"/>
                </a:cxn>
              </a:cxnLst>
              <a:rect l="0" t="0" r="r" b="b"/>
              <a:pathLst>
                <a:path w="343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8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59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/>
              <a:ahLst/>
              <a:cxnLst>
                <a:cxn ang="0">
                  <a:pos x="1" y="32"/>
                </a:cxn>
                <a:cxn ang="0">
                  <a:pos x="3" y="78"/>
                </a:cxn>
                <a:cxn ang="0">
                  <a:pos x="18" y="130"/>
                </a:cxn>
                <a:cxn ang="0">
                  <a:pos x="51" y="185"/>
                </a:cxn>
                <a:cxn ang="0">
                  <a:pos x="97" y="236"/>
                </a:cxn>
                <a:cxn ang="0">
                  <a:pos x="151" y="282"/>
                </a:cxn>
                <a:cxn ang="0">
                  <a:pos x="212" y="318"/>
                </a:cxn>
                <a:cxn ang="0">
                  <a:pos x="270" y="341"/>
                </a:cxn>
                <a:cxn ang="0">
                  <a:pos x="325" y="350"/>
                </a:cxn>
                <a:cxn ang="0">
                  <a:pos x="371" y="341"/>
                </a:cxn>
                <a:cxn ang="0">
                  <a:pos x="402" y="318"/>
                </a:cxn>
                <a:cxn ang="0">
                  <a:pos x="406" y="309"/>
                </a:cxn>
                <a:cxn ang="0">
                  <a:pos x="382" y="316"/>
                </a:cxn>
                <a:cxn ang="0">
                  <a:pos x="343" y="307"/>
                </a:cxn>
                <a:cxn ang="0">
                  <a:pos x="295" y="288"/>
                </a:cxn>
                <a:cxn ang="0">
                  <a:pos x="239" y="259"/>
                </a:cxn>
                <a:cxn ang="0">
                  <a:pos x="182" y="220"/>
                </a:cxn>
                <a:cxn ang="0">
                  <a:pos x="126" y="178"/>
                </a:cxn>
                <a:cxn ang="0">
                  <a:pos x="76" y="131"/>
                </a:cxn>
                <a:cxn ang="0">
                  <a:pos x="38" y="89"/>
                </a:cxn>
                <a:cxn ang="0">
                  <a:pos x="14" y="51"/>
                </a:cxn>
                <a:cxn ang="0">
                  <a:pos x="5" y="23"/>
                </a:cxn>
                <a:cxn ang="0">
                  <a:pos x="8" y="12"/>
                </a:cxn>
                <a:cxn ang="0">
                  <a:pos x="24" y="0"/>
                </a:cxn>
                <a:cxn ang="0">
                  <a:pos x="56" y="2"/>
                </a:cxn>
                <a:cxn ang="0">
                  <a:pos x="100" y="16"/>
                </a:cxn>
                <a:cxn ang="0">
                  <a:pos x="153" y="41"/>
                </a:cxn>
                <a:cxn ang="0">
                  <a:pos x="210" y="74"/>
                </a:cxn>
                <a:cxn ang="0">
                  <a:pos x="268" y="115"/>
                </a:cxn>
                <a:cxn ang="0">
                  <a:pos x="321" y="160"/>
                </a:cxn>
                <a:cxn ang="0">
                  <a:pos x="365" y="204"/>
                </a:cxn>
                <a:cxn ang="0">
                  <a:pos x="396" y="245"/>
                </a:cxn>
                <a:cxn ang="0">
                  <a:pos x="412" y="279"/>
                </a:cxn>
                <a:cxn ang="0">
                  <a:pos x="412" y="302"/>
                </a:cxn>
                <a:cxn ang="0">
                  <a:pos x="396" y="314"/>
                </a:cxn>
                <a:cxn ang="0">
                  <a:pos x="365" y="313"/>
                </a:cxn>
                <a:cxn ang="0">
                  <a:pos x="321" y="300"/>
                </a:cxn>
                <a:cxn ang="0">
                  <a:pos x="268" y="275"/>
                </a:cxn>
                <a:cxn ang="0">
                  <a:pos x="210" y="240"/>
                </a:cxn>
                <a:cxn ang="0">
                  <a:pos x="153" y="199"/>
                </a:cxn>
                <a:cxn ang="0">
                  <a:pos x="100" y="154"/>
                </a:cxn>
                <a:cxn ang="0">
                  <a:pos x="56" y="110"/>
                </a:cxn>
                <a:cxn ang="0">
                  <a:pos x="24" y="69"/>
                </a:cxn>
                <a:cxn ang="0">
                  <a:pos x="8" y="35"/>
                </a:cxn>
                <a:cxn ang="0">
                  <a:pos x="8" y="12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0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1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2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63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  <a:cxn ang="0">
                  <a:pos x="13" y="1"/>
                </a:cxn>
                <a:cxn ang="0">
                  <a:pos x="24" y="3"/>
                </a:cxn>
                <a:cxn ang="0">
                  <a:pos x="37" y="10"/>
                </a:cxn>
                <a:cxn ang="0">
                  <a:pos x="51" y="19"/>
                </a:cxn>
                <a:cxn ang="0">
                  <a:pos x="66" y="30"/>
                </a:cxn>
                <a:cxn ang="0">
                  <a:pos x="79" y="40"/>
                </a:cxn>
                <a:cxn ang="0">
                  <a:pos x="90" y="51"/>
                </a:cxn>
                <a:cxn ang="0">
                  <a:pos x="97" y="62"/>
                </a:cxn>
                <a:cxn ang="0">
                  <a:pos x="101" y="71"/>
                </a:cxn>
                <a:cxn ang="0">
                  <a:pos x="101" y="76"/>
                </a:cxn>
                <a:cxn ang="0">
                  <a:pos x="97" y="80"/>
                </a:cxn>
                <a:cxn ang="0">
                  <a:pos x="90" y="78"/>
                </a:cxn>
                <a:cxn ang="0">
                  <a:pos x="79" y="74"/>
                </a:cxn>
                <a:cxn ang="0">
                  <a:pos x="66" y="69"/>
                </a:cxn>
                <a:cxn ang="0">
                  <a:pos x="51" y="60"/>
                </a:cxn>
                <a:cxn ang="0">
                  <a:pos x="37" y="49"/>
                </a:cxn>
                <a:cxn ang="0">
                  <a:pos x="23" y="39"/>
                </a:cxn>
                <a:cxn ang="0">
                  <a:pos x="13" y="28"/>
                </a:cxn>
                <a:cxn ang="0">
                  <a:pos x="4" y="17"/>
                </a:cxn>
                <a:cxn ang="0">
                  <a:pos x="0" y="8"/>
                </a:cxn>
                <a:cxn ang="0">
                  <a:pos x="0" y="3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8365" name="Picture 429" descr="MMj03957750000[1]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</p:spPr>
      </p:pic>
      <p:pic>
        <p:nvPicPr>
          <p:cNvPr id="168368" name="Picture 432" descr="cocktail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</p:spPr>
      </p:pic>
      <p:graphicFrame>
        <p:nvGraphicFramePr>
          <p:cNvPr id="168369" name="Object 433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p:oleObj spid="_x0000_s442374" name="Clip" r:id="rId21" imgW="1305000" imgH="1085760" progId="">
              <p:embed/>
            </p:oleObj>
          </a:graphicData>
        </a:graphic>
      </p:graphicFrame>
      <p:sp>
        <p:nvSpPr>
          <p:cNvPr id="168370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371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372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Multiple Access </a:t>
            </a:r>
            <a:r>
              <a:rPr lang="en-US" dirty="0" smtClean="0"/>
              <a:t>Protocols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 dirty="0" smtClean="0"/>
              <a:t>Single </a:t>
            </a:r>
            <a:r>
              <a:rPr lang="en-US" sz="2400" dirty="0"/>
              <a:t>shared broadcast channel </a:t>
            </a:r>
          </a:p>
          <a:p>
            <a:r>
              <a:rPr lang="en-US" sz="2400" dirty="0" smtClean="0"/>
              <a:t>Two </a:t>
            </a:r>
            <a:r>
              <a:rPr lang="en-US" sz="2400" dirty="0"/>
              <a:t>or more simultaneous transmissions by </a:t>
            </a:r>
            <a:r>
              <a:rPr lang="en-US" sz="2400" dirty="0" smtClean="0"/>
              <a:t>nodes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interference </a:t>
            </a:r>
            <a:endParaRPr lang="en-US" sz="24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collision</a:t>
            </a:r>
            <a:r>
              <a:rPr lang="en-US" sz="2000" dirty="0"/>
              <a:t> if node receives two or more signals at the same time</a:t>
            </a:r>
          </a:p>
          <a:p>
            <a:pPr>
              <a:buFont typeface="ZapfDingbats" pitchFamily="82" charset="2"/>
              <a:buNone/>
            </a:pPr>
            <a:r>
              <a:rPr lang="en-US" sz="2400" i="1" u="sng" dirty="0" smtClean="0">
                <a:solidFill>
                  <a:srgbClr val="FF0000"/>
                </a:solidFill>
              </a:rPr>
              <a:t>Multiple </a:t>
            </a:r>
            <a:r>
              <a:rPr lang="en-US" sz="2400" i="1" u="sng" dirty="0">
                <a:solidFill>
                  <a:srgbClr val="FF0000"/>
                </a:solidFill>
              </a:rPr>
              <a:t>access protocol</a:t>
            </a:r>
            <a:endParaRPr lang="en-US" sz="2400" dirty="0"/>
          </a:p>
          <a:p>
            <a:r>
              <a:rPr lang="en-US" sz="2400" dirty="0" smtClean="0"/>
              <a:t>Distributed </a:t>
            </a:r>
            <a:r>
              <a:rPr lang="en-US" sz="2400" dirty="0"/>
              <a:t>algorithm </a:t>
            </a:r>
            <a:r>
              <a:rPr lang="en-US" sz="2400" dirty="0" smtClean="0"/>
              <a:t>determines </a:t>
            </a:r>
            <a:r>
              <a:rPr lang="en-US" sz="2400" dirty="0"/>
              <a:t>how nodes share </a:t>
            </a:r>
            <a:r>
              <a:rPr lang="en-US" sz="2400" dirty="0" smtClean="0"/>
              <a:t>channel (i.e. determine when/who </a:t>
            </a:r>
            <a:r>
              <a:rPr lang="en-US" sz="2400" dirty="0"/>
              <a:t>node can </a:t>
            </a:r>
            <a:r>
              <a:rPr lang="en-US" sz="2400" dirty="0" smtClean="0"/>
              <a:t>transmit)</a:t>
            </a:r>
            <a:endParaRPr lang="en-US" sz="2400" dirty="0"/>
          </a:p>
          <a:p>
            <a:r>
              <a:rPr lang="en-US" sz="2400" dirty="0" smtClean="0"/>
              <a:t>Communication </a:t>
            </a:r>
            <a:r>
              <a:rPr lang="en-US" sz="2400" dirty="0"/>
              <a:t>about channel sharing must use channel itself! </a:t>
            </a:r>
          </a:p>
          <a:p>
            <a:pPr lvl="1"/>
            <a:r>
              <a:rPr lang="en-US" sz="2000" dirty="0"/>
              <a:t>no </a:t>
            </a:r>
            <a:r>
              <a:rPr lang="en-US" sz="2000" dirty="0" smtClean="0"/>
              <a:t>“out-of-band” </a:t>
            </a:r>
            <a:r>
              <a:rPr lang="en-US" sz="2000" dirty="0"/>
              <a:t>channel for </a:t>
            </a:r>
            <a:r>
              <a:rPr lang="en-US" sz="2000" dirty="0" smtClean="0"/>
              <a:t>coordination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5: The Data Link Layer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305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Goals: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U</a:t>
            </a:r>
            <a:r>
              <a:rPr lang="en-US" sz="2400" dirty="0" smtClean="0"/>
              <a:t>nderstand </a:t>
            </a:r>
            <a:r>
              <a:rPr lang="en-US" sz="2400" dirty="0"/>
              <a:t>principles behind data link layer services: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rror </a:t>
            </a:r>
            <a:r>
              <a:rPr lang="en-US" sz="2000" dirty="0"/>
              <a:t>detection, correction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haring </a:t>
            </a:r>
            <a:r>
              <a:rPr lang="en-US" sz="2000" dirty="0"/>
              <a:t>a broadcast channel: multiple access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ink </a:t>
            </a:r>
            <a:r>
              <a:rPr lang="en-US" sz="2000" dirty="0"/>
              <a:t>layer addressing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eliable </a:t>
            </a:r>
            <a:r>
              <a:rPr lang="en-US" sz="2000" dirty="0"/>
              <a:t>data transfer, flow </a:t>
            </a:r>
            <a:r>
              <a:rPr lang="en-US" sz="2000" dirty="0" smtClean="0"/>
              <a:t>control (</a:t>
            </a:r>
            <a:r>
              <a:rPr lang="en-US" sz="2000" i="1" dirty="0" smtClean="0">
                <a:solidFill>
                  <a:schemeClr val="accent2"/>
                </a:solidFill>
              </a:rPr>
              <a:t>done!</a:t>
            </a:r>
            <a:r>
              <a:rPr lang="en-US" sz="2000" dirty="0" smtClean="0"/>
              <a:t>  in </a:t>
            </a:r>
            <a:r>
              <a:rPr lang="en-US" sz="2000" i="1" dirty="0" smtClean="0"/>
              <a:t>Ch3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400" dirty="0"/>
              <a:t>I</a:t>
            </a:r>
            <a:r>
              <a:rPr lang="en-US" sz="2400" dirty="0" smtClean="0"/>
              <a:t>nstantiation </a:t>
            </a:r>
            <a:r>
              <a:rPr lang="en-US" sz="2400" dirty="0"/>
              <a:t>and implementation of various link layer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Multiple Access Protocol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Broadcast channel of rate </a:t>
            </a:r>
            <a:r>
              <a:rPr lang="en-US" sz="2400" u="sng" dirty="0">
                <a:solidFill>
                  <a:srgbClr val="009900"/>
                </a:solidFill>
              </a:rPr>
              <a:t>R</a:t>
            </a:r>
            <a:r>
              <a:rPr lang="en-US" sz="2400" u="sng" dirty="0">
                <a:solidFill>
                  <a:srgbClr val="FF0000"/>
                </a:solidFill>
              </a:rPr>
              <a:t> bps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/>
              <a:t>1. </a:t>
            </a:r>
            <a:r>
              <a:rPr lang="en-US" sz="2400" dirty="0" smtClean="0"/>
              <a:t>When </a:t>
            </a:r>
            <a:r>
              <a:rPr lang="en-US" sz="2400" dirty="0"/>
              <a:t>one node wants to transmit, it can send at rate </a:t>
            </a:r>
            <a:r>
              <a:rPr lang="en-US" sz="2400" dirty="0" smtClean="0"/>
              <a:t>R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/>
              <a:t>2. </a:t>
            </a:r>
            <a:r>
              <a:rPr lang="en-US" sz="2400" dirty="0" smtClean="0"/>
              <a:t>When </a:t>
            </a:r>
            <a:r>
              <a:rPr lang="en-US" sz="2400" dirty="0"/>
              <a:t>M nodes want to transmit, each can send at average rate </a:t>
            </a:r>
            <a:r>
              <a:rPr lang="en-US" sz="2400" dirty="0" smtClean="0"/>
              <a:t>R/M (no overhead)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/>
              <a:t>3. </a:t>
            </a:r>
            <a:r>
              <a:rPr lang="en-US" sz="2400" dirty="0" smtClean="0"/>
              <a:t>Fully decentralized</a:t>
            </a:r>
            <a:endParaRPr lang="en-US" sz="2400" dirty="0"/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special node to coordinate transmissions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synchronization of clocks, slots</a:t>
            </a:r>
            <a:endParaRPr lang="en-US" dirty="0"/>
          </a:p>
          <a:p>
            <a:pPr>
              <a:buFont typeface="ZapfDingbats" pitchFamily="82" charset="2"/>
              <a:buNone/>
            </a:pPr>
            <a:r>
              <a:rPr lang="en-US" sz="2400" dirty="0"/>
              <a:t>4. </a:t>
            </a:r>
            <a:r>
              <a:rPr lang="en-US" sz="2400" dirty="0" smtClean="0"/>
              <a:t>Simple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n-US" sz="3200" dirty="0"/>
              <a:t>MAC Protocols: a </a:t>
            </a:r>
            <a:r>
              <a:rPr lang="en-US" sz="3200" dirty="0" smtClean="0"/>
              <a:t>Taxonomy</a:t>
            </a:r>
            <a:endParaRPr lang="en-US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/>
              <a:t>Three broad classes: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Channel Partitioning</a:t>
            </a:r>
            <a:endParaRPr lang="en-US" dirty="0"/>
          </a:p>
          <a:p>
            <a:pPr lvl="1"/>
            <a:r>
              <a:rPr lang="en-US" sz="2000" dirty="0" smtClean="0"/>
              <a:t>Divide </a:t>
            </a:r>
            <a:r>
              <a:rPr lang="en-US" sz="2000" dirty="0"/>
              <a:t>channel into smaller “pieces” (time slots, </a:t>
            </a:r>
            <a:r>
              <a:rPr lang="en-US" sz="2000" dirty="0" smtClean="0"/>
              <a:t>frequency)</a:t>
            </a:r>
            <a:endParaRPr lang="en-US" sz="2000" dirty="0"/>
          </a:p>
          <a:p>
            <a:pPr lvl="1"/>
            <a:r>
              <a:rPr lang="en-US" sz="2000" dirty="0" smtClean="0"/>
              <a:t>Allocate </a:t>
            </a:r>
            <a:r>
              <a:rPr lang="en-US" sz="2000" dirty="0"/>
              <a:t>piece to node for exclusive use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Random Access</a:t>
            </a:r>
            <a:endParaRPr lang="en-US" dirty="0"/>
          </a:p>
          <a:p>
            <a:pPr lvl="1"/>
            <a:r>
              <a:rPr lang="en-US" sz="2000" dirty="0" smtClean="0"/>
              <a:t>Channel </a:t>
            </a:r>
            <a:r>
              <a:rPr lang="en-US" sz="2000" dirty="0"/>
              <a:t>not divided, allow collisions</a:t>
            </a:r>
          </a:p>
          <a:p>
            <a:pPr lvl="1"/>
            <a:r>
              <a:rPr lang="en-US" sz="2000" dirty="0" smtClean="0"/>
              <a:t>“Recover</a:t>
            </a:r>
            <a:r>
              <a:rPr lang="en-US" sz="2000" dirty="0"/>
              <a:t>” from collisions</a:t>
            </a:r>
            <a:endParaRPr lang="en-US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Taking turns</a:t>
            </a:r>
            <a:endParaRPr lang="en-US" dirty="0"/>
          </a:p>
          <a:p>
            <a:pPr lvl="1"/>
            <a:r>
              <a:rPr lang="en-US" sz="2000" dirty="0" smtClean="0"/>
              <a:t>Nodes </a:t>
            </a:r>
            <a:r>
              <a:rPr lang="en-US" sz="2000" dirty="0"/>
              <a:t>take turns, but nodes with more to send can </a:t>
            </a:r>
            <a:r>
              <a:rPr lang="en-US" sz="2000" dirty="0" smtClean="0"/>
              <a:t>perhaps take </a:t>
            </a:r>
            <a:r>
              <a:rPr lang="en-US" sz="2000" dirty="0"/>
              <a:t>longer turns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29650" cy="1143000"/>
          </a:xfrm>
        </p:spPr>
        <p:txBody>
          <a:bodyPr/>
          <a:lstStyle/>
          <a:p>
            <a:r>
              <a:rPr lang="en-US" sz="3200" dirty="0"/>
              <a:t>Channel Partitioning MAC protocols: TDMA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</a:rPr>
              <a:t>TDMA: time division multiple access</a:t>
            </a:r>
            <a:r>
              <a:rPr lang="en-US" dirty="0"/>
              <a:t> </a:t>
            </a:r>
          </a:p>
          <a:p>
            <a:r>
              <a:rPr lang="en-US" sz="2400" dirty="0" smtClean="0"/>
              <a:t>Access </a:t>
            </a:r>
            <a:r>
              <a:rPr lang="en-US" sz="2400" dirty="0"/>
              <a:t>to channel in "rounds" 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station gets fixed length slot (length = </a:t>
            </a:r>
            <a:r>
              <a:rPr lang="en-US" sz="2400" dirty="0" err="1"/>
              <a:t>pkt</a:t>
            </a:r>
            <a:r>
              <a:rPr lang="en-US" sz="2400" dirty="0"/>
              <a:t> trans time) in each round </a:t>
            </a:r>
          </a:p>
          <a:p>
            <a:r>
              <a:rPr lang="en-US" sz="2400" dirty="0" smtClean="0"/>
              <a:t>Unused </a:t>
            </a:r>
            <a:r>
              <a:rPr lang="en-US" sz="2400" dirty="0"/>
              <a:t>slots go idle </a:t>
            </a:r>
          </a:p>
          <a:p>
            <a:r>
              <a:rPr lang="en-US" sz="2400" dirty="0" smtClean="0"/>
              <a:t>Example</a:t>
            </a:r>
            <a:r>
              <a:rPr lang="en-US" sz="2400" dirty="0"/>
              <a:t>: 6-station LAN, 1,3,4 have </a:t>
            </a:r>
            <a:r>
              <a:rPr lang="en-US" sz="2400" dirty="0" err="1"/>
              <a:t>pkt</a:t>
            </a:r>
            <a:r>
              <a:rPr lang="en-US" sz="2400" dirty="0"/>
              <a:t>, slots 2,5,6 idle </a:t>
            </a:r>
            <a:endParaRPr lang="en-US" dirty="0"/>
          </a:p>
        </p:txBody>
      </p:sp>
      <p:sp>
        <p:nvSpPr>
          <p:cNvPr id="534535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36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39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41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44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51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2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53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54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55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56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4557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58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34559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34560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34562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3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4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5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6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7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8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69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0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1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2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3" name="Text Box 45"/>
          <p:cNvSpPr txBox="1">
            <a:spLocks noChangeArrowheads="1"/>
          </p:cNvSpPr>
          <p:nvPr/>
        </p:nvSpPr>
        <p:spPr bwMode="auto">
          <a:xfrm>
            <a:off x="2320925" y="4586288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/>
              <a:t>6-slot</a:t>
            </a:r>
          </a:p>
          <a:p>
            <a:r>
              <a:rPr lang="en-US" sz="1600" i="0"/>
              <a:t>frame</a:t>
            </a:r>
          </a:p>
        </p:txBody>
      </p:sp>
      <p:sp>
        <p:nvSpPr>
          <p:cNvPr id="534574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5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6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4577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29650" cy="1143000"/>
          </a:xfrm>
        </p:spPr>
        <p:txBody>
          <a:bodyPr/>
          <a:lstStyle/>
          <a:p>
            <a:r>
              <a:rPr lang="en-US" sz="3200" dirty="0"/>
              <a:t>Channel Partitioning MAC protocols: FDMA</a:t>
            </a:r>
            <a:endParaRPr lang="en-US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</a:rPr>
              <a:t>FDMA: frequency division multiple access</a:t>
            </a:r>
            <a:r>
              <a:rPr lang="en-US" dirty="0"/>
              <a:t> </a:t>
            </a:r>
          </a:p>
          <a:p>
            <a:r>
              <a:rPr lang="en-US" sz="2400" dirty="0" smtClean="0"/>
              <a:t>Channel </a:t>
            </a:r>
            <a:r>
              <a:rPr lang="en-US" sz="2400" dirty="0"/>
              <a:t>spectrum divided into frequency bands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station assigned fixed frequency band</a:t>
            </a:r>
          </a:p>
          <a:p>
            <a:r>
              <a:rPr lang="en-US" sz="2400" dirty="0" smtClean="0"/>
              <a:t>Unused </a:t>
            </a:r>
            <a:r>
              <a:rPr lang="en-US" sz="2400" dirty="0"/>
              <a:t>transmission time in frequency bands go idle </a:t>
            </a:r>
          </a:p>
          <a:p>
            <a:r>
              <a:rPr lang="en-US" sz="2400" dirty="0" smtClean="0"/>
              <a:t>Example</a:t>
            </a:r>
            <a:r>
              <a:rPr lang="en-US" sz="2400" dirty="0"/>
              <a:t>: 6-station LAN, 1,3,4 have </a:t>
            </a:r>
            <a:r>
              <a:rPr lang="en-US" sz="2400" dirty="0" err="1"/>
              <a:t>pkt</a:t>
            </a:r>
            <a:r>
              <a:rPr lang="en-US" sz="2400" dirty="0"/>
              <a:t>, frequency bands 2,5,6 idle </a:t>
            </a:r>
            <a:endParaRPr lang="en-US" dirty="0"/>
          </a:p>
        </p:txBody>
      </p:sp>
      <p:sp>
        <p:nvSpPr>
          <p:cNvPr id="53555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4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"/>
              </a:cxn>
              <a:cxn ang="0">
                <a:pos x="1089" y="0"/>
              </a:cxn>
              <a:cxn ang="0">
                <a:pos x="1089" y="72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7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6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3"/>
              </a:cxn>
              <a:cxn ang="0">
                <a:pos x="1089" y="0"/>
              </a:cxn>
              <a:cxn ang="0">
                <a:pos x="1089" y="72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35570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1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3"/>
                </a:cxn>
                <a:cxn ang="0">
                  <a:pos x="1089" y="0"/>
                </a:cxn>
                <a:cxn ang="0">
                  <a:pos x="1089" y="72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572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73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5574" name="Text Box 22"/>
          <p:cNvSpPr txBox="1">
            <a:spLocks noChangeArrowheads="1"/>
          </p:cNvSpPr>
          <p:nvPr/>
        </p:nvSpPr>
        <p:spPr bwMode="auto">
          <a:xfrm rot="-5400000">
            <a:off x="3393281" y="4987132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frequency bands</a:t>
            </a:r>
          </a:p>
        </p:txBody>
      </p:sp>
      <p:sp>
        <p:nvSpPr>
          <p:cNvPr id="535575" name="Text Box 23"/>
          <p:cNvSpPr txBox="1">
            <a:spLocks noChangeArrowheads="1"/>
          </p:cNvSpPr>
          <p:nvPr/>
        </p:nvSpPr>
        <p:spPr bwMode="auto">
          <a:xfrm rot="67766">
            <a:off x="7332663" y="3965575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time</a:t>
            </a:r>
          </a:p>
        </p:txBody>
      </p:sp>
      <p:sp>
        <p:nvSpPr>
          <p:cNvPr id="535606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/>
            <a:ahLst/>
            <a:cxnLst>
              <a:cxn ang="0">
                <a:pos x="375" y="0"/>
              </a:cxn>
              <a:cxn ang="0">
                <a:pos x="0" y="485"/>
              </a:cxn>
              <a:cxn ang="0">
                <a:pos x="375" y="969"/>
              </a:cxn>
              <a:cxn ang="0">
                <a:pos x="375" y="0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3175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35609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611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612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5617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/>
            <a:ahLst/>
            <a:cxnLst>
              <a:cxn ang="0">
                <a:pos x="4" y="264"/>
              </a:cxn>
              <a:cxn ang="0">
                <a:pos x="52" y="6"/>
              </a:cxn>
              <a:cxn ang="0">
                <a:pos x="108" y="266"/>
              </a:cxn>
              <a:cxn ang="0">
                <a:pos x="174" y="0"/>
              </a:cxn>
              <a:cxn ang="0">
                <a:pos x="228" y="264"/>
              </a:cxn>
              <a:cxn ang="0">
                <a:pos x="288" y="8"/>
              </a:cxn>
              <a:cxn ang="0">
                <a:pos x="354" y="266"/>
              </a:cxn>
              <a:cxn ang="0">
                <a:pos x="402" y="8"/>
              </a:cxn>
              <a:cxn ang="0">
                <a:pos x="464" y="264"/>
              </a:cxn>
              <a:cxn ang="0">
                <a:pos x="506" y="6"/>
              </a:cxn>
              <a:cxn ang="0">
                <a:pos x="556" y="266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618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/>
            <a:ahLst/>
            <a:cxnLst>
              <a:cxn ang="0">
                <a:pos x="4" y="264"/>
              </a:cxn>
              <a:cxn ang="0">
                <a:pos x="52" y="6"/>
              </a:cxn>
              <a:cxn ang="0">
                <a:pos x="108" y="266"/>
              </a:cxn>
              <a:cxn ang="0">
                <a:pos x="174" y="0"/>
              </a:cxn>
              <a:cxn ang="0">
                <a:pos x="228" y="264"/>
              </a:cxn>
              <a:cxn ang="0">
                <a:pos x="288" y="8"/>
              </a:cxn>
              <a:cxn ang="0">
                <a:pos x="354" y="266"/>
              </a:cxn>
              <a:cxn ang="0">
                <a:pos x="402" y="8"/>
              </a:cxn>
              <a:cxn ang="0">
                <a:pos x="464" y="264"/>
              </a:cxn>
              <a:cxn ang="0">
                <a:pos x="506" y="6"/>
              </a:cxn>
              <a:cxn ang="0">
                <a:pos x="556" y="266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620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/>
            <a:ahLst/>
            <a:cxnLst>
              <a:cxn ang="0">
                <a:pos x="20" y="113"/>
              </a:cxn>
              <a:cxn ang="0">
                <a:pos x="114" y="2"/>
              </a:cxn>
              <a:cxn ang="0">
                <a:pos x="256" y="114"/>
              </a:cxn>
              <a:cxn ang="0">
                <a:pos x="394" y="0"/>
              </a:cxn>
              <a:cxn ang="0">
                <a:pos x="522" y="116"/>
              </a:cxn>
              <a:cxn ang="0">
                <a:pos x="616" y="14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5621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FDM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Random Access Protocols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876800"/>
          </a:xfrm>
        </p:spPr>
        <p:txBody>
          <a:bodyPr/>
          <a:lstStyle/>
          <a:p>
            <a:r>
              <a:rPr lang="en-US" sz="2400" dirty="0"/>
              <a:t>When node has packet to send</a:t>
            </a:r>
          </a:p>
          <a:p>
            <a:pPr lvl="1"/>
            <a:r>
              <a:rPr lang="en-US" sz="2000" dirty="0" smtClean="0"/>
              <a:t>Transmit </a:t>
            </a:r>
            <a:r>
              <a:rPr lang="en-US" sz="2000" dirty="0"/>
              <a:t>at full channel data rate </a:t>
            </a:r>
            <a:r>
              <a:rPr lang="en-US" sz="2000" dirty="0" smtClean="0"/>
              <a:t>R</a:t>
            </a:r>
            <a:endParaRPr lang="en-US" sz="2000" dirty="0"/>
          </a:p>
          <a:p>
            <a:pPr lvl="1"/>
            <a:r>
              <a:rPr lang="en-US" sz="2000" dirty="0" smtClean="0"/>
              <a:t>No </a:t>
            </a:r>
            <a:r>
              <a:rPr lang="en-US" sz="2000" i="1" dirty="0"/>
              <a:t>a priori</a:t>
            </a:r>
            <a:r>
              <a:rPr lang="en-US" sz="2000" dirty="0"/>
              <a:t> coordination among nodes</a:t>
            </a:r>
          </a:p>
          <a:p>
            <a:r>
              <a:rPr lang="en-US" sz="2400" dirty="0" smtClean="0"/>
              <a:t>Two </a:t>
            </a:r>
            <a:r>
              <a:rPr lang="en-US" sz="2400" dirty="0"/>
              <a:t>or more transmitting nodes </a:t>
            </a:r>
            <a:r>
              <a:rPr lang="en-US" sz="2400" dirty="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 dirty="0"/>
              <a:t> “collision</a:t>
            </a:r>
            <a:r>
              <a:rPr lang="en-US" sz="2400" dirty="0" smtClean="0"/>
              <a:t>”</a:t>
            </a:r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Random </a:t>
            </a:r>
            <a:r>
              <a:rPr lang="en-US" sz="2400" dirty="0">
                <a:solidFill>
                  <a:srgbClr val="FF0000"/>
                </a:solidFill>
              </a:rPr>
              <a:t>access MAC protocol</a:t>
            </a:r>
            <a:r>
              <a:rPr lang="en-US" sz="2400" dirty="0"/>
              <a:t> specifies: </a:t>
            </a:r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to detect collisions</a:t>
            </a:r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to recover from collisions (e.g</a:t>
            </a:r>
            <a:r>
              <a:rPr lang="en-US" sz="2000" dirty="0" smtClean="0"/>
              <a:t>. </a:t>
            </a:r>
            <a:r>
              <a:rPr lang="en-US" sz="2000" dirty="0"/>
              <a:t>via delayed retransmissions)</a:t>
            </a:r>
          </a:p>
          <a:p>
            <a:r>
              <a:rPr lang="en-US" sz="2400" dirty="0"/>
              <a:t>Examples of random access MAC </a:t>
            </a:r>
            <a:r>
              <a:rPr lang="en-US" sz="2400" dirty="0" smtClean="0"/>
              <a:t>protocols</a:t>
            </a:r>
            <a:endParaRPr lang="en-US" sz="2400" dirty="0"/>
          </a:p>
          <a:p>
            <a:pPr lvl="1"/>
            <a:r>
              <a:rPr lang="en-US" sz="2000" dirty="0"/>
              <a:t>slotted ALOHA</a:t>
            </a:r>
          </a:p>
          <a:p>
            <a:pPr lvl="1"/>
            <a:r>
              <a:rPr lang="en-US" sz="2000" dirty="0"/>
              <a:t>ALOHA</a:t>
            </a:r>
          </a:p>
          <a:p>
            <a:pPr lvl="1"/>
            <a:r>
              <a:rPr lang="en-US" sz="2000" dirty="0"/>
              <a:t>CSMA, CSMA/CD, CSMA/CA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Slotted ALOHA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98938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Assumptions: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All </a:t>
            </a:r>
            <a:r>
              <a:rPr lang="en-US" sz="2400" dirty="0"/>
              <a:t>frames same size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Time </a:t>
            </a:r>
            <a:r>
              <a:rPr lang="en-US" sz="2400" dirty="0"/>
              <a:t>divided into equal size slots (time to transmit 1 frame)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Nodes </a:t>
            </a:r>
            <a:r>
              <a:rPr lang="en-US" sz="2400" dirty="0"/>
              <a:t>start to transmit only slot beginning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Nodes </a:t>
            </a:r>
            <a:r>
              <a:rPr lang="en-US" sz="2400" dirty="0"/>
              <a:t>are synchronized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/>
              <a:t>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Operation: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When </a:t>
            </a:r>
            <a:r>
              <a:rPr lang="en-US" sz="2400" dirty="0"/>
              <a:t>node obtains fresh frame, transmits in next slot</a:t>
            </a:r>
          </a:p>
          <a:p>
            <a:pPr lvl="1">
              <a:lnSpc>
                <a:spcPct val="90000"/>
              </a:lnSpc>
            </a:pPr>
            <a:r>
              <a:rPr lang="en-US" sz="2200" i="1" dirty="0" smtClean="0"/>
              <a:t>If </a:t>
            </a:r>
            <a:r>
              <a:rPr lang="en-US" sz="2200" i="1" dirty="0"/>
              <a:t>no collision:</a:t>
            </a:r>
            <a:r>
              <a:rPr lang="en-US" sz="2200" dirty="0"/>
              <a:t> node can send new frame in next slot</a:t>
            </a:r>
          </a:p>
          <a:p>
            <a:pPr lvl="1">
              <a:lnSpc>
                <a:spcPct val="90000"/>
              </a:lnSpc>
            </a:pPr>
            <a:r>
              <a:rPr lang="en-US" sz="2200" i="1" dirty="0" smtClean="0"/>
              <a:t>If collision</a:t>
            </a:r>
            <a:r>
              <a:rPr lang="en-US" sz="2200" i="1" dirty="0"/>
              <a:t>:</a:t>
            </a:r>
            <a:r>
              <a:rPr lang="en-US" sz="2200" dirty="0"/>
              <a:t> node retransmits frame in each subsequent slot with </a:t>
            </a:r>
            <a:r>
              <a:rPr lang="en-US" sz="2200" dirty="0" err="1" smtClean="0"/>
              <a:t>prob</a:t>
            </a:r>
            <a:r>
              <a:rPr lang="en-US" sz="2200" dirty="0" smtClean="0"/>
              <a:t> </a:t>
            </a:r>
            <a:r>
              <a:rPr lang="en-US" sz="2200" i="1" dirty="0">
                <a:solidFill>
                  <a:srgbClr val="009900"/>
                </a:solidFill>
              </a:rPr>
              <a:t>p</a:t>
            </a:r>
            <a:r>
              <a:rPr lang="en-US" sz="2200" dirty="0"/>
              <a:t> until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n-US"/>
              <a:t>Slotted ALOHA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Pros</a:t>
            </a:r>
            <a:endParaRPr lang="en-US" sz="2400" dirty="0"/>
          </a:p>
          <a:p>
            <a:r>
              <a:rPr lang="en-US" sz="2400" dirty="0" smtClean="0"/>
              <a:t>Single </a:t>
            </a:r>
            <a:r>
              <a:rPr lang="en-US" sz="2400" dirty="0"/>
              <a:t>active node can continuously transmit at full rate of channel</a:t>
            </a:r>
          </a:p>
          <a:p>
            <a:r>
              <a:rPr lang="en-US" sz="2400" dirty="0" smtClean="0"/>
              <a:t>Highly </a:t>
            </a:r>
            <a:r>
              <a:rPr lang="en-US" sz="2400" dirty="0"/>
              <a:t>decentralized: only slots in nodes need to be in sync</a:t>
            </a:r>
          </a:p>
          <a:p>
            <a:r>
              <a:rPr lang="en-US" sz="2400" dirty="0" smtClean="0"/>
              <a:t>Simple</a:t>
            </a:r>
            <a:endParaRPr lang="en-US" sz="2400" dirty="0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40386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Cons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Collisions</a:t>
            </a:r>
            <a:r>
              <a:rPr lang="en-US" sz="2400" dirty="0"/>
              <a:t>, wasting slots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Idle </a:t>
            </a:r>
            <a:r>
              <a:rPr lang="en-US" sz="2400" dirty="0"/>
              <a:t>slots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Nodes </a:t>
            </a:r>
            <a:r>
              <a:rPr lang="en-US" sz="2400" dirty="0"/>
              <a:t>may be able to detect collision in less than time to transmit packet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Clock </a:t>
            </a:r>
            <a:r>
              <a:rPr lang="en-US" sz="2400" dirty="0"/>
              <a:t>synchronization</a:t>
            </a:r>
          </a:p>
        </p:txBody>
      </p:sp>
      <p:pic>
        <p:nvPicPr>
          <p:cNvPr id="312328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Slotted Aloha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95600"/>
            <a:ext cx="3810000" cy="3128962"/>
          </a:xfrm>
        </p:spPr>
        <p:txBody>
          <a:bodyPr/>
          <a:lstStyle/>
          <a:p>
            <a:r>
              <a:rPr lang="en-US" sz="2400" dirty="0" smtClean="0"/>
              <a:t>Suppose</a:t>
            </a:r>
            <a:r>
              <a:rPr lang="en-US" sz="2400" dirty="0"/>
              <a:t>: </a:t>
            </a:r>
            <a:r>
              <a:rPr lang="en-US" sz="2400" i="1" dirty="0"/>
              <a:t>N</a:t>
            </a:r>
            <a:r>
              <a:rPr lang="en-US" sz="2400" dirty="0"/>
              <a:t> nodes with many frames to send, each transmits in slot with probability </a:t>
            </a:r>
            <a:r>
              <a:rPr lang="en-US" sz="2400" i="1" dirty="0"/>
              <a:t>p</a:t>
            </a:r>
          </a:p>
          <a:p>
            <a:r>
              <a:rPr lang="en-US" sz="2400" dirty="0" err="1" smtClean="0"/>
              <a:t>Prob</a:t>
            </a:r>
            <a:r>
              <a:rPr lang="en-US" sz="2400" dirty="0" smtClean="0"/>
              <a:t> </a:t>
            </a:r>
            <a:r>
              <a:rPr lang="en-US" sz="2400" dirty="0"/>
              <a:t>that given node has success in a slot</a:t>
            </a:r>
            <a:r>
              <a:rPr lang="en-US" sz="2000" dirty="0"/>
              <a:t>  = p(1-p)</a:t>
            </a:r>
            <a:r>
              <a:rPr lang="en-US" sz="2000" b="1" baseline="30000" dirty="0"/>
              <a:t>N-1</a:t>
            </a:r>
          </a:p>
          <a:p>
            <a:r>
              <a:rPr lang="en-US" sz="2400" dirty="0" err="1" smtClean="0"/>
              <a:t>Prob</a:t>
            </a:r>
            <a:r>
              <a:rPr lang="en-US" sz="2400" dirty="0" smtClean="0"/>
              <a:t> </a:t>
            </a:r>
            <a:r>
              <a:rPr lang="en-US" sz="2400" dirty="0"/>
              <a:t>that </a:t>
            </a:r>
            <a:r>
              <a:rPr lang="en-US" sz="2400" i="1" dirty="0"/>
              <a:t>any</a:t>
            </a:r>
            <a:r>
              <a:rPr lang="en-US" sz="2400" dirty="0"/>
              <a:t> node has a success</a:t>
            </a:r>
            <a:r>
              <a:rPr lang="en-US" sz="2000" dirty="0"/>
              <a:t> = </a:t>
            </a:r>
            <a:r>
              <a:rPr lang="en-US" sz="2000" dirty="0" err="1" smtClean="0"/>
              <a:t>Np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/>
              <a:t>          </a:t>
            </a:r>
            <a:endParaRPr lang="en-US" sz="2000" b="1" i="1" dirty="0"/>
          </a:p>
          <a:p>
            <a:pPr>
              <a:buFont typeface="ZapfDingbats" pitchFamily="82" charset="2"/>
              <a:buNone/>
            </a:pPr>
            <a:endParaRPr lang="en-US" sz="2000" i="1" dirty="0"/>
          </a:p>
        </p:txBody>
      </p:sp>
      <p:sp>
        <p:nvSpPr>
          <p:cNvPr id="1771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08075"/>
            <a:ext cx="3810000" cy="3238500"/>
          </a:xfrm>
        </p:spPr>
        <p:txBody>
          <a:bodyPr/>
          <a:lstStyle/>
          <a:p>
            <a:r>
              <a:rPr lang="en-US" sz="2400" dirty="0" smtClean="0"/>
              <a:t>Max </a:t>
            </a:r>
            <a:r>
              <a:rPr lang="en-US" sz="2400" dirty="0"/>
              <a:t>efficiency: find </a:t>
            </a:r>
            <a:r>
              <a:rPr lang="en-US" sz="2400" dirty="0" smtClean="0"/>
              <a:t>p’ </a:t>
            </a:r>
            <a:r>
              <a:rPr lang="en-US" sz="2400" dirty="0"/>
              <a:t>that maximizes </a:t>
            </a:r>
            <a:br>
              <a:rPr lang="en-US" sz="2400" dirty="0"/>
            </a:br>
            <a:r>
              <a:rPr lang="en-US" sz="2400" dirty="0" err="1"/>
              <a:t>Np</a:t>
            </a:r>
            <a:r>
              <a:rPr lang="en-US" sz="2400" dirty="0"/>
              <a:t>(1-p)</a:t>
            </a:r>
            <a:r>
              <a:rPr lang="en-US" sz="2400" b="1" baseline="30000" dirty="0"/>
              <a:t>N-1</a:t>
            </a:r>
            <a:endParaRPr lang="en-US" sz="2000" b="1" baseline="30000" dirty="0"/>
          </a:p>
          <a:p>
            <a:r>
              <a:rPr lang="en-US" sz="2400" dirty="0" smtClean="0"/>
              <a:t>For </a:t>
            </a:r>
            <a:r>
              <a:rPr lang="en-US" sz="2400" dirty="0"/>
              <a:t>many nodes, take limit of </a:t>
            </a:r>
            <a:r>
              <a:rPr lang="en-US" sz="2400" dirty="0" err="1" smtClean="0"/>
              <a:t>Np</a:t>
            </a:r>
            <a:r>
              <a:rPr lang="en-US" sz="2400" dirty="0" smtClean="0"/>
              <a:t>’(1-p’)</a:t>
            </a:r>
            <a:r>
              <a:rPr lang="en-US" sz="2400" b="1" baseline="30000" dirty="0" smtClean="0"/>
              <a:t>N-1 </a:t>
            </a:r>
            <a:r>
              <a:rPr lang="en-US" sz="2400" dirty="0"/>
              <a:t>as N goes to infinity, gives:</a:t>
            </a:r>
          </a:p>
          <a:p>
            <a:pPr>
              <a:buFont typeface="ZapfDingbats" pitchFamily="82" charset="2"/>
              <a:buNone/>
            </a:pPr>
            <a:r>
              <a:rPr lang="en-US" sz="2000" dirty="0"/>
              <a:t>Max efficiency = 1/e </a:t>
            </a:r>
            <a:r>
              <a:rPr lang="en-US" sz="2000" dirty="0" smtClean="0"/>
              <a:t>~ </a:t>
            </a:r>
            <a:r>
              <a:rPr lang="en-US" sz="2000" dirty="0"/>
              <a:t>.37</a:t>
            </a:r>
            <a:endParaRPr lang="en-US" sz="2000" b="1" baseline="30000" dirty="0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4171950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0">
                <a:solidFill>
                  <a:srgbClr val="FF0000"/>
                </a:solidFill>
              </a:rPr>
              <a:t>Efficiency</a:t>
            </a:r>
            <a:r>
              <a:rPr lang="en-US" sz="2400" i="0"/>
              <a:t> : long-run </a:t>
            </a:r>
            <a:br>
              <a:rPr lang="en-US" sz="2400" i="0"/>
            </a:br>
            <a:r>
              <a:rPr lang="en-US" sz="2400" i="0"/>
              <a:t>fraction of successful slots </a:t>
            </a:r>
            <a:br>
              <a:rPr lang="en-US" sz="2400" i="0"/>
            </a:br>
            <a:r>
              <a:rPr lang="en-US" sz="2400" i="0"/>
              <a:t>(many nodes, all with many frames to send)</a:t>
            </a:r>
            <a:endParaRPr lang="en-US" i="0"/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5106988" y="4529138"/>
            <a:ext cx="3143250" cy="1577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At best:</a:t>
            </a:r>
            <a:r>
              <a:rPr lang="en-US" sz="2400" i="0"/>
              <a:t> channel</a:t>
            </a:r>
          </a:p>
          <a:p>
            <a:r>
              <a:rPr lang="en-US" sz="2400" i="0"/>
              <a:t>used for useful </a:t>
            </a:r>
          </a:p>
          <a:p>
            <a:r>
              <a:rPr lang="en-US" sz="2400" i="0"/>
              <a:t>transmissions 37%</a:t>
            </a:r>
          </a:p>
          <a:p>
            <a:r>
              <a:rPr lang="en-US" sz="2400" i="0"/>
              <a:t>of time!</a:t>
            </a:r>
            <a:endParaRPr lang="en-US" i="0"/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8367713" y="4533900"/>
            <a:ext cx="4746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 i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Pure </a:t>
            </a:r>
            <a:r>
              <a:rPr lang="en-US" dirty="0" smtClean="0"/>
              <a:t>(</a:t>
            </a:r>
            <a:r>
              <a:rPr lang="en-US" dirty="0" err="1"/>
              <a:t>U</a:t>
            </a:r>
            <a:r>
              <a:rPr lang="en-US" dirty="0" err="1" smtClean="0"/>
              <a:t>nslotted</a:t>
            </a:r>
            <a:r>
              <a:rPr lang="en-US" dirty="0"/>
              <a:t>) ALOHA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r>
              <a:rPr lang="en-US" sz="2400" dirty="0" err="1" smtClean="0"/>
              <a:t>Unslotted</a:t>
            </a:r>
            <a:r>
              <a:rPr lang="en-US" sz="2400" dirty="0" smtClean="0"/>
              <a:t> </a:t>
            </a:r>
            <a:r>
              <a:rPr lang="en-US" sz="2400" dirty="0"/>
              <a:t>Aloha: simpler, no synchronization</a:t>
            </a:r>
          </a:p>
          <a:p>
            <a:r>
              <a:rPr lang="en-US" sz="2400" dirty="0" smtClean="0"/>
              <a:t>When </a:t>
            </a:r>
            <a:r>
              <a:rPr lang="en-US" sz="2400" dirty="0"/>
              <a:t>frame first arrives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Transmit </a:t>
            </a:r>
            <a:r>
              <a:rPr lang="en-US" sz="2000" dirty="0"/>
              <a:t>immediately </a:t>
            </a:r>
          </a:p>
          <a:p>
            <a:r>
              <a:rPr lang="en-US" sz="2400" dirty="0" smtClean="0"/>
              <a:t>Collision </a:t>
            </a:r>
            <a:r>
              <a:rPr lang="en-US" sz="2400" dirty="0"/>
              <a:t>probability increases:</a:t>
            </a:r>
          </a:p>
          <a:p>
            <a:pPr lvl="1"/>
            <a:r>
              <a:rPr lang="en-US" sz="2000" dirty="0" smtClean="0"/>
              <a:t>Frame </a:t>
            </a:r>
            <a:r>
              <a:rPr lang="en-US" sz="2000" dirty="0"/>
              <a:t>sent at t</a:t>
            </a:r>
            <a:r>
              <a:rPr lang="en-US" sz="2000" baseline="-25000" dirty="0"/>
              <a:t>0</a:t>
            </a:r>
            <a:r>
              <a:rPr lang="en-US" sz="2000" dirty="0"/>
              <a:t> collides with other frames sent in [t</a:t>
            </a:r>
            <a:r>
              <a:rPr lang="en-US" sz="2000" baseline="-25000" dirty="0"/>
              <a:t>0</a:t>
            </a:r>
            <a:r>
              <a:rPr lang="en-US" sz="2000" dirty="0"/>
              <a:t>-1,t</a:t>
            </a:r>
            <a:r>
              <a:rPr lang="en-US" sz="2000" baseline="-25000" dirty="0"/>
              <a:t>0</a:t>
            </a:r>
            <a:r>
              <a:rPr lang="en-US" sz="2000" dirty="0"/>
              <a:t>+1]</a:t>
            </a:r>
          </a:p>
        </p:txBody>
      </p:sp>
      <p:pic>
        <p:nvPicPr>
          <p:cNvPr id="532484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628015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Pure Aloha </a:t>
            </a:r>
            <a:r>
              <a:rPr lang="en-US" sz="3600" dirty="0" smtClean="0"/>
              <a:t>Efficiency</a:t>
            </a:r>
            <a:endParaRPr lang="en-US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/>
              <a:t>P(success by given node) = P(node transmits) </a:t>
            </a:r>
            <a:r>
              <a:rPr lang="en-US" baseline="16000" dirty="0"/>
              <a:t>.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/>
              <a:t>                                         P(no other node transmits in [p</a:t>
            </a:r>
            <a:r>
              <a:rPr lang="en-US" sz="2000" baseline="-25000" dirty="0"/>
              <a:t>0</a:t>
            </a:r>
            <a:r>
              <a:rPr lang="en-US" sz="2000" dirty="0"/>
              <a:t>-1,p</a:t>
            </a:r>
            <a:r>
              <a:rPr lang="en-US" sz="2000" baseline="-25000" dirty="0"/>
              <a:t>0</a:t>
            </a:r>
            <a:r>
              <a:rPr lang="en-US" sz="2000" dirty="0"/>
              <a:t>] </a:t>
            </a:r>
            <a:r>
              <a:rPr lang="en-US" baseline="16000" dirty="0"/>
              <a:t>.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/>
              <a:t>                                         P(no other node transmits in [p</a:t>
            </a:r>
            <a:r>
              <a:rPr lang="en-US" sz="2000" baseline="-25000" dirty="0"/>
              <a:t>0</a:t>
            </a:r>
            <a:r>
              <a:rPr lang="en-US" sz="2000" dirty="0"/>
              <a:t>-1,p</a:t>
            </a:r>
            <a:r>
              <a:rPr lang="en-US" sz="2000" baseline="-25000" dirty="0"/>
              <a:t>0</a:t>
            </a:r>
            <a:r>
              <a:rPr lang="en-US" sz="2000" dirty="0"/>
              <a:t>] </a:t>
            </a:r>
          </a:p>
          <a:p>
            <a:pPr>
              <a:buFont typeface="ZapfDingbats" pitchFamily="82" charset="2"/>
              <a:buNone/>
            </a:pPr>
            <a:r>
              <a:rPr lang="en-US" sz="2000" dirty="0"/>
              <a:t>                                      = p </a:t>
            </a:r>
            <a:r>
              <a:rPr lang="en-US" baseline="16000" dirty="0"/>
              <a:t>. </a:t>
            </a:r>
            <a:r>
              <a:rPr lang="en-US" sz="2000" dirty="0"/>
              <a:t>(1-p)</a:t>
            </a:r>
            <a:r>
              <a:rPr lang="en-US" sz="2000" b="1" baseline="30000" dirty="0"/>
              <a:t>N-1</a:t>
            </a:r>
            <a:r>
              <a:rPr lang="en-US" baseline="16000" dirty="0"/>
              <a:t> . </a:t>
            </a:r>
            <a:r>
              <a:rPr lang="en-US" sz="2000" dirty="0"/>
              <a:t>(1-p)</a:t>
            </a:r>
            <a:r>
              <a:rPr lang="en-US" sz="2000" b="1" baseline="30000" dirty="0"/>
              <a:t>N-1</a:t>
            </a:r>
          </a:p>
          <a:p>
            <a:pPr>
              <a:buFont typeface="ZapfDingbats" pitchFamily="82" charset="2"/>
              <a:buNone/>
            </a:pPr>
            <a:r>
              <a:rPr lang="en-US" sz="2000" b="1" baseline="30000" dirty="0"/>
              <a:t>                                        </a:t>
            </a:r>
            <a:r>
              <a:rPr lang="en-US" sz="2000" b="1" dirty="0"/>
              <a:t>= </a:t>
            </a:r>
            <a:r>
              <a:rPr lang="en-US" sz="2000" dirty="0"/>
              <a:t>p </a:t>
            </a:r>
            <a:r>
              <a:rPr lang="en-US" baseline="16000" dirty="0"/>
              <a:t>. </a:t>
            </a:r>
            <a:r>
              <a:rPr lang="en-US" sz="2000" dirty="0"/>
              <a:t>(1-p)</a:t>
            </a:r>
            <a:r>
              <a:rPr lang="en-US" sz="2000" b="1" baseline="30000" dirty="0"/>
              <a:t>2(N-1)</a:t>
            </a:r>
            <a:r>
              <a:rPr lang="en-US" baseline="16000" dirty="0"/>
              <a:t> 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endParaRPr lang="en-US" baseline="16000" dirty="0"/>
          </a:p>
          <a:p>
            <a:pPr>
              <a:buFont typeface="ZapfDingbats" pitchFamily="82" charset="2"/>
              <a:buNone/>
            </a:pPr>
            <a:r>
              <a:rPr lang="en-US" baseline="16000" dirty="0"/>
              <a:t>                              … choosing optimum p and then letting n -&gt; </a:t>
            </a:r>
            <a:r>
              <a:rPr lang="en-US" baseline="16000" dirty="0" err="1"/>
              <a:t>infty</a:t>
            </a:r>
            <a:r>
              <a:rPr lang="en-US" baseline="16000" dirty="0"/>
              <a:t> ...</a:t>
            </a:r>
          </a:p>
          <a:p>
            <a:pPr>
              <a:buFont typeface="ZapfDingbats" pitchFamily="82" charset="2"/>
              <a:buNone/>
            </a:pPr>
            <a:r>
              <a:rPr lang="en-US" baseline="16000" dirty="0"/>
              <a:t>                                        </a:t>
            </a:r>
            <a:br>
              <a:rPr lang="en-US" baseline="16000" dirty="0"/>
            </a:br>
            <a:r>
              <a:rPr lang="en-US" baseline="16000" dirty="0"/>
              <a:t>                                    = 1/(2e) = .18 </a:t>
            </a:r>
            <a:r>
              <a:rPr lang="en-US" sz="2000" dirty="0"/>
              <a:t>	</a:t>
            </a:r>
            <a:endParaRPr lang="en-US" sz="2400" b="1" i="1" dirty="0"/>
          </a:p>
          <a:p>
            <a:endParaRPr lang="en-US" dirty="0"/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2222500" y="5227638"/>
            <a:ext cx="4613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2400" i="0" dirty="0" smtClean="0">
                <a:solidFill>
                  <a:srgbClr val="FF0000"/>
                </a:solidFill>
                <a:latin typeface="+mn-lt"/>
              </a:rPr>
              <a:t>ven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worse</a:t>
            </a:r>
            <a:r>
              <a:rPr lang="en-US" sz="2400" i="0" dirty="0">
                <a:solidFill>
                  <a:srgbClr val="FF0000"/>
                </a:solidFill>
                <a:latin typeface="+mn-lt"/>
              </a:rPr>
              <a:t> than slotted Aloha!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5.1 Introduction and services</a:t>
            </a:r>
          </a:p>
          <a:p>
            <a:r>
              <a:rPr lang="en-US" sz="2400" dirty="0"/>
              <a:t>5.2 Error detection and correction </a:t>
            </a:r>
          </a:p>
          <a:p>
            <a:r>
              <a:rPr lang="en-US" sz="2400" dirty="0"/>
              <a:t>5.3Multiple access protocols</a:t>
            </a:r>
          </a:p>
          <a:p>
            <a:r>
              <a:rPr lang="en-US" sz="2400" dirty="0"/>
              <a:t>5.4 Link-layer Addressing</a:t>
            </a:r>
          </a:p>
          <a:p>
            <a:r>
              <a:rPr lang="en-US" sz="2400" dirty="0"/>
              <a:t>5.5 Ethernet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/>
              <a:t>5.6 Link-layer switches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5.7 PPP</a:t>
            </a: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5.8 Link virtualization: MPLS</a:t>
            </a:r>
          </a:p>
          <a:p>
            <a:r>
              <a:rPr lang="en-US" sz="2400" dirty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464550" cy="1143000"/>
          </a:xfrm>
        </p:spPr>
        <p:txBody>
          <a:bodyPr/>
          <a:lstStyle/>
          <a:p>
            <a:r>
              <a:rPr lang="en-US" sz="3600" dirty="0"/>
              <a:t>CSMA (Carrier Sense Multiple Access)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89113"/>
            <a:ext cx="8143875" cy="324643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CSMA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listen before </a:t>
            </a:r>
            <a:r>
              <a:rPr lang="en-US" sz="2400" dirty="0" smtClean="0"/>
              <a:t>transmit</a:t>
            </a:r>
          </a:p>
          <a:p>
            <a:r>
              <a:rPr lang="en-US" sz="2400" dirty="0" smtClean="0"/>
              <a:t>If channel sensed idle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transmit entire frame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channel sensed </a:t>
            </a:r>
            <a:r>
              <a:rPr lang="en-US" sz="2400" dirty="0" smtClean="0"/>
              <a:t>busy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defer </a:t>
            </a:r>
            <a:r>
              <a:rPr lang="en-US" sz="2400" dirty="0"/>
              <a:t>transmission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smtClean="0"/>
              <a:t>Human </a:t>
            </a:r>
            <a:r>
              <a:rPr lang="en-US" sz="2400" dirty="0"/>
              <a:t>analogy: </a:t>
            </a:r>
            <a:r>
              <a:rPr lang="en-US" sz="2400" dirty="0" smtClean="0"/>
              <a:t>someone else talking?  </a:t>
            </a:r>
            <a:r>
              <a:rPr lang="en-US" sz="2400" dirty="0" smtClean="0">
                <a:sym typeface="Wingdings" pitchFamily="2" charset="2"/>
              </a:rPr>
              <a:t> Don’t interrupt!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CSMA </a:t>
            </a:r>
            <a:r>
              <a:rPr lang="en-US" dirty="0" smtClean="0"/>
              <a:t>Collisions</a:t>
            </a:r>
            <a:endParaRPr lang="en-US" dirty="0"/>
          </a:p>
        </p:txBody>
      </p:sp>
      <p:pic>
        <p:nvPicPr>
          <p:cNvPr id="180227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</p:spPr>
      </p:pic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838201" y="1906587"/>
            <a:ext cx="36353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</a:t>
            </a:r>
            <a:r>
              <a:rPr lang="en-US" sz="2000" i="0" dirty="0" smtClean="0">
                <a:solidFill>
                  <a:schemeClr val="accent2"/>
                </a:solidFill>
                <a:latin typeface="+mn-lt"/>
              </a:rPr>
              <a:t>ollisions 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can</a:t>
            </a:r>
            <a:r>
              <a:rPr lang="en-US" sz="2000" i="0" dirty="0">
                <a:solidFill>
                  <a:schemeClr val="accent2"/>
                </a:solidFill>
                <a:latin typeface="+mn-lt"/>
              </a:rPr>
              <a:t> still occur:</a:t>
            </a:r>
            <a:endParaRPr lang="en-US" sz="2000" i="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P</a:t>
            </a:r>
            <a:r>
              <a:rPr lang="en-US" sz="1800" i="0" dirty="0" smtClean="0">
                <a:latin typeface="+mn-lt"/>
              </a:rPr>
              <a:t>ropagation </a:t>
            </a:r>
            <a:r>
              <a:rPr lang="en-US" sz="1800" i="0" dirty="0">
                <a:latin typeface="+mn-lt"/>
              </a:rPr>
              <a:t>delay means </a:t>
            </a:r>
          </a:p>
          <a:p>
            <a:r>
              <a:rPr lang="en-US" sz="1800" i="0" dirty="0">
                <a:latin typeface="+mn-lt"/>
              </a:rPr>
              <a:t>two nodes may not hear</a:t>
            </a:r>
          </a:p>
          <a:p>
            <a:r>
              <a:rPr lang="en-US" sz="1800" i="0" dirty="0">
                <a:latin typeface="+mn-lt"/>
              </a:rPr>
              <a:t>each other’s transmission</a:t>
            </a:r>
            <a:endParaRPr lang="en-US" sz="2000" i="0" dirty="0">
              <a:latin typeface="+mn-lt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838200" y="3429000"/>
            <a:ext cx="33524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C</a:t>
            </a:r>
            <a:r>
              <a:rPr lang="en-US" sz="2000" i="0" dirty="0" smtClean="0">
                <a:solidFill>
                  <a:schemeClr val="accent2"/>
                </a:solidFill>
                <a:latin typeface="+mn-lt"/>
              </a:rPr>
              <a:t>ollision</a:t>
            </a:r>
            <a:r>
              <a:rPr lang="en-US" sz="2000" i="0" dirty="0">
                <a:solidFill>
                  <a:schemeClr val="accent2"/>
                </a:solidFill>
                <a:latin typeface="+mn-lt"/>
              </a:rPr>
              <a:t>:</a:t>
            </a:r>
            <a:endParaRPr lang="en-US" sz="2000" i="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E</a:t>
            </a:r>
            <a:r>
              <a:rPr lang="en-US" sz="1800" i="0" dirty="0" smtClean="0">
                <a:latin typeface="+mn-lt"/>
              </a:rPr>
              <a:t>ntire </a:t>
            </a:r>
            <a:r>
              <a:rPr lang="en-US" sz="1800" i="0" dirty="0">
                <a:latin typeface="+mn-lt"/>
              </a:rPr>
              <a:t>packet transmission </a:t>
            </a:r>
          </a:p>
          <a:p>
            <a:r>
              <a:rPr lang="en-US" sz="1800" i="0" dirty="0">
                <a:latin typeface="+mn-lt"/>
              </a:rPr>
              <a:t>time wasted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4759325" y="874713"/>
            <a:ext cx="354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i="0" dirty="0"/>
              <a:t>spatial layout of nodes </a:t>
            </a:r>
            <a:endParaRPr lang="en-US" sz="2000" i="0" dirty="0">
              <a:latin typeface="Times New Roman" pitchFamily="18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38200" y="4495800"/>
            <a:ext cx="3962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i="0" dirty="0" smtClean="0">
                <a:solidFill>
                  <a:schemeClr val="accent2"/>
                </a:solidFill>
                <a:latin typeface="+mn-lt"/>
              </a:rPr>
              <a:t>ote</a:t>
            </a:r>
            <a:r>
              <a:rPr lang="en-US" sz="2000" i="0" dirty="0">
                <a:solidFill>
                  <a:schemeClr val="accent2"/>
                </a:solidFill>
                <a:latin typeface="+mn-lt"/>
              </a:rPr>
              <a:t>:</a:t>
            </a:r>
            <a:endParaRPr lang="en-US" sz="2000" i="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R</a:t>
            </a:r>
            <a:r>
              <a:rPr lang="en-US" sz="1800" i="0" dirty="0" smtClean="0">
                <a:latin typeface="+mn-lt"/>
              </a:rPr>
              <a:t>ole </a:t>
            </a:r>
            <a:r>
              <a:rPr lang="en-US" sz="1800" i="0" dirty="0">
                <a:latin typeface="+mn-lt"/>
              </a:rPr>
              <a:t>of distance &amp; propagation delay in determining collision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CSMA/CD (Collision Detection)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128713"/>
            <a:ext cx="8264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</a:rPr>
              <a:t>CSMA/CD:</a:t>
            </a:r>
            <a:r>
              <a:rPr lang="en-US" dirty="0"/>
              <a:t> carrier sensing, deferral as in CSMA</a:t>
            </a:r>
          </a:p>
          <a:p>
            <a:pPr lvl="1"/>
            <a:r>
              <a:rPr lang="en-US" sz="2400" dirty="0" smtClean="0"/>
              <a:t>Collisions </a:t>
            </a:r>
            <a:r>
              <a:rPr lang="en-US" sz="2400" i="1" dirty="0"/>
              <a:t>detected</a:t>
            </a:r>
            <a:r>
              <a:rPr lang="en-US" sz="2400" dirty="0"/>
              <a:t> within short time</a:t>
            </a:r>
          </a:p>
          <a:p>
            <a:pPr lvl="1"/>
            <a:r>
              <a:rPr lang="en-US" sz="2400" dirty="0" smtClean="0"/>
              <a:t>Colliding </a:t>
            </a:r>
            <a:r>
              <a:rPr lang="en-US" sz="2400" dirty="0"/>
              <a:t>transmissions aborted, reducing channel wastage </a:t>
            </a:r>
          </a:p>
          <a:p>
            <a:r>
              <a:rPr lang="en-US" dirty="0" smtClean="0"/>
              <a:t>Collision </a:t>
            </a:r>
            <a:r>
              <a:rPr lang="en-US" dirty="0"/>
              <a:t>detection:</a:t>
            </a:r>
            <a:r>
              <a:rPr lang="en-US" sz="2400" dirty="0"/>
              <a:t> </a:t>
            </a:r>
          </a:p>
          <a:p>
            <a:pPr lvl="1"/>
            <a:r>
              <a:rPr lang="en-US" sz="2400" dirty="0" smtClean="0"/>
              <a:t>Easy </a:t>
            </a:r>
            <a:r>
              <a:rPr lang="en-US" sz="2400" dirty="0"/>
              <a:t>in wired </a:t>
            </a:r>
            <a:r>
              <a:rPr lang="en-US" sz="2400" dirty="0" smtClean="0"/>
              <a:t>LANs</a:t>
            </a:r>
          </a:p>
          <a:p>
            <a:pPr lvl="2"/>
            <a:r>
              <a:rPr lang="en-US" sz="2200" dirty="0" smtClean="0"/>
              <a:t>Measure </a:t>
            </a:r>
            <a:r>
              <a:rPr lang="en-US" sz="2200" dirty="0"/>
              <a:t>signal strengths, compare transmitted, received signals</a:t>
            </a:r>
          </a:p>
          <a:p>
            <a:pPr lvl="1"/>
            <a:r>
              <a:rPr lang="en-US" sz="2400" dirty="0" smtClean="0"/>
              <a:t>Difficult </a:t>
            </a:r>
            <a:r>
              <a:rPr lang="en-US" sz="2400" dirty="0"/>
              <a:t>in wireless </a:t>
            </a:r>
            <a:r>
              <a:rPr lang="en-US" sz="2400" dirty="0" smtClean="0"/>
              <a:t>LANs</a:t>
            </a:r>
          </a:p>
          <a:p>
            <a:pPr lvl="2"/>
            <a:r>
              <a:rPr lang="en-US" sz="2200" dirty="0" smtClean="0"/>
              <a:t>Received </a:t>
            </a:r>
            <a:r>
              <a:rPr lang="en-US" sz="2200" dirty="0"/>
              <a:t>signal strength overwhelmed by local transmission strength </a:t>
            </a:r>
          </a:p>
          <a:p>
            <a:r>
              <a:rPr lang="en-US" dirty="0" smtClean="0"/>
              <a:t>Human </a:t>
            </a:r>
            <a:r>
              <a:rPr lang="en-US" dirty="0"/>
              <a:t>analogy: the polite conversationalist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</a:t>
            </a:r>
            <a:r>
              <a:rPr lang="en-US" dirty="0" smtClean="0"/>
              <a:t>(Collision Detection)</a:t>
            </a:r>
            <a:endParaRPr lang="en-US" dirty="0"/>
          </a:p>
        </p:txBody>
      </p:sp>
      <p:pic>
        <p:nvPicPr>
          <p:cNvPr id="182275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/>
              <a:t>“Taking Turns” MAC protocols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Channel </a:t>
            </a:r>
            <a:r>
              <a:rPr lang="en-US" sz="2400" dirty="0">
                <a:solidFill>
                  <a:schemeClr val="accent2"/>
                </a:solidFill>
              </a:rPr>
              <a:t>partitioning MAC </a:t>
            </a:r>
            <a:r>
              <a:rPr lang="en-US" sz="2400" dirty="0" smtClean="0">
                <a:solidFill>
                  <a:schemeClr val="accent2"/>
                </a:solidFill>
              </a:rPr>
              <a:t>protocols</a:t>
            </a:r>
            <a:endParaRPr lang="en-US" dirty="0"/>
          </a:p>
          <a:p>
            <a:pPr lvl="1"/>
            <a:r>
              <a:rPr lang="en-US" sz="2400" dirty="0" smtClean="0"/>
              <a:t>Share </a:t>
            </a:r>
            <a:r>
              <a:rPr lang="en-US" sz="2400" dirty="0"/>
              <a:t>channel </a:t>
            </a:r>
            <a:r>
              <a:rPr lang="en-US" sz="2400" i="1" dirty="0"/>
              <a:t>efficiently</a:t>
            </a:r>
            <a:r>
              <a:rPr lang="en-US" sz="2400" dirty="0"/>
              <a:t> and </a:t>
            </a:r>
            <a:r>
              <a:rPr lang="en-US" sz="2400" i="1" dirty="0"/>
              <a:t>fairly</a:t>
            </a:r>
            <a:r>
              <a:rPr lang="en-US" sz="2400" dirty="0"/>
              <a:t> at high load</a:t>
            </a:r>
          </a:p>
          <a:p>
            <a:pPr lvl="1"/>
            <a:r>
              <a:rPr lang="en-US" sz="2400" dirty="0" smtClean="0"/>
              <a:t>Inefficient </a:t>
            </a:r>
            <a:r>
              <a:rPr lang="en-US" sz="2400" dirty="0"/>
              <a:t>at low load: delay in channel access, 1/N bandwidth allocated even if only 1 active node! </a:t>
            </a:r>
            <a:endParaRPr lang="en-US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Random access MAC protocols</a:t>
            </a:r>
            <a:endParaRPr lang="en-US" dirty="0"/>
          </a:p>
          <a:p>
            <a:pPr lvl="1"/>
            <a:r>
              <a:rPr lang="en-US" sz="2400" dirty="0" smtClean="0"/>
              <a:t>Efficient </a:t>
            </a:r>
            <a:r>
              <a:rPr lang="en-US" sz="2400" dirty="0"/>
              <a:t>at low load: single node can fully utilize channel</a:t>
            </a:r>
          </a:p>
          <a:p>
            <a:pPr lvl="1"/>
            <a:r>
              <a:rPr lang="en-US" sz="2400" dirty="0" smtClean="0"/>
              <a:t>High </a:t>
            </a:r>
            <a:r>
              <a:rPr lang="en-US" sz="2400" dirty="0"/>
              <a:t>load: collision overhead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“Taking </a:t>
            </a:r>
            <a:r>
              <a:rPr lang="en-US" sz="2400" dirty="0">
                <a:solidFill>
                  <a:schemeClr val="accent2"/>
                </a:solidFill>
              </a:rPr>
              <a:t>turns” </a:t>
            </a:r>
            <a:r>
              <a:rPr lang="en-US" sz="2400" dirty="0" smtClean="0">
                <a:solidFill>
                  <a:schemeClr val="accent2"/>
                </a:solidFill>
              </a:rPr>
              <a:t>protocols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for best of both worlds!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“Taking Turns” MAC protocols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Polling: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400" dirty="0" smtClean="0"/>
              <a:t>Master </a:t>
            </a:r>
            <a:r>
              <a:rPr lang="en-US" sz="2400" dirty="0"/>
              <a:t>node “invites” slave nodes to transmit in turn</a:t>
            </a:r>
          </a:p>
          <a:p>
            <a:r>
              <a:rPr lang="en-US" sz="2400" dirty="0" smtClean="0"/>
              <a:t>Typically </a:t>
            </a:r>
            <a:r>
              <a:rPr lang="en-US" sz="2400" dirty="0"/>
              <a:t>used with “dumb” slave devices</a:t>
            </a:r>
          </a:p>
          <a:p>
            <a:r>
              <a:rPr lang="en-US" sz="2400" dirty="0" smtClean="0"/>
              <a:t>Concerns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 smtClean="0"/>
              <a:t>Polling </a:t>
            </a:r>
            <a:r>
              <a:rPr lang="en-US" sz="2000" dirty="0"/>
              <a:t>overhead </a:t>
            </a:r>
          </a:p>
          <a:p>
            <a:pPr lvl="1"/>
            <a:r>
              <a:rPr lang="en-US" sz="2000" dirty="0" smtClean="0"/>
              <a:t>Latency</a:t>
            </a:r>
            <a:endParaRPr lang="en-US" sz="2000" dirty="0"/>
          </a:p>
          <a:p>
            <a:pPr lvl="1"/>
            <a:r>
              <a:rPr lang="en-US" sz="2000" dirty="0" smtClean="0"/>
              <a:t>Single </a:t>
            </a:r>
            <a:r>
              <a:rPr lang="en-US" sz="2000" dirty="0"/>
              <a:t>point of failure (master)</a:t>
            </a:r>
            <a:endParaRPr lang="en-US" dirty="0"/>
          </a:p>
        </p:txBody>
      </p:sp>
      <p:graphicFrame>
        <p:nvGraphicFramePr>
          <p:cNvPr id="184327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p:oleObj spid="_x0000_s443394" name="Clip" r:id="rId4" imgW="1305000" imgH="1085760" progId="">
              <p:embed/>
            </p:oleObj>
          </a:graphicData>
        </a:graphic>
      </p:graphicFrame>
      <p:sp>
        <p:nvSpPr>
          <p:cNvPr id="184344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45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1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52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p:oleObj spid="_x0000_s443395" name="Clip" r:id="rId5" imgW="1305000" imgH="1085760" progId="">
              <p:embed/>
            </p:oleObj>
          </a:graphicData>
        </a:graphic>
      </p:graphicFrame>
      <p:graphicFrame>
        <p:nvGraphicFramePr>
          <p:cNvPr id="184354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p:oleObj spid="_x0000_s443396" name="Clip" r:id="rId6" imgW="1305000" imgH="1085760" progId="">
              <p:embed/>
            </p:oleObj>
          </a:graphicData>
        </a:graphic>
      </p:graphicFrame>
      <p:sp>
        <p:nvSpPr>
          <p:cNvPr id="184355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56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p:oleObj spid="_x0000_s443397" name="Clip" r:id="rId7" imgW="1305000" imgH="1085760" progId="">
              <p:embed/>
            </p:oleObj>
          </a:graphicData>
        </a:graphic>
      </p:graphicFrame>
      <p:sp>
        <p:nvSpPr>
          <p:cNvPr id="184357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358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p:oleObj spid="_x0000_s443398" name="Clip" r:id="rId8" imgW="1305000" imgH="1085760" progId="">
              <p:embed/>
            </p:oleObj>
          </a:graphicData>
        </a:graphic>
      </p:graphicFrame>
      <p:sp>
        <p:nvSpPr>
          <p:cNvPr id="184359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60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master</a:t>
            </a:r>
          </a:p>
        </p:txBody>
      </p:sp>
      <p:sp>
        <p:nvSpPr>
          <p:cNvPr id="184361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82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slaves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184362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3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72038" y="3563938"/>
            <a:ext cx="608012" cy="336550"/>
            <a:chOff x="4415" y="2367"/>
            <a:chExt cx="383" cy="212"/>
          </a:xfrm>
        </p:grpSpPr>
        <p:sp>
          <p:nvSpPr>
            <p:cNvPr id="184366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67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78450" y="2446338"/>
            <a:ext cx="608013" cy="336550"/>
            <a:chOff x="4415" y="2367"/>
            <a:chExt cx="383" cy="212"/>
          </a:xfrm>
        </p:grpSpPr>
        <p:sp>
          <p:nvSpPr>
            <p:cNvPr id="184370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1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dirty="0"/>
              <a:t>“Taking Turns” MAC protocols</a:t>
            </a:r>
          </a:p>
        </p:txBody>
      </p:sp>
      <p:sp>
        <p:nvSpPr>
          <p:cNvPr id="672772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i="0" dirty="0">
                <a:solidFill>
                  <a:srgbClr val="FF0000"/>
                </a:solidFill>
                <a:latin typeface="+mn-lt"/>
              </a:rPr>
              <a:t>Token passing:</a:t>
            </a:r>
            <a:endParaRPr lang="en-US" sz="2800" b="1" i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C</a:t>
            </a:r>
            <a:r>
              <a:rPr lang="en-US" sz="2400" i="0" dirty="0" smtClean="0">
                <a:latin typeface="+mn-lt"/>
              </a:rPr>
              <a:t>ontrol </a:t>
            </a:r>
            <a:r>
              <a:rPr lang="en-US" sz="2400" b="1" i="0" dirty="0">
                <a:latin typeface="+mn-lt"/>
              </a:rPr>
              <a:t>token </a:t>
            </a:r>
            <a:r>
              <a:rPr lang="en-US" sz="2400" i="0" dirty="0">
                <a:latin typeface="+mn-lt"/>
              </a:rPr>
              <a:t>passed from one node to next sequentially.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T</a:t>
            </a:r>
            <a:r>
              <a:rPr lang="en-US" sz="2400" i="0" dirty="0" smtClean="0">
                <a:latin typeface="+mn-lt"/>
              </a:rPr>
              <a:t>oken </a:t>
            </a:r>
            <a:r>
              <a:rPr lang="en-US" sz="2400" i="0" dirty="0">
                <a:latin typeface="+mn-lt"/>
              </a:rPr>
              <a:t>message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C</a:t>
            </a:r>
            <a:r>
              <a:rPr lang="en-US" sz="2400" i="0" dirty="0" smtClean="0">
                <a:latin typeface="+mn-lt"/>
              </a:rPr>
              <a:t>oncerns</a:t>
            </a:r>
            <a:r>
              <a:rPr lang="en-US" sz="2400" i="0" dirty="0">
                <a:latin typeface="+mn-lt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Times New Roman" pitchFamily="18" charset="0"/>
              <a:buChar char="-"/>
            </a:pPr>
            <a:r>
              <a:rPr lang="en-US" sz="2000" i="0" dirty="0">
                <a:latin typeface="+mn-lt"/>
              </a:rPr>
              <a:t>token overhead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Times New Roman" pitchFamily="18" charset="0"/>
              <a:buChar char="-"/>
            </a:pPr>
            <a:r>
              <a:rPr lang="en-US" sz="2000" i="0" dirty="0">
                <a:latin typeface="+mn-lt"/>
              </a:rPr>
              <a:t>latency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Times New Roman" pitchFamily="18" charset="0"/>
              <a:buChar char="-"/>
            </a:pPr>
            <a:r>
              <a:rPr lang="en-US" sz="2000" i="0" dirty="0">
                <a:latin typeface="+mn-lt"/>
              </a:rPr>
              <a:t>single point of failure (token)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i="0" dirty="0">
                <a:latin typeface="+mn-lt"/>
              </a:rPr>
              <a:t> </a:t>
            </a:r>
          </a:p>
        </p:txBody>
      </p:sp>
      <p:graphicFrame>
        <p:nvGraphicFramePr>
          <p:cNvPr id="672775" name="Object 7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p:oleObj spid="_x0000_s444418" name="Clip" r:id="rId4" imgW="1305000" imgH="1085760" progId="">
              <p:embed/>
            </p:oleObj>
          </a:graphicData>
        </a:graphic>
      </p:graphicFrame>
      <p:sp>
        <p:nvSpPr>
          <p:cNvPr id="672776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2777" name="Object 9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p:oleObj spid="_x0000_s444419" name="Clip" r:id="rId5" imgW="1305000" imgH="1085760" progId="">
              <p:embed/>
            </p:oleObj>
          </a:graphicData>
        </a:graphic>
      </p:graphicFrame>
      <p:graphicFrame>
        <p:nvGraphicFramePr>
          <p:cNvPr id="672778" name="Object 10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p:oleObj spid="_x0000_s444420" name="Clip" r:id="rId6" imgW="1305000" imgH="1085760" progId="">
              <p:embed/>
            </p:oleObj>
          </a:graphicData>
        </a:graphic>
      </p:graphicFrame>
      <p:graphicFrame>
        <p:nvGraphicFramePr>
          <p:cNvPr id="672779" name="Object 11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p:oleObj spid="_x0000_s444421" name="Clip" r:id="rId7" imgW="1305000" imgH="1085760" progId="">
              <p:embed/>
            </p:oleObj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84513"/>
            <a:ext cx="966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0" dirty="0"/>
              <a:t>(nothing</a:t>
            </a:r>
          </a:p>
          <a:p>
            <a:r>
              <a:rPr lang="en-US" sz="1800" i="0" dirty="0"/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Summary of MAC protocols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Channel partitioning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000" dirty="0"/>
              <a:t>Time Division, Frequency Division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Random </a:t>
            </a:r>
            <a:r>
              <a:rPr lang="en-US" sz="2400" i="1" dirty="0">
                <a:solidFill>
                  <a:srgbClr val="FF0000"/>
                </a:solidFill>
              </a:rPr>
              <a:t>access </a:t>
            </a:r>
            <a:r>
              <a:rPr lang="en-US" sz="2400" dirty="0"/>
              <a:t>(dynamic), </a:t>
            </a:r>
          </a:p>
          <a:p>
            <a:pPr lvl="1"/>
            <a:r>
              <a:rPr lang="en-US" sz="2000" dirty="0"/>
              <a:t>ALOHA, S-ALOHA, CSMA, CSMA/CD</a:t>
            </a:r>
          </a:p>
          <a:p>
            <a:pPr lvl="1"/>
            <a:r>
              <a:rPr lang="en-US" sz="2000" dirty="0"/>
              <a:t>carrier sensing: easy in some technologies (wire), hard in others (wireless)</a:t>
            </a:r>
          </a:p>
          <a:p>
            <a:pPr lvl="1"/>
            <a:r>
              <a:rPr lang="en-US" sz="2000" dirty="0"/>
              <a:t>CSMA/CD used in Ethernet</a:t>
            </a:r>
          </a:p>
          <a:p>
            <a:pPr lvl="1"/>
            <a:r>
              <a:rPr lang="en-US" sz="2000" dirty="0"/>
              <a:t>CSMA/CA used in 802.11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Taking </a:t>
            </a:r>
            <a:r>
              <a:rPr lang="en-US" sz="2400" i="1" dirty="0">
                <a:solidFill>
                  <a:srgbClr val="FF0000"/>
                </a:solidFill>
              </a:rPr>
              <a:t>turns</a:t>
            </a:r>
          </a:p>
          <a:p>
            <a:pPr lvl="1"/>
            <a:r>
              <a:rPr lang="en-US" sz="2000" dirty="0"/>
              <a:t>polling from central site, token passing</a:t>
            </a:r>
          </a:p>
          <a:p>
            <a:pPr lvl="1"/>
            <a:r>
              <a:rPr lang="en-US" sz="2000" dirty="0"/>
              <a:t>Bluetooth, FDDI, IBM Token 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/>
              <a:t>5.1 Introduction and services</a:t>
            </a:r>
          </a:p>
          <a:p>
            <a:r>
              <a:rPr lang="en-US" sz="2400" dirty="0"/>
              <a:t>5.2 Error detection and correction </a:t>
            </a:r>
          </a:p>
          <a:p>
            <a:r>
              <a:rPr lang="en-US" sz="2400" dirty="0" smtClean="0"/>
              <a:t>5.3 Multiple </a:t>
            </a:r>
            <a:r>
              <a:rPr lang="en-US" sz="2400" dirty="0"/>
              <a:t>access protocols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5.4 Link-Layer Addressing</a:t>
            </a:r>
          </a:p>
          <a:p>
            <a:r>
              <a:rPr lang="en-US" sz="2400" dirty="0"/>
              <a:t>5.5 Ethernet</a:t>
            </a:r>
          </a:p>
        </p:txBody>
      </p:sp>
      <p:sp>
        <p:nvSpPr>
          <p:cNvPr id="520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  <a:noFill/>
          <a:ln/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MPLS</a:t>
            </a:r>
          </a:p>
          <a:p>
            <a:r>
              <a:rPr lang="en-US" sz="240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r>
              <a:rPr lang="en-US" dirty="0"/>
              <a:t>MAC </a:t>
            </a:r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r>
              <a:rPr lang="en-US" dirty="0"/>
              <a:t>32-bit IP address: </a:t>
            </a:r>
          </a:p>
          <a:p>
            <a:pPr lvl="1"/>
            <a:r>
              <a:rPr lang="en-US" sz="2400" i="1" dirty="0" smtClean="0"/>
              <a:t>Network-layer</a:t>
            </a:r>
            <a:r>
              <a:rPr lang="en-US" sz="2400" dirty="0" smtClean="0"/>
              <a:t> </a:t>
            </a:r>
            <a:r>
              <a:rPr lang="en-US" sz="2400" dirty="0"/>
              <a:t>address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to get datagram to destination IP subnet </a:t>
            </a:r>
          </a:p>
          <a:p>
            <a:r>
              <a:rPr lang="en-US" dirty="0"/>
              <a:t>MAC (or LAN or physical or Ethernet) address: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400" dirty="0" smtClean="0"/>
              <a:t>Function</a:t>
            </a:r>
            <a:r>
              <a:rPr lang="en-US" sz="2400" dirty="0"/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get frame from one interface to another physically-connected interface (same network)</a:t>
            </a:r>
          </a:p>
          <a:p>
            <a:pPr lvl="1"/>
            <a:r>
              <a:rPr lang="en-US" sz="2400" dirty="0"/>
              <a:t>48 bit MAC address (for most LANs)</a:t>
            </a:r>
          </a:p>
          <a:p>
            <a:pPr lvl="2"/>
            <a:r>
              <a:rPr lang="en-US" sz="2000" dirty="0"/>
              <a:t> burned in NIC ROM, also sometimes software settable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/>
              <a:t>Link Layer: Introduction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4267200" cy="3802063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009900"/>
                </a:solidFill>
              </a:rPr>
              <a:t>Some terminology:</a:t>
            </a:r>
            <a:endParaRPr lang="en-US" sz="2400" dirty="0">
              <a:solidFill>
                <a:srgbClr val="009900"/>
              </a:solidFill>
            </a:endParaRPr>
          </a:p>
          <a:p>
            <a:r>
              <a:rPr lang="en-US" sz="2000" dirty="0" smtClean="0"/>
              <a:t>Hosts </a:t>
            </a:r>
            <a:r>
              <a:rPr lang="en-US" sz="2000" dirty="0"/>
              <a:t>and routers are </a:t>
            </a:r>
            <a:r>
              <a:rPr lang="en-US" sz="2000" b="1" dirty="0">
                <a:solidFill>
                  <a:srgbClr val="FF0000"/>
                </a:solidFill>
              </a:rPr>
              <a:t>nodes</a:t>
            </a:r>
          </a:p>
          <a:p>
            <a:r>
              <a:rPr lang="en-US" sz="2000" dirty="0" smtClean="0"/>
              <a:t>Communication </a:t>
            </a:r>
            <a:r>
              <a:rPr lang="en-US" sz="2000" dirty="0"/>
              <a:t>channels that connect adjacent nodes along communication path are </a:t>
            </a:r>
            <a:r>
              <a:rPr lang="en-US" sz="2000" b="1" dirty="0">
                <a:solidFill>
                  <a:srgbClr val="FF0000"/>
                </a:solidFill>
              </a:rPr>
              <a:t>links</a:t>
            </a:r>
          </a:p>
          <a:p>
            <a:pPr lvl="1"/>
            <a:r>
              <a:rPr lang="en-US" sz="1800" dirty="0" smtClean="0"/>
              <a:t>Wired </a:t>
            </a:r>
            <a:r>
              <a:rPr lang="en-US" sz="1800" dirty="0"/>
              <a:t>links</a:t>
            </a:r>
          </a:p>
          <a:p>
            <a:pPr lvl="1"/>
            <a:r>
              <a:rPr lang="en-US" sz="1800" dirty="0" smtClean="0"/>
              <a:t>Wireless </a:t>
            </a:r>
            <a:r>
              <a:rPr lang="en-US" sz="1800" dirty="0"/>
              <a:t>links</a:t>
            </a:r>
          </a:p>
          <a:p>
            <a:pPr lvl="1"/>
            <a:r>
              <a:rPr lang="en-US" sz="1800" dirty="0"/>
              <a:t>LANs</a:t>
            </a: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Layer-2 </a:t>
            </a:r>
            <a:r>
              <a:rPr lang="en-US" sz="2000" dirty="0"/>
              <a:t>packet is a </a:t>
            </a:r>
            <a:r>
              <a:rPr lang="en-US" sz="2000" b="1" dirty="0">
                <a:solidFill>
                  <a:srgbClr val="FF0000"/>
                </a:solidFill>
              </a:rPr>
              <a:t>frame</a:t>
            </a:r>
            <a:r>
              <a:rPr lang="en-US" sz="2000" b="1" dirty="0"/>
              <a:t>,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encapsulates datagram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302547" name="Text Box 467"/>
          <p:cNvSpPr txBox="1">
            <a:spLocks noChangeArrowheads="1"/>
          </p:cNvSpPr>
          <p:nvPr/>
        </p:nvSpPr>
        <p:spPr bwMode="auto">
          <a:xfrm>
            <a:off x="762000" y="5029200"/>
            <a:ext cx="4746812" cy="10156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0" dirty="0">
                <a:solidFill>
                  <a:srgbClr val="FF0000"/>
                </a:solidFill>
                <a:latin typeface="+mn-lt"/>
              </a:rPr>
              <a:t>data-link layer</a:t>
            </a:r>
            <a:r>
              <a:rPr lang="en-US" sz="2000" i="0" dirty="0">
                <a:latin typeface="+mn-lt"/>
              </a:rPr>
              <a:t> has responsibility of </a:t>
            </a:r>
          </a:p>
          <a:p>
            <a:r>
              <a:rPr lang="en-US" sz="2000" i="0" dirty="0">
                <a:latin typeface="+mn-lt"/>
              </a:rPr>
              <a:t>transferring datagram from one </a:t>
            </a:r>
            <a:r>
              <a:rPr lang="en-US" sz="2000" i="1" dirty="0">
                <a:latin typeface="+mn-lt"/>
              </a:rPr>
              <a:t>node </a:t>
            </a:r>
          </a:p>
          <a:p>
            <a:r>
              <a:rPr lang="en-US" sz="2000" i="0" dirty="0">
                <a:latin typeface="+mn-lt"/>
              </a:rPr>
              <a:t>to adjacent </a:t>
            </a:r>
            <a:r>
              <a:rPr lang="en-US" sz="2000" i="1" dirty="0" smtClean="0">
                <a:latin typeface="+mn-lt"/>
              </a:rPr>
              <a:t>node </a:t>
            </a:r>
            <a:r>
              <a:rPr lang="en-US" sz="2000" i="0" dirty="0" smtClean="0">
                <a:latin typeface="+mn-lt"/>
              </a:rPr>
              <a:t>over link</a:t>
            </a:r>
            <a:endParaRPr lang="en-US" sz="2000" i="0" dirty="0">
              <a:latin typeface="+mn-lt"/>
            </a:endParaRPr>
          </a:p>
        </p:txBody>
      </p:sp>
      <p:sp>
        <p:nvSpPr>
          <p:cNvPr id="312329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/>
            <a:ahLst/>
            <a:cxnLst>
              <a:cxn ang="0">
                <a:pos x="382" y="30"/>
              </a:cxn>
              <a:cxn ang="0">
                <a:pos x="370" y="30"/>
              </a:cxn>
              <a:cxn ang="0">
                <a:pos x="126" y="32"/>
              </a:cxn>
              <a:cxn ang="0">
                <a:pos x="6" y="126"/>
              </a:cxn>
              <a:cxn ang="0">
                <a:pos x="92" y="274"/>
              </a:cxn>
              <a:cxn ang="0">
                <a:pos x="292" y="384"/>
              </a:cxn>
              <a:cxn ang="0">
                <a:pos x="540" y="416"/>
              </a:cxn>
              <a:cxn ang="0">
                <a:pos x="698" y="330"/>
              </a:cxn>
              <a:cxn ang="0">
                <a:pos x="776" y="170"/>
              </a:cxn>
              <a:cxn ang="0">
                <a:pos x="792" y="22"/>
              </a:cxn>
              <a:cxn ang="0">
                <a:pos x="560" y="38"/>
              </a:cxn>
              <a:cxn ang="0">
                <a:pos x="382" y="30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0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/>
            <a:ahLst/>
            <a:cxnLst>
              <a:cxn ang="0">
                <a:pos x="424" y="10"/>
              </a:cxn>
              <a:cxn ang="0">
                <a:pos x="288" y="70"/>
              </a:cxn>
              <a:cxn ang="0">
                <a:pos x="96" y="100"/>
              </a:cxn>
              <a:cxn ang="0">
                <a:pos x="14" y="336"/>
              </a:cxn>
              <a:cxn ang="0">
                <a:pos x="180" y="444"/>
              </a:cxn>
              <a:cxn ang="0">
                <a:pos x="346" y="426"/>
              </a:cxn>
              <a:cxn ang="0">
                <a:pos x="584" y="444"/>
              </a:cxn>
              <a:cxn ang="0">
                <a:pos x="698" y="434"/>
              </a:cxn>
              <a:cxn ang="0">
                <a:pos x="752" y="372"/>
              </a:cxn>
              <a:cxn ang="0">
                <a:pos x="750" y="158"/>
              </a:cxn>
              <a:cxn ang="0">
                <a:pos x="662" y="34"/>
              </a:cxn>
              <a:cxn ang="0">
                <a:pos x="424" y="10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31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/>
            <a:ahLst/>
            <a:cxnLst>
              <a:cxn ang="0">
                <a:pos x="648" y="11"/>
              </a:cxn>
              <a:cxn ang="0">
                <a:pos x="390" y="53"/>
              </a:cxn>
              <a:cxn ang="0">
                <a:pos x="206" y="129"/>
              </a:cxn>
              <a:cxn ang="0">
                <a:pos x="152" y="229"/>
              </a:cxn>
              <a:cxn ang="0">
                <a:pos x="22" y="297"/>
              </a:cxn>
              <a:cxn ang="0">
                <a:pos x="18" y="459"/>
              </a:cxn>
              <a:cxn ang="0">
                <a:pos x="132" y="489"/>
              </a:cxn>
              <a:cxn ang="0">
                <a:pos x="458" y="489"/>
              </a:cxn>
              <a:cxn ang="0">
                <a:pos x="598" y="555"/>
              </a:cxn>
              <a:cxn ang="0">
                <a:pos x="752" y="657"/>
              </a:cxn>
              <a:cxn ang="0">
                <a:pos x="870" y="661"/>
              </a:cxn>
              <a:cxn ang="0">
                <a:pos x="952" y="603"/>
              </a:cxn>
              <a:cxn ang="0">
                <a:pos x="992" y="445"/>
              </a:cxn>
              <a:cxn ang="0">
                <a:pos x="1018" y="291"/>
              </a:cxn>
              <a:cxn ang="0">
                <a:pos x="1022" y="107"/>
              </a:cxn>
              <a:cxn ang="0">
                <a:pos x="934" y="17"/>
              </a:cxn>
              <a:cxn ang="0">
                <a:pos x="776" y="3"/>
              </a:cxn>
              <a:cxn ang="0">
                <a:pos x="648" y="11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34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12335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9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0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5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6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7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8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2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3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312356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7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8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59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312361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2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3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64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2365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66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67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68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69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12371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2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3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12375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6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7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78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79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80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81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82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312384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5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6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312388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9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0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391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92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93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94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395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312397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8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99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312401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2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03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04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05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06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07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08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312410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1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2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312414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5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16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17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18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19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20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21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312423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4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5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312427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8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29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30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31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32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33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2434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3124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312440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1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42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43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44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45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46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47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312449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0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1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312453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4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55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56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57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58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59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60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12462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3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4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12466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7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68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69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70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71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72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i="0">
              <a:latin typeface="Times New Roman" pitchFamily="18" charset="0"/>
            </a:endParaRPr>
          </a:p>
        </p:txBody>
      </p:sp>
      <p:sp>
        <p:nvSpPr>
          <p:cNvPr id="312473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12475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6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77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12479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0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81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83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4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5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6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7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8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89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/>
            <a:ahLst/>
            <a:cxnLst>
              <a:cxn ang="0">
                <a:pos x="889" y="23"/>
              </a:cxn>
              <a:cxn ang="0">
                <a:pos x="692" y="109"/>
              </a:cxn>
              <a:cxn ang="0">
                <a:pos x="415" y="91"/>
              </a:cxn>
              <a:cxn ang="0">
                <a:pos x="112" y="170"/>
              </a:cxn>
              <a:cxn ang="0">
                <a:pos x="50" y="353"/>
              </a:cxn>
              <a:cxn ang="0">
                <a:pos x="14" y="528"/>
              </a:cxn>
              <a:cxn ang="0">
                <a:pos x="139" y="650"/>
              </a:cxn>
              <a:cxn ang="0">
                <a:pos x="505" y="781"/>
              </a:cxn>
              <a:cxn ang="0">
                <a:pos x="933" y="886"/>
              </a:cxn>
              <a:cxn ang="0">
                <a:pos x="1370" y="901"/>
              </a:cxn>
              <a:cxn ang="0">
                <a:pos x="1676" y="793"/>
              </a:cxn>
              <a:cxn ang="0">
                <a:pos x="1860" y="624"/>
              </a:cxn>
              <a:cxn ang="0">
                <a:pos x="1776" y="219"/>
              </a:cxn>
              <a:cxn ang="0">
                <a:pos x="1503" y="100"/>
              </a:cxn>
              <a:cxn ang="0">
                <a:pos x="1200" y="13"/>
              </a:cxn>
              <a:cxn ang="0">
                <a:pos x="889" y="23"/>
              </a:cxn>
            </a:cxnLst>
            <a:rect l="0" t="0" r="r" b="b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490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91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492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312494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5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6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97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498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00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1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2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04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5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6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7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312508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09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0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11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12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1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18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9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0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312522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3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4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25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26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2528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9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0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826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2532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3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4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535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6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7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8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39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0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1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2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3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4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5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6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7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8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49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0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1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2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3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4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5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556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2528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312558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59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0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61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62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529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64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5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6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2530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68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9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0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2531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312572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3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4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75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12576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2532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12578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9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0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2533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12582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3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4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2585" name="Picture 265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</p:spPr>
      </p:pic>
      <p:grpSp>
        <p:nvGrpSpPr>
          <p:cNvPr id="302534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312587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8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89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0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1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2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3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4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2535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312596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7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8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99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0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1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2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03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604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5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6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7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8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09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0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1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2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3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4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5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6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7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8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19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0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1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2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3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4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5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6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7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8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29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0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1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2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3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4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5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6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7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8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39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0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1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2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3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4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5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6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7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8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49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0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1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2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3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4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5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6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7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8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59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0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1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2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3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4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665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2536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312667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68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69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0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1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2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3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4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5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6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7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8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79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0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1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2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3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4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5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6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7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8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89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0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1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2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3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4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5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6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7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8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99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0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1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2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3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4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5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537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312707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8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09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0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1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2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3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4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5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6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7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8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19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0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1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2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3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4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5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6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7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8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29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0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1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2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3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4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5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6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7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8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39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0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1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2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3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4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5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538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312747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8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49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0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1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2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3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4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5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6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7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8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59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0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1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2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3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4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5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6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7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8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69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0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1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2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3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4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5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6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7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8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79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0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1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2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3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4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5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539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312787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8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89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0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1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2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3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4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5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6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7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8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99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0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1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2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3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4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5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6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7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8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09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0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1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2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3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4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5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6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7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8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19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0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1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2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3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4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5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2540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312827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/>
              <a:ahLst/>
              <a:cxnLst>
                <a:cxn ang="0">
                  <a:pos x="539" y="115"/>
                </a:cxn>
                <a:cxn ang="0">
                  <a:pos x="544" y="114"/>
                </a:cxn>
                <a:cxn ang="0">
                  <a:pos x="555" y="110"/>
                </a:cxn>
                <a:cxn ang="0">
                  <a:pos x="574" y="103"/>
                </a:cxn>
                <a:cxn ang="0">
                  <a:pos x="602" y="95"/>
                </a:cxn>
                <a:cxn ang="0">
                  <a:pos x="636" y="85"/>
                </a:cxn>
                <a:cxn ang="0">
                  <a:pos x="679" y="75"/>
                </a:cxn>
                <a:cxn ang="0">
                  <a:pos x="730" y="64"/>
                </a:cxn>
                <a:cxn ang="0">
                  <a:pos x="789" y="52"/>
                </a:cxn>
                <a:cxn ang="0">
                  <a:pos x="855" y="41"/>
                </a:cxn>
                <a:cxn ang="0">
                  <a:pos x="929" y="31"/>
                </a:cxn>
                <a:cxn ang="0">
                  <a:pos x="1013" y="21"/>
                </a:cxn>
                <a:cxn ang="0">
                  <a:pos x="1103" y="13"/>
                </a:cxn>
                <a:cxn ang="0">
                  <a:pos x="1202" y="6"/>
                </a:cxn>
                <a:cxn ang="0">
                  <a:pos x="1309" y="1"/>
                </a:cxn>
                <a:cxn ang="0">
                  <a:pos x="1425" y="0"/>
                </a:cxn>
                <a:cxn ang="0">
                  <a:pos x="1548" y="1"/>
                </a:cxn>
                <a:cxn ang="0">
                  <a:pos x="1601" y="221"/>
                </a:cxn>
                <a:cxn ang="0">
                  <a:pos x="1620" y="230"/>
                </a:cxn>
                <a:cxn ang="0">
                  <a:pos x="1663" y="260"/>
                </a:cxn>
                <a:cxn ang="0">
                  <a:pos x="1709" y="312"/>
                </a:cxn>
                <a:cxn ang="0">
                  <a:pos x="1736" y="388"/>
                </a:cxn>
                <a:cxn ang="0">
                  <a:pos x="1849" y="898"/>
                </a:cxn>
                <a:cxn ang="0">
                  <a:pos x="1895" y="1110"/>
                </a:cxn>
                <a:cxn ang="0">
                  <a:pos x="1902" y="1125"/>
                </a:cxn>
                <a:cxn ang="0">
                  <a:pos x="1912" y="1166"/>
                </a:cxn>
                <a:cxn ang="0">
                  <a:pos x="1911" y="1229"/>
                </a:cxn>
                <a:cxn ang="0">
                  <a:pos x="1884" y="1307"/>
                </a:cxn>
                <a:cxn ang="0">
                  <a:pos x="0" y="1258"/>
                </a:cxn>
                <a:cxn ang="0">
                  <a:pos x="188" y="1159"/>
                </a:cxn>
                <a:cxn ang="0">
                  <a:pos x="189" y="220"/>
                </a:cxn>
                <a:cxn ang="0">
                  <a:pos x="198" y="214"/>
                </a:cxn>
                <a:cxn ang="0">
                  <a:pos x="218" y="203"/>
                </a:cxn>
                <a:cxn ang="0">
                  <a:pos x="245" y="191"/>
                </a:cxn>
                <a:cxn ang="0">
                  <a:pos x="281" y="179"/>
                </a:cxn>
                <a:cxn ang="0">
                  <a:pos x="326" y="173"/>
                </a:cxn>
                <a:cxn ang="0">
                  <a:pos x="378" y="172"/>
                </a:cxn>
                <a:cxn ang="0">
                  <a:pos x="439" y="181"/>
                </a:cxn>
                <a:cxn ang="0">
                  <a:pos x="518" y="213"/>
                </a:cxn>
              </a:cxnLst>
              <a:rect l="0" t="0" r="r" b="b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8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/>
              <a:ahLst/>
              <a:cxnLst>
                <a:cxn ang="0">
                  <a:pos x="609" y="26"/>
                </a:cxn>
                <a:cxn ang="0">
                  <a:pos x="606" y="25"/>
                </a:cxn>
                <a:cxn ang="0">
                  <a:pos x="596" y="23"/>
                </a:cxn>
                <a:cxn ang="0">
                  <a:pos x="581" y="18"/>
                </a:cxn>
                <a:cxn ang="0">
                  <a:pos x="559" y="14"/>
                </a:cxn>
                <a:cxn ang="0">
                  <a:pos x="534" y="10"/>
                </a:cxn>
                <a:cxn ang="0">
                  <a:pos x="503" y="6"/>
                </a:cxn>
                <a:cxn ang="0">
                  <a:pos x="469" y="3"/>
                </a:cxn>
                <a:cxn ang="0">
                  <a:pos x="430" y="1"/>
                </a:cxn>
                <a:cxn ang="0">
                  <a:pos x="388" y="0"/>
                </a:cxn>
                <a:cxn ang="0">
                  <a:pos x="344" y="2"/>
                </a:cxn>
                <a:cxn ang="0">
                  <a:pos x="297" y="6"/>
                </a:cxn>
                <a:cxn ang="0">
                  <a:pos x="247" y="14"/>
                </a:cxn>
                <a:cxn ang="0">
                  <a:pos x="197" y="25"/>
                </a:cxn>
                <a:cxn ang="0">
                  <a:pos x="145" y="40"/>
                </a:cxn>
                <a:cxn ang="0">
                  <a:pos x="92" y="58"/>
                </a:cxn>
                <a:cxn ang="0">
                  <a:pos x="39" y="83"/>
                </a:cxn>
                <a:cxn ang="0">
                  <a:pos x="35" y="96"/>
                </a:cxn>
                <a:cxn ang="0">
                  <a:pos x="26" y="134"/>
                </a:cxn>
                <a:cxn ang="0">
                  <a:pos x="15" y="192"/>
                </a:cxn>
                <a:cxn ang="0">
                  <a:pos x="5" y="268"/>
                </a:cxn>
                <a:cxn ang="0">
                  <a:pos x="0" y="358"/>
                </a:cxn>
                <a:cxn ang="0">
                  <a:pos x="4" y="459"/>
                </a:cxn>
                <a:cxn ang="0">
                  <a:pos x="19" y="568"/>
                </a:cxn>
                <a:cxn ang="0">
                  <a:pos x="50" y="679"/>
                </a:cxn>
                <a:cxn ang="0">
                  <a:pos x="54" y="679"/>
                </a:cxn>
                <a:cxn ang="0">
                  <a:pos x="62" y="678"/>
                </a:cxn>
                <a:cxn ang="0">
                  <a:pos x="75" y="676"/>
                </a:cxn>
                <a:cxn ang="0">
                  <a:pos x="93" y="675"/>
                </a:cxn>
                <a:cxn ang="0">
                  <a:pos x="117" y="673"/>
                </a:cxn>
                <a:cxn ang="0">
                  <a:pos x="144" y="671"/>
                </a:cxn>
                <a:cxn ang="0">
                  <a:pos x="177" y="670"/>
                </a:cxn>
                <a:cxn ang="0">
                  <a:pos x="212" y="669"/>
                </a:cxn>
                <a:cxn ang="0">
                  <a:pos x="252" y="668"/>
                </a:cxn>
                <a:cxn ang="0">
                  <a:pos x="295" y="669"/>
                </a:cxn>
                <a:cxn ang="0">
                  <a:pos x="342" y="670"/>
                </a:cxn>
                <a:cxn ang="0">
                  <a:pos x="391" y="672"/>
                </a:cxn>
                <a:cxn ang="0">
                  <a:pos x="443" y="676"/>
                </a:cxn>
                <a:cxn ang="0">
                  <a:pos x="498" y="681"/>
                </a:cxn>
                <a:cxn ang="0">
                  <a:pos x="555" y="688"/>
                </a:cxn>
                <a:cxn ang="0">
                  <a:pos x="614" y="697"/>
                </a:cxn>
                <a:cxn ang="0">
                  <a:pos x="611" y="676"/>
                </a:cxn>
                <a:cxn ang="0">
                  <a:pos x="605" y="621"/>
                </a:cxn>
                <a:cxn ang="0">
                  <a:pos x="596" y="538"/>
                </a:cxn>
                <a:cxn ang="0">
                  <a:pos x="589" y="438"/>
                </a:cxn>
                <a:cxn ang="0">
                  <a:pos x="584" y="327"/>
                </a:cxn>
                <a:cxn ang="0">
                  <a:pos x="584" y="217"/>
                </a:cxn>
                <a:cxn ang="0">
                  <a:pos x="592" y="114"/>
                </a:cxn>
                <a:cxn ang="0">
                  <a:pos x="609" y="26"/>
                </a:cxn>
              </a:cxnLst>
              <a:rect l="0" t="0" r="r" b="b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29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/>
              <a:ahLst/>
              <a:cxnLst>
                <a:cxn ang="0">
                  <a:pos x="6" y="523"/>
                </a:cxn>
                <a:cxn ang="0">
                  <a:pos x="0" y="608"/>
                </a:cxn>
                <a:cxn ang="0">
                  <a:pos x="660" y="693"/>
                </a:cxn>
                <a:cxn ang="0">
                  <a:pos x="665" y="691"/>
                </a:cxn>
                <a:cxn ang="0">
                  <a:pos x="679" y="683"/>
                </a:cxn>
                <a:cxn ang="0">
                  <a:pos x="700" y="672"/>
                </a:cxn>
                <a:cxn ang="0">
                  <a:pos x="726" y="657"/>
                </a:cxn>
                <a:cxn ang="0">
                  <a:pos x="758" y="636"/>
                </a:cxn>
                <a:cxn ang="0">
                  <a:pos x="793" y="611"/>
                </a:cxn>
                <a:cxn ang="0">
                  <a:pos x="829" y="581"/>
                </a:cxn>
                <a:cxn ang="0">
                  <a:pos x="866" y="546"/>
                </a:cxn>
                <a:cxn ang="0">
                  <a:pos x="902" y="508"/>
                </a:cxn>
                <a:cxn ang="0">
                  <a:pos x="935" y="465"/>
                </a:cxn>
                <a:cxn ang="0">
                  <a:pos x="964" y="416"/>
                </a:cxn>
                <a:cxn ang="0">
                  <a:pos x="987" y="362"/>
                </a:cxn>
                <a:cxn ang="0">
                  <a:pos x="1004" y="305"/>
                </a:cxn>
                <a:cxn ang="0">
                  <a:pos x="1014" y="242"/>
                </a:cxn>
                <a:cxn ang="0">
                  <a:pos x="1012" y="175"/>
                </a:cxn>
                <a:cxn ang="0">
                  <a:pos x="1000" y="103"/>
                </a:cxn>
                <a:cxn ang="0">
                  <a:pos x="998" y="98"/>
                </a:cxn>
                <a:cxn ang="0">
                  <a:pos x="992" y="87"/>
                </a:cxn>
                <a:cxn ang="0">
                  <a:pos x="981" y="72"/>
                </a:cxn>
                <a:cxn ang="0">
                  <a:pos x="967" y="53"/>
                </a:cxn>
                <a:cxn ang="0">
                  <a:pos x="948" y="35"/>
                </a:cxn>
                <a:cxn ang="0">
                  <a:pos x="926" y="19"/>
                </a:cxn>
                <a:cxn ang="0">
                  <a:pos x="900" y="6"/>
                </a:cxn>
                <a:cxn ang="0">
                  <a:pos x="870" y="0"/>
                </a:cxn>
                <a:cxn ang="0">
                  <a:pos x="874" y="12"/>
                </a:cxn>
                <a:cxn ang="0">
                  <a:pos x="884" y="41"/>
                </a:cxn>
                <a:cxn ang="0">
                  <a:pos x="896" y="89"/>
                </a:cxn>
                <a:cxn ang="0">
                  <a:pos x="907" y="151"/>
                </a:cxn>
                <a:cxn ang="0">
                  <a:pos x="910" y="225"/>
                </a:cxn>
                <a:cxn ang="0">
                  <a:pos x="902" y="307"/>
                </a:cxn>
                <a:cxn ang="0">
                  <a:pos x="878" y="396"/>
                </a:cxn>
                <a:cxn ang="0">
                  <a:pos x="836" y="489"/>
                </a:cxn>
                <a:cxn ang="0">
                  <a:pos x="835" y="490"/>
                </a:cxn>
                <a:cxn ang="0">
                  <a:pos x="831" y="493"/>
                </a:cxn>
                <a:cxn ang="0">
                  <a:pos x="825" y="498"/>
                </a:cxn>
                <a:cxn ang="0">
                  <a:pos x="816" y="506"/>
                </a:cxn>
                <a:cxn ang="0">
                  <a:pos x="805" y="513"/>
                </a:cxn>
                <a:cxn ang="0">
                  <a:pos x="792" y="521"/>
                </a:cxn>
                <a:cxn ang="0">
                  <a:pos x="775" y="529"/>
                </a:cxn>
                <a:cxn ang="0">
                  <a:pos x="757" y="537"/>
                </a:cxn>
                <a:cxn ang="0">
                  <a:pos x="737" y="544"/>
                </a:cxn>
                <a:cxn ang="0">
                  <a:pos x="713" y="552"/>
                </a:cxn>
                <a:cxn ang="0">
                  <a:pos x="688" y="557"/>
                </a:cxn>
                <a:cxn ang="0">
                  <a:pos x="659" y="561"/>
                </a:cxn>
                <a:cxn ang="0">
                  <a:pos x="630" y="562"/>
                </a:cxn>
                <a:cxn ang="0">
                  <a:pos x="597" y="561"/>
                </a:cxn>
                <a:cxn ang="0">
                  <a:pos x="562" y="558"/>
                </a:cxn>
                <a:cxn ang="0">
                  <a:pos x="525" y="551"/>
                </a:cxn>
                <a:cxn ang="0">
                  <a:pos x="525" y="642"/>
                </a:cxn>
                <a:cxn ang="0">
                  <a:pos x="23" y="590"/>
                </a:cxn>
                <a:cxn ang="0">
                  <a:pos x="6" y="523"/>
                </a:cxn>
              </a:cxnLst>
              <a:rect l="0" t="0" r="r" b="b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0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/>
              <a:ahLst/>
              <a:cxnLst>
                <a:cxn ang="0">
                  <a:pos x="745" y="86"/>
                </a:cxn>
                <a:cxn ang="0">
                  <a:pos x="11" y="0"/>
                </a:cxn>
                <a:cxn ang="0">
                  <a:pos x="0" y="86"/>
                </a:cxn>
                <a:cxn ang="0">
                  <a:pos x="722" y="240"/>
                </a:cxn>
                <a:cxn ang="0">
                  <a:pos x="745" y="86"/>
                </a:cxn>
              </a:cxnLst>
              <a:rect l="0" t="0" r="r" b="b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1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/>
              <a:ahLst/>
              <a:cxnLst>
                <a:cxn ang="0">
                  <a:pos x="319" y="47"/>
                </a:cxn>
                <a:cxn ang="0">
                  <a:pos x="4" y="0"/>
                </a:cxn>
                <a:cxn ang="0">
                  <a:pos x="0" y="45"/>
                </a:cxn>
                <a:cxn ang="0">
                  <a:pos x="309" y="109"/>
                </a:cxn>
                <a:cxn ang="0">
                  <a:pos x="319" y="47"/>
                </a:cxn>
              </a:cxnLst>
              <a:rect l="0" t="0" r="r" b="b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2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/>
              <a:ahLst/>
              <a:cxnLst>
                <a:cxn ang="0">
                  <a:pos x="213" y="37"/>
                </a:cxn>
                <a:cxn ang="0">
                  <a:pos x="0" y="0"/>
                </a:cxn>
                <a:cxn ang="0">
                  <a:pos x="2" y="39"/>
                </a:cxn>
                <a:cxn ang="0">
                  <a:pos x="206" y="81"/>
                </a:cxn>
                <a:cxn ang="0">
                  <a:pos x="213" y="37"/>
                </a:cxn>
              </a:cxnLst>
              <a:rect l="0" t="0" r="r" b="b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3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3" y="124"/>
                </a:cxn>
                <a:cxn ang="0">
                  <a:pos x="10" y="122"/>
                </a:cxn>
                <a:cxn ang="0">
                  <a:pos x="23" y="120"/>
                </a:cxn>
                <a:cxn ang="0">
                  <a:pos x="40" y="117"/>
                </a:cxn>
                <a:cxn ang="0">
                  <a:pos x="59" y="114"/>
                </a:cxn>
                <a:cxn ang="0">
                  <a:pos x="81" y="109"/>
                </a:cxn>
                <a:cxn ang="0">
                  <a:pos x="107" y="103"/>
                </a:cxn>
                <a:cxn ang="0">
                  <a:pos x="133" y="96"/>
                </a:cxn>
                <a:cxn ang="0">
                  <a:pos x="161" y="89"/>
                </a:cxn>
                <a:cxn ang="0">
                  <a:pos x="188" y="79"/>
                </a:cxn>
                <a:cxn ang="0">
                  <a:pos x="216" y="69"/>
                </a:cxn>
                <a:cxn ang="0">
                  <a:pos x="243" y="58"/>
                </a:cxn>
                <a:cxn ang="0">
                  <a:pos x="270" y="45"/>
                </a:cxn>
                <a:cxn ang="0">
                  <a:pos x="293" y="31"/>
                </a:cxn>
                <a:cxn ang="0">
                  <a:pos x="316" y="16"/>
                </a:cxn>
                <a:cxn ang="0">
                  <a:pos x="334" y="0"/>
                </a:cxn>
                <a:cxn ang="0">
                  <a:pos x="1254" y="210"/>
                </a:cxn>
                <a:cxn ang="0">
                  <a:pos x="1252" y="212"/>
                </a:cxn>
                <a:cxn ang="0">
                  <a:pos x="1247" y="218"/>
                </a:cxn>
                <a:cxn ang="0">
                  <a:pos x="1239" y="226"/>
                </a:cxn>
                <a:cxn ang="0">
                  <a:pos x="1227" y="236"/>
                </a:cxn>
                <a:cxn ang="0">
                  <a:pos x="1213" y="248"/>
                </a:cxn>
                <a:cxn ang="0">
                  <a:pos x="1197" y="263"/>
                </a:cxn>
                <a:cxn ang="0">
                  <a:pos x="1180" y="279"/>
                </a:cxn>
                <a:cxn ang="0">
                  <a:pos x="1159" y="295"/>
                </a:cxn>
                <a:cxn ang="0">
                  <a:pos x="1138" y="313"/>
                </a:cxn>
                <a:cxn ang="0">
                  <a:pos x="1116" y="330"/>
                </a:cxn>
                <a:cxn ang="0">
                  <a:pos x="1092" y="347"/>
                </a:cxn>
                <a:cxn ang="0">
                  <a:pos x="1068" y="364"/>
                </a:cxn>
                <a:cxn ang="0">
                  <a:pos x="1043" y="379"/>
                </a:cxn>
                <a:cxn ang="0">
                  <a:pos x="1019" y="392"/>
                </a:cxn>
                <a:cxn ang="0">
                  <a:pos x="994" y="405"/>
                </a:cxn>
                <a:cxn ang="0">
                  <a:pos x="971" y="415"/>
                </a:cxn>
                <a:cxn ang="0">
                  <a:pos x="0" y="124"/>
                </a:cxn>
              </a:cxnLst>
              <a:rect l="0" t="0" r="r" b="b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4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/>
              <a:ahLst/>
              <a:cxnLst>
                <a:cxn ang="0">
                  <a:pos x="45" y="198"/>
                </a:cxn>
                <a:cxn ang="0">
                  <a:pos x="447" y="79"/>
                </a:cxn>
                <a:cxn ang="0">
                  <a:pos x="203" y="0"/>
                </a:cxn>
                <a:cxn ang="0">
                  <a:pos x="5" y="22"/>
                </a:cxn>
                <a:cxn ang="0">
                  <a:pos x="0" y="187"/>
                </a:cxn>
                <a:cxn ang="0">
                  <a:pos x="45" y="198"/>
                </a:cxn>
              </a:cxnLst>
              <a:rect l="0" t="0" r="r" b="b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5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/>
              <a:ahLst/>
              <a:cxnLst>
                <a:cxn ang="0">
                  <a:pos x="238" y="22"/>
                </a:cxn>
                <a:cxn ang="0">
                  <a:pos x="237" y="21"/>
                </a:cxn>
                <a:cxn ang="0">
                  <a:pos x="233" y="19"/>
                </a:cxn>
                <a:cxn ang="0">
                  <a:pos x="226" y="17"/>
                </a:cxn>
                <a:cxn ang="0">
                  <a:pos x="217" y="14"/>
                </a:cxn>
                <a:cxn ang="0">
                  <a:pos x="206" y="10"/>
                </a:cxn>
                <a:cxn ang="0">
                  <a:pos x="194" y="7"/>
                </a:cxn>
                <a:cxn ang="0">
                  <a:pos x="180" y="4"/>
                </a:cxn>
                <a:cxn ang="0">
                  <a:pos x="164" y="1"/>
                </a:cxn>
                <a:cxn ang="0">
                  <a:pos x="146" y="0"/>
                </a:cxn>
                <a:cxn ang="0">
                  <a:pos x="127" y="0"/>
                </a:cxn>
                <a:cxn ang="0">
                  <a:pos x="108" y="2"/>
                </a:cxn>
                <a:cxn ang="0">
                  <a:pos x="87" y="5"/>
                </a:cxn>
                <a:cxn ang="0">
                  <a:pos x="66" y="11"/>
                </a:cxn>
                <a:cxn ang="0">
                  <a:pos x="44" y="19"/>
                </a:cxn>
                <a:cxn ang="0">
                  <a:pos x="22" y="30"/>
                </a:cxn>
                <a:cxn ang="0">
                  <a:pos x="0" y="45"/>
                </a:cxn>
                <a:cxn ang="0">
                  <a:pos x="0" y="947"/>
                </a:cxn>
                <a:cxn ang="0">
                  <a:pos x="1" y="947"/>
                </a:cxn>
                <a:cxn ang="0">
                  <a:pos x="6" y="947"/>
                </a:cxn>
                <a:cxn ang="0">
                  <a:pos x="13" y="946"/>
                </a:cxn>
                <a:cxn ang="0">
                  <a:pos x="22" y="945"/>
                </a:cxn>
                <a:cxn ang="0">
                  <a:pos x="33" y="943"/>
                </a:cxn>
                <a:cxn ang="0">
                  <a:pos x="47" y="941"/>
                </a:cxn>
                <a:cxn ang="0">
                  <a:pos x="62" y="938"/>
                </a:cxn>
                <a:cxn ang="0">
                  <a:pos x="78" y="934"/>
                </a:cxn>
                <a:cxn ang="0">
                  <a:pos x="96" y="928"/>
                </a:cxn>
                <a:cxn ang="0">
                  <a:pos x="115" y="922"/>
                </a:cxn>
                <a:cxn ang="0">
                  <a:pos x="135" y="915"/>
                </a:cxn>
                <a:cxn ang="0">
                  <a:pos x="155" y="906"/>
                </a:cxn>
                <a:cxn ang="0">
                  <a:pos x="176" y="896"/>
                </a:cxn>
                <a:cxn ang="0">
                  <a:pos x="197" y="884"/>
                </a:cxn>
                <a:cxn ang="0">
                  <a:pos x="217" y="871"/>
                </a:cxn>
                <a:cxn ang="0">
                  <a:pos x="238" y="856"/>
                </a:cxn>
                <a:cxn ang="0">
                  <a:pos x="238" y="22"/>
                </a:cxn>
              </a:cxnLst>
              <a:rect l="0" t="0" r="r" b="b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6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/>
              <a:ahLst/>
              <a:cxnLst>
                <a:cxn ang="0">
                  <a:pos x="203" y="18"/>
                </a:cxn>
                <a:cxn ang="0">
                  <a:pos x="202" y="17"/>
                </a:cxn>
                <a:cxn ang="0">
                  <a:pos x="199" y="16"/>
                </a:cxn>
                <a:cxn ang="0">
                  <a:pos x="193" y="14"/>
                </a:cxn>
                <a:cxn ang="0">
                  <a:pos x="186" y="11"/>
                </a:cxn>
                <a:cxn ang="0">
                  <a:pos x="177" y="8"/>
                </a:cxn>
                <a:cxn ang="0">
                  <a:pos x="166" y="5"/>
                </a:cxn>
                <a:cxn ang="0">
                  <a:pos x="153" y="3"/>
                </a:cxn>
                <a:cxn ang="0">
                  <a:pos x="140" y="1"/>
                </a:cxn>
                <a:cxn ang="0">
                  <a:pos x="125" y="0"/>
                </a:cxn>
                <a:cxn ang="0">
                  <a:pos x="109" y="0"/>
                </a:cxn>
                <a:cxn ang="0">
                  <a:pos x="92" y="1"/>
                </a:cxn>
                <a:cxn ang="0">
                  <a:pos x="74" y="4"/>
                </a:cxn>
                <a:cxn ang="0">
                  <a:pos x="57" y="9"/>
                </a:cxn>
                <a:cxn ang="0">
                  <a:pos x="37" y="16"/>
                </a:cxn>
                <a:cxn ang="0">
                  <a:pos x="19" y="26"/>
                </a:cxn>
                <a:cxn ang="0">
                  <a:pos x="0" y="38"/>
                </a:cxn>
                <a:cxn ang="0">
                  <a:pos x="0" y="799"/>
                </a:cxn>
                <a:cxn ang="0">
                  <a:pos x="1" y="799"/>
                </a:cxn>
                <a:cxn ang="0">
                  <a:pos x="5" y="799"/>
                </a:cxn>
                <a:cxn ang="0">
                  <a:pos x="11" y="798"/>
                </a:cxn>
                <a:cxn ang="0">
                  <a:pos x="19" y="797"/>
                </a:cxn>
                <a:cxn ang="0">
                  <a:pos x="28" y="796"/>
                </a:cxn>
                <a:cxn ang="0">
                  <a:pos x="41" y="794"/>
                </a:cxn>
                <a:cxn ang="0">
                  <a:pos x="53" y="791"/>
                </a:cxn>
                <a:cxn ang="0">
                  <a:pos x="67" y="786"/>
                </a:cxn>
                <a:cxn ang="0">
                  <a:pos x="82" y="782"/>
                </a:cxn>
                <a:cxn ang="0">
                  <a:pos x="99" y="777"/>
                </a:cxn>
                <a:cxn ang="0">
                  <a:pos x="116" y="771"/>
                </a:cxn>
                <a:cxn ang="0">
                  <a:pos x="133" y="763"/>
                </a:cxn>
                <a:cxn ang="0">
                  <a:pos x="150" y="755"/>
                </a:cxn>
                <a:cxn ang="0">
                  <a:pos x="169" y="745"/>
                </a:cxn>
                <a:cxn ang="0">
                  <a:pos x="186" y="733"/>
                </a:cxn>
                <a:cxn ang="0">
                  <a:pos x="203" y="720"/>
                </a:cxn>
                <a:cxn ang="0">
                  <a:pos x="203" y="18"/>
                </a:cxn>
              </a:cxnLst>
              <a:rect l="0" t="0" r="r" b="b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7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/>
              <a:ahLst/>
              <a:cxnLst>
                <a:cxn ang="0">
                  <a:pos x="171" y="15"/>
                </a:cxn>
                <a:cxn ang="0">
                  <a:pos x="170" y="15"/>
                </a:cxn>
                <a:cxn ang="0">
                  <a:pos x="167" y="13"/>
                </a:cxn>
                <a:cxn ang="0">
                  <a:pos x="163" y="11"/>
                </a:cxn>
                <a:cxn ang="0">
                  <a:pos x="157" y="9"/>
                </a:cxn>
                <a:cxn ang="0">
                  <a:pos x="149" y="7"/>
                </a:cxn>
                <a:cxn ang="0">
                  <a:pos x="139" y="4"/>
                </a:cxn>
                <a:cxn ang="0">
                  <a:pos x="129" y="2"/>
                </a:cxn>
                <a:cxn ang="0">
                  <a:pos x="118" y="0"/>
                </a:cxn>
                <a:cxn ang="0">
                  <a:pos x="105" y="0"/>
                </a:cxn>
                <a:cxn ang="0">
                  <a:pos x="92" y="0"/>
                </a:cxn>
                <a:cxn ang="0">
                  <a:pos x="77" y="1"/>
                </a:cxn>
                <a:cxn ang="0">
                  <a:pos x="63" y="3"/>
                </a:cxn>
                <a:cxn ang="0">
                  <a:pos x="48" y="7"/>
                </a:cxn>
                <a:cxn ang="0">
                  <a:pos x="31" y="13"/>
                </a:cxn>
                <a:cxn ang="0">
                  <a:pos x="16" y="22"/>
                </a:cxn>
                <a:cxn ang="0">
                  <a:pos x="0" y="32"/>
                </a:cxn>
                <a:cxn ang="0">
                  <a:pos x="0" y="650"/>
                </a:cxn>
                <a:cxn ang="0">
                  <a:pos x="1" y="650"/>
                </a:cxn>
                <a:cxn ang="0">
                  <a:pos x="4" y="650"/>
                </a:cxn>
                <a:cxn ang="0">
                  <a:pos x="9" y="649"/>
                </a:cxn>
                <a:cxn ang="0">
                  <a:pos x="16" y="648"/>
                </a:cxn>
                <a:cxn ang="0">
                  <a:pos x="24" y="647"/>
                </a:cxn>
                <a:cxn ang="0">
                  <a:pos x="34" y="645"/>
                </a:cxn>
                <a:cxn ang="0">
                  <a:pos x="45" y="642"/>
                </a:cxn>
                <a:cxn ang="0">
                  <a:pos x="57" y="640"/>
                </a:cxn>
                <a:cxn ang="0">
                  <a:pos x="69" y="636"/>
                </a:cxn>
                <a:cxn ang="0">
                  <a:pos x="82" y="632"/>
                </a:cxn>
                <a:cxn ang="0">
                  <a:pos x="97" y="627"/>
                </a:cxn>
                <a:cxn ang="0">
                  <a:pos x="112" y="621"/>
                </a:cxn>
                <a:cxn ang="0">
                  <a:pos x="126" y="614"/>
                </a:cxn>
                <a:cxn ang="0">
                  <a:pos x="141" y="606"/>
                </a:cxn>
                <a:cxn ang="0">
                  <a:pos x="157" y="595"/>
                </a:cxn>
                <a:cxn ang="0">
                  <a:pos x="171" y="585"/>
                </a:cxn>
                <a:cxn ang="0">
                  <a:pos x="171" y="15"/>
                </a:cxn>
              </a:cxnLst>
              <a:rect l="0" t="0" r="r" b="b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8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/>
              <a:ahLst/>
              <a:cxnLst>
                <a:cxn ang="0">
                  <a:pos x="138" y="14"/>
                </a:cxn>
                <a:cxn ang="0">
                  <a:pos x="135" y="13"/>
                </a:cxn>
                <a:cxn ang="0">
                  <a:pos x="126" y="8"/>
                </a:cxn>
                <a:cxn ang="0">
                  <a:pos x="113" y="4"/>
                </a:cxn>
                <a:cxn ang="0">
                  <a:pos x="96" y="1"/>
                </a:cxn>
                <a:cxn ang="0">
                  <a:pos x="74" y="0"/>
                </a:cxn>
                <a:cxn ang="0">
                  <a:pos x="51" y="3"/>
                </a:cxn>
                <a:cxn ang="0">
                  <a:pos x="25" y="12"/>
                </a:cxn>
                <a:cxn ang="0">
                  <a:pos x="0" y="26"/>
                </a:cxn>
                <a:cxn ang="0">
                  <a:pos x="0" y="502"/>
                </a:cxn>
                <a:cxn ang="0">
                  <a:pos x="3" y="502"/>
                </a:cxn>
                <a:cxn ang="0">
                  <a:pos x="13" y="501"/>
                </a:cxn>
                <a:cxn ang="0">
                  <a:pos x="28" y="499"/>
                </a:cxn>
                <a:cxn ang="0">
                  <a:pos x="46" y="494"/>
                </a:cxn>
                <a:cxn ang="0">
                  <a:pos x="67" y="488"/>
                </a:cxn>
                <a:cxn ang="0">
                  <a:pos x="91" y="479"/>
                </a:cxn>
                <a:cxn ang="0">
                  <a:pos x="114" y="467"/>
                </a:cxn>
                <a:cxn ang="0">
                  <a:pos x="138" y="450"/>
                </a:cxn>
                <a:cxn ang="0">
                  <a:pos x="138" y="14"/>
                </a:cxn>
              </a:cxnLst>
              <a:rect l="0" t="0" r="r" b="b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39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/>
              <a:ahLst/>
              <a:cxnLst>
                <a:cxn ang="0">
                  <a:pos x="104" y="10"/>
                </a:cxn>
                <a:cxn ang="0">
                  <a:pos x="102" y="9"/>
                </a:cxn>
                <a:cxn ang="0">
                  <a:pos x="95" y="6"/>
                </a:cxn>
                <a:cxn ang="0">
                  <a:pos x="85" y="3"/>
                </a:cxn>
                <a:cxn ang="0">
                  <a:pos x="71" y="0"/>
                </a:cxn>
                <a:cxn ang="0">
                  <a:pos x="56" y="0"/>
                </a:cxn>
                <a:cxn ang="0">
                  <a:pos x="38" y="3"/>
                </a:cxn>
                <a:cxn ang="0">
                  <a:pos x="19" y="9"/>
                </a:cxn>
                <a:cxn ang="0">
                  <a:pos x="0" y="20"/>
                </a:cxn>
                <a:cxn ang="0">
                  <a:pos x="0" y="353"/>
                </a:cxn>
                <a:cxn ang="0">
                  <a:pos x="2" y="353"/>
                </a:cxn>
                <a:cxn ang="0">
                  <a:pos x="9" y="352"/>
                </a:cxn>
                <a:cxn ang="0">
                  <a:pos x="21" y="350"/>
                </a:cxn>
                <a:cxn ang="0">
                  <a:pos x="35" y="347"/>
                </a:cxn>
                <a:cxn ang="0">
                  <a:pos x="51" y="343"/>
                </a:cxn>
                <a:cxn ang="0">
                  <a:pos x="68" y="336"/>
                </a:cxn>
                <a:cxn ang="0">
                  <a:pos x="86" y="326"/>
                </a:cxn>
                <a:cxn ang="0">
                  <a:pos x="104" y="313"/>
                </a:cxn>
                <a:cxn ang="0">
                  <a:pos x="104" y="10"/>
                </a:cxn>
              </a:cxnLst>
              <a:rect l="0" t="0" r="r" b="b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0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9" y="5"/>
                </a:cxn>
                <a:cxn ang="0">
                  <a:pos x="65" y="4"/>
                </a:cxn>
                <a:cxn ang="0">
                  <a:pos x="58" y="2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7" y="1"/>
                </a:cxn>
                <a:cxn ang="0">
                  <a:pos x="13" y="6"/>
                </a:cxn>
                <a:cxn ang="0">
                  <a:pos x="0" y="13"/>
                </a:cxn>
                <a:cxn ang="0">
                  <a:pos x="0" y="204"/>
                </a:cxn>
                <a:cxn ang="0">
                  <a:pos x="2" y="204"/>
                </a:cxn>
                <a:cxn ang="0">
                  <a:pos x="6" y="203"/>
                </a:cxn>
                <a:cxn ang="0">
                  <a:pos x="15" y="202"/>
                </a:cxn>
                <a:cxn ang="0">
                  <a:pos x="24" y="200"/>
                </a:cxn>
                <a:cxn ang="0">
                  <a:pos x="35" y="197"/>
                </a:cxn>
                <a:cxn ang="0">
                  <a:pos x="47" y="192"/>
                </a:cxn>
                <a:cxn ang="0">
                  <a:pos x="59" y="185"/>
                </a:cxn>
                <a:cxn ang="0">
                  <a:pos x="72" y="177"/>
                </a:cxn>
                <a:cxn ang="0">
                  <a:pos x="72" y="6"/>
                </a:cxn>
              </a:cxnLst>
              <a:rect l="0" t="0" r="r" b="b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1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/>
              <a:ahLst/>
              <a:cxnLst>
                <a:cxn ang="0">
                  <a:pos x="52" y="104"/>
                </a:cxn>
                <a:cxn ang="0">
                  <a:pos x="62" y="103"/>
                </a:cxn>
                <a:cxn ang="0">
                  <a:pos x="73" y="100"/>
                </a:cxn>
                <a:cxn ang="0">
                  <a:pos x="81" y="95"/>
                </a:cxn>
                <a:cxn ang="0">
                  <a:pos x="89" y="89"/>
                </a:cxn>
                <a:cxn ang="0">
                  <a:pos x="95" y="81"/>
                </a:cxn>
                <a:cxn ang="0">
                  <a:pos x="100" y="72"/>
                </a:cxn>
                <a:cxn ang="0">
                  <a:pos x="103" y="62"/>
                </a:cxn>
                <a:cxn ang="0">
                  <a:pos x="104" y="52"/>
                </a:cxn>
                <a:cxn ang="0">
                  <a:pos x="103" y="41"/>
                </a:cxn>
                <a:cxn ang="0">
                  <a:pos x="100" y="31"/>
                </a:cxn>
                <a:cxn ang="0">
                  <a:pos x="95" y="22"/>
                </a:cxn>
                <a:cxn ang="0">
                  <a:pos x="89" y="15"/>
                </a:cxn>
                <a:cxn ang="0">
                  <a:pos x="81" y="8"/>
                </a:cxn>
                <a:cxn ang="0">
                  <a:pos x="73" y="4"/>
                </a:cxn>
                <a:cxn ang="0">
                  <a:pos x="62" y="1"/>
                </a:cxn>
                <a:cxn ang="0">
                  <a:pos x="52" y="0"/>
                </a:cxn>
                <a:cxn ang="0">
                  <a:pos x="42" y="1"/>
                </a:cxn>
                <a:cxn ang="0">
                  <a:pos x="32" y="4"/>
                </a:cxn>
                <a:cxn ang="0">
                  <a:pos x="24" y="8"/>
                </a:cxn>
                <a:cxn ang="0">
                  <a:pos x="16" y="15"/>
                </a:cxn>
                <a:cxn ang="0">
                  <a:pos x="9" y="22"/>
                </a:cxn>
                <a:cxn ang="0">
                  <a:pos x="4" y="31"/>
                </a:cxn>
                <a:cxn ang="0">
                  <a:pos x="1" y="41"/>
                </a:cxn>
                <a:cxn ang="0">
                  <a:pos x="0" y="52"/>
                </a:cxn>
                <a:cxn ang="0">
                  <a:pos x="1" y="62"/>
                </a:cxn>
                <a:cxn ang="0">
                  <a:pos x="4" y="72"/>
                </a:cxn>
                <a:cxn ang="0">
                  <a:pos x="9" y="81"/>
                </a:cxn>
                <a:cxn ang="0">
                  <a:pos x="16" y="89"/>
                </a:cxn>
                <a:cxn ang="0">
                  <a:pos x="24" y="95"/>
                </a:cxn>
                <a:cxn ang="0">
                  <a:pos x="32" y="100"/>
                </a:cxn>
                <a:cxn ang="0">
                  <a:pos x="42" y="103"/>
                </a:cxn>
                <a:cxn ang="0">
                  <a:pos x="52" y="104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2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/>
              <a:ahLst/>
              <a:cxnLst>
                <a:cxn ang="0">
                  <a:pos x="25" y="52"/>
                </a:cxn>
                <a:cxn ang="0">
                  <a:pos x="35" y="50"/>
                </a:cxn>
                <a:cxn ang="0">
                  <a:pos x="44" y="44"/>
                </a:cxn>
                <a:cxn ang="0">
                  <a:pos x="50" y="36"/>
                </a:cxn>
                <a:cxn ang="0">
                  <a:pos x="52" y="25"/>
                </a:cxn>
                <a:cxn ang="0">
                  <a:pos x="50" y="15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7"/>
                </a:cxn>
                <a:cxn ang="0">
                  <a:pos x="2" y="1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4"/>
                </a:cxn>
                <a:cxn ang="0">
                  <a:pos x="15" y="50"/>
                </a:cxn>
                <a:cxn ang="0">
                  <a:pos x="25" y="52"/>
                </a:cxn>
              </a:cxnLst>
              <a:rect l="0" t="0" r="r" b="b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3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/>
              <a:ahLst/>
              <a:cxnLst>
                <a:cxn ang="0">
                  <a:pos x="27" y="52"/>
                </a:cxn>
                <a:cxn ang="0">
                  <a:pos x="37" y="50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8"/>
                </a:cxn>
                <a:cxn ang="0">
                  <a:pos x="37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8" y="45"/>
                </a:cxn>
                <a:cxn ang="0">
                  <a:pos x="17" y="50"/>
                </a:cxn>
                <a:cxn ang="0">
                  <a:pos x="27" y="52"/>
                </a:cxn>
              </a:cxnLst>
              <a:rect l="0" t="0" r="r" b="b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4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/>
              <a:ahLst/>
              <a:cxnLst>
                <a:cxn ang="0">
                  <a:pos x="46" y="14"/>
                </a:cxn>
                <a:cxn ang="0">
                  <a:pos x="42" y="29"/>
                </a:cxn>
                <a:cxn ang="0">
                  <a:pos x="32" y="68"/>
                </a:cxn>
                <a:cxn ang="0">
                  <a:pos x="18" y="132"/>
                </a:cxn>
                <a:cxn ang="0">
                  <a:pos x="7" y="217"/>
                </a:cxn>
                <a:cxn ang="0">
                  <a:pos x="0" y="319"/>
                </a:cxn>
                <a:cxn ang="0">
                  <a:pos x="1" y="438"/>
                </a:cxn>
                <a:cxn ang="0">
                  <a:pos x="13" y="570"/>
                </a:cxn>
                <a:cxn ang="0">
                  <a:pos x="41" y="712"/>
                </a:cxn>
                <a:cxn ang="0">
                  <a:pos x="143" y="707"/>
                </a:cxn>
                <a:cxn ang="0">
                  <a:pos x="139" y="685"/>
                </a:cxn>
                <a:cxn ang="0">
                  <a:pos x="128" y="628"/>
                </a:cxn>
                <a:cxn ang="0">
                  <a:pos x="116" y="543"/>
                </a:cxn>
                <a:cxn ang="0">
                  <a:pos x="105" y="439"/>
                </a:cxn>
                <a:cxn ang="0">
                  <a:pos x="99" y="324"/>
                </a:cxn>
                <a:cxn ang="0">
                  <a:pos x="102" y="209"/>
                </a:cxn>
                <a:cxn ang="0">
                  <a:pos x="117" y="100"/>
                </a:cxn>
                <a:cxn ang="0">
                  <a:pos x="148" y="8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46" y="3"/>
                </a:cxn>
                <a:cxn ang="0">
                  <a:pos x="140" y="0"/>
                </a:cxn>
                <a:cxn ang="0">
                  <a:pos x="127" y="0"/>
                </a:cxn>
                <a:cxn ang="0">
                  <a:pos x="109" y="1"/>
                </a:cxn>
                <a:cxn ang="0">
                  <a:pos x="83" y="6"/>
                </a:cxn>
                <a:cxn ang="0">
                  <a:pos x="46" y="14"/>
                </a:cxn>
              </a:cxnLst>
              <a:rect l="0" t="0" r="r" b="b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5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6" y="10"/>
                </a:cxn>
                <a:cxn ang="0">
                  <a:pos x="183" y="31"/>
                </a:cxn>
                <a:cxn ang="0">
                  <a:pos x="165" y="73"/>
                </a:cxn>
                <a:cxn ang="0">
                  <a:pos x="148" y="140"/>
                </a:cxn>
                <a:cxn ang="0">
                  <a:pos x="134" y="240"/>
                </a:cxn>
                <a:cxn ang="0">
                  <a:pos x="127" y="379"/>
                </a:cxn>
                <a:cxn ang="0">
                  <a:pos x="131" y="561"/>
                </a:cxn>
                <a:cxn ang="0">
                  <a:pos x="150" y="795"/>
                </a:cxn>
                <a:cxn ang="0">
                  <a:pos x="37" y="795"/>
                </a:cxn>
                <a:cxn ang="0">
                  <a:pos x="33" y="771"/>
                </a:cxn>
                <a:cxn ang="0">
                  <a:pos x="24" y="707"/>
                </a:cxn>
                <a:cxn ang="0">
                  <a:pos x="13" y="611"/>
                </a:cxn>
                <a:cxn ang="0">
                  <a:pos x="3" y="493"/>
                </a:cxn>
                <a:cxn ang="0">
                  <a:pos x="0" y="363"/>
                </a:cxn>
                <a:cxn ang="0">
                  <a:pos x="7" y="231"/>
                </a:cxn>
                <a:cxn ang="0">
                  <a:pos x="28" y="107"/>
                </a:cxn>
                <a:cxn ang="0">
                  <a:pos x="66" y="0"/>
                </a:cxn>
                <a:cxn ang="0">
                  <a:pos x="201" y="5"/>
                </a:cxn>
              </a:cxnLst>
              <a:rect l="0" t="0" r="r" b="b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6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/>
              <a:ahLst/>
              <a:cxnLst>
                <a:cxn ang="0">
                  <a:pos x="41" y="12"/>
                </a:cxn>
                <a:cxn ang="0">
                  <a:pos x="37" y="24"/>
                </a:cxn>
                <a:cxn ang="0">
                  <a:pos x="29" y="59"/>
                </a:cxn>
                <a:cxn ang="0">
                  <a:pos x="18" y="115"/>
                </a:cxn>
                <a:cxn ang="0">
                  <a:pos x="6" y="189"/>
                </a:cxn>
                <a:cxn ang="0">
                  <a:pos x="0" y="279"/>
                </a:cxn>
                <a:cxn ang="0">
                  <a:pos x="1" y="382"/>
                </a:cxn>
                <a:cxn ang="0">
                  <a:pos x="11" y="497"/>
                </a:cxn>
                <a:cxn ang="0">
                  <a:pos x="36" y="622"/>
                </a:cxn>
                <a:cxn ang="0">
                  <a:pos x="124" y="617"/>
                </a:cxn>
                <a:cxn ang="0">
                  <a:pos x="120" y="598"/>
                </a:cxn>
                <a:cxn ang="0">
                  <a:pos x="112" y="548"/>
                </a:cxn>
                <a:cxn ang="0">
                  <a:pos x="101" y="473"/>
                </a:cxn>
                <a:cxn ang="0">
                  <a:pos x="92" y="382"/>
                </a:cxn>
                <a:cxn ang="0">
                  <a:pos x="87" y="282"/>
                </a:cxn>
                <a:cxn ang="0">
                  <a:pos x="89" y="182"/>
                </a:cxn>
                <a:cxn ang="0">
                  <a:pos x="102" y="87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7" y="2"/>
                </a:cxn>
                <a:cxn ang="0">
                  <a:pos x="122" y="0"/>
                </a:cxn>
                <a:cxn ang="0">
                  <a:pos x="112" y="0"/>
                </a:cxn>
                <a:cxn ang="0">
                  <a:pos x="96" y="1"/>
                </a:cxn>
                <a:cxn ang="0">
                  <a:pos x="72" y="5"/>
                </a:cxn>
                <a:cxn ang="0">
                  <a:pos x="41" y="12"/>
                </a:cxn>
              </a:cxnLst>
              <a:rect l="0" t="0" r="r" b="b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7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/>
              <a:ahLst/>
              <a:cxnLst>
                <a:cxn ang="0">
                  <a:pos x="35" y="10"/>
                </a:cxn>
                <a:cxn ang="0">
                  <a:pos x="32" y="20"/>
                </a:cxn>
                <a:cxn ang="0">
                  <a:pos x="24" y="50"/>
                </a:cxn>
                <a:cxn ang="0">
                  <a:pos x="15" y="98"/>
                </a:cxn>
                <a:cxn ang="0">
                  <a:pos x="5" y="160"/>
                </a:cxn>
                <a:cxn ang="0">
                  <a:pos x="0" y="237"/>
                </a:cxn>
                <a:cxn ang="0">
                  <a:pos x="1" y="326"/>
                </a:cxn>
                <a:cxn ang="0">
                  <a:pos x="10" y="424"/>
                </a:cxn>
                <a:cxn ang="0">
                  <a:pos x="31" y="531"/>
                </a:cxn>
                <a:cxn ang="0">
                  <a:pos x="106" y="525"/>
                </a:cxn>
                <a:cxn ang="0">
                  <a:pos x="103" y="510"/>
                </a:cxn>
                <a:cxn ang="0">
                  <a:pos x="96" y="467"/>
                </a:cxn>
                <a:cxn ang="0">
                  <a:pos x="87" y="404"/>
                </a:cxn>
                <a:cxn ang="0">
                  <a:pos x="79" y="326"/>
                </a:cxn>
                <a:cxn ang="0">
                  <a:pos x="74" y="241"/>
                </a:cxn>
                <a:cxn ang="0">
                  <a:pos x="76" y="155"/>
                </a:cxn>
                <a:cxn ang="0">
                  <a:pos x="87" y="74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10" y="4"/>
                </a:cxn>
                <a:cxn ang="0">
                  <a:pos x="108" y="2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2" y="1"/>
                </a:cxn>
                <a:cxn ang="0">
                  <a:pos x="62" y="4"/>
                </a:cxn>
                <a:cxn ang="0">
                  <a:pos x="35" y="10"/>
                </a:cxn>
              </a:cxnLst>
              <a:rect l="0" t="0" r="r" b="b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8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26" y="16"/>
                </a:cxn>
                <a:cxn ang="0">
                  <a:pos x="20" y="42"/>
                </a:cxn>
                <a:cxn ang="0">
                  <a:pos x="12" y="81"/>
                </a:cxn>
                <a:cxn ang="0">
                  <a:pos x="4" y="133"/>
                </a:cxn>
                <a:cxn ang="0">
                  <a:pos x="0" y="196"/>
                </a:cxn>
                <a:cxn ang="0">
                  <a:pos x="0" y="270"/>
                </a:cxn>
                <a:cxn ang="0">
                  <a:pos x="9" y="351"/>
                </a:cxn>
                <a:cxn ang="0">
                  <a:pos x="25" y="438"/>
                </a:cxn>
                <a:cxn ang="0">
                  <a:pos x="88" y="435"/>
                </a:cxn>
                <a:cxn ang="0">
                  <a:pos x="85" y="422"/>
                </a:cxn>
                <a:cxn ang="0">
                  <a:pos x="79" y="386"/>
                </a:cxn>
                <a:cxn ang="0">
                  <a:pos x="72" y="334"/>
                </a:cxn>
                <a:cxn ang="0">
                  <a:pos x="65" y="270"/>
                </a:cxn>
                <a:cxn ang="0">
                  <a:pos x="61" y="199"/>
                </a:cxn>
                <a:cxn ang="0">
                  <a:pos x="63" y="129"/>
                </a:cxn>
                <a:cxn ang="0">
                  <a:pos x="73" y="61"/>
                </a:cxn>
                <a:cxn ang="0">
                  <a:pos x="92" y="5"/>
                </a:cxn>
                <a:cxn ang="0">
                  <a:pos x="92" y="4"/>
                </a:cxn>
                <a:cxn ang="0">
                  <a:pos x="92" y="3"/>
                </a:cxn>
                <a:cxn ang="0">
                  <a:pos x="90" y="1"/>
                </a:cxn>
                <a:cxn ang="0">
                  <a:pos x="87" y="0"/>
                </a:cxn>
                <a:cxn ang="0">
                  <a:pos x="80" y="0"/>
                </a:cxn>
                <a:cxn ang="0">
                  <a:pos x="68" y="0"/>
                </a:cxn>
                <a:cxn ang="0">
                  <a:pos x="51" y="3"/>
                </a:cxn>
                <a:cxn ang="0">
                  <a:pos x="29" y="8"/>
                </a:cxn>
              </a:cxnLst>
              <a:rect l="0" t="0" r="r" b="b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49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1" y="14"/>
                </a:cxn>
                <a:cxn ang="0">
                  <a:pos x="16" y="33"/>
                </a:cxn>
                <a:cxn ang="0">
                  <a:pos x="10" y="64"/>
                </a:cxn>
                <a:cxn ang="0">
                  <a:pos x="4" y="105"/>
                </a:cxn>
                <a:cxn ang="0">
                  <a:pos x="0" y="155"/>
                </a:cxn>
                <a:cxn ang="0">
                  <a:pos x="0" y="213"/>
                </a:cxn>
                <a:cxn ang="0">
                  <a:pos x="7" y="278"/>
                </a:cxn>
                <a:cxn ang="0">
                  <a:pos x="20" y="347"/>
                </a:cxn>
                <a:cxn ang="0">
                  <a:pos x="70" y="344"/>
                </a:cxn>
                <a:cxn ang="0">
                  <a:pos x="68" y="334"/>
                </a:cxn>
                <a:cxn ang="0">
                  <a:pos x="63" y="305"/>
                </a:cxn>
                <a:cxn ang="0">
                  <a:pos x="56" y="265"/>
                </a:cxn>
                <a:cxn ang="0">
                  <a:pos x="51" y="213"/>
                </a:cxn>
                <a:cxn ang="0">
                  <a:pos x="48" y="158"/>
                </a:cxn>
                <a:cxn ang="0">
                  <a:pos x="50" y="101"/>
                </a:cxn>
                <a:cxn ang="0">
                  <a:pos x="57" y="49"/>
                </a:cxn>
                <a:cxn ang="0">
                  <a:pos x="73" y="4"/>
                </a:cxn>
                <a:cxn ang="0">
                  <a:pos x="73" y="4"/>
                </a:cxn>
                <a:cxn ang="0">
                  <a:pos x="73" y="2"/>
                </a:cxn>
                <a:cxn ang="0">
                  <a:pos x="72" y="1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3" y="1"/>
                </a:cxn>
                <a:cxn ang="0">
                  <a:pos x="41" y="3"/>
                </a:cxn>
                <a:cxn ang="0">
                  <a:pos x="23" y="7"/>
                </a:cxn>
              </a:cxnLst>
              <a:rect l="0" t="0" r="r" b="b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0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15" y="10"/>
                </a:cxn>
                <a:cxn ang="0">
                  <a:pos x="11" y="24"/>
                </a:cxn>
                <a:cxn ang="0">
                  <a:pos x="6" y="47"/>
                </a:cxn>
                <a:cxn ang="0">
                  <a:pos x="2" y="77"/>
                </a:cxn>
                <a:cxn ang="0">
                  <a:pos x="0" y="115"/>
                </a:cxn>
                <a:cxn ang="0">
                  <a:pos x="0" y="157"/>
                </a:cxn>
                <a:cxn ang="0">
                  <a:pos x="4" y="205"/>
                </a:cxn>
                <a:cxn ang="0">
                  <a:pos x="14" y="256"/>
                </a:cxn>
                <a:cxn ang="0">
                  <a:pos x="50" y="254"/>
                </a:cxn>
                <a:cxn ang="0">
                  <a:pos x="49" y="247"/>
                </a:cxn>
                <a:cxn ang="0">
                  <a:pos x="45" y="226"/>
                </a:cxn>
                <a:cxn ang="0">
                  <a:pos x="41" y="195"/>
                </a:cxn>
                <a:cxn ang="0">
                  <a:pos x="37" y="157"/>
                </a:cxn>
                <a:cxn ang="0">
                  <a:pos x="35" y="116"/>
                </a:cxn>
                <a:cxn ang="0">
                  <a:pos x="36" y="74"/>
                </a:cxn>
                <a:cxn ang="0">
                  <a:pos x="41" y="35"/>
                </a:cxn>
                <a:cxn ang="0">
                  <a:pos x="52" y="3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29" y="2"/>
                </a:cxn>
                <a:cxn ang="0">
                  <a:pos x="16" y="5"/>
                </a:cxn>
              </a:cxnLst>
              <a:rect l="0" t="0" r="r" b="b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1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/>
              <a:ahLst/>
              <a:cxnLst>
                <a:cxn ang="0">
                  <a:pos x="176" y="5"/>
                </a:cxn>
                <a:cxn ang="0">
                  <a:pos x="172" y="10"/>
                </a:cxn>
                <a:cxn ang="0">
                  <a:pos x="159" y="28"/>
                </a:cxn>
                <a:cxn ang="0">
                  <a:pos x="144" y="63"/>
                </a:cxn>
                <a:cxn ang="0">
                  <a:pos x="129" y="123"/>
                </a:cxn>
                <a:cxn ang="0">
                  <a:pos x="117" y="210"/>
                </a:cxn>
                <a:cxn ang="0">
                  <a:pos x="110" y="331"/>
                </a:cxn>
                <a:cxn ang="0">
                  <a:pos x="115" y="490"/>
                </a:cxn>
                <a:cxn ang="0">
                  <a:pos x="131" y="693"/>
                </a:cxn>
                <a:cxn ang="0">
                  <a:pos x="32" y="693"/>
                </a:cxn>
                <a:cxn ang="0">
                  <a:pos x="29" y="673"/>
                </a:cxn>
                <a:cxn ang="0">
                  <a:pos x="20" y="617"/>
                </a:cxn>
                <a:cxn ang="0">
                  <a:pos x="11" y="533"/>
                </a:cxn>
                <a:cxn ang="0">
                  <a:pos x="3" y="430"/>
                </a:cxn>
                <a:cxn ang="0">
                  <a:pos x="0" y="317"/>
                </a:cxn>
                <a:cxn ang="0">
                  <a:pos x="6" y="202"/>
                </a:cxn>
                <a:cxn ang="0">
                  <a:pos x="23" y="93"/>
                </a:cxn>
                <a:cxn ang="0">
                  <a:pos x="57" y="0"/>
                </a:cxn>
                <a:cxn ang="0">
                  <a:pos x="176" y="5"/>
                </a:cxn>
              </a:cxnLst>
              <a:rect l="0" t="0" r="r" b="b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2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/>
              <a:ahLst/>
              <a:cxnLst>
                <a:cxn ang="0">
                  <a:pos x="149" y="4"/>
                </a:cxn>
                <a:cxn ang="0">
                  <a:pos x="145" y="8"/>
                </a:cxn>
                <a:cxn ang="0">
                  <a:pos x="136" y="24"/>
                </a:cxn>
                <a:cxn ang="0">
                  <a:pos x="123" y="54"/>
                </a:cxn>
                <a:cxn ang="0">
                  <a:pos x="110" y="104"/>
                </a:cxn>
                <a:cxn ang="0">
                  <a:pos x="99" y="179"/>
                </a:cxn>
                <a:cxn ang="0">
                  <a:pos x="94" y="282"/>
                </a:cxn>
                <a:cxn ang="0">
                  <a:pos x="97" y="418"/>
                </a:cxn>
                <a:cxn ang="0">
                  <a:pos x="112" y="592"/>
                </a:cxn>
                <a:cxn ang="0">
                  <a:pos x="27" y="592"/>
                </a:cxn>
                <a:cxn ang="0">
                  <a:pos x="24" y="575"/>
                </a:cxn>
                <a:cxn ang="0">
                  <a:pos x="17" y="527"/>
                </a:cxn>
                <a:cxn ang="0">
                  <a:pos x="9" y="455"/>
                </a:cxn>
                <a:cxn ang="0">
                  <a:pos x="2" y="367"/>
                </a:cxn>
                <a:cxn ang="0">
                  <a:pos x="0" y="271"/>
                </a:cxn>
                <a:cxn ang="0">
                  <a:pos x="5" y="173"/>
                </a:cxn>
                <a:cxn ang="0">
                  <a:pos x="20" y="80"/>
                </a:cxn>
                <a:cxn ang="0">
                  <a:pos x="48" y="0"/>
                </a:cxn>
                <a:cxn ang="0">
                  <a:pos x="149" y="4"/>
                </a:cxn>
              </a:cxnLst>
              <a:rect l="0" t="0" r="r" b="b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3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21" y="7"/>
                </a:cxn>
                <a:cxn ang="0">
                  <a:pos x="113" y="21"/>
                </a:cxn>
                <a:cxn ang="0">
                  <a:pos x="103" y="45"/>
                </a:cxn>
                <a:cxn ang="0">
                  <a:pos x="91" y="87"/>
                </a:cxn>
                <a:cxn ang="0">
                  <a:pos x="83" y="148"/>
                </a:cxn>
                <a:cxn ang="0">
                  <a:pos x="79" y="234"/>
                </a:cxn>
                <a:cxn ang="0">
                  <a:pos x="81" y="347"/>
                </a:cxn>
                <a:cxn ang="0">
                  <a:pos x="93" y="490"/>
                </a:cxn>
                <a:cxn ang="0">
                  <a:pos x="23" y="490"/>
                </a:cxn>
                <a:cxn ang="0">
                  <a:pos x="21" y="476"/>
                </a:cxn>
                <a:cxn ang="0">
                  <a:pos x="15" y="436"/>
                </a:cxn>
                <a:cxn ang="0">
                  <a:pos x="8" y="377"/>
                </a:cxn>
                <a:cxn ang="0">
                  <a:pos x="2" y="304"/>
                </a:cxn>
                <a:cxn ang="0">
                  <a:pos x="0" y="224"/>
                </a:cxn>
                <a:cxn ang="0">
                  <a:pos x="4" y="143"/>
                </a:cxn>
                <a:cxn ang="0">
                  <a:pos x="17" y="67"/>
                </a:cxn>
                <a:cxn ang="0">
                  <a:pos x="40" y="0"/>
                </a:cxn>
                <a:cxn ang="0">
                  <a:pos x="124" y="4"/>
                </a:cxn>
              </a:cxnLst>
              <a:rect l="0" t="0" r="r" b="b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4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/>
              <a:ahLst/>
              <a:cxnLst>
                <a:cxn ang="0">
                  <a:pos x="99" y="3"/>
                </a:cxn>
                <a:cxn ang="0">
                  <a:pos x="96" y="6"/>
                </a:cxn>
                <a:cxn ang="0">
                  <a:pos x="89" y="16"/>
                </a:cxn>
                <a:cxn ang="0">
                  <a:pos x="81" y="36"/>
                </a:cxn>
                <a:cxn ang="0">
                  <a:pos x="72" y="69"/>
                </a:cxn>
                <a:cxn ang="0">
                  <a:pos x="66" y="118"/>
                </a:cxn>
                <a:cxn ang="0">
                  <a:pos x="62" y="185"/>
                </a:cxn>
                <a:cxn ang="0">
                  <a:pos x="64" y="275"/>
                </a:cxn>
                <a:cxn ang="0">
                  <a:pos x="73" y="389"/>
                </a:cxn>
                <a:cxn ang="0">
                  <a:pos x="18" y="389"/>
                </a:cxn>
                <a:cxn ang="0">
                  <a:pos x="16" y="378"/>
                </a:cxn>
                <a:cxn ang="0">
                  <a:pos x="11" y="346"/>
                </a:cxn>
                <a:cxn ang="0">
                  <a:pos x="6" y="299"/>
                </a:cxn>
                <a:cxn ang="0">
                  <a:pos x="2" y="242"/>
                </a:cxn>
                <a:cxn ang="0">
                  <a:pos x="0" y="178"/>
                </a:cxn>
                <a:cxn ang="0">
                  <a:pos x="4" y="114"/>
                </a:cxn>
                <a:cxn ang="0">
                  <a:pos x="14" y="52"/>
                </a:cxn>
                <a:cxn ang="0">
                  <a:pos x="32" y="0"/>
                </a:cxn>
                <a:cxn ang="0">
                  <a:pos x="99" y="3"/>
                </a:cxn>
              </a:cxnLst>
              <a:rect l="0" t="0" r="r" b="b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5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0" y="4"/>
                </a:cxn>
                <a:cxn ang="0">
                  <a:pos x="66" y="12"/>
                </a:cxn>
                <a:cxn ang="0">
                  <a:pos x="59" y="27"/>
                </a:cxn>
                <a:cxn ang="0">
                  <a:pos x="53" y="50"/>
                </a:cxn>
                <a:cxn ang="0">
                  <a:pos x="48" y="87"/>
                </a:cxn>
                <a:cxn ang="0">
                  <a:pos x="46" y="137"/>
                </a:cxn>
                <a:cxn ang="0">
                  <a:pos x="47" y="203"/>
                </a:cxn>
                <a:cxn ang="0">
                  <a:pos x="54" y="287"/>
                </a:cxn>
                <a:cxn ang="0">
                  <a:pos x="13" y="287"/>
                </a:cxn>
                <a:cxn ang="0">
                  <a:pos x="12" y="279"/>
                </a:cxn>
                <a:cxn ang="0">
                  <a:pos x="8" y="255"/>
                </a:cxn>
                <a:cxn ang="0">
                  <a:pos x="4" y="220"/>
                </a:cxn>
                <a:cxn ang="0">
                  <a:pos x="1" y="178"/>
                </a:cxn>
                <a:cxn ang="0">
                  <a:pos x="0" y="131"/>
                </a:cxn>
                <a:cxn ang="0">
                  <a:pos x="2" y="84"/>
                </a:cxn>
                <a:cxn ang="0">
                  <a:pos x="9" y="39"/>
                </a:cxn>
                <a:cxn ang="0">
                  <a:pos x="23" y="0"/>
                </a:cxn>
                <a:cxn ang="0">
                  <a:pos x="72" y="2"/>
                </a:cxn>
              </a:cxnLst>
              <a:rect l="0" t="0" r="r" b="b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6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7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/>
              <a:ahLst/>
              <a:cxnLst>
                <a:cxn ang="0">
                  <a:pos x="33" y="39"/>
                </a:cxn>
                <a:cxn ang="0">
                  <a:pos x="30" y="48"/>
                </a:cxn>
                <a:cxn ang="0">
                  <a:pos x="23" y="71"/>
                </a:cxn>
                <a:cxn ang="0">
                  <a:pos x="15" y="107"/>
                </a:cxn>
                <a:cxn ang="0">
                  <a:pos x="7" y="155"/>
                </a:cxn>
                <a:cxn ang="0">
                  <a:pos x="1" y="212"/>
                </a:cxn>
                <a:cxn ang="0">
                  <a:pos x="0" y="276"/>
                </a:cxn>
                <a:cxn ang="0">
                  <a:pos x="6" y="345"/>
                </a:cxn>
                <a:cxn ang="0">
                  <a:pos x="21" y="418"/>
                </a:cxn>
                <a:cxn ang="0">
                  <a:pos x="21" y="415"/>
                </a:cxn>
                <a:cxn ang="0">
                  <a:pos x="21" y="405"/>
                </a:cxn>
                <a:cxn ang="0">
                  <a:pos x="21" y="390"/>
                </a:cxn>
                <a:cxn ang="0">
                  <a:pos x="21" y="372"/>
                </a:cxn>
                <a:cxn ang="0">
                  <a:pos x="23" y="348"/>
                </a:cxn>
                <a:cxn ang="0">
                  <a:pos x="27" y="324"/>
                </a:cxn>
                <a:cxn ang="0">
                  <a:pos x="31" y="296"/>
                </a:cxn>
                <a:cxn ang="0">
                  <a:pos x="37" y="267"/>
                </a:cxn>
                <a:cxn ang="0">
                  <a:pos x="46" y="239"/>
                </a:cxn>
                <a:cxn ang="0">
                  <a:pos x="57" y="211"/>
                </a:cxn>
                <a:cxn ang="0">
                  <a:pos x="70" y="185"/>
                </a:cxn>
                <a:cxn ang="0">
                  <a:pos x="88" y="160"/>
                </a:cxn>
                <a:cxn ang="0">
                  <a:pos x="109" y="139"/>
                </a:cxn>
                <a:cxn ang="0">
                  <a:pos x="133" y="121"/>
                </a:cxn>
                <a:cxn ang="0">
                  <a:pos x="163" y="109"/>
                </a:cxn>
                <a:cxn ang="0">
                  <a:pos x="197" y="102"/>
                </a:cxn>
                <a:cxn ang="0">
                  <a:pos x="199" y="100"/>
                </a:cxn>
                <a:cxn ang="0">
                  <a:pos x="205" y="96"/>
                </a:cxn>
                <a:cxn ang="0">
                  <a:pos x="215" y="88"/>
                </a:cxn>
                <a:cxn ang="0">
                  <a:pos x="231" y="78"/>
                </a:cxn>
                <a:cxn ang="0">
                  <a:pos x="252" y="66"/>
                </a:cxn>
                <a:cxn ang="0">
                  <a:pos x="280" y="52"/>
                </a:cxn>
                <a:cxn ang="0">
                  <a:pos x="314" y="35"/>
                </a:cxn>
                <a:cxn ang="0">
                  <a:pos x="354" y="17"/>
                </a:cxn>
                <a:cxn ang="0">
                  <a:pos x="352" y="16"/>
                </a:cxn>
                <a:cxn ang="0">
                  <a:pos x="346" y="15"/>
                </a:cxn>
                <a:cxn ang="0">
                  <a:pos x="337" y="13"/>
                </a:cxn>
                <a:cxn ang="0">
                  <a:pos x="324" y="11"/>
                </a:cxn>
                <a:cxn ang="0">
                  <a:pos x="308" y="8"/>
                </a:cxn>
                <a:cxn ang="0">
                  <a:pos x="290" y="6"/>
                </a:cxn>
                <a:cxn ang="0">
                  <a:pos x="269" y="4"/>
                </a:cxn>
                <a:cxn ang="0">
                  <a:pos x="246" y="1"/>
                </a:cxn>
                <a:cxn ang="0">
                  <a:pos x="222" y="0"/>
                </a:cxn>
                <a:cxn ang="0">
                  <a:pos x="197" y="1"/>
                </a:cxn>
                <a:cxn ang="0">
                  <a:pos x="170" y="3"/>
                </a:cxn>
                <a:cxn ang="0">
                  <a:pos x="143" y="6"/>
                </a:cxn>
                <a:cxn ang="0">
                  <a:pos x="115" y="11"/>
                </a:cxn>
                <a:cxn ang="0">
                  <a:pos x="87" y="18"/>
                </a:cxn>
                <a:cxn ang="0">
                  <a:pos x="59" y="27"/>
                </a:cxn>
                <a:cxn ang="0">
                  <a:pos x="33" y="39"/>
                </a:cxn>
              </a:cxnLst>
              <a:rect l="0" t="0" r="r" b="b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8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8"/>
                </a:cxn>
                <a:cxn ang="0">
                  <a:pos x="51" y="12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8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5"/>
                </a:cxn>
                <a:cxn ang="0">
                  <a:pos x="281" y="44"/>
                </a:cxn>
                <a:cxn ang="0">
                  <a:pos x="274" y="42"/>
                </a:cxn>
                <a:cxn ang="0">
                  <a:pos x="263" y="39"/>
                </a:cxn>
                <a:cxn ang="0">
                  <a:pos x="249" y="35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2"/>
                </a:cxn>
                <a:cxn ang="0">
                  <a:pos x="144" y="21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59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49"/>
                </a:cxn>
                <a:cxn ang="0">
                  <a:pos x="3" y="46"/>
                </a:cxn>
                <a:cxn ang="0">
                  <a:pos x="6" y="42"/>
                </a:cxn>
                <a:cxn ang="0">
                  <a:pos x="11" y="36"/>
                </a:cxn>
                <a:cxn ang="0">
                  <a:pos x="18" y="30"/>
                </a:cxn>
                <a:cxn ang="0">
                  <a:pos x="26" y="24"/>
                </a:cxn>
                <a:cxn ang="0">
                  <a:pos x="37" y="17"/>
                </a:cxn>
                <a:cxn ang="0">
                  <a:pos x="51" y="11"/>
                </a:cxn>
                <a:cxn ang="0">
                  <a:pos x="69" y="6"/>
                </a:cxn>
                <a:cxn ang="0">
                  <a:pos x="88" y="2"/>
                </a:cxn>
                <a:cxn ang="0">
                  <a:pos x="112" y="0"/>
                </a:cxn>
                <a:cxn ang="0">
                  <a:pos x="139" y="0"/>
                </a:cxn>
                <a:cxn ang="0">
                  <a:pos x="170" y="2"/>
                </a:cxn>
                <a:cxn ang="0">
                  <a:pos x="205" y="7"/>
                </a:cxn>
                <a:cxn ang="0">
                  <a:pos x="245" y="16"/>
                </a:cxn>
                <a:cxn ang="0">
                  <a:pos x="290" y="28"/>
                </a:cxn>
                <a:cxn ang="0">
                  <a:pos x="283" y="44"/>
                </a:cxn>
                <a:cxn ang="0">
                  <a:pos x="281" y="43"/>
                </a:cxn>
                <a:cxn ang="0">
                  <a:pos x="274" y="41"/>
                </a:cxn>
                <a:cxn ang="0">
                  <a:pos x="263" y="38"/>
                </a:cxn>
                <a:cxn ang="0">
                  <a:pos x="249" y="34"/>
                </a:cxn>
                <a:cxn ang="0">
                  <a:pos x="232" y="31"/>
                </a:cxn>
                <a:cxn ang="0">
                  <a:pos x="212" y="27"/>
                </a:cxn>
                <a:cxn ang="0">
                  <a:pos x="191" y="24"/>
                </a:cxn>
                <a:cxn ang="0">
                  <a:pos x="167" y="21"/>
                </a:cxn>
                <a:cxn ang="0">
                  <a:pos x="144" y="20"/>
                </a:cxn>
                <a:cxn ang="0">
                  <a:pos x="120" y="21"/>
                </a:cxn>
                <a:cxn ang="0">
                  <a:pos x="96" y="23"/>
                </a:cxn>
                <a:cxn ang="0">
                  <a:pos x="74" y="28"/>
                </a:cxn>
                <a:cxn ang="0">
                  <a:pos x="52" y="36"/>
                </a:cxn>
                <a:cxn ang="0">
                  <a:pos x="32" y="46"/>
                </a:cxn>
                <a:cxn ang="0">
                  <a:pos x="15" y="61"/>
                </a:cxn>
                <a:cxn ang="0">
                  <a:pos x="0" y="79"/>
                </a:cxn>
                <a:cxn ang="0">
                  <a:pos x="0" y="50"/>
                </a:cxn>
              </a:cxnLst>
              <a:rect l="0" t="0" r="r" b="b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0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40"/>
                </a:cxn>
                <a:cxn ang="0">
                  <a:pos x="142" y="868"/>
                </a:cxn>
                <a:cxn ang="0">
                  <a:pos x="136" y="755"/>
                </a:cxn>
                <a:cxn ang="0">
                  <a:pos x="469" y="806"/>
                </a:cxn>
                <a:cxn ang="0">
                  <a:pos x="463" y="761"/>
                </a:cxn>
                <a:cxn ang="0">
                  <a:pos x="232" y="732"/>
                </a:cxn>
                <a:cxn ang="0">
                  <a:pos x="226" y="635"/>
                </a:cxn>
                <a:cxn ang="0">
                  <a:pos x="68" y="635"/>
                </a:cxn>
                <a:cxn ang="0">
                  <a:pos x="64" y="623"/>
                </a:cxn>
                <a:cxn ang="0">
                  <a:pos x="53" y="587"/>
                </a:cxn>
                <a:cxn ang="0">
                  <a:pos x="39" y="530"/>
                </a:cxn>
                <a:cxn ang="0">
                  <a:pos x="25" y="455"/>
                </a:cxn>
                <a:cxn ang="0">
                  <a:pos x="14" y="365"/>
                </a:cxn>
                <a:cxn ang="0">
                  <a:pos x="10" y="262"/>
                </a:cxn>
                <a:cxn ang="0">
                  <a:pos x="19" y="149"/>
                </a:cxn>
                <a:cxn ang="0">
                  <a:pos x="40" y="29"/>
                </a:cxn>
                <a:cxn ang="0">
                  <a:pos x="0" y="0"/>
                </a:cxn>
              </a:cxnLst>
              <a:rect l="0" t="0" r="r" b="b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1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7"/>
                </a:cxn>
                <a:cxn ang="0">
                  <a:pos x="14" y="113"/>
                </a:cxn>
                <a:cxn ang="0">
                  <a:pos x="29" y="108"/>
                </a:cxn>
                <a:cxn ang="0">
                  <a:pos x="50" y="101"/>
                </a:cxn>
                <a:cxn ang="0">
                  <a:pos x="77" y="93"/>
                </a:cxn>
                <a:cxn ang="0">
                  <a:pos x="107" y="85"/>
                </a:cxn>
                <a:cxn ang="0">
                  <a:pos x="143" y="76"/>
                </a:cxn>
                <a:cxn ang="0">
                  <a:pos x="181" y="69"/>
                </a:cxn>
                <a:cxn ang="0">
                  <a:pos x="224" y="62"/>
                </a:cxn>
                <a:cxn ang="0">
                  <a:pos x="270" y="57"/>
                </a:cxn>
                <a:cxn ang="0">
                  <a:pos x="319" y="53"/>
                </a:cxn>
                <a:cxn ang="0">
                  <a:pos x="369" y="52"/>
                </a:cxn>
                <a:cxn ang="0">
                  <a:pos x="422" y="53"/>
                </a:cxn>
                <a:cxn ang="0">
                  <a:pos x="476" y="58"/>
                </a:cxn>
                <a:cxn ang="0">
                  <a:pos x="531" y="66"/>
                </a:cxn>
                <a:cxn ang="0">
                  <a:pos x="587" y="78"/>
                </a:cxn>
                <a:cxn ang="0">
                  <a:pos x="604" y="0"/>
                </a:cxn>
                <a:cxn ang="0">
                  <a:pos x="600" y="0"/>
                </a:cxn>
                <a:cxn ang="0">
                  <a:pos x="587" y="0"/>
                </a:cxn>
                <a:cxn ang="0">
                  <a:pos x="566" y="0"/>
                </a:cxn>
                <a:cxn ang="0">
                  <a:pos x="540" y="1"/>
                </a:cxn>
                <a:cxn ang="0">
                  <a:pos x="507" y="2"/>
                </a:cxn>
                <a:cxn ang="0">
                  <a:pos x="470" y="3"/>
                </a:cxn>
                <a:cxn ang="0">
                  <a:pos x="428" y="6"/>
                </a:cxn>
                <a:cxn ang="0">
                  <a:pos x="383" y="8"/>
                </a:cxn>
                <a:cxn ang="0">
                  <a:pos x="335" y="12"/>
                </a:cxn>
                <a:cxn ang="0">
                  <a:pos x="285" y="16"/>
                </a:cxn>
                <a:cxn ang="0">
                  <a:pos x="235" y="21"/>
                </a:cxn>
                <a:cxn ang="0">
                  <a:pos x="186" y="28"/>
                </a:cxn>
                <a:cxn ang="0">
                  <a:pos x="136" y="36"/>
                </a:cxn>
                <a:cxn ang="0">
                  <a:pos x="88" y="45"/>
                </a:cxn>
                <a:cxn ang="0">
                  <a:pos x="42" y="55"/>
                </a:cxn>
                <a:cxn ang="0">
                  <a:pos x="0" y="67"/>
                </a:cxn>
                <a:cxn ang="0">
                  <a:pos x="0" y="118"/>
                </a:cxn>
              </a:cxnLst>
              <a:rect l="0" t="0" r="r" b="b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2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/>
              <a:ahLst/>
              <a:cxnLst>
                <a:cxn ang="0">
                  <a:pos x="430" y="326"/>
                </a:cxn>
                <a:cxn ang="0">
                  <a:pos x="432" y="325"/>
                </a:cxn>
                <a:cxn ang="0">
                  <a:pos x="438" y="323"/>
                </a:cxn>
                <a:cxn ang="0">
                  <a:pos x="447" y="319"/>
                </a:cxn>
                <a:cxn ang="0">
                  <a:pos x="459" y="314"/>
                </a:cxn>
                <a:cxn ang="0">
                  <a:pos x="474" y="308"/>
                </a:cxn>
                <a:cxn ang="0">
                  <a:pos x="491" y="301"/>
                </a:cxn>
                <a:cxn ang="0">
                  <a:pos x="509" y="291"/>
                </a:cxn>
                <a:cxn ang="0">
                  <a:pos x="528" y="282"/>
                </a:cxn>
                <a:cxn ang="0">
                  <a:pos x="549" y="272"/>
                </a:cxn>
                <a:cxn ang="0">
                  <a:pos x="568" y="260"/>
                </a:cxn>
                <a:cxn ang="0">
                  <a:pos x="587" y="248"/>
                </a:cxn>
                <a:cxn ang="0">
                  <a:pos x="606" y="235"/>
                </a:cxn>
                <a:cxn ang="0">
                  <a:pos x="623" y="222"/>
                </a:cxn>
                <a:cxn ang="0">
                  <a:pos x="638" y="208"/>
                </a:cxn>
                <a:cxn ang="0">
                  <a:pos x="651" y="193"/>
                </a:cxn>
                <a:cxn ang="0">
                  <a:pos x="662" y="179"/>
                </a:cxn>
                <a:cxn ang="0">
                  <a:pos x="0" y="17"/>
                </a:cxn>
                <a:cxn ang="0">
                  <a:pos x="51" y="0"/>
                </a:cxn>
                <a:cxn ang="0">
                  <a:pos x="1017" y="237"/>
                </a:cxn>
                <a:cxn ang="0">
                  <a:pos x="977" y="260"/>
                </a:cxn>
                <a:cxn ang="0">
                  <a:pos x="698" y="188"/>
                </a:cxn>
                <a:cxn ang="0">
                  <a:pos x="697" y="189"/>
                </a:cxn>
                <a:cxn ang="0">
                  <a:pos x="695" y="192"/>
                </a:cxn>
                <a:cxn ang="0">
                  <a:pos x="691" y="196"/>
                </a:cxn>
                <a:cxn ang="0">
                  <a:pos x="685" y="202"/>
                </a:cxn>
                <a:cxn ang="0">
                  <a:pos x="678" y="211"/>
                </a:cxn>
                <a:cxn ang="0">
                  <a:pos x="668" y="219"/>
                </a:cxn>
                <a:cxn ang="0">
                  <a:pos x="657" y="229"/>
                </a:cxn>
                <a:cxn ang="0">
                  <a:pos x="642" y="239"/>
                </a:cxn>
                <a:cxn ang="0">
                  <a:pos x="626" y="250"/>
                </a:cxn>
                <a:cxn ang="0">
                  <a:pos x="609" y="263"/>
                </a:cxn>
                <a:cxn ang="0">
                  <a:pos x="587" y="275"/>
                </a:cxn>
                <a:cxn ang="0">
                  <a:pos x="565" y="287"/>
                </a:cxn>
                <a:cxn ang="0">
                  <a:pos x="540" y="301"/>
                </a:cxn>
                <a:cxn ang="0">
                  <a:pos x="511" y="313"/>
                </a:cxn>
                <a:cxn ang="0">
                  <a:pos x="480" y="325"/>
                </a:cxn>
                <a:cxn ang="0">
                  <a:pos x="447" y="337"/>
                </a:cxn>
                <a:cxn ang="0">
                  <a:pos x="430" y="326"/>
                </a:cxn>
              </a:cxnLst>
              <a:rect l="0" t="0" r="r" b="b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3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3" y="303"/>
                </a:cxn>
                <a:cxn ang="0">
                  <a:pos x="1036" y="303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4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01" y="270"/>
                </a:cxn>
                <a:cxn ang="0">
                  <a:pos x="1023" y="269"/>
                </a:cxn>
                <a:cxn ang="0">
                  <a:pos x="31" y="0"/>
                </a:cxn>
                <a:cxn ang="0">
                  <a:pos x="0" y="1"/>
                </a:cxn>
              </a:cxnLst>
              <a:rect l="0" t="0" r="r" b="b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65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9" y="299"/>
                </a:cxn>
                <a:cxn ang="0">
                  <a:pos x="1028" y="292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866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7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8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69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0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1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2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3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4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5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6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7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8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79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0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1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2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3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4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5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6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7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8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89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0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1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2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3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4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5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6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7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8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/>
            <a:ahLst/>
            <a:cxnLst>
              <a:cxn ang="0">
                <a:pos x="653" y="0"/>
              </a:cxn>
              <a:cxn ang="0">
                <a:pos x="668" y="0"/>
              </a:cxn>
              <a:cxn ang="0">
                <a:pos x="699" y="1"/>
              </a:cxn>
              <a:cxn ang="0">
                <a:pos x="742" y="3"/>
              </a:cxn>
              <a:cxn ang="0">
                <a:pos x="799" y="6"/>
              </a:cxn>
              <a:cxn ang="0">
                <a:pos x="865" y="10"/>
              </a:cxn>
              <a:cxn ang="0">
                <a:pos x="941" y="17"/>
              </a:cxn>
              <a:cxn ang="0">
                <a:pos x="1025" y="26"/>
              </a:cxn>
              <a:cxn ang="0">
                <a:pos x="1116" y="38"/>
              </a:cxn>
              <a:cxn ang="0">
                <a:pos x="1213" y="55"/>
              </a:cxn>
              <a:cxn ang="0">
                <a:pos x="1315" y="73"/>
              </a:cxn>
              <a:cxn ang="0">
                <a:pos x="1418" y="97"/>
              </a:cxn>
              <a:cxn ang="0">
                <a:pos x="1525" y="125"/>
              </a:cxn>
              <a:cxn ang="0">
                <a:pos x="1632" y="159"/>
              </a:cxn>
              <a:cxn ang="0">
                <a:pos x="1739" y="197"/>
              </a:cxn>
              <a:cxn ang="0">
                <a:pos x="1843" y="241"/>
              </a:cxn>
              <a:cxn ang="0">
                <a:pos x="1729" y="1139"/>
              </a:cxn>
              <a:cxn ang="0">
                <a:pos x="1742" y="1146"/>
              </a:cxn>
              <a:cxn ang="0">
                <a:pos x="1768" y="1173"/>
              </a:cxn>
              <a:cxn ang="0">
                <a:pos x="1781" y="1234"/>
              </a:cxn>
              <a:cxn ang="0">
                <a:pos x="1760" y="1341"/>
              </a:cxn>
              <a:cxn ang="0">
                <a:pos x="1432" y="1765"/>
              </a:cxn>
              <a:cxn ang="0">
                <a:pos x="1322" y="1904"/>
              </a:cxn>
              <a:cxn ang="0">
                <a:pos x="1304" y="1902"/>
              </a:cxn>
              <a:cxn ang="0">
                <a:pos x="1270" y="1897"/>
              </a:cxn>
              <a:cxn ang="0">
                <a:pos x="1223" y="1891"/>
              </a:cxn>
              <a:cxn ang="0">
                <a:pos x="1162" y="1881"/>
              </a:cxn>
              <a:cxn ang="0">
                <a:pos x="1091" y="1869"/>
              </a:cxn>
              <a:cxn ang="0">
                <a:pos x="1008" y="1854"/>
              </a:cxn>
              <a:cxn ang="0">
                <a:pos x="918" y="1835"/>
              </a:cxn>
              <a:cxn ang="0">
                <a:pos x="820" y="1813"/>
              </a:cxn>
              <a:cxn ang="0">
                <a:pos x="717" y="1786"/>
              </a:cxn>
              <a:cxn ang="0">
                <a:pos x="610" y="1755"/>
              </a:cxn>
              <a:cxn ang="0">
                <a:pos x="501" y="1720"/>
              </a:cxn>
              <a:cxn ang="0">
                <a:pos x="390" y="1681"/>
              </a:cxn>
              <a:cxn ang="0">
                <a:pos x="280" y="1636"/>
              </a:cxn>
              <a:cxn ang="0">
                <a:pos x="172" y="1585"/>
              </a:cxn>
              <a:cxn ang="0">
                <a:pos x="67" y="1530"/>
              </a:cxn>
              <a:cxn ang="0">
                <a:pos x="16" y="1495"/>
              </a:cxn>
              <a:cxn ang="0">
                <a:pos x="8" y="1457"/>
              </a:cxn>
              <a:cxn ang="0">
                <a:pos x="0" y="1401"/>
              </a:cxn>
              <a:cxn ang="0">
                <a:pos x="4" y="1343"/>
              </a:cxn>
              <a:cxn ang="0">
                <a:pos x="388" y="965"/>
              </a:cxn>
              <a:cxn ang="0">
                <a:pos x="386" y="952"/>
              </a:cxn>
              <a:cxn ang="0">
                <a:pos x="390" y="917"/>
              </a:cxn>
              <a:cxn ang="0">
                <a:pos x="412" y="868"/>
              </a:cxn>
              <a:cxn ang="0">
                <a:pos x="468" y="814"/>
              </a:cxn>
            </a:cxnLst>
            <a:rect l="0" t="0" r="r" b="b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899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1106" y="277"/>
              </a:cxn>
              <a:cxn ang="0">
                <a:pos x="1071" y="331"/>
              </a:cxn>
              <a:cxn ang="0">
                <a:pos x="0" y="36"/>
              </a:cxn>
              <a:cxn ang="0">
                <a:pos x="40" y="0"/>
              </a:cxn>
            </a:cxnLst>
            <a:rect l="0" t="0" r="r" b="b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0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/>
            <a:ahLst/>
            <a:cxnLst>
              <a:cxn ang="0">
                <a:pos x="1282" y="391"/>
              </a:cxn>
              <a:cxn ang="0">
                <a:pos x="1264" y="389"/>
              </a:cxn>
              <a:cxn ang="0">
                <a:pos x="1232" y="385"/>
              </a:cxn>
              <a:cxn ang="0">
                <a:pos x="1183" y="378"/>
              </a:cxn>
              <a:cxn ang="0">
                <a:pos x="1124" y="369"/>
              </a:cxn>
              <a:cxn ang="0">
                <a:pos x="1052" y="355"/>
              </a:cxn>
              <a:cxn ang="0">
                <a:pos x="971" y="340"/>
              </a:cxn>
              <a:cxn ang="0">
                <a:pos x="881" y="322"/>
              </a:cxn>
              <a:cxn ang="0">
                <a:pos x="785" y="299"/>
              </a:cxn>
              <a:cxn ang="0">
                <a:pos x="684" y="273"/>
              </a:cxn>
              <a:cxn ang="0">
                <a:pos x="579" y="244"/>
              </a:cxn>
              <a:cxn ang="0">
                <a:pos x="472" y="209"/>
              </a:cxn>
              <a:cxn ang="0">
                <a:pos x="364" y="171"/>
              </a:cxn>
              <a:cxn ang="0">
                <a:pos x="259" y="128"/>
              </a:cxn>
              <a:cxn ang="0">
                <a:pos x="155" y="81"/>
              </a:cxn>
              <a:cxn ang="0">
                <a:pos x="55" y="28"/>
              </a:cxn>
              <a:cxn ang="0">
                <a:pos x="6" y="4"/>
              </a:cxn>
              <a:cxn ang="0">
                <a:pos x="2" y="32"/>
              </a:cxn>
              <a:cxn ang="0">
                <a:pos x="0" y="76"/>
              </a:cxn>
              <a:cxn ang="0">
                <a:pos x="8" y="120"/>
              </a:cxn>
              <a:cxn ang="0">
                <a:pos x="19" y="139"/>
              </a:cxn>
              <a:cxn ang="0">
                <a:pos x="28" y="144"/>
              </a:cxn>
              <a:cxn ang="0">
                <a:pos x="47" y="155"/>
              </a:cxn>
              <a:cxn ang="0">
                <a:pos x="75" y="170"/>
              </a:cxn>
              <a:cxn ang="0">
                <a:pos x="112" y="190"/>
              </a:cxn>
              <a:cxn ang="0">
                <a:pos x="159" y="212"/>
              </a:cxn>
              <a:cxn ang="0">
                <a:pos x="215" y="238"/>
              </a:cxn>
              <a:cxn ang="0">
                <a:pos x="281" y="267"/>
              </a:cxn>
              <a:cxn ang="0">
                <a:pos x="358" y="296"/>
              </a:cxn>
              <a:cxn ang="0">
                <a:pos x="443" y="326"/>
              </a:cxn>
              <a:cxn ang="0">
                <a:pos x="540" y="357"/>
              </a:cxn>
              <a:cxn ang="0">
                <a:pos x="647" y="387"/>
              </a:cxn>
              <a:cxn ang="0">
                <a:pos x="764" y="416"/>
              </a:cxn>
              <a:cxn ang="0">
                <a:pos x="890" y="444"/>
              </a:cxn>
              <a:cxn ang="0">
                <a:pos x="1028" y="472"/>
              </a:cxn>
              <a:cxn ang="0">
                <a:pos x="1177" y="494"/>
              </a:cxn>
              <a:cxn ang="0">
                <a:pos x="1256" y="503"/>
              </a:cxn>
              <a:cxn ang="0">
                <a:pos x="1265" y="487"/>
              </a:cxn>
              <a:cxn ang="0">
                <a:pos x="1278" y="456"/>
              </a:cxn>
              <a:cxn ang="0">
                <a:pos x="1285" y="415"/>
              </a:cxn>
            </a:cxnLst>
            <a:rect l="0" t="0" r="r" b="b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1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2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/>
            <a:ahLst/>
            <a:cxnLst>
              <a:cxn ang="0">
                <a:pos x="63" y="28"/>
              </a:cxn>
              <a:cxn ang="0">
                <a:pos x="49" y="37"/>
              </a:cxn>
              <a:cxn ang="0">
                <a:pos x="38" y="47"/>
              </a:cxn>
              <a:cxn ang="0">
                <a:pos x="27" y="59"/>
              </a:cxn>
              <a:cxn ang="0">
                <a:pos x="18" y="72"/>
              </a:cxn>
              <a:cxn ang="0">
                <a:pos x="10" y="86"/>
              </a:cxn>
              <a:cxn ang="0">
                <a:pos x="5" y="101"/>
              </a:cxn>
              <a:cxn ang="0">
                <a:pos x="2" y="117"/>
              </a:cxn>
              <a:cxn ang="0">
                <a:pos x="0" y="133"/>
              </a:cxn>
              <a:cxn ang="0">
                <a:pos x="2" y="155"/>
              </a:cxn>
              <a:cxn ang="0">
                <a:pos x="10" y="173"/>
              </a:cxn>
              <a:cxn ang="0">
                <a:pos x="23" y="190"/>
              </a:cxn>
              <a:cxn ang="0">
                <a:pos x="40" y="201"/>
              </a:cxn>
              <a:cxn ang="0">
                <a:pos x="59" y="211"/>
              </a:cxn>
              <a:cxn ang="0">
                <a:pos x="79" y="215"/>
              </a:cxn>
              <a:cxn ang="0">
                <a:pos x="100" y="216"/>
              </a:cxn>
              <a:cxn ang="0">
                <a:pos x="120" y="213"/>
              </a:cxn>
              <a:cxn ang="0">
                <a:pos x="124" y="213"/>
              </a:cxn>
              <a:cxn ang="0">
                <a:pos x="128" y="211"/>
              </a:cxn>
              <a:cxn ang="0">
                <a:pos x="131" y="208"/>
              </a:cxn>
              <a:cxn ang="0">
                <a:pos x="132" y="203"/>
              </a:cxn>
              <a:cxn ang="0">
                <a:pos x="130" y="198"/>
              </a:cxn>
              <a:cxn ang="0">
                <a:pos x="126" y="194"/>
              </a:cxn>
              <a:cxn ang="0">
                <a:pos x="121" y="190"/>
              </a:cxn>
              <a:cxn ang="0">
                <a:pos x="116" y="187"/>
              </a:cxn>
              <a:cxn ang="0">
                <a:pos x="105" y="184"/>
              </a:cxn>
              <a:cxn ang="0">
                <a:pos x="95" y="182"/>
              </a:cxn>
              <a:cxn ang="0">
                <a:pos x="84" y="180"/>
              </a:cxn>
              <a:cxn ang="0">
                <a:pos x="75" y="178"/>
              </a:cxn>
              <a:cxn ang="0">
                <a:pos x="65" y="175"/>
              </a:cxn>
              <a:cxn ang="0">
                <a:pos x="56" y="170"/>
              </a:cxn>
              <a:cxn ang="0">
                <a:pos x="47" y="165"/>
              </a:cxn>
              <a:cxn ang="0">
                <a:pos x="39" y="156"/>
              </a:cxn>
              <a:cxn ang="0">
                <a:pos x="36" y="120"/>
              </a:cxn>
              <a:cxn ang="0">
                <a:pos x="44" y="90"/>
              </a:cxn>
              <a:cxn ang="0">
                <a:pos x="61" y="67"/>
              </a:cxn>
              <a:cxn ang="0">
                <a:pos x="84" y="47"/>
              </a:cxn>
              <a:cxn ang="0">
                <a:pos x="109" y="32"/>
              </a:cxn>
              <a:cxn ang="0">
                <a:pos x="136" y="21"/>
              </a:cxn>
              <a:cxn ang="0">
                <a:pos x="160" y="12"/>
              </a:cxn>
              <a:cxn ang="0">
                <a:pos x="179" y="5"/>
              </a:cxn>
              <a:cxn ang="0">
                <a:pos x="167" y="1"/>
              </a:cxn>
              <a:cxn ang="0">
                <a:pos x="154" y="0"/>
              </a:cxn>
              <a:cxn ang="0">
                <a:pos x="140" y="2"/>
              </a:cxn>
              <a:cxn ang="0">
                <a:pos x="124" y="5"/>
              </a:cxn>
              <a:cxn ang="0">
                <a:pos x="108" y="10"/>
              </a:cxn>
              <a:cxn ang="0">
                <a:pos x="92" y="15"/>
              </a:cxn>
              <a:cxn ang="0">
                <a:pos x="77" y="22"/>
              </a:cxn>
              <a:cxn ang="0">
                <a:pos x="63" y="28"/>
              </a:cxn>
            </a:cxnLst>
            <a:rect l="0" t="0" r="r" b="b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3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/>
            <a:ahLst/>
            <a:cxnLst>
              <a:cxn ang="0">
                <a:pos x="96" y="55"/>
              </a:cxn>
              <a:cxn ang="0">
                <a:pos x="101" y="72"/>
              </a:cxn>
              <a:cxn ang="0">
                <a:pos x="100" y="88"/>
              </a:cxn>
              <a:cxn ang="0">
                <a:pos x="92" y="101"/>
              </a:cxn>
              <a:cxn ang="0">
                <a:pos x="82" y="112"/>
              </a:cxn>
              <a:cxn ang="0">
                <a:pos x="69" y="123"/>
              </a:cxn>
              <a:cxn ang="0">
                <a:pos x="54" y="134"/>
              </a:cxn>
              <a:cxn ang="0">
                <a:pos x="40" y="143"/>
              </a:cxn>
              <a:cxn ang="0">
                <a:pos x="27" y="153"/>
              </a:cxn>
              <a:cxn ang="0">
                <a:pos x="25" y="156"/>
              </a:cxn>
              <a:cxn ang="0">
                <a:pos x="24" y="158"/>
              </a:cxn>
              <a:cxn ang="0">
                <a:pos x="24" y="162"/>
              </a:cxn>
              <a:cxn ang="0">
                <a:pos x="25" y="165"/>
              </a:cxn>
              <a:cxn ang="0">
                <a:pos x="28" y="167"/>
              </a:cxn>
              <a:cxn ang="0">
                <a:pos x="31" y="168"/>
              </a:cxn>
              <a:cxn ang="0">
                <a:pos x="33" y="168"/>
              </a:cxn>
              <a:cxn ang="0">
                <a:pos x="37" y="167"/>
              </a:cxn>
              <a:cxn ang="0">
                <a:pos x="53" y="157"/>
              </a:cxn>
              <a:cxn ang="0">
                <a:pos x="69" y="147"/>
              </a:cxn>
              <a:cxn ang="0">
                <a:pos x="84" y="135"/>
              </a:cxn>
              <a:cxn ang="0">
                <a:pos x="97" y="121"/>
              </a:cxn>
              <a:cxn ang="0">
                <a:pos x="107" y="106"/>
              </a:cxn>
              <a:cxn ang="0">
                <a:pos x="113" y="89"/>
              </a:cxn>
              <a:cxn ang="0">
                <a:pos x="114" y="71"/>
              </a:cxn>
              <a:cxn ang="0">
                <a:pos x="110" y="51"/>
              </a:cxn>
              <a:cxn ang="0">
                <a:pos x="101" y="36"/>
              </a:cxn>
              <a:cxn ang="0">
                <a:pos x="87" y="24"/>
              </a:cxn>
              <a:cxn ang="0">
                <a:pos x="70" y="14"/>
              </a:cxn>
              <a:cxn ang="0">
                <a:pos x="51" y="7"/>
              </a:cxn>
              <a:cxn ang="0">
                <a:pos x="32" y="2"/>
              </a:cxn>
              <a:cxn ang="0">
                <a:pos x="17" y="0"/>
              </a:cxn>
              <a:cxn ang="0">
                <a:pos x="5" y="0"/>
              </a:cxn>
              <a:cxn ang="0">
                <a:pos x="0" y="3"/>
              </a:cxn>
              <a:cxn ang="0">
                <a:pos x="12" y="9"/>
              </a:cxn>
              <a:cxn ang="0">
                <a:pos x="26" y="13"/>
              </a:cxn>
              <a:cxn ang="0">
                <a:pos x="41" y="17"/>
              </a:cxn>
              <a:cxn ang="0">
                <a:pos x="54" y="22"/>
              </a:cxn>
              <a:cxn ang="0">
                <a:pos x="68" y="27"/>
              </a:cxn>
              <a:cxn ang="0">
                <a:pos x="80" y="34"/>
              </a:cxn>
              <a:cxn ang="0">
                <a:pos x="89" y="43"/>
              </a:cxn>
              <a:cxn ang="0">
                <a:pos x="96" y="55"/>
              </a:cxn>
            </a:cxnLst>
            <a:rect l="0" t="0" r="r" b="b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4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5" y="155"/>
              </a:cxn>
              <a:cxn ang="0">
                <a:pos x="0" y="210"/>
              </a:cxn>
              <a:cxn ang="0">
                <a:pos x="3" y="248"/>
              </a:cxn>
              <a:cxn ang="0">
                <a:pos x="8" y="262"/>
              </a:cxn>
              <a:cxn ang="0">
                <a:pos x="17" y="276"/>
              </a:cxn>
              <a:cxn ang="0">
                <a:pos x="29" y="288"/>
              </a:cxn>
              <a:cxn ang="0">
                <a:pos x="50" y="301"/>
              </a:cxn>
              <a:cxn ang="0">
                <a:pos x="77" y="315"/>
              </a:cxn>
              <a:cxn ang="0">
                <a:pos x="107" y="326"/>
              </a:cxn>
              <a:cxn ang="0">
                <a:pos x="136" y="334"/>
              </a:cxn>
              <a:cxn ang="0">
                <a:pos x="167" y="341"/>
              </a:cxn>
              <a:cxn ang="0">
                <a:pos x="197" y="345"/>
              </a:cxn>
              <a:cxn ang="0">
                <a:pos x="228" y="348"/>
              </a:cxn>
              <a:cxn ang="0">
                <a:pos x="259" y="350"/>
              </a:cxn>
              <a:cxn ang="0">
                <a:pos x="279" y="351"/>
              </a:cxn>
              <a:cxn ang="0">
                <a:pos x="286" y="345"/>
              </a:cxn>
              <a:cxn ang="0">
                <a:pos x="289" y="335"/>
              </a:cxn>
              <a:cxn ang="0">
                <a:pos x="282" y="328"/>
              </a:cxn>
              <a:cxn ang="0">
                <a:pos x="263" y="322"/>
              </a:cxn>
              <a:cxn ang="0">
                <a:pos x="236" y="317"/>
              </a:cxn>
              <a:cxn ang="0">
                <a:pos x="208" y="313"/>
              </a:cxn>
              <a:cxn ang="0">
                <a:pos x="179" y="308"/>
              </a:cxn>
              <a:cxn ang="0">
                <a:pos x="152" y="303"/>
              </a:cxn>
              <a:cxn ang="0">
                <a:pos x="125" y="296"/>
              </a:cxn>
              <a:cxn ang="0">
                <a:pos x="98" y="287"/>
              </a:cxn>
              <a:cxn ang="0">
                <a:pos x="72" y="276"/>
              </a:cxn>
              <a:cxn ang="0">
                <a:pos x="49" y="261"/>
              </a:cxn>
              <a:cxn ang="0">
                <a:pos x="34" y="241"/>
              </a:cxn>
              <a:cxn ang="0">
                <a:pos x="30" y="215"/>
              </a:cxn>
              <a:cxn ang="0">
                <a:pos x="34" y="186"/>
              </a:cxn>
              <a:cxn ang="0">
                <a:pos x="46" y="158"/>
              </a:cxn>
              <a:cxn ang="0">
                <a:pos x="64" y="128"/>
              </a:cxn>
              <a:cxn ang="0">
                <a:pos x="85" y="102"/>
              </a:cxn>
              <a:cxn ang="0">
                <a:pos x="110" y="77"/>
              </a:cxn>
              <a:cxn ang="0">
                <a:pos x="137" y="53"/>
              </a:cxn>
              <a:cxn ang="0">
                <a:pos x="175" y="35"/>
              </a:cxn>
              <a:cxn ang="0">
                <a:pos x="213" y="19"/>
              </a:cxn>
              <a:cxn ang="0">
                <a:pos x="237" y="6"/>
              </a:cxn>
              <a:cxn ang="0">
                <a:pos x="230" y="0"/>
              </a:cxn>
              <a:cxn ang="0">
                <a:pos x="198" y="4"/>
              </a:cxn>
              <a:cxn ang="0">
                <a:pos x="161" y="17"/>
              </a:cxn>
              <a:cxn ang="0">
                <a:pos x="127" y="35"/>
              </a:cxn>
            </a:cxnLst>
            <a:rect l="0" t="0" r="r" b="b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5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/>
            <a:ahLst/>
            <a:cxnLst>
              <a:cxn ang="0">
                <a:pos x="210" y="71"/>
              </a:cxn>
              <a:cxn ang="0">
                <a:pos x="222" y="84"/>
              </a:cxn>
              <a:cxn ang="0">
                <a:pos x="229" y="99"/>
              </a:cxn>
              <a:cxn ang="0">
                <a:pos x="232" y="115"/>
              </a:cxn>
              <a:cxn ang="0">
                <a:pos x="232" y="132"/>
              </a:cxn>
              <a:cxn ang="0">
                <a:pos x="230" y="146"/>
              </a:cxn>
              <a:cxn ang="0">
                <a:pos x="226" y="158"/>
              </a:cxn>
              <a:cxn ang="0">
                <a:pos x="219" y="170"/>
              </a:cxn>
              <a:cxn ang="0">
                <a:pos x="211" y="179"/>
              </a:cxn>
              <a:cxn ang="0">
                <a:pos x="202" y="190"/>
              </a:cxn>
              <a:cxn ang="0">
                <a:pos x="193" y="199"/>
              </a:cxn>
              <a:cxn ang="0">
                <a:pos x="183" y="208"/>
              </a:cxn>
              <a:cxn ang="0">
                <a:pos x="174" y="218"/>
              </a:cxn>
              <a:cxn ang="0">
                <a:pos x="172" y="221"/>
              </a:cxn>
              <a:cxn ang="0">
                <a:pos x="172" y="224"/>
              </a:cxn>
              <a:cxn ang="0">
                <a:pos x="172" y="227"/>
              </a:cxn>
              <a:cxn ang="0">
                <a:pos x="174" y="231"/>
              </a:cxn>
              <a:cxn ang="0">
                <a:pos x="177" y="233"/>
              </a:cxn>
              <a:cxn ang="0">
                <a:pos x="181" y="234"/>
              </a:cxn>
              <a:cxn ang="0">
                <a:pos x="184" y="233"/>
              </a:cxn>
              <a:cxn ang="0">
                <a:pos x="187" y="231"/>
              </a:cxn>
              <a:cxn ang="0">
                <a:pos x="208" y="217"/>
              </a:cxn>
              <a:cxn ang="0">
                <a:pos x="226" y="199"/>
              </a:cxn>
              <a:cxn ang="0">
                <a:pos x="240" y="178"/>
              </a:cxn>
              <a:cxn ang="0">
                <a:pos x="249" y="155"/>
              </a:cxn>
              <a:cxn ang="0">
                <a:pos x="254" y="131"/>
              </a:cxn>
              <a:cxn ang="0">
                <a:pos x="251" y="107"/>
              </a:cxn>
              <a:cxn ang="0">
                <a:pos x="243" y="84"/>
              </a:cxn>
              <a:cxn ang="0">
                <a:pos x="226" y="64"/>
              </a:cxn>
              <a:cxn ang="0">
                <a:pos x="214" y="53"/>
              </a:cxn>
              <a:cxn ang="0">
                <a:pos x="199" y="45"/>
              </a:cxn>
              <a:cxn ang="0">
                <a:pos x="183" y="36"/>
              </a:cxn>
              <a:cxn ang="0">
                <a:pos x="165" y="29"/>
              </a:cxn>
              <a:cxn ang="0">
                <a:pos x="147" y="21"/>
              </a:cxn>
              <a:cxn ang="0">
                <a:pos x="129" y="16"/>
              </a:cxn>
              <a:cxn ang="0">
                <a:pos x="111" y="12"/>
              </a:cxn>
              <a:cxn ang="0">
                <a:pos x="93" y="7"/>
              </a:cxn>
              <a:cxn ang="0">
                <a:pos x="75" y="4"/>
              </a:cxn>
              <a:cxn ang="0">
                <a:pos x="59" y="2"/>
              </a:cxn>
              <a:cxn ang="0">
                <a:pos x="43" y="0"/>
              </a:cxn>
              <a:cxn ang="0">
                <a:pos x="31" y="0"/>
              </a:cxn>
              <a:cxn ang="0">
                <a:pos x="19" y="0"/>
              </a:cxn>
              <a:cxn ang="0">
                <a:pos x="10" y="0"/>
              </a:cxn>
              <a:cxn ang="0">
                <a:pos x="3" y="2"/>
              </a:cxn>
              <a:cxn ang="0">
                <a:pos x="0" y="4"/>
              </a:cxn>
              <a:cxn ang="0">
                <a:pos x="11" y="6"/>
              </a:cxn>
              <a:cxn ang="0">
                <a:pos x="21" y="7"/>
              </a:cxn>
              <a:cxn ang="0">
                <a:pos x="34" y="9"/>
              </a:cxn>
              <a:cxn ang="0">
                <a:pos x="46" y="12"/>
              </a:cxn>
              <a:cxn ang="0">
                <a:pos x="59" y="15"/>
              </a:cxn>
              <a:cxn ang="0">
                <a:pos x="74" y="17"/>
              </a:cxn>
              <a:cxn ang="0">
                <a:pos x="87" y="20"/>
              </a:cxn>
              <a:cxn ang="0">
                <a:pos x="102" y="23"/>
              </a:cxn>
              <a:cxn ang="0">
                <a:pos x="116" y="28"/>
              </a:cxn>
              <a:cxn ang="0">
                <a:pos x="131" y="32"/>
              </a:cxn>
              <a:cxn ang="0">
                <a:pos x="145" y="36"/>
              </a:cxn>
              <a:cxn ang="0">
                <a:pos x="159" y="42"/>
              </a:cxn>
              <a:cxn ang="0">
                <a:pos x="173" y="48"/>
              </a:cxn>
              <a:cxn ang="0">
                <a:pos x="186" y="55"/>
              </a:cxn>
              <a:cxn ang="0">
                <a:pos x="199" y="63"/>
              </a:cxn>
              <a:cxn ang="0">
                <a:pos x="210" y="71"/>
              </a:cxn>
            </a:cxnLst>
            <a:rect l="0" t="0" r="r" b="b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6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0" y="139"/>
              </a:cxn>
              <a:cxn ang="0">
                <a:pos x="4" y="156"/>
              </a:cxn>
              <a:cxn ang="0">
                <a:pos x="12" y="172"/>
              </a:cxn>
              <a:cxn ang="0">
                <a:pos x="22" y="186"/>
              </a:cxn>
              <a:cxn ang="0">
                <a:pos x="35" y="197"/>
              </a:cxn>
              <a:cxn ang="0">
                <a:pos x="50" y="208"/>
              </a:cxn>
              <a:cxn ang="0">
                <a:pos x="66" y="216"/>
              </a:cxn>
              <a:cxn ang="0">
                <a:pos x="83" y="220"/>
              </a:cxn>
              <a:cxn ang="0">
                <a:pos x="89" y="221"/>
              </a:cxn>
              <a:cxn ang="0">
                <a:pos x="94" y="219"/>
              </a:cxn>
              <a:cxn ang="0">
                <a:pos x="98" y="216"/>
              </a:cxn>
              <a:cxn ang="0">
                <a:pos x="100" y="211"/>
              </a:cxn>
              <a:cxn ang="0">
                <a:pos x="100" y="206"/>
              </a:cxn>
              <a:cxn ang="0">
                <a:pos x="99" y="201"/>
              </a:cxn>
              <a:cxn ang="0">
                <a:pos x="96" y="196"/>
              </a:cxn>
              <a:cxn ang="0">
                <a:pos x="91" y="194"/>
              </a:cxn>
              <a:cxn ang="0">
                <a:pos x="74" y="188"/>
              </a:cxn>
              <a:cxn ang="0">
                <a:pos x="58" y="179"/>
              </a:cxn>
              <a:cxn ang="0">
                <a:pos x="45" y="168"/>
              </a:cxn>
              <a:cxn ang="0">
                <a:pos x="36" y="155"/>
              </a:cxn>
              <a:cxn ang="0">
                <a:pos x="30" y="139"/>
              </a:cxn>
              <a:cxn ang="0">
                <a:pos x="27" y="122"/>
              </a:cxn>
              <a:cxn ang="0">
                <a:pos x="27" y="103"/>
              </a:cxn>
              <a:cxn ang="0">
                <a:pos x="32" y="84"/>
              </a:cxn>
              <a:cxn ang="0">
                <a:pos x="38" y="70"/>
              </a:cxn>
              <a:cxn ang="0">
                <a:pos x="46" y="57"/>
              </a:cxn>
              <a:cxn ang="0">
                <a:pos x="56" y="46"/>
              </a:cxn>
              <a:cxn ang="0">
                <a:pos x="66" y="35"/>
              </a:cxn>
              <a:cxn ang="0">
                <a:pos x="76" y="25"/>
              </a:cxn>
              <a:cxn ang="0">
                <a:pos x="86" y="17"/>
              </a:cxn>
              <a:cxn ang="0">
                <a:pos x="96" y="8"/>
              </a:cxn>
              <a:cxn ang="0">
                <a:pos x="103" y="1"/>
              </a:cxn>
              <a:cxn ang="0">
                <a:pos x="96" y="0"/>
              </a:cxn>
              <a:cxn ang="0">
                <a:pos x="84" y="5"/>
              </a:cxn>
              <a:cxn ang="0">
                <a:pos x="69" y="17"/>
              </a:cxn>
              <a:cxn ang="0">
                <a:pos x="51" y="33"/>
              </a:cxn>
              <a:cxn ang="0">
                <a:pos x="34" y="53"/>
              </a:cxn>
              <a:cxn ang="0">
                <a:pos x="18" y="75"/>
              </a:cxn>
              <a:cxn ang="0">
                <a:pos x="7" y="98"/>
              </a:cxn>
              <a:cxn ang="0">
                <a:pos x="0" y="121"/>
              </a:cxn>
            </a:cxnLst>
            <a:rect l="0" t="0" r="r" b="b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7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7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7" y="194"/>
              </a:cxn>
              <a:cxn ang="0">
                <a:pos x="170" y="212"/>
              </a:cxn>
              <a:cxn ang="0">
                <a:pos x="150" y="229"/>
              </a:cxn>
              <a:cxn ang="0">
                <a:pos x="129" y="246"/>
              </a:cxn>
              <a:cxn ang="0">
                <a:pos x="116" y="258"/>
              </a:cxn>
              <a:cxn ang="0">
                <a:pos x="112" y="267"/>
              </a:cxn>
              <a:cxn ang="0">
                <a:pos x="109" y="276"/>
              </a:cxn>
              <a:cxn ang="0">
                <a:pos x="110" y="284"/>
              </a:cxn>
              <a:cxn ang="0">
                <a:pos x="117" y="288"/>
              </a:cxn>
              <a:cxn ang="0">
                <a:pos x="125" y="287"/>
              </a:cxn>
              <a:cxn ang="0">
                <a:pos x="139" y="272"/>
              </a:cxn>
              <a:cxn ang="0">
                <a:pos x="162" y="250"/>
              </a:cxn>
              <a:cxn ang="0">
                <a:pos x="186" y="229"/>
              </a:cxn>
              <a:cxn ang="0">
                <a:pos x="207" y="204"/>
              </a:cxn>
              <a:cxn ang="0">
                <a:pos x="220" y="174"/>
              </a:cxn>
              <a:cxn ang="0">
                <a:pos x="218" y="142"/>
              </a:cxn>
              <a:cxn ang="0">
                <a:pos x="204" y="112"/>
              </a:cxn>
              <a:cxn ang="0">
                <a:pos x="181" y="87"/>
              </a:cxn>
              <a:cxn ang="0">
                <a:pos x="159" y="69"/>
              </a:cxn>
              <a:cxn ang="0">
                <a:pos x="137" y="55"/>
              </a:cxn>
              <a:cxn ang="0">
                <a:pos x="114" y="40"/>
              </a:cxn>
              <a:cxn ang="0">
                <a:pos x="89" y="27"/>
              </a:cxn>
              <a:cxn ang="0">
                <a:pos x="66" y="15"/>
              </a:cxn>
              <a:cxn ang="0">
                <a:pos x="42" y="6"/>
              </a:cxn>
              <a:cxn ang="0">
                <a:pos x="22" y="1"/>
              </a:cxn>
              <a:cxn ang="0">
                <a:pos x="7" y="1"/>
              </a:cxn>
              <a:cxn ang="0">
                <a:pos x="8" y="5"/>
              </a:cxn>
              <a:cxn ang="0">
                <a:pos x="26" y="13"/>
              </a:cxn>
              <a:cxn ang="0">
                <a:pos x="47" y="22"/>
              </a:cxn>
              <a:cxn ang="0">
                <a:pos x="71" y="34"/>
              </a:cxn>
              <a:cxn ang="0">
                <a:pos x="96" y="48"/>
              </a:cxn>
              <a:cxn ang="0">
                <a:pos x="121" y="64"/>
              </a:cxn>
              <a:cxn ang="0">
                <a:pos x="146" y="81"/>
              </a:cxn>
              <a:cxn ang="0">
                <a:pos x="169" y="98"/>
              </a:cxn>
            </a:cxnLst>
            <a:rect l="0" t="0" r="r" b="b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8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26" y="7"/>
              </a:cxn>
              <a:cxn ang="0">
                <a:pos x="23" y="3"/>
              </a:cxn>
              <a:cxn ang="0">
                <a:pos x="17" y="1"/>
              </a:cxn>
              <a:cxn ang="0">
                <a:pos x="12" y="0"/>
              </a:cxn>
              <a:cxn ang="0">
                <a:pos x="7" y="2"/>
              </a:cxn>
              <a:cxn ang="0">
                <a:pos x="3" y="5"/>
              </a:cxn>
              <a:cxn ang="0">
                <a:pos x="0" y="10"/>
              </a:cxn>
              <a:cxn ang="0">
                <a:pos x="0" y="16"/>
              </a:cxn>
              <a:cxn ang="0">
                <a:pos x="5" y="39"/>
              </a:cxn>
              <a:cxn ang="0">
                <a:pos x="13" y="66"/>
              </a:cxn>
              <a:cxn ang="0">
                <a:pos x="24" y="92"/>
              </a:cxn>
              <a:cxn ang="0">
                <a:pos x="36" y="118"/>
              </a:cxn>
              <a:cxn ang="0">
                <a:pos x="49" y="141"/>
              </a:cxn>
              <a:cxn ang="0">
                <a:pos x="61" y="159"/>
              </a:cxn>
              <a:cxn ang="0">
                <a:pos x="69" y="171"/>
              </a:cxn>
              <a:cxn ang="0">
                <a:pos x="74" y="174"/>
              </a:cxn>
              <a:cxn ang="0">
                <a:pos x="72" y="162"/>
              </a:cxn>
              <a:cxn ang="0">
                <a:pos x="67" y="147"/>
              </a:cxn>
              <a:cxn ang="0">
                <a:pos x="61" y="128"/>
              </a:cxn>
              <a:cxn ang="0">
                <a:pos x="53" y="105"/>
              </a:cxn>
              <a:cxn ang="0">
                <a:pos x="46" y="82"/>
              </a:cxn>
              <a:cxn ang="0">
                <a:pos x="38" y="58"/>
              </a:cxn>
              <a:cxn ang="0">
                <a:pos x="32" y="35"/>
              </a:cxn>
              <a:cxn ang="0">
                <a:pos x="28" y="12"/>
              </a:cxn>
            </a:cxnLst>
            <a:rect l="0" t="0" r="r" b="b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09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/>
            <a:ahLst/>
            <a:cxnLst>
              <a:cxn ang="0">
                <a:pos x="20" y="9"/>
              </a:cxn>
              <a:cxn ang="0">
                <a:pos x="19" y="5"/>
              </a:cxn>
              <a:cxn ang="0">
                <a:pos x="16" y="2"/>
              </a:cxn>
              <a:cxn ang="0">
                <a:pos x="13" y="0"/>
              </a:cxn>
              <a:cxn ang="0">
                <a:pos x="8" y="0"/>
              </a:cxn>
              <a:cxn ang="0">
                <a:pos x="5" y="1"/>
              </a:cxn>
              <a:cxn ang="0">
                <a:pos x="2" y="3"/>
              </a:cxn>
              <a:cxn ang="0">
                <a:pos x="0" y="6"/>
              </a:cxn>
              <a:cxn ang="0">
                <a:pos x="0" y="10"/>
              </a:cxn>
              <a:cxn ang="0">
                <a:pos x="0" y="22"/>
              </a:cxn>
              <a:cxn ang="0">
                <a:pos x="3" y="35"/>
              </a:cxn>
              <a:cxn ang="0">
                <a:pos x="7" y="48"/>
              </a:cxn>
              <a:cxn ang="0">
                <a:pos x="13" y="60"/>
              </a:cxn>
              <a:cxn ang="0">
                <a:pos x="19" y="72"/>
              </a:cxn>
              <a:cxn ang="0">
                <a:pos x="25" y="81"/>
              </a:cxn>
              <a:cxn ang="0">
                <a:pos x="33" y="86"/>
              </a:cxn>
              <a:cxn ang="0">
                <a:pos x="38" y="87"/>
              </a:cxn>
              <a:cxn ang="0">
                <a:pos x="39" y="70"/>
              </a:cxn>
              <a:cxn ang="0">
                <a:pos x="34" y="50"/>
              </a:cxn>
              <a:cxn ang="0">
                <a:pos x="27" y="29"/>
              </a:cxn>
              <a:cxn ang="0">
                <a:pos x="20" y="9"/>
              </a:cxn>
            </a:cxnLst>
            <a:rect l="0" t="0" r="r" b="b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0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8" y="8"/>
              </a:cxn>
              <a:cxn ang="0">
                <a:pos x="17" y="5"/>
              </a:cxn>
              <a:cxn ang="0">
                <a:pos x="14" y="1"/>
              </a:cxn>
              <a:cxn ang="0">
                <a:pos x="11" y="0"/>
              </a:cxn>
              <a:cxn ang="0">
                <a:pos x="7" y="0"/>
              </a:cxn>
              <a:cxn ang="0">
                <a:pos x="4" y="1"/>
              </a:cxn>
              <a:cxn ang="0">
                <a:pos x="1" y="5"/>
              </a:cxn>
              <a:cxn ang="0">
                <a:pos x="0" y="8"/>
              </a:cxn>
              <a:cxn ang="0">
                <a:pos x="0" y="11"/>
              </a:cxn>
              <a:cxn ang="0">
                <a:pos x="1" y="16"/>
              </a:cxn>
              <a:cxn ang="0">
                <a:pos x="4" y="23"/>
              </a:cxn>
              <a:cxn ang="0">
                <a:pos x="8" y="30"/>
              </a:cxn>
              <a:cxn ang="0">
                <a:pos x="13" y="37"/>
              </a:cxn>
              <a:cxn ang="0">
                <a:pos x="18" y="43"/>
              </a:cxn>
              <a:cxn ang="0">
                <a:pos x="25" y="47"/>
              </a:cxn>
              <a:cxn ang="0">
                <a:pos x="30" y="51"/>
              </a:cxn>
              <a:cxn ang="0">
                <a:pos x="34" y="51"/>
              </a:cxn>
              <a:cxn ang="0">
                <a:pos x="33" y="40"/>
              </a:cxn>
              <a:cxn ang="0">
                <a:pos x="29" y="27"/>
              </a:cxn>
              <a:cxn ang="0">
                <a:pos x="23" y="15"/>
              </a:cxn>
              <a:cxn ang="0">
                <a:pos x="18" y="7"/>
              </a:cxn>
            </a:cxnLst>
            <a:rect l="0" t="0" r="r" b="b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1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/>
            <a:ahLst/>
            <a:cxnLst>
              <a:cxn ang="0">
                <a:pos x="37" y="24"/>
              </a:cxn>
              <a:cxn ang="0">
                <a:pos x="41" y="22"/>
              </a:cxn>
              <a:cxn ang="0">
                <a:pos x="45" y="19"/>
              </a:cxn>
              <a:cxn ang="0">
                <a:pos x="46" y="15"/>
              </a:cxn>
              <a:cxn ang="0">
                <a:pos x="46" y="10"/>
              </a:cxn>
              <a:cxn ang="0">
                <a:pos x="44" y="5"/>
              </a:cxn>
              <a:cxn ang="0">
                <a:pos x="41" y="2"/>
              </a:cxn>
              <a:cxn ang="0">
                <a:pos x="37" y="0"/>
              </a:cxn>
              <a:cxn ang="0">
                <a:pos x="32" y="0"/>
              </a:cxn>
              <a:cxn ang="0">
                <a:pos x="29" y="0"/>
              </a:cxn>
              <a:cxn ang="0">
                <a:pos x="25" y="1"/>
              </a:cxn>
              <a:cxn ang="0">
                <a:pos x="19" y="3"/>
              </a:cxn>
              <a:cxn ang="0">
                <a:pos x="12" y="7"/>
              </a:cxn>
              <a:cxn ang="0">
                <a:pos x="5" y="14"/>
              </a:cxn>
              <a:cxn ang="0">
                <a:pos x="2" y="20"/>
              </a:cxn>
              <a:cxn ang="0">
                <a:pos x="0" y="26"/>
              </a:cxn>
              <a:cxn ang="0">
                <a:pos x="0" y="29"/>
              </a:cxn>
              <a:cxn ang="0">
                <a:pos x="3" y="31"/>
              </a:cxn>
              <a:cxn ang="0">
                <a:pos x="7" y="33"/>
              </a:cxn>
              <a:cxn ang="0">
                <a:pos x="12" y="33"/>
              </a:cxn>
              <a:cxn ang="0">
                <a:pos x="16" y="33"/>
              </a:cxn>
              <a:cxn ang="0">
                <a:pos x="21" y="31"/>
              </a:cxn>
              <a:cxn ang="0">
                <a:pos x="26" y="30"/>
              </a:cxn>
              <a:cxn ang="0">
                <a:pos x="32" y="28"/>
              </a:cxn>
              <a:cxn ang="0">
                <a:pos x="37" y="24"/>
              </a:cxn>
            </a:cxnLst>
            <a:rect l="0" t="0" r="r" b="b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2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3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4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5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6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7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8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/>
            <a:ahLst/>
            <a:cxnLst>
              <a:cxn ang="0">
                <a:pos x="141" y="0"/>
              </a:cxn>
              <a:cxn ang="0">
                <a:pos x="1070" y="194"/>
              </a:cxn>
              <a:cxn ang="0">
                <a:pos x="919" y="844"/>
              </a:cxn>
              <a:cxn ang="0">
                <a:pos x="0" y="624"/>
              </a:cxn>
              <a:cxn ang="0">
                <a:pos x="141" y="0"/>
              </a:cxn>
            </a:cxnLst>
            <a:rect l="0" t="0" r="r" b="b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19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19" y="139"/>
              </a:cxn>
              <a:cxn ang="0">
                <a:pos x="172" y="98"/>
              </a:cxn>
              <a:cxn ang="0">
                <a:pos x="0" y="333"/>
              </a:cxn>
              <a:cxn ang="0">
                <a:pos x="97" y="0"/>
              </a:cxn>
            </a:cxnLst>
            <a:rect l="0" t="0" r="r" b="b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0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1083" y="261"/>
              </a:cxn>
              <a:cxn ang="0">
                <a:pos x="1055" y="306"/>
              </a:cxn>
              <a:cxn ang="0">
                <a:pos x="0" y="28"/>
              </a:cxn>
              <a:cxn ang="0">
                <a:pos x="34" y="0"/>
              </a:cxn>
            </a:cxnLst>
            <a:rect l="0" t="0" r="r" b="b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1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088" y="260"/>
              </a:cxn>
              <a:cxn ang="0">
                <a:pos x="1055" y="311"/>
              </a:cxn>
              <a:cxn ang="0">
                <a:pos x="0" y="34"/>
              </a:cxn>
              <a:cxn ang="0">
                <a:pos x="39" y="0"/>
              </a:cxn>
            </a:cxnLst>
            <a:rect l="0" t="0" r="r" b="b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2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21" y="1"/>
              </a:cxn>
              <a:cxn ang="0">
                <a:pos x="35" y="0"/>
              </a:cxn>
              <a:cxn ang="0">
                <a:pos x="54" y="0"/>
              </a:cxn>
              <a:cxn ang="0">
                <a:pos x="78" y="2"/>
              </a:cxn>
              <a:cxn ang="0">
                <a:pos x="104" y="7"/>
              </a:cxn>
              <a:cxn ang="0">
                <a:pos x="128" y="17"/>
              </a:cxn>
              <a:cxn ang="0">
                <a:pos x="149" y="31"/>
              </a:cxn>
              <a:cxn ang="0">
                <a:pos x="164" y="51"/>
              </a:cxn>
              <a:cxn ang="0">
                <a:pos x="164" y="52"/>
              </a:cxn>
              <a:cxn ang="0">
                <a:pos x="164" y="57"/>
              </a:cxn>
              <a:cxn ang="0">
                <a:pos x="163" y="62"/>
              </a:cxn>
              <a:cxn ang="0">
                <a:pos x="161" y="67"/>
              </a:cxn>
              <a:cxn ang="0">
                <a:pos x="156" y="71"/>
              </a:cxn>
              <a:cxn ang="0">
                <a:pos x="149" y="72"/>
              </a:cxn>
              <a:cxn ang="0">
                <a:pos x="138" y="71"/>
              </a:cxn>
              <a:cxn ang="0">
                <a:pos x="124" y="65"/>
              </a:cxn>
              <a:cxn ang="0">
                <a:pos x="124" y="63"/>
              </a:cxn>
              <a:cxn ang="0">
                <a:pos x="123" y="59"/>
              </a:cxn>
              <a:cxn ang="0">
                <a:pos x="120" y="52"/>
              </a:cxn>
              <a:cxn ang="0">
                <a:pos x="113" y="45"/>
              </a:cxn>
              <a:cxn ang="0">
                <a:pos x="100" y="38"/>
              </a:cxn>
              <a:cxn ang="0">
                <a:pos x="81" y="32"/>
              </a:cxn>
              <a:cxn ang="0">
                <a:pos x="55" y="29"/>
              </a:cxn>
              <a:cxn ang="0">
                <a:pos x="20" y="29"/>
              </a:cxn>
              <a:cxn ang="0">
                <a:pos x="18" y="29"/>
              </a:cxn>
              <a:cxn ang="0">
                <a:pos x="14" y="27"/>
              </a:cxn>
              <a:cxn ang="0">
                <a:pos x="9" y="25"/>
              </a:cxn>
              <a:cxn ang="0">
                <a:pos x="4" y="22"/>
              </a:cxn>
              <a:cxn ang="0">
                <a:pos x="0" y="18"/>
              </a:cxn>
              <a:cxn ang="0">
                <a:pos x="0" y="14"/>
              </a:cxn>
              <a:cxn ang="0">
                <a:pos x="5" y="7"/>
              </a:cxn>
              <a:cxn ang="0">
                <a:pos x="16" y="1"/>
              </a:cxn>
            </a:cxnLst>
            <a:rect l="0" t="0" r="r" b="b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3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3"/>
              </a:cxn>
              <a:cxn ang="0">
                <a:pos x="26" y="7"/>
              </a:cxn>
              <a:cxn ang="0">
                <a:pos x="15" y="14"/>
              </a:cxn>
              <a:cxn ang="0">
                <a:pos x="6" y="24"/>
              </a:cxn>
              <a:cxn ang="0">
                <a:pos x="1" y="39"/>
              </a:cxn>
              <a:cxn ang="0">
                <a:pos x="0" y="59"/>
              </a:cxn>
              <a:cxn ang="0">
                <a:pos x="6" y="85"/>
              </a:cxn>
              <a:cxn ang="0">
                <a:pos x="85" y="109"/>
              </a:cxn>
              <a:cxn ang="0">
                <a:pos x="84" y="104"/>
              </a:cxn>
              <a:cxn ang="0">
                <a:pos x="84" y="93"/>
              </a:cxn>
              <a:cxn ang="0">
                <a:pos x="84" y="76"/>
              </a:cxn>
              <a:cxn ang="0">
                <a:pos x="87" y="58"/>
              </a:cxn>
              <a:cxn ang="0">
                <a:pos x="93" y="40"/>
              </a:cxn>
              <a:cxn ang="0">
                <a:pos x="104" y="27"/>
              </a:cxn>
              <a:cxn ang="0">
                <a:pos x="121" y="20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4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/>
            <a:ahLst/>
            <a:cxnLst>
              <a:cxn ang="0">
                <a:pos x="45" y="0"/>
              </a:cxn>
              <a:cxn ang="0">
                <a:pos x="42" y="0"/>
              </a:cxn>
              <a:cxn ang="0">
                <a:pos x="35" y="2"/>
              </a:cxn>
              <a:cxn ang="0">
                <a:pos x="25" y="6"/>
              </a:cxn>
              <a:cxn ang="0">
                <a:pos x="15" y="12"/>
              </a:cxn>
              <a:cxn ang="0">
                <a:pos x="6" y="23"/>
              </a:cxn>
              <a:cxn ang="0">
                <a:pos x="0" y="38"/>
              </a:cxn>
              <a:cxn ang="0">
                <a:pos x="0" y="58"/>
              </a:cxn>
              <a:cxn ang="0">
                <a:pos x="6" y="85"/>
              </a:cxn>
              <a:cxn ang="0">
                <a:pos x="84" y="107"/>
              </a:cxn>
              <a:cxn ang="0">
                <a:pos x="83" y="103"/>
              </a:cxn>
              <a:cxn ang="0">
                <a:pos x="83" y="91"/>
              </a:cxn>
              <a:cxn ang="0">
                <a:pos x="83" y="75"/>
              </a:cxn>
              <a:cxn ang="0">
                <a:pos x="86" y="56"/>
              </a:cxn>
              <a:cxn ang="0">
                <a:pos x="92" y="40"/>
              </a:cxn>
              <a:cxn ang="0">
                <a:pos x="103" y="27"/>
              </a:cxn>
              <a:cxn ang="0">
                <a:pos x="121" y="19"/>
              </a:cxn>
              <a:cxn ang="0">
                <a:pos x="146" y="23"/>
              </a:cxn>
              <a:cxn ang="0">
                <a:pos x="45" y="0"/>
              </a:cxn>
            </a:cxnLst>
            <a:rect l="0" t="0" r="r" b="b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5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601" y="182"/>
              </a:cxn>
              <a:cxn ang="0">
                <a:pos x="629" y="142"/>
              </a:cxn>
              <a:cxn ang="0">
                <a:pos x="29" y="0"/>
              </a:cxn>
              <a:cxn ang="0">
                <a:pos x="0" y="40"/>
              </a:cxn>
            </a:cxnLst>
            <a:rect l="0" t="0" r="r" b="b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6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7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600" y="170"/>
              </a:cxn>
              <a:cxn ang="0">
                <a:pos x="606" y="142"/>
              </a:cxn>
              <a:cxn ang="0">
                <a:pos x="5" y="0"/>
              </a:cxn>
              <a:cxn ang="0">
                <a:pos x="0" y="28"/>
              </a:cxn>
            </a:cxnLst>
            <a:rect l="0" t="0" r="r" b="b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8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29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/>
            <a:ahLst/>
            <a:cxnLst>
              <a:cxn ang="0">
                <a:pos x="65" y="33"/>
              </a:cxn>
              <a:cxn ang="0">
                <a:pos x="52" y="43"/>
              </a:cxn>
              <a:cxn ang="0">
                <a:pos x="41" y="54"/>
              </a:cxn>
              <a:cxn ang="0">
                <a:pos x="29" y="66"/>
              </a:cxn>
              <a:cxn ang="0">
                <a:pos x="20" y="79"/>
              </a:cxn>
              <a:cxn ang="0">
                <a:pos x="12" y="93"/>
              </a:cxn>
              <a:cxn ang="0">
                <a:pos x="6" y="107"/>
              </a:cxn>
              <a:cxn ang="0">
                <a:pos x="2" y="121"/>
              </a:cxn>
              <a:cxn ang="0">
                <a:pos x="0" y="136"/>
              </a:cxn>
              <a:cxn ang="0">
                <a:pos x="2" y="158"/>
              </a:cxn>
              <a:cxn ang="0">
                <a:pos x="10" y="177"/>
              </a:cxn>
              <a:cxn ang="0">
                <a:pos x="23" y="193"/>
              </a:cxn>
              <a:cxn ang="0">
                <a:pos x="38" y="204"/>
              </a:cxn>
              <a:cxn ang="0">
                <a:pos x="57" y="213"/>
              </a:cxn>
              <a:cxn ang="0">
                <a:pos x="78" y="218"/>
              </a:cxn>
              <a:cxn ang="0">
                <a:pos x="98" y="219"/>
              </a:cxn>
              <a:cxn ang="0">
                <a:pos x="118" y="216"/>
              </a:cxn>
              <a:cxn ang="0">
                <a:pos x="123" y="216"/>
              </a:cxn>
              <a:cxn ang="0">
                <a:pos x="127" y="214"/>
              </a:cxn>
              <a:cxn ang="0">
                <a:pos x="130" y="210"/>
              </a:cxn>
              <a:cxn ang="0">
                <a:pos x="131" y="205"/>
              </a:cxn>
              <a:cxn ang="0">
                <a:pos x="130" y="203"/>
              </a:cxn>
              <a:cxn ang="0">
                <a:pos x="127" y="203"/>
              </a:cxn>
              <a:cxn ang="0">
                <a:pos x="123" y="202"/>
              </a:cxn>
              <a:cxn ang="0">
                <a:pos x="117" y="202"/>
              </a:cxn>
              <a:cxn ang="0">
                <a:pos x="111" y="202"/>
              </a:cxn>
              <a:cxn ang="0">
                <a:pos x="106" y="202"/>
              </a:cxn>
              <a:cxn ang="0">
                <a:pos x="100" y="202"/>
              </a:cxn>
              <a:cxn ang="0">
                <a:pos x="97" y="202"/>
              </a:cxn>
              <a:cxn ang="0">
                <a:pos x="87" y="201"/>
              </a:cxn>
              <a:cxn ang="0">
                <a:pos x="77" y="200"/>
              </a:cxn>
              <a:cxn ang="0">
                <a:pos x="67" y="199"/>
              </a:cxn>
              <a:cxn ang="0">
                <a:pos x="56" y="196"/>
              </a:cxn>
              <a:cxn ang="0">
                <a:pos x="46" y="193"/>
              </a:cxn>
              <a:cxn ang="0">
                <a:pos x="35" y="185"/>
              </a:cxn>
              <a:cxn ang="0">
                <a:pos x="26" y="175"/>
              </a:cxn>
              <a:cxn ang="0">
                <a:pos x="15" y="162"/>
              </a:cxn>
              <a:cxn ang="0">
                <a:pos x="13" y="146"/>
              </a:cxn>
              <a:cxn ang="0">
                <a:pos x="14" y="131"/>
              </a:cxn>
              <a:cxn ang="0">
                <a:pos x="19" y="116"/>
              </a:cxn>
              <a:cxn ang="0">
                <a:pos x="25" y="102"/>
              </a:cxn>
              <a:cxn ang="0">
                <a:pos x="34" y="89"/>
              </a:cxn>
              <a:cxn ang="0">
                <a:pos x="45" y="76"/>
              </a:cxn>
              <a:cxn ang="0">
                <a:pos x="56" y="65"/>
              </a:cxn>
              <a:cxn ang="0">
                <a:pos x="70" y="55"/>
              </a:cxn>
              <a:cxn ang="0">
                <a:pos x="84" y="45"/>
              </a:cxn>
              <a:cxn ang="0">
                <a:pos x="98" y="37"/>
              </a:cxn>
              <a:cxn ang="0">
                <a:pos x="113" y="29"/>
              </a:cxn>
              <a:cxn ang="0">
                <a:pos x="127" y="23"/>
              </a:cxn>
              <a:cxn ang="0">
                <a:pos x="141" y="17"/>
              </a:cxn>
              <a:cxn ang="0">
                <a:pos x="154" y="12"/>
              </a:cxn>
              <a:cxn ang="0">
                <a:pos x="167" y="9"/>
              </a:cxn>
              <a:cxn ang="0">
                <a:pos x="177" y="7"/>
              </a:cxn>
              <a:cxn ang="0">
                <a:pos x="170" y="2"/>
              </a:cxn>
              <a:cxn ang="0">
                <a:pos x="158" y="0"/>
              </a:cxn>
              <a:cxn ang="0">
                <a:pos x="145" y="2"/>
              </a:cxn>
              <a:cxn ang="0">
                <a:pos x="129" y="6"/>
              </a:cxn>
              <a:cxn ang="0">
                <a:pos x="111" y="11"/>
              </a:cxn>
              <a:cxn ang="0">
                <a:pos x="94" y="17"/>
              </a:cxn>
              <a:cxn ang="0">
                <a:pos x="78" y="26"/>
              </a:cxn>
              <a:cxn ang="0">
                <a:pos x="65" y="33"/>
              </a:cxn>
            </a:cxnLst>
            <a:rect l="0" t="0" r="r" b="b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0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/>
            <a:ahLst/>
            <a:cxnLst>
              <a:cxn ang="0">
                <a:pos x="97" y="57"/>
              </a:cxn>
              <a:cxn ang="0">
                <a:pos x="100" y="75"/>
              </a:cxn>
              <a:cxn ang="0">
                <a:pos x="98" y="90"/>
              </a:cxn>
              <a:cxn ang="0">
                <a:pos x="91" y="103"/>
              </a:cxn>
              <a:cxn ang="0">
                <a:pos x="80" y="114"/>
              </a:cxn>
              <a:cxn ang="0">
                <a:pos x="68" y="125"/>
              </a:cxn>
              <a:cxn ang="0">
                <a:pos x="54" y="135"/>
              </a:cxn>
              <a:cxn ang="0">
                <a:pos x="39" y="145"/>
              </a:cxn>
              <a:cxn ang="0">
                <a:pos x="27" y="155"/>
              </a:cxn>
              <a:cxn ang="0">
                <a:pos x="25" y="158"/>
              </a:cxn>
              <a:cxn ang="0">
                <a:pos x="23" y="160"/>
              </a:cxn>
              <a:cxn ang="0">
                <a:pos x="23" y="164"/>
              </a:cxn>
              <a:cxn ang="0">
                <a:pos x="26" y="167"/>
              </a:cxn>
              <a:cxn ang="0">
                <a:pos x="28" y="169"/>
              </a:cxn>
              <a:cxn ang="0">
                <a:pos x="31" y="170"/>
              </a:cxn>
              <a:cxn ang="0">
                <a:pos x="34" y="170"/>
              </a:cxn>
              <a:cxn ang="0">
                <a:pos x="37" y="169"/>
              </a:cxn>
              <a:cxn ang="0">
                <a:pos x="53" y="159"/>
              </a:cxn>
              <a:cxn ang="0">
                <a:pos x="69" y="149"/>
              </a:cxn>
              <a:cxn ang="0">
                <a:pos x="83" y="137"/>
              </a:cxn>
              <a:cxn ang="0">
                <a:pos x="97" y="123"/>
              </a:cxn>
              <a:cxn ang="0">
                <a:pos x="106" y="108"/>
              </a:cxn>
              <a:cxn ang="0">
                <a:pos x="113" y="91"/>
              </a:cxn>
              <a:cxn ang="0">
                <a:pos x="115" y="73"/>
              </a:cxn>
              <a:cxn ang="0">
                <a:pos x="111" y="53"/>
              </a:cxn>
              <a:cxn ang="0">
                <a:pos x="101" y="39"/>
              </a:cxn>
              <a:cxn ang="0">
                <a:pos x="89" y="26"/>
              </a:cxn>
              <a:cxn ang="0">
                <a:pos x="72" y="15"/>
              </a:cxn>
              <a:cxn ang="0">
                <a:pos x="55" y="8"/>
              </a:cxn>
              <a:cxn ang="0">
                <a:pos x="37" y="2"/>
              </a:cxn>
              <a:cxn ang="0">
                <a:pos x="21" y="0"/>
              </a:cxn>
              <a:cxn ang="0">
                <a:pos x="9" y="1"/>
              </a:cxn>
              <a:cxn ang="0">
                <a:pos x="0" y="5"/>
              </a:cxn>
              <a:cxn ang="0">
                <a:pos x="15" y="10"/>
              </a:cxn>
              <a:cxn ang="0">
                <a:pos x="30" y="13"/>
              </a:cxn>
              <a:cxn ang="0">
                <a:pos x="43" y="16"/>
              </a:cxn>
              <a:cxn ang="0">
                <a:pos x="57" y="20"/>
              </a:cxn>
              <a:cxn ang="0">
                <a:pos x="70" y="26"/>
              </a:cxn>
              <a:cxn ang="0">
                <a:pos x="81" y="33"/>
              </a:cxn>
              <a:cxn ang="0">
                <a:pos x="91" y="43"/>
              </a:cxn>
              <a:cxn ang="0">
                <a:pos x="97" y="57"/>
              </a:cxn>
            </a:cxnLst>
            <a:rect l="0" t="0" r="r" b="b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1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/>
            <a:ahLst/>
            <a:cxnLst>
              <a:cxn ang="0">
                <a:pos x="90" y="65"/>
              </a:cxn>
              <a:cxn ang="0">
                <a:pos x="48" y="106"/>
              </a:cxn>
              <a:cxn ang="0">
                <a:pos x="16" y="156"/>
              </a:cxn>
              <a:cxn ang="0">
                <a:pos x="0" y="211"/>
              </a:cxn>
              <a:cxn ang="0">
                <a:pos x="3" y="249"/>
              </a:cxn>
              <a:cxn ang="0">
                <a:pos x="10" y="264"/>
              </a:cxn>
              <a:cxn ang="0">
                <a:pos x="19" y="277"/>
              </a:cxn>
              <a:cxn ang="0">
                <a:pos x="31" y="289"/>
              </a:cxn>
              <a:cxn ang="0">
                <a:pos x="51" y="302"/>
              </a:cxn>
              <a:cxn ang="0">
                <a:pos x="78" y="316"/>
              </a:cxn>
              <a:cxn ang="0">
                <a:pos x="107" y="327"/>
              </a:cxn>
              <a:cxn ang="0">
                <a:pos x="137" y="335"/>
              </a:cxn>
              <a:cxn ang="0">
                <a:pos x="167" y="342"/>
              </a:cxn>
              <a:cxn ang="0">
                <a:pos x="198" y="346"/>
              </a:cxn>
              <a:cxn ang="0">
                <a:pos x="229" y="349"/>
              </a:cxn>
              <a:cxn ang="0">
                <a:pos x="260" y="351"/>
              </a:cxn>
              <a:cxn ang="0">
                <a:pos x="280" y="352"/>
              </a:cxn>
              <a:cxn ang="0">
                <a:pos x="287" y="346"/>
              </a:cxn>
              <a:cxn ang="0">
                <a:pos x="289" y="335"/>
              </a:cxn>
              <a:cxn ang="0">
                <a:pos x="283" y="328"/>
              </a:cxn>
              <a:cxn ang="0">
                <a:pos x="264" y="327"/>
              </a:cxn>
              <a:cxn ang="0">
                <a:pos x="235" y="326"/>
              </a:cxn>
              <a:cxn ang="0">
                <a:pos x="207" y="323"/>
              </a:cxn>
              <a:cxn ang="0">
                <a:pos x="179" y="319"/>
              </a:cxn>
              <a:cxn ang="0">
                <a:pos x="150" y="314"/>
              </a:cxn>
              <a:cxn ang="0">
                <a:pos x="122" y="306"/>
              </a:cxn>
              <a:cxn ang="0">
                <a:pos x="95" y="298"/>
              </a:cxn>
              <a:cxn ang="0">
                <a:pos x="68" y="285"/>
              </a:cxn>
              <a:cxn ang="0">
                <a:pos x="45" y="271"/>
              </a:cxn>
              <a:cxn ang="0">
                <a:pos x="32" y="250"/>
              </a:cxn>
              <a:cxn ang="0">
                <a:pos x="27" y="222"/>
              </a:cxn>
              <a:cxn ang="0">
                <a:pos x="34" y="183"/>
              </a:cxn>
              <a:cxn ang="0">
                <a:pos x="45" y="153"/>
              </a:cxn>
              <a:cxn ang="0">
                <a:pos x="61" y="127"/>
              </a:cxn>
              <a:cxn ang="0">
                <a:pos x="80" y="103"/>
              </a:cxn>
              <a:cxn ang="0">
                <a:pos x="102" y="82"/>
              </a:cxn>
              <a:cxn ang="0">
                <a:pos x="129" y="59"/>
              </a:cxn>
              <a:cxn ang="0">
                <a:pos x="162" y="38"/>
              </a:cxn>
              <a:cxn ang="0">
                <a:pos x="197" y="20"/>
              </a:cxn>
              <a:cxn ang="0">
                <a:pos x="227" y="6"/>
              </a:cxn>
              <a:cxn ang="0">
                <a:pos x="228" y="0"/>
              </a:cxn>
              <a:cxn ang="0">
                <a:pos x="198" y="5"/>
              </a:cxn>
              <a:cxn ang="0">
                <a:pos x="162" y="18"/>
              </a:cxn>
              <a:cxn ang="0">
                <a:pos x="127" y="36"/>
              </a:cxn>
            </a:cxnLst>
            <a:rect l="0" t="0" r="r" b="b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2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/>
            <a:ahLst/>
            <a:cxnLst>
              <a:cxn ang="0">
                <a:pos x="210" y="72"/>
              </a:cxn>
              <a:cxn ang="0">
                <a:pos x="222" y="85"/>
              </a:cxn>
              <a:cxn ang="0">
                <a:pos x="228" y="100"/>
              </a:cxn>
              <a:cxn ang="0">
                <a:pos x="232" y="116"/>
              </a:cxn>
              <a:cxn ang="0">
                <a:pos x="232" y="133"/>
              </a:cxn>
              <a:cxn ang="0">
                <a:pos x="230" y="147"/>
              </a:cxn>
              <a:cxn ang="0">
                <a:pos x="226" y="159"/>
              </a:cxn>
              <a:cxn ang="0">
                <a:pos x="218" y="171"/>
              </a:cxn>
              <a:cxn ang="0">
                <a:pos x="211" y="180"/>
              </a:cxn>
              <a:cxn ang="0">
                <a:pos x="202" y="191"/>
              </a:cxn>
              <a:cxn ang="0">
                <a:pos x="192" y="200"/>
              </a:cxn>
              <a:cxn ang="0">
                <a:pos x="183" y="209"/>
              </a:cxn>
              <a:cxn ang="0">
                <a:pos x="173" y="219"/>
              </a:cxn>
              <a:cxn ang="0">
                <a:pos x="171" y="222"/>
              </a:cxn>
              <a:cxn ang="0">
                <a:pos x="170" y="225"/>
              </a:cxn>
              <a:cxn ang="0">
                <a:pos x="171" y="229"/>
              </a:cxn>
              <a:cxn ang="0">
                <a:pos x="173" y="232"/>
              </a:cxn>
              <a:cxn ang="0">
                <a:pos x="176" y="234"/>
              </a:cxn>
              <a:cxn ang="0">
                <a:pos x="180" y="235"/>
              </a:cxn>
              <a:cxn ang="0">
                <a:pos x="184" y="234"/>
              </a:cxn>
              <a:cxn ang="0">
                <a:pos x="187" y="232"/>
              </a:cxn>
              <a:cxn ang="0">
                <a:pos x="208" y="218"/>
              </a:cxn>
              <a:cxn ang="0">
                <a:pos x="225" y="200"/>
              </a:cxn>
              <a:cxn ang="0">
                <a:pos x="239" y="178"/>
              </a:cxn>
              <a:cxn ang="0">
                <a:pos x="249" y="156"/>
              </a:cxn>
              <a:cxn ang="0">
                <a:pos x="252" y="131"/>
              </a:cxn>
              <a:cxn ang="0">
                <a:pos x="250" y="108"/>
              </a:cxn>
              <a:cxn ang="0">
                <a:pos x="242" y="85"/>
              </a:cxn>
              <a:cxn ang="0">
                <a:pos x="225" y="65"/>
              </a:cxn>
              <a:cxn ang="0">
                <a:pos x="212" y="54"/>
              </a:cxn>
              <a:cxn ang="0">
                <a:pos x="197" y="45"/>
              </a:cxn>
              <a:cxn ang="0">
                <a:pos x="181" y="36"/>
              </a:cxn>
              <a:cxn ang="0">
                <a:pos x="164" y="29"/>
              </a:cxn>
              <a:cxn ang="0">
                <a:pos x="146" y="22"/>
              </a:cxn>
              <a:cxn ang="0">
                <a:pos x="127" y="17"/>
              </a:cxn>
              <a:cxn ang="0">
                <a:pos x="109" y="12"/>
              </a:cxn>
              <a:cxn ang="0">
                <a:pos x="90" y="7"/>
              </a:cxn>
              <a:cxn ang="0">
                <a:pos x="73" y="4"/>
              </a:cxn>
              <a:cxn ang="0">
                <a:pos x="57" y="2"/>
              </a:cxn>
              <a:cxn ang="0">
                <a:pos x="42" y="0"/>
              </a:cxn>
              <a:cxn ang="0">
                <a:pos x="28" y="0"/>
              </a:cxn>
              <a:cxn ang="0">
                <a:pos x="17" y="0"/>
              </a:cxn>
              <a:cxn ang="0">
                <a:pos x="8" y="1"/>
              </a:cxn>
              <a:cxn ang="0">
                <a:pos x="3" y="3"/>
              </a:cxn>
              <a:cxn ang="0">
                <a:pos x="0" y="5"/>
              </a:cxn>
              <a:cxn ang="0">
                <a:pos x="10" y="7"/>
              </a:cxn>
              <a:cxn ang="0">
                <a:pos x="22" y="8"/>
              </a:cxn>
              <a:cxn ang="0">
                <a:pos x="33" y="11"/>
              </a:cxn>
              <a:cxn ang="0">
                <a:pos x="46" y="13"/>
              </a:cxn>
              <a:cxn ang="0">
                <a:pos x="60" y="15"/>
              </a:cxn>
              <a:cxn ang="0">
                <a:pos x="73" y="17"/>
              </a:cxn>
              <a:cxn ang="0">
                <a:pos x="87" y="20"/>
              </a:cxn>
              <a:cxn ang="0">
                <a:pos x="102" y="23"/>
              </a:cxn>
              <a:cxn ang="0">
                <a:pos x="115" y="28"/>
              </a:cxn>
              <a:cxn ang="0">
                <a:pos x="130" y="32"/>
              </a:cxn>
              <a:cxn ang="0">
                <a:pos x="145" y="37"/>
              </a:cxn>
              <a:cxn ang="0">
                <a:pos x="159" y="43"/>
              </a:cxn>
              <a:cxn ang="0">
                <a:pos x="172" y="49"/>
              </a:cxn>
              <a:cxn ang="0">
                <a:pos x="186" y="55"/>
              </a:cxn>
              <a:cxn ang="0">
                <a:pos x="198" y="64"/>
              </a:cxn>
              <a:cxn ang="0">
                <a:pos x="210" y="72"/>
              </a:cxn>
            </a:cxnLst>
            <a:rect l="0" t="0" r="r" b="b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3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0" y="138"/>
              </a:cxn>
              <a:cxn ang="0">
                <a:pos x="4" y="155"/>
              </a:cxn>
              <a:cxn ang="0">
                <a:pos x="12" y="171"/>
              </a:cxn>
              <a:cxn ang="0">
                <a:pos x="22" y="185"/>
              </a:cxn>
              <a:cxn ang="0">
                <a:pos x="35" y="197"/>
              </a:cxn>
              <a:cxn ang="0">
                <a:pos x="50" y="207"/>
              </a:cxn>
              <a:cxn ang="0">
                <a:pos x="66" y="215"/>
              </a:cxn>
              <a:cxn ang="0">
                <a:pos x="83" y="219"/>
              </a:cxn>
              <a:cxn ang="0">
                <a:pos x="89" y="220"/>
              </a:cxn>
              <a:cxn ang="0">
                <a:pos x="94" y="218"/>
              </a:cxn>
              <a:cxn ang="0">
                <a:pos x="98" y="215"/>
              </a:cxn>
              <a:cxn ang="0">
                <a:pos x="100" y="211"/>
              </a:cxn>
              <a:cxn ang="0">
                <a:pos x="100" y="205"/>
              </a:cxn>
              <a:cxn ang="0">
                <a:pos x="99" y="200"/>
              </a:cxn>
              <a:cxn ang="0">
                <a:pos x="96" y="196"/>
              </a:cxn>
              <a:cxn ang="0">
                <a:pos x="91" y="193"/>
              </a:cxn>
              <a:cxn ang="0">
                <a:pos x="74" y="187"/>
              </a:cxn>
              <a:cxn ang="0">
                <a:pos x="58" y="178"/>
              </a:cxn>
              <a:cxn ang="0">
                <a:pos x="45" y="167"/>
              </a:cxn>
              <a:cxn ang="0">
                <a:pos x="36" y="154"/>
              </a:cxn>
              <a:cxn ang="0">
                <a:pos x="30" y="138"/>
              </a:cxn>
              <a:cxn ang="0">
                <a:pos x="27" y="121"/>
              </a:cxn>
              <a:cxn ang="0">
                <a:pos x="27" y="103"/>
              </a:cxn>
              <a:cxn ang="0">
                <a:pos x="32" y="83"/>
              </a:cxn>
              <a:cxn ang="0">
                <a:pos x="39" y="69"/>
              </a:cxn>
              <a:cxn ang="0">
                <a:pos x="51" y="56"/>
              </a:cxn>
              <a:cxn ang="0">
                <a:pos x="63" y="43"/>
              </a:cxn>
              <a:cxn ang="0">
                <a:pos x="77" y="31"/>
              </a:cxn>
              <a:cxn ang="0">
                <a:pos x="89" y="21"/>
              </a:cxn>
              <a:cxn ang="0">
                <a:pos x="98" y="12"/>
              </a:cxn>
              <a:cxn ang="0">
                <a:pos x="103" y="5"/>
              </a:cxn>
              <a:cxn ang="0">
                <a:pos x="103" y="0"/>
              </a:cxn>
              <a:cxn ang="0">
                <a:pos x="92" y="4"/>
              </a:cxn>
              <a:cxn ang="0">
                <a:pos x="77" y="12"/>
              </a:cxn>
              <a:cxn ang="0">
                <a:pos x="61" y="25"/>
              </a:cxn>
              <a:cxn ang="0">
                <a:pos x="44" y="40"/>
              </a:cxn>
              <a:cxn ang="0">
                <a:pos x="29" y="57"/>
              </a:cxn>
              <a:cxn ang="0">
                <a:pos x="16" y="77"/>
              </a:cxn>
              <a:cxn ang="0">
                <a:pos x="6" y="98"/>
              </a:cxn>
              <a:cxn ang="0">
                <a:pos x="0" y="120"/>
              </a:cxn>
            </a:cxnLst>
            <a:rect l="0" t="0" r="r" b="b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934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/>
            <a:ahLst/>
            <a:cxnLst>
              <a:cxn ang="0">
                <a:pos x="186" y="115"/>
              </a:cxn>
              <a:cxn ang="0">
                <a:pos x="196" y="133"/>
              </a:cxn>
              <a:cxn ang="0">
                <a:pos x="202" y="153"/>
              </a:cxn>
              <a:cxn ang="0">
                <a:pos x="199" y="174"/>
              </a:cxn>
              <a:cxn ang="0">
                <a:pos x="186" y="194"/>
              </a:cxn>
              <a:cxn ang="0">
                <a:pos x="168" y="213"/>
              </a:cxn>
              <a:cxn ang="0">
                <a:pos x="148" y="229"/>
              </a:cxn>
              <a:cxn ang="0">
                <a:pos x="127" y="246"/>
              </a:cxn>
              <a:cxn ang="0">
                <a:pos x="115" y="258"/>
              </a:cxn>
              <a:cxn ang="0">
                <a:pos x="110" y="267"/>
              </a:cxn>
              <a:cxn ang="0">
                <a:pos x="107" y="276"/>
              </a:cxn>
              <a:cxn ang="0">
                <a:pos x="109" y="284"/>
              </a:cxn>
              <a:cxn ang="0">
                <a:pos x="117" y="288"/>
              </a:cxn>
              <a:cxn ang="0">
                <a:pos x="124" y="287"/>
              </a:cxn>
              <a:cxn ang="0">
                <a:pos x="138" y="271"/>
              </a:cxn>
              <a:cxn ang="0">
                <a:pos x="161" y="250"/>
              </a:cxn>
              <a:cxn ang="0">
                <a:pos x="185" y="229"/>
              </a:cxn>
              <a:cxn ang="0">
                <a:pos x="206" y="204"/>
              </a:cxn>
              <a:cxn ang="0">
                <a:pos x="219" y="173"/>
              </a:cxn>
              <a:cxn ang="0">
                <a:pos x="218" y="141"/>
              </a:cxn>
              <a:cxn ang="0">
                <a:pos x="204" y="111"/>
              </a:cxn>
              <a:cxn ang="0">
                <a:pos x="182" y="86"/>
              </a:cxn>
              <a:cxn ang="0">
                <a:pos x="158" y="70"/>
              </a:cxn>
              <a:cxn ang="0">
                <a:pos x="134" y="56"/>
              </a:cxn>
              <a:cxn ang="0">
                <a:pos x="109" y="43"/>
              </a:cxn>
              <a:cxn ang="0">
                <a:pos x="83" y="29"/>
              </a:cxn>
              <a:cxn ang="0">
                <a:pos x="59" y="17"/>
              </a:cxn>
              <a:cxn ang="0">
                <a:pos x="36" y="7"/>
              </a:cxn>
              <a:cxn ang="0">
                <a:pos x="18" y="1"/>
              </a:cxn>
              <a:cxn ang="0">
                <a:pos x="4" y="0"/>
              </a:cxn>
              <a:cxn ang="0">
                <a:pos x="9" y="7"/>
              </a:cxn>
              <a:cxn ang="0">
                <a:pos x="31" y="18"/>
              </a:cxn>
              <a:cxn ang="0">
                <a:pos x="54" y="29"/>
              </a:cxn>
              <a:cxn ang="0">
                <a:pos x="77" y="40"/>
              </a:cxn>
              <a:cxn ang="0">
                <a:pos x="101" y="53"/>
              </a:cxn>
              <a:cxn ang="0">
                <a:pos x="124" y="66"/>
              </a:cxn>
              <a:cxn ang="0">
                <a:pos x="147" y="82"/>
              </a:cxn>
              <a:cxn ang="0">
                <a:pos x="168" y="98"/>
              </a:cxn>
            </a:cxnLst>
            <a:rect l="0" t="0" r="r" b="b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2541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312936" name="Picture 616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</p:spPr>
        </p:pic>
        <p:sp>
          <p:nvSpPr>
            <p:cNvPr id="312937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38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39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0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1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2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3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4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5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6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7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8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49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0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1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52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2542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312954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5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6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7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8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59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960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2543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312962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55" y="39"/>
                </a:cxn>
                <a:cxn ang="0">
                  <a:pos x="42" y="50"/>
                </a:cxn>
                <a:cxn ang="0">
                  <a:pos x="30" y="63"/>
                </a:cxn>
                <a:cxn ang="0">
                  <a:pos x="20" y="77"/>
                </a:cxn>
                <a:cxn ang="0">
                  <a:pos x="12" y="91"/>
                </a:cxn>
                <a:cxn ang="0">
                  <a:pos x="6" y="108"/>
                </a:cxn>
                <a:cxn ang="0">
                  <a:pos x="2" y="125"/>
                </a:cxn>
                <a:cxn ang="0">
                  <a:pos x="0" y="142"/>
                </a:cxn>
                <a:cxn ang="0">
                  <a:pos x="2" y="166"/>
                </a:cxn>
                <a:cxn ang="0">
                  <a:pos x="12" y="186"/>
                </a:cxn>
                <a:cxn ang="0">
                  <a:pos x="26" y="203"/>
                </a:cxn>
                <a:cxn ang="0">
                  <a:pos x="45" y="216"/>
                </a:cxn>
                <a:cxn ang="0">
                  <a:pos x="66" y="226"/>
                </a:cxn>
                <a:cxn ang="0">
                  <a:pos x="88" y="230"/>
                </a:cxn>
                <a:cxn ang="0">
                  <a:pos x="111" y="232"/>
                </a:cxn>
                <a:cxn ang="0">
                  <a:pos x="134" y="228"/>
                </a:cxn>
                <a:cxn ang="0">
                  <a:pos x="138" y="228"/>
                </a:cxn>
                <a:cxn ang="0">
                  <a:pos x="143" y="226"/>
                </a:cxn>
                <a:cxn ang="0">
                  <a:pos x="147" y="222"/>
                </a:cxn>
                <a:cxn ang="0">
                  <a:pos x="148" y="218"/>
                </a:cxn>
                <a:cxn ang="0">
                  <a:pos x="145" y="212"/>
                </a:cxn>
                <a:cxn ang="0">
                  <a:pos x="141" y="207"/>
                </a:cxn>
                <a:cxn ang="0">
                  <a:pos x="135" y="203"/>
                </a:cxn>
                <a:cxn ang="0">
                  <a:pos x="129" y="201"/>
                </a:cxn>
                <a:cxn ang="0">
                  <a:pos x="117" y="197"/>
                </a:cxn>
                <a:cxn ang="0">
                  <a:pos x="105" y="195"/>
                </a:cxn>
                <a:cxn ang="0">
                  <a:pos x="94" y="193"/>
                </a:cxn>
                <a:cxn ang="0">
                  <a:pos x="83" y="190"/>
                </a:cxn>
                <a:cxn ang="0">
                  <a:pos x="73" y="187"/>
                </a:cxn>
                <a:cxn ang="0">
                  <a:pos x="62" y="182"/>
                </a:cxn>
                <a:cxn ang="0">
                  <a:pos x="53" y="176"/>
                </a:cxn>
                <a:cxn ang="0">
                  <a:pos x="43" y="167"/>
                </a:cxn>
                <a:cxn ang="0">
                  <a:pos x="40" y="128"/>
                </a:cxn>
                <a:cxn ang="0">
                  <a:pos x="49" y="96"/>
                </a:cxn>
                <a:cxn ang="0">
                  <a:pos x="68" y="71"/>
                </a:cxn>
                <a:cxn ang="0">
                  <a:pos x="94" y="50"/>
                </a:cxn>
                <a:cxn ang="0">
                  <a:pos x="122" y="34"/>
                </a:cxn>
                <a:cxn ang="0">
                  <a:pos x="151" y="21"/>
                </a:cxn>
                <a:cxn ang="0">
                  <a:pos x="178" y="12"/>
                </a:cxn>
                <a:cxn ang="0">
                  <a:pos x="199" y="4"/>
                </a:cxn>
                <a:cxn ang="0">
                  <a:pos x="186" y="1"/>
                </a:cxn>
                <a:cxn ang="0">
                  <a:pos x="172" y="0"/>
                </a:cxn>
                <a:cxn ang="0">
                  <a:pos x="156" y="2"/>
                </a:cxn>
                <a:cxn ang="0">
                  <a:pos x="138" y="4"/>
                </a:cxn>
                <a:cxn ang="0">
                  <a:pos x="121" y="10"/>
                </a:cxn>
                <a:cxn ang="0">
                  <a:pos x="103" y="16"/>
                </a:cxn>
                <a:cxn ang="0">
                  <a:pos x="86" y="23"/>
                </a:cxn>
                <a:cxn ang="0">
                  <a:pos x="70" y="29"/>
                </a:cxn>
              </a:cxnLst>
              <a:rect l="0" t="0" r="r" b="b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3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/>
              <a:ahLst/>
              <a:cxnLst>
                <a:cxn ang="0">
                  <a:pos x="108" y="59"/>
                </a:cxn>
                <a:cxn ang="0">
                  <a:pos x="113" y="77"/>
                </a:cxn>
                <a:cxn ang="0">
                  <a:pos x="111" y="94"/>
                </a:cxn>
                <a:cxn ang="0">
                  <a:pos x="103" y="108"/>
                </a:cxn>
                <a:cxn ang="0">
                  <a:pos x="91" y="121"/>
                </a:cxn>
                <a:cxn ang="0">
                  <a:pos x="77" y="132"/>
                </a:cxn>
                <a:cxn ang="0">
                  <a:pos x="61" y="144"/>
                </a:cxn>
                <a:cxn ang="0">
                  <a:pos x="45" y="154"/>
                </a:cxn>
                <a:cxn ang="0">
                  <a:pos x="30" y="164"/>
                </a:cxn>
                <a:cxn ang="0">
                  <a:pos x="28" y="168"/>
                </a:cxn>
                <a:cxn ang="0">
                  <a:pos x="27" y="170"/>
                </a:cxn>
                <a:cxn ang="0">
                  <a:pos x="27" y="174"/>
                </a:cxn>
                <a:cxn ang="0">
                  <a:pos x="28" y="177"/>
                </a:cxn>
                <a:cxn ang="0">
                  <a:pos x="32" y="179"/>
                </a:cxn>
                <a:cxn ang="0">
                  <a:pos x="35" y="180"/>
                </a:cxn>
                <a:cxn ang="0">
                  <a:pos x="37" y="180"/>
                </a:cxn>
                <a:cxn ang="0">
                  <a:pos x="41" y="179"/>
                </a:cxn>
                <a:cxn ang="0">
                  <a:pos x="60" y="169"/>
                </a:cxn>
                <a:cxn ang="0">
                  <a:pos x="77" y="158"/>
                </a:cxn>
                <a:cxn ang="0">
                  <a:pos x="94" y="145"/>
                </a:cxn>
                <a:cxn ang="0">
                  <a:pos x="109" y="130"/>
                </a:cxn>
                <a:cxn ang="0">
                  <a:pos x="120" y="114"/>
                </a:cxn>
                <a:cxn ang="0">
                  <a:pos x="127" y="95"/>
                </a:cxn>
                <a:cxn ang="0">
                  <a:pos x="128" y="76"/>
                </a:cxn>
                <a:cxn ang="0">
                  <a:pos x="123" y="55"/>
                </a:cxn>
                <a:cxn ang="0">
                  <a:pos x="113" y="39"/>
                </a:cxn>
                <a:cxn ang="0">
                  <a:pos x="97" y="25"/>
                </a:cxn>
                <a:cxn ang="0">
                  <a:pos x="79" y="15"/>
                </a:cxn>
                <a:cxn ang="0">
                  <a:pos x="57" y="7"/>
                </a:cxn>
                <a:cxn ang="0">
                  <a:pos x="36" y="2"/>
                </a:cxn>
                <a:cxn ang="0">
                  <a:pos x="19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4" y="9"/>
                </a:cxn>
                <a:cxn ang="0">
                  <a:pos x="29" y="14"/>
                </a:cxn>
                <a:cxn ang="0">
                  <a:pos x="46" y="19"/>
                </a:cxn>
                <a:cxn ang="0">
                  <a:pos x="61" y="23"/>
                </a:cxn>
                <a:cxn ang="0">
                  <a:pos x="76" y="29"/>
                </a:cxn>
                <a:cxn ang="0">
                  <a:pos x="89" y="37"/>
                </a:cxn>
                <a:cxn ang="0">
                  <a:pos x="100" y="46"/>
                </a:cxn>
                <a:cxn ang="0">
                  <a:pos x="108" y="59"/>
                </a:cxn>
              </a:cxnLst>
              <a:rect l="0" t="0" r="r" b="b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4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/>
              <a:ahLst/>
              <a:cxnLst>
                <a:cxn ang="0">
                  <a:pos x="100" y="70"/>
                </a:cxn>
                <a:cxn ang="0">
                  <a:pos x="53" y="115"/>
                </a:cxn>
                <a:cxn ang="0">
                  <a:pos x="17" y="166"/>
                </a:cxn>
                <a:cxn ang="0">
                  <a:pos x="0" y="226"/>
                </a:cxn>
                <a:cxn ang="0">
                  <a:pos x="3" y="266"/>
                </a:cxn>
                <a:cxn ang="0">
                  <a:pos x="9" y="282"/>
                </a:cxn>
                <a:cxn ang="0">
                  <a:pos x="19" y="297"/>
                </a:cxn>
                <a:cxn ang="0">
                  <a:pos x="32" y="310"/>
                </a:cxn>
                <a:cxn ang="0">
                  <a:pos x="56" y="324"/>
                </a:cxn>
                <a:cxn ang="0">
                  <a:pos x="86" y="338"/>
                </a:cxn>
                <a:cxn ang="0">
                  <a:pos x="119" y="350"/>
                </a:cxn>
                <a:cxn ang="0">
                  <a:pos x="152" y="359"/>
                </a:cxn>
                <a:cxn ang="0">
                  <a:pos x="186" y="366"/>
                </a:cxn>
                <a:cxn ang="0">
                  <a:pos x="220" y="371"/>
                </a:cxn>
                <a:cxn ang="0">
                  <a:pos x="254" y="374"/>
                </a:cxn>
                <a:cxn ang="0">
                  <a:pos x="289" y="376"/>
                </a:cxn>
                <a:cxn ang="0">
                  <a:pos x="311" y="378"/>
                </a:cxn>
                <a:cxn ang="0">
                  <a:pos x="320" y="371"/>
                </a:cxn>
                <a:cxn ang="0">
                  <a:pos x="322" y="360"/>
                </a:cxn>
                <a:cxn ang="0">
                  <a:pos x="315" y="352"/>
                </a:cxn>
                <a:cxn ang="0">
                  <a:pos x="294" y="347"/>
                </a:cxn>
                <a:cxn ang="0">
                  <a:pos x="263" y="341"/>
                </a:cxn>
                <a:cxn ang="0">
                  <a:pos x="232" y="336"/>
                </a:cxn>
                <a:cxn ang="0">
                  <a:pos x="200" y="332"/>
                </a:cxn>
                <a:cxn ang="0">
                  <a:pos x="170" y="326"/>
                </a:cxn>
                <a:cxn ang="0">
                  <a:pos x="139" y="318"/>
                </a:cxn>
                <a:cxn ang="0">
                  <a:pos x="110" y="309"/>
                </a:cxn>
                <a:cxn ang="0">
                  <a:pos x="80" y="297"/>
                </a:cxn>
                <a:cxn ang="0">
                  <a:pos x="55" y="281"/>
                </a:cxn>
                <a:cxn ang="0">
                  <a:pos x="38" y="259"/>
                </a:cxn>
                <a:cxn ang="0">
                  <a:pos x="34" y="232"/>
                </a:cxn>
                <a:cxn ang="0">
                  <a:pos x="38" y="200"/>
                </a:cxn>
                <a:cxn ang="0">
                  <a:pos x="51" y="170"/>
                </a:cxn>
                <a:cxn ang="0">
                  <a:pos x="71" y="137"/>
                </a:cxn>
                <a:cxn ang="0">
                  <a:pos x="94" y="110"/>
                </a:cxn>
                <a:cxn ang="0">
                  <a:pos x="123" y="82"/>
                </a:cxn>
                <a:cxn ang="0">
                  <a:pos x="153" y="57"/>
                </a:cxn>
                <a:cxn ang="0">
                  <a:pos x="195" y="38"/>
                </a:cxn>
                <a:cxn ang="0">
                  <a:pos x="238" y="20"/>
                </a:cxn>
                <a:cxn ang="0">
                  <a:pos x="264" y="7"/>
                </a:cxn>
                <a:cxn ang="0">
                  <a:pos x="256" y="0"/>
                </a:cxn>
                <a:cxn ang="0">
                  <a:pos x="221" y="4"/>
                </a:cxn>
                <a:cxn ang="0">
                  <a:pos x="180" y="18"/>
                </a:cxn>
                <a:cxn ang="0">
                  <a:pos x="141" y="38"/>
                </a:cxn>
              </a:cxnLst>
              <a:rect l="0" t="0" r="r" b="b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5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/>
              <a:ahLst/>
              <a:cxnLst>
                <a:cxn ang="0">
                  <a:pos x="235" y="77"/>
                </a:cxn>
                <a:cxn ang="0">
                  <a:pos x="248" y="91"/>
                </a:cxn>
                <a:cxn ang="0">
                  <a:pos x="256" y="107"/>
                </a:cxn>
                <a:cxn ang="0">
                  <a:pos x="259" y="124"/>
                </a:cxn>
                <a:cxn ang="0">
                  <a:pos x="259" y="142"/>
                </a:cxn>
                <a:cxn ang="0">
                  <a:pos x="257" y="157"/>
                </a:cxn>
                <a:cxn ang="0">
                  <a:pos x="252" y="170"/>
                </a:cxn>
                <a:cxn ang="0">
                  <a:pos x="244" y="183"/>
                </a:cxn>
                <a:cxn ang="0">
                  <a:pos x="236" y="193"/>
                </a:cxn>
                <a:cxn ang="0">
                  <a:pos x="225" y="204"/>
                </a:cxn>
                <a:cxn ang="0">
                  <a:pos x="215" y="214"/>
                </a:cxn>
                <a:cxn ang="0">
                  <a:pos x="204" y="224"/>
                </a:cxn>
                <a:cxn ang="0">
                  <a:pos x="194" y="234"/>
                </a:cxn>
                <a:cxn ang="0">
                  <a:pos x="191" y="238"/>
                </a:cxn>
                <a:cxn ang="0">
                  <a:pos x="191" y="241"/>
                </a:cxn>
                <a:cxn ang="0">
                  <a:pos x="191" y="245"/>
                </a:cxn>
                <a:cxn ang="0">
                  <a:pos x="194" y="248"/>
                </a:cxn>
                <a:cxn ang="0">
                  <a:pos x="197" y="250"/>
                </a:cxn>
                <a:cxn ang="0">
                  <a:pos x="202" y="252"/>
                </a:cxn>
                <a:cxn ang="0">
                  <a:pos x="205" y="250"/>
                </a:cxn>
                <a:cxn ang="0">
                  <a:pos x="209" y="248"/>
                </a:cxn>
                <a:cxn ang="0">
                  <a:pos x="232" y="233"/>
                </a:cxn>
                <a:cxn ang="0">
                  <a:pos x="252" y="214"/>
                </a:cxn>
                <a:cxn ang="0">
                  <a:pos x="268" y="192"/>
                </a:cxn>
                <a:cxn ang="0">
                  <a:pos x="278" y="167"/>
                </a:cxn>
                <a:cxn ang="0">
                  <a:pos x="283" y="141"/>
                </a:cxn>
                <a:cxn ang="0">
                  <a:pos x="280" y="115"/>
                </a:cxn>
                <a:cxn ang="0">
                  <a:pos x="271" y="91"/>
                </a:cxn>
                <a:cxn ang="0">
                  <a:pos x="252" y="69"/>
                </a:cxn>
                <a:cxn ang="0">
                  <a:pos x="238" y="57"/>
                </a:cxn>
                <a:cxn ang="0">
                  <a:pos x="222" y="48"/>
                </a:cxn>
                <a:cxn ang="0">
                  <a:pos x="204" y="39"/>
                </a:cxn>
                <a:cxn ang="0">
                  <a:pos x="184" y="31"/>
                </a:cxn>
                <a:cxn ang="0">
                  <a:pos x="164" y="23"/>
                </a:cxn>
                <a:cxn ang="0">
                  <a:pos x="144" y="17"/>
                </a:cxn>
                <a:cxn ang="0">
                  <a:pos x="123" y="13"/>
                </a:cxn>
                <a:cxn ang="0">
                  <a:pos x="103" y="8"/>
                </a:cxn>
                <a:cxn ang="0">
                  <a:pos x="83" y="5"/>
                </a:cxn>
                <a:cxn ang="0">
                  <a:pos x="66" y="2"/>
                </a:cxn>
                <a:cxn ang="0">
                  <a:pos x="48" y="0"/>
                </a:cxn>
                <a:cxn ang="0">
                  <a:pos x="34" y="0"/>
                </a:cxn>
                <a:cxn ang="0">
                  <a:pos x="21" y="0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5"/>
                </a:cxn>
                <a:cxn ang="0">
                  <a:pos x="12" y="7"/>
                </a:cxn>
                <a:cxn ang="0">
                  <a:pos x="24" y="8"/>
                </a:cxn>
                <a:cxn ang="0">
                  <a:pos x="38" y="10"/>
                </a:cxn>
                <a:cxn ang="0">
                  <a:pos x="52" y="13"/>
                </a:cxn>
                <a:cxn ang="0">
                  <a:pos x="66" y="16"/>
                </a:cxn>
                <a:cxn ang="0">
                  <a:pos x="82" y="18"/>
                </a:cxn>
                <a:cxn ang="0">
                  <a:pos x="98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4"/>
                </a:cxn>
                <a:cxn ang="0">
                  <a:pos x="162" y="39"/>
                </a:cxn>
                <a:cxn ang="0">
                  <a:pos x="177" y="45"/>
                </a:cxn>
                <a:cxn ang="0">
                  <a:pos x="193" y="52"/>
                </a:cxn>
                <a:cxn ang="0">
                  <a:pos x="208" y="60"/>
                </a:cxn>
                <a:cxn ang="0">
                  <a:pos x="222" y="68"/>
                </a:cxn>
                <a:cxn ang="0">
                  <a:pos x="235" y="77"/>
                </a:cxn>
              </a:cxnLst>
              <a:rect l="0" t="0" r="r" b="b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6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49"/>
                </a:cxn>
                <a:cxn ang="0">
                  <a:pos x="4" y="168"/>
                </a:cxn>
                <a:cxn ang="0">
                  <a:pos x="12" y="185"/>
                </a:cxn>
                <a:cxn ang="0">
                  <a:pos x="24" y="200"/>
                </a:cxn>
                <a:cxn ang="0">
                  <a:pos x="38" y="213"/>
                </a:cxn>
                <a:cxn ang="0">
                  <a:pos x="55" y="224"/>
                </a:cxn>
                <a:cxn ang="0">
                  <a:pos x="73" y="232"/>
                </a:cxn>
                <a:cxn ang="0">
                  <a:pos x="92" y="237"/>
                </a:cxn>
                <a:cxn ang="0">
                  <a:pos x="98" y="238"/>
                </a:cxn>
                <a:cxn ang="0">
                  <a:pos x="104" y="235"/>
                </a:cxn>
                <a:cxn ang="0">
                  <a:pos x="109" y="232"/>
                </a:cxn>
                <a:cxn ang="0">
                  <a:pos x="111" y="227"/>
                </a:cxn>
                <a:cxn ang="0">
                  <a:pos x="111" y="222"/>
                </a:cxn>
                <a:cxn ang="0">
                  <a:pos x="110" y="216"/>
                </a:cxn>
                <a:cxn ang="0">
                  <a:pos x="106" y="211"/>
                </a:cxn>
                <a:cxn ang="0">
                  <a:pos x="100" y="209"/>
                </a:cxn>
                <a:cxn ang="0">
                  <a:pos x="82" y="202"/>
                </a:cxn>
                <a:cxn ang="0">
                  <a:pos x="64" y="193"/>
                </a:cxn>
                <a:cxn ang="0">
                  <a:pos x="50" y="180"/>
                </a:cxn>
                <a:cxn ang="0">
                  <a:pos x="39" y="167"/>
                </a:cxn>
                <a:cxn ang="0">
                  <a:pos x="32" y="149"/>
                </a:cxn>
                <a:cxn ang="0">
                  <a:pos x="29" y="131"/>
                </a:cxn>
                <a:cxn ang="0">
                  <a:pos x="29" y="111"/>
                </a:cxn>
                <a:cxn ang="0">
                  <a:pos x="35" y="91"/>
                </a:cxn>
                <a:cxn ang="0">
                  <a:pos x="42" y="76"/>
                </a:cxn>
                <a:cxn ang="0">
                  <a:pos x="51" y="62"/>
                </a:cxn>
                <a:cxn ang="0">
                  <a:pos x="62" y="49"/>
                </a:cxn>
                <a:cxn ang="0">
                  <a:pos x="73" y="38"/>
                </a:cxn>
                <a:cxn ang="0">
                  <a:pos x="84" y="28"/>
                </a:cxn>
                <a:cxn ang="0">
                  <a:pos x="96" y="18"/>
                </a:cxn>
                <a:cxn ang="0">
                  <a:pos x="106" y="9"/>
                </a:cxn>
                <a:cxn ang="0">
                  <a:pos x="114" y="1"/>
                </a:cxn>
                <a:cxn ang="0">
                  <a:pos x="106" y="0"/>
                </a:cxn>
                <a:cxn ang="0">
                  <a:pos x="93" y="6"/>
                </a:cxn>
                <a:cxn ang="0">
                  <a:pos x="76" y="18"/>
                </a:cxn>
                <a:cxn ang="0">
                  <a:pos x="56" y="36"/>
                </a:cxn>
                <a:cxn ang="0">
                  <a:pos x="37" y="57"/>
                </a:cxn>
                <a:cxn ang="0">
                  <a:pos x="20" y="80"/>
                </a:cxn>
                <a:cxn ang="0">
                  <a:pos x="7" y="106"/>
                </a:cxn>
                <a:cxn ang="0">
                  <a:pos x="0" y="130"/>
                </a:cxn>
              </a:cxnLst>
              <a:rect l="0" t="0" r="r" b="b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7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/>
              <a:ahLst/>
              <a:cxnLst>
                <a:cxn ang="0">
                  <a:pos x="207" y="124"/>
                </a:cxn>
                <a:cxn ang="0">
                  <a:pos x="219" y="143"/>
                </a:cxn>
                <a:cxn ang="0">
                  <a:pos x="225" y="164"/>
                </a:cxn>
                <a:cxn ang="0">
                  <a:pos x="221" y="187"/>
                </a:cxn>
                <a:cxn ang="0">
                  <a:pos x="208" y="209"/>
                </a:cxn>
                <a:cxn ang="0">
                  <a:pos x="188" y="228"/>
                </a:cxn>
                <a:cxn ang="0">
                  <a:pos x="166" y="246"/>
                </a:cxn>
                <a:cxn ang="0">
                  <a:pos x="143" y="264"/>
                </a:cxn>
                <a:cxn ang="0">
                  <a:pos x="129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1" y="305"/>
                </a:cxn>
                <a:cxn ang="0">
                  <a:pos x="130" y="310"/>
                </a:cxn>
                <a:cxn ang="0">
                  <a:pos x="139" y="309"/>
                </a:cxn>
                <a:cxn ang="0">
                  <a:pos x="154" y="293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1" y="219"/>
                </a:cxn>
                <a:cxn ang="0">
                  <a:pos x="245" y="187"/>
                </a:cxn>
                <a:cxn ang="0">
                  <a:pos x="242" y="153"/>
                </a:cxn>
                <a:cxn ang="0">
                  <a:pos x="227" y="120"/>
                </a:cxn>
                <a:cxn ang="0">
                  <a:pos x="201" y="94"/>
                </a:cxn>
                <a:cxn ang="0">
                  <a:pos x="177" y="74"/>
                </a:cxn>
                <a:cxn ang="0">
                  <a:pos x="152" y="60"/>
                </a:cxn>
                <a:cxn ang="0">
                  <a:pos x="126" y="43"/>
                </a:cxn>
                <a:cxn ang="0">
                  <a:pos x="98" y="28"/>
                </a:cxn>
                <a:cxn ang="0">
                  <a:pos x="72" y="16"/>
                </a:cxn>
                <a:cxn ang="0">
                  <a:pos x="46" y="7"/>
                </a:cxn>
                <a:cxn ang="0">
                  <a:pos x="24" y="1"/>
                </a:cxn>
                <a:cxn ang="0">
                  <a:pos x="7" y="1"/>
                </a:cxn>
                <a:cxn ang="0">
                  <a:pos x="8" y="6"/>
                </a:cxn>
                <a:cxn ang="0">
                  <a:pos x="28" y="14"/>
                </a:cxn>
                <a:cxn ang="0">
                  <a:pos x="51" y="24"/>
                </a:cxn>
                <a:cxn ang="0">
                  <a:pos x="78" y="37"/>
                </a:cxn>
                <a:cxn ang="0">
                  <a:pos x="106" y="51"/>
                </a:cxn>
                <a:cxn ang="0">
                  <a:pos x="134" y="69"/>
                </a:cxn>
                <a:cxn ang="0">
                  <a:pos x="163" y="87"/>
                </a:cxn>
                <a:cxn ang="0">
                  <a:pos x="187" y="105"/>
                </a:cxn>
              </a:cxnLst>
              <a:rect l="0" t="0" r="r" b="b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8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9" y="8"/>
                </a:cxn>
                <a:cxn ang="0">
                  <a:pos x="25" y="3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5" y="42"/>
                </a:cxn>
                <a:cxn ang="0">
                  <a:pos x="15" y="71"/>
                </a:cxn>
                <a:cxn ang="0">
                  <a:pos x="27" y="100"/>
                </a:cxn>
                <a:cxn ang="0">
                  <a:pos x="41" y="127"/>
                </a:cxn>
                <a:cxn ang="0">
                  <a:pos x="55" y="151"/>
                </a:cxn>
                <a:cxn ang="0">
                  <a:pos x="68" y="171"/>
                </a:cxn>
                <a:cxn ang="0">
                  <a:pos x="77" y="184"/>
                </a:cxn>
                <a:cxn ang="0">
                  <a:pos x="83" y="187"/>
                </a:cxn>
                <a:cxn ang="0">
                  <a:pos x="80" y="174"/>
                </a:cxn>
                <a:cxn ang="0">
                  <a:pos x="75" y="158"/>
                </a:cxn>
                <a:cxn ang="0">
                  <a:pos x="68" y="138"/>
                </a:cxn>
                <a:cxn ang="0">
                  <a:pos x="59" y="113"/>
                </a:cxn>
                <a:cxn ang="0">
                  <a:pos x="51" y="88"/>
                </a:cxn>
                <a:cxn ang="0">
                  <a:pos x="43" y="63"/>
                </a:cxn>
                <a:cxn ang="0">
                  <a:pos x="36" y="38"/>
                </a:cxn>
                <a:cxn ang="0">
                  <a:pos x="31" y="14"/>
                </a:cxn>
              </a:cxnLst>
              <a:rect l="0" t="0" r="r" b="b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69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1" y="6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4" y="38"/>
                </a:cxn>
                <a:cxn ang="0">
                  <a:pos x="8" y="52"/>
                </a:cxn>
                <a:cxn ang="0">
                  <a:pos x="14" y="65"/>
                </a:cxn>
                <a:cxn ang="0">
                  <a:pos x="21" y="78"/>
                </a:cxn>
                <a:cxn ang="0">
                  <a:pos x="28" y="87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4" y="76"/>
                </a:cxn>
                <a:cxn ang="0">
                  <a:pos x="38" y="54"/>
                </a:cxn>
                <a:cxn ang="0">
                  <a:pos x="31" y="32"/>
                </a:cxn>
                <a:cxn ang="0">
                  <a:pos x="22" y="10"/>
                </a:cxn>
              </a:cxnLst>
              <a:rect l="0" t="0" r="r" b="b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0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/>
              <a:ahLst/>
              <a:cxnLst>
                <a:cxn ang="0">
                  <a:pos x="20" y="7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9" y="4"/>
                </a:cxn>
                <a:cxn ang="0">
                  <a:pos x="15" y="1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1" y="17"/>
                </a:cxn>
                <a:cxn ang="0">
                  <a:pos x="4" y="24"/>
                </a:cxn>
                <a:cxn ang="0">
                  <a:pos x="8" y="32"/>
                </a:cxn>
                <a:cxn ang="0">
                  <a:pos x="14" y="39"/>
                </a:cxn>
                <a:cxn ang="0">
                  <a:pos x="20" y="46"/>
                </a:cxn>
                <a:cxn ang="0">
                  <a:pos x="27" y="50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36" y="42"/>
                </a:cxn>
                <a:cxn ang="0">
                  <a:pos x="32" y="29"/>
                </a:cxn>
                <a:cxn ang="0">
                  <a:pos x="25" y="16"/>
                </a:cxn>
                <a:cxn ang="0">
                  <a:pos x="20" y="7"/>
                </a:cxn>
              </a:cxnLst>
              <a:rect l="0" t="0" r="r" b="b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1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/>
              <a:ahLst/>
              <a:cxnLst>
                <a:cxn ang="0">
                  <a:pos x="41" y="27"/>
                </a:cxn>
                <a:cxn ang="0">
                  <a:pos x="46" y="24"/>
                </a:cxn>
                <a:cxn ang="0">
                  <a:pos x="51" y="21"/>
                </a:cxn>
                <a:cxn ang="0">
                  <a:pos x="52" y="16"/>
                </a:cxn>
                <a:cxn ang="0">
                  <a:pos x="52" y="12"/>
                </a:cxn>
                <a:cxn ang="0">
                  <a:pos x="50" y="6"/>
                </a:cxn>
                <a:cxn ang="0">
                  <a:pos x="46" y="2"/>
                </a:cxn>
                <a:cxn ang="0">
                  <a:pos x="41" y="0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1" y="4"/>
                </a:cxn>
                <a:cxn ang="0">
                  <a:pos x="13" y="8"/>
                </a:cxn>
                <a:cxn ang="0">
                  <a:pos x="6" y="15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3" y="36"/>
                </a:cxn>
                <a:cxn ang="0">
                  <a:pos x="18" y="36"/>
                </a:cxn>
                <a:cxn ang="0">
                  <a:pos x="24" y="33"/>
                </a:cxn>
                <a:cxn ang="0">
                  <a:pos x="30" y="32"/>
                </a:cxn>
                <a:cxn ang="0">
                  <a:pos x="36" y="30"/>
                </a:cxn>
                <a:cxn ang="0">
                  <a:pos x="41" y="27"/>
                </a:cxn>
              </a:cxnLst>
              <a:rect l="0" t="0" r="r" b="b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2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46"/>
                </a:cxn>
                <a:cxn ang="0">
                  <a:pos x="46" y="58"/>
                </a:cxn>
                <a:cxn ang="0">
                  <a:pos x="33" y="72"/>
                </a:cxn>
                <a:cxn ang="0">
                  <a:pos x="22" y="85"/>
                </a:cxn>
                <a:cxn ang="0">
                  <a:pos x="14" y="100"/>
                </a:cxn>
                <a:cxn ang="0">
                  <a:pos x="7" y="115"/>
                </a:cxn>
                <a:cxn ang="0">
                  <a:pos x="2" y="130"/>
                </a:cxn>
                <a:cxn ang="0">
                  <a:pos x="0" y="146"/>
                </a:cxn>
                <a:cxn ang="0">
                  <a:pos x="2" y="170"/>
                </a:cxn>
                <a:cxn ang="0">
                  <a:pos x="12" y="190"/>
                </a:cxn>
                <a:cxn ang="0">
                  <a:pos x="26" y="207"/>
                </a:cxn>
                <a:cxn ang="0">
                  <a:pos x="43" y="220"/>
                </a:cxn>
                <a:cxn ang="0">
                  <a:pos x="64" y="229"/>
                </a:cxn>
                <a:cxn ang="0">
                  <a:pos x="88" y="235"/>
                </a:cxn>
                <a:cxn ang="0">
                  <a:pos x="110" y="236"/>
                </a:cxn>
                <a:cxn ang="0">
                  <a:pos x="132" y="232"/>
                </a:cxn>
                <a:cxn ang="0">
                  <a:pos x="137" y="232"/>
                </a:cxn>
                <a:cxn ang="0">
                  <a:pos x="142" y="230"/>
                </a:cxn>
                <a:cxn ang="0">
                  <a:pos x="145" y="226"/>
                </a:cxn>
                <a:cxn ang="0">
                  <a:pos x="146" y="221"/>
                </a:cxn>
                <a:cxn ang="0">
                  <a:pos x="145" y="219"/>
                </a:cxn>
                <a:cxn ang="0">
                  <a:pos x="142" y="219"/>
                </a:cxn>
                <a:cxn ang="0">
                  <a:pos x="137" y="217"/>
                </a:cxn>
                <a:cxn ang="0">
                  <a:pos x="131" y="217"/>
                </a:cxn>
                <a:cxn ang="0">
                  <a:pos x="124" y="217"/>
                </a:cxn>
                <a:cxn ang="0">
                  <a:pos x="118" y="217"/>
                </a:cxn>
                <a:cxn ang="0">
                  <a:pos x="112" y="217"/>
                </a:cxn>
                <a:cxn ang="0">
                  <a:pos x="109" y="217"/>
                </a:cxn>
                <a:cxn ang="0">
                  <a:pos x="97" y="216"/>
                </a:cxn>
                <a:cxn ang="0">
                  <a:pos x="87" y="215"/>
                </a:cxn>
                <a:cxn ang="0">
                  <a:pos x="75" y="214"/>
                </a:cxn>
                <a:cxn ang="0">
                  <a:pos x="63" y="211"/>
                </a:cxn>
                <a:cxn ang="0">
                  <a:pos x="51" y="207"/>
                </a:cxn>
                <a:cxn ang="0">
                  <a:pos x="40" y="199"/>
                </a:cxn>
                <a:cxn ang="0">
                  <a:pos x="29" y="189"/>
                </a:cxn>
                <a:cxn ang="0">
                  <a:pos x="17" y="174"/>
                </a:cxn>
                <a:cxn ang="0">
                  <a:pos x="15" y="157"/>
                </a:cxn>
                <a:cxn ang="0">
                  <a:pos x="16" y="141"/>
                </a:cxn>
                <a:cxn ang="0">
                  <a:pos x="21" y="124"/>
                </a:cxn>
                <a:cxn ang="0">
                  <a:pos x="28" y="109"/>
                </a:cxn>
                <a:cxn ang="0">
                  <a:pos x="39" y="96"/>
                </a:cxn>
                <a:cxn ang="0">
                  <a:pos x="50" y="82"/>
                </a:cxn>
                <a:cxn ang="0">
                  <a:pos x="63" y="70"/>
                </a:cxn>
                <a:cxn ang="0">
                  <a:pos x="78" y="59"/>
                </a:cxn>
                <a:cxn ang="0">
                  <a:pos x="94" y="49"/>
                </a:cxn>
                <a:cxn ang="0">
                  <a:pos x="110" y="39"/>
                </a:cxn>
                <a:cxn ang="0">
                  <a:pos x="126" y="31"/>
                </a:cxn>
                <a:cxn ang="0">
                  <a:pos x="142" y="24"/>
                </a:cxn>
                <a:cxn ang="0">
                  <a:pos x="158" y="19"/>
                </a:cxn>
                <a:cxn ang="0">
                  <a:pos x="172" y="13"/>
                </a:cxn>
                <a:cxn ang="0">
                  <a:pos x="186" y="10"/>
                </a:cxn>
                <a:cxn ang="0">
                  <a:pos x="198" y="7"/>
                </a:cxn>
                <a:cxn ang="0">
                  <a:pos x="190" y="3"/>
                </a:cxn>
                <a:cxn ang="0">
                  <a:pos x="177" y="0"/>
                </a:cxn>
                <a:cxn ang="0">
                  <a:pos x="162" y="3"/>
                </a:cxn>
                <a:cxn ang="0">
                  <a:pos x="144" y="6"/>
                </a:cxn>
                <a:cxn ang="0">
                  <a:pos x="124" y="12"/>
                </a:cxn>
                <a:cxn ang="0">
                  <a:pos x="105" y="19"/>
                </a:cxn>
                <a:cxn ang="0">
                  <a:pos x="88" y="28"/>
                </a:cxn>
                <a:cxn ang="0">
                  <a:pos x="73" y="36"/>
                </a:cxn>
              </a:cxnLst>
              <a:rect l="0" t="0" r="r" b="b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3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/>
              <a:ahLst/>
              <a:cxnLst>
                <a:cxn ang="0">
                  <a:pos x="108" y="61"/>
                </a:cxn>
                <a:cxn ang="0">
                  <a:pos x="111" y="80"/>
                </a:cxn>
                <a:cxn ang="0">
                  <a:pos x="109" y="97"/>
                </a:cxn>
                <a:cxn ang="0">
                  <a:pos x="101" y="110"/>
                </a:cxn>
                <a:cxn ang="0">
                  <a:pos x="89" y="123"/>
                </a:cxn>
                <a:cxn ang="0">
                  <a:pos x="75" y="134"/>
                </a:cxn>
                <a:cxn ang="0">
                  <a:pos x="60" y="145"/>
                </a:cxn>
                <a:cxn ang="0">
                  <a:pos x="43" y="156"/>
                </a:cxn>
                <a:cxn ang="0">
                  <a:pos x="29" y="167"/>
                </a:cxn>
                <a:cxn ang="0">
                  <a:pos x="27" y="170"/>
                </a:cxn>
                <a:cxn ang="0">
                  <a:pos x="26" y="172"/>
                </a:cxn>
                <a:cxn ang="0">
                  <a:pos x="26" y="176"/>
                </a:cxn>
                <a:cxn ang="0">
                  <a:pos x="28" y="179"/>
                </a:cxn>
                <a:cxn ang="0">
                  <a:pos x="30" y="182"/>
                </a:cxn>
                <a:cxn ang="0">
                  <a:pos x="34" y="183"/>
                </a:cxn>
                <a:cxn ang="0">
                  <a:pos x="37" y="183"/>
                </a:cxn>
                <a:cxn ang="0">
                  <a:pos x="41" y="182"/>
                </a:cxn>
                <a:cxn ang="0">
                  <a:pos x="58" y="171"/>
                </a:cxn>
                <a:cxn ang="0">
                  <a:pos x="76" y="160"/>
                </a:cxn>
                <a:cxn ang="0">
                  <a:pos x="92" y="147"/>
                </a:cxn>
                <a:cxn ang="0">
                  <a:pos x="108" y="132"/>
                </a:cxn>
                <a:cxn ang="0">
                  <a:pos x="118" y="116"/>
                </a:cxn>
                <a:cxn ang="0">
                  <a:pos x="125" y="98"/>
                </a:cxn>
                <a:cxn ang="0">
                  <a:pos x="128" y="78"/>
                </a:cxn>
                <a:cxn ang="0">
                  <a:pos x="123" y="58"/>
                </a:cxn>
                <a:cxn ang="0">
                  <a:pos x="112" y="41"/>
                </a:cxn>
                <a:cxn ang="0">
                  <a:pos x="98" y="28"/>
                </a:cxn>
                <a:cxn ang="0">
                  <a:pos x="80" y="16"/>
                </a:cxn>
                <a:cxn ang="0">
                  <a:pos x="61" y="8"/>
                </a:cxn>
                <a:cxn ang="0">
                  <a:pos x="41" y="2"/>
                </a:cxn>
                <a:cxn ang="0">
                  <a:pos x="23" y="0"/>
                </a:cxn>
                <a:cxn ang="0">
                  <a:pos x="9" y="1"/>
                </a:cxn>
                <a:cxn ang="0">
                  <a:pos x="0" y="6"/>
                </a:cxn>
                <a:cxn ang="0">
                  <a:pos x="16" y="10"/>
                </a:cxn>
                <a:cxn ang="0">
                  <a:pos x="33" y="14"/>
                </a:cxn>
                <a:cxn ang="0">
                  <a:pos x="48" y="17"/>
                </a:cxn>
                <a:cxn ang="0">
                  <a:pos x="63" y="22"/>
                </a:cxn>
                <a:cxn ang="0">
                  <a:pos x="77" y="28"/>
                </a:cxn>
                <a:cxn ang="0">
                  <a:pos x="90" y="36"/>
                </a:cxn>
                <a:cxn ang="0">
                  <a:pos x="101" y="46"/>
                </a:cxn>
                <a:cxn ang="0">
                  <a:pos x="108" y="61"/>
                </a:cxn>
              </a:cxnLst>
              <a:rect l="0" t="0" r="r" b="b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4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/>
              <a:ahLst/>
              <a:cxnLst>
                <a:cxn ang="0">
                  <a:pos x="101" y="70"/>
                </a:cxn>
                <a:cxn ang="0">
                  <a:pos x="54" y="115"/>
                </a:cxn>
                <a:cxn ang="0">
                  <a:pos x="18" y="167"/>
                </a:cxn>
                <a:cxn ang="0">
                  <a:pos x="0" y="227"/>
                </a:cxn>
                <a:cxn ang="0">
                  <a:pos x="4" y="267"/>
                </a:cxn>
                <a:cxn ang="0">
                  <a:pos x="11" y="283"/>
                </a:cxn>
                <a:cxn ang="0">
                  <a:pos x="21" y="298"/>
                </a:cxn>
                <a:cxn ang="0">
                  <a:pos x="34" y="311"/>
                </a:cxn>
                <a:cxn ang="0">
                  <a:pos x="57" y="325"/>
                </a:cxn>
                <a:cxn ang="0">
                  <a:pos x="87" y="340"/>
                </a:cxn>
                <a:cxn ang="0">
                  <a:pos x="120" y="351"/>
                </a:cxn>
                <a:cxn ang="0">
                  <a:pos x="153" y="360"/>
                </a:cxn>
                <a:cxn ang="0">
                  <a:pos x="187" y="367"/>
                </a:cxn>
                <a:cxn ang="0">
                  <a:pos x="221" y="372"/>
                </a:cxn>
                <a:cxn ang="0">
                  <a:pos x="256" y="375"/>
                </a:cxn>
                <a:cxn ang="0">
                  <a:pos x="290" y="378"/>
                </a:cxn>
                <a:cxn ang="0">
                  <a:pos x="312" y="379"/>
                </a:cxn>
                <a:cxn ang="0">
                  <a:pos x="320" y="372"/>
                </a:cxn>
                <a:cxn ang="0">
                  <a:pos x="323" y="360"/>
                </a:cxn>
                <a:cxn ang="0">
                  <a:pos x="316" y="352"/>
                </a:cxn>
                <a:cxn ang="0">
                  <a:pos x="295" y="351"/>
                </a:cxn>
                <a:cxn ang="0">
                  <a:pos x="263" y="350"/>
                </a:cxn>
                <a:cxn ang="0">
                  <a:pos x="231" y="348"/>
                </a:cxn>
                <a:cxn ang="0">
                  <a:pos x="200" y="343"/>
                </a:cxn>
                <a:cxn ang="0">
                  <a:pos x="168" y="337"/>
                </a:cxn>
                <a:cxn ang="0">
                  <a:pos x="136" y="329"/>
                </a:cxn>
                <a:cxn ang="0">
                  <a:pos x="106" y="320"/>
                </a:cxn>
                <a:cxn ang="0">
                  <a:pos x="76" y="306"/>
                </a:cxn>
                <a:cxn ang="0">
                  <a:pos x="51" y="291"/>
                </a:cxn>
                <a:cxn ang="0">
                  <a:pos x="35" y="269"/>
                </a:cxn>
                <a:cxn ang="0">
                  <a:pos x="31" y="239"/>
                </a:cxn>
                <a:cxn ang="0">
                  <a:pos x="38" y="197"/>
                </a:cxn>
                <a:cxn ang="0">
                  <a:pos x="51" y="165"/>
                </a:cxn>
                <a:cxn ang="0">
                  <a:pos x="68" y="136"/>
                </a:cxn>
                <a:cxn ang="0">
                  <a:pos x="89" y="111"/>
                </a:cxn>
                <a:cxn ang="0">
                  <a:pos x="114" y="88"/>
                </a:cxn>
                <a:cxn ang="0">
                  <a:pos x="144" y="64"/>
                </a:cxn>
                <a:cxn ang="0">
                  <a:pos x="181" y="41"/>
                </a:cxn>
                <a:cxn ang="0">
                  <a:pos x="219" y="22"/>
                </a:cxn>
                <a:cxn ang="0">
                  <a:pos x="253" y="7"/>
                </a:cxn>
                <a:cxn ang="0">
                  <a:pos x="255" y="0"/>
                </a:cxn>
                <a:cxn ang="0">
                  <a:pos x="221" y="5"/>
                </a:cxn>
                <a:cxn ang="0">
                  <a:pos x="181" y="19"/>
                </a:cxn>
                <a:cxn ang="0">
                  <a:pos x="142" y="39"/>
                </a:cxn>
              </a:cxnLst>
              <a:rect l="0" t="0" r="r" b="b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5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/>
              <a:ahLst/>
              <a:cxnLst>
                <a:cxn ang="0">
                  <a:pos x="235" y="78"/>
                </a:cxn>
                <a:cxn ang="0">
                  <a:pos x="248" y="92"/>
                </a:cxn>
                <a:cxn ang="0">
                  <a:pos x="255" y="108"/>
                </a:cxn>
                <a:cxn ang="0">
                  <a:pos x="259" y="125"/>
                </a:cxn>
                <a:cxn ang="0">
                  <a:pos x="259" y="144"/>
                </a:cxn>
                <a:cxn ang="0">
                  <a:pos x="257" y="159"/>
                </a:cxn>
                <a:cxn ang="0">
                  <a:pos x="252" y="171"/>
                </a:cxn>
                <a:cxn ang="0">
                  <a:pos x="244" y="184"/>
                </a:cxn>
                <a:cxn ang="0">
                  <a:pos x="236" y="194"/>
                </a:cxn>
                <a:cxn ang="0">
                  <a:pos x="225" y="206"/>
                </a:cxn>
                <a:cxn ang="0">
                  <a:pos x="215" y="215"/>
                </a:cxn>
                <a:cxn ang="0">
                  <a:pos x="204" y="225"/>
                </a:cxn>
                <a:cxn ang="0">
                  <a:pos x="194" y="236"/>
                </a:cxn>
                <a:cxn ang="0">
                  <a:pos x="191" y="239"/>
                </a:cxn>
                <a:cxn ang="0">
                  <a:pos x="190" y="242"/>
                </a:cxn>
                <a:cxn ang="0">
                  <a:pos x="191" y="246"/>
                </a:cxn>
                <a:cxn ang="0">
                  <a:pos x="194" y="249"/>
                </a:cxn>
                <a:cxn ang="0">
                  <a:pos x="197" y="252"/>
                </a:cxn>
                <a:cxn ang="0">
                  <a:pos x="201" y="253"/>
                </a:cxn>
                <a:cxn ang="0">
                  <a:pos x="205" y="252"/>
                </a:cxn>
                <a:cxn ang="0">
                  <a:pos x="209" y="249"/>
                </a:cxn>
                <a:cxn ang="0">
                  <a:pos x="232" y="234"/>
                </a:cxn>
                <a:cxn ang="0">
                  <a:pos x="251" y="215"/>
                </a:cxn>
                <a:cxn ang="0">
                  <a:pos x="267" y="192"/>
                </a:cxn>
                <a:cxn ang="0">
                  <a:pos x="278" y="168"/>
                </a:cxn>
                <a:cxn ang="0">
                  <a:pos x="282" y="141"/>
                </a:cxn>
                <a:cxn ang="0">
                  <a:pos x="279" y="116"/>
                </a:cxn>
                <a:cxn ang="0">
                  <a:pos x="270" y="92"/>
                </a:cxn>
                <a:cxn ang="0">
                  <a:pos x="251" y="70"/>
                </a:cxn>
                <a:cxn ang="0">
                  <a:pos x="237" y="59"/>
                </a:cxn>
                <a:cxn ang="0">
                  <a:pos x="221" y="48"/>
                </a:cxn>
                <a:cxn ang="0">
                  <a:pos x="202" y="39"/>
                </a:cxn>
                <a:cxn ang="0">
                  <a:pos x="183" y="31"/>
                </a:cxn>
                <a:cxn ang="0">
                  <a:pos x="163" y="24"/>
                </a:cxn>
                <a:cxn ang="0">
                  <a:pos x="142" y="18"/>
                </a:cxn>
                <a:cxn ang="0">
                  <a:pos x="122" y="13"/>
                </a:cxn>
                <a:cxn ang="0">
                  <a:pos x="101" y="8"/>
                </a:cxn>
                <a:cxn ang="0">
                  <a:pos x="82" y="5"/>
                </a:cxn>
                <a:cxn ang="0">
                  <a:pos x="63" y="2"/>
                </a:cxn>
                <a:cxn ang="0">
                  <a:pos x="47" y="0"/>
                </a:cxn>
                <a:cxn ang="0">
                  <a:pos x="32" y="0"/>
                </a:cxn>
                <a:cxn ang="0">
                  <a:pos x="19" y="0"/>
                </a:cxn>
                <a:cxn ang="0">
                  <a:pos x="10" y="1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12" y="8"/>
                </a:cxn>
                <a:cxn ang="0">
                  <a:pos x="25" y="9"/>
                </a:cxn>
                <a:cxn ang="0">
                  <a:pos x="38" y="12"/>
                </a:cxn>
                <a:cxn ang="0">
                  <a:pos x="52" y="14"/>
                </a:cxn>
                <a:cxn ang="0">
                  <a:pos x="67" y="16"/>
                </a:cxn>
                <a:cxn ang="0">
                  <a:pos x="82" y="18"/>
                </a:cxn>
                <a:cxn ang="0">
                  <a:pos x="97" y="22"/>
                </a:cxn>
                <a:cxn ang="0">
                  <a:pos x="114" y="25"/>
                </a:cxn>
                <a:cxn ang="0">
                  <a:pos x="129" y="30"/>
                </a:cxn>
                <a:cxn ang="0">
                  <a:pos x="146" y="35"/>
                </a:cxn>
                <a:cxn ang="0">
                  <a:pos x="162" y="40"/>
                </a:cxn>
                <a:cxn ang="0">
                  <a:pos x="177" y="46"/>
                </a:cxn>
                <a:cxn ang="0">
                  <a:pos x="192" y="53"/>
                </a:cxn>
                <a:cxn ang="0">
                  <a:pos x="208" y="60"/>
                </a:cxn>
                <a:cxn ang="0">
                  <a:pos x="222" y="69"/>
                </a:cxn>
                <a:cxn ang="0">
                  <a:pos x="235" y="78"/>
                </a:cxn>
              </a:cxnLst>
              <a:rect l="0" t="0" r="r" b="b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6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48"/>
                </a:cxn>
                <a:cxn ang="0">
                  <a:pos x="5" y="166"/>
                </a:cxn>
                <a:cxn ang="0">
                  <a:pos x="13" y="184"/>
                </a:cxn>
                <a:cxn ang="0">
                  <a:pos x="24" y="198"/>
                </a:cxn>
                <a:cxn ang="0">
                  <a:pos x="39" y="211"/>
                </a:cxn>
                <a:cxn ang="0">
                  <a:pos x="55" y="223"/>
                </a:cxn>
                <a:cxn ang="0">
                  <a:pos x="74" y="231"/>
                </a:cxn>
                <a:cxn ang="0">
                  <a:pos x="92" y="235"/>
                </a:cxn>
                <a:cxn ang="0">
                  <a:pos x="98" y="236"/>
                </a:cxn>
                <a:cxn ang="0">
                  <a:pos x="104" y="234"/>
                </a:cxn>
                <a:cxn ang="0">
                  <a:pos x="109" y="231"/>
                </a:cxn>
                <a:cxn ang="0">
                  <a:pos x="111" y="226"/>
                </a:cxn>
                <a:cxn ang="0">
                  <a:pos x="111" y="220"/>
                </a:cxn>
                <a:cxn ang="0">
                  <a:pos x="110" y="215"/>
                </a:cxn>
                <a:cxn ang="0">
                  <a:pos x="107" y="210"/>
                </a:cxn>
                <a:cxn ang="0">
                  <a:pos x="101" y="208"/>
                </a:cxn>
                <a:cxn ang="0">
                  <a:pos x="82" y="201"/>
                </a:cxn>
                <a:cxn ang="0">
                  <a:pos x="64" y="192"/>
                </a:cxn>
                <a:cxn ang="0">
                  <a:pos x="50" y="179"/>
                </a:cxn>
                <a:cxn ang="0">
                  <a:pos x="40" y="165"/>
                </a:cxn>
                <a:cxn ang="0">
                  <a:pos x="33" y="148"/>
                </a:cxn>
                <a:cxn ang="0">
                  <a:pos x="29" y="130"/>
                </a:cxn>
                <a:cxn ang="0">
                  <a:pos x="29" y="110"/>
                </a:cxn>
                <a:cxn ang="0">
                  <a:pos x="35" y="89"/>
                </a:cxn>
                <a:cxn ang="0">
                  <a:pos x="43" y="74"/>
                </a:cxn>
                <a:cxn ang="0">
                  <a:pos x="56" y="60"/>
                </a:cxn>
                <a:cxn ang="0">
                  <a:pos x="70" y="46"/>
                </a:cxn>
                <a:cxn ang="0">
                  <a:pos x="85" y="33"/>
                </a:cxn>
                <a:cxn ang="0">
                  <a:pos x="98" y="23"/>
                </a:cxn>
                <a:cxn ang="0">
                  <a:pos x="109" y="12"/>
                </a:cxn>
                <a:cxn ang="0">
                  <a:pos x="115" y="6"/>
                </a:cxn>
                <a:cxn ang="0">
                  <a:pos x="115" y="0"/>
                </a:cxn>
                <a:cxn ang="0">
                  <a:pos x="102" y="4"/>
                </a:cxn>
                <a:cxn ang="0">
                  <a:pos x="85" y="12"/>
                </a:cxn>
                <a:cxn ang="0">
                  <a:pos x="68" y="26"/>
                </a:cxn>
                <a:cxn ang="0">
                  <a:pos x="49" y="42"/>
                </a:cxn>
                <a:cxn ang="0">
                  <a:pos x="32" y="61"/>
                </a:cxn>
                <a:cxn ang="0">
                  <a:pos x="17" y="82"/>
                </a:cxn>
                <a:cxn ang="0">
                  <a:pos x="6" y="105"/>
                </a:cxn>
                <a:cxn ang="0">
                  <a:pos x="0" y="128"/>
                </a:cxn>
              </a:cxnLst>
              <a:rect l="0" t="0" r="r" b="b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77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/>
              <a:ahLst/>
              <a:cxnLst>
                <a:cxn ang="0">
                  <a:pos x="208" y="124"/>
                </a:cxn>
                <a:cxn ang="0">
                  <a:pos x="220" y="144"/>
                </a:cxn>
                <a:cxn ang="0">
                  <a:pos x="226" y="164"/>
                </a:cxn>
                <a:cxn ang="0">
                  <a:pos x="222" y="187"/>
                </a:cxn>
                <a:cxn ang="0">
                  <a:pos x="208" y="209"/>
                </a:cxn>
                <a:cxn ang="0">
                  <a:pos x="188" y="229"/>
                </a:cxn>
                <a:cxn ang="0">
                  <a:pos x="166" y="246"/>
                </a:cxn>
                <a:cxn ang="0">
                  <a:pos x="142" y="264"/>
                </a:cxn>
                <a:cxn ang="0">
                  <a:pos x="128" y="278"/>
                </a:cxn>
                <a:cxn ang="0">
                  <a:pos x="124" y="287"/>
                </a:cxn>
                <a:cxn ang="0">
                  <a:pos x="120" y="296"/>
                </a:cxn>
                <a:cxn ang="0">
                  <a:pos x="122" y="306"/>
                </a:cxn>
                <a:cxn ang="0">
                  <a:pos x="131" y="310"/>
                </a:cxn>
                <a:cxn ang="0">
                  <a:pos x="139" y="309"/>
                </a:cxn>
                <a:cxn ang="0">
                  <a:pos x="154" y="292"/>
                </a:cxn>
                <a:cxn ang="0">
                  <a:pos x="180" y="269"/>
                </a:cxn>
                <a:cxn ang="0">
                  <a:pos x="207" y="246"/>
                </a:cxn>
                <a:cxn ang="0">
                  <a:pos x="230" y="219"/>
                </a:cxn>
                <a:cxn ang="0">
                  <a:pos x="244" y="186"/>
                </a:cxn>
                <a:cxn ang="0">
                  <a:pos x="243" y="152"/>
                </a:cxn>
                <a:cxn ang="0">
                  <a:pos x="228" y="119"/>
                </a:cxn>
                <a:cxn ang="0">
                  <a:pos x="203" y="93"/>
                </a:cxn>
                <a:cxn ang="0">
                  <a:pos x="176" y="76"/>
                </a:cxn>
                <a:cxn ang="0">
                  <a:pos x="151" y="61"/>
                </a:cxn>
                <a:cxn ang="0">
                  <a:pos x="122" y="46"/>
                </a:cxn>
                <a:cxn ang="0">
                  <a:pos x="93" y="31"/>
                </a:cxn>
                <a:cxn ang="0">
                  <a:pos x="66" y="18"/>
                </a:cxn>
                <a:cxn ang="0">
                  <a:pos x="40" y="8"/>
                </a:cxn>
                <a:cxn ang="0">
                  <a:pos x="20" y="1"/>
                </a:cxn>
                <a:cxn ang="0">
                  <a:pos x="5" y="0"/>
                </a:cxn>
                <a:cxn ang="0">
                  <a:pos x="11" y="8"/>
                </a:cxn>
                <a:cxn ang="0">
                  <a:pos x="36" y="20"/>
                </a:cxn>
                <a:cxn ang="0">
                  <a:pos x="60" y="31"/>
                </a:cxn>
                <a:cxn ang="0">
                  <a:pos x="86" y="44"/>
                </a:cxn>
                <a:cxn ang="0">
                  <a:pos x="113" y="57"/>
                </a:cxn>
                <a:cxn ang="0">
                  <a:pos x="139" y="71"/>
                </a:cxn>
                <a:cxn ang="0">
                  <a:pos x="165" y="88"/>
                </a:cxn>
                <a:cxn ang="0">
                  <a:pos x="188" y="106"/>
                </a:cxn>
              </a:cxnLst>
              <a:rect l="0" t="0" r="r" b="b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2544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312979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0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1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2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3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84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2482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LAN </a:t>
            </a:r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6748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  <a:latin typeface="+mn-lt"/>
              </a:rPr>
              <a:t>Each adapter on LAN has unique LAN address</a:t>
            </a: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3214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FF0000"/>
                </a:solidFill>
              </a:rPr>
              <a:t>Broadcast address =</a:t>
            </a:r>
          </a:p>
          <a:p>
            <a:r>
              <a:rPr lang="en-US" sz="2000" i="0" dirty="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4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= adapter</a:t>
            </a:r>
          </a:p>
        </p:txBody>
      </p:sp>
      <p:graphicFrame>
        <p:nvGraphicFramePr>
          <p:cNvPr id="526343" name="Object 7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p:oleObj spid="_x0000_s445442" name="Clip" r:id="rId4" imgW="1305000" imgH="1085760" progId="">
              <p:embed/>
            </p:oleObj>
          </a:graphicData>
        </a:graphic>
      </p:graphicFrame>
      <p:sp>
        <p:nvSpPr>
          <p:cNvPr id="526344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6345" name="Object 9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p:oleObj spid="_x0000_s445443" name="Clip" r:id="rId5" imgW="1305000" imgH="1085760" progId="">
              <p:embed/>
            </p:oleObj>
          </a:graphicData>
        </a:graphic>
      </p:graphicFrame>
      <p:graphicFrame>
        <p:nvGraphicFramePr>
          <p:cNvPr id="526346" name="Object 10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p:oleObj spid="_x0000_s445444" name="Clip" r:id="rId6" imgW="1305000" imgH="1085760" progId="">
              <p:embed/>
            </p:oleObj>
          </a:graphicData>
        </a:graphic>
      </p:graphicFrame>
      <p:graphicFrame>
        <p:nvGraphicFramePr>
          <p:cNvPr id="526347" name="Object 11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p:oleObj spid="_x0000_s445445" name="Clip" r:id="rId7" imgW="1305000" imgH="1085760" progId="">
              <p:embed/>
            </p:oleObj>
          </a:graphicData>
        </a:graphic>
      </p:graphicFrame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2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6355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56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57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58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0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1A-2F-BB-76-09-AD</a:t>
            </a:r>
          </a:p>
        </p:txBody>
      </p:sp>
      <p:sp>
        <p:nvSpPr>
          <p:cNvPr id="526361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2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3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58-23-D7-FA-20-B0</a:t>
            </a:r>
          </a:p>
        </p:txBody>
      </p:sp>
      <p:sp>
        <p:nvSpPr>
          <p:cNvPr id="526364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5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0C-C4-11-6F-E3-98</a:t>
            </a:r>
          </a:p>
        </p:txBody>
      </p:sp>
      <p:sp>
        <p:nvSpPr>
          <p:cNvPr id="526366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26367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828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71-65-F7-2B-08-53</a:t>
            </a:r>
          </a:p>
        </p:txBody>
      </p:sp>
      <p:sp>
        <p:nvSpPr>
          <p:cNvPr id="526368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157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   LAN</a:t>
            </a:r>
          </a:p>
          <a:p>
            <a:r>
              <a:rPr lang="en-US" i="0"/>
              <a:t>(wired or</a:t>
            </a:r>
          </a:p>
          <a:p>
            <a:r>
              <a:rPr lang="en-US" i="0"/>
              <a:t>wireless)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 Address (more)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267200"/>
          </a:xfrm>
        </p:spPr>
        <p:txBody>
          <a:bodyPr/>
          <a:lstStyle/>
          <a:p>
            <a:r>
              <a:rPr lang="en-US" sz="2400" dirty="0" smtClean="0"/>
              <a:t>MAC/LAN address </a:t>
            </a:r>
            <a:r>
              <a:rPr lang="en-US" sz="2400" dirty="0"/>
              <a:t>allocation administered by IEEE</a:t>
            </a:r>
          </a:p>
          <a:p>
            <a:r>
              <a:rPr lang="en-US" sz="2400" dirty="0" smtClean="0"/>
              <a:t>Manufacturer </a:t>
            </a:r>
            <a:r>
              <a:rPr lang="en-US" sz="2400" dirty="0"/>
              <a:t>buys portion of MAC address space (to assure uniqueness)</a:t>
            </a:r>
          </a:p>
          <a:p>
            <a:r>
              <a:rPr lang="en-US" sz="2400" dirty="0" smtClean="0"/>
              <a:t>Analogy</a:t>
            </a:r>
            <a:r>
              <a:rPr lang="en-US" sz="2400" dirty="0"/>
              <a:t>:</a:t>
            </a:r>
          </a:p>
          <a:p>
            <a:pPr>
              <a:buFont typeface="ZapfDingbats" pitchFamily="82" charset="2"/>
              <a:buNone/>
            </a:pPr>
            <a:r>
              <a:rPr lang="en-US" sz="2400" dirty="0"/>
              <a:t>         (a) MAC address: like Social Security Number</a:t>
            </a:r>
          </a:p>
          <a:p>
            <a:pPr>
              <a:buFont typeface="ZapfDingbats" pitchFamily="82" charset="2"/>
              <a:buNone/>
            </a:pPr>
            <a:r>
              <a:rPr lang="en-US" sz="2400" dirty="0"/>
              <a:t>         (b) IP address: like postal address</a:t>
            </a:r>
          </a:p>
          <a:p>
            <a:r>
              <a:rPr lang="en-US" sz="2400" dirty="0"/>
              <a:t> MAC flat address  </a:t>
            </a:r>
            <a:r>
              <a:rPr lang="en-US" sz="2400" dirty="0">
                <a:latin typeface="MS Mincho" pitchFamily="49" charset="-128"/>
                <a:ea typeface="MS Mincho" pitchFamily="49" charset="-128"/>
              </a:rPr>
              <a:t>➜</a:t>
            </a:r>
            <a:r>
              <a:rPr lang="en-US" sz="2400" dirty="0"/>
              <a:t> portability 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move LAN card from one LAN to another</a:t>
            </a:r>
          </a:p>
          <a:p>
            <a:r>
              <a:rPr lang="en-US" sz="2400" dirty="0"/>
              <a:t>IP hierarchical address NOT portable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Address </a:t>
            </a:r>
            <a:r>
              <a:rPr lang="en-US" sz="2000" dirty="0"/>
              <a:t>depends on IP subnet to which node is attached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/>
              <a:t>ARP: Address Resolution Protocol</a:t>
            </a:r>
            <a:endParaRPr lang="en-US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4425" y="1474788"/>
            <a:ext cx="4219575" cy="4648200"/>
          </a:xfrm>
        </p:spPr>
        <p:txBody>
          <a:bodyPr/>
          <a:lstStyle/>
          <a:p>
            <a:r>
              <a:rPr lang="en-US" sz="2400" dirty="0"/>
              <a:t>Each IP node (host, router) on LAN has  </a:t>
            </a:r>
            <a:r>
              <a:rPr lang="en-US" sz="2400" dirty="0">
                <a:solidFill>
                  <a:srgbClr val="FF0000"/>
                </a:solidFill>
              </a:rPr>
              <a:t>ARP </a:t>
            </a:r>
            <a:r>
              <a:rPr lang="en-US" sz="2400" dirty="0"/>
              <a:t>table</a:t>
            </a:r>
          </a:p>
          <a:p>
            <a:r>
              <a:rPr lang="en-US" sz="2400" dirty="0"/>
              <a:t>ARP table: IP/MAC address mappings for some LAN nodes</a:t>
            </a:r>
          </a:p>
          <a:p>
            <a:pPr>
              <a:buFont typeface="ZapfDingbats" pitchFamily="82" charset="2"/>
              <a:buNone/>
            </a:pPr>
            <a:r>
              <a:rPr lang="en-US" sz="1800" dirty="0"/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IP </a:t>
            </a:r>
            <a:r>
              <a:rPr lang="en-US" sz="2000" dirty="0">
                <a:solidFill>
                  <a:srgbClr val="FF0000"/>
                </a:solidFill>
              </a:rPr>
              <a:t>address; MAC address; </a:t>
            </a:r>
            <a:r>
              <a:rPr lang="en-US" sz="2000" dirty="0" smtClean="0">
                <a:solidFill>
                  <a:srgbClr val="FF0000"/>
                </a:solidFill>
              </a:rPr>
              <a:t>TTL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TTL </a:t>
            </a:r>
            <a:r>
              <a:rPr lang="en-US" sz="2000" dirty="0"/>
              <a:t>(Time To Live): time after which address mapping will be forgotten (typically 20 min)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1219200"/>
            <a:ext cx="4343400" cy="1277937"/>
            <a:chOff x="297" y="3336"/>
            <a:chExt cx="2788" cy="805"/>
          </a:xfrm>
        </p:grpSpPr>
        <p:sp>
          <p:nvSpPr>
            <p:cNvPr id="399366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255" cy="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latin typeface="+mn-lt"/>
                </a:rPr>
                <a:t>Question:</a:t>
              </a:r>
              <a:r>
                <a:rPr lang="en-US" sz="2000" i="0" dirty="0">
                  <a:latin typeface="+mn-lt"/>
                </a:rPr>
                <a:t> how to determine</a:t>
              </a:r>
            </a:p>
            <a:p>
              <a:r>
                <a:rPr lang="en-US" sz="2000" i="0" dirty="0">
                  <a:latin typeface="+mn-lt"/>
                </a:rPr>
                <a:t>MAC address of B</a:t>
              </a:r>
            </a:p>
            <a:p>
              <a:r>
                <a:rPr lang="en-US" sz="2000" i="0" dirty="0">
                  <a:latin typeface="+mn-lt"/>
                </a:rPr>
                <a:t>knowing B’s IP address?</a:t>
              </a:r>
            </a:p>
          </p:txBody>
        </p:sp>
        <p:sp>
          <p:nvSpPr>
            <p:cNvPr id="399367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aphicFrame>
        <p:nvGraphicFramePr>
          <p:cNvPr id="399369" name="Object 9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p:oleObj spid="_x0000_s446466" name="Clip" r:id="rId4" imgW="1305000" imgH="1085760" progId="">
              <p:embed/>
            </p:oleObj>
          </a:graphicData>
        </a:graphic>
      </p:graphicFrame>
      <p:sp>
        <p:nvSpPr>
          <p:cNvPr id="399370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99371" name="Object 11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p:oleObj spid="_x0000_s446467" name="Clip" r:id="rId5" imgW="1305000" imgH="1085760" progId="">
              <p:embed/>
            </p:oleObj>
          </a:graphicData>
        </a:graphic>
      </p:graphicFrame>
      <p:graphicFrame>
        <p:nvGraphicFramePr>
          <p:cNvPr id="399372" name="Object 12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p:oleObj spid="_x0000_s446468" name="Clip" r:id="rId6" imgW="1305000" imgH="1085760" progId="">
              <p:embed/>
            </p:oleObj>
          </a:graphicData>
        </a:graphic>
      </p:graphicFrame>
      <p:graphicFrame>
        <p:nvGraphicFramePr>
          <p:cNvPr id="399373" name="Object 13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p:oleObj spid="_x0000_s446469" name="Clip" r:id="rId7" imgW="1305000" imgH="1085760" progId="">
              <p:embed/>
            </p:oleObj>
          </a:graphicData>
        </a:graphic>
      </p:graphicFrame>
      <p:sp>
        <p:nvSpPr>
          <p:cNvPr id="399374" name="Rectangle 14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5" name="Rectangle 15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6" name="Rectangle 16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7" name="Rectangle 17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2" name="Text Box 22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1A-2F-BB-76-09-AD</a:t>
            </a:r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5" name="Text Box 25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58-23-D7-FA-20-B0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7" name="Text Box 27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0C-C4-11-6F-E3-98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71-65-F7-2B-08-53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   LAN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30188" y="3790950"/>
            <a:ext cx="12319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 dirty="0"/>
              <a:t>137.196.7.23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2944813" y="29908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137.196.7.78</a:t>
            </a:r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3444875" y="3890963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137.196.7.14</a:t>
            </a:r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98525" y="58610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/>
              <a:t>137.196.7.88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ARP </a:t>
            </a:r>
            <a:r>
              <a:rPr lang="en-US" dirty="0" smtClean="0"/>
              <a:t>P</a:t>
            </a:r>
            <a:r>
              <a:rPr lang="en-US" sz="3600" dirty="0" smtClean="0"/>
              <a:t>rotocol</a:t>
            </a:r>
            <a:r>
              <a:rPr lang="en-US" sz="3600" dirty="0"/>
              <a:t>: Same </a:t>
            </a:r>
            <a:r>
              <a:rPr lang="en-US" sz="3600" dirty="0" smtClean="0"/>
              <a:t>LAN</a:t>
            </a:r>
            <a:endParaRPr lang="en-US" sz="3600" dirty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r>
              <a:rPr lang="en-US" sz="2000" dirty="0"/>
              <a:t>A wants to send datagram to B, and B’s MAC address not in A’s ARP table.</a:t>
            </a:r>
          </a:p>
          <a:p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broadcasts</a:t>
            </a:r>
            <a:r>
              <a:rPr lang="en-US" sz="2000" dirty="0"/>
              <a:t> ARP query packet, containing B's IP address </a:t>
            </a:r>
          </a:p>
          <a:p>
            <a:pPr lvl="1"/>
            <a:r>
              <a:rPr lang="en-US" sz="2000" dirty="0" err="1"/>
              <a:t>dest</a:t>
            </a:r>
            <a:r>
              <a:rPr lang="en-US" sz="2000" dirty="0"/>
              <a:t> MAC address = FF-FF-FF-FF-FF-FF</a:t>
            </a:r>
          </a:p>
          <a:p>
            <a:pPr lvl="1"/>
            <a:r>
              <a:rPr lang="en-US" sz="2000" dirty="0"/>
              <a:t>all machines on LAN receive ARP query</a:t>
            </a:r>
            <a:r>
              <a:rPr lang="en-US" sz="1800" dirty="0"/>
              <a:t> </a:t>
            </a:r>
          </a:p>
          <a:p>
            <a:r>
              <a:rPr lang="en-US" sz="2000" dirty="0"/>
              <a:t>B receives ARP packet, replies to A with its (B's) MAC address</a:t>
            </a:r>
          </a:p>
          <a:p>
            <a:pPr lvl="1"/>
            <a:r>
              <a:rPr lang="en-US" sz="1800" dirty="0"/>
              <a:t>frame sent to A’s MAC address (</a:t>
            </a:r>
            <a:r>
              <a:rPr lang="en-US" sz="1800" dirty="0" err="1"/>
              <a:t>unicast</a:t>
            </a:r>
            <a:r>
              <a:rPr lang="en-US" sz="1800" dirty="0"/>
              <a:t>)</a:t>
            </a:r>
          </a:p>
          <a:p>
            <a:endParaRPr lang="en-US" sz="2000" dirty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A caches (saves) IP-to-MAC address pair in its ARP table until information becomes old (times out) </a:t>
            </a:r>
          </a:p>
          <a:p>
            <a:pPr lvl="1"/>
            <a:r>
              <a:rPr lang="en-US" sz="2000" dirty="0"/>
              <a:t>soft state: information that times out (goes away) unless refreshed</a:t>
            </a:r>
          </a:p>
          <a:p>
            <a:r>
              <a:rPr lang="en-US" sz="2000" dirty="0"/>
              <a:t>ARP is “plug-and-play”:</a:t>
            </a:r>
          </a:p>
          <a:p>
            <a:pPr lvl="1"/>
            <a:r>
              <a:rPr lang="en-US" sz="2000" dirty="0"/>
              <a:t>nodes create their ARP tables </a:t>
            </a:r>
            <a:r>
              <a:rPr lang="en-US" sz="2000" i="1" dirty="0"/>
              <a:t>without intervention from net administrator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n-US" sz="3600" dirty="0"/>
              <a:t>Addressing: </a:t>
            </a:r>
            <a:r>
              <a:rPr lang="en-US" sz="3600" dirty="0" smtClean="0"/>
              <a:t>Routing </a:t>
            </a:r>
            <a:r>
              <a:rPr lang="en-US" sz="3600" dirty="0"/>
              <a:t>to </a:t>
            </a:r>
            <a:r>
              <a:rPr lang="en-US" sz="3600" dirty="0" smtClean="0"/>
              <a:t>Another </a:t>
            </a:r>
            <a:r>
              <a:rPr lang="en-US" sz="3600" dirty="0"/>
              <a:t>LAN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798513" y="2027238"/>
            <a:ext cx="7321550" cy="2744787"/>
            <a:chOff x="449" y="1367"/>
            <a:chExt cx="4918" cy="2016"/>
          </a:xfrm>
        </p:grpSpPr>
        <p:sp>
          <p:nvSpPr>
            <p:cNvPr id="401414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401417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18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19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1420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401421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014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4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5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0142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8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429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1430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1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32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1A-23-F9-CD-06-9B</a:t>
              </a:r>
            </a:p>
          </p:txBody>
        </p:sp>
        <p:sp>
          <p:nvSpPr>
            <p:cNvPr id="401433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222.222.222.220</a:t>
              </a:r>
            </a:p>
          </p:txBody>
        </p:sp>
        <p:sp>
          <p:nvSpPr>
            <p:cNvPr id="401435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401436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  <p:sp>
          <p:nvSpPr>
            <p:cNvPr id="401437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CC-49-DE-D0-AB-7D</a:t>
              </a:r>
            </a:p>
          </p:txBody>
        </p:sp>
        <p:sp>
          <p:nvSpPr>
            <p:cNvPr id="401438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401439" name="Object 31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p:oleObj spid="_x0000_s447490" name="Clip" r:id="rId4" imgW="1305000" imgH="1085760" progId="">
                <p:embed/>
              </p:oleObj>
            </a:graphicData>
          </a:graphic>
        </p:graphicFrame>
        <p:sp>
          <p:nvSpPr>
            <p:cNvPr id="401440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1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401442" name="Object 3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47493" name="Clip" r:id="rId5" imgW="1305000" imgH="1085760" progId="">
                  <p:embed/>
                </p:oleObj>
              </a:graphicData>
            </a:graphic>
          </p:graphicFrame>
          <p:sp>
            <p:nvSpPr>
              <p:cNvPr id="401413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A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01444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5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401446" name="Object 38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p:oleObj spid="_x0000_s447491" name="Clip" r:id="rId6" imgW="1305000" imgH="1085760" progId="">
                <p:embed/>
              </p:oleObj>
            </a:graphicData>
          </a:graphic>
        </p:graphicFrame>
        <p:sp>
          <p:nvSpPr>
            <p:cNvPr id="401447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48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222.222.222.221</a:t>
              </a:r>
            </a:p>
          </p:txBody>
        </p:sp>
        <p:sp>
          <p:nvSpPr>
            <p:cNvPr id="401449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401451" name="Object 43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47492" name="Clip" r:id="rId7" imgW="1305000" imgH="1085760" progId="">
                  <p:embed/>
                </p:oleObj>
              </a:graphicData>
            </a:graphic>
          </p:graphicFrame>
          <p:sp>
            <p:nvSpPr>
              <p:cNvPr id="401452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01453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222.222.222.222</a:t>
              </a:r>
            </a:p>
          </p:txBody>
        </p:sp>
        <p:sp>
          <p:nvSpPr>
            <p:cNvPr id="401454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i="0">
                  <a:latin typeface="Arial" charset="0"/>
                </a:rPr>
                <a:t>49-BD-D2-C7-56-2A</a:t>
              </a:r>
            </a:p>
          </p:txBody>
        </p:sp>
        <p:sp>
          <p:nvSpPr>
            <p:cNvPr id="401455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456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7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8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59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0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1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2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3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4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5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6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7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8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1469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1473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533400" y="1095375"/>
            <a:ext cx="7772400" cy="4648200"/>
          </a:xfrm>
          <a:noFill/>
          <a:ln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Walkthrough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send datagram from A to B via R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/>
              <a:t>                     assume  A knows B’s IP address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 smtClean="0"/>
              <a:t>Two </a:t>
            </a:r>
            <a:r>
              <a:rPr lang="en-US" sz="2400" dirty="0"/>
              <a:t>ARP tables </a:t>
            </a:r>
            <a:r>
              <a:rPr lang="en-US" sz="2400" dirty="0" smtClean="0"/>
              <a:t>in router </a:t>
            </a:r>
            <a:r>
              <a:rPr lang="en-US" sz="2400" dirty="0"/>
              <a:t>R, one for each IP network (LAN)</a:t>
            </a:r>
            <a:endParaRPr lang="en-US" dirty="0"/>
          </a:p>
          <a:p>
            <a:pPr>
              <a:buFont typeface="ZapfDingbats" pitchFamily="82" charset="2"/>
              <a:buNone/>
            </a:pP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280988"/>
            <a:ext cx="7772400" cy="3476625"/>
          </a:xfrm>
        </p:spPr>
        <p:txBody>
          <a:bodyPr/>
          <a:lstStyle/>
          <a:p>
            <a:r>
              <a:rPr lang="en-US" sz="2000"/>
              <a:t>A creates IP datagram with source A, destination B </a:t>
            </a:r>
          </a:p>
          <a:p>
            <a:r>
              <a:rPr lang="en-US" sz="2000"/>
              <a:t>A uses ARP to get R’s MAC address for </a:t>
            </a:r>
            <a:r>
              <a:rPr lang="en-US" sz="1800"/>
              <a:t>111.111.111.110</a:t>
            </a:r>
            <a:endParaRPr lang="en-US" sz="2000"/>
          </a:p>
          <a:p>
            <a:r>
              <a:rPr lang="en-US" sz="2000"/>
              <a:t>A creates link-layer frame with R's MAC address as dest, frame contains A-to-B IP datagram</a:t>
            </a:r>
          </a:p>
          <a:p>
            <a:r>
              <a:rPr lang="en-US" sz="2000"/>
              <a:t>A’s NIC sends frame </a:t>
            </a:r>
          </a:p>
          <a:p>
            <a:r>
              <a:rPr lang="en-US" sz="2000"/>
              <a:t>R’s NIC receives frame </a:t>
            </a:r>
          </a:p>
          <a:p>
            <a:r>
              <a:rPr lang="en-US" sz="2000"/>
              <a:t>R removes IP datagram from Ethernet frame, sees its destined to B</a:t>
            </a:r>
          </a:p>
          <a:p>
            <a:r>
              <a:rPr lang="en-US" sz="2000"/>
              <a:t>R uses ARP to get B’s MAC address </a:t>
            </a:r>
          </a:p>
          <a:p>
            <a:r>
              <a:rPr lang="en-US" sz="2000"/>
              <a:t>R creates frame containing A-to-B IP datagram sends to B</a:t>
            </a:r>
            <a:endParaRPr lang="en-US"/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927100" y="3908425"/>
            <a:ext cx="6894513" cy="2546350"/>
            <a:chOff x="410" y="2462"/>
            <a:chExt cx="4518" cy="1721"/>
          </a:xfrm>
        </p:grpSpPr>
        <p:sp>
          <p:nvSpPr>
            <p:cNvPr id="402440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402442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3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4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5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402446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024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49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50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024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53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454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2455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6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57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1A-23-F9-CD-06-9B</a:t>
              </a:r>
            </a:p>
          </p:txBody>
        </p:sp>
        <p:sp>
          <p:nvSpPr>
            <p:cNvPr id="402458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222.222.222.220</a:t>
              </a:r>
            </a:p>
          </p:txBody>
        </p:sp>
        <p:sp>
          <p:nvSpPr>
            <p:cNvPr id="402459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111.111.111.110</a:t>
              </a:r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E6-E9-00-17-BB-4B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CC-49-DE-D0-AB-7D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402463" name="Object 31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p:oleObj spid="_x0000_s448514" name="Clip" r:id="rId4" imgW="1305000" imgH="1085760" progId="">
                <p:embed/>
              </p:oleObj>
            </a:graphicData>
          </a:graphic>
        </p:graphicFrame>
        <p:sp>
          <p:nvSpPr>
            <p:cNvPr id="402464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65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402467" name="Object 3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48517" name="Clip" r:id="rId5" imgW="1305000" imgH="1085760" progId="">
                  <p:embed/>
                </p:oleObj>
              </a:graphicData>
            </a:graphic>
          </p:graphicFrame>
          <p:sp>
            <p:nvSpPr>
              <p:cNvPr id="402468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402469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70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402471" name="Object 39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p:oleObj spid="_x0000_s448515" name="Clip" r:id="rId6" imgW="1305000" imgH="1085760" progId="">
                <p:embed/>
              </p:oleObj>
            </a:graphicData>
          </a:graphic>
        </p:graphicFrame>
        <p:sp>
          <p:nvSpPr>
            <p:cNvPr id="402472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73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222.222.222.221</a:t>
              </a:r>
            </a:p>
          </p:txBody>
        </p:sp>
        <p:sp>
          <p:nvSpPr>
            <p:cNvPr id="402474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402476" name="Object 4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p:oleObj spid="_x0000_s448516" name="Clip" r:id="rId7" imgW="1305000" imgH="1085760" progId="">
                  <p:embed/>
                </p:oleObj>
              </a:graphicData>
            </a:graphic>
          </p:graphicFrame>
          <p:sp>
            <p:nvSpPr>
              <p:cNvPr id="402477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402478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222.222.222.222</a:t>
              </a:r>
            </a:p>
          </p:txBody>
        </p:sp>
        <p:sp>
          <p:nvSpPr>
            <p:cNvPr id="402479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49-BD-D2-C7-56-2A</a:t>
              </a:r>
            </a:p>
          </p:txBody>
        </p:sp>
        <p:sp>
          <p:nvSpPr>
            <p:cNvPr id="402480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81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2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/>
              <a:ahLst/>
              <a:cxnLst>
                <a:cxn ang="0">
                  <a:pos x="307" y="83"/>
                </a:cxn>
                <a:cxn ang="0">
                  <a:pos x="134" y="227"/>
                </a:cxn>
                <a:cxn ang="0">
                  <a:pos x="19" y="507"/>
                </a:cxn>
                <a:cxn ang="0">
                  <a:pos x="19" y="716"/>
                </a:cxn>
                <a:cxn ang="0">
                  <a:pos x="84" y="918"/>
                </a:cxn>
                <a:cxn ang="0">
                  <a:pos x="199" y="990"/>
                </a:cxn>
                <a:cxn ang="0">
                  <a:pos x="393" y="954"/>
                </a:cxn>
                <a:cxn ang="0">
                  <a:pos x="696" y="947"/>
                </a:cxn>
                <a:cxn ang="0">
                  <a:pos x="883" y="831"/>
                </a:cxn>
                <a:cxn ang="0">
                  <a:pos x="998" y="543"/>
                </a:cxn>
                <a:cxn ang="0">
                  <a:pos x="926" y="227"/>
                </a:cxn>
                <a:cxn ang="0">
                  <a:pos x="667" y="25"/>
                </a:cxn>
                <a:cxn ang="0">
                  <a:pos x="307" y="83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3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4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5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6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7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8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89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0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1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2496" name="Text Box 64"/>
          <p:cNvSpPr txBox="1">
            <a:spLocks noChangeArrowheads="1"/>
          </p:cNvSpPr>
          <p:nvPr/>
        </p:nvSpPr>
        <p:spPr bwMode="auto">
          <a:xfrm>
            <a:off x="5781675" y="1473200"/>
            <a:ext cx="3183885" cy="10156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9900"/>
                </a:solidFill>
                <a:latin typeface="+mn-lt"/>
              </a:rPr>
              <a:t>This is a </a:t>
            </a:r>
            <a:r>
              <a:rPr lang="en-US" sz="2000" i="0" dirty="0">
                <a:solidFill>
                  <a:srgbClr val="FF5050"/>
                </a:solidFill>
                <a:latin typeface="+mn-lt"/>
              </a:rPr>
              <a:t>really</a:t>
            </a:r>
            <a:r>
              <a:rPr lang="en-US" sz="2000" i="0" dirty="0">
                <a:solidFill>
                  <a:srgbClr val="009900"/>
                </a:solidFill>
                <a:latin typeface="+mn-lt"/>
              </a:rPr>
              <a:t> important</a:t>
            </a:r>
          </a:p>
          <a:p>
            <a:r>
              <a:rPr lang="en-US" sz="2000" i="0" dirty="0">
                <a:solidFill>
                  <a:srgbClr val="009900"/>
                </a:solidFill>
                <a:latin typeface="+mn-lt"/>
              </a:rPr>
              <a:t>example – make sure you</a:t>
            </a:r>
          </a:p>
          <a:p>
            <a:r>
              <a:rPr lang="en-US" sz="2000" i="0" dirty="0">
                <a:solidFill>
                  <a:srgbClr val="009900"/>
                </a:solidFill>
                <a:latin typeface="+mn-lt"/>
              </a:rPr>
              <a:t>understand!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0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96" grpId="0" animBg="1"/>
      <p:bldP spid="40249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/>
              <a:t>5.1 Introduction and services</a:t>
            </a:r>
          </a:p>
          <a:p>
            <a:r>
              <a:rPr lang="en-US" sz="2400" dirty="0"/>
              <a:t>5.2 Error detection and correction </a:t>
            </a:r>
          </a:p>
          <a:p>
            <a:r>
              <a:rPr lang="en-US" sz="2400" dirty="0" smtClean="0"/>
              <a:t>5.3 Multiple </a:t>
            </a:r>
            <a:r>
              <a:rPr lang="en-US" sz="2400" dirty="0"/>
              <a:t>access protocols</a:t>
            </a:r>
          </a:p>
          <a:p>
            <a:r>
              <a:rPr lang="en-US" sz="2400" dirty="0"/>
              <a:t>5.4 Link-Layer Addressing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5.5 Ethernet</a:t>
            </a: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  <a:noFill/>
          <a:ln/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MPLS</a:t>
            </a:r>
          </a:p>
          <a:p>
            <a:r>
              <a:rPr lang="en-US" sz="240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/>
              <a:t>Ethernet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b="1" dirty="0" smtClean="0"/>
              <a:t>Dominant</a:t>
            </a:r>
            <a:r>
              <a:rPr lang="en-US" sz="2400" dirty="0" smtClean="0"/>
              <a:t> </a:t>
            </a:r>
            <a:r>
              <a:rPr lang="en-US" sz="2400" dirty="0"/>
              <a:t>wired LAN technology: </a:t>
            </a:r>
          </a:p>
          <a:p>
            <a:r>
              <a:rPr lang="en-US" sz="2400" dirty="0" smtClean="0"/>
              <a:t>Cheap ($20) </a:t>
            </a:r>
            <a:r>
              <a:rPr lang="en-US" sz="2400" dirty="0"/>
              <a:t>for NIC</a:t>
            </a:r>
          </a:p>
          <a:p>
            <a:r>
              <a:rPr lang="en-US" sz="2400" dirty="0" smtClean="0"/>
              <a:t>First </a:t>
            </a:r>
            <a:r>
              <a:rPr lang="en-US" sz="2400" dirty="0"/>
              <a:t>widely used LAN technology</a:t>
            </a:r>
          </a:p>
          <a:p>
            <a:r>
              <a:rPr lang="en-US" sz="2400" dirty="0" smtClean="0"/>
              <a:t>Simpler</a:t>
            </a:r>
            <a:r>
              <a:rPr lang="en-US" sz="2400" dirty="0"/>
              <a:t>, cheaper than token LANs and ATM</a:t>
            </a:r>
          </a:p>
          <a:p>
            <a:r>
              <a:rPr lang="en-US" sz="2400" dirty="0" smtClean="0"/>
              <a:t>Kept </a:t>
            </a:r>
            <a:r>
              <a:rPr lang="en-US" sz="2400" dirty="0"/>
              <a:t>up with speed race: 10 Mbps – 10 </a:t>
            </a:r>
            <a:r>
              <a:rPr lang="en-US" sz="2400" dirty="0" err="1"/>
              <a:t>Gbps</a:t>
            </a:r>
            <a:r>
              <a:rPr lang="en-US" sz="2400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03460" name="Picture 4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</p:spPr>
      </p:pic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0"/>
              <a:t>Metcalfe’s Ethernet</a:t>
            </a:r>
          </a:p>
          <a:p>
            <a:r>
              <a:rPr lang="en-US" i="0"/>
              <a:t>sketch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dirty="0" smtClean="0"/>
              <a:t>Topology (Bus and Star)</a:t>
            </a:r>
            <a:endParaRPr lang="en-US" dirty="0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7772400" cy="2449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Bus </a:t>
            </a:r>
            <a:r>
              <a:rPr lang="en-US" sz="2400" dirty="0"/>
              <a:t>topology popular through mid 90s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All </a:t>
            </a:r>
            <a:r>
              <a:rPr lang="en-US" sz="2000" dirty="0"/>
              <a:t>nodes in same collision domain (can collide with each other)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Today</a:t>
            </a:r>
            <a:r>
              <a:rPr lang="en-US" sz="2400" dirty="0"/>
              <a:t>: star topology prevails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Active </a:t>
            </a:r>
            <a:r>
              <a:rPr lang="en-US" sz="2000" i="1" dirty="0">
                <a:solidFill>
                  <a:srgbClr val="FF0000"/>
                </a:solidFill>
              </a:rPr>
              <a:t>switch</a:t>
            </a:r>
            <a:r>
              <a:rPr lang="en-US" sz="2000" dirty="0"/>
              <a:t> in </a:t>
            </a:r>
            <a:r>
              <a:rPr lang="en-US" sz="2000" dirty="0" smtClean="0"/>
              <a:t>center (contrast with </a:t>
            </a:r>
            <a:r>
              <a:rPr lang="en-US" sz="2000" i="1" dirty="0" smtClean="0">
                <a:solidFill>
                  <a:srgbClr val="FF5050"/>
                </a:solidFill>
              </a:rPr>
              <a:t>hub</a:t>
            </a:r>
            <a:r>
              <a:rPr lang="en-US" sz="2000" dirty="0" smtClean="0"/>
              <a:t>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Each </a:t>
            </a:r>
            <a:r>
              <a:rPr lang="en-US" sz="2000" dirty="0"/>
              <a:t>“spoke” runs a (separate) Ethernet protocol (nodes do not collide with each other)</a:t>
            </a: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431115" name="Object 11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p:oleObj spid="_x0000_s449538" name="Clip" r:id="rId4" imgW="1305000" imgH="1085760" progId="">
              <p:embed/>
            </p:oleObj>
          </a:graphicData>
        </a:graphic>
      </p:graphicFrame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p:oleObj spid="_x0000_s449539" name="Clip" r:id="rId5" imgW="1305000" imgH="1085760" progId="">
              <p:embed/>
            </p:oleObj>
          </a:graphicData>
        </a:graphic>
      </p:graphicFrame>
      <p:sp>
        <p:nvSpPr>
          <p:cNvPr id="431117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18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21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1122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1123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1124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1127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/>
              <a:t>switch</a:t>
            </a:r>
          </a:p>
        </p:txBody>
      </p:sp>
      <p:sp>
        <p:nvSpPr>
          <p:cNvPr id="431128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1129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37" y="62"/>
              </a:cxn>
              <a:cxn ang="0">
                <a:pos x="219" y="0"/>
              </a:cxn>
              <a:cxn ang="0">
                <a:pos x="280" y="0"/>
              </a:cxn>
            </a:cxnLst>
            <a:rect l="0" t="0" r="r" b="b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31130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" y="0"/>
              </a:cxn>
              <a:cxn ang="0">
                <a:pos x="102" y="74"/>
              </a:cxn>
              <a:cxn ang="0">
                <a:pos x="148" y="74"/>
              </a:cxn>
            </a:cxnLst>
            <a:rect l="0" t="0" r="r" b="b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431132" name="Object 28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p:oleObj spid="_x0000_s44954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431133" name="Object 29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p:oleObj spid="_x0000_s449543" name="Clip" r:id="rId7" imgW="1305000" imgH="1085760" progId="">
                <p:embed/>
              </p:oleObj>
            </a:graphicData>
          </a:graphic>
        </p:graphicFrame>
        <p:graphicFrame>
          <p:nvGraphicFramePr>
            <p:cNvPr id="431134" name="Object 30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p:oleObj spid="_x0000_s449544" name="Clip" r:id="rId8" imgW="1305000" imgH="1085760" progId="">
                <p:embed/>
              </p:oleObj>
            </a:graphicData>
          </a:graphic>
        </p:graphicFrame>
        <p:graphicFrame>
          <p:nvGraphicFramePr>
            <p:cNvPr id="431135" name="Object 31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p:oleObj spid="_x0000_s449545" name="Clip" r:id="rId9" imgW="1305000" imgH="1085760" progId="">
                <p:embed/>
              </p:oleObj>
            </a:graphicData>
          </a:graphic>
        </p:graphicFrame>
        <p:sp>
          <p:nvSpPr>
            <p:cNvPr id="431136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37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38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39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31140" name="Object 36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p:oleObj spid="_x0000_s449546" name="Clip" r:id="rId10" imgW="1305000" imgH="1085760" progId="">
                <p:embed/>
              </p:oleObj>
            </a:graphicData>
          </a:graphic>
        </p:graphicFrame>
        <p:sp>
          <p:nvSpPr>
            <p:cNvPr id="431141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42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1143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p:oleObj spid="_x0000_s449540" name="Clip" r:id="rId11" imgW="1305000" imgH="1085760" progId="">
              <p:embed/>
            </p:oleObj>
          </a:graphicData>
        </a:graphic>
      </p:graphicFrame>
      <p:sp>
        <p:nvSpPr>
          <p:cNvPr id="431120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1113" name="Object 9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p:oleObj spid="_x0000_s449541" name="Clip" r:id="rId12" imgW="1305000" imgH="1085760" progId="">
              <p:embed/>
            </p:oleObj>
          </a:graphicData>
        </a:graphic>
      </p:graphicFrame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1145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bus: coaxial cable</a:t>
            </a:r>
          </a:p>
        </p:txBody>
      </p:sp>
      <p:sp>
        <p:nvSpPr>
          <p:cNvPr id="431146" name="Text Box 42"/>
          <p:cNvSpPr txBox="1">
            <a:spLocks noChangeArrowheads="1"/>
          </p:cNvSpPr>
          <p:nvPr/>
        </p:nvSpPr>
        <p:spPr bwMode="auto">
          <a:xfrm>
            <a:off x="5178425" y="6022975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n-US"/>
              <a:t>Ethernet Frame Structure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Sending adapter encapsulates IP datagram (or other network layer protocol packet) in </a:t>
            </a:r>
            <a:r>
              <a:rPr lang="en-US" sz="2400" dirty="0">
                <a:solidFill>
                  <a:srgbClr val="FF0000"/>
                </a:solidFill>
              </a:rPr>
              <a:t>Ethernet frame</a:t>
            </a:r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pPr>
              <a:buFont typeface="ZapfDingbats" pitchFamily="82" charset="2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Preamble:</a:t>
            </a:r>
            <a:r>
              <a:rPr lang="en-US" sz="2400" dirty="0"/>
              <a:t> </a:t>
            </a:r>
          </a:p>
          <a:p>
            <a:r>
              <a:rPr lang="en-US" sz="2400" dirty="0"/>
              <a:t>7 bytes with pattern 10101010 followed by one byte with pattern 10101011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to synchronize receiver, sender clock rates</a:t>
            </a:r>
          </a:p>
        </p:txBody>
      </p:sp>
      <p:pic>
        <p:nvPicPr>
          <p:cNvPr id="404484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452688"/>
            <a:ext cx="5487988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Layer</a:t>
            </a:r>
            <a:r>
              <a:rPr lang="en-US" dirty="0"/>
              <a:t>: </a:t>
            </a:r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23950"/>
            <a:ext cx="3906838" cy="4648200"/>
          </a:xfrm>
        </p:spPr>
        <p:txBody>
          <a:bodyPr/>
          <a:lstStyle/>
          <a:p>
            <a:r>
              <a:rPr lang="en-US" sz="2400" dirty="0"/>
              <a:t>D</a:t>
            </a:r>
            <a:r>
              <a:rPr lang="en-US" sz="2400" dirty="0" smtClean="0"/>
              <a:t>atagram </a:t>
            </a:r>
            <a:r>
              <a:rPr lang="en-US" sz="2400" dirty="0"/>
              <a:t>transferred by different link protocols over different links:</a:t>
            </a:r>
          </a:p>
          <a:p>
            <a:pPr lvl="1"/>
            <a:r>
              <a:rPr lang="en-US" sz="2000" dirty="0"/>
              <a:t>e.g., Ethernet on first link, frame relay on intermediate links, 802.11 on last link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link protocol provides different services</a:t>
            </a:r>
          </a:p>
          <a:p>
            <a:pPr lvl="1"/>
            <a:r>
              <a:rPr lang="en-US" sz="2000" dirty="0"/>
              <a:t>e.g., may or may not provide </a:t>
            </a:r>
            <a:r>
              <a:rPr lang="en-US" sz="2000" dirty="0" err="1"/>
              <a:t>rdt</a:t>
            </a:r>
            <a:r>
              <a:rPr lang="en-US" sz="2000" dirty="0"/>
              <a:t> over link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T</a:t>
            </a:r>
            <a:r>
              <a:rPr lang="en-US" sz="2400" u="sng" dirty="0" smtClean="0">
                <a:solidFill>
                  <a:srgbClr val="FF0000"/>
                </a:solidFill>
              </a:rPr>
              <a:t>ransportation </a:t>
            </a:r>
            <a:r>
              <a:rPr lang="en-US" sz="2400" u="sng" dirty="0">
                <a:solidFill>
                  <a:srgbClr val="FF0000"/>
                </a:solidFill>
              </a:rPr>
              <a:t>analogy</a:t>
            </a:r>
          </a:p>
          <a:p>
            <a:r>
              <a:rPr lang="en-US" sz="2000" dirty="0" smtClean="0"/>
              <a:t>Trip </a:t>
            </a:r>
            <a:r>
              <a:rPr lang="en-US" sz="2000" dirty="0"/>
              <a:t>from Princeton to Lausanne</a:t>
            </a:r>
          </a:p>
          <a:p>
            <a:pPr lvl="1"/>
            <a:r>
              <a:rPr lang="en-US" sz="2000" dirty="0"/>
              <a:t>limo: Princeton to JFK</a:t>
            </a:r>
          </a:p>
          <a:p>
            <a:pPr lvl="1"/>
            <a:r>
              <a:rPr lang="en-US" sz="2000" dirty="0"/>
              <a:t>plane: JFK to Geneva</a:t>
            </a:r>
          </a:p>
          <a:p>
            <a:pPr lvl="1"/>
            <a:r>
              <a:rPr lang="en-US" sz="2000" dirty="0"/>
              <a:t>train: Geneva to Lausanne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ourist </a:t>
            </a:r>
            <a:r>
              <a:rPr lang="en-US" sz="2400" dirty="0"/>
              <a:t>= </a:t>
            </a:r>
            <a:r>
              <a:rPr lang="en-US" sz="2400" dirty="0">
                <a:solidFill>
                  <a:srgbClr val="FF0000"/>
                </a:solidFill>
              </a:rPr>
              <a:t>datagram</a:t>
            </a:r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ransport hop = </a:t>
            </a:r>
            <a:r>
              <a:rPr lang="en-US" sz="2400" dirty="0">
                <a:solidFill>
                  <a:srgbClr val="FF0000"/>
                </a:solidFill>
              </a:rPr>
              <a:t>communication link</a:t>
            </a:r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ransportation </a:t>
            </a:r>
            <a:r>
              <a:rPr lang="en-US" sz="2400" dirty="0"/>
              <a:t>mode = </a:t>
            </a:r>
            <a:r>
              <a:rPr lang="en-US" sz="2400" dirty="0">
                <a:solidFill>
                  <a:srgbClr val="FF0000"/>
                </a:solidFill>
              </a:rPr>
              <a:t>link layer protocol</a:t>
            </a:r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ravel </a:t>
            </a:r>
            <a:r>
              <a:rPr lang="en-US" sz="2400" dirty="0"/>
              <a:t>agent = </a:t>
            </a:r>
            <a:r>
              <a:rPr lang="en-US" sz="2400" dirty="0">
                <a:solidFill>
                  <a:srgbClr val="FF0000"/>
                </a:solidFill>
              </a:rPr>
              <a:t>routing algorithm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/>
              <a:t>Ethernet Frame Structure (more)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7772400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Addresses:</a:t>
            </a:r>
            <a:r>
              <a:rPr lang="en-US" sz="2400" dirty="0"/>
              <a:t> 6 bytes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f </a:t>
            </a:r>
            <a:r>
              <a:rPr lang="en-US" sz="2000" dirty="0"/>
              <a:t>adapter receives frame with matching destination </a:t>
            </a:r>
            <a:r>
              <a:rPr lang="en-US" sz="2000" dirty="0" smtClean="0"/>
              <a:t>address </a:t>
            </a:r>
            <a:r>
              <a:rPr lang="en-US" sz="2000" dirty="0"/>
              <a:t>or with broadcast address (</a:t>
            </a:r>
            <a:r>
              <a:rPr lang="en-US" sz="2000" dirty="0" smtClean="0"/>
              <a:t>e.g. </a:t>
            </a:r>
            <a:r>
              <a:rPr lang="en-US" sz="2000" dirty="0"/>
              <a:t>ARP packet), it passes data in frame to network layer protocol</a:t>
            </a:r>
          </a:p>
          <a:p>
            <a:pPr lvl="1"/>
            <a:r>
              <a:rPr lang="en-US" sz="2000" dirty="0"/>
              <a:t>otherwise, adapter discards frame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Type:</a:t>
            </a:r>
            <a:r>
              <a:rPr lang="en-US" sz="2400" dirty="0"/>
              <a:t> indicates higher layer protocol (mostly IP but others possible, e.g., Novell IPX, AppleTalk)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CRC:</a:t>
            </a:r>
            <a:r>
              <a:rPr lang="en-US" sz="2400" dirty="0"/>
              <a:t> checked at receiver, if error is detected, frame is dropped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5508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105400"/>
            <a:ext cx="6397625" cy="110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r>
              <a:rPr lang="en-US" sz="3600" dirty="0"/>
              <a:t>Ethernet: Unreliable, </a:t>
            </a:r>
            <a:r>
              <a:rPr lang="en-US" sz="3600" dirty="0" smtClean="0"/>
              <a:t>Connectionless</a:t>
            </a:r>
            <a:endParaRPr lang="en-US" sz="3600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Connectionless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No handshaking between sending and receiving NICs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Unreliable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en-US" sz="2400" dirty="0"/>
              <a:t> receiving NIC doesn’t send </a:t>
            </a:r>
            <a:r>
              <a:rPr lang="en-US" sz="2400" dirty="0" err="1"/>
              <a:t>acks</a:t>
            </a:r>
            <a:r>
              <a:rPr lang="en-US" sz="2400" dirty="0"/>
              <a:t> or </a:t>
            </a:r>
            <a:r>
              <a:rPr lang="en-US" sz="2400" dirty="0" err="1"/>
              <a:t>nacks</a:t>
            </a:r>
            <a:r>
              <a:rPr lang="en-US" sz="2400" dirty="0"/>
              <a:t> to sending NIC</a:t>
            </a:r>
            <a:endParaRPr lang="en-US" dirty="0"/>
          </a:p>
          <a:p>
            <a:pPr lvl="1"/>
            <a:r>
              <a:rPr lang="en-US" sz="2000" dirty="0" smtClean="0"/>
              <a:t>Stream </a:t>
            </a:r>
            <a:r>
              <a:rPr lang="en-US" sz="2000" dirty="0"/>
              <a:t>of </a:t>
            </a:r>
            <a:r>
              <a:rPr lang="en-US" sz="2000" dirty="0" err="1"/>
              <a:t>datagrams</a:t>
            </a:r>
            <a:r>
              <a:rPr lang="en-US" sz="2000" dirty="0"/>
              <a:t> passed to network layer can have gaps (missing </a:t>
            </a:r>
            <a:r>
              <a:rPr lang="en-US" sz="2000" dirty="0" err="1"/>
              <a:t>datagrams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smtClean="0"/>
              <a:t>Gaps </a:t>
            </a:r>
            <a:r>
              <a:rPr lang="en-US" sz="2000" dirty="0"/>
              <a:t>will be filled if app is using TCP</a:t>
            </a:r>
          </a:p>
          <a:p>
            <a:pPr lvl="1"/>
            <a:r>
              <a:rPr lang="en-US" sz="2000" dirty="0" smtClean="0"/>
              <a:t>Otherwise</a:t>
            </a:r>
            <a:r>
              <a:rPr lang="en-US" sz="2000" dirty="0"/>
              <a:t>, app will see gaps</a:t>
            </a:r>
          </a:p>
          <a:p>
            <a:r>
              <a:rPr lang="en-US" sz="2400" dirty="0"/>
              <a:t>Ethernet’s MAC protocol: </a:t>
            </a:r>
            <a:r>
              <a:rPr lang="en-US" sz="2400" dirty="0" err="1"/>
              <a:t>unslotted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CSMA/CD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Ethernet CSMA/CD algorithm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289050"/>
            <a:ext cx="4433888" cy="4648200"/>
          </a:xfrm>
          <a:solidFill>
            <a:schemeClr val="bg1"/>
          </a:solidFill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1. NIC receives datagram from network layer, creates frame</a:t>
            </a:r>
          </a:p>
          <a:p>
            <a:pPr>
              <a:buFont typeface="ZapfDingbats" pitchFamily="82" charset="2"/>
              <a:buNone/>
            </a:pPr>
            <a:r>
              <a:rPr lang="en-US" sz="2400" dirty="0"/>
              <a:t>2. If NIC senses channel idle, starts frame transmission If NIC senses channel busy, waits until channel idle, then transmits</a:t>
            </a:r>
          </a:p>
          <a:p>
            <a:pPr>
              <a:buFont typeface="ZapfDingbats" pitchFamily="82" charset="2"/>
              <a:buNone/>
            </a:pPr>
            <a:r>
              <a:rPr lang="en-US" sz="2400" dirty="0"/>
              <a:t>3. If NIC transmits entire frame without detecting another transmission, NIC is done with </a:t>
            </a:r>
            <a:r>
              <a:rPr lang="en-US" sz="2400" dirty="0" smtClean="0"/>
              <a:t>frame!</a:t>
            </a:r>
            <a:endParaRPr lang="en-US" sz="2400" dirty="0"/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289050"/>
            <a:ext cx="44100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4. If NIC detects another transmission while transmitting,  aborts and sends jam signal</a:t>
            </a:r>
          </a:p>
          <a:p>
            <a:pPr>
              <a:buFont typeface="ZapfDingbats" pitchFamily="82" charset="2"/>
              <a:buNone/>
            </a:pPr>
            <a:r>
              <a:rPr lang="en-US" sz="2400"/>
              <a:t>5. After aborting, NIC enters </a:t>
            </a:r>
            <a:r>
              <a:rPr lang="en-US" sz="2400" b="1">
                <a:solidFill>
                  <a:srgbClr val="FF0000"/>
                </a:solidFill>
              </a:rPr>
              <a:t>exponential backoff</a:t>
            </a:r>
            <a:r>
              <a:rPr lang="en-US" sz="2400"/>
              <a:t>: after </a:t>
            </a:r>
            <a:r>
              <a:rPr lang="en-US" sz="2400" i="1"/>
              <a:t>m</a:t>
            </a:r>
            <a:r>
              <a:rPr lang="en-US" sz="2400"/>
              <a:t>th collision, NIC chooses </a:t>
            </a:r>
            <a:r>
              <a:rPr lang="en-US" sz="2400" i="1"/>
              <a:t>K </a:t>
            </a:r>
            <a:r>
              <a:rPr lang="en-US" sz="2400"/>
              <a:t>at random from </a:t>
            </a:r>
            <a:br>
              <a:rPr lang="en-US" sz="2400"/>
            </a:br>
            <a:r>
              <a:rPr lang="en-US" sz="2000"/>
              <a:t>{0,1,2,…,2</a:t>
            </a:r>
            <a:r>
              <a:rPr lang="en-US" sz="2000" b="1" baseline="30000"/>
              <a:t>m</a:t>
            </a:r>
            <a:r>
              <a:rPr lang="en-US" sz="2000"/>
              <a:t>-1}.</a:t>
            </a:r>
            <a:r>
              <a:rPr lang="en-US" sz="2400"/>
              <a:t> NIC waits K</a:t>
            </a:r>
            <a:r>
              <a:rPr lang="el-GR" sz="2400"/>
              <a:t>·</a:t>
            </a:r>
            <a:r>
              <a:rPr lang="en-US" sz="2400"/>
              <a:t>512 bit times, returns to Step 2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 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600" dirty="0"/>
              <a:t>Ethernet’s CSMA/CD (more)</a:t>
            </a:r>
            <a:endParaRPr lang="en-US" dirty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810000" cy="30114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Jam Signal:</a:t>
            </a:r>
            <a:r>
              <a:rPr lang="en-US" sz="2000"/>
              <a:t> make sure all other transmitters are aware of collision; 48 bits</a:t>
            </a:r>
          </a:p>
          <a:p>
            <a:pPr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</a:rPr>
              <a:t>Bit time:</a:t>
            </a:r>
            <a:r>
              <a:rPr lang="en-US" sz="2000"/>
              <a:t> .1 microsec for 10 Mbps Ethernet ;</a:t>
            </a:r>
            <a:br>
              <a:rPr lang="en-US" sz="2000"/>
            </a:br>
            <a:r>
              <a:rPr lang="en-US" sz="2000"/>
              <a:t>for K=1023, wait time is about 50 msec</a:t>
            </a:r>
          </a:p>
          <a:p>
            <a:pPr>
              <a:buFont typeface="ZapfDingbats" pitchFamily="82" charset="2"/>
              <a:buNone/>
            </a:pPr>
            <a:r>
              <a:rPr lang="en-US" sz="2000"/>
              <a:t> </a:t>
            </a:r>
          </a:p>
          <a:p>
            <a:pPr>
              <a:buFont typeface="ZapfDingbats" pitchFamily="82" charset="2"/>
              <a:buNone/>
            </a:pPr>
            <a:endParaRPr lang="en-US" sz="2000"/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371600"/>
            <a:ext cx="4084638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rgbClr val="FF0000"/>
                </a:solidFill>
              </a:rPr>
              <a:t>Exponential </a:t>
            </a:r>
            <a:r>
              <a:rPr lang="en-US" sz="2000" dirty="0" err="1">
                <a:solidFill>
                  <a:srgbClr val="FF0000"/>
                </a:solidFill>
              </a:rPr>
              <a:t>Backoff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</a:p>
          <a:p>
            <a:r>
              <a:rPr lang="en-US" sz="2000" i="1" dirty="0">
                <a:solidFill>
                  <a:schemeClr val="accent2"/>
                </a:solidFill>
              </a:rPr>
              <a:t>Goal</a:t>
            </a:r>
            <a:r>
              <a:rPr lang="en-US" sz="2000" dirty="0"/>
              <a:t>: adapt retransmission attempts to estimated current load</a:t>
            </a:r>
          </a:p>
          <a:p>
            <a:pPr lvl="1"/>
            <a:r>
              <a:rPr lang="en-US" sz="2000" dirty="0"/>
              <a:t>heavy load: random wait will be longer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irst </a:t>
            </a:r>
            <a:r>
              <a:rPr lang="en-US" sz="2000" dirty="0"/>
              <a:t>collision: choose K from {0,1}; delay is K</a:t>
            </a:r>
            <a:r>
              <a:rPr lang="el-GR" sz="2000" dirty="0"/>
              <a:t>·</a:t>
            </a:r>
            <a:r>
              <a:rPr lang="en-US" sz="2000" dirty="0"/>
              <a:t> 512 bit transmission times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second collision: choose K from {0,1,2,3}…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ten collisions, choose K from {0,1,2,3,4,…,1023}</a:t>
            </a:r>
          </a:p>
        </p:txBody>
      </p:sp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641350" y="4498975"/>
            <a:ext cx="3190297" cy="10156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latin typeface="+mn-lt"/>
              </a:rPr>
              <a:t>See/interact with Java</a:t>
            </a:r>
          </a:p>
          <a:p>
            <a:r>
              <a:rPr lang="en-US" sz="2000" i="0" dirty="0">
                <a:latin typeface="+mn-lt"/>
              </a:rPr>
              <a:t>applet on AWL Web site:</a:t>
            </a:r>
          </a:p>
          <a:p>
            <a:r>
              <a:rPr lang="en-US" sz="2000" i="0" dirty="0">
                <a:latin typeface="+mn-lt"/>
              </a:rPr>
              <a:t>highly </a:t>
            </a:r>
            <a:r>
              <a:rPr lang="en-US" sz="2000" i="0" dirty="0" smtClean="0">
                <a:latin typeface="+mn-lt"/>
              </a:rPr>
              <a:t>recommended!</a:t>
            </a:r>
            <a:endParaRPr lang="en-US" sz="2000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CSMA/CD </a:t>
            </a:r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prop</a:t>
            </a:r>
            <a:r>
              <a:rPr lang="en-US" sz="2400" dirty="0"/>
              <a:t> = max prop delay between 2 nodes in LAN</a:t>
            </a:r>
          </a:p>
          <a:p>
            <a:r>
              <a:rPr lang="en-US" sz="2400" dirty="0" err="1"/>
              <a:t>t</a:t>
            </a:r>
            <a:r>
              <a:rPr lang="en-US" sz="2400" baseline="-25000" dirty="0" err="1"/>
              <a:t>trans</a:t>
            </a:r>
            <a:r>
              <a:rPr lang="en-US" sz="2400" dirty="0"/>
              <a:t> = time to transmit max-size frame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 smtClean="0"/>
              <a:t>Efficiency </a:t>
            </a:r>
            <a:r>
              <a:rPr lang="en-US" sz="2400" dirty="0"/>
              <a:t>goes to 1 </a:t>
            </a:r>
          </a:p>
          <a:p>
            <a:pPr lvl="1"/>
            <a:r>
              <a:rPr lang="en-US" sz="2000" dirty="0"/>
              <a:t>as </a:t>
            </a:r>
            <a:r>
              <a:rPr lang="en-US" sz="2000" dirty="0" err="1"/>
              <a:t>t</a:t>
            </a:r>
            <a:r>
              <a:rPr lang="en-US" sz="2000" baseline="-25000" dirty="0" err="1"/>
              <a:t>prop</a:t>
            </a:r>
            <a:r>
              <a:rPr lang="en-US" sz="2000" dirty="0"/>
              <a:t> goes to 0</a:t>
            </a:r>
          </a:p>
          <a:p>
            <a:pPr lvl="1"/>
            <a:r>
              <a:rPr lang="en-US" sz="2000" dirty="0"/>
              <a:t>as </a:t>
            </a:r>
            <a:r>
              <a:rPr lang="en-US" sz="2000" dirty="0" err="1"/>
              <a:t>t</a:t>
            </a:r>
            <a:r>
              <a:rPr lang="en-US" sz="2000" baseline="-25000" dirty="0" err="1"/>
              <a:t>trans</a:t>
            </a:r>
            <a:r>
              <a:rPr lang="en-US" sz="2000" dirty="0"/>
              <a:t> goes to infinity</a:t>
            </a:r>
          </a:p>
          <a:p>
            <a:r>
              <a:rPr lang="en-US" sz="2400" dirty="0" smtClean="0"/>
              <a:t>Better </a:t>
            </a:r>
            <a:r>
              <a:rPr lang="en-US" sz="2400" dirty="0"/>
              <a:t>performance than ALOHA: and simple, cheap, decentralized</a:t>
            </a:r>
            <a:r>
              <a:rPr lang="en-US" dirty="0"/>
              <a:t>!</a:t>
            </a:r>
          </a:p>
        </p:txBody>
      </p:sp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p:oleObj spid="_x0000_s450562" name="Equation" r:id="rId4" imgW="1422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5250"/>
            <a:ext cx="8029575" cy="1143000"/>
          </a:xfrm>
        </p:spPr>
        <p:txBody>
          <a:bodyPr/>
          <a:lstStyle/>
          <a:p>
            <a:r>
              <a:rPr lang="en-US" sz="3200" dirty="0"/>
              <a:t>802.3 Ethernet Standards: Link &amp; Physical Layers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</a:rPr>
              <a:t>Many</a:t>
            </a:r>
            <a:r>
              <a:rPr lang="en-US" dirty="0" smtClean="0"/>
              <a:t> </a:t>
            </a:r>
            <a:r>
              <a:rPr lang="en-US" dirty="0"/>
              <a:t>different Ethernet standards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Common </a:t>
            </a:r>
            <a:r>
              <a:rPr lang="en-US" dirty="0"/>
              <a:t>MAC protocol and frame format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</a:t>
            </a:r>
            <a:r>
              <a:rPr lang="en-US" dirty="0"/>
              <a:t>speeds: 2 Mbps, 10 Mbps, 100 Mbps, 1Gbps, 10G bps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</a:t>
            </a:r>
            <a:r>
              <a:rPr lang="en-US" dirty="0"/>
              <a:t>physical layer media: fiber, cable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sp>
        <p:nvSpPr>
          <p:cNvPr id="412711" name="Freeform 39"/>
          <p:cNvSpPr>
            <a:spLocks/>
          </p:cNvSpPr>
          <p:nvPr/>
        </p:nvSpPr>
        <p:spPr bwMode="auto">
          <a:xfrm>
            <a:off x="2833687" y="3846513"/>
            <a:ext cx="1393825" cy="1527175"/>
          </a:xfrm>
          <a:custGeom>
            <a:avLst/>
            <a:gdLst/>
            <a:ahLst/>
            <a:cxnLst>
              <a:cxn ang="0">
                <a:pos x="851" y="0"/>
              </a:cxn>
              <a:cxn ang="0">
                <a:pos x="0" y="622"/>
              </a:cxn>
              <a:cxn ang="0">
                <a:pos x="7" y="962"/>
              </a:cxn>
              <a:cxn ang="0">
                <a:pos x="878" y="960"/>
              </a:cxn>
              <a:cxn ang="0">
                <a:pos x="851" y="0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533525" y="3960813"/>
            <a:ext cx="1304926" cy="1477963"/>
            <a:chOff x="918" y="785"/>
            <a:chExt cx="822" cy="931"/>
          </a:xfrm>
        </p:grpSpPr>
        <p:sp>
          <p:nvSpPr>
            <p:cNvPr id="412713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12714" name="Text Box 42"/>
            <p:cNvSpPr txBox="1">
              <a:spLocks noChangeArrowheads="1"/>
            </p:cNvSpPr>
            <p:nvPr/>
          </p:nvSpPr>
          <p:spPr bwMode="auto">
            <a:xfrm>
              <a:off x="918" y="785"/>
              <a:ext cx="811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800" i="0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 sz="1800" i="0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 sz="1800" i="0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 sz="1800" i="0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 sz="1800" i="0">
                  <a:latin typeface="Arial" charset="0"/>
                </a:rPr>
                <a:t>physical</a:t>
              </a:r>
            </a:p>
          </p:txBody>
        </p:sp>
        <p:sp>
          <p:nvSpPr>
            <p:cNvPr id="412715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716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717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2720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2721" name="Rectangle 49"/>
          <p:cNvSpPr>
            <a:spLocks noChangeArrowheads="1"/>
          </p:cNvSpPr>
          <p:nvPr/>
        </p:nvSpPr>
        <p:spPr bwMode="auto">
          <a:xfrm>
            <a:off x="4191000" y="38100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722" name="Line 50"/>
          <p:cNvSpPr>
            <a:spLocks noChangeShapeType="1"/>
          </p:cNvSpPr>
          <p:nvPr/>
        </p:nvSpPr>
        <p:spPr bwMode="auto">
          <a:xfrm flipV="1">
            <a:off x="4205287" y="44751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23" name="Text Box 51"/>
          <p:cNvSpPr txBox="1">
            <a:spLocks noChangeArrowheads="1"/>
          </p:cNvSpPr>
          <p:nvPr/>
        </p:nvSpPr>
        <p:spPr bwMode="auto">
          <a:xfrm>
            <a:off x="5373687" y="38512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i="0">
                <a:latin typeface="Arial" charset="0"/>
              </a:rPr>
              <a:t>MAC protocol</a:t>
            </a:r>
          </a:p>
          <a:p>
            <a:pPr algn="ctr" eaLnBrk="1" hangingPunct="1"/>
            <a:r>
              <a:rPr lang="en-US" sz="1600" i="0">
                <a:latin typeface="Arial" charset="0"/>
              </a:rPr>
              <a:t>and frame format</a:t>
            </a:r>
          </a:p>
        </p:txBody>
      </p: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4359275" y="45656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i="0">
                <a:latin typeface="Arial" charset="0"/>
              </a:rPr>
              <a:t>100BASE-TX</a:t>
            </a:r>
          </a:p>
        </p:txBody>
      </p:sp>
      <p:sp>
        <p:nvSpPr>
          <p:cNvPr id="412725" name="Text Box 53"/>
          <p:cNvSpPr txBox="1">
            <a:spLocks noChangeArrowheads="1"/>
          </p:cNvSpPr>
          <p:nvPr/>
        </p:nvSpPr>
        <p:spPr bwMode="auto">
          <a:xfrm>
            <a:off x="4370387" y="49260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i="0">
                <a:latin typeface="Arial" charset="0"/>
              </a:rPr>
              <a:t>100BASE-T4</a:t>
            </a:r>
          </a:p>
        </p:txBody>
      </p:sp>
      <p:sp>
        <p:nvSpPr>
          <p:cNvPr id="412726" name="Text Box 54"/>
          <p:cNvSpPr txBox="1">
            <a:spLocks noChangeArrowheads="1"/>
          </p:cNvSpPr>
          <p:nvPr/>
        </p:nvSpPr>
        <p:spPr bwMode="auto">
          <a:xfrm>
            <a:off x="7042150" y="45608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i="0">
                <a:latin typeface="Arial" charset="0"/>
              </a:rPr>
              <a:t>100BASE-FX</a:t>
            </a:r>
          </a:p>
        </p:txBody>
      </p:sp>
      <p:sp>
        <p:nvSpPr>
          <p:cNvPr id="412727" name="Freeform 55"/>
          <p:cNvSpPr>
            <a:spLocks/>
          </p:cNvSpPr>
          <p:nvPr/>
        </p:nvSpPr>
        <p:spPr bwMode="auto">
          <a:xfrm>
            <a:off x="2847975" y="4456113"/>
            <a:ext cx="1393825" cy="611187"/>
          </a:xfrm>
          <a:custGeom>
            <a:avLst/>
            <a:gdLst/>
            <a:ahLst/>
            <a:cxnLst>
              <a:cxn ang="0">
                <a:pos x="0" y="385"/>
              </a:cxn>
              <a:cxn ang="0">
                <a:pos x="878" y="0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2728" name="Text Box 56"/>
          <p:cNvSpPr txBox="1">
            <a:spLocks noChangeArrowheads="1"/>
          </p:cNvSpPr>
          <p:nvPr/>
        </p:nvSpPr>
        <p:spPr bwMode="auto">
          <a:xfrm>
            <a:off x="5702300" y="45593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i="0">
                <a:latin typeface="Arial" charset="0"/>
              </a:rPr>
              <a:t>100BASE-T2</a:t>
            </a:r>
          </a:p>
        </p:txBody>
      </p:sp>
      <p:sp>
        <p:nvSpPr>
          <p:cNvPr id="412729" name="Text Box 57"/>
          <p:cNvSpPr txBox="1">
            <a:spLocks noChangeArrowheads="1"/>
          </p:cNvSpPr>
          <p:nvPr/>
        </p:nvSpPr>
        <p:spPr bwMode="auto">
          <a:xfrm>
            <a:off x="5684837" y="49196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i="0">
                <a:latin typeface="Arial" charset="0"/>
              </a:rPr>
              <a:t>100BASE-SX</a:t>
            </a:r>
          </a:p>
        </p:txBody>
      </p:sp>
      <p:sp>
        <p:nvSpPr>
          <p:cNvPr id="412730" name="Text Box 58"/>
          <p:cNvSpPr txBox="1">
            <a:spLocks noChangeArrowheads="1"/>
          </p:cNvSpPr>
          <p:nvPr/>
        </p:nvSpPr>
        <p:spPr bwMode="auto">
          <a:xfrm>
            <a:off x="7048500" y="49149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i="0">
                <a:latin typeface="Arial" charset="0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41975" y="4514851"/>
            <a:ext cx="2832100" cy="1595438"/>
            <a:chOff x="3579" y="2988"/>
            <a:chExt cx="1784" cy="1005"/>
          </a:xfrm>
        </p:grpSpPr>
        <p:sp>
          <p:nvSpPr>
            <p:cNvPr id="412731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/>
              <a:ahLst/>
              <a:cxnLst>
                <a:cxn ang="0">
                  <a:pos x="842" y="0"/>
                </a:cxn>
                <a:cxn ang="0">
                  <a:pos x="843" y="239"/>
                </a:cxn>
                <a:cxn ang="0">
                  <a:pos x="5" y="239"/>
                </a:cxn>
                <a:cxn ang="0">
                  <a:pos x="0" y="489"/>
                </a:cxn>
                <a:cxn ang="0">
                  <a:pos x="1709" y="489"/>
                </a:cxn>
                <a:cxn ang="0">
                  <a:pos x="1704" y="0"/>
                </a:cxn>
                <a:cxn ang="0">
                  <a:pos x="842" y="0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412732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412733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>
                  <a:solidFill>
                    <a:srgbClr val="FF0000"/>
                  </a:solidFill>
                </a:rPr>
                <a:t>fiber physical layer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649662" y="4505325"/>
            <a:ext cx="3303588" cy="1936750"/>
            <a:chOff x="2324" y="2982"/>
            <a:chExt cx="2081" cy="1220"/>
          </a:xfrm>
        </p:grpSpPr>
        <p:sp>
          <p:nvSpPr>
            <p:cNvPr id="412734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/>
              <a:ahLst/>
              <a:cxnLst>
                <a:cxn ang="0">
                  <a:pos x="1664" y="0"/>
                </a:cxn>
                <a:cxn ang="0">
                  <a:pos x="1652" y="233"/>
                </a:cxn>
                <a:cxn ang="0">
                  <a:pos x="820" y="233"/>
                </a:cxn>
                <a:cxn ang="0">
                  <a:pos x="814" y="495"/>
                </a:cxn>
                <a:cxn ang="0">
                  <a:pos x="0" y="495"/>
                </a:cxn>
                <a:cxn ang="0">
                  <a:pos x="0" y="0"/>
                </a:cxn>
                <a:cxn ang="0">
                  <a:pos x="1664" y="0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412735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412737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chemeClr val="accent2"/>
                  </a:solidFill>
                </a:rPr>
                <a:t>copper (</a:t>
              </a:r>
              <a:r>
                <a:rPr lang="en-US" sz="2000" i="0" dirty="0" smtClean="0">
                  <a:solidFill>
                    <a:schemeClr val="accent2"/>
                  </a:solidFill>
                </a:rPr>
                <a:t>twisted</a:t>
              </a:r>
              <a:endParaRPr lang="en-US" sz="2000" i="0" dirty="0">
                <a:solidFill>
                  <a:schemeClr val="accent2"/>
                </a:solidFill>
              </a:endParaRPr>
            </a:p>
            <a:p>
              <a:r>
                <a:rPr lang="en-US" sz="2000" i="0" dirty="0">
                  <a:solidFill>
                    <a:schemeClr val="accent2"/>
                  </a:solidFill>
                </a:rPr>
                <a:t>pair) physical layer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Manchester </a:t>
            </a:r>
            <a:r>
              <a:rPr lang="en-US" dirty="0" smtClean="0"/>
              <a:t>Encoding</a:t>
            </a:r>
            <a:endParaRPr lang="en-US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2" y="3770312"/>
            <a:ext cx="7772400" cy="2009775"/>
          </a:xfrm>
        </p:spPr>
        <p:txBody>
          <a:bodyPr/>
          <a:lstStyle/>
          <a:p>
            <a:r>
              <a:rPr lang="en-US" sz="2400" dirty="0" smtClean="0"/>
              <a:t>Used </a:t>
            </a:r>
            <a:r>
              <a:rPr lang="en-US" sz="2400" dirty="0"/>
              <a:t>in 10BaseT</a:t>
            </a:r>
          </a:p>
          <a:p>
            <a:r>
              <a:rPr lang="en-US" sz="2400" dirty="0" smtClean="0"/>
              <a:t>Each </a:t>
            </a:r>
            <a:r>
              <a:rPr lang="en-US" sz="2400" dirty="0"/>
              <a:t>bit has a transition</a:t>
            </a:r>
          </a:p>
          <a:p>
            <a:r>
              <a:rPr lang="en-US" sz="2400" dirty="0" smtClean="0"/>
              <a:t>Allows </a:t>
            </a:r>
            <a:r>
              <a:rPr lang="en-US" sz="2400" dirty="0"/>
              <a:t>clocks in sending and receiving nodes to synchronize to each other</a:t>
            </a:r>
          </a:p>
          <a:p>
            <a:pPr lvl="1"/>
            <a:r>
              <a:rPr lang="en-US" sz="2000" dirty="0" smtClean="0"/>
              <a:t>No </a:t>
            </a:r>
            <a:r>
              <a:rPr lang="en-US" sz="2000" dirty="0"/>
              <a:t>need for a centralized, global clock among nodes!</a:t>
            </a:r>
          </a:p>
          <a:p>
            <a:r>
              <a:rPr lang="en-US" sz="2400" dirty="0"/>
              <a:t>Hey, this is physical-layer stuff!</a:t>
            </a:r>
          </a:p>
        </p:txBody>
      </p:sp>
      <p:pic>
        <p:nvPicPr>
          <p:cNvPr id="413700" name="Picture 4" descr="manche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5835650" cy="2312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/>
              <a:t>5.1 Introduction and services</a:t>
            </a:r>
          </a:p>
          <a:p>
            <a:r>
              <a:rPr lang="en-US" sz="2400" dirty="0"/>
              <a:t>5.2 Error detection and correction </a:t>
            </a:r>
          </a:p>
          <a:p>
            <a:r>
              <a:rPr lang="en-US" sz="2400" dirty="0"/>
              <a:t>5.3 Multiple access protocols</a:t>
            </a:r>
          </a:p>
          <a:p>
            <a:r>
              <a:rPr lang="en-US" sz="2400" dirty="0"/>
              <a:t>5.4 Link-layer Addressing</a:t>
            </a:r>
          </a:p>
          <a:p>
            <a:r>
              <a:rPr lang="en-US" sz="2400" dirty="0"/>
              <a:t>5.5 Ethernet</a:t>
            </a:r>
          </a:p>
        </p:txBody>
      </p:sp>
      <p:sp>
        <p:nvSpPr>
          <p:cNvPr id="522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5.6 Link-layer switches, LANs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, VLANs</a:t>
            </a:r>
          </a:p>
          <a:p>
            <a:r>
              <a:rPr lang="en-US" sz="2400" dirty="0"/>
              <a:t>5.7 PPP</a:t>
            </a:r>
          </a:p>
          <a:p>
            <a:r>
              <a:rPr lang="en-US" sz="2400" dirty="0"/>
              <a:t>5.8 Link virtualization: MPLS</a:t>
            </a:r>
          </a:p>
          <a:p>
            <a:r>
              <a:rPr lang="en-US" sz="2400" dirty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/>
              <a:t>Hubs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19200"/>
            <a:ext cx="8429625" cy="23193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… physical-layer (“dumb”) repeaters:</a:t>
            </a:r>
          </a:p>
          <a:p>
            <a:pPr lvl="1"/>
            <a:r>
              <a:rPr lang="en-US" sz="2200" dirty="0"/>
              <a:t>bits coming in one link go out </a:t>
            </a:r>
            <a:r>
              <a:rPr lang="en-US" sz="2200" i="1" dirty="0">
                <a:solidFill>
                  <a:srgbClr val="FF0000"/>
                </a:solidFill>
              </a:rPr>
              <a:t>all</a:t>
            </a:r>
            <a:r>
              <a:rPr lang="en-US" sz="2200" dirty="0"/>
              <a:t> other links at same rate</a:t>
            </a:r>
          </a:p>
          <a:p>
            <a:pPr lvl="1"/>
            <a:r>
              <a:rPr lang="en-US" sz="2200" dirty="0"/>
              <a:t>all nodes connected to hub can collide with one another</a:t>
            </a:r>
          </a:p>
          <a:p>
            <a:pPr lvl="1"/>
            <a:r>
              <a:rPr lang="en-US" sz="2200" dirty="0"/>
              <a:t>no frame buffering</a:t>
            </a:r>
          </a:p>
          <a:p>
            <a:pPr lvl="1"/>
            <a:r>
              <a:rPr lang="en-US" sz="2200" dirty="0"/>
              <a:t>no CSMA/CD at hub: host NICs detect collisions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44738" y="3763963"/>
            <a:ext cx="3432175" cy="2708275"/>
            <a:chOff x="1234" y="2136"/>
            <a:chExt cx="2578" cy="1982"/>
          </a:xfrm>
        </p:grpSpPr>
        <p:sp>
          <p:nvSpPr>
            <p:cNvPr id="676869" name="Rectangle 5"/>
            <p:cNvSpPr>
              <a:spLocks noChangeArrowheads="1"/>
            </p:cNvSpPr>
            <p:nvPr/>
          </p:nvSpPr>
          <p:spPr bwMode="auto">
            <a:xfrm>
              <a:off x="2304" y="307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aphicFrame>
          <p:nvGraphicFramePr>
            <p:cNvPr id="676870" name="Object 6"/>
            <p:cNvGraphicFramePr>
              <a:graphicFrameLocks noChangeAspect="1"/>
            </p:cNvGraphicFramePr>
            <p:nvPr/>
          </p:nvGraphicFramePr>
          <p:xfrm>
            <a:off x="2299" y="2136"/>
            <a:ext cx="385" cy="328"/>
          </p:xfrm>
          <a:graphic>
            <a:graphicData uri="http://schemas.openxmlformats.org/presentationml/2006/ole">
              <p:oleObj spid="_x0000_s451586" name="Clip" r:id="rId4" imgW="1305000" imgH="1085760" progId="">
                <p:embed/>
              </p:oleObj>
            </a:graphicData>
          </a:graphic>
        </p:graphicFrame>
        <p:graphicFrame>
          <p:nvGraphicFramePr>
            <p:cNvPr id="676871" name="Object 7"/>
            <p:cNvGraphicFramePr>
              <a:graphicFrameLocks noChangeAspect="1"/>
            </p:cNvGraphicFramePr>
            <p:nvPr/>
          </p:nvGraphicFramePr>
          <p:xfrm>
            <a:off x="2322" y="3790"/>
            <a:ext cx="385" cy="328"/>
          </p:xfrm>
          <a:graphic>
            <a:graphicData uri="http://schemas.openxmlformats.org/presentationml/2006/ole">
              <p:oleObj spid="_x0000_s451587" name="Clip" r:id="rId5" imgW="1305000" imgH="1085760" progId="">
                <p:embed/>
              </p:oleObj>
            </a:graphicData>
          </a:graphic>
        </p:graphicFrame>
        <p:graphicFrame>
          <p:nvGraphicFramePr>
            <p:cNvPr id="676872" name="Object 8"/>
            <p:cNvGraphicFramePr>
              <a:graphicFrameLocks noChangeAspect="1"/>
            </p:cNvGraphicFramePr>
            <p:nvPr/>
          </p:nvGraphicFramePr>
          <p:xfrm>
            <a:off x="3361" y="2889"/>
            <a:ext cx="385" cy="328"/>
          </p:xfrm>
          <a:graphic>
            <a:graphicData uri="http://schemas.openxmlformats.org/presentationml/2006/ole">
              <p:oleObj spid="_x0000_s451588" name="Clip" r:id="rId6" imgW="1305000" imgH="1085760" progId="">
                <p:embed/>
              </p:oleObj>
            </a:graphicData>
          </a:graphic>
        </p:graphicFrame>
        <p:graphicFrame>
          <p:nvGraphicFramePr>
            <p:cNvPr id="676873" name="Object 9"/>
            <p:cNvGraphicFramePr>
              <a:graphicFrameLocks noChangeAspect="1"/>
            </p:cNvGraphicFramePr>
            <p:nvPr/>
          </p:nvGraphicFramePr>
          <p:xfrm>
            <a:off x="1234" y="2897"/>
            <a:ext cx="385" cy="328"/>
          </p:xfrm>
          <a:graphic>
            <a:graphicData uri="http://schemas.openxmlformats.org/presentationml/2006/ole">
              <p:oleObj spid="_x0000_s451589" name="Clip" r:id="rId7" imgW="1305000" imgH="1085760" progId="">
                <p:embed/>
              </p:oleObj>
            </a:graphicData>
          </a:graphic>
        </p:graphicFrame>
        <p:sp>
          <p:nvSpPr>
            <p:cNvPr id="676874" name="Rectangle 10"/>
            <p:cNvSpPr>
              <a:spLocks noChangeArrowheads="1"/>
            </p:cNvSpPr>
            <p:nvPr/>
          </p:nvSpPr>
          <p:spPr bwMode="auto">
            <a:xfrm>
              <a:off x="1596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5" name="Rectangle 11"/>
            <p:cNvSpPr>
              <a:spLocks noChangeArrowheads="1"/>
            </p:cNvSpPr>
            <p:nvPr/>
          </p:nvSpPr>
          <p:spPr bwMode="auto">
            <a:xfrm>
              <a:off x="3291" y="3002"/>
              <a:ext cx="11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6" name="Rectangle 12"/>
            <p:cNvSpPr>
              <a:spLocks noChangeArrowheads="1"/>
            </p:cNvSpPr>
            <p:nvPr/>
          </p:nvSpPr>
          <p:spPr bwMode="auto">
            <a:xfrm>
              <a:off x="2480" y="2458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7" name="Rectangle 13"/>
            <p:cNvSpPr>
              <a:spLocks noChangeArrowheads="1"/>
            </p:cNvSpPr>
            <p:nvPr/>
          </p:nvSpPr>
          <p:spPr bwMode="auto">
            <a:xfrm>
              <a:off x="2486" y="3649"/>
              <a:ext cx="91" cy="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878" name="Line 14"/>
            <p:cNvSpPr>
              <a:spLocks noChangeShapeType="1"/>
            </p:cNvSpPr>
            <p:nvPr/>
          </p:nvSpPr>
          <p:spPr bwMode="auto">
            <a:xfrm>
              <a:off x="1712" y="3042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79" name="Line 15"/>
            <p:cNvSpPr>
              <a:spLocks noChangeShapeType="1"/>
            </p:cNvSpPr>
            <p:nvPr/>
          </p:nvSpPr>
          <p:spPr bwMode="auto">
            <a:xfrm>
              <a:off x="2515" y="2612"/>
              <a:ext cx="0" cy="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0" name="Line 16"/>
            <p:cNvSpPr>
              <a:spLocks noChangeShapeType="1"/>
            </p:cNvSpPr>
            <p:nvPr/>
          </p:nvSpPr>
          <p:spPr bwMode="auto">
            <a:xfrm flipH="1">
              <a:off x="2637" y="3042"/>
              <a:ext cx="6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1" name="Line 17"/>
            <p:cNvSpPr>
              <a:spLocks noChangeShapeType="1"/>
            </p:cNvSpPr>
            <p:nvPr/>
          </p:nvSpPr>
          <p:spPr bwMode="auto">
            <a:xfrm flipV="1">
              <a:off x="2515" y="3131"/>
              <a:ext cx="8" cy="5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2" name="Text Box 18"/>
            <p:cNvSpPr txBox="1">
              <a:spLocks noChangeArrowheads="1"/>
            </p:cNvSpPr>
            <p:nvPr/>
          </p:nvSpPr>
          <p:spPr bwMode="auto">
            <a:xfrm>
              <a:off x="2814" y="2665"/>
              <a:ext cx="99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/>
                <a:t>twisted pair</a:t>
              </a:r>
            </a:p>
          </p:txBody>
        </p:sp>
        <p:sp>
          <p:nvSpPr>
            <p:cNvPr id="676883" name="Line 19"/>
            <p:cNvSpPr>
              <a:spLocks noChangeShapeType="1"/>
            </p:cNvSpPr>
            <p:nvPr/>
          </p:nvSpPr>
          <p:spPr bwMode="auto">
            <a:xfrm flipH="1">
              <a:off x="2969" y="2839"/>
              <a:ext cx="187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6884" name="Text Box 20"/>
            <p:cNvSpPr txBox="1">
              <a:spLocks noChangeArrowheads="1"/>
            </p:cNvSpPr>
            <p:nvPr/>
          </p:nvSpPr>
          <p:spPr bwMode="auto">
            <a:xfrm>
              <a:off x="1817" y="3297"/>
              <a:ext cx="397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/>
                <a:t>hub</a:t>
              </a:r>
            </a:p>
          </p:txBody>
        </p:sp>
        <p:sp>
          <p:nvSpPr>
            <p:cNvPr id="676885" name="Line 21"/>
            <p:cNvSpPr>
              <a:spLocks noChangeShapeType="1"/>
            </p:cNvSpPr>
            <p:nvPr/>
          </p:nvSpPr>
          <p:spPr bwMode="auto">
            <a:xfrm flipV="1">
              <a:off x="2053" y="3148"/>
              <a:ext cx="26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/>
              <a:t>Switch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1231900"/>
            <a:ext cx="8001000" cy="380365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ink-layer </a:t>
            </a:r>
            <a:r>
              <a:rPr lang="en-US" dirty="0">
                <a:solidFill>
                  <a:srgbClr val="FF0000"/>
                </a:solidFill>
              </a:rPr>
              <a:t>device: smarter than hubs, take </a:t>
            </a:r>
            <a:r>
              <a:rPr lang="en-US" i="1" dirty="0">
                <a:solidFill>
                  <a:srgbClr val="FF0000"/>
                </a:solidFill>
              </a:rPr>
              <a:t>active</a:t>
            </a:r>
            <a:r>
              <a:rPr lang="en-US" dirty="0">
                <a:solidFill>
                  <a:srgbClr val="FF0000"/>
                </a:solidFill>
              </a:rPr>
              <a:t> role</a:t>
            </a:r>
          </a:p>
          <a:p>
            <a:pPr lvl="1"/>
            <a:r>
              <a:rPr lang="en-US" sz="2400" dirty="0"/>
              <a:t>store, forward Ethernet frames</a:t>
            </a:r>
          </a:p>
          <a:p>
            <a:pPr lvl="1"/>
            <a:r>
              <a:rPr lang="en-US" sz="2400" dirty="0"/>
              <a:t>examine incoming frame’s MAC address, </a:t>
            </a:r>
            <a:r>
              <a:rPr lang="en-US" sz="2400" dirty="0">
                <a:solidFill>
                  <a:srgbClr val="FF0000"/>
                </a:solidFill>
              </a:rPr>
              <a:t>selectively</a:t>
            </a:r>
            <a:r>
              <a:rPr lang="en-US" sz="2400" dirty="0"/>
              <a:t> forward  frame to one-or-more outgoing links when frame is to be forwarded on segment, uses CSMA/CD to access segment</a:t>
            </a:r>
            <a:endParaRPr lang="en-US" sz="1800" dirty="0"/>
          </a:p>
          <a:p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i="1" dirty="0" smtClean="0">
                <a:solidFill>
                  <a:srgbClr val="FF0000"/>
                </a:solidFill>
              </a:rPr>
              <a:t>ransparent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hosts are unaware of presence of switches</a:t>
            </a:r>
            <a:endParaRPr lang="en-US" sz="1800" dirty="0"/>
          </a:p>
          <a:p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dirty="0" smtClean="0">
                <a:solidFill>
                  <a:srgbClr val="FF0000"/>
                </a:solidFill>
              </a:rPr>
              <a:t>lug-and-play</a:t>
            </a:r>
            <a:r>
              <a:rPr lang="en-US" i="1" dirty="0">
                <a:solidFill>
                  <a:srgbClr val="FF0000"/>
                </a:solidFill>
              </a:rPr>
              <a:t>, self-learning</a:t>
            </a:r>
          </a:p>
          <a:p>
            <a:pPr lvl="1"/>
            <a:r>
              <a:rPr lang="en-US" sz="2400" dirty="0"/>
              <a:t>switches do not need to be configured</a:t>
            </a:r>
            <a:endParaRPr lang="en-US" sz="18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/>
              <a:t>Link Layer Services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Framing</a:t>
            </a:r>
            <a:r>
              <a:rPr lang="en-US" dirty="0">
                <a:solidFill>
                  <a:srgbClr val="FF0000"/>
                </a:solidFill>
              </a:rPr>
              <a:t>, link </a:t>
            </a:r>
            <a:r>
              <a:rPr lang="en-US" dirty="0" smtClean="0">
                <a:solidFill>
                  <a:srgbClr val="FF0000"/>
                </a:solidFill>
              </a:rPr>
              <a:t>access</a:t>
            </a:r>
            <a:endParaRPr lang="en-US" sz="3200" dirty="0"/>
          </a:p>
          <a:p>
            <a:pPr lvl="1"/>
            <a:r>
              <a:rPr lang="en-US" sz="2200" dirty="0" smtClean="0"/>
              <a:t>Encapsulate </a:t>
            </a:r>
            <a:r>
              <a:rPr lang="en-US" sz="2200" dirty="0"/>
              <a:t>datagram into </a:t>
            </a:r>
            <a:r>
              <a:rPr lang="en-US" sz="2200" i="1" dirty="0"/>
              <a:t>frame</a:t>
            </a:r>
            <a:r>
              <a:rPr lang="en-US" sz="2200" dirty="0"/>
              <a:t>, adding header, trailer</a:t>
            </a:r>
          </a:p>
          <a:p>
            <a:pPr lvl="1"/>
            <a:r>
              <a:rPr lang="en-US" sz="2200" dirty="0" smtClean="0"/>
              <a:t>Channel </a:t>
            </a:r>
            <a:r>
              <a:rPr lang="en-US" sz="2200" dirty="0"/>
              <a:t>access if shared medium</a:t>
            </a:r>
          </a:p>
          <a:p>
            <a:pPr lvl="1"/>
            <a:r>
              <a:rPr lang="en-US" sz="2200" dirty="0" smtClean="0"/>
              <a:t>Medium Access Control (MAC)  </a:t>
            </a:r>
            <a:r>
              <a:rPr lang="en-US" sz="2200" dirty="0"/>
              <a:t>addresses used in frame headers to identify </a:t>
            </a:r>
            <a:r>
              <a:rPr lang="en-US" sz="2200" dirty="0" smtClean="0">
                <a:solidFill>
                  <a:srgbClr val="009900"/>
                </a:solidFill>
              </a:rPr>
              <a:t>source</a:t>
            </a:r>
            <a:r>
              <a:rPr lang="en-US" sz="2200" dirty="0" smtClean="0"/>
              <a:t> and </a:t>
            </a:r>
            <a:r>
              <a:rPr lang="en-US" sz="2200" dirty="0" err="1" smtClean="0">
                <a:solidFill>
                  <a:srgbClr val="009900"/>
                </a:solidFill>
              </a:rPr>
              <a:t>dest</a:t>
            </a:r>
            <a:r>
              <a:rPr lang="en-US" sz="2200" dirty="0" smtClean="0">
                <a:solidFill>
                  <a:srgbClr val="009900"/>
                </a:solidFill>
              </a:rPr>
              <a:t>  </a:t>
            </a:r>
            <a:endParaRPr lang="en-US" sz="2200" dirty="0">
              <a:solidFill>
                <a:srgbClr val="009900"/>
              </a:solidFill>
            </a:endParaRPr>
          </a:p>
          <a:p>
            <a:pPr lvl="2"/>
            <a:r>
              <a:rPr lang="en-US" sz="2000" dirty="0"/>
              <a:t>D</a:t>
            </a:r>
            <a:r>
              <a:rPr lang="en-US" sz="2000" dirty="0" smtClean="0"/>
              <a:t>ifferent </a:t>
            </a:r>
            <a:r>
              <a:rPr lang="en-US" sz="2000" dirty="0"/>
              <a:t>from IP address!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Reliable </a:t>
            </a:r>
            <a:r>
              <a:rPr lang="en-US" dirty="0">
                <a:solidFill>
                  <a:srgbClr val="FF0000"/>
                </a:solidFill>
              </a:rPr>
              <a:t>delivery between adjacent nodes</a:t>
            </a:r>
          </a:p>
          <a:p>
            <a:pPr lvl="1"/>
            <a:r>
              <a:rPr lang="en-US" sz="2200" dirty="0" smtClean="0"/>
              <a:t>We </a:t>
            </a:r>
            <a:r>
              <a:rPr lang="en-US" sz="2200" dirty="0"/>
              <a:t>learned how to do this </a:t>
            </a:r>
            <a:r>
              <a:rPr lang="en-US" sz="2200" dirty="0" smtClean="0"/>
              <a:t>already!  (in </a:t>
            </a:r>
            <a:r>
              <a:rPr lang="en-US" sz="2200" dirty="0" smtClean="0">
                <a:solidFill>
                  <a:srgbClr val="0070C0"/>
                </a:solidFill>
              </a:rPr>
              <a:t>ch3</a:t>
            </a:r>
            <a:r>
              <a:rPr lang="en-US" sz="2200" dirty="0" smtClean="0"/>
              <a:t>)</a:t>
            </a:r>
            <a:endParaRPr lang="en-US" sz="2200" dirty="0"/>
          </a:p>
          <a:p>
            <a:pPr lvl="1"/>
            <a:r>
              <a:rPr lang="en-US" sz="2200" dirty="0" smtClean="0"/>
              <a:t>Seldom </a:t>
            </a:r>
            <a:r>
              <a:rPr lang="en-US" sz="2200" dirty="0"/>
              <a:t>used on low bit-error link (fiber, some twisted pair)</a:t>
            </a:r>
          </a:p>
          <a:p>
            <a:pPr lvl="1"/>
            <a:r>
              <a:rPr lang="en-US" sz="2200" dirty="0" smtClean="0"/>
              <a:t>Used for </a:t>
            </a:r>
            <a:r>
              <a:rPr lang="en-US" sz="2200" i="1" dirty="0" smtClean="0"/>
              <a:t>wireless li</a:t>
            </a:r>
            <a:r>
              <a:rPr lang="en-US" sz="2200" dirty="0" smtClean="0"/>
              <a:t>nks with </a:t>
            </a:r>
            <a:r>
              <a:rPr lang="en-US" sz="2200" dirty="0"/>
              <a:t>high error </a:t>
            </a:r>
            <a:r>
              <a:rPr lang="en-US" sz="2200" dirty="0" smtClean="0"/>
              <a:t>rates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 dirty="0"/>
              <a:t>Switch:  </a:t>
            </a:r>
            <a:r>
              <a:rPr lang="en-US" sz="3200" dirty="0" smtClean="0"/>
              <a:t>Allows </a:t>
            </a:r>
            <a:r>
              <a:rPr lang="en-US" sz="3200" i="1" dirty="0" smtClean="0"/>
              <a:t>Multiple</a:t>
            </a:r>
            <a:r>
              <a:rPr lang="en-US" sz="3200" dirty="0" smtClean="0"/>
              <a:t> Simultaneous Transmissions</a:t>
            </a:r>
            <a:endParaRPr lang="en-US" sz="3200" dirty="0"/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Hosts </a:t>
            </a:r>
            <a:r>
              <a:rPr lang="en-US" sz="2400" dirty="0"/>
              <a:t>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Switches </a:t>
            </a:r>
            <a:r>
              <a:rPr lang="en-US" sz="2400" dirty="0"/>
              <a:t>buffer packets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Ethernet protocol used on </a:t>
            </a:r>
            <a:r>
              <a:rPr lang="en-US" sz="2400" i="1" dirty="0"/>
              <a:t>each</a:t>
            </a:r>
            <a:r>
              <a:rPr lang="en-US" sz="2400" dirty="0"/>
              <a:t> incoming link, but no collisions; full duplex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rgbClr val="FF0000"/>
                </a:solidFill>
              </a:rPr>
              <a:t>Switching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A-to-A’ and B-to-B’ simultaneously, without collisions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</a:t>
            </a:r>
            <a:r>
              <a:rPr lang="en-US" sz="2000" dirty="0" smtClean="0"/>
              <a:t>ot </a:t>
            </a:r>
            <a:r>
              <a:rPr lang="en-US" sz="2000" dirty="0"/>
              <a:t>possible with dumb hub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sz="2400" dirty="0"/>
          </a:p>
        </p:txBody>
      </p:sp>
      <p:graphicFrame>
        <p:nvGraphicFramePr>
          <p:cNvPr id="678923" name="Object 11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452610" name="Clip" r:id="rId4" imgW="1305000" imgH="1085760" progId="">
              <p:embed/>
            </p:oleObj>
          </a:graphicData>
        </a:graphic>
      </p:graphicFrame>
      <p:graphicFrame>
        <p:nvGraphicFramePr>
          <p:cNvPr id="678924" name="Object 12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452611" name="Clip" r:id="rId5" imgW="1305000" imgH="1085760" progId="">
              <p:embed/>
            </p:oleObj>
          </a:graphicData>
        </a:graphic>
      </p:graphicFrame>
      <p:sp>
        <p:nvSpPr>
          <p:cNvPr id="678925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6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7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28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8929" name="Object 17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452612" name="Clip" r:id="rId6" imgW="1305000" imgH="1085760" progId="">
              <p:embed/>
            </p:oleObj>
          </a:graphicData>
        </a:graphic>
      </p:graphicFrame>
      <p:graphicFrame>
        <p:nvGraphicFramePr>
          <p:cNvPr id="678930" name="Object 18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452613" name="Clip" r:id="rId7" imgW="1305000" imgH="1085760" progId="">
              <p:embed/>
            </p:oleObj>
          </a:graphicData>
        </a:graphic>
      </p:graphicFrame>
      <p:graphicFrame>
        <p:nvGraphicFramePr>
          <p:cNvPr id="678931" name="Object 19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452614" name="Clip" r:id="rId8" imgW="1305000" imgH="1085760" progId="">
              <p:embed/>
            </p:oleObj>
          </a:graphicData>
        </a:graphic>
      </p:graphicFrame>
      <p:sp>
        <p:nvSpPr>
          <p:cNvPr id="678932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8933" name="Object 21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452615" name="Clip" r:id="rId9" imgW="1305000" imgH="1085760" progId="">
              <p:embed/>
            </p:oleObj>
          </a:graphicData>
        </a:graphic>
      </p:graphicFrame>
      <p:sp>
        <p:nvSpPr>
          <p:cNvPr id="678934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8935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</a:t>
            </a:r>
          </a:p>
        </p:txBody>
      </p:sp>
      <p:sp>
        <p:nvSpPr>
          <p:cNvPr id="678936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A’</a:t>
            </a:r>
          </a:p>
        </p:txBody>
      </p:sp>
      <p:sp>
        <p:nvSpPr>
          <p:cNvPr id="678937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</a:t>
            </a:r>
          </a:p>
        </p:txBody>
      </p:sp>
      <p:sp>
        <p:nvSpPr>
          <p:cNvPr id="678938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B’</a:t>
            </a:r>
          </a:p>
        </p:txBody>
      </p:sp>
      <p:sp>
        <p:nvSpPr>
          <p:cNvPr id="678939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</a:t>
            </a:r>
          </a:p>
        </p:txBody>
      </p:sp>
      <p:sp>
        <p:nvSpPr>
          <p:cNvPr id="678940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C’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678941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8942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8943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78946" name="Text Box 34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switch with six interfaces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</a:t>
            </a:r>
            <a:r>
              <a:rPr lang="en-US" i="0"/>
              <a:t>  </a:t>
            </a:r>
          </a:p>
        </p:txBody>
      </p:sp>
      <p:sp>
        <p:nvSpPr>
          <p:cNvPr id="678947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8948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8949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8950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8951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8952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n-US" sz="3200"/>
              <a:t>Switch Table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549400"/>
            <a:ext cx="4835525" cy="4805363"/>
          </a:xfrm>
        </p:spPr>
        <p:txBody>
          <a:bodyPr/>
          <a:lstStyle/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how does switch know that A’ reachable via interface 4, B’ reachable via interface 5?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A:</a:t>
            </a:r>
            <a:r>
              <a:rPr lang="en-US" sz="2400"/>
              <a:t>  each switch has a </a:t>
            </a:r>
            <a:r>
              <a:rPr lang="en-US" sz="2400">
                <a:solidFill>
                  <a:srgbClr val="FF0000"/>
                </a:solidFill>
              </a:rPr>
              <a:t>switch table, </a:t>
            </a:r>
            <a:r>
              <a:rPr lang="en-US" sz="2400"/>
              <a:t>each entry:</a:t>
            </a:r>
          </a:p>
          <a:p>
            <a:pPr lvl="1"/>
            <a:r>
              <a:rPr lang="en-US" sz="2000"/>
              <a:t>(MAC address of host, interface to reach host, time stamp)</a:t>
            </a:r>
          </a:p>
          <a:p>
            <a:r>
              <a:rPr lang="en-US" sz="2400"/>
              <a:t>looks like a routing table!</a:t>
            </a:r>
          </a:p>
          <a:p>
            <a:r>
              <a:rPr lang="en-US" sz="2400" i="1" u="sng">
                <a:solidFill>
                  <a:srgbClr val="FF0000"/>
                </a:solidFill>
              </a:rPr>
              <a:t>Q:</a:t>
            </a:r>
            <a:r>
              <a:rPr lang="en-US" sz="2400"/>
              <a:t> how are entries created, maintained in switch table? </a:t>
            </a:r>
          </a:p>
          <a:p>
            <a:pPr lvl="1"/>
            <a:r>
              <a:rPr lang="en-US" sz="2000"/>
              <a:t>something like a routing protocol?</a:t>
            </a:r>
          </a:p>
        </p:txBody>
      </p:sp>
      <p:graphicFrame>
        <p:nvGraphicFramePr>
          <p:cNvPr id="683012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453634" name="Clip" r:id="rId4" imgW="1305000" imgH="1085760" progId="">
              <p:embed/>
            </p:oleObj>
          </a:graphicData>
        </a:graphic>
      </p:graphicFrame>
      <p:graphicFrame>
        <p:nvGraphicFramePr>
          <p:cNvPr id="683013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453635" name="Clip" r:id="rId5" imgW="1305000" imgH="1085760" progId="">
              <p:embed/>
            </p:oleObj>
          </a:graphicData>
        </a:graphic>
      </p:graphicFrame>
      <p:sp>
        <p:nvSpPr>
          <p:cNvPr id="683014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15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16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17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3018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453636" name="Clip" r:id="rId6" imgW="1305000" imgH="1085760" progId="">
              <p:embed/>
            </p:oleObj>
          </a:graphicData>
        </a:graphic>
      </p:graphicFrame>
      <p:graphicFrame>
        <p:nvGraphicFramePr>
          <p:cNvPr id="683019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453637" name="Clip" r:id="rId7" imgW="1305000" imgH="1085760" progId="">
              <p:embed/>
            </p:oleObj>
          </a:graphicData>
        </a:graphic>
      </p:graphicFrame>
      <p:graphicFrame>
        <p:nvGraphicFramePr>
          <p:cNvPr id="683020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453638" name="Clip" r:id="rId8" imgW="1305000" imgH="1085760" progId="">
              <p:embed/>
            </p:oleObj>
          </a:graphicData>
        </a:graphic>
      </p:graphicFrame>
      <p:sp>
        <p:nvSpPr>
          <p:cNvPr id="683021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3022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453639" name="Clip" r:id="rId9" imgW="1305000" imgH="1085760" progId="">
              <p:embed/>
            </p:oleObj>
          </a:graphicData>
        </a:graphic>
      </p:graphicFrame>
      <p:sp>
        <p:nvSpPr>
          <p:cNvPr id="683023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3024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</a:t>
            </a:r>
          </a:p>
        </p:txBody>
      </p:sp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A’</a:t>
            </a: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</a:t>
            </a:r>
          </a:p>
        </p:txBody>
      </p:sp>
      <p:sp>
        <p:nvSpPr>
          <p:cNvPr id="683027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B’</a:t>
            </a:r>
          </a:p>
        </p:txBody>
      </p:sp>
      <p:sp>
        <p:nvSpPr>
          <p:cNvPr id="683028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</a:t>
            </a:r>
          </a:p>
        </p:txBody>
      </p:sp>
      <p:sp>
        <p:nvSpPr>
          <p:cNvPr id="683029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C’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683031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83032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3033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3034" name="Text Box 26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switch with six interfaces</a:t>
            </a:r>
          </a:p>
          <a:p>
            <a:pPr algn="ctr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</a:t>
            </a:r>
            <a:r>
              <a:rPr lang="en-US" i="0"/>
              <a:t>  </a:t>
            </a:r>
          </a:p>
        </p:txBody>
      </p:sp>
      <p:sp>
        <p:nvSpPr>
          <p:cNvPr id="683035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3036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3037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3038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83039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3040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Switch: </a:t>
            </a:r>
            <a:r>
              <a:rPr lang="en-US" dirty="0" smtClean="0"/>
              <a:t>Self-learning</a:t>
            </a:r>
            <a:endParaRPr lang="en-US" dirty="0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4114800"/>
          </a:xfrm>
        </p:spPr>
        <p:txBody>
          <a:bodyPr/>
          <a:lstStyle/>
          <a:p>
            <a:r>
              <a:rPr lang="en-US" sz="2400" dirty="0" smtClean="0"/>
              <a:t>Switch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learns</a:t>
            </a:r>
            <a:r>
              <a:rPr lang="en-US" sz="2400" dirty="0"/>
              <a:t> which hosts can be reached through which interfaces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2000" dirty="0"/>
              <a:t>frame received, switch “learns”  location of sender: incoming LAN segment</a:t>
            </a:r>
          </a:p>
          <a:p>
            <a:pPr lvl="1"/>
            <a:r>
              <a:rPr lang="en-US" sz="2000" dirty="0" smtClean="0"/>
              <a:t>Records </a:t>
            </a:r>
            <a:r>
              <a:rPr lang="en-US" sz="2000" dirty="0"/>
              <a:t>sender/location pair in switch table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454658" name="Clip" r:id="rId4" imgW="1305000" imgH="1085760" progId="">
              <p:embed/>
            </p:oleObj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454659" name="Clip" r:id="rId5" imgW="1305000" imgH="1085760" progId="">
              <p:embed/>
            </p:oleObj>
          </a:graphicData>
        </a:graphic>
      </p:graphicFrame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71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20874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454660" name="Clip" r:id="rId6" imgW="1305000" imgH="1085760" progId="">
              <p:embed/>
            </p:oleObj>
          </a:graphicData>
        </a:graphic>
      </p:graphicFrame>
      <p:graphicFrame>
        <p:nvGraphicFramePr>
          <p:cNvPr id="420875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454661" name="Clip" r:id="rId7" imgW="1305000" imgH="1085760" progId="">
              <p:embed/>
            </p:oleObj>
          </a:graphicData>
        </a:graphic>
      </p:graphicFrame>
      <p:graphicFrame>
        <p:nvGraphicFramePr>
          <p:cNvPr id="420876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454662" name="Clip" r:id="rId8" imgW="1305000" imgH="1085760" progId="">
              <p:embed/>
            </p:oleObj>
          </a:graphicData>
        </a:graphic>
      </p:graphicFrame>
      <p:sp>
        <p:nvSpPr>
          <p:cNvPr id="420877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20878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454663" name="Clip" r:id="rId9" imgW="1305000" imgH="1085760" progId="">
              <p:embed/>
            </p:oleObj>
          </a:graphicData>
        </a:graphic>
      </p:graphicFrame>
      <p:sp>
        <p:nvSpPr>
          <p:cNvPr id="420879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880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</a:t>
            </a:r>
          </a:p>
        </p:txBody>
      </p:sp>
      <p:sp>
        <p:nvSpPr>
          <p:cNvPr id="420881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A’</a:t>
            </a:r>
          </a:p>
        </p:txBody>
      </p:sp>
      <p:sp>
        <p:nvSpPr>
          <p:cNvPr id="420882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</a:t>
            </a:r>
          </a:p>
        </p:txBody>
      </p:sp>
      <p:sp>
        <p:nvSpPr>
          <p:cNvPr id="420883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B’</a:t>
            </a:r>
          </a:p>
        </p:txBody>
      </p:sp>
      <p:sp>
        <p:nvSpPr>
          <p:cNvPr id="420884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</a:t>
            </a:r>
          </a:p>
        </p:txBody>
      </p:sp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C’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420887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0888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889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20890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20891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0892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0893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0894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0895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420896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7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420898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899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420901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902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903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/>
                <a:t>Source: A</a:t>
              </a:r>
            </a:p>
          </p:txBody>
        </p:sp>
        <p:sp>
          <p:nvSpPr>
            <p:cNvPr id="420904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6" y="4937125"/>
            <a:ext cx="3068638" cy="1444625"/>
            <a:chOff x="3441" y="3154"/>
            <a:chExt cx="1933" cy="910"/>
          </a:xfrm>
        </p:grpSpPr>
        <p:sp>
          <p:nvSpPr>
            <p:cNvPr id="42090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20906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 dirty="0"/>
                <a:t>MAC </a:t>
              </a:r>
              <a:r>
                <a:rPr lang="en-US" sz="1800" i="0" dirty="0" err="1" smtClean="0"/>
                <a:t>addr</a:t>
              </a:r>
              <a:r>
                <a:rPr lang="en-US" sz="1800" i="0" dirty="0" smtClean="0"/>
                <a:t>     </a:t>
              </a:r>
              <a:r>
                <a:rPr lang="en-US" sz="2000" i="0" dirty="0"/>
                <a:t>interface</a:t>
              </a:r>
              <a:r>
                <a:rPr lang="en-US" sz="1800" i="0" dirty="0"/>
                <a:t> </a:t>
              </a:r>
              <a:r>
                <a:rPr lang="en-US" sz="1800" i="0" dirty="0" smtClean="0"/>
                <a:t>    </a:t>
              </a:r>
              <a:r>
                <a:rPr lang="en-US" sz="1800" i="0" dirty="0"/>
                <a:t>TTL</a:t>
              </a:r>
            </a:p>
          </p:txBody>
        </p:sp>
        <p:sp>
          <p:nvSpPr>
            <p:cNvPr id="420908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20909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  <p:sp>
          <p:nvSpPr>
            <p:cNvPr id="420910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800"/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80568" y="5326063"/>
            <a:ext cx="16914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/>
              <a:t>Switch table </a:t>
            </a:r>
          </a:p>
          <a:p>
            <a:pPr algn="ctr"/>
            <a:r>
              <a:rPr lang="en-US" sz="1800"/>
              <a:t>(initially empty)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420913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20914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20915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 sz="3600" dirty="0"/>
              <a:t>Switch: </a:t>
            </a:r>
            <a:r>
              <a:rPr lang="en-US" sz="3600" dirty="0" smtClean="0"/>
              <a:t>Frame </a:t>
            </a:r>
            <a:r>
              <a:rPr lang="en-US" dirty="0" smtClean="0"/>
              <a:t>F</a:t>
            </a:r>
            <a:r>
              <a:rPr lang="en-US" sz="3600" dirty="0" smtClean="0"/>
              <a:t>iltering / Forwarding</a:t>
            </a:r>
            <a:endParaRPr lang="en-US" sz="3600" dirty="0"/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201025" cy="37480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dirty="0">
                <a:solidFill>
                  <a:srgbClr val="FF0000"/>
                </a:solidFill>
              </a:rPr>
              <a:t>When  frame received:</a:t>
            </a:r>
            <a:br>
              <a:rPr lang="en-US" sz="2000" u="sng" dirty="0">
                <a:solidFill>
                  <a:srgbClr val="FF0000"/>
                </a:solidFill>
              </a:rPr>
            </a:br>
            <a:endParaRPr lang="en-US" sz="2000" u="sng" dirty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000" dirty="0"/>
              <a:t>1. </a:t>
            </a:r>
            <a:r>
              <a:rPr lang="en-US" sz="2000" dirty="0" smtClean="0"/>
              <a:t>R</a:t>
            </a:r>
            <a:r>
              <a:rPr lang="en-US" sz="2000" dirty="0" smtClean="0"/>
              <a:t>ecord </a:t>
            </a:r>
            <a:r>
              <a:rPr lang="en-US" sz="2000" dirty="0"/>
              <a:t>link associated with sending host</a:t>
            </a:r>
          </a:p>
          <a:p>
            <a:pPr>
              <a:buFont typeface="ZapfDingbats" pitchFamily="82" charset="2"/>
              <a:buNone/>
            </a:pPr>
            <a:r>
              <a:rPr lang="en-US" sz="2000" dirty="0"/>
              <a:t>2. </a:t>
            </a:r>
            <a:r>
              <a:rPr lang="en-US" sz="2000" dirty="0" smtClean="0"/>
              <a:t>Index </a:t>
            </a:r>
            <a:r>
              <a:rPr lang="en-US" sz="2000" dirty="0"/>
              <a:t>switch table using MAC </a:t>
            </a:r>
            <a:r>
              <a:rPr lang="en-US" sz="2000" dirty="0" err="1"/>
              <a:t>dest</a:t>
            </a:r>
            <a:r>
              <a:rPr lang="en-US" sz="2000" dirty="0"/>
              <a:t> address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3. </a:t>
            </a:r>
            <a:r>
              <a:rPr lang="en-US" sz="2000" b="1" dirty="0" smtClean="0">
                <a:solidFill>
                  <a:schemeClr val="accent2"/>
                </a:solidFill>
              </a:rPr>
              <a:t>i</a:t>
            </a:r>
            <a:r>
              <a:rPr lang="en-US" sz="2000" b="1" dirty="0" smtClean="0">
                <a:solidFill>
                  <a:schemeClr val="accent2"/>
                </a:solidFill>
              </a:rPr>
              <a:t>f </a:t>
            </a:r>
            <a:r>
              <a:rPr lang="en-US" sz="2000" dirty="0"/>
              <a:t>entry found for destination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b="1" dirty="0">
                <a:solidFill>
                  <a:schemeClr val="accent2"/>
                </a:solidFill>
              </a:rPr>
              <a:t>then {</a:t>
            </a:r>
          </a:p>
          <a:p>
            <a:pPr>
              <a:buFont typeface="ZapfDingbats" pitchFamily="82" charset="2"/>
              <a:buNone/>
            </a:pPr>
            <a:r>
              <a:rPr lang="en-US" sz="2000" b="1" dirty="0">
                <a:solidFill>
                  <a:schemeClr val="accent2"/>
                </a:solidFill>
              </a:rPr>
              <a:t>     if </a:t>
            </a:r>
            <a:r>
              <a:rPr lang="en-US" sz="2000" dirty="0" err="1"/>
              <a:t>dest</a:t>
            </a:r>
            <a:r>
              <a:rPr lang="en-US" sz="2000" dirty="0"/>
              <a:t> on segment from which frame arrived</a:t>
            </a:r>
            <a:br>
              <a:rPr lang="en-US" sz="2000" dirty="0"/>
            </a:br>
            <a:r>
              <a:rPr lang="en-US" sz="2000" dirty="0"/>
              <a:t>       </a:t>
            </a:r>
            <a:r>
              <a:rPr lang="en-US" sz="2000" b="1" dirty="0">
                <a:solidFill>
                  <a:schemeClr val="accent2"/>
                </a:solidFill>
              </a:rPr>
              <a:t>then</a:t>
            </a:r>
            <a:r>
              <a:rPr lang="en-US" sz="2000" dirty="0"/>
              <a:t> drop the frame</a:t>
            </a:r>
          </a:p>
          <a:p>
            <a:pPr>
              <a:buFont typeface="ZapfDingbats" pitchFamily="82" charset="2"/>
              <a:buNone/>
            </a:pPr>
            <a:r>
              <a:rPr lang="en-US" sz="2000" dirty="0"/>
              <a:t>           </a:t>
            </a:r>
            <a:r>
              <a:rPr lang="en-US" sz="2000" b="1" dirty="0">
                <a:solidFill>
                  <a:schemeClr val="accent2"/>
                </a:solidFill>
              </a:rPr>
              <a:t>else</a:t>
            </a:r>
            <a:r>
              <a:rPr lang="en-US" sz="2000" dirty="0"/>
              <a:t> forward the frame on interface indicated</a:t>
            </a:r>
          </a:p>
          <a:p>
            <a:pPr>
              <a:buFont typeface="ZapfDingbats" pitchFamily="82" charset="2"/>
              <a:buNone/>
            </a:pPr>
            <a:r>
              <a:rPr lang="en-US" sz="2000" dirty="0"/>
              <a:t>     </a:t>
            </a:r>
            <a:r>
              <a:rPr lang="en-US" sz="2000" b="1" dirty="0">
                <a:solidFill>
                  <a:schemeClr val="accent2"/>
                </a:solidFill>
              </a:rPr>
              <a:t>  }   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/>
              <a:t>      </a:t>
            </a:r>
            <a:r>
              <a:rPr lang="en-US" sz="2000" b="1" dirty="0">
                <a:solidFill>
                  <a:schemeClr val="accent2"/>
                </a:solidFill>
              </a:rPr>
              <a:t>else</a:t>
            </a:r>
            <a:r>
              <a:rPr lang="en-US" sz="2000" dirty="0"/>
              <a:t> flood</a:t>
            </a:r>
            <a:endParaRPr lang="en-US" sz="2400" dirty="0"/>
          </a:p>
          <a:p>
            <a:pPr lvl="3">
              <a:buFontTx/>
              <a:buNone/>
            </a:pPr>
            <a:r>
              <a:rPr lang="en-US" sz="2000" dirty="0"/>
              <a:t>  </a:t>
            </a:r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2743200" y="4876800"/>
            <a:ext cx="4840287" cy="8350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forward on all but the interface </a:t>
            </a:r>
          </a:p>
          <a:p>
            <a:r>
              <a:rPr lang="en-US" sz="2400">
                <a:solidFill>
                  <a:schemeClr val="accent2"/>
                </a:solidFill>
              </a:rPr>
              <a:t>on which the frame arrived</a:t>
            </a:r>
            <a:endParaRPr lang="en-US" sz="2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 flipV="1">
            <a:off x="2163762" y="5065712"/>
            <a:ext cx="525463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4343400" cy="1447800"/>
          </a:xfrm>
        </p:spPr>
        <p:txBody>
          <a:bodyPr/>
          <a:lstStyle/>
          <a:p>
            <a:r>
              <a:rPr lang="en-US" sz="3600" dirty="0"/>
              <a:t>Self-learning, </a:t>
            </a:r>
            <a:r>
              <a:rPr lang="en-US" sz="3600" dirty="0" smtClean="0"/>
              <a:t>Forwarding</a:t>
            </a:r>
            <a:r>
              <a:rPr lang="en-US" sz="3600" dirty="0"/>
              <a:t>: example</a:t>
            </a:r>
          </a:p>
        </p:txBody>
      </p:sp>
      <p:graphicFrame>
        <p:nvGraphicFramePr>
          <p:cNvPr id="685060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p:oleObj spid="_x0000_s455682" name="Clip" r:id="rId4" imgW="1305000" imgH="1085760" progId="">
              <p:embed/>
            </p:oleObj>
          </a:graphicData>
        </a:graphic>
      </p:graphicFrame>
      <p:graphicFrame>
        <p:nvGraphicFramePr>
          <p:cNvPr id="685061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p:oleObj spid="_x0000_s455683" name="Clip" r:id="rId5" imgW="1305000" imgH="1085760" progId="">
              <p:embed/>
            </p:oleObj>
          </a:graphicData>
        </a:graphic>
      </p:graphicFrame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3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65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5066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p:oleObj spid="_x0000_s455684" name="Clip" r:id="rId6" imgW="1305000" imgH="1085760" progId="">
              <p:embed/>
            </p:oleObj>
          </a:graphicData>
        </a:graphic>
      </p:graphicFrame>
      <p:graphicFrame>
        <p:nvGraphicFramePr>
          <p:cNvPr id="685067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p:oleObj spid="_x0000_s455685" name="Clip" r:id="rId7" imgW="1305000" imgH="1085760" progId="">
              <p:embed/>
            </p:oleObj>
          </a:graphicData>
        </a:graphic>
      </p:graphicFrame>
      <p:graphicFrame>
        <p:nvGraphicFramePr>
          <p:cNvPr id="685068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p:oleObj spid="_x0000_s455686" name="Clip" r:id="rId8" imgW="1305000" imgH="1085760" progId="">
              <p:embed/>
            </p:oleObj>
          </a:graphicData>
        </a:graphic>
      </p:graphicFrame>
      <p:sp>
        <p:nvSpPr>
          <p:cNvPr id="685069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85070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p:oleObj spid="_x0000_s455687" name="Clip" r:id="rId9" imgW="1305000" imgH="1085760" progId="">
              <p:embed/>
            </p:oleObj>
          </a:graphicData>
        </a:graphic>
      </p:graphicFrame>
      <p:sp>
        <p:nvSpPr>
          <p:cNvPr id="685071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5072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</a:t>
            </a:r>
          </a:p>
        </p:txBody>
      </p:sp>
      <p:sp>
        <p:nvSpPr>
          <p:cNvPr id="685073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A’</a:t>
            </a: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</a:t>
            </a:r>
          </a:p>
        </p:txBody>
      </p:sp>
      <p:sp>
        <p:nvSpPr>
          <p:cNvPr id="685075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B’</a:t>
            </a:r>
          </a:p>
        </p:txBody>
      </p:sp>
      <p:sp>
        <p:nvSpPr>
          <p:cNvPr id="685076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</a:t>
            </a:r>
          </a:p>
        </p:txBody>
      </p:sp>
      <p:sp>
        <p:nvSpPr>
          <p:cNvPr id="685077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C’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685079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85080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81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5082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5083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5084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85085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85086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85087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685089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091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92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685094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95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/>
                <a:t>Source: A</a:t>
              </a:r>
            </a:p>
          </p:txBody>
        </p:sp>
        <p:sp>
          <p:nvSpPr>
            <p:cNvPr id="685097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7" y="4937125"/>
            <a:ext cx="3098801" cy="1444625"/>
            <a:chOff x="3441" y="3154"/>
            <a:chExt cx="1952" cy="910"/>
          </a:xfrm>
        </p:grpSpPr>
        <p:sp>
          <p:nvSpPr>
            <p:cNvPr id="685099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85100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95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MAC </a:t>
              </a:r>
              <a:r>
                <a:rPr lang="en-US" sz="2000" i="0" dirty="0" err="1"/>
                <a:t>addr</a:t>
              </a:r>
              <a:r>
                <a:rPr lang="en-US" sz="2000" i="0" dirty="0"/>
                <a:t>  </a:t>
              </a:r>
              <a:r>
                <a:rPr lang="en-US" sz="2000" i="0" dirty="0" smtClean="0"/>
                <a:t> interface    </a:t>
              </a:r>
              <a:r>
                <a:rPr lang="en-US" sz="2000" i="0" dirty="0"/>
                <a:t>TTL</a:t>
              </a:r>
            </a:p>
          </p:txBody>
        </p:sp>
        <p:sp>
          <p:nvSpPr>
            <p:cNvPr id="685101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685102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685103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000"/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00418" y="5326063"/>
            <a:ext cx="18517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Switch table </a:t>
            </a:r>
          </a:p>
          <a:p>
            <a:pPr algn="ctr"/>
            <a:r>
              <a:rPr lang="en-US" sz="2000"/>
              <a:t>(initially empty)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0" y="5370520"/>
            <a:ext cx="2471738" cy="407988"/>
            <a:chOff x="2376" y="3383"/>
            <a:chExt cx="1557" cy="257"/>
          </a:xfrm>
        </p:grpSpPr>
        <p:sp>
          <p:nvSpPr>
            <p:cNvPr id="685106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3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85107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685108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6712"/>
            <a:chOff x="1750" y="3514"/>
            <a:chExt cx="900" cy="231"/>
          </a:xfrm>
        </p:grpSpPr>
        <p:sp>
          <p:nvSpPr>
            <p:cNvPr id="685116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17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18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19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6713"/>
            <a:chOff x="1750" y="3514"/>
            <a:chExt cx="900" cy="231"/>
          </a:xfrm>
        </p:grpSpPr>
        <p:sp>
          <p:nvSpPr>
            <p:cNvPr id="685121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22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23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24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685126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27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28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29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685131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32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33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34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6713"/>
            <a:chOff x="1750" y="3514"/>
            <a:chExt cx="900" cy="231"/>
          </a:xfrm>
        </p:grpSpPr>
        <p:sp>
          <p:nvSpPr>
            <p:cNvPr id="685136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37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685138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39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frame destination unknown:</a:t>
            </a:r>
            <a:endParaRPr lang="en-US" i="1"/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2260600" y="2797175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flood</a:t>
            </a:r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6713"/>
            <a:chOff x="730" y="2472"/>
            <a:chExt cx="900" cy="231"/>
          </a:xfrm>
        </p:grpSpPr>
        <p:sp>
          <p:nvSpPr>
            <p:cNvPr id="685144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145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bg1"/>
                  </a:solidFill>
                </a:rPr>
                <a:t>A’ A</a:t>
              </a:r>
            </a:p>
          </p:txBody>
        </p:sp>
        <p:sp>
          <p:nvSpPr>
            <p:cNvPr id="685146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5147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28988"/>
            <a:ext cx="4044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D</a:t>
            </a:r>
            <a:r>
              <a:rPr lang="en-US" sz="2800" i="0" dirty="0" smtClean="0">
                <a:latin typeface="+mn-lt"/>
              </a:rPr>
              <a:t>estination </a:t>
            </a:r>
            <a:r>
              <a:rPr lang="en-US" sz="2800" i="0" dirty="0">
                <a:latin typeface="+mn-lt"/>
              </a:rPr>
              <a:t>A location known: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5" y="5656270"/>
            <a:ext cx="2471738" cy="407988"/>
            <a:chOff x="2376" y="3383"/>
            <a:chExt cx="1557" cy="257"/>
          </a:xfrm>
        </p:grpSpPr>
        <p:sp>
          <p:nvSpPr>
            <p:cNvPr id="685151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6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A’</a:t>
              </a:r>
            </a:p>
          </p:txBody>
        </p:sp>
        <p:sp>
          <p:nvSpPr>
            <p:cNvPr id="685152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685153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0400" y="4076700"/>
            <a:ext cx="40449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 dirty="0">
                <a:solidFill>
                  <a:srgbClr val="FF0000"/>
                </a:solidFill>
                <a:latin typeface="+mn-lt"/>
              </a:rPr>
              <a:t>selective send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7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dirty="0"/>
              <a:t>Interconnecting </a:t>
            </a:r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680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witches </a:t>
            </a:r>
            <a:r>
              <a:rPr lang="en-US" sz="2400" dirty="0"/>
              <a:t>can be connected together</a:t>
            </a:r>
          </a:p>
        </p:txBody>
      </p:sp>
      <p:graphicFrame>
        <p:nvGraphicFramePr>
          <p:cNvPr id="680969" name="Object 9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p:oleObj spid="_x0000_s456706" name="Clip" r:id="rId4" imgW="1305000" imgH="1085760" progId="">
              <p:embed/>
            </p:oleObj>
          </a:graphicData>
        </a:graphic>
      </p:graphicFrame>
      <p:graphicFrame>
        <p:nvGraphicFramePr>
          <p:cNvPr id="680972" name="Object 12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p:oleObj spid="_x0000_s456707" name="Clip" r:id="rId5" imgW="1305000" imgH="1085760" progId="">
              <p:embed/>
            </p:oleObj>
          </a:graphicData>
        </a:graphic>
      </p:graphicFrame>
      <p:graphicFrame>
        <p:nvGraphicFramePr>
          <p:cNvPr id="680979" name="Object 19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p:oleObj spid="_x0000_s456708" name="Clip" r:id="rId6" imgW="1305000" imgH="1085760" progId="">
              <p:embed/>
            </p:oleObj>
          </a:graphicData>
        </a:graphic>
      </p:graphicFrame>
      <p:sp>
        <p:nvSpPr>
          <p:cNvPr id="680980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0981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80982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681020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81021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1022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1024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</a:t>
            </a:r>
          </a:p>
        </p:txBody>
      </p:sp>
      <p:sp>
        <p:nvSpPr>
          <p:cNvPr id="681025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Q:</a:t>
            </a:r>
            <a:r>
              <a:rPr lang="en-US" sz="2400" i="0" dirty="0">
                <a:latin typeface="+mn-lt"/>
              </a:rPr>
              <a:t> sending from A to G - how does S</a:t>
            </a:r>
            <a:r>
              <a:rPr lang="en-US" sz="2400" i="0" baseline="-25000" dirty="0">
                <a:latin typeface="+mn-lt"/>
              </a:rPr>
              <a:t>1</a:t>
            </a:r>
            <a:r>
              <a:rPr lang="en-US" sz="2400" i="0" dirty="0">
                <a:latin typeface="+mn-lt"/>
              </a:rPr>
              <a:t> know to forward frame destined to F via S</a:t>
            </a:r>
            <a:r>
              <a:rPr lang="en-US" sz="2400" i="0" baseline="-25000" dirty="0">
                <a:latin typeface="+mn-lt"/>
              </a:rPr>
              <a:t>4</a:t>
            </a:r>
            <a:r>
              <a:rPr lang="en-US" sz="2400" i="0" dirty="0">
                <a:latin typeface="+mn-lt"/>
              </a:rPr>
              <a:t> and S</a:t>
            </a:r>
            <a:r>
              <a:rPr lang="en-US" sz="2400" i="0" baseline="-25000" dirty="0">
                <a:latin typeface="+mn-lt"/>
              </a:rPr>
              <a:t>3</a:t>
            </a:r>
            <a:r>
              <a:rPr lang="en-US" sz="2400" i="0" dirty="0">
                <a:latin typeface="+mn-lt"/>
              </a:rPr>
              <a:t>?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A:</a:t>
            </a:r>
            <a:r>
              <a:rPr lang="en-US" sz="2400" i="0" dirty="0">
                <a:latin typeface="+mn-lt"/>
              </a:rPr>
              <a:t> self learning! (works exactly the same as in single-switch case!)</a:t>
            </a:r>
          </a:p>
        </p:txBody>
      </p:sp>
      <p:sp>
        <p:nvSpPr>
          <p:cNvPr id="681033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681026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916487" cy="2041525"/>
            <a:chOff x="1499" y="1250"/>
            <a:chExt cx="3097" cy="1286"/>
          </a:xfrm>
        </p:grpSpPr>
        <p:graphicFrame>
          <p:nvGraphicFramePr>
            <p:cNvPr id="680970" name="Object 10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p:oleObj spid="_x0000_s456709" name="Clip" r:id="rId7" imgW="1305000" imgH="1085760" progId="">
                <p:embed/>
              </p:oleObj>
            </a:graphicData>
          </a:graphic>
        </p:graphicFrame>
        <p:graphicFrame>
          <p:nvGraphicFramePr>
            <p:cNvPr id="680971" name="Object 11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p:oleObj spid="_x0000_s456710" name="Clip" r:id="rId8" imgW="1305000" imgH="1085760" progId="">
                <p:embed/>
              </p:oleObj>
            </a:graphicData>
          </a:graphic>
        </p:graphicFrame>
        <p:graphicFrame>
          <p:nvGraphicFramePr>
            <p:cNvPr id="680975" name="Object 15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p:oleObj spid="_x0000_s456711" name="Clip" r:id="rId9" imgW="1305000" imgH="1085760" progId="">
                <p:embed/>
              </p:oleObj>
            </a:graphicData>
          </a:graphic>
        </p:graphicFrame>
        <p:graphicFrame>
          <p:nvGraphicFramePr>
            <p:cNvPr id="680976" name="Object 16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p:oleObj spid="_x0000_s456712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680977" name="Object 17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p:oleObj spid="_x0000_s456713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680978" name="Object 18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p:oleObj spid="_x0000_s456714" name="Clip" r:id="rId12" imgW="1305000" imgH="1085760" progId="">
                <p:embed/>
              </p:oleObj>
            </a:graphicData>
          </a:graphic>
        </p:graphicFrame>
        <p:sp>
          <p:nvSpPr>
            <p:cNvPr id="680983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4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5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6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87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95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96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0997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681008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81009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1010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681012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81013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1014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681016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81017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1018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81023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1027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D</a:t>
              </a:r>
            </a:p>
          </p:txBody>
        </p:sp>
        <p:sp>
          <p:nvSpPr>
            <p:cNvPr id="681028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E</a:t>
              </a:r>
            </a:p>
          </p:txBody>
        </p:sp>
        <p:sp>
          <p:nvSpPr>
            <p:cNvPr id="681029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F</a:t>
              </a:r>
            </a:p>
          </p:txBody>
        </p:sp>
        <p:sp>
          <p:nvSpPr>
            <p:cNvPr id="681034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S</a:t>
              </a:r>
              <a:r>
                <a:rPr lang="en-US" i="0" baseline="-25000"/>
                <a:t>2</a:t>
              </a:r>
            </a:p>
          </p:txBody>
        </p:sp>
        <p:sp>
          <p:nvSpPr>
            <p:cNvPr id="681035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S</a:t>
              </a:r>
              <a:r>
                <a:rPr lang="en-US" i="0" baseline="-25000"/>
                <a:t>4</a:t>
              </a:r>
            </a:p>
          </p:txBody>
        </p:sp>
        <p:sp>
          <p:nvSpPr>
            <p:cNvPr id="681036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S</a:t>
              </a:r>
              <a:r>
                <a:rPr lang="en-US" i="0" baseline="-25000"/>
                <a:t>3</a:t>
              </a:r>
            </a:p>
          </p:txBody>
        </p:sp>
        <p:sp>
          <p:nvSpPr>
            <p:cNvPr id="681038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H</a:t>
              </a:r>
            </a:p>
          </p:txBody>
        </p:sp>
        <p:sp>
          <p:nvSpPr>
            <p:cNvPr id="681039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I</a:t>
              </a:r>
            </a:p>
          </p:txBody>
        </p:sp>
        <p:sp>
          <p:nvSpPr>
            <p:cNvPr id="681040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0"/>
                <a:t>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n-US" sz="3600"/>
              <a:t>Self-learning multi-switch example</a:t>
            </a:r>
            <a:endParaRPr lang="en-US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/>
              <a:t>Suppose C sends frame to I, I responds to C</a:t>
            </a:r>
            <a:endParaRPr lang="en-US" dirty="0"/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400" u="sng" dirty="0">
                <a:solidFill>
                  <a:srgbClr val="FF0000"/>
                </a:solidFill>
                <a:latin typeface="+mn-lt"/>
              </a:rPr>
              <a:t>Q:</a:t>
            </a:r>
            <a:r>
              <a:rPr lang="en-US" sz="2400" i="0" dirty="0">
                <a:latin typeface="+mn-lt"/>
              </a:rPr>
              <a:t> show switch tables and packet forwarding in S</a:t>
            </a:r>
            <a:r>
              <a:rPr lang="en-US" sz="2400" i="0" baseline="-25000" dirty="0">
                <a:latin typeface="+mn-lt"/>
              </a:rPr>
              <a:t>1</a:t>
            </a:r>
            <a:r>
              <a:rPr lang="en-US" sz="2400" i="0" dirty="0">
                <a:latin typeface="+mn-lt"/>
              </a:rPr>
              <a:t>, S</a:t>
            </a:r>
            <a:r>
              <a:rPr lang="en-US" sz="2400" i="0" baseline="-25000" dirty="0">
                <a:latin typeface="+mn-lt"/>
              </a:rPr>
              <a:t>2</a:t>
            </a:r>
            <a:r>
              <a:rPr lang="en-US" sz="2400" i="0" dirty="0">
                <a:latin typeface="+mn-lt"/>
              </a:rPr>
              <a:t>, S</a:t>
            </a:r>
            <a:r>
              <a:rPr lang="en-US" sz="2400" i="0" baseline="-25000" dirty="0">
                <a:latin typeface="+mn-lt"/>
              </a:rPr>
              <a:t>3</a:t>
            </a:r>
            <a:r>
              <a:rPr lang="en-US" sz="2400" i="0" dirty="0">
                <a:latin typeface="+mn-lt"/>
              </a:rPr>
              <a:t>, S</a:t>
            </a:r>
            <a:r>
              <a:rPr lang="en-US" sz="2400" i="0" baseline="-25000" dirty="0">
                <a:latin typeface="+mn-lt"/>
              </a:rPr>
              <a:t>4</a:t>
            </a:r>
            <a:r>
              <a:rPr lang="en-US" sz="2400" i="0" dirty="0">
                <a:latin typeface="+mn-lt"/>
              </a:rPr>
              <a:t> </a:t>
            </a:r>
          </a:p>
        </p:txBody>
      </p:sp>
      <p:graphicFrame>
        <p:nvGraphicFramePr>
          <p:cNvPr id="530494" name="Object 6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p:oleObj spid="_x0000_s457730" name="Clip" r:id="rId4" imgW="1305000" imgH="1085760" progId="">
              <p:embed/>
            </p:oleObj>
          </a:graphicData>
        </a:graphic>
      </p:graphicFrame>
      <p:graphicFrame>
        <p:nvGraphicFramePr>
          <p:cNvPr id="530495" name="Object 6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p:oleObj spid="_x0000_s457731" name="Clip" r:id="rId5" imgW="1305000" imgH="1085760" progId="">
              <p:embed/>
            </p:oleObj>
          </a:graphicData>
        </a:graphic>
      </p:graphicFrame>
      <p:graphicFrame>
        <p:nvGraphicFramePr>
          <p:cNvPr id="530496" name="Object 6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p:oleObj spid="_x0000_s457732" name="Clip" r:id="rId6" imgW="1305000" imgH="1085760" progId="">
              <p:embed/>
            </p:oleObj>
          </a:graphicData>
        </a:graphic>
      </p:graphicFrame>
      <p:sp>
        <p:nvSpPr>
          <p:cNvPr id="530497" name="Line 65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498" name="Line 66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499" name="Line 67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530501" name="Rectangle 6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0502" name="Freeform 7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0503" name="Freeform 7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0504" name="Text Box 72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A</a:t>
            </a:r>
          </a:p>
        </p:txBody>
      </p:sp>
      <p:sp>
        <p:nvSpPr>
          <p:cNvPr id="530505" name="Text Box 73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B</a:t>
            </a:r>
          </a:p>
        </p:txBody>
      </p:sp>
      <p:sp>
        <p:nvSpPr>
          <p:cNvPr id="530506" name="Text Box 74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530507" name="Text Box 75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C</a:t>
            </a:r>
          </a:p>
        </p:txBody>
      </p:sp>
      <p:graphicFrame>
        <p:nvGraphicFramePr>
          <p:cNvPr id="530509" name="Object 77"/>
          <p:cNvGraphicFramePr>
            <a:graphicFrameLocks noChangeAspect="1"/>
          </p:cNvGraphicFramePr>
          <p:nvPr/>
        </p:nvGraphicFramePr>
        <p:xfrm>
          <a:off x="4351338" y="3359150"/>
          <a:ext cx="417512" cy="339725"/>
        </p:xfrm>
        <a:graphic>
          <a:graphicData uri="http://schemas.openxmlformats.org/presentationml/2006/ole">
            <p:oleObj spid="_x0000_s457733" name="Clip" r:id="rId7" imgW="1305000" imgH="1085760" progId="">
              <p:embed/>
            </p:oleObj>
          </a:graphicData>
        </a:graphic>
      </p:graphicFrame>
      <p:graphicFrame>
        <p:nvGraphicFramePr>
          <p:cNvPr id="530510" name="Object 78"/>
          <p:cNvGraphicFramePr>
            <a:graphicFrameLocks noChangeAspect="1"/>
          </p:cNvGraphicFramePr>
          <p:nvPr/>
        </p:nvGraphicFramePr>
        <p:xfrm>
          <a:off x="5164138" y="3313113"/>
          <a:ext cx="417512" cy="339725"/>
        </p:xfrm>
        <a:graphic>
          <a:graphicData uri="http://schemas.openxmlformats.org/presentationml/2006/ole">
            <p:oleObj spid="_x0000_s457734" name="Clip" r:id="rId8" imgW="1305000" imgH="1085760" progId="">
              <p:embed/>
            </p:oleObj>
          </a:graphicData>
        </a:graphic>
      </p:graphicFrame>
      <p:graphicFrame>
        <p:nvGraphicFramePr>
          <p:cNvPr id="530511" name="Object 79"/>
          <p:cNvGraphicFramePr>
            <a:graphicFrameLocks noChangeAspect="1"/>
          </p:cNvGraphicFramePr>
          <p:nvPr/>
        </p:nvGraphicFramePr>
        <p:xfrm>
          <a:off x="3246438" y="3206750"/>
          <a:ext cx="417512" cy="339725"/>
        </p:xfrm>
        <a:graphic>
          <a:graphicData uri="http://schemas.openxmlformats.org/presentationml/2006/ole">
            <p:oleObj spid="_x0000_s457735" name="Clip" r:id="rId9" imgW="1305000" imgH="1085760" progId="">
              <p:embed/>
            </p:oleObj>
          </a:graphicData>
        </a:graphic>
      </p:graphicFrame>
      <p:graphicFrame>
        <p:nvGraphicFramePr>
          <p:cNvPr id="530512" name="Object 80"/>
          <p:cNvGraphicFramePr>
            <a:graphicFrameLocks noChangeAspect="1"/>
          </p:cNvGraphicFramePr>
          <p:nvPr/>
        </p:nvGraphicFramePr>
        <p:xfrm>
          <a:off x="3684588" y="3684588"/>
          <a:ext cx="417512" cy="339725"/>
        </p:xfrm>
        <a:graphic>
          <a:graphicData uri="http://schemas.openxmlformats.org/presentationml/2006/ole">
            <p:oleObj spid="_x0000_s457736" name="Clip" r:id="rId10" imgW="1305000" imgH="1085760" progId="">
              <p:embed/>
            </p:oleObj>
          </a:graphicData>
        </a:graphic>
      </p:graphicFrame>
      <p:graphicFrame>
        <p:nvGraphicFramePr>
          <p:cNvPr id="530513" name="Object 81"/>
          <p:cNvGraphicFramePr>
            <a:graphicFrameLocks noChangeAspect="1"/>
          </p:cNvGraphicFramePr>
          <p:nvPr/>
        </p:nvGraphicFramePr>
        <p:xfrm>
          <a:off x="6624638" y="3175000"/>
          <a:ext cx="417512" cy="339725"/>
        </p:xfrm>
        <a:graphic>
          <a:graphicData uri="http://schemas.openxmlformats.org/presentationml/2006/ole">
            <p:oleObj spid="_x0000_s457737" name="Clip" r:id="rId11" imgW="1305000" imgH="1085760" progId="">
              <p:embed/>
            </p:oleObj>
          </a:graphicData>
        </a:graphic>
      </p:graphicFrame>
      <p:graphicFrame>
        <p:nvGraphicFramePr>
          <p:cNvPr id="530514" name="Object 82"/>
          <p:cNvGraphicFramePr>
            <a:graphicFrameLocks noChangeAspect="1"/>
          </p:cNvGraphicFramePr>
          <p:nvPr/>
        </p:nvGraphicFramePr>
        <p:xfrm>
          <a:off x="5870575" y="3544888"/>
          <a:ext cx="417513" cy="339725"/>
        </p:xfrm>
        <a:graphic>
          <a:graphicData uri="http://schemas.openxmlformats.org/presentationml/2006/ole">
            <p:oleObj spid="_x0000_s457738" name="Clip" r:id="rId12" imgW="1305000" imgH="1085760" progId="">
              <p:embed/>
            </p:oleObj>
          </a:graphicData>
        </a:graphic>
      </p:graphicFrame>
      <p:sp>
        <p:nvSpPr>
          <p:cNvPr id="530515" name="Line 83"/>
          <p:cNvSpPr>
            <a:spLocks noChangeShapeType="1"/>
          </p:cNvSpPr>
          <p:nvPr/>
        </p:nvSpPr>
        <p:spPr bwMode="auto">
          <a:xfrm flipH="1">
            <a:off x="3635375" y="3068638"/>
            <a:ext cx="346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16" name="Line 84"/>
          <p:cNvSpPr>
            <a:spLocks noChangeShapeType="1"/>
          </p:cNvSpPr>
          <p:nvPr/>
        </p:nvSpPr>
        <p:spPr bwMode="auto">
          <a:xfrm flipH="1">
            <a:off x="3949700" y="3087688"/>
            <a:ext cx="125413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17" name="Line 85"/>
          <p:cNvSpPr>
            <a:spLocks noChangeShapeType="1"/>
          </p:cNvSpPr>
          <p:nvPr/>
        </p:nvSpPr>
        <p:spPr bwMode="auto">
          <a:xfrm>
            <a:off x="4254500" y="3030538"/>
            <a:ext cx="2301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18" name="Line 86"/>
          <p:cNvSpPr>
            <a:spLocks noChangeShapeType="1"/>
          </p:cNvSpPr>
          <p:nvPr/>
        </p:nvSpPr>
        <p:spPr bwMode="auto">
          <a:xfrm flipH="1">
            <a:off x="5532438" y="3106738"/>
            <a:ext cx="42862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19" name="Line 87"/>
          <p:cNvSpPr>
            <a:spLocks noChangeShapeType="1"/>
          </p:cNvSpPr>
          <p:nvPr/>
        </p:nvSpPr>
        <p:spPr bwMode="auto">
          <a:xfrm flipH="1">
            <a:off x="6035675" y="3078163"/>
            <a:ext cx="95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20" name="Line 88"/>
          <p:cNvSpPr>
            <a:spLocks noChangeShapeType="1"/>
          </p:cNvSpPr>
          <p:nvPr/>
        </p:nvSpPr>
        <p:spPr bwMode="auto">
          <a:xfrm flipH="1">
            <a:off x="2379663" y="2355850"/>
            <a:ext cx="151765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21" name="Line 89"/>
          <p:cNvSpPr>
            <a:spLocks noChangeShapeType="1"/>
          </p:cNvSpPr>
          <p:nvPr/>
        </p:nvSpPr>
        <p:spPr bwMode="auto">
          <a:xfrm>
            <a:off x="4200525" y="2322513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22" name="Line 90"/>
          <p:cNvSpPr>
            <a:spLocks noChangeShapeType="1"/>
          </p:cNvSpPr>
          <p:nvPr/>
        </p:nvSpPr>
        <p:spPr bwMode="auto">
          <a:xfrm flipH="1" flipV="1">
            <a:off x="4622800" y="2273300"/>
            <a:ext cx="1233488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3870325" y="2147888"/>
            <a:ext cx="720725" cy="279400"/>
            <a:chOff x="3913" y="3140"/>
            <a:chExt cx="454" cy="176"/>
          </a:xfrm>
        </p:grpSpPr>
        <p:sp>
          <p:nvSpPr>
            <p:cNvPr id="530524" name="Rectangle 92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0525" name="Freeform 93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0526" name="Freeform 94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5668963" y="2928938"/>
            <a:ext cx="720725" cy="279400"/>
            <a:chOff x="3913" y="3140"/>
            <a:chExt cx="454" cy="176"/>
          </a:xfrm>
        </p:grpSpPr>
        <p:sp>
          <p:nvSpPr>
            <p:cNvPr id="530528" name="Rectangle 9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0529" name="Freeform 9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0530" name="Freeform 9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3821113" y="2887663"/>
            <a:ext cx="720725" cy="279400"/>
            <a:chOff x="3913" y="3140"/>
            <a:chExt cx="454" cy="176"/>
          </a:xfrm>
        </p:grpSpPr>
        <p:sp>
          <p:nvSpPr>
            <p:cNvPr id="530532" name="Rectangle 10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0533" name="Freeform 10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0534" name="Freeform 10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30535" name="Line 103"/>
          <p:cNvSpPr>
            <a:spLocks noChangeShapeType="1"/>
          </p:cNvSpPr>
          <p:nvPr/>
        </p:nvSpPr>
        <p:spPr bwMode="auto">
          <a:xfrm>
            <a:off x="6411913" y="3132138"/>
            <a:ext cx="28575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0536" name="Text Box 104"/>
          <p:cNvSpPr txBox="1">
            <a:spLocks noChangeArrowheads="1"/>
          </p:cNvSpPr>
          <p:nvPr/>
        </p:nvSpPr>
        <p:spPr bwMode="auto">
          <a:xfrm>
            <a:off x="3621088" y="32226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D</a:t>
            </a:r>
          </a:p>
        </p:txBody>
      </p:sp>
      <p:sp>
        <p:nvSpPr>
          <p:cNvPr id="530537" name="Text Box 105"/>
          <p:cNvSpPr txBox="1">
            <a:spLocks noChangeArrowheads="1"/>
          </p:cNvSpPr>
          <p:nvPr/>
        </p:nvSpPr>
        <p:spPr bwMode="auto">
          <a:xfrm>
            <a:off x="4094163" y="365918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E</a:t>
            </a:r>
          </a:p>
        </p:txBody>
      </p:sp>
      <p:sp>
        <p:nvSpPr>
          <p:cNvPr id="530538" name="Text Box 106"/>
          <p:cNvSpPr txBox="1">
            <a:spLocks noChangeArrowheads="1"/>
          </p:cNvSpPr>
          <p:nvPr/>
        </p:nvSpPr>
        <p:spPr bwMode="auto">
          <a:xfrm>
            <a:off x="4567238" y="30575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F</a:t>
            </a:r>
          </a:p>
        </p:txBody>
      </p:sp>
      <p:sp>
        <p:nvSpPr>
          <p:cNvPr id="530539" name="Text Box 107"/>
          <p:cNvSpPr txBox="1">
            <a:spLocks noChangeArrowheads="1"/>
          </p:cNvSpPr>
          <p:nvPr/>
        </p:nvSpPr>
        <p:spPr bwMode="auto">
          <a:xfrm>
            <a:off x="3408363" y="2768600"/>
            <a:ext cx="43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S</a:t>
            </a:r>
            <a:r>
              <a:rPr lang="en-US" i="0" baseline="-25000"/>
              <a:t>2</a:t>
            </a:r>
          </a:p>
        </p:txBody>
      </p:sp>
      <p:sp>
        <p:nvSpPr>
          <p:cNvPr id="530540" name="Text Box 108"/>
          <p:cNvSpPr txBox="1">
            <a:spLocks noChangeArrowheads="1"/>
          </p:cNvSpPr>
          <p:nvPr/>
        </p:nvSpPr>
        <p:spPr bwMode="auto">
          <a:xfrm>
            <a:off x="4635500" y="1984375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S</a:t>
            </a:r>
            <a:r>
              <a:rPr lang="en-US" i="0" baseline="-25000"/>
              <a:t>4</a:t>
            </a:r>
          </a:p>
        </p:txBody>
      </p:sp>
      <p:sp>
        <p:nvSpPr>
          <p:cNvPr id="530541" name="Text Box 109"/>
          <p:cNvSpPr txBox="1">
            <a:spLocks noChangeArrowheads="1"/>
          </p:cNvSpPr>
          <p:nvPr/>
        </p:nvSpPr>
        <p:spPr bwMode="auto">
          <a:xfrm>
            <a:off x="6010275" y="2570163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S</a:t>
            </a:r>
            <a:r>
              <a:rPr lang="en-US" i="0" baseline="-25000"/>
              <a:t>3</a:t>
            </a:r>
          </a:p>
        </p:txBody>
      </p:sp>
      <p:sp>
        <p:nvSpPr>
          <p:cNvPr id="530542" name="Text Box 110"/>
          <p:cNvSpPr txBox="1">
            <a:spLocks noChangeArrowheads="1"/>
          </p:cNvSpPr>
          <p:nvPr/>
        </p:nvSpPr>
        <p:spPr bwMode="auto">
          <a:xfrm>
            <a:off x="6240463" y="35417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H</a:t>
            </a:r>
          </a:p>
        </p:txBody>
      </p:sp>
      <p:sp>
        <p:nvSpPr>
          <p:cNvPr id="530543" name="Text Box 111"/>
          <p:cNvSpPr txBox="1">
            <a:spLocks noChangeArrowheads="1"/>
          </p:cNvSpPr>
          <p:nvPr/>
        </p:nvSpPr>
        <p:spPr bwMode="auto">
          <a:xfrm>
            <a:off x="6986588" y="317976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I</a:t>
            </a:r>
          </a:p>
        </p:txBody>
      </p:sp>
      <p:sp>
        <p:nvSpPr>
          <p:cNvPr id="530544" name="Text Box 112"/>
          <p:cNvSpPr txBox="1">
            <a:spLocks noChangeArrowheads="1"/>
          </p:cNvSpPr>
          <p:nvPr/>
        </p:nvSpPr>
        <p:spPr bwMode="auto">
          <a:xfrm>
            <a:off x="5103813" y="359568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G</a:t>
            </a:r>
          </a:p>
        </p:txBody>
      </p:sp>
      <p:sp>
        <p:nvSpPr>
          <p:cNvPr id="530545" name="Text Box 113"/>
          <p:cNvSpPr txBox="1">
            <a:spLocks noChangeArrowheads="1"/>
          </p:cNvSpPr>
          <p:nvPr/>
        </p:nvSpPr>
        <p:spPr bwMode="auto">
          <a:xfrm>
            <a:off x="3578225" y="20701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0546" name="Text Box 114"/>
          <p:cNvSpPr txBox="1">
            <a:spLocks noChangeArrowheads="1"/>
          </p:cNvSpPr>
          <p:nvPr/>
        </p:nvSpPr>
        <p:spPr bwMode="auto">
          <a:xfrm>
            <a:off x="3959225" y="24622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705" name="Freeform 81"/>
          <p:cNvSpPr>
            <a:spLocks/>
          </p:cNvSpPr>
          <p:nvPr/>
        </p:nvSpPr>
        <p:spPr bwMode="auto">
          <a:xfrm rot="5400000">
            <a:off x="2404269" y="-116681"/>
            <a:ext cx="4632325" cy="8434387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</a:t>
            </a:r>
            <a:r>
              <a:rPr lang="en-US" dirty="0" smtClean="0"/>
              <a:t>Network</a:t>
            </a:r>
            <a:endParaRPr lang="en-US" dirty="0"/>
          </a:p>
        </p:txBody>
      </p:sp>
      <p:graphicFrame>
        <p:nvGraphicFramePr>
          <p:cNvPr id="538631" name="Object 7"/>
          <p:cNvGraphicFramePr>
            <a:graphicFrameLocks noChangeAspect="1"/>
          </p:cNvGraphicFramePr>
          <p:nvPr/>
        </p:nvGraphicFramePr>
        <p:xfrm>
          <a:off x="1249363" y="5400675"/>
          <a:ext cx="512762" cy="447675"/>
        </p:xfrm>
        <a:graphic>
          <a:graphicData uri="http://schemas.openxmlformats.org/presentationml/2006/ole">
            <p:oleObj spid="_x0000_s458754" name="Clip" r:id="rId4" imgW="1305000" imgH="1085760" progId="">
              <p:embed/>
            </p:oleObj>
          </a:graphicData>
        </a:graphic>
      </p:graphicFrame>
      <p:graphicFrame>
        <p:nvGraphicFramePr>
          <p:cNvPr id="538632" name="Object 8"/>
          <p:cNvGraphicFramePr>
            <a:graphicFrameLocks noChangeAspect="1"/>
          </p:cNvGraphicFramePr>
          <p:nvPr/>
        </p:nvGraphicFramePr>
        <p:xfrm>
          <a:off x="4575175" y="5418138"/>
          <a:ext cx="512763" cy="447675"/>
        </p:xfrm>
        <a:graphic>
          <a:graphicData uri="http://schemas.openxmlformats.org/presentationml/2006/ole">
            <p:oleObj spid="_x0000_s458755" name="Clip" r:id="rId5" imgW="1305000" imgH="1085760" progId="">
              <p:embed/>
            </p:oleObj>
          </a:graphicData>
        </a:graphic>
      </p:graphicFrame>
      <p:graphicFrame>
        <p:nvGraphicFramePr>
          <p:cNvPr id="538633" name="Object 9"/>
          <p:cNvGraphicFramePr>
            <a:graphicFrameLocks noChangeAspect="1"/>
          </p:cNvGraphicFramePr>
          <p:nvPr/>
        </p:nvGraphicFramePr>
        <p:xfrm>
          <a:off x="5575300" y="5357813"/>
          <a:ext cx="512763" cy="447675"/>
        </p:xfrm>
        <a:graphic>
          <a:graphicData uri="http://schemas.openxmlformats.org/presentationml/2006/ole">
            <p:oleObj spid="_x0000_s458756" name="Clip" r:id="rId6" imgW="1305000" imgH="1085760" progId="">
              <p:embed/>
            </p:oleObj>
          </a:graphicData>
        </a:graphic>
      </p:graphicFrame>
      <p:graphicFrame>
        <p:nvGraphicFramePr>
          <p:cNvPr id="538634" name="Object 10"/>
          <p:cNvGraphicFramePr>
            <a:graphicFrameLocks noChangeAspect="1"/>
          </p:cNvGraphicFramePr>
          <p:nvPr/>
        </p:nvGraphicFramePr>
        <p:xfrm>
          <a:off x="2060575" y="5434013"/>
          <a:ext cx="512763" cy="447675"/>
        </p:xfrm>
        <a:graphic>
          <a:graphicData uri="http://schemas.openxmlformats.org/presentationml/2006/ole">
            <p:oleObj spid="_x0000_s458757" name="Clip" r:id="rId7" imgW="1305000" imgH="1085760" progId="">
              <p:embed/>
            </p:oleObj>
          </a:graphicData>
        </a:graphic>
      </p:graphicFrame>
      <p:graphicFrame>
        <p:nvGraphicFramePr>
          <p:cNvPr id="538637" name="Object 13"/>
          <p:cNvGraphicFramePr>
            <a:graphicFrameLocks noChangeAspect="1"/>
          </p:cNvGraphicFramePr>
          <p:nvPr/>
        </p:nvGraphicFramePr>
        <p:xfrm>
          <a:off x="3217863" y="5216525"/>
          <a:ext cx="512762" cy="447675"/>
        </p:xfrm>
        <a:graphic>
          <a:graphicData uri="http://schemas.openxmlformats.org/presentationml/2006/ole">
            <p:oleObj spid="_x0000_s458758" name="Clip" r:id="rId8" imgW="1305000" imgH="1085760" progId="">
              <p:embed/>
            </p:oleObj>
          </a:graphicData>
        </a:graphic>
      </p:graphicFrame>
      <p:graphicFrame>
        <p:nvGraphicFramePr>
          <p:cNvPr id="538638" name="Object 14"/>
          <p:cNvGraphicFramePr>
            <a:graphicFrameLocks noChangeAspect="1"/>
          </p:cNvGraphicFramePr>
          <p:nvPr/>
        </p:nvGraphicFramePr>
        <p:xfrm>
          <a:off x="3756025" y="5846763"/>
          <a:ext cx="512763" cy="447675"/>
        </p:xfrm>
        <a:graphic>
          <a:graphicData uri="http://schemas.openxmlformats.org/presentationml/2006/ole">
            <p:oleObj spid="_x0000_s458759" name="Clip" r:id="rId9" imgW="1305000" imgH="1085760" progId="">
              <p:embed/>
            </p:oleObj>
          </a:graphicData>
        </a:graphic>
      </p:graphicFrame>
      <p:graphicFrame>
        <p:nvGraphicFramePr>
          <p:cNvPr id="538639" name="Object 15"/>
          <p:cNvGraphicFramePr>
            <a:graphicFrameLocks noChangeAspect="1"/>
          </p:cNvGraphicFramePr>
          <p:nvPr/>
        </p:nvGraphicFramePr>
        <p:xfrm>
          <a:off x="7370763" y="5175250"/>
          <a:ext cx="512762" cy="447675"/>
        </p:xfrm>
        <a:graphic>
          <a:graphicData uri="http://schemas.openxmlformats.org/presentationml/2006/ole">
            <p:oleObj spid="_x0000_s458760" name="Clip" r:id="rId10" imgW="1305000" imgH="1085760" progId="">
              <p:embed/>
            </p:oleObj>
          </a:graphicData>
        </a:graphic>
      </p:graphicFrame>
      <p:graphicFrame>
        <p:nvGraphicFramePr>
          <p:cNvPr id="538640" name="Object 16"/>
          <p:cNvGraphicFramePr>
            <a:graphicFrameLocks noChangeAspect="1"/>
          </p:cNvGraphicFramePr>
          <p:nvPr/>
        </p:nvGraphicFramePr>
        <p:xfrm>
          <a:off x="6443663" y="5662613"/>
          <a:ext cx="512762" cy="447675"/>
        </p:xfrm>
        <a:graphic>
          <a:graphicData uri="http://schemas.openxmlformats.org/presentationml/2006/ole">
            <p:oleObj spid="_x0000_s458761" name="Clip" r:id="rId11" imgW="1305000" imgH="1085760" progId="">
              <p:embed/>
            </p:oleObj>
          </a:graphicData>
        </a:graphic>
      </p:graphicFrame>
      <p:graphicFrame>
        <p:nvGraphicFramePr>
          <p:cNvPr id="538641" name="Object 17"/>
          <p:cNvGraphicFramePr>
            <a:graphicFrameLocks noChangeAspect="1"/>
          </p:cNvGraphicFramePr>
          <p:nvPr/>
        </p:nvGraphicFramePr>
        <p:xfrm>
          <a:off x="709613" y="4768850"/>
          <a:ext cx="512762" cy="447675"/>
        </p:xfrm>
        <a:graphic>
          <a:graphicData uri="http://schemas.openxmlformats.org/presentationml/2006/ole">
            <p:oleObj spid="_x0000_s458762" name="Clip" r:id="rId12" imgW="1305000" imgH="1085760" progId="">
              <p:embed/>
            </p:oleObj>
          </a:graphicData>
        </a:graphic>
      </p:graphicFrame>
      <p:sp>
        <p:nvSpPr>
          <p:cNvPr id="538642" name="Line 18"/>
          <p:cNvSpPr>
            <a:spLocks noChangeShapeType="1"/>
          </p:cNvSpPr>
          <p:nvPr/>
        </p:nvSpPr>
        <p:spPr bwMode="auto">
          <a:xfrm flipH="1">
            <a:off x="1171575" y="4984750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3" name="Line 19"/>
          <p:cNvSpPr>
            <a:spLocks noChangeShapeType="1"/>
          </p:cNvSpPr>
          <p:nvPr/>
        </p:nvSpPr>
        <p:spPr bwMode="auto">
          <a:xfrm flipH="1">
            <a:off x="1647825" y="5048250"/>
            <a:ext cx="334963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4" name="Line 20"/>
          <p:cNvSpPr>
            <a:spLocks noChangeShapeType="1"/>
          </p:cNvSpPr>
          <p:nvPr/>
        </p:nvSpPr>
        <p:spPr bwMode="auto">
          <a:xfrm>
            <a:off x="2163763" y="5086350"/>
            <a:ext cx="889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5" name="Line 21"/>
          <p:cNvSpPr>
            <a:spLocks noChangeShapeType="1"/>
          </p:cNvSpPr>
          <p:nvPr/>
        </p:nvSpPr>
        <p:spPr bwMode="auto">
          <a:xfrm flipH="1">
            <a:off x="3695700" y="5035550"/>
            <a:ext cx="4254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6" name="Line 22"/>
          <p:cNvSpPr>
            <a:spLocks noChangeShapeType="1"/>
          </p:cNvSpPr>
          <p:nvPr/>
        </p:nvSpPr>
        <p:spPr bwMode="auto">
          <a:xfrm flipH="1">
            <a:off x="4081463" y="5060950"/>
            <a:ext cx="155575" cy="77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7" name="Line 23"/>
          <p:cNvSpPr>
            <a:spLocks noChangeShapeType="1"/>
          </p:cNvSpPr>
          <p:nvPr/>
        </p:nvSpPr>
        <p:spPr bwMode="auto">
          <a:xfrm>
            <a:off x="4456113" y="4984750"/>
            <a:ext cx="282575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8" name="Line 24"/>
          <p:cNvSpPr>
            <a:spLocks noChangeShapeType="1"/>
          </p:cNvSpPr>
          <p:nvPr/>
        </p:nvSpPr>
        <p:spPr bwMode="auto">
          <a:xfrm flipH="1">
            <a:off x="6027738" y="5086350"/>
            <a:ext cx="52705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49" name="Line 25"/>
          <p:cNvSpPr>
            <a:spLocks noChangeShapeType="1"/>
          </p:cNvSpPr>
          <p:nvPr/>
        </p:nvSpPr>
        <p:spPr bwMode="auto">
          <a:xfrm flipH="1">
            <a:off x="6645275" y="5048250"/>
            <a:ext cx="12700" cy="619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0" name="Line 26"/>
          <p:cNvSpPr>
            <a:spLocks noChangeShapeType="1"/>
          </p:cNvSpPr>
          <p:nvPr/>
        </p:nvSpPr>
        <p:spPr bwMode="auto">
          <a:xfrm>
            <a:off x="6799263" y="4945063"/>
            <a:ext cx="631825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7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8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59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910263" y="2484438"/>
            <a:ext cx="238125" cy="484187"/>
            <a:chOff x="4180" y="783"/>
            <a:chExt cx="150" cy="307"/>
          </a:xfrm>
        </p:grpSpPr>
        <p:sp>
          <p:nvSpPr>
            <p:cNvPr id="538665" name="AutoShape 4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6" name="Rectangle 4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7" name="Rectangle 4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8" name="AutoShape 4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69" name="Line 4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0" name="Line 4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1" name="Rectangle 4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2" name="Rectangle 4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149850" y="1992313"/>
            <a:ext cx="238125" cy="484187"/>
            <a:chOff x="4180" y="783"/>
            <a:chExt cx="150" cy="307"/>
          </a:xfrm>
        </p:grpSpPr>
        <p:sp>
          <p:nvSpPr>
            <p:cNvPr id="538675" name="AutoShape 5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6" name="Rectangle 5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7" name="Rectangle 5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8" name="AutoShape 5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79" name="Line 5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80" name="Line 5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81" name="Rectangle 5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82" name="Rectangle 5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8683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684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843213" y="2312988"/>
            <a:ext cx="569912" cy="285750"/>
            <a:chOff x="533" y="321"/>
            <a:chExt cx="359" cy="180"/>
          </a:xfrm>
        </p:grpSpPr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538687" name="Oval 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88" name="Line 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89" name="Line 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90" name="Rectangle 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538691" name="Oval 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53869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4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5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53869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8" name="Line 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8699" name="Line 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38700" name="Line 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8701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702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38703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382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to external</a:t>
            </a:r>
          </a:p>
          <a:p>
            <a:r>
              <a:rPr lang="en-US" i="0"/>
              <a:t>network</a:t>
            </a:r>
          </a:p>
        </p:txBody>
      </p:sp>
      <p:sp>
        <p:nvSpPr>
          <p:cNvPr id="538704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87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router</a:t>
            </a:r>
          </a:p>
        </p:txBody>
      </p:sp>
      <p:sp>
        <p:nvSpPr>
          <p:cNvPr id="538706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5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solidFill>
                  <a:srgbClr val="FF0000"/>
                </a:solidFill>
              </a:rPr>
              <a:t>IP subnet</a:t>
            </a:r>
          </a:p>
        </p:txBody>
      </p:sp>
      <p:sp>
        <p:nvSpPr>
          <p:cNvPr id="538707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mail server</a:t>
            </a:r>
          </a:p>
        </p:txBody>
      </p:sp>
      <p:sp>
        <p:nvSpPr>
          <p:cNvPr id="538708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web server</a:t>
            </a:r>
          </a:p>
        </p:txBody>
      </p:sp>
      <p:grpSp>
        <p:nvGrpSpPr>
          <p:cNvPr id="8" name="Group 85"/>
          <p:cNvGrpSpPr>
            <a:grpSpLocks/>
          </p:cNvGrpSpPr>
          <p:nvPr/>
        </p:nvGrpSpPr>
        <p:grpSpPr bwMode="auto">
          <a:xfrm>
            <a:off x="4068763" y="3100388"/>
            <a:ext cx="720725" cy="279400"/>
            <a:chOff x="3913" y="3140"/>
            <a:chExt cx="454" cy="176"/>
          </a:xfrm>
        </p:grpSpPr>
        <p:sp>
          <p:nvSpPr>
            <p:cNvPr id="538710" name="Rectangle 8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11" name="Freeform 8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12" name="Freeform 8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1693863" y="4784725"/>
            <a:ext cx="720725" cy="279400"/>
            <a:chOff x="3913" y="3140"/>
            <a:chExt cx="454" cy="176"/>
          </a:xfrm>
        </p:grpSpPr>
        <p:sp>
          <p:nvSpPr>
            <p:cNvPr id="538714" name="Rectangle 9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15" name="Freeform 9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16" name="Freeform 9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93"/>
          <p:cNvGrpSpPr>
            <a:grpSpLocks/>
          </p:cNvGrpSpPr>
          <p:nvPr/>
        </p:nvGrpSpPr>
        <p:grpSpPr bwMode="auto">
          <a:xfrm>
            <a:off x="3914775" y="4810125"/>
            <a:ext cx="720725" cy="279400"/>
            <a:chOff x="3913" y="3140"/>
            <a:chExt cx="454" cy="176"/>
          </a:xfrm>
        </p:grpSpPr>
        <p:sp>
          <p:nvSpPr>
            <p:cNvPr id="538718" name="Rectangle 94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19" name="Freeform 95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20" name="Freeform 96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6215063" y="4848225"/>
            <a:ext cx="720725" cy="279400"/>
            <a:chOff x="3913" y="3140"/>
            <a:chExt cx="454" cy="176"/>
          </a:xfrm>
        </p:grpSpPr>
        <p:sp>
          <p:nvSpPr>
            <p:cNvPr id="538722" name="Rectangle 98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38723" name="Freeform 99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8724" name="Freeform 100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0"/>
                </a:cxn>
                <a:cxn ang="0">
                  <a:pos x="102" y="74"/>
                </a:cxn>
                <a:cxn ang="0">
                  <a:pos x="148" y="74"/>
                </a:cxn>
              </a:cxnLst>
              <a:rect l="0" t="0" r="r" b="b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/>
              <a:t>Switches vs. Routers</a:t>
            </a:r>
            <a:endParaRPr lang="en-US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/>
          <a:lstStyle/>
          <a:p>
            <a:r>
              <a:rPr lang="en-US" sz="2400"/>
              <a:t>both store-and-forward devices</a:t>
            </a:r>
          </a:p>
          <a:p>
            <a:pPr lvl="1"/>
            <a:r>
              <a:rPr lang="en-US" sz="2000"/>
              <a:t>routers: network layer devices (examine network layer headers)</a:t>
            </a:r>
          </a:p>
          <a:p>
            <a:pPr lvl="1"/>
            <a:r>
              <a:rPr lang="en-US" sz="2000"/>
              <a:t>switches are link layer devices</a:t>
            </a:r>
          </a:p>
          <a:p>
            <a:r>
              <a:rPr lang="en-US" sz="2400"/>
              <a:t>routers maintain routing tables, implement routing algorithms</a:t>
            </a:r>
          </a:p>
          <a:p>
            <a:r>
              <a:rPr lang="en-US" sz="2400"/>
              <a:t>switches maintain switch tables, implement filtering, learning algorithms</a:t>
            </a:r>
            <a:r>
              <a:rPr lang="en-US"/>
              <a:t> </a:t>
            </a:r>
          </a:p>
        </p:txBody>
      </p:sp>
      <p:pic>
        <p:nvPicPr>
          <p:cNvPr id="424964" name="Picture 4" descr="566 Bridge and router 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</a:t>
            </a:r>
            <a:r>
              <a:rPr lang="en-US" dirty="0"/>
              <a:t>Layer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267200"/>
          </a:xfrm>
        </p:spPr>
        <p:txBody>
          <a:bodyPr/>
          <a:lstStyle/>
          <a:p>
            <a:r>
              <a:rPr lang="en-US" sz="2400" dirty="0"/>
              <a:t>5.1 Introduction and services</a:t>
            </a:r>
          </a:p>
          <a:p>
            <a:r>
              <a:rPr lang="en-US" sz="2400" dirty="0"/>
              <a:t>5.2 Error detection and correction </a:t>
            </a:r>
          </a:p>
          <a:p>
            <a:r>
              <a:rPr lang="en-US" sz="2400" dirty="0" smtClean="0"/>
              <a:t>5.3 Multiple </a:t>
            </a:r>
            <a:r>
              <a:rPr lang="en-US" sz="2400" dirty="0"/>
              <a:t>access protocols</a:t>
            </a:r>
          </a:p>
          <a:p>
            <a:r>
              <a:rPr lang="en-US" sz="2400" dirty="0"/>
              <a:t>5.4 Link-Layer Addressing</a:t>
            </a:r>
          </a:p>
          <a:p>
            <a:r>
              <a:rPr lang="en-US" sz="2400" dirty="0"/>
              <a:t>5.5 Ethernet</a:t>
            </a:r>
          </a:p>
        </p:txBody>
      </p:sp>
      <p:sp>
        <p:nvSpPr>
          <p:cNvPr id="523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  <a:noFill/>
          <a:ln/>
        </p:spPr>
        <p:txBody>
          <a:bodyPr/>
          <a:lstStyle/>
          <a:p>
            <a:r>
              <a:rPr lang="en-US" sz="2400" dirty="0"/>
              <a:t>5.6 Link-layer switches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5.7 PPP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5.8 Link virtualization: MPLS</a:t>
            </a:r>
          </a:p>
          <a:p>
            <a:r>
              <a:rPr lang="en-US" sz="2400" dirty="0"/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Link Layer Services (more)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267200"/>
          </a:xfrm>
        </p:spPr>
        <p:txBody>
          <a:bodyPr/>
          <a:lstStyle/>
          <a:p>
            <a:r>
              <a:rPr lang="en-US" sz="2600" dirty="0" smtClean="0">
                <a:solidFill>
                  <a:srgbClr val="FF0000"/>
                </a:solidFill>
              </a:rPr>
              <a:t>Flow control</a:t>
            </a:r>
            <a:endParaRPr lang="en-US" sz="2600" dirty="0"/>
          </a:p>
          <a:p>
            <a:pPr lvl="1"/>
            <a:r>
              <a:rPr lang="en-US" sz="2200" dirty="0" smtClean="0"/>
              <a:t>Pacing </a:t>
            </a:r>
            <a:r>
              <a:rPr lang="en-US" sz="2200" dirty="0"/>
              <a:t>between adjacent sending and receiving nodes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Error detection</a:t>
            </a:r>
            <a:endParaRPr lang="en-US" sz="2600" dirty="0"/>
          </a:p>
          <a:p>
            <a:pPr lvl="1"/>
            <a:r>
              <a:rPr lang="en-US" sz="2200" dirty="0" smtClean="0"/>
              <a:t>Errors </a:t>
            </a:r>
            <a:r>
              <a:rPr lang="en-US" sz="2200" dirty="0"/>
              <a:t>caused by signal attenuation, noise</a:t>
            </a:r>
            <a:r>
              <a:rPr lang="en-US" sz="2200" dirty="0" smtClean="0"/>
              <a:t>.</a:t>
            </a:r>
            <a:endParaRPr lang="en-US" sz="2200" dirty="0"/>
          </a:p>
          <a:p>
            <a:pPr lvl="1"/>
            <a:r>
              <a:rPr lang="en-US" sz="2200" dirty="0" smtClean="0"/>
              <a:t>Receiver </a:t>
            </a:r>
            <a:r>
              <a:rPr lang="en-US" sz="2200" dirty="0"/>
              <a:t>detects presence of </a:t>
            </a:r>
            <a:r>
              <a:rPr lang="en-US" sz="2200" dirty="0" smtClean="0"/>
              <a:t>errors</a:t>
            </a:r>
            <a:endParaRPr lang="en-US" sz="2200" dirty="0"/>
          </a:p>
          <a:p>
            <a:pPr lvl="2"/>
            <a:r>
              <a:rPr lang="en-US" sz="2000" dirty="0"/>
              <a:t>S</a:t>
            </a:r>
            <a:r>
              <a:rPr lang="en-US" sz="2000" dirty="0" smtClean="0"/>
              <a:t>ignals </a:t>
            </a:r>
            <a:r>
              <a:rPr lang="en-US" sz="2000" dirty="0"/>
              <a:t>sender for retransmission or drops frame 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Error correction</a:t>
            </a:r>
            <a:endParaRPr lang="en-US" sz="2600" dirty="0"/>
          </a:p>
          <a:p>
            <a:pPr lvl="1"/>
            <a:r>
              <a:rPr lang="en-US" sz="2200" dirty="0" smtClean="0"/>
              <a:t>Receiver </a:t>
            </a:r>
            <a:r>
              <a:rPr lang="en-US" sz="2200" dirty="0"/>
              <a:t>identifies </a:t>
            </a:r>
            <a:r>
              <a:rPr lang="en-US" sz="2200" i="1" dirty="0">
                <a:solidFill>
                  <a:srgbClr val="FF0000"/>
                </a:solidFill>
              </a:rPr>
              <a:t>and corrects</a:t>
            </a:r>
            <a:r>
              <a:rPr lang="en-US" sz="2200" dirty="0"/>
              <a:t> bit error(s) without resorting to retransmission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Half-duplex </a:t>
            </a:r>
            <a:r>
              <a:rPr lang="en-US" sz="2600" dirty="0">
                <a:solidFill>
                  <a:srgbClr val="FF0000"/>
                </a:solidFill>
              </a:rPr>
              <a:t>and full-duplex</a:t>
            </a:r>
          </a:p>
          <a:p>
            <a:pPr lvl="1"/>
            <a:r>
              <a:rPr lang="en-US" sz="2200" dirty="0" smtClean="0"/>
              <a:t>With </a:t>
            </a:r>
            <a:r>
              <a:rPr lang="en-US" sz="2200" dirty="0"/>
              <a:t>half duplex, nodes at both ends of link can transmit, but not at same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First!  Elements of Wireless (</a:t>
            </a:r>
            <a:r>
              <a:rPr lang="en-US" dirty="0" err="1" smtClean="0"/>
              <a:t>WiFi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some key characteristics of Wireless that differ from wired</a:t>
            </a:r>
          </a:p>
          <a:p>
            <a:r>
              <a:rPr lang="en-US" dirty="0" smtClean="0"/>
              <a:t>802.11 (</a:t>
            </a:r>
            <a:r>
              <a:rPr lang="en-US" dirty="0" err="1" smtClean="0"/>
              <a:t>WiFi</a:t>
            </a:r>
            <a:r>
              <a:rPr lang="en-US" dirty="0" smtClean="0"/>
              <a:t>) as contrast to 802.3 (</a:t>
            </a:r>
            <a:r>
              <a:rPr lang="en-US" smtClean="0"/>
              <a:t>Ethernet)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(Bits of Ch 6.1 – 6.3)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r>
              <a:rPr lang="en-US" sz="3200" u="none" dirty="0"/>
              <a:t>Characteristics of </a:t>
            </a:r>
            <a:r>
              <a:rPr lang="en-US" sz="3200" u="none" dirty="0" smtClean="0"/>
              <a:t>Selected </a:t>
            </a:r>
            <a:r>
              <a:rPr lang="en-US" sz="3200" dirty="0" smtClean="0"/>
              <a:t>W</a:t>
            </a:r>
            <a:r>
              <a:rPr lang="en-US" sz="3200" u="none" dirty="0" smtClean="0"/>
              <a:t>ireless </a:t>
            </a:r>
            <a:r>
              <a:rPr lang="en-US" sz="3200" dirty="0" smtClean="0"/>
              <a:t>L</a:t>
            </a:r>
            <a:r>
              <a:rPr lang="en-US" sz="3200" u="none" dirty="0" smtClean="0"/>
              <a:t>ink  </a:t>
            </a:r>
            <a:r>
              <a:rPr lang="en-US" sz="3200" dirty="0" smtClean="0"/>
              <a:t>S</a:t>
            </a:r>
            <a:r>
              <a:rPr lang="en-US" sz="3200" u="none" dirty="0" smtClean="0"/>
              <a:t>tandards</a:t>
            </a:r>
            <a:endParaRPr lang="en-US" sz="3200" u="none" dirty="0"/>
          </a:p>
        </p:txBody>
      </p:sp>
      <p:sp>
        <p:nvSpPr>
          <p:cNvPr id="396396" name="Rectangle 108"/>
          <p:cNvSpPr>
            <a:spLocks noChangeArrowheads="1"/>
          </p:cNvSpPr>
          <p:nvPr/>
        </p:nvSpPr>
        <p:spPr bwMode="auto">
          <a:xfrm>
            <a:off x="2952750" y="1968500"/>
            <a:ext cx="1589088" cy="3454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7" name="Rectangle 109"/>
          <p:cNvSpPr>
            <a:spLocks noChangeArrowheads="1"/>
          </p:cNvSpPr>
          <p:nvPr/>
        </p:nvSpPr>
        <p:spPr bwMode="auto">
          <a:xfrm>
            <a:off x="45783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8" name="Rectangle 110"/>
          <p:cNvSpPr>
            <a:spLocks noChangeArrowheads="1"/>
          </p:cNvSpPr>
          <p:nvPr/>
        </p:nvSpPr>
        <p:spPr bwMode="auto">
          <a:xfrm>
            <a:off x="6203950" y="1982788"/>
            <a:ext cx="1589088" cy="344011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399" name="Rectangle 111"/>
          <p:cNvSpPr>
            <a:spLocks noChangeArrowheads="1"/>
          </p:cNvSpPr>
          <p:nvPr/>
        </p:nvSpPr>
        <p:spPr bwMode="auto">
          <a:xfrm>
            <a:off x="1327150" y="1955800"/>
            <a:ext cx="1589088" cy="34671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00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01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Indoor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10-30m</a:t>
            </a:r>
          </a:p>
        </p:txBody>
      </p:sp>
      <p:sp>
        <p:nvSpPr>
          <p:cNvPr id="396402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50-200m</a:t>
            </a:r>
          </a:p>
        </p:txBody>
      </p:sp>
      <p:sp>
        <p:nvSpPr>
          <p:cNvPr id="396403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Mid-range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200m – 4 Km</a:t>
            </a:r>
          </a:p>
        </p:txBody>
      </p:sp>
      <p:sp>
        <p:nvSpPr>
          <p:cNvPr id="396404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Long-range</a:t>
            </a:r>
          </a:p>
          <a:p>
            <a:pPr algn="ctr" eaLnBrk="1" hangingPunct="1"/>
            <a:r>
              <a:rPr lang="en-US">
                <a:latin typeface="Arial" charset="0"/>
              </a:rPr>
              <a:t>outdoor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5Km – 20 Km</a:t>
            </a:r>
          </a:p>
        </p:txBody>
      </p:sp>
      <p:sp>
        <p:nvSpPr>
          <p:cNvPr id="396405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396406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396407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396408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396409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396410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396411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2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IS-95, CDMA, GSM</a:t>
            </a:r>
          </a:p>
        </p:txBody>
      </p:sp>
      <p:sp>
        <p:nvSpPr>
          <p:cNvPr id="396413" name="Text Box 125"/>
          <p:cNvSpPr txBox="1">
            <a:spLocks noChangeArrowheads="1"/>
          </p:cNvSpPr>
          <p:nvPr/>
        </p:nvSpPr>
        <p:spPr bwMode="auto">
          <a:xfrm>
            <a:off x="7750175" y="4795838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2G</a:t>
            </a:r>
          </a:p>
        </p:txBody>
      </p:sp>
      <p:sp>
        <p:nvSpPr>
          <p:cNvPr id="396414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5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46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UMTS/WCDMA, CDMA2000</a:t>
            </a:r>
          </a:p>
        </p:txBody>
      </p:sp>
      <p:sp>
        <p:nvSpPr>
          <p:cNvPr id="396416" name="Text Box 128"/>
          <p:cNvSpPr txBox="1">
            <a:spLocks noChangeArrowheads="1"/>
          </p:cNvSpPr>
          <p:nvPr/>
        </p:nvSpPr>
        <p:spPr bwMode="auto">
          <a:xfrm>
            <a:off x="7751763" y="4406900"/>
            <a:ext cx="45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</a:t>
            </a:r>
          </a:p>
        </p:txBody>
      </p:sp>
      <p:sp>
        <p:nvSpPr>
          <p:cNvPr id="396417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18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802.15</a:t>
            </a:r>
          </a:p>
        </p:txBody>
      </p:sp>
      <p:sp>
        <p:nvSpPr>
          <p:cNvPr id="396419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0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802.11b</a:t>
            </a:r>
          </a:p>
        </p:txBody>
      </p:sp>
      <p:sp>
        <p:nvSpPr>
          <p:cNvPr id="396421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2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802.11a,g</a:t>
            </a:r>
          </a:p>
        </p:txBody>
      </p:sp>
      <p:sp>
        <p:nvSpPr>
          <p:cNvPr id="396423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24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5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26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3906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UMTS/WCDMA-HSPDA, CDMA2000-1xEVDO</a:t>
            </a:r>
          </a:p>
        </p:txBody>
      </p:sp>
      <p:sp>
        <p:nvSpPr>
          <p:cNvPr id="396427" name="Text Box 139"/>
          <p:cNvSpPr txBox="1">
            <a:spLocks noChangeArrowheads="1"/>
          </p:cNvSpPr>
          <p:nvPr/>
        </p:nvSpPr>
        <p:spPr bwMode="auto">
          <a:xfrm>
            <a:off x="7729538" y="3230563"/>
            <a:ext cx="11541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3G cellular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enhanced</a:t>
            </a:r>
          </a:p>
        </p:txBody>
      </p:sp>
      <p:sp>
        <p:nvSpPr>
          <p:cNvPr id="396428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50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802.16 (WiMAX)</a:t>
            </a:r>
          </a:p>
        </p:txBody>
      </p:sp>
      <p:sp>
        <p:nvSpPr>
          <p:cNvPr id="396431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432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396433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4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  <a:latin typeface="Arial" charset="0"/>
              </a:rPr>
              <a:t>802.11n</a:t>
            </a:r>
          </a:p>
        </p:txBody>
      </p:sp>
      <p:sp>
        <p:nvSpPr>
          <p:cNvPr id="396435" name="Text Box 147"/>
          <p:cNvSpPr txBox="1">
            <a:spLocks noChangeArrowheads="1"/>
          </p:cNvSpPr>
          <p:nvPr/>
        </p:nvSpPr>
        <p:spPr bwMode="auto">
          <a:xfrm rot="16200000">
            <a:off x="-613569" y="3661569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latin typeface="Arial" charset="0"/>
              </a:rPr>
              <a:t>Data rate (Mbps)</a:t>
            </a:r>
          </a:p>
        </p:txBody>
      </p:sp>
      <p:sp>
        <p:nvSpPr>
          <p:cNvPr id="396436" name="AutoShape 148"/>
          <p:cNvSpPr>
            <a:spLocks/>
          </p:cNvSpPr>
          <p:nvPr/>
        </p:nvSpPr>
        <p:spPr bwMode="auto">
          <a:xfrm>
            <a:off x="7799388" y="2124075"/>
            <a:ext cx="152400" cy="1238250"/>
          </a:xfrm>
          <a:prstGeom prst="rightBrace">
            <a:avLst>
              <a:gd name="adj1" fmla="val 6770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437" name="Text Box 149"/>
          <p:cNvSpPr txBox="1">
            <a:spLocks noChangeArrowheads="1"/>
          </p:cNvSpPr>
          <p:nvPr/>
        </p:nvSpPr>
        <p:spPr bwMode="auto">
          <a:xfrm>
            <a:off x="7937500" y="2541588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data</a:t>
            </a:r>
          </a:p>
        </p:txBody>
      </p:sp>
      <p:sp>
        <p:nvSpPr>
          <p:cNvPr id="396439" name="AutoShape 151"/>
          <p:cNvSpPr>
            <a:spLocks noChangeAspect="1" noChangeArrowheads="1" noTextEdit="1"/>
          </p:cNvSpPr>
          <p:nvPr/>
        </p:nvSpPr>
        <p:spPr bwMode="auto">
          <a:xfrm>
            <a:off x="5991225" y="1011238"/>
            <a:ext cx="735013" cy="220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6005513" y="928688"/>
            <a:ext cx="722312" cy="303212"/>
            <a:chOff x="4750" y="264"/>
            <a:chExt cx="455" cy="191"/>
          </a:xfrm>
        </p:grpSpPr>
        <p:sp>
          <p:nvSpPr>
            <p:cNvPr id="396441" name="Freeform 153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/>
              <a:ahLst/>
              <a:cxnLst>
                <a:cxn ang="0">
                  <a:pos x="87" y="27"/>
                </a:cxn>
                <a:cxn ang="0">
                  <a:pos x="68" y="35"/>
                </a:cxn>
                <a:cxn ang="0">
                  <a:pos x="52" y="46"/>
                </a:cxn>
                <a:cxn ang="0">
                  <a:pos x="37" y="57"/>
                </a:cxn>
                <a:cxn ang="0">
                  <a:pos x="24" y="69"/>
                </a:cxn>
                <a:cxn ang="0">
                  <a:pos x="14" y="83"/>
                </a:cxn>
                <a:cxn ang="0">
                  <a:pos x="7" y="97"/>
                </a:cxn>
                <a:cxn ang="0">
                  <a:pos x="2" y="113"/>
                </a:cxn>
                <a:cxn ang="0">
                  <a:pos x="0" y="128"/>
                </a:cxn>
                <a:cxn ang="0">
                  <a:pos x="2" y="150"/>
                </a:cxn>
                <a:cxn ang="0">
                  <a:pos x="14" y="167"/>
                </a:cxn>
                <a:cxn ang="0">
                  <a:pos x="32" y="183"/>
                </a:cxn>
                <a:cxn ang="0">
                  <a:pos x="55" y="194"/>
                </a:cxn>
                <a:cxn ang="0">
                  <a:pos x="81" y="203"/>
                </a:cxn>
                <a:cxn ang="0">
                  <a:pos x="109" y="208"/>
                </a:cxn>
                <a:cxn ang="0">
                  <a:pos x="138" y="209"/>
                </a:cxn>
                <a:cxn ang="0">
                  <a:pos x="165" y="206"/>
                </a:cxn>
                <a:cxn ang="0">
                  <a:pos x="171" y="206"/>
                </a:cxn>
                <a:cxn ang="0">
                  <a:pos x="177" y="203"/>
                </a:cxn>
                <a:cxn ang="0">
                  <a:pos x="181" y="200"/>
                </a:cxn>
                <a:cxn ang="0">
                  <a:pos x="183" y="196"/>
                </a:cxn>
                <a:cxn ang="0">
                  <a:pos x="180" y="191"/>
                </a:cxn>
                <a:cxn ang="0">
                  <a:pos x="174" y="187"/>
                </a:cxn>
                <a:cxn ang="0">
                  <a:pos x="167" y="183"/>
                </a:cxn>
                <a:cxn ang="0">
                  <a:pos x="159" y="181"/>
                </a:cxn>
                <a:cxn ang="0">
                  <a:pos x="145" y="178"/>
                </a:cxn>
                <a:cxn ang="0">
                  <a:pos x="130" y="176"/>
                </a:cxn>
                <a:cxn ang="0">
                  <a:pos x="116" y="174"/>
                </a:cxn>
                <a:cxn ang="0">
                  <a:pos x="103" y="171"/>
                </a:cxn>
                <a:cxn ang="0">
                  <a:pos x="90" y="168"/>
                </a:cxn>
                <a:cxn ang="0">
                  <a:pos x="77" y="164"/>
                </a:cxn>
                <a:cxn ang="0">
                  <a:pos x="65" y="159"/>
                </a:cxn>
                <a:cxn ang="0">
                  <a:pos x="53" y="151"/>
                </a:cxn>
                <a:cxn ang="0">
                  <a:pos x="49" y="116"/>
                </a:cxn>
                <a:cxn ang="0">
                  <a:pos x="61" y="87"/>
                </a:cxn>
                <a:cxn ang="0">
                  <a:pos x="84" y="64"/>
                </a:cxn>
                <a:cxn ang="0">
                  <a:pos x="116" y="46"/>
                </a:cxn>
                <a:cxn ang="0">
                  <a:pos x="151" y="31"/>
                </a:cxn>
                <a:cxn ang="0">
                  <a:pos x="187" y="20"/>
                </a:cxn>
                <a:cxn ang="0">
                  <a:pos x="220" y="12"/>
                </a:cxn>
                <a:cxn ang="0">
                  <a:pos x="247" y="5"/>
                </a:cxn>
                <a:cxn ang="0">
                  <a:pos x="231" y="1"/>
                </a:cxn>
                <a:cxn ang="0">
                  <a:pos x="213" y="0"/>
                </a:cxn>
                <a:cxn ang="0">
                  <a:pos x="193" y="2"/>
                </a:cxn>
                <a:cxn ang="0">
                  <a:pos x="171" y="5"/>
                </a:cxn>
                <a:cxn ang="0">
                  <a:pos x="149" y="10"/>
                </a:cxn>
                <a:cxn ang="0">
                  <a:pos x="127" y="15"/>
                </a:cxn>
                <a:cxn ang="0">
                  <a:pos x="106" y="21"/>
                </a:cxn>
                <a:cxn ang="0">
                  <a:pos x="87" y="27"/>
                </a:cxn>
              </a:cxnLst>
              <a:rect l="0" t="0" r="r" b="b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2" name="Freeform 154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/>
              <a:ahLst/>
              <a:cxnLst>
                <a:cxn ang="0">
                  <a:pos x="134" y="53"/>
                </a:cxn>
                <a:cxn ang="0">
                  <a:pos x="140" y="69"/>
                </a:cxn>
                <a:cxn ang="0">
                  <a:pos x="138" y="85"/>
                </a:cxn>
                <a:cxn ang="0">
                  <a:pos x="128" y="97"/>
                </a:cxn>
                <a:cxn ang="0">
                  <a:pos x="113" y="109"/>
                </a:cxn>
                <a:cxn ang="0">
                  <a:pos x="96" y="119"/>
                </a:cxn>
                <a:cxn ang="0">
                  <a:pos x="76" y="129"/>
                </a:cxn>
                <a:cxn ang="0">
                  <a:pos x="55" y="138"/>
                </a:cxn>
                <a:cxn ang="0">
                  <a:pos x="38" y="148"/>
                </a:cxn>
                <a:cxn ang="0">
                  <a:pos x="35" y="151"/>
                </a:cxn>
                <a:cxn ang="0">
                  <a:pos x="33" y="153"/>
                </a:cxn>
                <a:cxn ang="0">
                  <a:pos x="33" y="156"/>
                </a:cxn>
                <a:cxn ang="0">
                  <a:pos x="35" y="159"/>
                </a:cxn>
                <a:cxn ang="0">
                  <a:pos x="39" y="161"/>
                </a:cxn>
                <a:cxn ang="0">
                  <a:pos x="44" y="162"/>
                </a:cxn>
                <a:cxn ang="0">
                  <a:pos x="46" y="162"/>
                </a:cxn>
                <a:cxn ang="0">
                  <a:pos x="51" y="161"/>
                </a:cxn>
                <a:cxn ang="0">
                  <a:pos x="74" y="152"/>
                </a:cxn>
                <a:cxn ang="0">
                  <a:pos x="96" y="142"/>
                </a:cxn>
                <a:cxn ang="0">
                  <a:pos x="116" y="130"/>
                </a:cxn>
                <a:cxn ang="0">
                  <a:pos x="135" y="117"/>
                </a:cxn>
                <a:cxn ang="0">
                  <a:pos x="148" y="102"/>
                </a:cxn>
                <a:cxn ang="0">
                  <a:pos x="157" y="86"/>
                </a:cxn>
                <a:cxn ang="0">
                  <a:pos x="158" y="68"/>
                </a:cxn>
                <a:cxn ang="0">
                  <a:pos x="153" y="50"/>
                </a:cxn>
                <a:cxn ang="0">
                  <a:pos x="140" y="35"/>
                </a:cxn>
                <a:cxn ang="0">
                  <a:pos x="121" y="23"/>
                </a:cxn>
                <a:cxn ang="0">
                  <a:pos x="97" y="14"/>
                </a:cxn>
                <a:cxn ang="0">
                  <a:pos x="71" y="6"/>
                </a:cxn>
                <a:cxn ang="0">
                  <a:pos x="45" y="2"/>
                </a:cxn>
                <a:cxn ang="0">
                  <a:pos x="23" y="0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17" y="9"/>
                </a:cxn>
                <a:cxn ang="0">
                  <a:pos x="36" y="13"/>
                </a:cxn>
                <a:cxn ang="0">
                  <a:pos x="57" y="17"/>
                </a:cxn>
                <a:cxn ang="0">
                  <a:pos x="76" y="21"/>
                </a:cxn>
                <a:cxn ang="0">
                  <a:pos x="94" y="26"/>
                </a:cxn>
                <a:cxn ang="0">
                  <a:pos x="110" y="33"/>
                </a:cxn>
                <a:cxn ang="0">
                  <a:pos x="124" y="42"/>
                </a:cxn>
                <a:cxn ang="0">
                  <a:pos x="134" y="53"/>
                </a:cxn>
              </a:cxnLst>
              <a:rect l="0" t="0" r="r" b="b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3" name="Freeform 155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/>
              <a:ahLst/>
              <a:cxnLst>
                <a:cxn ang="0">
                  <a:pos x="125" y="63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3"/>
                </a:cxn>
                <a:cxn ang="0">
                  <a:pos x="4" y="239"/>
                </a:cxn>
                <a:cxn ang="0">
                  <a:pos x="12" y="254"/>
                </a:cxn>
                <a:cxn ang="0">
                  <a:pos x="25" y="267"/>
                </a:cxn>
                <a:cxn ang="0">
                  <a:pos x="41" y="278"/>
                </a:cxn>
                <a:cxn ang="0">
                  <a:pos x="70" y="291"/>
                </a:cxn>
                <a:cxn ang="0">
                  <a:pos x="108" y="304"/>
                </a:cxn>
                <a:cxn ang="0">
                  <a:pos x="148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3" y="333"/>
                </a:cxn>
                <a:cxn ang="0">
                  <a:pos x="315" y="336"/>
                </a:cxn>
                <a:cxn ang="0">
                  <a:pos x="359" y="338"/>
                </a:cxn>
                <a:cxn ang="0">
                  <a:pos x="387" y="339"/>
                </a:cxn>
                <a:cxn ang="0">
                  <a:pos x="397" y="333"/>
                </a:cxn>
                <a:cxn ang="0">
                  <a:pos x="400" y="324"/>
                </a:cxn>
                <a:cxn ang="0">
                  <a:pos x="391" y="317"/>
                </a:cxn>
                <a:cxn ang="0">
                  <a:pos x="365" y="311"/>
                </a:cxn>
                <a:cxn ang="0">
                  <a:pos x="327" y="306"/>
                </a:cxn>
                <a:cxn ang="0">
                  <a:pos x="288" y="302"/>
                </a:cxn>
                <a:cxn ang="0">
                  <a:pos x="249" y="298"/>
                </a:cxn>
                <a:cxn ang="0">
                  <a:pos x="211" y="293"/>
                </a:cxn>
                <a:cxn ang="0">
                  <a:pos x="173" y="286"/>
                </a:cxn>
                <a:cxn ang="0">
                  <a:pos x="137" y="277"/>
                </a:cxn>
                <a:cxn ang="0">
                  <a:pos x="100" y="267"/>
                </a:cxn>
                <a:cxn ang="0">
                  <a:pos x="68" y="253"/>
                </a:cxn>
                <a:cxn ang="0">
                  <a:pos x="48" y="233"/>
                </a:cxn>
                <a:cxn ang="0">
                  <a:pos x="42" y="208"/>
                </a:cxn>
                <a:cxn ang="0">
                  <a:pos x="48" y="180"/>
                </a:cxn>
                <a:cxn ang="0">
                  <a:pos x="64" y="153"/>
                </a:cxn>
                <a:cxn ang="0">
                  <a:pos x="89" y="124"/>
                </a:cxn>
                <a:cxn ang="0">
                  <a:pos x="118" y="99"/>
                </a:cxn>
                <a:cxn ang="0">
                  <a:pos x="153" y="74"/>
                </a:cxn>
                <a:cxn ang="0">
                  <a:pos x="190" y="52"/>
                </a:cxn>
                <a:cxn ang="0">
                  <a:pos x="243" y="34"/>
                </a:cxn>
                <a:cxn ang="0">
                  <a:pos x="295" y="19"/>
                </a:cxn>
                <a:cxn ang="0">
                  <a:pos x="328" y="6"/>
                </a:cxn>
                <a:cxn ang="0">
                  <a:pos x="318" y="0"/>
                </a:cxn>
                <a:cxn ang="0">
                  <a:pos x="275" y="4"/>
                </a:cxn>
                <a:cxn ang="0">
                  <a:pos x="224" y="17"/>
                </a:cxn>
                <a:cxn ang="0">
                  <a:pos x="176" y="34"/>
                </a:cxn>
              </a:cxnLst>
              <a:rect l="0" t="0" r="r" b="b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4" name="Freeform 156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/>
              <a:ahLst/>
              <a:cxnLst>
                <a:cxn ang="0">
                  <a:pos x="291" y="69"/>
                </a:cxn>
                <a:cxn ang="0">
                  <a:pos x="307" y="81"/>
                </a:cxn>
                <a:cxn ang="0">
                  <a:pos x="317" y="96"/>
                </a:cxn>
                <a:cxn ang="0">
                  <a:pos x="322" y="111"/>
                </a:cxn>
                <a:cxn ang="0">
                  <a:pos x="322" y="128"/>
                </a:cxn>
                <a:cxn ang="0">
                  <a:pos x="319" y="141"/>
                </a:cxn>
                <a:cxn ang="0">
                  <a:pos x="313" y="152"/>
                </a:cxn>
                <a:cxn ang="0">
                  <a:pos x="303" y="164"/>
                </a:cxn>
                <a:cxn ang="0">
                  <a:pos x="293" y="173"/>
                </a:cxn>
                <a:cxn ang="0">
                  <a:pos x="279" y="183"/>
                </a:cxn>
                <a:cxn ang="0">
                  <a:pos x="266" y="192"/>
                </a:cxn>
                <a:cxn ang="0">
                  <a:pos x="253" y="201"/>
                </a:cxn>
                <a:cxn ang="0">
                  <a:pos x="240" y="210"/>
                </a:cxn>
                <a:cxn ang="0">
                  <a:pos x="237" y="213"/>
                </a:cxn>
                <a:cxn ang="0">
                  <a:pos x="237" y="216"/>
                </a:cxn>
                <a:cxn ang="0">
                  <a:pos x="237" y="219"/>
                </a:cxn>
                <a:cxn ang="0">
                  <a:pos x="240" y="222"/>
                </a:cxn>
                <a:cxn ang="0">
                  <a:pos x="245" y="225"/>
                </a:cxn>
                <a:cxn ang="0">
                  <a:pos x="250" y="226"/>
                </a:cxn>
                <a:cxn ang="0">
                  <a:pos x="255" y="225"/>
                </a:cxn>
                <a:cxn ang="0">
                  <a:pos x="259" y="222"/>
                </a:cxn>
                <a:cxn ang="0">
                  <a:pos x="288" y="209"/>
                </a:cxn>
                <a:cxn ang="0">
                  <a:pos x="313" y="192"/>
                </a:cxn>
                <a:cxn ang="0">
                  <a:pos x="332" y="172"/>
                </a:cxn>
                <a:cxn ang="0">
                  <a:pos x="345" y="149"/>
                </a:cxn>
                <a:cxn ang="0">
                  <a:pos x="351" y="127"/>
                </a:cxn>
                <a:cxn ang="0">
                  <a:pos x="348" y="103"/>
                </a:cxn>
                <a:cxn ang="0">
                  <a:pos x="336" y="81"/>
                </a:cxn>
                <a:cxn ang="0">
                  <a:pos x="313" y="62"/>
                </a:cxn>
                <a:cxn ang="0">
                  <a:pos x="295" y="51"/>
                </a:cxn>
                <a:cxn ang="0">
                  <a:pos x="275" y="43"/>
                </a:cxn>
                <a:cxn ang="0">
                  <a:pos x="253" y="35"/>
                </a:cxn>
                <a:cxn ang="0">
                  <a:pos x="229" y="28"/>
                </a:cxn>
                <a:cxn ang="0">
                  <a:pos x="204" y="20"/>
                </a:cxn>
                <a:cxn ang="0">
                  <a:pos x="179" y="15"/>
                </a:cxn>
                <a:cxn ang="0">
                  <a:pos x="153" y="11"/>
                </a:cxn>
                <a:cxn ang="0">
                  <a:pos x="128" y="7"/>
                </a:cxn>
                <a:cxn ang="0">
                  <a:pos x="104" y="4"/>
                </a:cxn>
                <a:cxn ang="0">
                  <a:pos x="82" y="2"/>
                </a:cxn>
                <a:cxn ang="0">
                  <a:pos x="60" y="0"/>
                </a:cxn>
                <a:cxn ang="0">
                  <a:pos x="43" y="0"/>
                </a:cxn>
                <a:cxn ang="0">
                  <a:pos x="27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15" y="6"/>
                </a:cxn>
                <a:cxn ang="0">
                  <a:pos x="30" y="7"/>
                </a:cxn>
                <a:cxn ang="0">
                  <a:pos x="47" y="9"/>
                </a:cxn>
                <a:cxn ang="0">
                  <a:pos x="64" y="11"/>
                </a:cxn>
                <a:cxn ang="0">
                  <a:pos x="82" y="14"/>
                </a:cxn>
                <a:cxn ang="0">
                  <a:pos x="102" y="16"/>
                </a:cxn>
                <a:cxn ang="0">
                  <a:pos x="121" y="19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1" y="31"/>
                </a:cxn>
                <a:cxn ang="0">
                  <a:pos x="201" y="35"/>
                </a:cxn>
                <a:cxn ang="0">
                  <a:pos x="220" y="40"/>
                </a:cxn>
                <a:cxn ang="0">
                  <a:pos x="239" y="46"/>
                </a:cxn>
                <a:cxn ang="0">
                  <a:pos x="258" y="53"/>
                </a:cxn>
                <a:cxn ang="0">
                  <a:pos x="275" y="61"/>
                </a:cxn>
                <a:cxn ang="0">
                  <a:pos x="291" y="69"/>
                </a:cxn>
              </a:cxnLst>
              <a:rect l="0" t="0" r="r" b="b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5" name="Freeform 157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34"/>
                </a:cxn>
                <a:cxn ang="0">
                  <a:pos x="6" y="150"/>
                </a:cxn>
                <a:cxn ang="0">
                  <a:pos x="16" y="166"/>
                </a:cxn>
                <a:cxn ang="0">
                  <a:pos x="30" y="179"/>
                </a:cxn>
                <a:cxn ang="0">
                  <a:pos x="48" y="191"/>
                </a:cxn>
                <a:cxn ang="0">
                  <a:pos x="68" y="201"/>
                </a:cxn>
                <a:cxn ang="0">
                  <a:pos x="91" y="208"/>
                </a:cxn>
                <a:cxn ang="0">
                  <a:pos x="115" y="212"/>
                </a:cxn>
                <a:cxn ang="0">
                  <a:pos x="122" y="213"/>
                </a:cxn>
                <a:cxn ang="0">
                  <a:pos x="129" y="211"/>
                </a:cxn>
                <a:cxn ang="0">
                  <a:pos x="135" y="208"/>
                </a:cxn>
                <a:cxn ang="0">
                  <a:pos x="138" y="204"/>
                </a:cxn>
                <a:cxn ang="0">
                  <a:pos x="138" y="199"/>
                </a:cxn>
                <a:cxn ang="0">
                  <a:pos x="137" y="194"/>
                </a:cxn>
                <a:cxn ang="0">
                  <a:pos x="132" y="190"/>
                </a:cxn>
                <a:cxn ang="0">
                  <a:pos x="125" y="188"/>
                </a:cxn>
                <a:cxn ang="0">
                  <a:pos x="102" y="181"/>
                </a:cxn>
                <a:cxn ang="0">
                  <a:pos x="80" y="173"/>
                </a:cxn>
                <a:cxn ang="0">
                  <a:pos x="62" y="162"/>
                </a:cxn>
                <a:cxn ang="0">
                  <a:pos x="49" y="149"/>
                </a:cxn>
                <a:cxn ang="0">
                  <a:pos x="41" y="134"/>
                </a:cxn>
                <a:cxn ang="0">
                  <a:pos x="36" y="117"/>
                </a:cxn>
                <a:cxn ang="0">
                  <a:pos x="36" y="100"/>
                </a:cxn>
                <a:cxn ang="0">
                  <a:pos x="44" y="81"/>
                </a:cxn>
                <a:cxn ang="0">
                  <a:pos x="52" y="68"/>
                </a:cxn>
                <a:cxn ang="0">
                  <a:pos x="64" y="56"/>
                </a:cxn>
                <a:cxn ang="0">
                  <a:pos x="77" y="44"/>
                </a:cxn>
                <a:cxn ang="0">
                  <a:pos x="91" y="34"/>
                </a:cxn>
                <a:cxn ang="0">
                  <a:pos x="105" y="25"/>
                </a:cxn>
                <a:cxn ang="0">
                  <a:pos x="119" y="16"/>
                </a:cxn>
                <a:cxn ang="0">
                  <a:pos x="132" y="8"/>
                </a:cxn>
                <a:cxn ang="0">
                  <a:pos x="142" y="1"/>
                </a:cxn>
                <a:cxn ang="0">
                  <a:pos x="132" y="0"/>
                </a:cxn>
                <a:cxn ang="0">
                  <a:pos x="116" y="5"/>
                </a:cxn>
                <a:cxn ang="0">
                  <a:pos x="94" y="16"/>
                </a:cxn>
                <a:cxn ang="0">
                  <a:pos x="70" y="32"/>
                </a:cxn>
                <a:cxn ang="0">
                  <a:pos x="46" y="51"/>
                </a:cxn>
                <a:cxn ang="0">
                  <a:pos x="25" y="72"/>
                </a:cxn>
                <a:cxn ang="0">
                  <a:pos x="9" y="95"/>
                </a:cxn>
                <a:cxn ang="0">
                  <a:pos x="0" y="116"/>
                </a:cxn>
              </a:cxnLst>
              <a:rect l="0" t="0" r="r" b="b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6" name="Freeform 158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/>
              <a:ahLst/>
              <a:cxnLst>
                <a:cxn ang="0">
                  <a:pos x="257" y="112"/>
                </a:cxn>
                <a:cxn ang="0">
                  <a:pos x="271" y="129"/>
                </a:cxn>
                <a:cxn ang="0">
                  <a:pos x="279" y="148"/>
                </a:cxn>
                <a:cxn ang="0">
                  <a:pos x="274" y="168"/>
                </a:cxn>
                <a:cxn ang="0">
                  <a:pos x="258" y="188"/>
                </a:cxn>
                <a:cxn ang="0">
                  <a:pos x="234" y="205"/>
                </a:cxn>
                <a:cxn ang="0">
                  <a:pos x="206" y="221"/>
                </a:cxn>
                <a:cxn ang="0">
                  <a:pos x="177" y="237"/>
                </a:cxn>
                <a:cxn ang="0">
                  <a:pos x="160" y="250"/>
                </a:cxn>
                <a:cxn ang="0">
                  <a:pos x="154" y="258"/>
                </a:cxn>
                <a:cxn ang="0">
                  <a:pos x="149" y="266"/>
                </a:cxn>
                <a:cxn ang="0">
                  <a:pos x="151" y="275"/>
                </a:cxn>
                <a:cxn ang="0">
                  <a:pos x="161" y="279"/>
                </a:cxn>
                <a:cxn ang="0">
                  <a:pos x="173" y="278"/>
                </a:cxn>
                <a:cxn ang="0">
                  <a:pos x="191" y="263"/>
                </a:cxn>
                <a:cxn ang="0">
                  <a:pos x="223" y="242"/>
                </a:cxn>
                <a:cxn ang="0">
                  <a:pos x="257" y="221"/>
                </a:cxn>
                <a:cxn ang="0">
                  <a:pos x="286" y="197"/>
                </a:cxn>
                <a:cxn ang="0">
                  <a:pos x="303" y="168"/>
                </a:cxn>
                <a:cxn ang="0">
                  <a:pos x="300" y="137"/>
                </a:cxn>
                <a:cxn ang="0">
                  <a:pos x="282" y="109"/>
                </a:cxn>
                <a:cxn ang="0">
                  <a:pos x="250" y="85"/>
                </a:cxn>
                <a:cxn ang="0">
                  <a:pos x="219" y="67"/>
                </a:cxn>
                <a:cxn ang="0">
                  <a:pos x="189" y="54"/>
                </a:cxn>
                <a:cxn ang="0">
                  <a:pos x="157" y="40"/>
                </a:cxn>
                <a:cxn ang="0">
                  <a:pos x="122" y="26"/>
                </a:cxn>
                <a:cxn ang="0">
                  <a:pos x="90" y="15"/>
                </a:cxn>
                <a:cxn ang="0">
                  <a:pos x="58" y="7"/>
                </a:cxn>
                <a:cxn ang="0">
                  <a:pos x="30" y="1"/>
                </a:cxn>
                <a:cxn ang="0">
                  <a:pos x="8" y="1"/>
                </a:cxn>
                <a:cxn ang="0">
                  <a:pos x="10" y="6"/>
                </a:cxn>
                <a:cxn ang="0">
                  <a:pos x="35" y="13"/>
                </a:cxn>
                <a:cxn ang="0">
                  <a:pos x="64" y="22"/>
                </a:cxn>
                <a:cxn ang="0">
                  <a:pos x="97" y="33"/>
                </a:cxn>
                <a:cxn ang="0">
                  <a:pos x="132" y="47"/>
                </a:cxn>
                <a:cxn ang="0">
                  <a:pos x="167" y="62"/>
                </a:cxn>
                <a:cxn ang="0">
                  <a:pos x="202" y="79"/>
                </a:cxn>
                <a:cxn ang="0">
                  <a:pos x="232" y="95"/>
                </a:cxn>
              </a:cxnLst>
              <a:rect l="0" t="0" r="r" b="b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7" name="Freeform 15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3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22"/>
                </a:cxn>
                <a:cxn ang="0">
                  <a:pos x="5" y="34"/>
                </a:cxn>
                <a:cxn ang="0">
                  <a:pos x="11" y="47"/>
                </a:cxn>
                <a:cxn ang="0">
                  <a:pos x="18" y="59"/>
                </a:cxn>
                <a:cxn ang="0">
                  <a:pos x="27" y="70"/>
                </a:cxn>
                <a:cxn ang="0">
                  <a:pos x="35" y="79"/>
                </a:cxn>
                <a:cxn ang="0">
                  <a:pos x="46" y="84"/>
                </a:cxn>
                <a:cxn ang="0">
                  <a:pos x="53" y="85"/>
                </a:cxn>
                <a:cxn ang="0">
                  <a:pos x="54" y="68"/>
                </a:cxn>
                <a:cxn ang="0">
                  <a:pos x="47" y="49"/>
                </a:cxn>
                <a:cxn ang="0">
                  <a:pos x="38" y="29"/>
                </a:cxn>
                <a:cxn ang="0">
                  <a:pos x="28" y="10"/>
                </a:cxn>
              </a:cxnLst>
              <a:rect l="0" t="0" r="r" b="b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8" name="Freeform 16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5" y="7"/>
                </a:cxn>
                <a:cxn ang="0">
                  <a:pos x="23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4" y="21"/>
                </a:cxn>
                <a:cxn ang="0">
                  <a:pos x="10" y="28"/>
                </a:cxn>
                <a:cxn ang="0">
                  <a:pos x="17" y="35"/>
                </a:cxn>
                <a:cxn ang="0">
                  <a:pos x="25" y="41"/>
                </a:cxn>
                <a:cxn ang="0">
                  <a:pos x="33" y="45"/>
                </a:cxn>
                <a:cxn ang="0">
                  <a:pos x="41" y="48"/>
                </a:cxn>
                <a:cxn ang="0">
                  <a:pos x="46" y="48"/>
                </a:cxn>
                <a:cxn ang="0">
                  <a:pos x="45" y="38"/>
                </a:cxn>
                <a:cxn ang="0">
                  <a:pos x="39" y="25"/>
                </a:cxn>
                <a:cxn ang="0">
                  <a:pos x="30" y="14"/>
                </a:cxn>
                <a:cxn ang="0">
                  <a:pos x="25" y="6"/>
                </a:cxn>
              </a:cxnLst>
              <a:rect l="0" t="0" r="r" b="b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49" name="Freeform 16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6" y="22"/>
                </a:cxn>
                <a:cxn ang="0">
                  <a:pos x="62" y="19"/>
                </a:cxn>
                <a:cxn ang="0">
                  <a:pos x="64" y="15"/>
                </a:cxn>
                <a:cxn ang="0">
                  <a:pos x="64" y="11"/>
                </a:cxn>
                <a:cxn ang="0">
                  <a:pos x="61" y="6"/>
                </a:cxn>
                <a:cxn ang="0">
                  <a:pos x="56" y="2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5" y="1"/>
                </a:cxn>
                <a:cxn ang="0">
                  <a:pos x="26" y="3"/>
                </a:cxn>
                <a:cxn ang="0">
                  <a:pos x="16" y="8"/>
                </a:cxn>
                <a:cxn ang="0">
                  <a:pos x="7" y="14"/>
                </a:cxn>
                <a:cxn ang="0">
                  <a:pos x="3" y="20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4" y="30"/>
                </a:cxn>
                <a:cxn ang="0">
                  <a:pos x="10" y="32"/>
                </a:cxn>
                <a:cxn ang="0">
                  <a:pos x="16" y="32"/>
                </a:cxn>
                <a:cxn ang="0">
                  <a:pos x="21" y="32"/>
                </a:cxn>
                <a:cxn ang="0">
                  <a:pos x="29" y="30"/>
                </a:cxn>
                <a:cxn ang="0">
                  <a:pos x="36" y="29"/>
                </a:cxn>
                <a:cxn ang="0">
                  <a:pos x="43" y="27"/>
                </a:cxn>
                <a:cxn ang="0">
                  <a:pos x="50" y="24"/>
                </a:cxn>
              </a:cxnLst>
              <a:rect l="0" t="0" r="r" b="b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50" name="Freeform 162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/>
              <a:ahLst/>
              <a:cxnLst>
                <a:cxn ang="0">
                  <a:pos x="90" y="32"/>
                </a:cxn>
                <a:cxn ang="0">
                  <a:pos x="73" y="41"/>
                </a:cxn>
                <a:cxn ang="0">
                  <a:pos x="57" y="51"/>
                </a:cxn>
                <a:cxn ang="0">
                  <a:pos x="41" y="64"/>
                </a:cxn>
                <a:cxn ang="0">
                  <a:pos x="28" y="76"/>
                </a:cxn>
                <a:cxn ang="0">
                  <a:pos x="18" y="89"/>
                </a:cxn>
                <a:cxn ang="0">
                  <a:pos x="9" y="103"/>
                </a:cxn>
                <a:cxn ang="0">
                  <a:pos x="3" y="116"/>
                </a:cxn>
                <a:cxn ang="0">
                  <a:pos x="0" y="131"/>
                </a:cxn>
                <a:cxn ang="0">
                  <a:pos x="3" y="152"/>
                </a:cxn>
                <a:cxn ang="0">
                  <a:pos x="15" y="170"/>
                </a:cxn>
                <a:cxn ang="0">
                  <a:pos x="32" y="185"/>
                </a:cxn>
                <a:cxn ang="0">
                  <a:pos x="54" y="197"/>
                </a:cxn>
                <a:cxn ang="0">
                  <a:pos x="80" y="205"/>
                </a:cxn>
                <a:cxn ang="0">
                  <a:pos x="109" y="210"/>
                </a:cxn>
                <a:cxn ang="0">
                  <a:pos x="137" y="211"/>
                </a:cxn>
                <a:cxn ang="0">
                  <a:pos x="164" y="208"/>
                </a:cxn>
                <a:cxn ang="0">
                  <a:pos x="170" y="208"/>
                </a:cxn>
                <a:cxn ang="0">
                  <a:pos x="176" y="206"/>
                </a:cxn>
                <a:cxn ang="0">
                  <a:pos x="180" y="202"/>
                </a:cxn>
                <a:cxn ang="0">
                  <a:pos x="182" y="198"/>
                </a:cxn>
                <a:cxn ang="0">
                  <a:pos x="180" y="196"/>
                </a:cxn>
                <a:cxn ang="0">
                  <a:pos x="176" y="196"/>
                </a:cxn>
                <a:cxn ang="0">
                  <a:pos x="170" y="195"/>
                </a:cxn>
                <a:cxn ang="0">
                  <a:pos x="163" y="195"/>
                </a:cxn>
                <a:cxn ang="0">
                  <a:pos x="154" y="195"/>
                </a:cxn>
                <a:cxn ang="0">
                  <a:pos x="147" y="195"/>
                </a:cxn>
                <a:cxn ang="0">
                  <a:pos x="140" y="195"/>
                </a:cxn>
                <a:cxn ang="0">
                  <a:pos x="135" y="195"/>
                </a:cxn>
                <a:cxn ang="0">
                  <a:pos x="121" y="194"/>
                </a:cxn>
                <a:cxn ang="0">
                  <a:pos x="108" y="193"/>
                </a:cxn>
                <a:cxn ang="0">
                  <a:pos x="93" y="191"/>
                </a:cxn>
                <a:cxn ang="0">
                  <a:pos x="79" y="188"/>
                </a:cxn>
                <a:cxn ang="0">
                  <a:pos x="64" y="185"/>
                </a:cxn>
                <a:cxn ang="0">
                  <a:pos x="50" y="178"/>
                </a:cxn>
                <a:cxn ang="0">
                  <a:pos x="37" y="169"/>
                </a:cxn>
                <a:cxn ang="0">
                  <a:pos x="22" y="155"/>
                </a:cxn>
                <a:cxn ang="0">
                  <a:pos x="19" y="140"/>
                </a:cxn>
                <a:cxn ang="0">
                  <a:pos x="21" y="126"/>
                </a:cxn>
                <a:cxn ang="0">
                  <a:pos x="26" y="111"/>
                </a:cxn>
                <a:cxn ang="0">
                  <a:pos x="35" y="98"/>
                </a:cxn>
                <a:cxn ang="0">
                  <a:pos x="48" y="85"/>
                </a:cxn>
                <a:cxn ang="0">
                  <a:pos x="63" y="73"/>
                </a:cxn>
                <a:cxn ang="0">
                  <a:pos x="79" y="63"/>
                </a:cxn>
                <a:cxn ang="0">
                  <a:pos x="98" y="52"/>
                </a:cxn>
                <a:cxn ang="0">
                  <a:pos x="117" y="43"/>
                </a:cxn>
                <a:cxn ang="0">
                  <a:pos x="137" y="35"/>
                </a:cxn>
                <a:cxn ang="0">
                  <a:pos x="157" y="28"/>
                </a:cxn>
                <a:cxn ang="0">
                  <a:pos x="176" y="21"/>
                </a:cxn>
                <a:cxn ang="0">
                  <a:pos x="196" y="16"/>
                </a:cxn>
                <a:cxn ang="0">
                  <a:pos x="214" y="11"/>
                </a:cxn>
                <a:cxn ang="0">
                  <a:pos x="231" y="8"/>
                </a:cxn>
                <a:cxn ang="0">
                  <a:pos x="246" y="6"/>
                </a:cxn>
                <a:cxn ang="0">
                  <a:pos x="236" y="2"/>
                </a:cxn>
                <a:cxn ang="0">
                  <a:pos x="220" y="0"/>
                </a:cxn>
                <a:cxn ang="0">
                  <a:pos x="201" y="2"/>
                </a:cxn>
                <a:cxn ang="0">
                  <a:pos x="179" y="5"/>
                </a:cxn>
                <a:cxn ang="0">
                  <a:pos x="154" y="10"/>
                </a:cxn>
                <a:cxn ang="0">
                  <a:pos x="131" y="16"/>
                </a:cxn>
                <a:cxn ang="0">
                  <a:pos x="109" y="24"/>
                </a:cxn>
                <a:cxn ang="0">
                  <a:pos x="90" y="32"/>
                </a:cxn>
              </a:cxnLst>
              <a:rect l="0" t="0" r="r" b="b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51" name="Freeform 163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/>
              <a:ahLst/>
              <a:cxnLst>
                <a:cxn ang="0">
                  <a:pos x="133" y="54"/>
                </a:cxn>
                <a:cxn ang="0">
                  <a:pos x="138" y="72"/>
                </a:cxn>
                <a:cxn ang="0">
                  <a:pos x="135" y="86"/>
                </a:cxn>
                <a:cxn ang="0">
                  <a:pos x="125" y="99"/>
                </a:cxn>
                <a:cxn ang="0">
                  <a:pos x="110" y="110"/>
                </a:cxn>
                <a:cxn ang="0">
                  <a:pos x="93" y="120"/>
                </a:cxn>
                <a:cxn ang="0">
                  <a:pos x="74" y="130"/>
                </a:cxn>
                <a:cxn ang="0">
                  <a:pos x="53" y="140"/>
                </a:cxn>
                <a:cxn ang="0">
                  <a:pos x="36" y="149"/>
                </a:cxn>
                <a:cxn ang="0">
                  <a:pos x="33" y="152"/>
                </a:cxn>
                <a:cxn ang="0">
                  <a:pos x="32" y="154"/>
                </a:cxn>
                <a:cxn ang="0">
                  <a:pos x="32" y="157"/>
                </a:cxn>
                <a:cxn ang="0">
                  <a:pos x="35" y="160"/>
                </a:cxn>
                <a:cxn ang="0">
                  <a:pos x="37" y="163"/>
                </a:cxn>
                <a:cxn ang="0">
                  <a:pos x="42" y="164"/>
                </a:cxn>
                <a:cxn ang="0">
                  <a:pos x="46" y="164"/>
                </a:cxn>
                <a:cxn ang="0">
                  <a:pos x="51" y="163"/>
                </a:cxn>
                <a:cxn ang="0">
                  <a:pos x="72" y="153"/>
                </a:cxn>
                <a:cxn ang="0">
                  <a:pos x="94" y="143"/>
                </a:cxn>
                <a:cxn ang="0">
                  <a:pos x="114" y="132"/>
                </a:cxn>
                <a:cxn ang="0">
                  <a:pos x="133" y="118"/>
                </a:cxn>
                <a:cxn ang="0">
                  <a:pos x="146" y="104"/>
                </a:cxn>
                <a:cxn ang="0">
                  <a:pos x="155" y="87"/>
                </a:cxn>
                <a:cxn ang="0">
                  <a:pos x="158" y="70"/>
                </a:cxn>
                <a:cxn ang="0">
                  <a:pos x="152" y="51"/>
                </a:cxn>
                <a:cxn ang="0">
                  <a:pos x="139" y="37"/>
                </a:cxn>
                <a:cxn ang="0">
                  <a:pos x="122" y="24"/>
                </a:cxn>
                <a:cxn ang="0">
                  <a:pos x="99" y="14"/>
                </a:cxn>
                <a:cxn ang="0">
                  <a:pos x="75" y="7"/>
                </a:cxn>
                <a:cxn ang="0">
                  <a:pos x="51" y="2"/>
                </a:cxn>
                <a:cxn ang="0">
                  <a:pos x="29" y="0"/>
                </a:cxn>
                <a:cxn ang="0">
                  <a:pos x="11" y="1"/>
                </a:cxn>
                <a:cxn ang="0">
                  <a:pos x="0" y="5"/>
                </a:cxn>
                <a:cxn ang="0">
                  <a:pos x="20" y="9"/>
                </a:cxn>
                <a:cxn ang="0">
                  <a:pos x="40" y="12"/>
                </a:cxn>
                <a:cxn ang="0">
                  <a:pos x="59" y="15"/>
                </a:cxn>
                <a:cxn ang="0">
                  <a:pos x="78" y="19"/>
                </a:cxn>
                <a:cxn ang="0">
                  <a:pos x="96" y="24"/>
                </a:cxn>
                <a:cxn ang="0">
                  <a:pos x="112" y="32"/>
                </a:cxn>
                <a:cxn ang="0">
                  <a:pos x="125" y="41"/>
                </a:cxn>
                <a:cxn ang="0">
                  <a:pos x="133" y="54"/>
                </a:cxn>
              </a:cxnLst>
              <a:rect l="0" t="0" r="r" b="b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52" name="Freeform 164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/>
              <a:ahLst/>
              <a:cxnLst>
                <a:cxn ang="0">
                  <a:pos x="125" y="62"/>
                </a:cxn>
                <a:cxn ang="0">
                  <a:pos x="67" y="103"/>
                </a:cxn>
                <a:cxn ang="0">
                  <a:pos x="22" y="150"/>
                </a:cxn>
                <a:cxn ang="0">
                  <a:pos x="0" y="204"/>
                </a:cxn>
                <a:cxn ang="0">
                  <a:pos x="5" y="240"/>
                </a:cxn>
                <a:cxn ang="0">
                  <a:pos x="13" y="254"/>
                </a:cxn>
                <a:cxn ang="0">
                  <a:pos x="26" y="268"/>
                </a:cxn>
                <a:cxn ang="0">
                  <a:pos x="42" y="279"/>
                </a:cxn>
                <a:cxn ang="0">
                  <a:pos x="70" y="291"/>
                </a:cxn>
                <a:cxn ang="0">
                  <a:pos x="108" y="305"/>
                </a:cxn>
                <a:cxn ang="0">
                  <a:pos x="149" y="315"/>
                </a:cxn>
                <a:cxn ang="0">
                  <a:pos x="189" y="323"/>
                </a:cxn>
                <a:cxn ang="0">
                  <a:pos x="231" y="329"/>
                </a:cxn>
                <a:cxn ang="0">
                  <a:pos x="274" y="334"/>
                </a:cxn>
                <a:cxn ang="0">
                  <a:pos x="317" y="337"/>
                </a:cxn>
                <a:cxn ang="0">
                  <a:pos x="359" y="339"/>
                </a:cxn>
                <a:cxn ang="0">
                  <a:pos x="387" y="340"/>
                </a:cxn>
                <a:cxn ang="0">
                  <a:pos x="397" y="334"/>
                </a:cxn>
                <a:cxn ang="0">
                  <a:pos x="400" y="323"/>
                </a:cxn>
                <a:cxn ang="0">
                  <a:pos x="391" y="316"/>
                </a:cxn>
                <a:cxn ang="0">
                  <a:pos x="365" y="315"/>
                </a:cxn>
                <a:cxn ang="0">
                  <a:pos x="326" y="314"/>
                </a:cxn>
                <a:cxn ang="0">
                  <a:pos x="287" y="312"/>
                </a:cxn>
                <a:cxn ang="0">
                  <a:pos x="247" y="308"/>
                </a:cxn>
                <a:cxn ang="0">
                  <a:pos x="208" y="303"/>
                </a:cxn>
                <a:cxn ang="0">
                  <a:pos x="169" y="295"/>
                </a:cxn>
                <a:cxn ang="0">
                  <a:pos x="131" y="287"/>
                </a:cxn>
                <a:cxn ang="0">
                  <a:pos x="95" y="275"/>
                </a:cxn>
                <a:cxn ang="0">
                  <a:pos x="63" y="261"/>
                </a:cxn>
                <a:cxn ang="0">
                  <a:pos x="44" y="241"/>
                </a:cxn>
                <a:cxn ang="0">
                  <a:pos x="38" y="214"/>
                </a:cxn>
                <a:cxn ang="0">
                  <a:pos x="47" y="177"/>
                </a:cxn>
                <a:cxn ang="0">
                  <a:pos x="63" y="148"/>
                </a:cxn>
                <a:cxn ang="0">
                  <a:pos x="85" y="122"/>
                </a:cxn>
                <a:cxn ang="0">
                  <a:pos x="111" y="100"/>
                </a:cxn>
                <a:cxn ang="0">
                  <a:pos x="141" y="79"/>
                </a:cxn>
                <a:cxn ang="0">
                  <a:pos x="179" y="57"/>
                </a:cxn>
                <a:cxn ang="0">
                  <a:pos x="224" y="37"/>
                </a:cxn>
                <a:cxn ang="0">
                  <a:pos x="272" y="19"/>
                </a:cxn>
                <a:cxn ang="0">
                  <a:pos x="314" y="6"/>
                </a:cxn>
                <a:cxn ang="0">
                  <a:pos x="316" y="0"/>
                </a:cxn>
                <a:cxn ang="0">
                  <a:pos x="274" y="5"/>
                </a:cxn>
                <a:cxn ang="0">
                  <a:pos x="224" y="17"/>
                </a:cxn>
                <a:cxn ang="0">
                  <a:pos x="176" y="35"/>
                </a:cxn>
              </a:cxnLst>
              <a:rect l="0" t="0" r="r" b="b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53" name="Freeform 165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/>
              <a:ahLst/>
              <a:cxnLst>
                <a:cxn ang="0">
                  <a:pos x="291" y="70"/>
                </a:cxn>
                <a:cxn ang="0">
                  <a:pos x="307" y="83"/>
                </a:cxn>
                <a:cxn ang="0">
                  <a:pos x="316" y="97"/>
                </a:cxn>
                <a:cxn ang="0">
                  <a:pos x="321" y="113"/>
                </a:cxn>
                <a:cxn ang="0">
                  <a:pos x="321" y="129"/>
                </a:cxn>
                <a:cxn ang="0">
                  <a:pos x="318" y="142"/>
                </a:cxn>
                <a:cxn ang="0">
                  <a:pos x="313" y="154"/>
                </a:cxn>
                <a:cxn ang="0">
                  <a:pos x="302" y="165"/>
                </a:cxn>
                <a:cxn ang="0">
                  <a:pos x="292" y="174"/>
                </a:cxn>
                <a:cxn ang="0">
                  <a:pos x="279" y="185"/>
                </a:cxn>
                <a:cxn ang="0">
                  <a:pos x="266" y="193"/>
                </a:cxn>
                <a:cxn ang="0">
                  <a:pos x="253" y="202"/>
                </a:cxn>
                <a:cxn ang="0">
                  <a:pos x="240" y="212"/>
                </a:cxn>
                <a:cxn ang="0">
                  <a:pos x="237" y="215"/>
                </a:cxn>
                <a:cxn ang="0">
                  <a:pos x="236" y="218"/>
                </a:cxn>
                <a:cxn ang="0">
                  <a:pos x="237" y="221"/>
                </a:cxn>
                <a:cxn ang="0">
                  <a:pos x="240" y="224"/>
                </a:cxn>
                <a:cxn ang="0">
                  <a:pos x="244" y="226"/>
                </a:cxn>
                <a:cxn ang="0">
                  <a:pos x="249" y="227"/>
                </a:cxn>
                <a:cxn ang="0">
                  <a:pos x="254" y="226"/>
                </a:cxn>
                <a:cxn ang="0">
                  <a:pos x="259" y="224"/>
                </a:cxn>
                <a:cxn ang="0">
                  <a:pos x="288" y="211"/>
                </a:cxn>
                <a:cxn ang="0">
                  <a:pos x="311" y="193"/>
                </a:cxn>
                <a:cxn ang="0">
                  <a:pos x="331" y="172"/>
                </a:cxn>
                <a:cxn ang="0">
                  <a:pos x="345" y="151"/>
                </a:cxn>
                <a:cxn ang="0">
                  <a:pos x="349" y="127"/>
                </a:cxn>
                <a:cxn ang="0">
                  <a:pos x="346" y="104"/>
                </a:cxn>
                <a:cxn ang="0">
                  <a:pos x="334" y="83"/>
                </a:cxn>
                <a:cxn ang="0">
                  <a:pos x="311" y="63"/>
                </a:cxn>
                <a:cxn ang="0">
                  <a:pos x="294" y="53"/>
                </a:cxn>
                <a:cxn ang="0">
                  <a:pos x="273" y="44"/>
                </a:cxn>
                <a:cxn ang="0">
                  <a:pos x="250" y="35"/>
                </a:cxn>
                <a:cxn ang="0">
                  <a:pos x="227" y="28"/>
                </a:cxn>
                <a:cxn ang="0">
                  <a:pos x="202" y="22"/>
                </a:cxn>
                <a:cxn ang="0">
                  <a:pos x="176" y="17"/>
                </a:cxn>
                <a:cxn ang="0">
                  <a:pos x="151" y="12"/>
                </a:cxn>
                <a:cxn ang="0">
                  <a:pos x="125" y="7"/>
                </a:cxn>
                <a:cxn ang="0">
                  <a:pos x="102" y="4"/>
                </a:cxn>
                <a:cxn ang="0">
                  <a:pos x="79" y="2"/>
                </a:cxn>
                <a:cxn ang="0">
                  <a:pos x="58" y="0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12" y="1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15" y="7"/>
                </a:cxn>
                <a:cxn ang="0">
                  <a:pos x="31" y="9"/>
                </a:cxn>
                <a:cxn ang="0">
                  <a:pos x="47" y="11"/>
                </a:cxn>
                <a:cxn ang="0">
                  <a:pos x="64" y="13"/>
                </a:cxn>
                <a:cxn ang="0">
                  <a:pos x="83" y="15"/>
                </a:cxn>
                <a:cxn ang="0">
                  <a:pos x="102" y="17"/>
                </a:cxn>
                <a:cxn ang="0">
                  <a:pos x="121" y="20"/>
                </a:cxn>
                <a:cxn ang="0">
                  <a:pos x="141" y="23"/>
                </a:cxn>
                <a:cxn ang="0">
                  <a:pos x="160" y="27"/>
                </a:cxn>
                <a:cxn ang="0">
                  <a:pos x="180" y="31"/>
                </a:cxn>
                <a:cxn ang="0">
                  <a:pos x="201" y="36"/>
                </a:cxn>
                <a:cxn ang="0">
                  <a:pos x="220" y="41"/>
                </a:cxn>
                <a:cxn ang="0">
                  <a:pos x="238" y="48"/>
                </a:cxn>
                <a:cxn ang="0">
                  <a:pos x="257" y="54"/>
                </a:cxn>
                <a:cxn ang="0">
                  <a:pos x="275" y="62"/>
                </a:cxn>
                <a:cxn ang="0">
                  <a:pos x="291" y="70"/>
                </a:cxn>
              </a:cxnLst>
              <a:rect l="0" t="0" r="r" b="b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54" name="Freeform 166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0" y="133"/>
                </a:cxn>
                <a:cxn ang="0">
                  <a:pos x="6" y="149"/>
                </a:cxn>
                <a:cxn ang="0">
                  <a:pos x="16" y="165"/>
                </a:cxn>
                <a:cxn ang="0">
                  <a:pos x="31" y="178"/>
                </a:cxn>
                <a:cxn ang="0">
                  <a:pos x="48" y="190"/>
                </a:cxn>
                <a:cxn ang="0">
                  <a:pos x="69" y="200"/>
                </a:cxn>
                <a:cxn ang="0">
                  <a:pos x="92" y="207"/>
                </a:cxn>
                <a:cxn ang="0">
                  <a:pos x="115" y="211"/>
                </a:cxn>
                <a:cxn ang="0">
                  <a:pos x="122" y="212"/>
                </a:cxn>
                <a:cxn ang="0">
                  <a:pos x="130" y="210"/>
                </a:cxn>
                <a:cxn ang="0">
                  <a:pos x="135" y="207"/>
                </a:cxn>
                <a:cxn ang="0">
                  <a:pos x="138" y="203"/>
                </a:cxn>
                <a:cxn ang="0">
                  <a:pos x="138" y="198"/>
                </a:cxn>
                <a:cxn ang="0">
                  <a:pos x="137" y="193"/>
                </a:cxn>
                <a:cxn ang="0">
                  <a:pos x="133" y="189"/>
                </a:cxn>
                <a:cxn ang="0">
                  <a:pos x="125" y="186"/>
                </a:cxn>
                <a:cxn ang="0">
                  <a:pos x="102" y="180"/>
                </a:cxn>
                <a:cxn ang="0">
                  <a:pos x="80" y="172"/>
                </a:cxn>
                <a:cxn ang="0">
                  <a:pos x="63" y="161"/>
                </a:cxn>
                <a:cxn ang="0">
                  <a:pos x="50" y="148"/>
                </a:cxn>
                <a:cxn ang="0">
                  <a:pos x="41" y="133"/>
                </a:cxn>
                <a:cxn ang="0">
                  <a:pos x="37" y="116"/>
                </a:cxn>
                <a:cxn ang="0">
                  <a:pos x="37" y="99"/>
                </a:cxn>
                <a:cxn ang="0">
                  <a:pos x="44" y="80"/>
                </a:cxn>
                <a:cxn ang="0">
                  <a:pos x="54" y="67"/>
                </a:cxn>
                <a:cxn ang="0">
                  <a:pos x="70" y="54"/>
                </a:cxn>
                <a:cxn ang="0">
                  <a:pos x="87" y="41"/>
                </a:cxn>
                <a:cxn ang="0">
                  <a:pos x="106" y="30"/>
                </a:cxn>
                <a:cxn ang="0">
                  <a:pos x="122" y="21"/>
                </a:cxn>
                <a:cxn ang="0">
                  <a:pos x="135" y="11"/>
                </a:cxn>
                <a:cxn ang="0">
                  <a:pos x="143" y="5"/>
                </a:cxn>
                <a:cxn ang="0">
                  <a:pos x="143" y="0"/>
                </a:cxn>
                <a:cxn ang="0">
                  <a:pos x="127" y="4"/>
                </a:cxn>
                <a:cxn ang="0">
                  <a:pos x="106" y="11"/>
                </a:cxn>
                <a:cxn ang="0">
                  <a:pos x="85" y="24"/>
                </a:cxn>
                <a:cxn ang="0">
                  <a:pos x="61" y="38"/>
                </a:cxn>
                <a:cxn ang="0">
                  <a:pos x="40" y="55"/>
                </a:cxn>
                <a:cxn ang="0">
                  <a:pos x="22" y="74"/>
                </a:cxn>
                <a:cxn ang="0">
                  <a:pos x="8" y="95"/>
                </a:cxn>
                <a:cxn ang="0">
                  <a:pos x="0" y="115"/>
                </a:cxn>
              </a:cxnLst>
              <a:rect l="0" t="0" r="r" b="b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96455" name="Freeform 167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/>
              <a:ahLst/>
              <a:cxnLst>
                <a:cxn ang="0">
                  <a:pos x="258" y="111"/>
                </a:cxn>
                <a:cxn ang="0">
                  <a:pos x="272" y="129"/>
                </a:cxn>
                <a:cxn ang="0">
                  <a:pos x="279" y="147"/>
                </a:cxn>
                <a:cxn ang="0">
                  <a:pos x="275" y="168"/>
                </a:cxn>
                <a:cxn ang="0">
                  <a:pos x="258" y="187"/>
                </a:cxn>
                <a:cxn ang="0">
                  <a:pos x="233" y="205"/>
                </a:cxn>
                <a:cxn ang="0">
                  <a:pos x="205" y="220"/>
                </a:cxn>
                <a:cxn ang="0">
                  <a:pos x="176" y="237"/>
                </a:cxn>
                <a:cxn ang="0">
                  <a:pos x="159" y="249"/>
                </a:cxn>
                <a:cxn ang="0">
                  <a:pos x="153" y="258"/>
                </a:cxn>
                <a:cxn ang="0">
                  <a:pos x="149" y="266"/>
                </a:cxn>
                <a:cxn ang="0">
                  <a:pos x="151" y="274"/>
                </a:cxn>
                <a:cxn ang="0">
                  <a:pos x="162" y="278"/>
                </a:cxn>
                <a:cxn ang="0">
                  <a:pos x="172" y="277"/>
                </a:cxn>
                <a:cxn ang="0">
                  <a:pos x="191" y="262"/>
                </a:cxn>
                <a:cxn ang="0">
                  <a:pos x="223" y="241"/>
                </a:cxn>
                <a:cxn ang="0">
                  <a:pos x="256" y="220"/>
                </a:cxn>
                <a:cxn ang="0">
                  <a:pos x="285" y="197"/>
                </a:cxn>
                <a:cxn ang="0">
                  <a:pos x="303" y="167"/>
                </a:cxn>
                <a:cxn ang="0">
                  <a:pos x="301" y="136"/>
                </a:cxn>
                <a:cxn ang="0">
                  <a:pos x="282" y="107"/>
                </a:cxn>
                <a:cxn ang="0">
                  <a:pos x="252" y="83"/>
                </a:cxn>
                <a:cxn ang="0">
                  <a:pos x="218" y="68"/>
                </a:cxn>
                <a:cxn ang="0">
                  <a:pos x="186" y="54"/>
                </a:cxn>
                <a:cxn ang="0">
                  <a:pos x="151" y="41"/>
                </a:cxn>
                <a:cxn ang="0">
                  <a:pos x="115" y="28"/>
                </a:cxn>
                <a:cxn ang="0">
                  <a:pos x="82" y="16"/>
                </a:cxn>
                <a:cxn ang="0">
                  <a:pos x="50" y="7"/>
                </a:cxn>
                <a:cxn ang="0">
                  <a:pos x="25" y="1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44" y="17"/>
                </a:cxn>
                <a:cxn ang="0">
                  <a:pos x="74" y="28"/>
                </a:cxn>
                <a:cxn ang="0">
                  <a:pos x="106" y="39"/>
                </a:cxn>
                <a:cxn ang="0">
                  <a:pos x="140" y="51"/>
                </a:cxn>
                <a:cxn ang="0">
                  <a:pos x="172" y="64"/>
                </a:cxn>
                <a:cxn ang="0">
                  <a:pos x="204" y="79"/>
                </a:cxn>
                <a:cxn ang="0">
                  <a:pos x="233" y="95"/>
                </a:cxn>
              </a:cxnLst>
              <a:rect l="0" t="0" r="r" b="b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/>
              <a:t>Wireless Link Characteristics (1)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7772400" cy="5197475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dirty="0"/>
              <a:t>Differences from wired link ….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FF0000"/>
                </a:solidFill>
              </a:rPr>
              <a:t>decreased </a:t>
            </a:r>
            <a:r>
              <a:rPr lang="en-US" dirty="0">
                <a:solidFill>
                  <a:srgbClr val="FF0000"/>
                </a:solidFill>
              </a:rPr>
              <a:t>signal strength:</a:t>
            </a:r>
            <a:r>
              <a:rPr lang="en-US" dirty="0"/>
              <a:t> 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interference from other sources:</a:t>
            </a:r>
            <a:r>
              <a:rPr lang="en-US" dirty="0"/>
              <a:t> 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multipath propagation:</a:t>
            </a:r>
            <a:r>
              <a:rPr lang="en-US" dirty="0"/>
              <a:t> radio signal reflects off objects ground, arriving ad destination at slightly different </a:t>
            </a:r>
            <a:r>
              <a:rPr lang="en-US" dirty="0" smtClean="0"/>
              <a:t>times</a:t>
            </a:r>
            <a:endParaRPr lang="en-US" sz="2400" dirty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/>
              <a:t>…. </a:t>
            </a:r>
            <a:r>
              <a:rPr lang="en-US" dirty="0"/>
              <a:t>make communication across (even a point to point) wireless link much more “difficult” 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3600" dirty="0"/>
              <a:t>Wireless Link Characteristics (2)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16050"/>
            <a:ext cx="4276725" cy="5197475"/>
          </a:xfrm>
        </p:spPr>
        <p:txBody>
          <a:bodyPr/>
          <a:lstStyle/>
          <a:p>
            <a:r>
              <a:rPr lang="en-US" sz="2000" dirty="0"/>
              <a:t>SNR: signal-to-noise ratio</a:t>
            </a:r>
          </a:p>
          <a:p>
            <a:pPr lvl="1"/>
            <a:r>
              <a:rPr lang="en-US" sz="2000" dirty="0"/>
              <a:t>larger SNR – easier to extract signal from noise (a “good thing”)</a:t>
            </a:r>
          </a:p>
          <a:p>
            <a:r>
              <a:rPr lang="en-US" sz="2000" i="1" dirty="0">
                <a:solidFill>
                  <a:srgbClr val="FF3300"/>
                </a:solidFill>
              </a:rPr>
              <a:t>SNR versus BER tradeoffs</a:t>
            </a:r>
          </a:p>
          <a:p>
            <a:pPr lvl="1"/>
            <a:r>
              <a:rPr lang="en-US" sz="2000" i="1" dirty="0" smtClean="0">
                <a:solidFill>
                  <a:schemeClr val="accent2"/>
                </a:solidFill>
              </a:rPr>
              <a:t>Given </a:t>
            </a:r>
            <a:r>
              <a:rPr lang="en-US" sz="2000" i="1" dirty="0">
                <a:solidFill>
                  <a:schemeClr val="accent2"/>
                </a:solidFill>
              </a:rPr>
              <a:t>physical layer:</a:t>
            </a:r>
            <a:r>
              <a:rPr lang="en-US" sz="2000" dirty="0"/>
              <a:t> increase power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increase SNR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decrease </a:t>
            </a:r>
            <a:r>
              <a:rPr lang="en-US" sz="2000" dirty="0"/>
              <a:t>BER</a:t>
            </a:r>
          </a:p>
          <a:p>
            <a:pPr lvl="1"/>
            <a:r>
              <a:rPr lang="en-US" sz="2000" i="1" dirty="0" smtClean="0">
                <a:solidFill>
                  <a:schemeClr val="accent2"/>
                </a:solidFill>
              </a:rPr>
              <a:t>Given </a:t>
            </a:r>
            <a:r>
              <a:rPr lang="en-US" sz="2000" i="1" dirty="0">
                <a:solidFill>
                  <a:schemeClr val="accent2"/>
                </a:solidFill>
              </a:rPr>
              <a:t>SNR:</a:t>
            </a:r>
            <a:r>
              <a:rPr lang="en-US" sz="2000" dirty="0"/>
              <a:t> choose physical layer that meets BER requirement, giving highest </a:t>
            </a:r>
            <a:r>
              <a:rPr lang="en-US" sz="2000" dirty="0" err="1"/>
              <a:t>thruput</a:t>
            </a:r>
            <a:endParaRPr lang="en-US" sz="2000" dirty="0"/>
          </a:p>
          <a:p>
            <a:pPr lvl="2"/>
            <a:r>
              <a:rPr lang="en-US" sz="1800" dirty="0"/>
              <a:t>SNR may change with mobility: dynamically adapt physical layer (modulation technique, rate) </a:t>
            </a:r>
          </a:p>
        </p:txBody>
      </p:sp>
      <p:sp>
        <p:nvSpPr>
          <p:cNvPr id="530436" name="Freeform 4"/>
          <p:cNvSpPr>
            <a:spLocks/>
          </p:cNvSpPr>
          <p:nvPr/>
        </p:nvSpPr>
        <p:spPr bwMode="auto">
          <a:xfrm>
            <a:off x="5483225" y="1924050"/>
            <a:ext cx="609600" cy="2527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384"/>
              </a:cxn>
              <a:cxn ang="0">
                <a:pos x="304" y="984"/>
              </a:cxn>
              <a:cxn ang="0">
                <a:pos x="384" y="1592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7" name="Freeform 5"/>
          <p:cNvSpPr>
            <a:spLocks/>
          </p:cNvSpPr>
          <p:nvPr/>
        </p:nvSpPr>
        <p:spPr bwMode="auto">
          <a:xfrm>
            <a:off x="6130925" y="1593850"/>
            <a:ext cx="685800" cy="285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296"/>
              </a:cxn>
              <a:cxn ang="0">
                <a:pos x="256" y="600"/>
              </a:cxn>
              <a:cxn ang="0">
                <a:pos x="360" y="1192"/>
              </a:cxn>
              <a:cxn ang="0">
                <a:pos x="432" y="1800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8" name="Freeform 6"/>
          <p:cNvSpPr>
            <a:spLocks/>
          </p:cNvSpPr>
          <p:nvPr/>
        </p:nvSpPr>
        <p:spPr bwMode="auto">
          <a:xfrm>
            <a:off x="7045325" y="1593850"/>
            <a:ext cx="647700" cy="284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" y="296"/>
              </a:cxn>
              <a:cxn ang="0">
                <a:pos x="232" y="592"/>
              </a:cxn>
              <a:cxn ang="0">
                <a:pos x="344" y="1192"/>
              </a:cxn>
              <a:cxn ang="0">
                <a:pos x="408" y="1792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5475288" y="1581150"/>
            <a:ext cx="2862262" cy="287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0440" name="Line 8"/>
          <p:cNvSpPr>
            <a:spLocks noChangeShapeType="1"/>
          </p:cNvSpPr>
          <p:nvPr/>
        </p:nvSpPr>
        <p:spPr bwMode="auto">
          <a:xfrm>
            <a:off x="5475288" y="2074863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1" name="Line 9"/>
          <p:cNvSpPr>
            <a:spLocks noChangeShapeType="1"/>
          </p:cNvSpPr>
          <p:nvPr/>
        </p:nvSpPr>
        <p:spPr bwMode="auto">
          <a:xfrm>
            <a:off x="5484813" y="254158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2" name="Line 10"/>
          <p:cNvSpPr>
            <a:spLocks noChangeShapeType="1"/>
          </p:cNvSpPr>
          <p:nvPr/>
        </p:nvSpPr>
        <p:spPr bwMode="auto">
          <a:xfrm>
            <a:off x="5494338" y="3022600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3" name="Line 11"/>
          <p:cNvSpPr>
            <a:spLocks noChangeShapeType="1"/>
          </p:cNvSpPr>
          <p:nvPr/>
        </p:nvSpPr>
        <p:spPr bwMode="auto">
          <a:xfrm>
            <a:off x="5503863" y="3489325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4" name="Line 12"/>
          <p:cNvSpPr>
            <a:spLocks noChangeShapeType="1"/>
          </p:cNvSpPr>
          <p:nvPr/>
        </p:nvSpPr>
        <p:spPr bwMode="auto">
          <a:xfrm>
            <a:off x="5513388" y="3970338"/>
            <a:ext cx="2847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5" name="Line 13"/>
          <p:cNvSpPr>
            <a:spLocks noChangeShapeType="1"/>
          </p:cNvSpPr>
          <p:nvPr/>
        </p:nvSpPr>
        <p:spPr bwMode="auto">
          <a:xfrm>
            <a:off x="6224588" y="158115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6" name="Line 14"/>
          <p:cNvSpPr>
            <a:spLocks noChangeShapeType="1"/>
          </p:cNvSpPr>
          <p:nvPr/>
        </p:nvSpPr>
        <p:spPr bwMode="auto">
          <a:xfrm>
            <a:off x="6931025" y="1598613"/>
            <a:ext cx="0" cy="287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7" name="Line 15"/>
          <p:cNvSpPr>
            <a:spLocks noChangeShapeType="1"/>
          </p:cNvSpPr>
          <p:nvPr/>
        </p:nvSpPr>
        <p:spPr bwMode="auto">
          <a:xfrm>
            <a:off x="7637463" y="1587500"/>
            <a:ext cx="0" cy="287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48" name="Text Box 16"/>
          <p:cNvSpPr txBox="1">
            <a:spLocks noChangeArrowheads="1"/>
          </p:cNvSpPr>
          <p:nvPr/>
        </p:nvSpPr>
        <p:spPr bwMode="auto">
          <a:xfrm>
            <a:off x="6037263" y="44370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49" name="Text Box 17"/>
          <p:cNvSpPr txBox="1">
            <a:spLocks noChangeArrowheads="1"/>
          </p:cNvSpPr>
          <p:nvPr/>
        </p:nvSpPr>
        <p:spPr bwMode="auto">
          <a:xfrm>
            <a:off x="6745288" y="44386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0" name="Text Box 18"/>
          <p:cNvSpPr txBox="1">
            <a:spLocks noChangeArrowheads="1"/>
          </p:cNvSpPr>
          <p:nvPr/>
        </p:nvSpPr>
        <p:spPr bwMode="auto">
          <a:xfrm>
            <a:off x="7435850" y="444182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1" name="Text Box 19"/>
          <p:cNvSpPr txBox="1">
            <a:spLocks noChangeArrowheads="1"/>
          </p:cNvSpPr>
          <p:nvPr/>
        </p:nvSpPr>
        <p:spPr bwMode="auto">
          <a:xfrm>
            <a:off x="8158163" y="4445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0452" name="Line 20"/>
          <p:cNvSpPr>
            <a:spLocks noChangeShapeType="1"/>
          </p:cNvSpPr>
          <p:nvPr/>
        </p:nvSpPr>
        <p:spPr bwMode="auto">
          <a:xfrm>
            <a:off x="5780088" y="6108700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3" name="Line 21"/>
          <p:cNvSpPr>
            <a:spLocks noChangeShapeType="1"/>
          </p:cNvSpPr>
          <p:nvPr/>
        </p:nvSpPr>
        <p:spPr bwMode="auto">
          <a:xfrm>
            <a:off x="5780088" y="5715000"/>
            <a:ext cx="431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4" name="Line 22"/>
          <p:cNvSpPr>
            <a:spLocks noChangeShapeType="1"/>
          </p:cNvSpPr>
          <p:nvPr/>
        </p:nvSpPr>
        <p:spPr bwMode="auto">
          <a:xfrm>
            <a:off x="5792788" y="5295900"/>
            <a:ext cx="393700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0455" name="Text Box 23"/>
          <p:cNvSpPr txBox="1">
            <a:spLocks noChangeArrowheads="1"/>
          </p:cNvSpPr>
          <p:nvPr/>
        </p:nvSpPr>
        <p:spPr bwMode="auto">
          <a:xfrm>
            <a:off x="6191250" y="5162550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QAM256 (8 Mbps)</a:t>
            </a:r>
          </a:p>
        </p:txBody>
      </p:sp>
      <p:sp>
        <p:nvSpPr>
          <p:cNvPr id="530456" name="Text Box 24"/>
          <p:cNvSpPr txBox="1">
            <a:spLocks noChangeArrowheads="1"/>
          </p:cNvSpPr>
          <p:nvPr/>
        </p:nvSpPr>
        <p:spPr bwMode="auto">
          <a:xfrm>
            <a:off x="6178550" y="5554663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QAM16 (4 Mbps)</a:t>
            </a:r>
          </a:p>
        </p:txBody>
      </p:sp>
      <p:sp>
        <p:nvSpPr>
          <p:cNvPr id="530457" name="Text Box 25"/>
          <p:cNvSpPr txBox="1">
            <a:spLocks noChangeArrowheads="1"/>
          </p:cNvSpPr>
          <p:nvPr/>
        </p:nvSpPr>
        <p:spPr bwMode="auto">
          <a:xfrm>
            <a:off x="6194425" y="5961063"/>
            <a:ext cx="1408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BPSK (1 Mbps)</a:t>
            </a:r>
          </a:p>
        </p:txBody>
      </p:sp>
      <p:sp>
        <p:nvSpPr>
          <p:cNvPr id="530458" name="Text Box 26"/>
          <p:cNvSpPr txBox="1">
            <a:spLocks noChangeArrowheads="1"/>
          </p:cNvSpPr>
          <p:nvPr/>
        </p:nvSpPr>
        <p:spPr bwMode="auto">
          <a:xfrm>
            <a:off x="6445250" y="4637088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0459" name="Text Box 27"/>
          <p:cNvSpPr txBox="1">
            <a:spLocks noChangeArrowheads="1"/>
          </p:cNvSpPr>
          <p:nvPr/>
        </p:nvSpPr>
        <p:spPr bwMode="auto">
          <a:xfrm rot="16200000">
            <a:off x="4602957" y="2912269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0460" name="Text Box 28"/>
          <p:cNvSpPr txBox="1">
            <a:spLocks noChangeArrowheads="1"/>
          </p:cNvSpPr>
          <p:nvPr/>
        </p:nvSpPr>
        <p:spPr bwMode="auto">
          <a:xfrm>
            <a:off x="4960938" y="144462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0461" name="Text Box 29"/>
          <p:cNvSpPr txBox="1">
            <a:spLocks noChangeArrowheads="1"/>
          </p:cNvSpPr>
          <p:nvPr/>
        </p:nvSpPr>
        <p:spPr bwMode="auto">
          <a:xfrm>
            <a:off x="4979988" y="19256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0462" name="Text Box 30"/>
          <p:cNvSpPr txBox="1">
            <a:spLocks noChangeArrowheads="1"/>
          </p:cNvSpPr>
          <p:nvPr/>
        </p:nvSpPr>
        <p:spPr bwMode="auto">
          <a:xfrm>
            <a:off x="4970463" y="2392363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0463" name="Text Box 31"/>
          <p:cNvSpPr txBox="1">
            <a:spLocks noChangeArrowheads="1"/>
          </p:cNvSpPr>
          <p:nvPr/>
        </p:nvSpPr>
        <p:spPr bwMode="auto">
          <a:xfrm>
            <a:off x="4979988" y="3325813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0464" name="Text Box 32"/>
          <p:cNvSpPr txBox="1">
            <a:spLocks noChangeArrowheads="1"/>
          </p:cNvSpPr>
          <p:nvPr/>
        </p:nvSpPr>
        <p:spPr bwMode="auto">
          <a:xfrm>
            <a:off x="4984750" y="38068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0465" name="Text Box 33"/>
          <p:cNvSpPr txBox="1">
            <a:spLocks noChangeArrowheads="1"/>
          </p:cNvSpPr>
          <p:nvPr/>
        </p:nvSpPr>
        <p:spPr bwMode="auto">
          <a:xfrm>
            <a:off x="4975225" y="43021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0466" name="Text Box 34"/>
          <p:cNvSpPr txBox="1">
            <a:spLocks noChangeArrowheads="1"/>
          </p:cNvSpPr>
          <p:nvPr/>
        </p:nvSpPr>
        <p:spPr bwMode="auto">
          <a:xfrm>
            <a:off x="4962525" y="2881313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3600" dirty="0"/>
              <a:t>Wireless </a:t>
            </a:r>
            <a:r>
              <a:rPr lang="en-US" sz="3600" dirty="0" smtClean="0"/>
              <a:t>Network </a:t>
            </a:r>
            <a:r>
              <a:rPr lang="en-US" dirty="0" smtClean="0"/>
              <a:t>C</a:t>
            </a:r>
            <a:r>
              <a:rPr lang="en-US" sz="3600" dirty="0" smtClean="0"/>
              <a:t>haracteristics</a:t>
            </a:r>
            <a:endParaRPr lang="en-US" sz="3600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1179513"/>
            <a:ext cx="7772400" cy="1117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/>
              <a:t>Multiple wireless senders and receivers create additional problems (beyond multiple access):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971550" y="2441575"/>
            <a:ext cx="3194050" cy="1616075"/>
            <a:chOff x="759" y="2008"/>
            <a:chExt cx="2012" cy="101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529" y="2018"/>
              <a:ext cx="535" cy="466"/>
              <a:chOff x="2870" y="1518"/>
              <a:chExt cx="292" cy="320"/>
            </a:xfrm>
          </p:grpSpPr>
          <p:graphicFrame>
            <p:nvGraphicFramePr>
              <p:cNvPr id="402456" name="Object 2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38988" name="Clip" r:id="rId4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7" name="Object 2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38989" name="Clip" r:id="rId5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02439" name="Freeform 7"/>
            <p:cNvSpPr>
              <a:spLocks/>
            </p:cNvSpPr>
            <p:nvPr/>
          </p:nvSpPr>
          <p:spPr bwMode="auto">
            <a:xfrm>
              <a:off x="759" y="2008"/>
              <a:ext cx="1273" cy="684"/>
            </a:xfrm>
            <a:custGeom>
              <a:avLst/>
              <a:gdLst/>
              <a:ahLst/>
              <a:cxnLst>
                <a:cxn ang="0">
                  <a:pos x="9" y="675"/>
                </a:cxn>
                <a:cxn ang="0">
                  <a:pos x="316" y="0"/>
                </a:cxn>
                <a:cxn ang="0">
                  <a:pos x="461" y="228"/>
                </a:cxn>
                <a:cxn ang="0">
                  <a:pos x="510" y="119"/>
                </a:cxn>
                <a:cxn ang="0">
                  <a:pos x="631" y="467"/>
                </a:cxn>
                <a:cxn ang="0">
                  <a:pos x="667" y="391"/>
                </a:cxn>
                <a:cxn ang="0">
                  <a:pos x="739" y="464"/>
                </a:cxn>
                <a:cxn ang="0">
                  <a:pos x="1058" y="57"/>
                </a:cxn>
                <a:cxn ang="0">
                  <a:pos x="1273" y="684"/>
                </a:cxn>
                <a:cxn ang="0">
                  <a:pos x="0" y="674"/>
                </a:cxn>
              </a:cxnLst>
              <a:rect l="0" t="0" r="r" b="b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053" y="2587"/>
              <a:ext cx="482" cy="439"/>
              <a:chOff x="2870" y="1518"/>
              <a:chExt cx="292" cy="320"/>
            </a:xfrm>
          </p:grpSpPr>
          <p:graphicFrame>
            <p:nvGraphicFramePr>
              <p:cNvPr id="402450" name="Object 1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38986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1" name="Object 1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38987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124" y="2391"/>
              <a:ext cx="482" cy="439"/>
              <a:chOff x="2870" y="1518"/>
              <a:chExt cx="292" cy="320"/>
            </a:xfrm>
          </p:grpSpPr>
          <p:graphicFrame>
            <p:nvGraphicFramePr>
              <p:cNvPr id="402453" name="Object 2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638984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02454" name="Object 2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638985" name="Clip" r:id="rId9" imgW="1266840" imgH="1200240" progId="MS_ClipArt_Gallery.2">
                  <p:embed/>
                </p:oleObj>
              </a:graphicData>
            </a:graphic>
          </p:graphicFrame>
        </p:grpSp>
        <p:sp>
          <p:nvSpPr>
            <p:cNvPr id="402458" name="Line 26"/>
            <p:cNvSpPr>
              <a:spLocks noChangeShapeType="1"/>
            </p:cNvSpPr>
            <p:nvPr/>
          </p:nvSpPr>
          <p:spPr bwMode="auto">
            <a:xfrm flipV="1">
              <a:off x="1561" y="2773"/>
              <a:ext cx="629" cy="1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59" name="Line 27"/>
            <p:cNvSpPr>
              <a:spLocks noChangeShapeType="1"/>
            </p:cNvSpPr>
            <p:nvPr/>
          </p:nvSpPr>
          <p:spPr bwMode="auto">
            <a:xfrm>
              <a:off x="1985" y="2471"/>
              <a:ext cx="257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60" name="Text Box 28"/>
            <p:cNvSpPr txBox="1">
              <a:spLocks noChangeArrowheads="1"/>
            </p:cNvSpPr>
            <p:nvPr/>
          </p:nvSpPr>
          <p:spPr bwMode="auto">
            <a:xfrm>
              <a:off x="1006" y="2705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02461" name="Text Box 29"/>
            <p:cNvSpPr txBox="1">
              <a:spLocks noChangeArrowheads="1"/>
            </p:cNvSpPr>
            <p:nvPr/>
          </p:nvSpPr>
          <p:spPr bwMode="auto">
            <a:xfrm>
              <a:off x="2564" y="256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02462" name="Text Box 30"/>
            <p:cNvSpPr txBox="1">
              <a:spLocks noChangeArrowheads="1"/>
            </p:cNvSpPr>
            <p:nvPr/>
          </p:nvSpPr>
          <p:spPr bwMode="auto">
            <a:xfrm>
              <a:off x="2014" y="211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sp>
        <p:nvSpPr>
          <p:cNvPr id="402464" name="Rectangle 32"/>
          <p:cNvSpPr>
            <a:spLocks noChangeArrowheads="1"/>
          </p:cNvSpPr>
          <p:nvPr/>
        </p:nvSpPr>
        <p:spPr bwMode="auto">
          <a:xfrm>
            <a:off x="744538" y="4203700"/>
            <a:ext cx="41481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latin typeface="+mn-lt"/>
              </a:rPr>
              <a:t>Hidden terminal problem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A, C can not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 dirty="0">
                <a:latin typeface="+mn-lt"/>
              </a:rPr>
              <a:t>means A, C unaware of their interference at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000" dirty="0">
              <a:latin typeface="+mn-lt"/>
            </a:endParaRPr>
          </a:p>
        </p:txBody>
      </p: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4943475" y="2168525"/>
            <a:ext cx="3625850" cy="2281238"/>
            <a:chOff x="3264" y="1698"/>
            <a:chExt cx="2284" cy="1437"/>
          </a:xfrm>
        </p:grpSpPr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2" name="Object 4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8982" name="Clip" r:id="rId10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73" name="Object 4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8983" name="Clip" r:id="rId11" imgW="1266840" imgH="1200240" progId="MS_ClipArt_Gallery.2">
                    <p:embed/>
                  </p:oleObj>
                </a:graphicData>
              </a:graphic>
            </p:graphicFrame>
          </p:grp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75" name="Object 4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8980" name="Clip" r:id="rId12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76" name="Object 4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8981" name="Clip" r:id="rId13" imgW="1266840" imgH="1200240" progId="MS_ClipArt_Gallery.2">
                    <p:embed/>
                  </p:oleObj>
                </a:graphicData>
              </a:graphic>
            </p:graphicFrame>
          </p:grpSp>
          <p:sp>
            <p:nvSpPr>
              <p:cNvPr id="40247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40248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40248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  <p:grpSp>
            <p:nvGrpSpPr>
              <p:cNvPr id="10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02484" name="Object 52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38978" name="Clip" r:id="rId14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402485" name="Object 53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38979" name="Clip" r:id="rId15" imgW="1266840" imgH="1200240" progId="MS_ClipArt_Gallery.2">
                    <p:embed/>
                  </p:oleObj>
                </a:graphicData>
              </a:graphic>
            </p:graphicFrame>
          </p:grpSp>
        </p:grpSp>
        <p:sp>
          <p:nvSpPr>
            <p:cNvPr id="40248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A’s signal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strength</a:t>
              </a:r>
            </a:p>
          </p:txBody>
        </p:sp>
        <p:sp>
          <p:nvSpPr>
            <p:cNvPr id="402492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4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5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space</a:t>
              </a:r>
            </a:p>
          </p:txBody>
        </p:sp>
        <p:sp>
          <p:nvSpPr>
            <p:cNvPr id="402497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6" y="151"/>
                </a:cxn>
                <a:cxn ang="0">
                  <a:pos x="1373" y="594"/>
                </a:cxn>
                <a:cxn ang="0">
                  <a:pos x="1887" y="673"/>
                </a:cxn>
              </a:cxnLst>
              <a:rect l="0" t="0" r="r" b="b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498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C’s signal</a:t>
              </a:r>
            </a:p>
            <a:p>
              <a:r>
                <a:rPr lang="en-US" sz="1400">
                  <a:solidFill>
                    <a:schemeClr val="accent2"/>
                  </a:solidFill>
                </a:rPr>
                <a:t>strength</a:t>
              </a:r>
            </a:p>
          </p:txBody>
        </p:sp>
        <p:sp>
          <p:nvSpPr>
            <p:cNvPr id="402499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0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2501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2502" name="Rectangle 70"/>
          <p:cNvSpPr>
            <a:spLocks noChangeArrowheads="1"/>
          </p:cNvSpPr>
          <p:nvPr/>
        </p:nvSpPr>
        <p:spPr bwMode="auto">
          <a:xfrm>
            <a:off x="4995863" y="4495800"/>
            <a:ext cx="41481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dirty="0">
                <a:latin typeface="+mn-lt"/>
              </a:rPr>
              <a:t>Signal attenuation: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B, A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B, C hear each other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A, C can not hear each other interfering at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802.11 Wireless LAN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802.11b</a:t>
            </a:r>
            <a:endParaRPr lang="en-US" sz="2400"/>
          </a:p>
          <a:p>
            <a:pPr lvl="1"/>
            <a:r>
              <a:rPr lang="en-US" sz="2000"/>
              <a:t>2.4-5 GHz unlicensed spectrum</a:t>
            </a:r>
          </a:p>
          <a:p>
            <a:pPr lvl="1"/>
            <a:r>
              <a:rPr lang="en-US" sz="2000"/>
              <a:t>up to 11 Mbps</a:t>
            </a:r>
          </a:p>
          <a:p>
            <a:pPr lvl="1"/>
            <a:r>
              <a:rPr lang="en-US" sz="2000"/>
              <a:t>direct sequence spread spectrum (DSSS) in physical layer</a:t>
            </a:r>
          </a:p>
          <a:p>
            <a:pPr lvl="2"/>
            <a:r>
              <a:rPr lang="en-US"/>
              <a:t>all hosts use same chipping code</a:t>
            </a:r>
            <a:endParaRPr lang="en-US" sz="1800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4733925"/>
          </a:xfrm>
        </p:spPr>
        <p:txBody>
          <a:bodyPr/>
          <a:lstStyle/>
          <a:p>
            <a:r>
              <a:rPr lang="en-US" sz="2400">
                <a:solidFill>
                  <a:srgbClr val="FF0000"/>
                </a:solidFill>
              </a:rPr>
              <a:t>802.11a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5-6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>
                <a:solidFill>
                  <a:srgbClr val="FF0000"/>
                </a:solidFill>
              </a:rPr>
              <a:t>802.11g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2.4-5 GHz range</a:t>
            </a:r>
          </a:p>
          <a:p>
            <a:pPr lvl="1"/>
            <a:r>
              <a:rPr lang="en-US" sz="2000"/>
              <a:t>up to 54 Mbps</a:t>
            </a:r>
          </a:p>
          <a:p>
            <a:r>
              <a:rPr lang="en-US" sz="2400">
                <a:solidFill>
                  <a:srgbClr val="FF3300"/>
                </a:solidFill>
              </a:rPr>
              <a:t>802.11n: </a:t>
            </a:r>
            <a:r>
              <a:rPr lang="en-US" sz="2000"/>
              <a:t>multiple antennae</a:t>
            </a:r>
          </a:p>
          <a:p>
            <a:pPr lvl="1"/>
            <a:r>
              <a:rPr lang="en-US" sz="2000"/>
              <a:t>2.4-5 GHz range</a:t>
            </a:r>
          </a:p>
          <a:p>
            <a:pPr lvl="1"/>
            <a:r>
              <a:rPr lang="en-US" sz="2000"/>
              <a:t>up to 200 Mbps</a:t>
            </a: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1295400" y="5334000"/>
            <a:ext cx="66357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All </a:t>
            </a:r>
            <a:r>
              <a:rPr lang="en-US" sz="2000" dirty="0">
                <a:latin typeface="+mn-lt"/>
              </a:rPr>
              <a:t>use CSMA/CA for multiple access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All have </a:t>
            </a:r>
            <a:r>
              <a:rPr lang="en-US" sz="2000" dirty="0">
                <a:latin typeface="+mn-lt"/>
              </a:rPr>
              <a:t>base-station and ad-hoc network versions</a:t>
            </a:r>
          </a:p>
        </p:txBody>
      </p:sp>
      <p:sp>
        <p:nvSpPr>
          <p:cNvPr id="350214" name="Line 6"/>
          <p:cNvSpPr>
            <a:spLocks noChangeShapeType="1"/>
          </p:cNvSpPr>
          <p:nvPr/>
        </p:nvSpPr>
        <p:spPr bwMode="auto">
          <a:xfrm>
            <a:off x="1477963" y="5057775"/>
            <a:ext cx="526415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r>
              <a:rPr lang="en-US"/>
              <a:t>IEEE 802.11: multiple access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 dirty="0" smtClean="0"/>
              <a:t>Avoid </a:t>
            </a:r>
            <a:r>
              <a:rPr lang="en-US" sz="2400" dirty="0"/>
              <a:t>collisions: 2</a:t>
            </a:r>
            <a:r>
              <a:rPr lang="en-US" sz="2400" baseline="30000" dirty="0"/>
              <a:t>+</a:t>
            </a:r>
            <a:r>
              <a:rPr lang="en-US" sz="2400" dirty="0"/>
              <a:t> nodes </a:t>
            </a:r>
            <a:r>
              <a:rPr lang="en-US" sz="2400" dirty="0">
                <a:sym typeface="Symbol" pitchFamily="18" charset="2"/>
              </a:rPr>
              <a:t>transmitting at same time</a:t>
            </a:r>
          </a:p>
          <a:p>
            <a:r>
              <a:rPr lang="en-US" sz="2400" dirty="0">
                <a:sym typeface="Symbol" pitchFamily="18" charset="2"/>
              </a:rPr>
              <a:t>802.11: CSMA - sense before transmitting</a:t>
            </a:r>
          </a:p>
          <a:p>
            <a:pPr lvl="1"/>
            <a:r>
              <a:rPr lang="en-US" sz="2000" dirty="0"/>
              <a:t>don’t collide with ongoing transmission by other node</a:t>
            </a:r>
          </a:p>
          <a:p>
            <a:r>
              <a:rPr lang="en-US" sz="2400" dirty="0"/>
              <a:t>802.11: </a:t>
            </a:r>
            <a:r>
              <a:rPr lang="en-US" sz="2400" i="1" dirty="0"/>
              <a:t>no</a:t>
            </a:r>
            <a:r>
              <a:rPr lang="en-US" sz="2400" dirty="0"/>
              <a:t> collision detection!</a:t>
            </a:r>
          </a:p>
          <a:p>
            <a:pPr lvl="1"/>
            <a:r>
              <a:rPr lang="en-US" sz="2000" dirty="0"/>
              <a:t>difficult to receive (sense collisions) when transmitting due to weak received signals (fading)</a:t>
            </a:r>
          </a:p>
          <a:p>
            <a:pPr lvl="1"/>
            <a:r>
              <a:rPr lang="en-US" sz="2000" dirty="0"/>
              <a:t>can’t sense all collisions in any case: hidden terminal, fading</a:t>
            </a:r>
          </a:p>
          <a:p>
            <a:pPr lvl="1"/>
            <a:r>
              <a:rPr lang="en-US" sz="2000" dirty="0"/>
              <a:t>goal: </a:t>
            </a:r>
            <a:r>
              <a:rPr lang="en-US" sz="2000" i="1" dirty="0">
                <a:solidFill>
                  <a:srgbClr val="FF0000"/>
                </a:solidFill>
              </a:rPr>
              <a:t>avoid collisions:</a:t>
            </a:r>
            <a:r>
              <a:rPr lang="en-US" sz="2000" dirty="0"/>
              <a:t> CSMA/C(</a:t>
            </a:r>
            <a:r>
              <a:rPr lang="en-US" sz="2000" dirty="0" err="1"/>
              <a:t>ollision</a:t>
            </a:r>
            <a:r>
              <a:rPr lang="en-US" sz="2000" dirty="0"/>
              <a:t>)A(voidance)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430338" y="4452938"/>
            <a:ext cx="6056312" cy="2006600"/>
            <a:chOff x="440" y="1326"/>
            <a:chExt cx="5164" cy="146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353287" name="Object 7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40012" name="Clip" r:id="rId4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353288" name="Object 8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40013" name="Clip" r:id="rId5" imgW="1266840" imgH="1200240" progId="MS_ClipArt_Gallery.2">
                    <p:embed/>
                  </p:oleObj>
                </a:graphicData>
              </a:graphic>
            </p:graphicFrame>
          </p:grpSp>
          <p:sp>
            <p:nvSpPr>
              <p:cNvPr id="353289" name="Freeform 9"/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/>
                <a:ahLst/>
                <a:cxnLst>
                  <a:cxn ang="0">
                    <a:pos x="9" y="675"/>
                  </a:cxn>
                  <a:cxn ang="0">
                    <a:pos x="316" y="0"/>
                  </a:cxn>
                  <a:cxn ang="0">
                    <a:pos x="461" y="228"/>
                  </a:cxn>
                  <a:cxn ang="0">
                    <a:pos x="510" y="119"/>
                  </a:cxn>
                  <a:cxn ang="0">
                    <a:pos x="631" y="467"/>
                  </a:cxn>
                  <a:cxn ang="0">
                    <a:pos x="667" y="391"/>
                  </a:cxn>
                  <a:cxn ang="0">
                    <a:pos x="739" y="464"/>
                  </a:cxn>
                  <a:cxn ang="0">
                    <a:pos x="1058" y="57"/>
                  </a:cxn>
                  <a:cxn ang="0">
                    <a:pos x="1273" y="684"/>
                  </a:cxn>
                  <a:cxn ang="0">
                    <a:pos x="0" y="674"/>
                  </a:cxn>
                </a:cxnLst>
                <a:rect l="0" t="0" r="r" b="b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1" name="Object 1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40010" name="Clip" r:id="rId6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353292" name="Object 1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40011" name="Clip" r:id="rId7" imgW="1266840" imgH="1200240" progId="MS_ClipArt_Gallery.2">
                    <p:embed/>
                  </p:oleObj>
                </a:graphicData>
              </a:graphic>
            </p:graphicFrame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353294" name="Object 14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p:oleObj spid="_x0000_s640008" name="Clip" r:id="rId8" imgW="819000" imgH="847800" progId="MS_ClipArt_Gallery.2">
                    <p:embed/>
                  </p:oleObj>
                </a:graphicData>
              </a:graphic>
            </p:graphicFrame>
            <p:graphicFrame>
              <p:nvGraphicFramePr>
                <p:cNvPr id="353295" name="Object 15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p:oleObj spid="_x0000_s640009" name="Clip" r:id="rId9" imgW="1266840" imgH="1200240" progId="MS_ClipArt_Gallery.2">
                    <p:embed/>
                  </p:oleObj>
                </a:graphicData>
              </a:graphic>
            </p:graphicFrame>
          </p:grpSp>
          <p:sp>
            <p:nvSpPr>
              <p:cNvPr id="353296" name="Line 16"/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7" name="Line 17"/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298" name="Text Box 18"/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353299" name="Text Box 19"/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353300" name="Text Box 20"/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C</a:t>
                </a: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3114" y="1326"/>
              <a:ext cx="2490" cy="1464"/>
              <a:chOff x="3264" y="1698"/>
              <a:chExt cx="2490" cy="1464"/>
            </a:xfrm>
          </p:grpSpPr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4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40006" name="Clip" r:id="rId10" imgW="819000" imgH="847800" progId="MS_ClipArt_Gallery.2">
                      <p:embed/>
                    </p:oleObj>
                  </a:graphicData>
                </a:graphic>
              </p:graphicFrame>
              <p:graphicFrame>
                <p:nvGraphicFramePr>
                  <p:cNvPr id="353305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40007" name="Clip" r:id="rId11" imgW="1266840" imgH="1200240" progId="MS_ClipArt_Gallery.2">
                      <p:embed/>
                    </p:oleObj>
                  </a:graphicData>
                </a:graphic>
              </p:graphicFrame>
            </p:grp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07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40004" name="Clip" r:id="rId12" imgW="819000" imgH="847800" progId="MS_ClipArt_Gallery.2">
                      <p:embed/>
                    </p:oleObj>
                  </a:graphicData>
                </a:graphic>
              </p:graphicFrame>
              <p:graphicFrame>
                <p:nvGraphicFramePr>
                  <p:cNvPr id="35330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40005" name="Clip" r:id="rId13" imgW="1266840" imgH="1200240" progId="MS_ClipArt_Gallery.2">
                      <p:embed/>
                    </p:oleObj>
                  </a:graphicData>
                </a:graphic>
              </p:graphicFrame>
            </p:grpSp>
            <p:sp>
              <p:nvSpPr>
                <p:cNvPr id="3533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A</a:t>
                  </a:r>
                </a:p>
              </p:txBody>
            </p:sp>
            <p:sp>
              <p:nvSpPr>
                <p:cNvPr id="3533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B</a:t>
                  </a:r>
                </a:p>
              </p:txBody>
            </p:sp>
            <p:sp>
              <p:nvSpPr>
                <p:cNvPr id="3533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C</a:t>
                  </a:r>
                </a:p>
              </p:txBody>
            </p:sp>
            <p:grpSp>
              <p:nvGrpSpPr>
                <p:cNvPr id="11" name="Group 32"/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353313" name="Object 33"/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p:oleObj spid="_x0000_s640002" name="Clip" r:id="rId14" imgW="819000" imgH="847800" progId="MS_ClipArt_Gallery.2">
                      <p:embed/>
                    </p:oleObj>
                  </a:graphicData>
                </a:graphic>
              </p:graphicFrame>
              <p:graphicFrame>
                <p:nvGraphicFramePr>
                  <p:cNvPr id="353314" name="Object 34"/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p:oleObj spid="_x0000_s640003" name="Clip" r:id="rId15" imgW="1266840" imgH="1200240" progId="MS_ClipArt_Gallery.2">
                      <p:embed/>
                    </p:oleObj>
                  </a:graphicData>
                </a:graphic>
              </p:graphicFrame>
            </p:grpSp>
          </p:grpSp>
          <p:sp>
            <p:nvSpPr>
              <p:cNvPr id="353315" name="Text Box 35"/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09" cy="3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</a:rPr>
                  <a:t>A’s signal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strength</a:t>
                </a:r>
              </a:p>
            </p:txBody>
          </p:sp>
          <p:sp>
            <p:nvSpPr>
              <p:cNvPr id="353316" name="Line 36"/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7" name="Line 37"/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8" name="Freeform 38"/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6" y="151"/>
                  </a:cxn>
                  <a:cxn ang="0">
                    <a:pos x="1373" y="594"/>
                  </a:cxn>
                  <a:cxn ang="0">
                    <a:pos x="1887" y="673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19" name="Text Box 39"/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space</a:t>
                </a:r>
              </a:p>
            </p:txBody>
          </p:sp>
          <p:sp>
            <p:nvSpPr>
              <p:cNvPr id="353320" name="Freeform 40"/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6" y="151"/>
                  </a:cxn>
                  <a:cxn ang="0">
                    <a:pos x="1373" y="594"/>
                  </a:cxn>
                  <a:cxn ang="0">
                    <a:pos x="1887" y="673"/>
                  </a:cxn>
                </a:cxnLst>
                <a:rect l="0" t="0" r="r" b="b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1" name="Text Box 41"/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accent2"/>
                    </a:solidFill>
                  </a:rPr>
                  <a:t>C’s signal</a:t>
                </a:r>
              </a:p>
              <a:p>
                <a:r>
                  <a:rPr lang="en-US" sz="1400">
                    <a:solidFill>
                      <a:schemeClr val="accent2"/>
                    </a:solidFill>
                  </a:rPr>
                  <a:t>strength</a:t>
                </a:r>
              </a:p>
            </p:txBody>
          </p:sp>
          <p:sp>
            <p:nvSpPr>
              <p:cNvPr id="353322" name="Line 42"/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3" name="Line 43"/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3324" name="Line 44"/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200" dirty="0"/>
              <a:t>IEEE 802.11 MAC Protocol: CSMA/CA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5630862" cy="495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802.11 sender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1 </a:t>
            </a:r>
            <a:r>
              <a:rPr lang="en-US" sz="2000" dirty="0">
                <a:solidFill>
                  <a:schemeClr val="accent2"/>
                </a:solidFill>
              </a:rPr>
              <a:t>if sense channel idle</a:t>
            </a:r>
            <a:r>
              <a:rPr lang="en-US" sz="2000" dirty="0"/>
              <a:t> for </a:t>
            </a:r>
            <a:r>
              <a:rPr lang="en-US" sz="2000" b="1" dirty="0"/>
              <a:t>DIFS</a:t>
            </a: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then</a:t>
            </a:r>
            <a:r>
              <a:rPr lang="en-US" sz="2000" dirty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transmit entire frame (no CD)</a:t>
            </a:r>
          </a:p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2 if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sense channel busy then</a:t>
            </a:r>
            <a:r>
              <a:rPr lang="en-US" sz="2000" dirty="0"/>
              <a:t> 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start random </a:t>
            </a:r>
            <a:r>
              <a:rPr lang="en-US" sz="2000" dirty="0" err="1"/>
              <a:t>backoff</a:t>
            </a:r>
            <a:r>
              <a:rPr lang="en-US" sz="2000" dirty="0"/>
              <a:t> time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timer counts down while channel idle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transmit when timer expires</a:t>
            </a:r>
          </a:p>
          <a:p>
            <a:pPr lvl="1">
              <a:buFont typeface="ZapfDingbats" pitchFamily="82" charset="2"/>
              <a:buNone/>
            </a:pPr>
            <a:r>
              <a:rPr lang="en-US" sz="2000" dirty="0"/>
              <a:t>if no ACK, increase random </a:t>
            </a:r>
            <a:r>
              <a:rPr lang="en-US" sz="2000" dirty="0" err="1"/>
              <a:t>backoff</a:t>
            </a:r>
            <a:r>
              <a:rPr lang="en-US" sz="2000" dirty="0"/>
              <a:t> interval, repeat 2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802.11 receiver</a:t>
            </a:r>
            <a:endParaRPr lang="en-US" sz="2400" dirty="0"/>
          </a:p>
          <a:p>
            <a:pPr>
              <a:buFont typeface="ZapfDingbats" pitchFamily="82" charset="2"/>
              <a:buNone/>
            </a:pPr>
            <a:r>
              <a:rPr lang="en-US" sz="2400" dirty="0">
                <a:solidFill>
                  <a:schemeClr val="accent2"/>
                </a:solidFill>
              </a:rPr>
              <a:t>- </a:t>
            </a:r>
            <a:r>
              <a:rPr lang="en-US" sz="2000" dirty="0">
                <a:solidFill>
                  <a:schemeClr val="accent2"/>
                </a:solidFill>
              </a:rPr>
              <a:t>if frame received OK</a:t>
            </a:r>
            <a:endParaRPr lang="en-US" sz="2000" dirty="0"/>
          </a:p>
          <a:p>
            <a:pPr>
              <a:buFont typeface="ZapfDingbats" pitchFamily="82" charset="2"/>
              <a:buNone/>
            </a:pPr>
            <a:r>
              <a:rPr lang="en-US" sz="2000" dirty="0">
                <a:solidFill>
                  <a:schemeClr val="accent2"/>
                </a:solidFill>
              </a:rPr>
              <a:t>   </a:t>
            </a:r>
            <a:r>
              <a:rPr lang="en-US" sz="2000" dirty="0"/>
              <a:t>return ACK after </a:t>
            </a:r>
            <a:r>
              <a:rPr lang="en-US" sz="2000" b="1" dirty="0"/>
              <a:t>SIFS </a:t>
            </a:r>
            <a:r>
              <a:rPr lang="en-US" sz="2000" dirty="0"/>
              <a:t>(ACK needed due to hidden terminal problem) </a:t>
            </a:r>
            <a:endParaRPr lang="en-US" sz="2400" b="1" dirty="0"/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0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sender</a:t>
            </a:r>
          </a:p>
        </p:txBody>
      </p:sp>
      <p:sp>
        <p:nvSpPr>
          <p:cNvPr id="354312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receiver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354315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DIFS</a:t>
                </a:r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35431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12" y="228"/>
                  </a:cxn>
                  <a:cxn ang="0">
                    <a:pos x="1212" y="900"/>
                  </a:cxn>
                  <a:cxn ang="0">
                    <a:pos x="0" y="660"/>
                  </a:cxn>
                  <a:cxn ang="0">
                    <a:pos x="6" y="0"/>
                  </a:cxn>
                </a:cxnLst>
                <a:rect l="0" t="0" r="r" b="b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4322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data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419850" y="4267200"/>
            <a:ext cx="2417763" cy="923925"/>
            <a:chOff x="4044" y="2688"/>
            <a:chExt cx="1523" cy="582"/>
          </a:xfrm>
        </p:grpSpPr>
        <p:sp>
          <p:nvSpPr>
            <p:cNvPr id="354318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0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/>
                <a:t>SIFS</a:t>
              </a:r>
            </a:p>
          </p:txBody>
        </p:sp>
        <p:sp>
          <p:nvSpPr>
            <p:cNvPr id="354319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354321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12" y="246"/>
                  </a:cxn>
                  <a:cxn ang="0">
                    <a:pos x="1212" y="414"/>
                  </a:cxn>
                  <a:cxn ang="0">
                    <a:pos x="6" y="174"/>
                  </a:cxn>
                  <a:cxn ang="0">
                    <a:pos x="0" y="0"/>
                  </a:cxn>
                </a:cxnLst>
                <a:rect l="0" t="0" r="r" b="b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2000"/>
              </a:p>
            </p:txBody>
          </p:sp>
          <p:sp>
            <p:nvSpPr>
              <p:cNvPr id="354323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5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ACK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649" name="Rectangle 73"/>
          <p:cNvSpPr>
            <a:spLocks noChangeArrowheads="1"/>
          </p:cNvSpPr>
          <p:nvPr/>
        </p:nvSpPr>
        <p:spPr bwMode="auto">
          <a:xfrm>
            <a:off x="350838" y="274638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09900"/>
                </a:solidFill>
                <a:latin typeface="+mn-lt"/>
              </a:rPr>
              <a:t>802.11: </a:t>
            </a:r>
            <a:r>
              <a:rPr lang="en-US" sz="3600" dirty="0" smtClean="0">
                <a:solidFill>
                  <a:srgbClr val="009900"/>
                </a:solidFill>
                <a:latin typeface="+mn-lt"/>
              </a:rPr>
              <a:t>Advanced Capabilities</a:t>
            </a:r>
            <a:endParaRPr lang="en-US" sz="36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536666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509588" y="1365250"/>
            <a:ext cx="3748087" cy="4648200"/>
          </a:xfrm>
        </p:spPr>
        <p:txBody>
          <a:bodyPr/>
          <a:lstStyle/>
          <a:p>
            <a:pPr>
              <a:buFont typeface="ZapfDingbats" pitchFamily="82" charset="2"/>
              <a:buNone/>
              <a:tabLst>
                <a:tab pos="746125" algn="l"/>
              </a:tabLst>
            </a:pPr>
            <a:r>
              <a:rPr lang="en-US" sz="2400" i="1" dirty="0">
                <a:solidFill>
                  <a:srgbClr val="FF3300"/>
                </a:solidFill>
              </a:rPr>
              <a:t>Rate Adaptation</a:t>
            </a:r>
          </a:p>
          <a:p>
            <a:pPr>
              <a:tabLst>
                <a:tab pos="746125" algn="l"/>
              </a:tabLst>
            </a:pPr>
            <a:r>
              <a:rPr lang="en-US" sz="2400" dirty="0" smtClean="0"/>
              <a:t>Base </a:t>
            </a:r>
            <a:r>
              <a:rPr lang="en-US" sz="2400" dirty="0"/>
              <a:t>station, mobile dynamically change transmission rate (physical layer modulation technique) as mobile moves, SNR varies </a:t>
            </a:r>
          </a:p>
        </p:txBody>
      </p:sp>
      <p:sp>
        <p:nvSpPr>
          <p:cNvPr id="536716" name="Line 140"/>
          <p:cNvSpPr>
            <a:spLocks noChangeShapeType="1"/>
          </p:cNvSpPr>
          <p:nvPr/>
        </p:nvSpPr>
        <p:spPr bwMode="auto">
          <a:xfrm>
            <a:off x="1997075" y="5237163"/>
            <a:ext cx="2968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7" name="Line 141"/>
          <p:cNvSpPr>
            <a:spLocks noChangeShapeType="1"/>
          </p:cNvSpPr>
          <p:nvPr/>
        </p:nvSpPr>
        <p:spPr bwMode="auto">
          <a:xfrm>
            <a:off x="1997075" y="5064125"/>
            <a:ext cx="29686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8" name="Line 142"/>
          <p:cNvSpPr>
            <a:spLocks noChangeShapeType="1"/>
          </p:cNvSpPr>
          <p:nvPr/>
        </p:nvSpPr>
        <p:spPr bwMode="auto">
          <a:xfrm>
            <a:off x="2006600" y="4894263"/>
            <a:ext cx="269875" cy="0"/>
          </a:xfrm>
          <a:prstGeom prst="line">
            <a:avLst/>
          </a:prstGeom>
          <a:noFill/>
          <a:ln w="28575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9" name="Text Box 143"/>
          <p:cNvSpPr txBox="1">
            <a:spLocks noChangeArrowheads="1"/>
          </p:cNvSpPr>
          <p:nvPr/>
        </p:nvSpPr>
        <p:spPr bwMode="auto">
          <a:xfrm>
            <a:off x="2279650" y="4768850"/>
            <a:ext cx="1217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QAM256 (8 Mbps)</a:t>
            </a:r>
          </a:p>
        </p:txBody>
      </p:sp>
      <p:sp>
        <p:nvSpPr>
          <p:cNvPr id="536720" name="Text Box 144"/>
          <p:cNvSpPr txBox="1">
            <a:spLocks noChangeArrowheads="1"/>
          </p:cNvSpPr>
          <p:nvPr/>
        </p:nvSpPr>
        <p:spPr bwMode="auto">
          <a:xfrm>
            <a:off x="2271713" y="4922838"/>
            <a:ext cx="114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QAM16 (4 Mbps)</a:t>
            </a:r>
          </a:p>
        </p:txBody>
      </p:sp>
      <p:sp>
        <p:nvSpPr>
          <p:cNvPr id="536721" name="Text Box 145"/>
          <p:cNvSpPr txBox="1">
            <a:spLocks noChangeArrowheads="1"/>
          </p:cNvSpPr>
          <p:nvPr/>
        </p:nvSpPr>
        <p:spPr bwMode="auto">
          <a:xfrm>
            <a:off x="2281238" y="5103813"/>
            <a:ext cx="1055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BPSK (1 Mbps)</a:t>
            </a:r>
          </a:p>
        </p:txBody>
      </p:sp>
      <p:sp>
        <p:nvSpPr>
          <p:cNvPr id="536700" name="Freeform 124"/>
          <p:cNvSpPr>
            <a:spLocks/>
          </p:cNvSpPr>
          <p:nvPr/>
        </p:nvSpPr>
        <p:spPr bwMode="auto">
          <a:xfrm>
            <a:off x="5357813" y="1806575"/>
            <a:ext cx="631825" cy="1687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" y="384"/>
              </a:cxn>
              <a:cxn ang="0">
                <a:pos x="304" y="984"/>
              </a:cxn>
              <a:cxn ang="0">
                <a:pos x="384" y="1592"/>
              </a:cxn>
            </a:cxnLst>
            <a:rect l="0" t="0" r="r" b="b"/>
            <a:pathLst>
              <a:path w="384" h="1592">
                <a:moveTo>
                  <a:pt x="0" y="0"/>
                </a:moveTo>
                <a:cubicBezTo>
                  <a:pt x="66" y="110"/>
                  <a:pt x="133" y="220"/>
                  <a:pt x="184" y="384"/>
                </a:cubicBezTo>
                <a:cubicBezTo>
                  <a:pt x="235" y="548"/>
                  <a:pt x="271" y="783"/>
                  <a:pt x="304" y="984"/>
                </a:cubicBezTo>
                <a:cubicBezTo>
                  <a:pt x="337" y="1185"/>
                  <a:pt x="371" y="1492"/>
                  <a:pt x="384" y="1592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1" name="Freeform 125"/>
          <p:cNvSpPr>
            <a:spLocks/>
          </p:cNvSpPr>
          <p:nvPr/>
        </p:nvSpPr>
        <p:spPr bwMode="auto">
          <a:xfrm>
            <a:off x="5765800" y="1652588"/>
            <a:ext cx="604838" cy="187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296"/>
              </a:cxn>
              <a:cxn ang="0">
                <a:pos x="256" y="600"/>
              </a:cxn>
              <a:cxn ang="0">
                <a:pos x="360" y="1192"/>
              </a:cxn>
              <a:cxn ang="0">
                <a:pos x="432" y="1800"/>
              </a:cxn>
            </a:cxnLst>
            <a:rect l="0" t="0" r="r" b="b"/>
            <a:pathLst>
              <a:path w="432" h="1800">
                <a:moveTo>
                  <a:pt x="0" y="0"/>
                </a:moveTo>
                <a:cubicBezTo>
                  <a:pt x="62" y="98"/>
                  <a:pt x="125" y="196"/>
                  <a:pt x="168" y="296"/>
                </a:cubicBezTo>
                <a:cubicBezTo>
                  <a:pt x="211" y="396"/>
                  <a:pt x="224" y="451"/>
                  <a:pt x="256" y="600"/>
                </a:cubicBezTo>
                <a:cubicBezTo>
                  <a:pt x="288" y="749"/>
                  <a:pt x="331" y="992"/>
                  <a:pt x="360" y="1192"/>
                </a:cubicBezTo>
                <a:cubicBezTo>
                  <a:pt x="389" y="1392"/>
                  <a:pt x="410" y="1596"/>
                  <a:pt x="432" y="180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2" name="Freeform 126"/>
          <p:cNvSpPr>
            <a:spLocks/>
          </p:cNvSpPr>
          <p:nvPr/>
        </p:nvSpPr>
        <p:spPr bwMode="auto">
          <a:xfrm>
            <a:off x="6203950" y="1652588"/>
            <a:ext cx="571500" cy="188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" y="296"/>
              </a:cxn>
              <a:cxn ang="0">
                <a:pos x="232" y="592"/>
              </a:cxn>
              <a:cxn ang="0">
                <a:pos x="344" y="1192"/>
              </a:cxn>
              <a:cxn ang="0">
                <a:pos x="408" y="1792"/>
              </a:cxn>
            </a:cxnLst>
            <a:rect l="0" t="0" r="r" b="b"/>
            <a:pathLst>
              <a:path w="408" h="1792">
                <a:moveTo>
                  <a:pt x="0" y="0"/>
                </a:moveTo>
                <a:cubicBezTo>
                  <a:pt x="56" y="98"/>
                  <a:pt x="113" y="197"/>
                  <a:pt x="152" y="296"/>
                </a:cubicBezTo>
                <a:cubicBezTo>
                  <a:pt x="191" y="395"/>
                  <a:pt x="200" y="443"/>
                  <a:pt x="232" y="592"/>
                </a:cubicBezTo>
                <a:cubicBezTo>
                  <a:pt x="264" y="741"/>
                  <a:pt x="315" y="992"/>
                  <a:pt x="344" y="1192"/>
                </a:cubicBezTo>
                <a:cubicBezTo>
                  <a:pt x="373" y="1392"/>
                  <a:pt x="397" y="1691"/>
                  <a:pt x="408" y="1792"/>
                </a:cubicBezTo>
              </a:path>
            </a:pathLst>
          </a:custGeom>
          <a:noFill/>
          <a:ln w="28575" cap="flat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3" name="Rectangle 127"/>
          <p:cNvSpPr>
            <a:spLocks noChangeArrowheads="1"/>
          </p:cNvSpPr>
          <p:nvPr/>
        </p:nvSpPr>
        <p:spPr bwMode="auto">
          <a:xfrm>
            <a:off x="5343525" y="1644650"/>
            <a:ext cx="1847850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04" name="Line 128"/>
          <p:cNvSpPr>
            <a:spLocks noChangeShapeType="1"/>
          </p:cNvSpPr>
          <p:nvPr/>
        </p:nvSpPr>
        <p:spPr bwMode="auto">
          <a:xfrm>
            <a:off x="5343525" y="1973263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5" name="Line 129"/>
          <p:cNvSpPr>
            <a:spLocks noChangeShapeType="1"/>
          </p:cNvSpPr>
          <p:nvPr/>
        </p:nvSpPr>
        <p:spPr bwMode="auto">
          <a:xfrm>
            <a:off x="5349875" y="2282825"/>
            <a:ext cx="1838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6" name="Line 130"/>
          <p:cNvSpPr>
            <a:spLocks noChangeShapeType="1"/>
          </p:cNvSpPr>
          <p:nvPr/>
        </p:nvSpPr>
        <p:spPr bwMode="auto">
          <a:xfrm>
            <a:off x="5354638" y="2601913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7" name="Line 131"/>
          <p:cNvSpPr>
            <a:spLocks noChangeShapeType="1"/>
          </p:cNvSpPr>
          <p:nvPr/>
        </p:nvSpPr>
        <p:spPr bwMode="auto">
          <a:xfrm>
            <a:off x="5360988" y="2911475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8" name="Line 132"/>
          <p:cNvSpPr>
            <a:spLocks noChangeShapeType="1"/>
          </p:cNvSpPr>
          <p:nvPr/>
        </p:nvSpPr>
        <p:spPr bwMode="auto">
          <a:xfrm>
            <a:off x="5367338" y="3232150"/>
            <a:ext cx="1839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09" name="Line 133"/>
          <p:cNvSpPr>
            <a:spLocks noChangeShapeType="1"/>
          </p:cNvSpPr>
          <p:nvPr/>
        </p:nvSpPr>
        <p:spPr bwMode="auto">
          <a:xfrm>
            <a:off x="5826125" y="1644650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0" name="Line 134"/>
          <p:cNvSpPr>
            <a:spLocks noChangeShapeType="1"/>
          </p:cNvSpPr>
          <p:nvPr/>
        </p:nvSpPr>
        <p:spPr bwMode="auto">
          <a:xfrm>
            <a:off x="6283325" y="165576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1" name="Line 135"/>
          <p:cNvSpPr>
            <a:spLocks noChangeShapeType="1"/>
          </p:cNvSpPr>
          <p:nvPr/>
        </p:nvSpPr>
        <p:spPr bwMode="auto">
          <a:xfrm>
            <a:off x="6738938" y="1649413"/>
            <a:ext cx="0" cy="191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6712" name="Text Box 136"/>
          <p:cNvSpPr txBox="1">
            <a:spLocks noChangeArrowheads="1"/>
          </p:cNvSpPr>
          <p:nvPr/>
        </p:nvSpPr>
        <p:spPr bwMode="auto">
          <a:xfrm>
            <a:off x="5707063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3" name="Text Box 137"/>
          <p:cNvSpPr txBox="1">
            <a:spLocks noChangeArrowheads="1"/>
          </p:cNvSpPr>
          <p:nvPr/>
        </p:nvSpPr>
        <p:spPr bwMode="auto">
          <a:xfrm>
            <a:off x="6162675" y="35417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20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4" name="Text Box 138"/>
          <p:cNvSpPr txBox="1">
            <a:spLocks noChangeArrowheads="1"/>
          </p:cNvSpPr>
          <p:nvPr/>
        </p:nvSpPr>
        <p:spPr bwMode="auto">
          <a:xfrm>
            <a:off x="6608763" y="3543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15" name="Text Box 139"/>
          <p:cNvSpPr txBox="1">
            <a:spLocks noChangeArrowheads="1"/>
          </p:cNvSpPr>
          <p:nvPr/>
        </p:nvSpPr>
        <p:spPr bwMode="auto">
          <a:xfrm>
            <a:off x="7075488" y="3546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40</a:t>
            </a:r>
            <a:endParaRPr lang="en-US" sz="1200" baseline="30000">
              <a:latin typeface="Arial" charset="0"/>
            </a:endParaRPr>
          </a:p>
        </p:txBody>
      </p:sp>
      <p:sp>
        <p:nvSpPr>
          <p:cNvPr id="536722" name="Text Box 146"/>
          <p:cNvSpPr txBox="1">
            <a:spLocks noChangeArrowheads="1"/>
          </p:cNvSpPr>
          <p:nvPr/>
        </p:nvSpPr>
        <p:spPr bwMode="auto">
          <a:xfrm>
            <a:off x="5970588" y="3675063"/>
            <a:ext cx="89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SNR(dB)</a:t>
            </a:r>
          </a:p>
        </p:txBody>
      </p:sp>
      <p:sp>
        <p:nvSpPr>
          <p:cNvPr id="536723" name="Text Box 147"/>
          <p:cNvSpPr txBox="1">
            <a:spLocks noChangeArrowheads="1"/>
          </p:cNvSpPr>
          <p:nvPr/>
        </p:nvSpPr>
        <p:spPr bwMode="auto">
          <a:xfrm rot="16200000">
            <a:off x="4641057" y="2382044"/>
            <a:ext cx="550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BER</a:t>
            </a:r>
          </a:p>
        </p:txBody>
      </p:sp>
      <p:sp>
        <p:nvSpPr>
          <p:cNvPr id="536724" name="Text Box 148"/>
          <p:cNvSpPr txBox="1">
            <a:spLocks noChangeArrowheads="1"/>
          </p:cNvSpPr>
          <p:nvPr/>
        </p:nvSpPr>
        <p:spPr bwMode="auto">
          <a:xfrm>
            <a:off x="4973638" y="148748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-1</a:t>
            </a:r>
          </a:p>
        </p:txBody>
      </p:sp>
      <p:sp>
        <p:nvSpPr>
          <p:cNvPr id="536725" name="Text Box 149"/>
          <p:cNvSpPr txBox="1">
            <a:spLocks noChangeArrowheads="1"/>
          </p:cNvSpPr>
          <p:nvPr/>
        </p:nvSpPr>
        <p:spPr bwMode="auto">
          <a:xfrm>
            <a:off x="4986338" y="1806575"/>
            <a:ext cx="442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-2</a:t>
            </a:r>
          </a:p>
        </p:txBody>
      </p:sp>
      <p:sp>
        <p:nvSpPr>
          <p:cNvPr id="536726" name="Text Box 150"/>
          <p:cNvSpPr txBox="1">
            <a:spLocks noChangeArrowheads="1"/>
          </p:cNvSpPr>
          <p:nvPr/>
        </p:nvSpPr>
        <p:spPr bwMode="auto">
          <a:xfrm>
            <a:off x="4978400" y="21177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-3</a:t>
            </a:r>
          </a:p>
        </p:txBody>
      </p:sp>
      <p:sp>
        <p:nvSpPr>
          <p:cNvPr id="536727" name="Text Box 151"/>
          <p:cNvSpPr txBox="1">
            <a:spLocks noChangeArrowheads="1"/>
          </p:cNvSpPr>
          <p:nvPr/>
        </p:nvSpPr>
        <p:spPr bwMode="auto">
          <a:xfrm>
            <a:off x="4986338" y="2738438"/>
            <a:ext cx="442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-5</a:t>
            </a:r>
          </a:p>
        </p:txBody>
      </p:sp>
      <p:sp>
        <p:nvSpPr>
          <p:cNvPr id="536728" name="Text Box 152"/>
          <p:cNvSpPr txBox="1">
            <a:spLocks noChangeArrowheads="1"/>
          </p:cNvSpPr>
          <p:nvPr/>
        </p:nvSpPr>
        <p:spPr bwMode="auto">
          <a:xfrm>
            <a:off x="4987925" y="305752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-6</a:t>
            </a:r>
          </a:p>
        </p:txBody>
      </p:sp>
      <p:sp>
        <p:nvSpPr>
          <p:cNvPr id="536729" name="Text Box 153"/>
          <p:cNvSpPr txBox="1">
            <a:spLocks noChangeArrowheads="1"/>
          </p:cNvSpPr>
          <p:nvPr/>
        </p:nvSpPr>
        <p:spPr bwMode="auto">
          <a:xfrm>
            <a:off x="4981575" y="3386138"/>
            <a:ext cx="442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-7</a:t>
            </a:r>
          </a:p>
        </p:txBody>
      </p:sp>
      <p:sp>
        <p:nvSpPr>
          <p:cNvPr id="536730" name="Text Box 154"/>
          <p:cNvSpPr txBox="1">
            <a:spLocks noChangeArrowheads="1"/>
          </p:cNvSpPr>
          <p:nvPr/>
        </p:nvSpPr>
        <p:spPr bwMode="auto">
          <a:xfrm>
            <a:off x="4975225" y="2441575"/>
            <a:ext cx="44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10</a:t>
            </a:r>
            <a:r>
              <a:rPr lang="en-US" sz="1200" baseline="30000">
                <a:latin typeface="Arial" charset="0"/>
              </a:rPr>
              <a:t>-4</a:t>
            </a:r>
          </a:p>
        </p:txBody>
      </p:sp>
      <p:sp>
        <p:nvSpPr>
          <p:cNvPr id="536734" name="Oval 158"/>
          <p:cNvSpPr>
            <a:spLocks noChangeArrowheads="1"/>
          </p:cNvSpPr>
          <p:nvPr/>
        </p:nvSpPr>
        <p:spPr bwMode="auto">
          <a:xfrm>
            <a:off x="6667500" y="3176588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35" name="Oval 159"/>
          <p:cNvSpPr>
            <a:spLocks noChangeArrowheads="1"/>
          </p:cNvSpPr>
          <p:nvPr/>
        </p:nvSpPr>
        <p:spPr bwMode="auto">
          <a:xfrm>
            <a:off x="2065338" y="5330825"/>
            <a:ext cx="152400" cy="1619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6736" name="Text Box 160"/>
          <p:cNvSpPr txBox="1">
            <a:spLocks noChangeArrowheads="1"/>
          </p:cNvSpPr>
          <p:nvPr/>
        </p:nvSpPr>
        <p:spPr bwMode="auto">
          <a:xfrm>
            <a:off x="2290763" y="5294313"/>
            <a:ext cx="1017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operating point</a:t>
            </a:r>
          </a:p>
        </p:txBody>
      </p:sp>
      <p:sp>
        <p:nvSpPr>
          <p:cNvPr id="536737" name="Text Box 161"/>
          <p:cNvSpPr txBox="1">
            <a:spLocks noChangeArrowheads="1"/>
          </p:cNvSpPr>
          <p:nvPr/>
        </p:nvSpPr>
        <p:spPr bwMode="auto">
          <a:xfrm>
            <a:off x="4983163" y="4121150"/>
            <a:ext cx="32035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1. SNR decreases, BER increase as node moves away from base station</a:t>
            </a:r>
          </a:p>
        </p:txBody>
      </p:sp>
      <p:sp>
        <p:nvSpPr>
          <p:cNvPr id="536738" name="Text Box 162"/>
          <p:cNvSpPr txBox="1">
            <a:spLocks noChangeArrowheads="1"/>
          </p:cNvSpPr>
          <p:nvPr/>
        </p:nvSpPr>
        <p:spPr bwMode="auto">
          <a:xfrm>
            <a:off x="4994275" y="5059363"/>
            <a:ext cx="32035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2. When BER becomes too high, switch to lower transmission rate but with lower 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33333E-6 C -0.00138 -0.0162 -0.00277 -0.03217 -0.0052 -0.04792 C -0.00763 -0.06366 -0.01145 -0.08032 -0.01423 -0.09421 C -0.01701 -0.1081 -0.01909 -0.11829 -0.02187 -0.13171 C -0.02465 -0.14514 -0.02847 -0.16505 -0.0309 -0.17454 C -0.03333 -0.18403 -0.03368 -0.18264 -0.03593 -0.18819 C -0.03819 -0.19375 -0.04166 -0.20116 -0.04496 -0.2085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20857 C -0.04496 -0.20857 -0.04444 -0.09329 -0.04374 0.02222 " pathEditMode="relative" ptsTypes="aA">
                                      <p:cBhvr>
                                        <p:cTn id="12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0.02222 C -0.04583 0.00856 -0.04791 -0.00486 -0.05017 -0.02223 C -0.05243 -0.03959 -0.05468 -0.06227 -0.05781 -0.08195 C -0.06093 -0.10162 -0.06753 -0.13033 -0.06944 -0.14005 " pathEditMode="relative" ptsTypes="aaaA">
                                      <p:cBhvr>
                                        <p:cTn id="17" dur="2000" fill="hold"/>
                                        <p:tgtEl>
                                          <p:spTgt spid="53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734" grpId="0" animBg="1"/>
      <p:bldP spid="536734" grpId="1" animBg="1"/>
      <p:bldP spid="536734" grpId="2" animBg="1"/>
      <p:bldP spid="536737" grpId="0"/>
      <p:bldP spid="53673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Wireless!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management</a:t>
            </a:r>
          </a:p>
          <a:p>
            <a:r>
              <a:rPr lang="en-US" dirty="0" smtClean="0"/>
              <a:t>Other protocols: </a:t>
            </a:r>
            <a:r>
              <a:rPr lang="en-US" dirty="0" err="1" smtClean="0"/>
              <a:t>Zigbee</a:t>
            </a:r>
            <a:r>
              <a:rPr lang="en-US" dirty="0" smtClean="0"/>
              <a:t>, 3G, </a:t>
            </a:r>
            <a:r>
              <a:rPr lang="en-US" dirty="0" err="1" smtClean="0"/>
              <a:t>WiMax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Security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n-US" sz="3600" dirty="0"/>
              <a:t>Where is </a:t>
            </a:r>
            <a:r>
              <a:rPr lang="en-US" sz="3600" dirty="0" smtClean="0"/>
              <a:t>Link Layer Implemented</a:t>
            </a:r>
            <a:r>
              <a:rPr lang="en-US" sz="3600" dirty="0"/>
              <a:t>?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4419600" cy="4659313"/>
          </a:xfrm>
        </p:spPr>
        <p:txBody>
          <a:bodyPr/>
          <a:lstStyle/>
          <a:p>
            <a:r>
              <a:rPr lang="en-US" sz="2400" dirty="0" smtClean="0"/>
              <a:t>In </a:t>
            </a:r>
            <a:r>
              <a:rPr lang="en-US" sz="2400" dirty="0"/>
              <a:t>each and every host</a:t>
            </a:r>
          </a:p>
          <a:p>
            <a:r>
              <a:rPr lang="en-US" sz="2400" dirty="0" smtClean="0"/>
              <a:t>Link </a:t>
            </a:r>
            <a:r>
              <a:rPr lang="en-US" sz="2400" dirty="0"/>
              <a:t>layer implemented in “adaptor” (aka </a:t>
            </a:r>
            <a:r>
              <a:rPr lang="en-US" sz="2400" i="1" dirty="0">
                <a:solidFill>
                  <a:srgbClr val="FF0000"/>
                </a:solidFill>
              </a:rPr>
              <a:t>network interface card</a:t>
            </a:r>
            <a:r>
              <a:rPr lang="en-US" sz="2400" dirty="0"/>
              <a:t> NIC)</a:t>
            </a:r>
          </a:p>
          <a:p>
            <a:pPr lvl="1"/>
            <a:r>
              <a:rPr lang="en-US" sz="2000" dirty="0"/>
              <a:t>Ethernet card, PCMCI card, 802.11 card</a:t>
            </a:r>
          </a:p>
          <a:p>
            <a:pPr lvl="1"/>
            <a:r>
              <a:rPr lang="en-US" sz="2000" dirty="0" smtClean="0"/>
              <a:t>Implements </a:t>
            </a:r>
            <a:r>
              <a:rPr lang="en-US" sz="2000" dirty="0"/>
              <a:t>link, physical layer</a:t>
            </a:r>
          </a:p>
          <a:p>
            <a:r>
              <a:rPr lang="en-US" sz="2400" dirty="0" smtClean="0"/>
              <a:t>Attaches </a:t>
            </a:r>
            <a:r>
              <a:rPr lang="en-US" sz="2400" dirty="0"/>
              <a:t>into host’s system buses</a:t>
            </a:r>
          </a:p>
          <a:p>
            <a:r>
              <a:rPr lang="en-US" sz="2400" dirty="0" smtClean="0"/>
              <a:t>Combination </a:t>
            </a:r>
            <a:r>
              <a:rPr lang="en-US" sz="2400" dirty="0"/>
              <a:t>of hardware, software, </a:t>
            </a:r>
            <a:r>
              <a:rPr lang="en-US" sz="2400" dirty="0" smtClean="0"/>
              <a:t>and firmware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306218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0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221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06222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0">
                <a:latin typeface="Arial" charset="0"/>
              </a:rPr>
              <a:t>physical</a:t>
            </a:r>
          </a:p>
          <a:p>
            <a:pPr algn="ctr" eaLnBrk="1" hangingPunct="1"/>
            <a:r>
              <a:rPr lang="en-US" sz="1200" i="0">
                <a:latin typeface="Arial" charset="0"/>
              </a:rPr>
              <a:t>transmission</a:t>
            </a:r>
          </a:p>
        </p:txBody>
      </p:sp>
      <p:sp>
        <p:nvSpPr>
          <p:cNvPr id="30622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0"/>
              </a:cxn>
              <a:cxn ang="0">
                <a:pos x="361" y="230"/>
              </a:cxn>
              <a:cxn ang="0">
                <a:pos x="359" y="478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4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5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6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cpu</a:t>
            </a:r>
          </a:p>
        </p:txBody>
      </p:sp>
      <p:sp>
        <p:nvSpPr>
          <p:cNvPr id="306227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memory</a:t>
            </a:r>
          </a:p>
        </p:txBody>
      </p:sp>
      <p:sp>
        <p:nvSpPr>
          <p:cNvPr id="306228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29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0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</a:t>
            </a:r>
          </a:p>
          <a:p>
            <a:pPr eaLnBrk="1" hangingPunct="1"/>
            <a:r>
              <a:rPr lang="en-US" sz="1200">
                <a:latin typeface="Arial" charset="0"/>
              </a:rPr>
              <a:t>bus </a:t>
            </a:r>
          </a:p>
          <a:p>
            <a:pPr eaLnBrk="1" hangingPunct="1"/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306231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2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3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network adapter</a:t>
            </a:r>
          </a:p>
          <a:p>
            <a:pPr eaLnBrk="1" hangingPunct="1"/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306235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236" name="Text Box 60"/>
          <p:cNvSpPr txBox="1">
            <a:spLocks noChangeArrowheads="1"/>
          </p:cNvSpPr>
          <p:nvPr/>
        </p:nvSpPr>
        <p:spPr bwMode="auto">
          <a:xfrm>
            <a:off x="6889750" y="2287588"/>
            <a:ext cx="1198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host schematic</a:t>
            </a:r>
          </a:p>
        </p:txBody>
      </p:sp>
      <p:sp>
        <p:nvSpPr>
          <p:cNvPr id="306219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306238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/>
              <a:ahLst/>
              <a:cxnLst>
                <a:cxn ang="0">
                  <a:pos x="390" y="0"/>
                </a:cxn>
                <a:cxn ang="0">
                  <a:pos x="0" y="221"/>
                </a:cxn>
                <a:cxn ang="0">
                  <a:pos x="3" y="433"/>
                </a:cxn>
                <a:cxn ang="0">
                  <a:pos x="388" y="520"/>
                </a:cxn>
                <a:cxn ang="0">
                  <a:pos x="390" y="0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39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/>
              <a:ahLst/>
              <a:cxnLst>
                <a:cxn ang="0">
                  <a:pos x="264" y="108"/>
                </a:cxn>
                <a:cxn ang="0">
                  <a:pos x="0" y="0"/>
                </a:cxn>
                <a:cxn ang="0">
                  <a:pos x="2" y="443"/>
                </a:cxn>
                <a:cxn ang="0">
                  <a:pos x="275" y="412"/>
                </a:cxn>
                <a:cxn ang="0">
                  <a:pos x="264" y="108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0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1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i="0">
                  <a:latin typeface="Arial" charset="0"/>
                </a:rPr>
                <a:t>application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transport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network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link</a:t>
              </a:r>
            </a:p>
          </p:txBody>
        </p:sp>
        <p:sp>
          <p:nvSpPr>
            <p:cNvPr id="306242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3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4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5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6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47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8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49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0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endParaRPr lang="en-US" sz="1200" i="0">
                <a:latin typeface="Arial" charset="0"/>
              </a:endParaRP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link</a:t>
              </a:r>
            </a:p>
            <a:p>
              <a:pPr algn="ctr" eaLnBrk="1" hangingPunct="1"/>
              <a:r>
                <a:rPr lang="en-US" sz="1200" i="0">
                  <a:latin typeface="Arial" charset="0"/>
                </a:rPr>
                <a:t>physical</a:t>
              </a:r>
            </a:p>
          </p:txBody>
        </p:sp>
        <p:sp>
          <p:nvSpPr>
            <p:cNvPr id="306251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2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3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4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5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6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7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58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59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6261" name="Object 85"/>
          <p:cNvGraphicFramePr>
            <a:graphicFrameLocks noChangeAspect="1"/>
          </p:cNvGraphicFramePr>
          <p:nvPr/>
        </p:nvGraphicFramePr>
        <p:xfrm>
          <a:off x="7467600" y="1854200"/>
          <a:ext cx="611188" cy="520700"/>
        </p:xfrm>
        <a:graphic>
          <a:graphicData uri="http://schemas.openxmlformats.org/presentationml/2006/ole">
            <p:oleObj spid="_x0000_s441346" name="Clip" r:id="rId4" imgW="1305000" imgH="1085760" progId="">
              <p:embed/>
            </p:oleObj>
          </a:graphicData>
        </a:graphic>
      </p:graphicFrame>
      <p:pic>
        <p:nvPicPr>
          <p:cNvPr id="306262" name="Picture 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334000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6263" name="Picture 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876800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Layer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5.1 Introduction and services</a:t>
            </a:r>
          </a:p>
          <a:p>
            <a:r>
              <a:rPr lang="en-US" sz="2400"/>
              <a:t>5.2 Error detection and correction </a:t>
            </a:r>
          </a:p>
          <a:p>
            <a:r>
              <a:rPr lang="en-US" sz="2400"/>
              <a:t>5.3Multiple access protocols</a:t>
            </a:r>
          </a:p>
          <a:p>
            <a:r>
              <a:rPr lang="en-US" sz="2400"/>
              <a:t>5.4 Link-Layer Addressing</a:t>
            </a:r>
          </a:p>
          <a:p>
            <a:r>
              <a:rPr lang="en-US" sz="2400"/>
              <a:t>5.5 Ethernet</a:t>
            </a:r>
          </a:p>
        </p:txBody>
      </p:sp>
      <p:sp>
        <p:nvSpPr>
          <p:cNvPr id="69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  <a:noFill/>
          <a:ln/>
        </p:spPr>
        <p:txBody>
          <a:bodyPr/>
          <a:lstStyle/>
          <a:p>
            <a:r>
              <a:rPr lang="en-US" sz="2400"/>
              <a:t>5.6 Link-layer switches</a:t>
            </a:r>
          </a:p>
          <a:p>
            <a:r>
              <a:rPr lang="en-US" sz="2400"/>
              <a:t>5.7 PPP</a:t>
            </a:r>
          </a:p>
          <a:p>
            <a:r>
              <a:rPr lang="en-US" sz="2400"/>
              <a:t>5.8 Link virtualization: MPLS</a:t>
            </a:r>
          </a:p>
          <a:p>
            <a:r>
              <a:rPr lang="en-US" sz="2400">
                <a:solidFill>
                  <a:srgbClr val="FF0000"/>
                </a:solidFill>
              </a:rPr>
              <a:t>5.9 A day in the life of a web request</a:t>
            </a:r>
          </a:p>
          <a:p>
            <a:pPr>
              <a:buFont typeface="ZapfDingbats" pitchFamily="82" charset="2"/>
              <a:buNone/>
            </a:pP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sz="2800" u="none" dirty="0">
                <a:solidFill>
                  <a:srgbClr val="FF0000"/>
                </a:solidFill>
              </a:rPr>
              <a:t>Synthesis:</a:t>
            </a:r>
            <a:r>
              <a:rPr lang="en-US" sz="2800" u="none" dirty="0"/>
              <a:t> a day in the life of a </a:t>
            </a:r>
            <a:r>
              <a:rPr lang="en-US" sz="2800" u="none" dirty="0" smtClean="0"/>
              <a:t>Web </a:t>
            </a:r>
            <a:r>
              <a:rPr lang="en-US" sz="2800" u="none" dirty="0"/>
              <a:t>request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ourney </a:t>
            </a:r>
            <a:r>
              <a:rPr lang="en-US" dirty="0"/>
              <a:t>down protocol stack complete!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pplication</a:t>
            </a:r>
            <a:r>
              <a:rPr lang="en-US" dirty="0"/>
              <a:t>, </a:t>
            </a:r>
            <a:r>
              <a:rPr lang="en-US" dirty="0" smtClean="0"/>
              <a:t>Transport</a:t>
            </a:r>
            <a:r>
              <a:rPr lang="en-US" dirty="0"/>
              <a:t>, </a:t>
            </a:r>
            <a:r>
              <a:rPr lang="en-US" dirty="0" smtClean="0"/>
              <a:t>Network</a:t>
            </a:r>
            <a:r>
              <a:rPr lang="en-US" dirty="0"/>
              <a:t>, </a:t>
            </a:r>
            <a:r>
              <a:rPr lang="en-US" dirty="0" smtClean="0"/>
              <a:t> Data Link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utting-it-all-together</a:t>
            </a:r>
            <a:r>
              <a:rPr lang="en-US" dirty="0"/>
              <a:t>: synthesis!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goal:</a:t>
            </a:r>
            <a:r>
              <a:rPr lang="en-US" dirty="0"/>
              <a:t> identify, review, understand protocols (at all layers) involved in seemingly simple scenario: requesting www page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scenario:</a:t>
            </a:r>
            <a:r>
              <a:rPr lang="en-US" dirty="0"/>
              <a:t> student attaches laptop to campus network, requests/receives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www.google.com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98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49" y="1627"/>
              </a:cxn>
              <a:cxn ang="0">
                <a:pos x="1152" y="1687"/>
              </a:cxn>
              <a:cxn ang="0">
                <a:pos x="1542" y="1965"/>
              </a:cxn>
              <a:cxn ang="0">
                <a:pos x="1675" y="1965"/>
              </a:cxn>
              <a:cxn ang="0">
                <a:pos x="1933" y="1945"/>
              </a:cxn>
              <a:cxn ang="0">
                <a:pos x="2376" y="1793"/>
              </a:cxn>
              <a:cxn ang="0">
                <a:pos x="2396" y="1508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34338" cy="1143000"/>
          </a:xfrm>
        </p:spPr>
        <p:txBody>
          <a:bodyPr/>
          <a:lstStyle/>
          <a:p>
            <a:r>
              <a:rPr lang="en-US" sz="2800" u="none" dirty="0"/>
              <a:t>A day in the life: </a:t>
            </a:r>
            <a:r>
              <a:rPr lang="en-US" sz="2800" u="none" dirty="0" smtClean="0"/>
              <a:t>Scenario</a:t>
            </a:r>
            <a:endParaRPr lang="en-US" sz="2800" u="none" dirty="0"/>
          </a:p>
        </p:txBody>
      </p:sp>
      <p:sp>
        <p:nvSpPr>
          <p:cNvPr id="699590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699593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594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595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596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59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59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0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0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0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0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699608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09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10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11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13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4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5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1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1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20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21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9622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699623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3094038" y="2459038"/>
            <a:ext cx="742950" cy="311150"/>
            <a:chOff x="1935" y="960"/>
            <a:chExt cx="468" cy="196"/>
          </a:xfrm>
        </p:grpSpPr>
        <p:sp>
          <p:nvSpPr>
            <p:cNvPr id="69962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962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2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2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629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30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31" name="Rectangle 45"/>
          <p:cNvSpPr>
            <a:spLocks noChangeArrowheads="1"/>
          </p:cNvSpPr>
          <p:nvPr/>
        </p:nvSpPr>
        <p:spPr bwMode="auto">
          <a:xfrm>
            <a:off x="2241550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699633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69963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3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69963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69963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4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69964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1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699643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4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5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69964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964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9650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51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9652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69965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5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5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5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59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0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1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6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66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67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7307263" y="1511300"/>
            <a:ext cx="306387" cy="647700"/>
            <a:chOff x="4180" y="783"/>
            <a:chExt cx="150" cy="307"/>
          </a:xfrm>
        </p:grpSpPr>
        <p:sp>
          <p:nvSpPr>
            <p:cNvPr id="69966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7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7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7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677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678" name="Freeform 94"/>
          <p:cNvSpPr>
            <a:spLocks/>
          </p:cNvSpPr>
          <p:nvPr/>
        </p:nvSpPr>
        <p:spPr bwMode="auto">
          <a:xfrm>
            <a:off x="1089025" y="4157663"/>
            <a:ext cx="6419850" cy="1620837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grpSp>
        <p:nvGrpSpPr>
          <p:cNvPr id="17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6996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6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68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8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8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68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9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69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692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693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736850" y="4446588"/>
            <a:ext cx="306388" cy="647700"/>
            <a:chOff x="4180" y="783"/>
            <a:chExt cx="150" cy="307"/>
          </a:xfrm>
        </p:grpSpPr>
        <p:sp>
          <p:nvSpPr>
            <p:cNvPr id="699695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6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7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8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699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00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01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702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699703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704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Google’s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699705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9706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699707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699708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699710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699711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12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699713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2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69971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1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1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9719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20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21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722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723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699724" name="Object 142"/>
          <p:cNvGraphicFramePr>
            <a:graphicFrameLocks noChangeAspect="1"/>
          </p:cNvGraphicFramePr>
          <p:nvPr/>
        </p:nvGraphicFramePr>
        <p:xfrm>
          <a:off x="1628775" y="2141538"/>
          <a:ext cx="652463" cy="658812"/>
        </p:xfrm>
        <a:graphic>
          <a:graphicData uri="http://schemas.openxmlformats.org/presentationml/2006/ole">
            <p:oleObj spid="_x0000_s462850" name="Clip" r:id="rId3" imgW="1266840" imgH="1200240" progId="">
              <p:embed/>
            </p:oleObj>
          </a:graphicData>
        </a:graphic>
      </p:graphicFrame>
      <p:grpSp>
        <p:nvGrpSpPr>
          <p:cNvPr id="24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69974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4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699747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48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69975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699753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4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699756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57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699759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0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699762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3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699765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6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699768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69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699771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2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69977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69977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7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699780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9781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9782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166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699790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/>
                <a:ahLst/>
                <a:cxnLst>
                  <a:cxn ang="0">
                    <a:pos x="861" y="772"/>
                  </a:cxn>
                  <a:cxn ang="0">
                    <a:pos x="0" y="557"/>
                  </a:cxn>
                  <a:cxn ang="0">
                    <a:pos x="532" y="405"/>
                  </a:cxn>
                  <a:cxn ang="0">
                    <a:pos x="652" y="0"/>
                  </a:cxn>
                  <a:cxn ang="0">
                    <a:pos x="861" y="772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6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699785" name="Picture 39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699786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9791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9794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r>
              <a:rPr lang="en-US" sz="2000"/>
              <a:t>connecting laptop needs to get its own IP address, addr of first-hop router, addr of DNS server: use </a:t>
            </a:r>
            <a:r>
              <a:rPr lang="en-US" sz="2000" b="1" i="1">
                <a:solidFill>
                  <a:srgbClr val="FF0000"/>
                </a:solidFill>
              </a:rPr>
              <a:t>DHCP</a:t>
            </a:r>
          </a:p>
        </p:txBody>
      </p:sp>
      <p:sp>
        <p:nvSpPr>
          <p:cNvPr id="701630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1631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701633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1634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35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36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1637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638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1639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1640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7016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16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16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16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16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65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65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16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65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65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165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5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1659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463874" name="Clip" r:id="rId3" imgW="1266840" imgH="1200240" progId="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7016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6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6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16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1680" name="Text Box 240"/>
          <p:cNvSpPr txBox="1">
            <a:spLocks noChangeArrowheads="1"/>
          </p:cNvSpPr>
          <p:nvPr/>
        </p:nvSpPr>
        <p:spPr bwMode="auto">
          <a:xfrm>
            <a:off x="2562225" y="3816350"/>
            <a:ext cx="18197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router</a:t>
            </a:r>
          </a:p>
          <a:p>
            <a:r>
              <a:rPr lang="en-US" dirty="0">
                <a:cs typeface="Times New Roman" pitchFamily="18" charset="0"/>
              </a:rPr>
              <a:t>(runs DHCP)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701689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701682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681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1683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1684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1685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1686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701691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692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12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3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4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701695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696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701706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707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6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70170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1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11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12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16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717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2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701720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1721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3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723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1724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172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2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172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7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731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1737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5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6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7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70176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63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8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65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66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1767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768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176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77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77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701774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701776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777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1778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701440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701441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701443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701787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88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70178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79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701445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70179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9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701446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96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797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1447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99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800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448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701449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701450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701451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7018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18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701452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808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1809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1810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1811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1812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813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1814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1815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1453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701820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21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701917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918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733675"/>
            <a:ext cx="38925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0" dirty="0">
                <a:latin typeface="+mn-lt"/>
              </a:rPr>
              <a:t>DHCP request 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encapsulated</a:t>
            </a:r>
            <a:r>
              <a:rPr lang="en-US" sz="2000" i="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0" dirty="0">
                <a:latin typeface="+mn-lt"/>
              </a:rPr>
              <a:t>in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UDP</a:t>
            </a:r>
            <a:r>
              <a:rPr lang="en-US" sz="2000" i="0" dirty="0">
                <a:latin typeface="+mn-lt"/>
              </a:rPr>
              <a:t>, encapsulated in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000" i="0" dirty="0">
                <a:latin typeface="+mn-lt"/>
              </a:rPr>
              <a:t>, encapsulated in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802.1</a:t>
            </a:r>
            <a:r>
              <a:rPr lang="en-US" sz="2000" i="0" dirty="0">
                <a:latin typeface="+mn-lt"/>
              </a:rPr>
              <a:t> 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sz="2000" i="0" dirty="0">
              <a:latin typeface="+mn-lt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0">
                <a:latin typeface="+mn-lt"/>
              </a:rPr>
              <a:t>Ethernet frame </a:t>
            </a:r>
            <a:r>
              <a:rPr lang="en-US" sz="2000" b="1">
                <a:solidFill>
                  <a:schemeClr val="accent2"/>
                </a:solidFill>
                <a:latin typeface="+mn-lt"/>
              </a:rPr>
              <a:t>broadcast</a:t>
            </a:r>
            <a:r>
              <a:rPr lang="en-US" sz="2000" i="0">
                <a:latin typeface="+mn-lt"/>
              </a:rPr>
              <a:t> (dest: </a:t>
            </a:r>
            <a:r>
              <a:rPr lang="en-US" sz="1600" i="0">
                <a:latin typeface="+mn-lt"/>
              </a:rPr>
              <a:t>FFFFFFFFFFFF</a:t>
            </a:r>
            <a:r>
              <a:rPr lang="en-US" sz="2000" i="0">
                <a:latin typeface="+mn-lt"/>
              </a:rPr>
              <a:t>) on LAN, received at router running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DHCP</a:t>
            </a:r>
            <a:r>
              <a:rPr lang="en-US" sz="2000" i="0">
                <a:latin typeface="+mn-lt"/>
              </a:rPr>
              <a:t> 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0">
                <a:latin typeface="+mn-lt"/>
              </a:rPr>
              <a:t>Ethernet </a:t>
            </a:r>
            <a:r>
              <a:rPr lang="en-US" sz="2000" b="1">
                <a:solidFill>
                  <a:schemeClr val="accent2"/>
                </a:solidFill>
                <a:latin typeface="+mn-lt"/>
              </a:rPr>
              <a:t>demux’ed</a:t>
            </a:r>
            <a:r>
              <a:rPr lang="en-US" sz="2000" i="0">
                <a:latin typeface="+mn-lt"/>
              </a:rPr>
              <a:t> to IP demux’ed, UDP demux’ed to DHCP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/>
              <a:t>A day in the life… connecting to the Internet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DHCP server formulates </a:t>
            </a:r>
            <a:r>
              <a:rPr lang="en-US" sz="1800" b="1" i="1">
                <a:solidFill>
                  <a:srgbClr val="FF0000"/>
                </a:solidFill>
              </a:rPr>
              <a:t>DHCP ACK</a:t>
            </a:r>
            <a:r>
              <a:rPr lang="en-US" sz="1800"/>
              <a:t> containing client’s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sz="1800"/>
          </a:p>
        </p:txBody>
      </p:sp>
      <p:sp>
        <p:nvSpPr>
          <p:cNvPr id="703492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3493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70349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349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49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49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3499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500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3501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3502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70350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50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350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350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0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351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351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1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1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351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1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1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351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2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3521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464898" name="Clip" r:id="rId3" imgW="1266840" imgH="1200240" progId="">
              <p:embed/>
            </p:oleObj>
          </a:graphicData>
        </a:graphic>
      </p:graphicFrame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703524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525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526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527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528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29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30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3531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3532" name="Text Box 44"/>
          <p:cNvSpPr txBox="1">
            <a:spLocks noChangeArrowheads="1"/>
          </p:cNvSpPr>
          <p:nvPr/>
        </p:nvSpPr>
        <p:spPr bwMode="auto">
          <a:xfrm>
            <a:off x="2562225" y="3816350"/>
            <a:ext cx="1477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router</a:t>
            </a:r>
          </a:p>
          <a:p>
            <a:r>
              <a:rPr lang="en-US"/>
              <a:t>(runs DHCP)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70353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703536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37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3538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3539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3540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3541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2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3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70354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55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70355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5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5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70355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55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6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355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55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3561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62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9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703567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35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2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357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357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3572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573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3574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75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576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3577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5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703582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583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2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358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58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3587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88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3589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90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591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703593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9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703595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96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DHCP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3597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3598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3599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3600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31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703584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703592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703605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606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703607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608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594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703601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7036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61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703602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361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615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360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3617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618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60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703609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703610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703613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70362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362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703616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3626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3627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362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3629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3630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63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3632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3633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3619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703635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636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20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703638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639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641600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1800" dirty="0">
                <a:latin typeface="+mn-lt"/>
              </a:rPr>
              <a:t>E</a:t>
            </a:r>
            <a:r>
              <a:rPr lang="en-US" sz="1800" i="0" dirty="0" smtClean="0">
                <a:latin typeface="+mn-lt"/>
              </a:rPr>
              <a:t>ncapsulation </a:t>
            </a:r>
            <a:r>
              <a:rPr lang="en-US" sz="1800" i="0" dirty="0">
                <a:latin typeface="+mn-lt"/>
              </a:rPr>
              <a:t>at DHCP server, frame forwarded (</a:t>
            </a:r>
            <a:r>
              <a:rPr lang="en-US" sz="1800" b="1" dirty="0">
                <a:solidFill>
                  <a:schemeClr val="accent2"/>
                </a:solidFill>
                <a:latin typeface="+mn-lt"/>
              </a:rPr>
              <a:t>switch learning</a:t>
            </a:r>
            <a:r>
              <a:rPr lang="en-US" sz="1800" i="0" dirty="0">
                <a:latin typeface="+mn-lt"/>
              </a:rPr>
              <a:t>) through LAN, </a:t>
            </a:r>
            <a:r>
              <a:rPr lang="en-US" sz="1800" i="0" dirty="0" err="1">
                <a:latin typeface="+mn-lt"/>
              </a:rPr>
              <a:t>demultiplexing</a:t>
            </a:r>
            <a:r>
              <a:rPr lang="en-US" sz="1800" i="0" dirty="0">
                <a:latin typeface="+mn-lt"/>
              </a:rPr>
              <a:t>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endParaRPr lang="en-US" sz="1800" i="0" dirty="0">
              <a:latin typeface="+mn-lt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35717" y="5260975"/>
            <a:ext cx="6731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Client now has IP address, knows name &amp; </a:t>
            </a:r>
            <a:r>
              <a:rPr lang="en-US" sz="2000" dirty="0" err="1">
                <a:latin typeface="+mn-lt"/>
              </a:rPr>
              <a:t>addr</a:t>
            </a:r>
            <a:r>
              <a:rPr lang="en-US" sz="2000" dirty="0">
                <a:latin typeface="+mn-lt"/>
              </a:rPr>
              <a:t> of DNS </a:t>
            </a:r>
          </a:p>
          <a:p>
            <a:pPr algn="ctr"/>
            <a:r>
              <a:rPr lang="en-US" sz="2000" dirty="0">
                <a:latin typeface="+mn-lt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49825" y="3927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1800" i="0">
                <a:latin typeface="+mn-lt"/>
              </a:rPr>
              <a:t>DHCP client receives DHCP ACK reply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143000"/>
          </a:xfrm>
        </p:spPr>
        <p:txBody>
          <a:bodyPr/>
          <a:lstStyle/>
          <a:p>
            <a:r>
              <a:rPr lang="en-US" sz="2800" u="none"/>
              <a:t>A day in the life… ARP (before DNS, before HTTP)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r>
              <a:rPr lang="en-US" sz="2000" dirty="0"/>
              <a:t>B</a:t>
            </a:r>
            <a:r>
              <a:rPr lang="en-US" sz="2000" dirty="0" smtClean="0"/>
              <a:t>efore </a:t>
            </a:r>
            <a:r>
              <a:rPr lang="en-US" sz="2000" dirty="0"/>
              <a:t>sending </a:t>
            </a:r>
            <a:r>
              <a:rPr lang="en-US" sz="2000" b="1" i="1" dirty="0">
                <a:solidFill>
                  <a:srgbClr val="FF0000"/>
                </a:solidFill>
              </a:rPr>
              <a:t>HTTP</a:t>
            </a:r>
            <a:r>
              <a:rPr lang="en-US" sz="2000" b="1" i="1" dirty="0"/>
              <a:t> </a:t>
            </a:r>
            <a:r>
              <a:rPr lang="en-US" sz="2000" dirty="0"/>
              <a:t>request, need IP address of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www.google.com</a:t>
            </a:r>
            <a:r>
              <a:rPr lang="en-US" sz="1800" dirty="0"/>
              <a:t>:</a:t>
            </a:r>
            <a:r>
              <a:rPr lang="en-US" sz="2000" dirty="0"/>
              <a:t>  </a:t>
            </a:r>
            <a:r>
              <a:rPr lang="en-US" sz="2000" b="1" i="1" dirty="0">
                <a:solidFill>
                  <a:srgbClr val="FF0000"/>
                </a:solidFill>
              </a:rPr>
              <a:t>DNS</a:t>
            </a:r>
          </a:p>
        </p:txBody>
      </p:sp>
      <p:sp>
        <p:nvSpPr>
          <p:cNvPr id="704516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4517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704519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520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1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2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4523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524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4525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4526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704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4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4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4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4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453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37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38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4540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41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42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454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4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4545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465922" name="Clip" r:id="rId3" imgW="1266840" imgH="1200240" progId="">
              <p:embed/>
            </p:oleObj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70455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456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61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456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456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704567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68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704573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7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704575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76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4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704579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80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4582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4583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458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8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4601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01838"/>
            <a:ext cx="45862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>
                <a:latin typeface="+mn-lt"/>
              </a:rPr>
              <a:t>DNS query created, encapsulated in UDP, encapsulated in IP, encasulated in Eth.  In order to send frame to router, need MAC address of router interface: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endParaRPr lang="en-US" sz="2000" b="1">
              <a:latin typeface="+mn-lt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387850" y="3587750"/>
            <a:ext cx="43862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b="1">
                <a:solidFill>
                  <a:srgbClr val="FF0000"/>
                </a:solidFill>
                <a:latin typeface="+mn-lt"/>
              </a:rPr>
              <a:t>ARP query</a:t>
            </a:r>
            <a:r>
              <a:rPr lang="en-US" sz="2000" i="0">
                <a:latin typeface="+mn-lt"/>
              </a:rPr>
              <a:t> broadcast, received by router, which replies with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ARP reply</a:t>
            </a:r>
            <a:r>
              <a:rPr lang="en-US" sz="2000" i="0">
                <a:latin typeface="+mn-lt"/>
              </a:rPr>
              <a:t> 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387850" y="4845050"/>
            <a:ext cx="4286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</a:t>
            </a:r>
            <a:r>
              <a:rPr lang="en-US" sz="2000" i="0" dirty="0" smtClean="0">
                <a:latin typeface="+mn-lt"/>
              </a:rPr>
              <a:t>lient </a:t>
            </a:r>
            <a:r>
              <a:rPr lang="en-US" sz="2000" i="0" dirty="0">
                <a:latin typeface="+mn-lt"/>
              </a:rPr>
              <a:t>now knows MAC address of first hop router, so can now send frame containing DNS query </a:t>
            </a:r>
          </a:p>
        </p:txBody>
      </p: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70461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3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4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12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607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70475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604" y="422"/>
                </a:cxn>
                <a:cxn ang="0">
                  <a:pos x="0" y="307"/>
                </a:cxn>
                <a:cxn ang="0">
                  <a:pos x="220" y="3"/>
                </a:cxn>
                <a:cxn ang="0">
                  <a:pos x="493" y="0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75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5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i="0">
                  <a:latin typeface="Arial" charset="0"/>
                </a:rPr>
                <a:t>Eth</a:t>
              </a:r>
            </a:p>
            <a:p>
              <a:pPr algn="ctr"/>
              <a:r>
                <a:rPr lang="en-US" sz="1600" i="0">
                  <a:latin typeface="Arial" charset="0"/>
                </a:rPr>
                <a:t>Phy</a:t>
              </a:r>
            </a:p>
          </p:txBody>
        </p:sp>
        <p:sp>
          <p:nvSpPr>
            <p:cNvPr id="704762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4763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704765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766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20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704753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52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ARP</a:t>
              </a:r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704783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4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5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6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787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latin typeface="Arial" charset="0"/>
                </a:rPr>
                <a:t>ARP reply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772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10" y="1473"/>
              </a:cxn>
              <a:cxn ang="0">
                <a:pos x="958" y="1452"/>
              </a:cxn>
              <a:cxn ang="0">
                <a:pos x="1134" y="1446"/>
              </a:cxn>
              <a:cxn ang="0">
                <a:pos x="1371" y="1486"/>
              </a:cxn>
              <a:cxn ang="0">
                <a:pos x="1601" y="1554"/>
              </a:cxn>
              <a:cxn ang="0">
                <a:pos x="2008" y="1513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4476750" cy="1143000"/>
          </a:xfrm>
        </p:spPr>
        <p:txBody>
          <a:bodyPr/>
          <a:lstStyle/>
          <a:p>
            <a:r>
              <a:rPr lang="en-US" sz="2800" u="none" dirty="0"/>
              <a:t>A day in the life… using DNS</a:t>
            </a:r>
          </a:p>
        </p:txBody>
      </p:sp>
      <p:sp>
        <p:nvSpPr>
          <p:cNvPr id="705541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5542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705544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5545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46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47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554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549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550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5551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705553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54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5556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5557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58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5559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5561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2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3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556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56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5568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69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557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466946" name="Clip" r:id="rId3" imgW="1266840" imgH="1200240" progId="">
              <p:embed/>
            </p:oleObj>
          </a:graphicData>
        </a:graphic>
      </p:graphicFrame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7055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5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705581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5583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84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5585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6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7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588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705590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91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705596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97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70559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9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705602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03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5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70560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0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705608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09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18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19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614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5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1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61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1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5619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20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21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2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3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24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4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5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62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30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6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63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63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5634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35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3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3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3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>
                <a:latin typeface="+mn-lt"/>
              </a:rPr>
              <a:t>IP datagram containing DNS query forwarded via LAN switch from client to 1</a:t>
            </a:r>
            <a:r>
              <a:rPr lang="en-US" sz="2000" i="0" baseline="30000">
                <a:latin typeface="+mn-lt"/>
              </a:rPr>
              <a:t>st</a:t>
            </a:r>
            <a:r>
              <a:rPr lang="en-US" sz="2000" i="0">
                <a:latin typeface="+mn-lt"/>
              </a:rPr>
              <a:t> hop router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endParaRPr lang="en-US" sz="2000" i="0">
              <a:latin typeface="+mn-lt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>
                <a:latin typeface="+mn-lt"/>
              </a:rPr>
              <a:t>IP datagram forwarded from campus network into comcast network, routed (tables created by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RIP, OSPF, IS-IS</a:t>
            </a:r>
            <a:r>
              <a:rPr lang="en-US" sz="2000" i="0">
                <a:latin typeface="+mn-lt"/>
              </a:rPr>
              <a:t> and/or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BGP</a:t>
            </a:r>
            <a:r>
              <a:rPr lang="en-US" sz="2000" i="0">
                <a:latin typeface="+mn-lt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394325"/>
            <a:ext cx="3802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 dirty="0" err="1">
                <a:latin typeface="+mn-lt"/>
              </a:rPr>
              <a:t>demux’ed</a:t>
            </a:r>
            <a:r>
              <a:rPr lang="en-US" sz="2000" i="0" dirty="0">
                <a:latin typeface="+mn-lt"/>
              </a:rPr>
              <a:t>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 dirty="0">
                <a:latin typeface="+mn-lt"/>
              </a:rPr>
              <a:t>DNS server replies to client with IP address of </a:t>
            </a:r>
            <a:r>
              <a:rPr lang="en-US" sz="2000" i="0" dirty="0">
                <a:latin typeface="Courier New" pitchFamily="49" charset="0"/>
                <a:cs typeface="Courier New" pitchFamily="49" charset="0"/>
              </a:rPr>
              <a:t>www.google.com</a:t>
            </a:r>
            <a:r>
              <a:rPr lang="en-US" sz="2000" i="0" dirty="0">
                <a:latin typeface="+mn-lt"/>
              </a:rPr>
              <a:t> 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705643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44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45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46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4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4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5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5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5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5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705658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59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60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61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31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63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4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5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4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6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6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70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71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5672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2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70567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7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7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567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22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5679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0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1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568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68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686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87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8" name="Group 84"/>
          <p:cNvGrpSpPr>
            <a:grpSpLocks/>
          </p:cNvGrpSpPr>
          <p:nvPr/>
        </p:nvGrpSpPr>
        <p:grpSpPr bwMode="auto">
          <a:xfrm>
            <a:off x="7097713" y="873125"/>
            <a:ext cx="306387" cy="647700"/>
            <a:chOff x="4180" y="783"/>
            <a:chExt cx="150" cy="307"/>
          </a:xfrm>
        </p:grpSpPr>
        <p:sp>
          <p:nvSpPr>
            <p:cNvPr id="705689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0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1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2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3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94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95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5696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5697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5698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31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70570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2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70570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3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70570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0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4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70570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70571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70571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70571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1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70572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572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705724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705726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27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5728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29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30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5731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42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43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4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05736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37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05738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39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46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0574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4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47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5745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46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8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5748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49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9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50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51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52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575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575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53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5757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5758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5759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576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5761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62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5763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05764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4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705766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67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53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6852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/>
            <a:ahLst/>
            <a:cxnLst>
              <a:cxn ang="0">
                <a:pos x="84" y="528"/>
              </a:cxn>
              <a:cxn ang="0">
                <a:pos x="16" y="705"/>
              </a:cxn>
              <a:cxn ang="0">
                <a:pos x="9" y="901"/>
              </a:cxn>
              <a:cxn ang="0">
                <a:pos x="70" y="1043"/>
              </a:cxn>
              <a:cxn ang="0">
                <a:pos x="165" y="1260"/>
              </a:cxn>
              <a:cxn ang="0">
                <a:pos x="280" y="1342"/>
              </a:cxn>
              <a:cxn ang="0">
                <a:pos x="510" y="1369"/>
              </a:cxn>
              <a:cxn ang="0">
                <a:pos x="985" y="1348"/>
              </a:cxn>
              <a:cxn ang="0">
                <a:pos x="985" y="27"/>
              </a:cxn>
              <a:cxn ang="0">
                <a:pos x="477" y="156"/>
              </a:cxn>
              <a:cxn ang="0">
                <a:pos x="212" y="271"/>
              </a:cxn>
              <a:cxn ang="0">
                <a:pos x="84" y="528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/>
              <a:t>A day in the life… TCP connection carrying HTTP</a:t>
            </a:r>
          </a:p>
        </p:txBody>
      </p:sp>
      <p:sp>
        <p:nvSpPr>
          <p:cNvPr id="706564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6565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70656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656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6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571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2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573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6574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70657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57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657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658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8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658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658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658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89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590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6591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92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6593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467970" name="Clip" r:id="rId3" imgW="1266840" imgH="1200240" progId="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706604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6606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07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608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09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0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611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706613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14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706645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T</a:t>
            </a:r>
            <a:r>
              <a:rPr lang="en-US" sz="2000" i="0" dirty="0" smtClean="0">
                <a:latin typeface="+mn-lt"/>
              </a:rPr>
              <a:t>o </a:t>
            </a:r>
            <a:r>
              <a:rPr lang="en-US" sz="2000" i="0" dirty="0">
                <a:latin typeface="+mn-lt"/>
              </a:rPr>
              <a:t>send HTTP request, client first opens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TCP socket</a:t>
            </a:r>
            <a:r>
              <a:rPr lang="en-US" sz="2000" i="0" dirty="0">
                <a:latin typeface="+mn-lt"/>
              </a:rPr>
              <a:t> to web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endParaRPr lang="en-US" sz="2000" i="0" dirty="0">
              <a:latin typeface="+mn-lt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>
                <a:latin typeface="+mn-lt"/>
              </a:rPr>
              <a:t>TCP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SYN segment</a:t>
            </a:r>
            <a:r>
              <a:rPr lang="en-US" sz="2000" i="0">
                <a:latin typeface="+mn-lt"/>
              </a:rPr>
              <a:t> (step 1 in 3-way handshake) </a:t>
            </a:r>
            <a:r>
              <a:rPr lang="en-US" sz="2000" b="1">
                <a:latin typeface="+mn-lt"/>
              </a:rPr>
              <a:t>inter-domain routed</a:t>
            </a:r>
            <a:r>
              <a:rPr lang="en-US" sz="2000" i="0">
                <a:latin typeface="+mn-lt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>
                <a:latin typeface="+mn-lt"/>
              </a:rPr>
              <a:t>TCP </a:t>
            </a:r>
            <a:r>
              <a:rPr lang="en-US" sz="2000" b="1">
                <a:solidFill>
                  <a:srgbClr val="FF0000"/>
                </a:solidFill>
                <a:latin typeface="+mn-lt"/>
              </a:rPr>
              <a:t>connection established!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70666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66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666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6669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70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71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667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7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7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6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706721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2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706724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5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70672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2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7067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7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67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679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9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680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0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80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0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7068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8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68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6815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16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706817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706840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1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7068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70684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850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706659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5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6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7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8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706871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2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3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7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662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3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06619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20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57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9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0686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6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6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30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06876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7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8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79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80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06882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883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884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706888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06561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706890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91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endParaRPr lang="en-US" sz="1600" i="0">
                  <a:latin typeface="Arial" charset="0"/>
                </a:endParaRP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6892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3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4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895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70656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6899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0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575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0690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70657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06906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7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08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70658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0691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1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6587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0691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1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691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06919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000" i="0"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706595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706922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3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596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706925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6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27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70693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3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59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706944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5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6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70659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706948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49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0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70660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70695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660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706957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8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59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706960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1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2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3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64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602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706966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7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68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706603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70697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7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706973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4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5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6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77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61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706979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0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81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W</a:t>
            </a:r>
            <a:r>
              <a:rPr lang="en-US" sz="2000" i="0" dirty="0" smtClean="0">
                <a:latin typeface="+mn-lt"/>
              </a:rPr>
              <a:t>eb </a:t>
            </a:r>
            <a:r>
              <a:rPr lang="en-US" sz="2000" i="0" dirty="0">
                <a:latin typeface="+mn-lt"/>
              </a:rPr>
              <a:t>server responds with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TCP SYNACK</a:t>
            </a:r>
            <a:r>
              <a:rPr lang="en-US" sz="2000" i="0" dirty="0">
                <a:latin typeface="+mn-lt"/>
              </a:rPr>
              <a:t> (step 2 in 3-way handshake)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2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7587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/>
            <a:ahLst/>
            <a:cxnLst>
              <a:cxn ang="0">
                <a:pos x="84" y="528"/>
              </a:cxn>
              <a:cxn ang="0">
                <a:pos x="16" y="705"/>
              </a:cxn>
              <a:cxn ang="0">
                <a:pos x="9" y="901"/>
              </a:cxn>
              <a:cxn ang="0">
                <a:pos x="70" y="1043"/>
              </a:cxn>
              <a:cxn ang="0">
                <a:pos x="165" y="1260"/>
              </a:cxn>
              <a:cxn ang="0">
                <a:pos x="280" y="1342"/>
              </a:cxn>
              <a:cxn ang="0">
                <a:pos x="510" y="1369"/>
              </a:cxn>
              <a:cxn ang="0">
                <a:pos x="985" y="1348"/>
              </a:cxn>
              <a:cxn ang="0">
                <a:pos x="985" y="27"/>
              </a:cxn>
              <a:cxn ang="0">
                <a:pos x="477" y="156"/>
              </a:cxn>
              <a:cxn ang="0">
                <a:pos x="212" y="271"/>
              </a:cxn>
              <a:cxn ang="0">
                <a:pos x="84" y="528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70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/>
              <a:t>A day in the life… HTTP request/reply </a:t>
            </a:r>
          </a:p>
        </p:txBody>
      </p:sp>
      <p:sp>
        <p:nvSpPr>
          <p:cNvPr id="707589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7590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70759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759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59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59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7596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597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598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>
              <a:latin typeface="Arial" charset="0"/>
            </a:endParaRPr>
          </a:p>
        </p:txBody>
      </p:sp>
      <p:sp>
        <p:nvSpPr>
          <p:cNvPr id="707599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707601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02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7604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sp>
            <p:nvSpPr>
              <p:cNvPr id="707605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06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707607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latin typeface="Arial" charset="0"/>
                </a:endParaRPr>
              </a:p>
            </p:txBody>
          </p:sp>
          <p:grpSp>
            <p:nvGrpSpPr>
              <p:cNvPr id="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760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61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61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761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614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615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7616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17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07618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p:oleObj spid="_x0000_s468994" name="Clip" r:id="rId3" imgW="1266840" imgH="1200240" progId="">
              <p:embed/>
            </p:oleObj>
          </a:graphicData>
        </a:graphic>
      </p:graphicFrame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707620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7622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23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7624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7625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7626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7627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707630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31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70763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HTTP request</a:t>
            </a:r>
            <a:r>
              <a:rPr lang="en-US" sz="2000" i="0" dirty="0">
                <a:latin typeface="+mn-lt"/>
              </a:rPr>
              <a:t> 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 dirty="0">
                <a:latin typeface="+mn-lt"/>
              </a:rPr>
              <a:t>IP datagram containing HTTP request routed to </a:t>
            </a:r>
            <a:r>
              <a:rPr lang="en-US" sz="2000" i="0" dirty="0">
                <a:latin typeface="Courier New" pitchFamily="49" charset="0"/>
                <a:cs typeface="Courier New" pitchFamily="49" charset="0"/>
              </a:rPr>
              <a:t>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 dirty="0">
                <a:latin typeface="+mn-lt"/>
              </a:rPr>
              <a:t>IP </a:t>
            </a:r>
            <a:r>
              <a:rPr lang="en-US" sz="2000" i="0" dirty="0" err="1">
                <a:latin typeface="+mn-lt"/>
              </a:rPr>
              <a:t>datgram</a:t>
            </a:r>
            <a:r>
              <a:rPr lang="en-US" sz="2000" i="0" dirty="0">
                <a:latin typeface="+mn-lt"/>
              </a:rPr>
              <a:t> containing HTTP reply routed back to client</a:t>
            </a: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70763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3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764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7642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43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44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7646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47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48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649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50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70765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5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70765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5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70765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5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70766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6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6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70766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0766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6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6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70767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7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67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67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7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70767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7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7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7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8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8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8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70768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</p:grpSp>
      <p:sp>
        <p:nvSpPr>
          <p:cNvPr id="707684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7685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707686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70768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8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707694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7695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69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3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707730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4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707732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733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i="0">
                    <a:latin typeface="Arial" charset="0"/>
                  </a:rPr>
                  <a:t>HTTP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TCP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/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07734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7735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7736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7737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W</a:t>
            </a:r>
            <a:r>
              <a:rPr lang="en-US" sz="2000" i="0" dirty="0" smtClean="0">
                <a:latin typeface="+mn-lt"/>
              </a:rPr>
              <a:t>eb </a:t>
            </a:r>
            <a:r>
              <a:rPr lang="en-US" sz="2000" i="0" dirty="0">
                <a:latin typeface="+mn-lt"/>
              </a:rPr>
              <a:t>server responds with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HTTP reply</a:t>
            </a:r>
            <a:r>
              <a:rPr lang="en-US" sz="2000" i="0" dirty="0">
                <a:latin typeface="+mn-lt"/>
              </a:rPr>
              <a:t> (containing web page)</a:t>
            </a:r>
          </a:p>
        </p:txBody>
      </p:sp>
      <p:grpSp>
        <p:nvGrpSpPr>
          <p:cNvPr id="25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6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7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707816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817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707818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819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9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70782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82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30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7825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826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07828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829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8034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7080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708043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708044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70783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83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708045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7837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838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07839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840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7841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842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843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940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8046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707972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048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708049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708050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707963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7964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708053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7966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7967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7968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969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7970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971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8060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708061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708063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70806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707979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7980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70798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98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066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708067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707985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7986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708068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7988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7989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08069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707991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992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070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708071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70807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708073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707997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7998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708074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8000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8001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08002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8003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8004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005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006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08075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70800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00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76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70807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708078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707907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908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707909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910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8079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708080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707913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914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000" i="0">
                      <a:solidFill>
                        <a:schemeClr val="bg1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708081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7916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7917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08082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707919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920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08083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707945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946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708084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708041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08085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70808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708087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708032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8033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 i="0">
                          <a:solidFill>
                            <a:schemeClr val="bg1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708088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8035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8036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708037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8038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08039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040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08089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708047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8090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708091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708092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70805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8052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708093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805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805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08056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057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8058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059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94088" y="863600"/>
            <a:ext cx="45831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Web </a:t>
            </a:r>
            <a:r>
              <a:rPr lang="en-US" sz="2000" i="0" dirty="0">
                <a:latin typeface="+mn-lt"/>
              </a:rPr>
              <a:t>page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finally (!!!)</a:t>
            </a:r>
            <a:r>
              <a:rPr lang="en-US" sz="2000" i="0" dirty="0">
                <a:latin typeface="+mn-lt"/>
              </a:rPr>
              <a:t> displayed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Chapter 5: Summary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Principles </a:t>
            </a:r>
            <a:r>
              <a:rPr lang="en-US" sz="2400" dirty="0"/>
              <a:t>behind data link layer services:</a:t>
            </a:r>
          </a:p>
          <a:p>
            <a:pPr lvl="1"/>
            <a:r>
              <a:rPr lang="en-US" sz="2000" dirty="0"/>
              <a:t>error detection, correction</a:t>
            </a:r>
          </a:p>
          <a:p>
            <a:pPr lvl="1"/>
            <a:r>
              <a:rPr lang="en-US" sz="2000" dirty="0"/>
              <a:t>sharing a broadcast channel: multiple access</a:t>
            </a:r>
          </a:p>
          <a:p>
            <a:pPr lvl="1"/>
            <a:r>
              <a:rPr lang="en-US" sz="2000" dirty="0"/>
              <a:t>link layer addressing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nstantiation </a:t>
            </a:r>
            <a:r>
              <a:rPr lang="en-US" sz="2400" dirty="0"/>
              <a:t>and implementation of various link layer technologies</a:t>
            </a:r>
          </a:p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witched LANS</a:t>
            </a:r>
          </a:p>
          <a:p>
            <a:r>
              <a:rPr lang="en-US" dirty="0" smtClean="0"/>
              <a:t>S</a:t>
            </a:r>
            <a:r>
              <a:rPr lang="en-US" sz="2800" dirty="0" smtClean="0"/>
              <a:t>ynthesis</a:t>
            </a:r>
            <a:r>
              <a:rPr lang="en-US" sz="2800" dirty="0"/>
              <a:t>: a day in the life of a web request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Adaptors Communicating</a:t>
            </a:r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267200"/>
            <a:ext cx="4067175" cy="1935162"/>
          </a:xfrm>
        </p:spPr>
        <p:txBody>
          <a:bodyPr/>
          <a:lstStyle/>
          <a:p>
            <a:r>
              <a:rPr lang="en-US" sz="2400" dirty="0" smtClean="0"/>
              <a:t>Sending </a:t>
            </a:r>
            <a:r>
              <a:rPr lang="en-US" sz="2400" dirty="0"/>
              <a:t>side:</a:t>
            </a:r>
          </a:p>
          <a:p>
            <a:pPr lvl="1"/>
            <a:r>
              <a:rPr lang="en-US" sz="2000" dirty="0" smtClean="0"/>
              <a:t>Encapsulates </a:t>
            </a:r>
            <a:r>
              <a:rPr lang="en-US" sz="2000" dirty="0"/>
              <a:t>datagram in frame</a:t>
            </a:r>
          </a:p>
          <a:p>
            <a:pPr lvl="1"/>
            <a:r>
              <a:rPr lang="en-US" sz="2000" dirty="0" smtClean="0"/>
              <a:t>Adds </a:t>
            </a:r>
            <a:r>
              <a:rPr lang="en-US" sz="2000" dirty="0"/>
              <a:t>error checking bits, </a:t>
            </a:r>
            <a:r>
              <a:rPr lang="en-US" sz="2000" dirty="0" err="1"/>
              <a:t>rdt</a:t>
            </a:r>
            <a:r>
              <a:rPr lang="en-US" sz="2000" dirty="0"/>
              <a:t>, flow control, etc.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330700" cy="1851025"/>
          </a:xfrm>
        </p:spPr>
        <p:txBody>
          <a:bodyPr/>
          <a:lstStyle/>
          <a:p>
            <a:r>
              <a:rPr lang="en-US" sz="2400" dirty="0" smtClean="0"/>
              <a:t>Receiving </a:t>
            </a:r>
            <a:r>
              <a:rPr lang="en-US" sz="2400" dirty="0"/>
              <a:t>side</a:t>
            </a:r>
          </a:p>
          <a:p>
            <a:pPr lvl="1"/>
            <a:r>
              <a:rPr lang="en-US" sz="2000" dirty="0" smtClean="0"/>
              <a:t>Looks </a:t>
            </a:r>
            <a:r>
              <a:rPr lang="en-US" sz="2000" dirty="0"/>
              <a:t>for errors, </a:t>
            </a:r>
            <a:r>
              <a:rPr lang="en-US" sz="2000" dirty="0" err="1"/>
              <a:t>rdt</a:t>
            </a:r>
            <a:r>
              <a:rPr lang="en-US" sz="2000" dirty="0"/>
              <a:t>, flow control, </a:t>
            </a:r>
            <a:r>
              <a:rPr lang="en-US" sz="2000" dirty="0" smtClean="0"/>
              <a:t>etc.</a:t>
            </a:r>
            <a:endParaRPr lang="en-US" sz="2000" dirty="0"/>
          </a:p>
          <a:p>
            <a:pPr lvl="1"/>
            <a:r>
              <a:rPr lang="en-US" sz="2000" dirty="0" smtClean="0"/>
              <a:t>Extracts </a:t>
            </a:r>
            <a:r>
              <a:rPr lang="en-US" sz="2000" dirty="0"/>
              <a:t>datagram, passes to upper </a:t>
            </a:r>
            <a:r>
              <a:rPr lang="en-US" sz="2000" dirty="0" smtClean="0"/>
              <a:t>layer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670747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48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49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0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51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52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670753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4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5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56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57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8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59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60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61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62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670763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4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5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66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400" i="0">
              <a:latin typeface="Arial" charset="0"/>
            </a:endParaRPr>
          </a:p>
        </p:txBody>
      </p:sp>
      <p:sp>
        <p:nvSpPr>
          <p:cNvPr id="670767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8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69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sending host</a:t>
            </a:r>
          </a:p>
        </p:txBody>
      </p:sp>
      <p:sp>
        <p:nvSpPr>
          <p:cNvPr id="670770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receiving host</a:t>
            </a:r>
          </a:p>
        </p:txBody>
      </p:sp>
      <p:sp>
        <p:nvSpPr>
          <p:cNvPr id="670771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72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3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74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75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6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4"/>
              </a:cxn>
              <a:cxn ang="0">
                <a:pos x="2597" y="384"/>
              </a:cxn>
              <a:cxn ang="0">
                <a:pos x="2597" y="18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77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0778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670779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0780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frame</a:t>
            </a:r>
          </a:p>
        </p:txBody>
      </p:sp>
      <p:sp>
        <p:nvSpPr>
          <p:cNvPr id="670781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5: </a:t>
            </a:r>
            <a:r>
              <a:rPr lang="en-US" dirty="0" smtClean="0"/>
              <a:t>Let’s </a:t>
            </a:r>
            <a:r>
              <a:rPr lang="en-US" dirty="0"/>
              <a:t>take a breath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n-US" dirty="0"/>
              <a:t>J</a:t>
            </a:r>
            <a:r>
              <a:rPr lang="en-US" dirty="0" smtClean="0"/>
              <a:t>ourney </a:t>
            </a:r>
            <a:r>
              <a:rPr lang="en-US" dirty="0"/>
              <a:t>down protocol stack </a:t>
            </a:r>
            <a:r>
              <a:rPr lang="en-US" i="1" dirty="0">
                <a:solidFill>
                  <a:srgbClr val="FF0000"/>
                </a:solidFill>
              </a:rPr>
              <a:t>complete</a:t>
            </a:r>
            <a:r>
              <a:rPr lang="en-US" dirty="0"/>
              <a:t> (except PHY)</a:t>
            </a:r>
          </a:p>
          <a:p>
            <a:r>
              <a:rPr lang="en-US" dirty="0"/>
              <a:t>S</a:t>
            </a:r>
            <a:r>
              <a:rPr lang="en-US" dirty="0" smtClean="0"/>
              <a:t>olid </a:t>
            </a:r>
            <a:r>
              <a:rPr lang="en-US" dirty="0"/>
              <a:t>understanding of networking principles, practice</a:t>
            </a:r>
          </a:p>
          <a:p>
            <a:r>
              <a:rPr lang="en-US" dirty="0"/>
              <a:t>….. could stop here …. but </a:t>
            </a:r>
            <a:r>
              <a:rPr lang="en-US" i="1" dirty="0">
                <a:solidFill>
                  <a:srgbClr val="FF0000"/>
                </a:solidFill>
              </a:rPr>
              <a:t>lots </a:t>
            </a:r>
            <a:r>
              <a:rPr lang="en-US" dirty="0"/>
              <a:t>of interesting topics!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ireless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ultimedia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ecurity 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management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C:\Office97\Templates\Presentation Designs\Dads Tie.pot</Template>
  <TotalTime>6777</TotalTime>
  <Words>5471</Words>
  <Application>Microsoft Office PowerPoint</Application>
  <PresentationFormat>On-screen Show (4:3)</PresentationFormat>
  <Paragraphs>1264</Paragraphs>
  <Slides>90</Slides>
  <Notes>78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Dads Tie</vt:lpstr>
      <vt:lpstr>Bitmap Image</vt:lpstr>
      <vt:lpstr>Clip</vt:lpstr>
      <vt:lpstr>Equation</vt:lpstr>
      <vt:lpstr>Microsoft Clip Gallery</vt:lpstr>
      <vt:lpstr>Data Link Layer  CS 3516 – Computer Networks </vt:lpstr>
      <vt:lpstr>Chapter 5: The Data Link Layer</vt:lpstr>
      <vt:lpstr>Link Layer</vt:lpstr>
      <vt:lpstr>Link Layer: Introduction</vt:lpstr>
      <vt:lpstr>Link Layer: Context</vt:lpstr>
      <vt:lpstr>Link Layer Services</vt:lpstr>
      <vt:lpstr>Link Layer Services (more)</vt:lpstr>
      <vt:lpstr>Where is Link Layer Implemented?</vt:lpstr>
      <vt:lpstr>Adaptors Communicating</vt:lpstr>
      <vt:lpstr>Data Link Layer</vt:lpstr>
      <vt:lpstr>Error Detection</vt:lpstr>
      <vt:lpstr>Simple - Parity Checking</vt:lpstr>
      <vt:lpstr>Internet Checksum (review)</vt:lpstr>
      <vt:lpstr>Checksumming: Cyclic Redundancy Check (CRC)</vt:lpstr>
      <vt:lpstr>CRC Example – Choosing R</vt:lpstr>
      <vt:lpstr>CRC Standards</vt:lpstr>
      <vt:lpstr>Data Link Layer</vt:lpstr>
      <vt:lpstr>Multiple Access Links and Protocols</vt:lpstr>
      <vt:lpstr>Multiple Access Protocols</vt:lpstr>
      <vt:lpstr>Ideal Multiple Access Protocol</vt:lpstr>
      <vt:lpstr>MAC Protocols: a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“Taking Turns” MAC protocols</vt:lpstr>
      <vt:lpstr>“Taking Turns” MAC protocols</vt:lpstr>
      <vt:lpstr>“Taking Turns” MAC protocols</vt:lpstr>
      <vt:lpstr> Summary of MAC protocols</vt:lpstr>
      <vt:lpstr>Data Link Layer</vt:lpstr>
      <vt:lpstr>MAC Addresses</vt:lpstr>
      <vt:lpstr>LAN Addresses</vt:lpstr>
      <vt:lpstr>LAN Address (more)</vt:lpstr>
      <vt:lpstr>ARP: Address Resolution Protocol</vt:lpstr>
      <vt:lpstr>ARP Protocol: Same LAN</vt:lpstr>
      <vt:lpstr>Addressing: Routing to Another LAN</vt:lpstr>
      <vt:lpstr>Slide 45</vt:lpstr>
      <vt:lpstr>Data Link Layer</vt:lpstr>
      <vt:lpstr>Ethernet</vt:lpstr>
      <vt:lpstr>Topology (Bus and Star)</vt:lpstr>
      <vt:lpstr>Ethernet Frame Structure</vt:lpstr>
      <vt:lpstr>Ethernet Frame Structure (more)</vt:lpstr>
      <vt:lpstr>Ethernet: Unreliable, Connectionless</vt:lpstr>
      <vt:lpstr>Ethernet CSMA/CD algorithm</vt:lpstr>
      <vt:lpstr>Ethernet’s CSMA/CD (more)</vt:lpstr>
      <vt:lpstr>CSMA/CD Efficiency</vt:lpstr>
      <vt:lpstr>802.3 Ethernet Standards: Link &amp; Physical Layers</vt:lpstr>
      <vt:lpstr>Manchester Encoding</vt:lpstr>
      <vt:lpstr>Data Link Layer</vt:lpstr>
      <vt:lpstr>Hubs</vt:lpstr>
      <vt:lpstr>Switch</vt:lpstr>
      <vt:lpstr>Switch:  Allows Multiple Simultaneous Transmissions</vt:lpstr>
      <vt:lpstr>Switch Table</vt:lpstr>
      <vt:lpstr>Switch: Self-learning</vt:lpstr>
      <vt:lpstr>Switch: Frame Filtering / 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Data Link Layer</vt:lpstr>
      <vt:lpstr>But First!  Elements of Wireless (WiFi)</vt:lpstr>
      <vt:lpstr>Characteristics of Selected Wireless Link  Standards</vt:lpstr>
      <vt:lpstr>Wireless Link Characteristics (1)</vt:lpstr>
      <vt:lpstr>Wireless Link Characteristics (2)</vt:lpstr>
      <vt:lpstr>Wireless Network Characteristics</vt:lpstr>
      <vt:lpstr>IEEE 802.11 Wireless LAN</vt:lpstr>
      <vt:lpstr>IEEE 802.11: multiple access</vt:lpstr>
      <vt:lpstr>IEEE 802.11 MAC Protocol: CSMA/CA</vt:lpstr>
      <vt:lpstr>Slide 78</vt:lpstr>
      <vt:lpstr>More Wireless!</vt:lpstr>
      <vt:lpstr>Link Layer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 TCP connection carrying HTTP</vt:lpstr>
      <vt:lpstr>A day in the life… HTTP request/reply </vt:lpstr>
      <vt:lpstr>Chapter 5: Summary</vt:lpstr>
      <vt:lpstr>Chapter 5: Let’s take a breath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Link Layer</dc:title>
  <dc:creator>Claypool</dc:creator>
  <dc:description>Computer Networking - A Top-Down Approach (5th edition), by James F. Kurose and Keith W. Ross, copyright Pearson, 2010. ISBN: 0-13-607967-9 [http://www.aw-bc.com/kurose_ross/] </dc:description>
  <cp:lastModifiedBy>Mark Claypool</cp:lastModifiedBy>
  <cp:revision>523</cp:revision>
  <cp:lastPrinted>2000-04-28T00:56:10Z</cp:lastPrinted>
  <dcterms:created xsi:type="dcterms:W3CDTF">2000-04-27T03:15:31Z</dcterms:created>
  <dcterms:modified xsi:type="dcterms:W3CDTF">2009-12-11T11:00:45Z</dcterms:modified>
</cp:coreProperties>
</file>