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337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421" r:id="rId36"/>
    <p:sldId id="373" r:id="rId37"/>
    <p:sldId id="374" r:id="rId38"/>
    <p:sldId id="375" r:id="rId39"/>
    <p:sldId id="376" r:id="rId40"/>
    <p:sldId id="422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  <p:sldId id="419" r:id="rId84"/>
    <p:sldId id="420" r:id="rId85"/>
    <p:sldId id="338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336600"/>
    <a:srgbClr val="FF5050"/>
    <a:srgbClr val="FF0000"/>
    <a:srgbClr val="CC0000"/>
    <a:srgbClr val="FFFF00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5" autoAdjust="0"/>
  </p:normalViewPr>
  <p:slideViewPr>
    <p:cSldViewPr>
      <p:cViewPr>
        <p:scale>
          <a:sx n="110" d="100"/>
          <a:sy n="110" d="100"/>
        </p:scale>
        <p:origin x="-112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40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768077-AFA9-4C9E-A76C-B52167E00E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BDDB8B-1E8F-447F-9B14-E30CC7DB42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ABCC2-466C-4214-BC4D-15C2522B20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6428E-0FD9-4F9C-A852-33E140B9AD2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B6AD2-E962-43D0-82A2-44842ABA4B6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49DBE-92D0-4C82-BC2B-2D687B654EA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07DF6-45B7-4EEF-BC73-95C2E02111A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27CCB-A527-45BB-A363-9A93815371B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8FDAE-708C-4F96-B139-54594607FA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F76CC-DE5E-47A1-B3BD-E45E7402EA7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78FC6-B24C-4380-9C51-4B9A7B71575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3EE2A-705C-416F-8E4D-3FBC7973848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21001-1976-4929-9575-B94D58E4461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342A8-7B72-458F-A98E-47129BE2204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997CD-4F62-43F7-B63B-3316306A889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AEE20-F6D0-4F9A-9F0C-D1E86EAFF11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B4809-6F5B-4B27-B6BF-CC9DB8B5614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44B52-4F06-42BF-A2E2-BC353263069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F2485-B97B-46B7-AF80-29478D0CF2C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E89E1-1427-471B-94A4-6E21D2DE45A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079E1-7672-4FFF-9D7C-AE0B0904A4F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C1B64-1F2F-434C-8919-28D0D1DEEB7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78566-2F39-4641-A834-D80CDB1BBE9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529B7-BC0D-46B4-95DA-75EA5C9F3DF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7E113-9779-49C1-AC1F-3F5376D6BE4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EAF79-11F0-4D80-9B49-4D4A3A1BA65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E3CB0-313B-488D-B95B-6CA3DD0A55D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23644-3C0C-45FA-81D1-5A812166519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F39AD-6742-4D52-9C0B-7FE9141F307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DBDB7-7E13-4B65-B89A-C90A4F390BB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F38BD-318F-4E91-ADE2-030FE04B617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BC16B-7019-4B50-8B51-421D74EED4D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3CDFE-0D93-4B24-ADBD-D74DDDB9D0A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70E1F-48A0-498B-9310-7B034AA2972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3FCD3-D52D-499F-A914-AC00B2C2962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76184-8132-4B3D-8641-F986B5EB47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2E934-6CEA-4A24-B69F-45544CA9DDF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B8D44-4632-483D-A9C0-7EE06C000C9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B06D0-228E-48E7-A923-E4278A5A4B9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31EBF-D0D1-4756-9662-95384FE3C16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E642D-33FE-4F38-82AC-3337F1E65AC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B35BB-BEF0-4AF9-A78B-AA55E539FDE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C71C3-47DF-4035-B407-4EBB075DE11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6BF1-2C0F-4694-8E6C-C359815F32E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4B0A6-6B16-4F44-8245-8050FB25ECE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61785-02D1-4CC6-BD74-1D2135AF9AB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9F5AA-C646-4CC3-BFBF-7A12664223C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A7F44-10AC-48ED-911A-FB2F51C64FF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CF841-9C81-4902-94FD-927CB618679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DA72E-B119-413E-A12A-37D6913025FC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30A03-8695-4566-B871-F074947A95F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DFE2C-5A4B-44F9-BEB4-54F92DE1E22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7CF6C-981D-49FB-BA8D-21E93ED8C14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216B8-1B2D-4D6E-BC80-B002BA626035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690C0-65E5-4110-9CAA-B1448560314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4F1F7-14CE-4255-9B92-E16D186CDE2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56042-52DC-4BAF-A747-BE08B2FCA2AE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F6F28-2848-40EE-93F3-9FAFDC39923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C0ED1-34E2-426A-9E2C-CCAB80CAF81E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A16E7-FE70-422D-95A8-35FF9B106E17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82C01-571B-45AA-B3CA-53FE1CFB066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7FFF4-D21C-465A-8A45-2A71A56CA215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45A16-C6A1-4A0C-989A-C1C7FA9682E5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3380E-8262-4268-AC78-E0EABE08405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0E73A-1C37-4CB5-954C-3B107E6F6251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4099F-07F9-4634-A026-A2474822C2D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A950A-BFC0-407B-9C9D-C562EFCABE6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4CB93-B2C6-4DEC-8005-DB957A18DB3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1722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C65FC89-F3E1-4769-8F31-23253EEF343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152400" y="0"/>
          <a:ext cx="800100" cy="6764338"/>
        </p:xfrm>
        <a:graphic>
          <a:graphicData uri="http://schemas.openxmlformats.org/presentationml/2006/ole">
            <p:oleObj spid="_x0000_s3102" name="Bitmap Image" r:id="rId3" imgW="800212" imgH="6761905" progId="PBrush">
              <p:embed/>
            </p:oleObj>
          </a:graphicData>
        </a:graphic>
      </p:graphicFrame>
      <p:pic>
        <p:nvPicPr>
          <p:cNvPr id="3105" name="Picture 33" descr="W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867400"/>
            <a:ext cx="1524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6902-F4F6-42A1-93DA-7B7734223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A9BD-5557-4CA3-8FD0-23C19F67D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fld id="{984A2608-E577-417B-B8FB-87C78BB046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4D54-26A6-4082-82A2-8F0E41429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34CF-5FED-48C2-98FA-4CC6600A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CCECD-9A9B-40D2-8381-4FB5C7431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5729-44D2-4749-87A8-7D1BCEC8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3326-3662-44B3-B6C8-A0C6481B5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F2BD-08F7-4730-BA47-8715E3A3C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E8B00-6D5A-4885-A3CC-9526AD039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BE4BF1C0-6193-41AA-B6EE-A579CBE2B5D3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0" y="0"/>
          <a:ext cx="533400" cy="6764338"/>
        </p:xfrm>
        <a:graphic>
          <a:graphicData uri="http://schemas.openxmlformats.org/presentationml/2006/ole">
            <p:oleObj spid="_x0000_s2079" name="Bitmap Image" r:id="rId14" imgW="800212" imgH="6761905" progId="PBrush">
              <p:embed/>
            </p:oleObj>
          </a:graphicData>
        </a:graphic>
      </p:graphicFrame>
      <p:pic>
        <p:nvPicPr>
          <p:cNvPr id="2082" name="Picture 34" descr="W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6042025"/>
            <a:ext cx="1219200" cy="701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3.bin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68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7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0.bin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79.bin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5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99.bin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8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12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36.bin"/><Relationship Id="rId4" Type="http://schemas.openxmlformats.org/officeDocument/2006/relationships/oleObject" Target="../embeddings/oleObject13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6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9.bin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Relationship Id="rId14" Type="http://schemas.openxmlformats.org/officeDocument/2006/relationships/oleObject" Target="../embeddings/oleObject14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5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9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676400"/>
            <a:ext cx="8229600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dirty="0" smtClean="0"/>
              <a:t>Introduction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CS</a:t>
            </a:r>
            <a:r>
              <a:rPr lang="en-US" sz="3200" dirty="0" smtClean="0"/>
              <a:t> 3516 – Computer Networks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Protocol?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A human protocol and a computer network protocol: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685800" y="5943600"/>
            <a:ext cx="8077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u="sng" dirty="0">
                <a:solidFill>
                  <a:srgbClr val="FF0000"/>
                </a:solidFill>
                <a:latin typeface="Comic Sans MS" pitchFamily="66" charset="0"/>
              </a:rPr>
              <a:t>Q:</a:t>
            </a:r>
            <a:r>
              <a:rPr lang="en-US" dirty="0">
                <a:latin typeface="Comic Sans MS" pitchFamily="66" charset="0"/>
              </a:rPr>
              <a:t> Other human protocols</a:t>
            </a:r>
            <a:r>
              <a:rPr lang="en-US" dirty="0" smtClean="0">
                <a:latin typeface="Comic Sans MS" pitchFamily="66" charset="0"/>
              </a:rPr>
              <a:t>?  Other network protocols?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4137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09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7170" name="Clip" r:id="rId4" imgW="1305000" imgH="1085760" progId="">
              <p:embed/>
            </p:oleObj>
          </a:graphicData>
        </a:graphic>
      </p:graphicFrame>
      <p:pic>
        <p:nvPicPr>
          <p:cNvPr id="4106" name="Picture 62" descr="Al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3" descr="Bo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4109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4111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1322388" y="3694113"/>
            <a:ext cx="1090612" cy="701675"/>
            <a:chOff x="737" y="2747"/>
            <a:chExt cx="687" cy="442"/>
          </a:xfrm>
        </p:grpSpPr>
        <p:sp>
          <p:nvSpPr>
            <p:cNvPr id="4135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4113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4133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4115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 dirty="0"/>
          </a:p>
        </p:txBody>
      </p:sp>
      <p:sp>
        <p:nvSpPr>
          <p:cNvPr id="4116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4131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 dirty="0"/>
            </a:p>
          </p:txBody>
        </p:sp>
      </p:grpSp>
      <p:sp>
        <p:nvSpPr>
          <p:cNvPr id="4120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4129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Get </a:t>
              </a:r>
              <a:r>
                <a:rPr lang="en-US" sz="1400" u="sng" dirty="0">
                  <a:solidFill>
                    <a:schemeClr val="accent1"/>
                  </a:solidFill>
                  <a:latin typeface="Comic Sans MS" pitchFamily="66" charset="0"/>
                </a:rPr>
                <a:t>http://www.awl.com/kurose-ross</a:t>
              </a:r>
              <a:endParaRPr lang="en-US" u="sng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5784850" y="4656143"/>
            <a:ext cx="831850" cy="461963"/>
            <a:chOff x="1046" y="2771"/>
            <a:chExt cx="524" cy="291"/>
          </a:xfrm>
        </p:grpSpPr>
        <p:sp>
          <p:nvSpPr>
            <p:cNvPr id="4127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&lt;</a:t>
              </a:r>
              <a:r>
                <a:rPr lang="en-US" sz="2000" dirty="0">
                  <a:solidFill>
                    <a:srgbClr val="FF0000"/>
                  </a:solidFill>
                  <a:latin typeface="Comic Sans MS" pitchFamily="66" charset="0"/>
                </a:rPr>
                <a:t>file</a:t>
              </a:r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&gt;</a:t>
              </a:r>
              <a:endParaRPr lang="en-US" dirty="0"/>
            </a:p>
          </p:txBody>
        </p:sp>
      </p:grpSp>
      <p:sp>
        <p:nvSpPr>
          <p:cNvPr id="412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4125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Chapter 1: Roadmap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07375" cy="51054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1.1 </a:t>
            </a:r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1.2 Network edge</a:t>
            </a: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	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1.3 </a:t>
            </a:r>
            <a:r>
              <a:rPr lang="en-US" dirty="0" smtClean="0"/>
              <a:t>Network core</a:t>
            </a:r>
          </a:p>
          <a:p>
            <a:pPr lvl="1"/>
            <a:r>
              <a:rPr lang="en-US" dirty="0" smtClean="0"/>
              <a:t>	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1.4</a:t>
            </a:r>
            <a:r>
              <a:rPr lang="en-US" dirty="0" smtClean="0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1.5</a:t>
            </a:r>
            <a:r>
              <a:rPr lang="en-US" dirty="0" smtClean="0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1.6</a:t>
            </a:r>
            <a:r>
              <a:rPr lang="en-US" dirty="0" smtClean="0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1.7</a:t>
            </a:r>
            <a:r>
              <a:rPr lang="en-US" dirty="0" smtClean="0"/>
              <a:t> History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5486400" y="1676400"/>
            <a:ext cx="3470275" cy="4168775"/>
            <a:chOff x="3143" y="1033"/>
            <a:chExt cx="2186" cy="2626"/>
          </a:xfrm>
        </p:grpSpPr>
        <p:sp>
          <p:nvSpPr>
            <p:cNvPr id="5434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5444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438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r>
              <a:rPr lang="en-US" sz="3600" dirty="0" smtClean="0"/>
              <a:t>A Closer </a:t>
            </a:r>
            <a:r>
              <a:rPr lang="en-US" dirty="0" smtClean="0"/>
              <a:t>L</a:t>
            </a:r>
            <a:r>
              <a:rPr lang="en-US" sz="3600" dirty="0" smtClean="0"/>
              <a:t>ook at Network Structure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840287" cy="4410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edge:</a:t>
            </a:r>
            <a:r>
              <a:rPr lang="en-US" dirty="0" smtClean="0"/>
              <a:t> applications and hosts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dirty="0" smtClean="0">
                <a:latin typeface="Comic Sans MS" pitchFamily="66" charset="0"/>
              </a:rPr>
              <a:t> wired, wireless communication links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Network core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interconnected routers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network of networks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5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5431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2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08" name="Picture 594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820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134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8206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7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8203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132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8204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5122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8194" name="Clip" r:id="rId10" imgW="1305000" imgH="1085760" progId="">
                <p:embed/>
              </p:oleObj>
            </a:graphicData>
          </a:graphic>
        </p:graphicFrame>
        <p:grpSp>
          <p:nvGrpSpPr>
            <p:cNvPr id="8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5423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4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5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123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8195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5124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819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5125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819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5126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8198" name="Clip" r:id="rId14" imgW="1305000" imgH="1085760" progId="">
                <p:embed/>
              </p:oleObj>
            </a:graphicData>
          </a:graphic>
        </p:graphicFrame>
        <p:grpSp>
          <p:nvGrpSpPr>
            <p:cNvPr id="9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8201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513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8202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0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8199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5128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8200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1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541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13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5377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8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9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0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1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2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3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4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5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6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7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8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3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4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399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0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1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2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395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6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7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8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5364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68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74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5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6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7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5351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55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6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2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3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58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9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0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5334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35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3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5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6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5321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25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3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3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28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5308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12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18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9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0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1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6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7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79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5291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92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7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5155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5256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60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70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6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6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3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5243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47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8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5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4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5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6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50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1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2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97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5230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34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09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1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2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0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7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8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9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2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521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2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3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7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8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9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5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24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36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5204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08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48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14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5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6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49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61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5191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95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2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9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8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0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5178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82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71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2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2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77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5165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69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78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75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6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2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6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The Network Edge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 systems (hosts):</a:t>
            </a:r>
            <a:endParaRPr lang="en-US" sz="2400" dirty="0" smtClean="0"/>
          </a:p>
          <a:p>
            <a:pPr lvl="1"/>
            <a:r>
              <a:rPr lang="en-US" sz="2000" dirty="0" smtClean="0"/>
              <a:t>run application programs</a:t>
            </a:r>
          </a:p>
          <a:p>
            <a:pPr lvl="1"/>
            <a:r>
              <a:rPr lang="en-US" sz="2000" dirty="0" smtClean="0"/>
              <a:t>e.g. Web, email</a:t>
            </a:r>
          </a:p>
          <a:p>
            <a:pPr lvl="1"/>
            <a:r>
              <a:rPr lang="en-US" sz="2000" dirty="0" smtClean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7227888" y="343852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7246938" y="191293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5507038" y="162083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2"/>
          <p:cNvGrpSpPr>
            <a:grpSpLocks/>
          </p:cNvGrpSpPr>
          <p:nvPr/>
        </p:nvGrpSpPr>
        <p:grpSpPr bwMode="auto">
          <a:xfrm>
            <a:off x="5594350" y="295592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" name="Group 235"/>
          <p:cNvGrpSpPr>
            <a:grpSpLocks/>
          </p:cNvGrpSpPr>
          <p:nvPr/>
        </p:nvGrpSpPr>
        <p:grpSpPr bwMode="auto">
          <a:xfrm>
            <a:off x="6296025" y="181292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7353300" y="3633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7353300" y="3625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712075" y="3625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7353300" y="3625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7350125" y="3557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80"/>
          <p:cNvGrpSpPr>
            <a:grpSpLocks/>
          </p:cNvGrpSpPr>
          <p:nvPr/>
        </p:nvGrpSpPr>
        <p:grpSpPr bwMode="auto">
          <a:xfrm>
            <a:off x="7435850" y="358140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4"/>
          <p:cNvGrpSpPr>
            <a:grpSpLocks/>
          </p:cNvGrpSpPr>
          <p:nvPr/>
        </p:nvGrpSpPr>
        <p:grpSpPr bwMode="auto">
          <a:xfrm flipV="1">
            <a:off x="7435850" y="358140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708900" y="39131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708900" y="39052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8067675" y="39052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708900" y="39052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705725" y="38369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94"/>
          <p:cNvGrpSpPr>
            <a:grpSpLocks/>
          </p:cNvGrpSpPr>
          <p:nvPr/>
        </p:nvGrpSpPr>
        <p:grpSpPr bwMode="auto">
          <a:xfrm>
            <a:off x="7791450" y="386080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98"/>
          <p:cNvGrpSpPr>
            <a:grpSpLocks/>
          </p:cNvGrpSpPr>
          <p:nvPr/>
        </p:nvGrpSpPr>
        <p:grpSpPr bwMode="auto">
          <a:xfrm flipV="1">
            <a:off x="7791450" y="386080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988300" y="36464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988300" y="36385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8347075" y="36385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988300" y="36385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985125" y="35702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8"/>
          <p:cNvGrpSpPr>
            <a:grpSpLocks/>
          </p:cNvGrpSpPr>
          <p:nvPr/>
        </p:nvGrpSpPr>
        <p:grpSpPr bwMode="auto">
          <a:xfrm>
            <a:off x="8070850" y="359410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12"/>
          <p:cNvGrpSpPr>
            <a:grpSpLocks/>
          </p:cNvGrpSpPr>
          <p:nvPr/>
        </p:nvGrpSpPr>
        <p:grpSpPr bwMode="auto">
          <a:xfrm flipV="1">
            <a:off x="8070850" y="359410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7453313" y="248443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7453313" y="24765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800975" y="24765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7453313" y="247650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7450138" y="241300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322"/>
          <p:cNvGrpSpPr>
            <a:grpSpLocks/>
          </p:cNvGrpSpPr>
          <p:nvPr/>
        </p:nvGrpSpPr>
        <p:grpSpPr bwMode="auto">
          <a:xfrm>
            <a:off x="7534275" y="243522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26"/>
          <p:cNvGrpSpPr>
            <a:grpSpLocks/>
          </p:cNvGrpSpPr>
          <p:nvPr/>
        </p:nvGrpSpPr>
        <p:grpSpPr bwMode="auto">
          <a:xfrm flipV="1">
            <a:off x="7534275" y="243522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7451725" y="274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7451725" y="273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810500" y="273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7451725" y="273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7448550" y="266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336"/>
          <p:cNvGrpSpPr>
            <a:grpSpLocks/>
          </p:cNvGrpSpPr>
          <p:nvPr/>
        </p:nvGrpSpPr>
        <p:grpSpPr bwMode="auto">
          <a:xfrm>
            <a:off x="7534275" y="269240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40"/>
          <p:cNvGrpSpPr>
            <a:grpSpLocks/>
          </p:cNvGrpSpPr>
          <p:nvPr/>
        </p:nvGrpSpPr>
        <p:grpSpPr bwMode="auto">
          <a:xfrm flipV="1">
            <a:off x="7534275" y="269240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927975" y="23860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927975" y="23796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8258175" y="23796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927975" y="23796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924800" y="23177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350"/>
          <p:cNvGrpSpPr>
            <a:grpSpLocks/>
          </p:cNvGrpSpPr>
          <p:nvPr/>
        </p:nvGrpSpPr>
        <p:grpSpPr bwMode="auto">
          <a:xfrm>
            <a:off x="8004175" y="233997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54"/>
          <p:cNvGrpSpPr>
            <a:grpSpLocks/>
          </p:cNvGrpSpPr>
          <p:nvPr/>
        </p:nvGrpSpPr>
        <p:grpSpPr bwMode="auto">
          <a:xfrm flipV="1">
            <a:off x="8004175" y="233838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8013700" y="274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8013700" y="273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8372475" y="273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8013700" y="273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8010525" y="266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64"/>
          <p:cNvGrpSpPr>
            <a:grpSpLocks/>
          </p:cNvGrpSpPr>
          <p:nvPr/>
        </p:nvGrpSpPr>
        <p:grpSpPr bwMode="auto">
          <a:xfrm>
            <a:off x="8096250" y="269240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68"/>
          <p:cNvGrpSpPr>
            <a:grpSpLocks/>
          </p:cNvGrpSpPr>
          <p:nvPr/>
        </p:nvGrpSpPr>
        <p:grpSpPr bwMode="auto">
          <a:xfrm flipV="1">
            <a:off x="8096250" y="269240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604000" y="24796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604000" y="24717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950075" y="24717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604000" y="24717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600825" y="24082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378"/>
          <p:cNvGrpSpPr>
            <a:grpSpLocks/>
          </p:cNvGrpSpPr>
          <p:nvPr/>
        </p:nvGrpSpPr>
        <p:grpSpPr bwMode="auto">
          <a:xfrm>
            <a:off x="6684963" y="243046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82"/>
          <p:cNvGrpSpPr>
            <a:grpSpLocks/>
          </p:cNvGrpSpPr>
          <p:nvPr/>
        </p:nvGrpSpPr>
        <p:grpSpPr bwMode="auto">
          <a:xfrm flipV="1">
            <a:off x="6684963" y="243046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6297613" y="36290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6297613" y="36210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643688" y="36210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6297613" y="36210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6294438" y="35575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392"/>
          <p:cNvGrpSpPr>
            <a:grpSpLocks/>
          </p:cNvGrpSpPr>
          <p:nvPr/>
        </p:nvGrpSpPr>
        <p:grpSpPr bwMode="auto">
          <a:xfrm>
            <a:off x="6378575" y="357981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96"/>
          <p:cNvGrpSpPr>
            <a:grpSpLocks/>
          </p:cNvGrpSpPr>
          <p:nvPr/>
        </p:nvGrpSpPr>
        <p:grpSpPr bwMode="auto">
          <a:xfrm flipV="1">
            <a:off x="6378575" y="357981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7496175" y="398621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620000" y="372427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716838" y="36449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953375" y="373062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651625" y="36512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946900" y="249872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6513513" y="23272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834063" y="433387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8069262" y="50704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8215313" y="53514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8401050" y="50276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545"/>
          <p:cNvGrpSpPr>
            <a:grpSpLocks/>
          </p:cNvGrpSpPr>
          <p:nvPr/>
        </p:nvGrpSpPr>
        <p:grpSpPr bwMode="auto">
          <a:xfrm>
            <a:off x="7980363" y="473710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456"/>
          <p:cNvGrpSpPr>
            <a:grpSpLocks/>
          </p:cNvGrpSpPr>
          <p:nvPr/>
        </p:nvGrpSpPr>
        <p:grpSpPr bwMode="auto">
          <a:xfrm>
            <a:off x="7164388" y="446087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470"/>
          <p:cNvGrpSpPr>
            <a:grpSpLocks/>
          </p:cNvGrpSpPr>
          <p:nvPr/>
        </p:nvGrpSpPr>
        <p:grpSpPr bwMode="auto">
          <a:xfrm>
            <a:off x="6499225" y="476567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45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613650" y="46720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961188" y="468471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7004050" y="48879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6299200" y="46339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6324600" y="46847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6184900" y="502126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6437313" y="510063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677025" y="50085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6489700" y="509746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886575" y="51054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967538" y="496411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6416675" y="489902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59" name="Group 596"/>
          <p:cNvGrpSpPr>
            <a:grpSpLocks/>
          </p:cNvGrpSpPr>
          <p:nvPr/>
        </p:nvGrpSpPr>
        <p:grpSpPr bwMode="auto">
          <a:xfrm>
            <a:off x="5602288" y="1658938"/>
            <a:ext cx="3021012" cy="3981450"/>
            <a:chOff x="-1203" y="1352"/>
            <a:chExt cx="1903" cy="2508"/>
          </a:xfrm>
        </p:grpSpPr>
        <p:grpSp>
          <p:nvGrpSpPr>
            <p:cNvPr id="6166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7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229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230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17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227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228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9218" name="Clip" r:id="rId10" imgW="1305000" imgH="1085760" progId="">
                <p:embed/>
              </p:oleObj>
            </a:graphicData>
          </a:graphic>
        </p:graphicFrame>
        <p:grpSp>
          <p:nvGrpSpPr>
            <p:cNvPr id="6174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9219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9220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9221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9222" name="Clip" r:id="rId14" imgW="1305000" imgH="1085760" progId="">
                <p:embed/>
              </p:oleObj>
            </a:graphicData>
          </a:graphic>
        </p:graphicFrame>
        <p:grpSp>
          <p:nvGrpSpPr>
            <p:cNvPr id="6180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225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226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6181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223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224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6187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6505575" y="34210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802563" y="24034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629525" y="25765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813675" y="24733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8166100" y="24717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820025" y="277812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6115050" y="36449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8234363" y="21717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8374063" y="27686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519988" y="28448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8110538" y="28448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88" name="Group 546"/>
          <p:cNvGrpSpPr>
            <a:grpSpLocks/>
          </p:cNvGrpSpPr>
          <p:nvPr/>
        </p:nvGrpSpPr>
        <p:grpSpPr bwMode="auto">
          <a:xfrm>
            <a:off x="7162800" y="446246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94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95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01" name="Group 560"/>
          <p:cNvGrpSpPr>
            <a:grpSpLocks/>
          </p:cNvGrpSpPr>
          <p:nvPr/>
        </p:nvGrpSpPr>
        <p:grpSpPr bwMode="auto">
          <a:xfrm>
            <a:off x="6497638" y="476408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2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0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09" name="Group 576"/>
          <p:cNvGrpSpPr>
            <a:grpSpLocks/>
          </p:cNvGrpSpPr>
          <p:nvPr/>
        </p:nvGrpSpPr>
        <p:grpSpPr bwMode="auto">
          <a:xfrm>
            <a:off x="7327900" y="494982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15" name="Group 577"/>
          <p:cNvGrpSpPr>
            <a:grpSpLocks/>
          </p:cNvGrpSpPr>
          <p:nvPr/>
        </p:nvGrpSpPr>
        <p:grpSpPr bwMode="auto">
          <a:xfrm>
            <a:off x="5884863" y="341153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16" name="Group 601"/>
          <p:cNvGrpSpPr>
            <a:grpSpLocks/>
          </p:cNvGrpSpPr>
          <p:nvPr/>
        </p:nvGrpSpPr>
        <p:grpSpPr bwMode="auto">
          <a:xfrm>
            <a:off x="5065713" y="2055813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6222" name="Group 606"/>
          <p:cNvGrpSpPr>
            <a:grpSpLocks/>
          </p:cNvGrpSpPr>
          <p:nvPr/>
        </p:nvGrpSpPr>
        <p:grpSpPr bwMode="auto">
          <a:xfrm>
            <a:off x="4724400" y="2057400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4857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Client/server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model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Peer-peer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/>
              <a:t>Access Networks and Physical Media</a:t>
            </a:r>
            <a:endParaRPr lang="en-US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10025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 smtClean="0"/>
              <a:t>residential access nets</a:t>
            </a:r>
          </a:p>
          <a:p>
            <a:r>
              <a:rPr lang="en-US" sz="2400" smtClean="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 smtClean="0"/>
              <a:t>mobile access networks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 smtClean="0"/>
              <a:t>bandwidth (bits per second) of access network?</a:t>
            </a:r>
          </a:p>
          <a:p>
            <a:r>
              <a:rPr lang="en-US" sz="2400" smtClean="0"/>
              <a:t>shared or dedicated?</a:t>
            </a:r>
          </a:p>
        </p:txBody>
      </p:sp>
      <p:sp>
        <p:nvSpPr>
          <p:cNvPr id="5120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5186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6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1210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1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2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3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4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5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6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7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8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9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20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21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22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23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24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51856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7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8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9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51852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3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4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5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51848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49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0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851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228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32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51845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6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7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51842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3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4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5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39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51839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0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1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5183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2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46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51833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4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5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51830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1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2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9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53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51827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8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9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51824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5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6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6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9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60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518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51818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9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0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3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4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5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6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1267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51815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6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7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51812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3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4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0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1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2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3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74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51809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0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1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51806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7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8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7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8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9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0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81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51803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4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5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51800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1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2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84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5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6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7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88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51797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8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9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51794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5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6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91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2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3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4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5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6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7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8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9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0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1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51781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2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3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4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85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1791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2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3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1788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9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0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51768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9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0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1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72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778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9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0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775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6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7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51755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6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7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8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59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765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6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7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34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762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3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4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305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6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7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8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9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0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1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2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3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4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5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6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7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8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9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0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1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2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735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51742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3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4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5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46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747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1752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3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4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48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1749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0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1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760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51729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0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1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2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33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761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1739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0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1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73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1736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7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8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1329" name="Picture 1020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774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51721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2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3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4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5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6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7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8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786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51713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4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5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6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7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8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9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0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32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3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79910 w 1894"/>
              <a:gd name="T1" fmla="*/ 0 h 1904"/>
              <a:gd name="T2" fmla="*/ 81745 w 1894"/>
              <a:gd name="T3" fmla="*/ 0 h 1904"/>
              <a:gd name="T4" fmla="*/ 85539 w 1894"/>
              <a:gd name="T5" fmla="*/ 133 h 1904"/>
              <a:gd name="T6" fmla="*/ 90801 w 1894"/>
              <a:gd name="T7" fmla="*/ 398 h 1904"/>
              <a:gd name="T8" fmla="*/ 97776 w 1894"/>
              <a:gd name="T9" fmla="*/ 795 h 1904"/>
              <a:gd name="T10" fmla="*/ 105853 w 1894"/>
              <a:gd name="T11" fmla="*/ 1326 h 1904"/>
              <a:gd name="T12" fmla="*/ 115153 w 1894"/>
              <a:gd name="T13" fmla="*/ 2254 h 1904"/>
              <a:gd name="T14" fmla="*/ 125433 w 1894"/>
              <a:gd name="T15" fmla="*/ 3447 h 1904"/>
              <a:gd name="T16" fmla="*/ 136569 w 1894"/>
              <a:gd name="T17" fmla="*/ 5038 h 1904"/>
              <a:gd name="T18" fmla="*/ 148439 w 1894"/>
              <a:gd name="T19" fmla="*/ 7291 h 1904"/>
              <a:gd name="T20" fmla="*/ 160921 w 1894"/>
              <a:gd name="T21" fmla="*/ 9678 h 1904"/>
              <a:gd name="T22" fmla="*/ 173525 w 1894"/>
              <a:gd name="T23" fmla="*/ 12859 h 1904"/>
              <a:gd name="T24" fmla="*/ 186619 w 1894"/>
              <a:gd name="T25" fmla="*/ 16571 h 1904"/>
              <a:gd name="T26" fmla="*/ 199713 w 1894"/>
              <a:gd name="T27" fmla="*/ 21079 h 1904"/>
              <a:gd name="T28" fmla="*/ 212807 w 1894"/>
              <a:gd name="T29" fmla="*/ 26116 h 1904"/>
              <a:gd name="T30" fmla="*/ 225534 w 1894"/>
              <a:gd name="T31" fmla="*/ 31949 h 1904"/>
              <a:gd name="T32" fmla="*/ 211583 w 1894"/>
              <a:gd name="T33" fmla="*/ 150997 h 1904"/>
              <a:gd name="T34" fmla="*/ 213174 w 1894"/>
              <a:gd name="T35" fmla="*/ 151925 h 1904"/>
              <a:gd name="T36" fmla="*/ 216356 w 1894"/>
              <a:gd name="T37" fmla="*/ 155504 h 1904"/>
              <a:gd name="T38" fmla="*/ 217947 w 1894"/>
              <a:gd name="T39" fmla="*/ 163591 h 1904"/>
              <a:gd name="T40" fmla="*/ 215377 w 1894"/>
              <a:gd name="T41" fmla="*/ 177776 h 1904"/>
              <a:gd name="T42" fmla="*/ 175239 w 1894"/>
              <a:gd name="T43" fmla="*/ 233986 h 1904"/>
              <a:gd name="T44" fmla="*/ 161777 w 1894"/>
              <a:gd name="T45" fmla="*/ 252413 h 1904"/>
              <a:gd name="T46" fmla="*/ 159575 w 1894"/>
              <a:gd name="T47" fmla="*/ 252148 h 1904"/>
              <a:gd name="T48" fmla="*/ 155414 w 1894"/>
              <a:gd name="T49" fmla="*/ 251485 h 1904"/>
              <a:gd name="T50" fmla="*/ 149663 w 1894"/>
              <a:gd name="T51" fmla="*/ 250690 h 1904"/>
              <a:gd name="T52" fmla="*/ 142198 w 1894"/>
              <a:gd name="T53" fmla="*/ 249364 h 1904"/>
              <a:gd name="T54" fmla="*/ 133509 w 1894"/>
              <a:gd name="T55" fmla="*/ 247773 h 1904"/>
              <a:gd name="T56" fmla="*/ 123352 w 1894"/>
              <a:gd name="T57" fmla="*/ 245785 h 1904"/>
              <a:gd name="T58" fmla="*/ 112339 w 1894"/>
              <a:gd name="T59" fmla="*/ 243266 h 1904"/>
              <a:gd name="T60" fmla="*/ 100346 w 1894"/>
              <a:gd name="T61" fmla="*/ 240349 h 1904"/>
              <a:gd name="T62" fmla="*/ 87742 w 1894"/>
              <a:gd name="T63" fmla="*/ 236770 h 1904"/>
              <a:gd name="T64" fmla="*/ 74648 w 1894"/>
              <a:gd name="T65" fmla="*/ 232660 h 1904"/>
              <a:gd name="T66" fmla="*/ 61309 w 1894"/>
              <a:gd name="T67" fmla="*/ 228020 h 1904"/>
              <a:gd name="T68" fmla="*/ 47726 w 1894"/>
              <a:gd name="T69" fmla="*/ 222850 h 1904"/>
              <a:gd name="T70" fmla="*/ 34265 w 1894"/>
              <a:gd name="T71" fmla="*/ 216884 h 1904"/>
              <a:gd name="T72" fmla="*/ 21048 w 1894"/>
              <a:gd name="T73" fmla="*/ 210123 h 1904"/>
              <a:gd name="T74" fmla="*/ 8199 w 1894"/>
              <a:gd name="T75" fmla="*/ 202832 h 1904"/>
              <a:gd name="T76" fmla="*/ 1958 w 1894"/>
              <a:gd name="T77" fmla="*/ 198192 h 1904"/>
              <a:gd name="T78" fmla="*/ 979 w 1894"/>
              <a:gd name="T79" fmla="*/ 193154 h 1904"/>
              <a:gd name="T80" fmla="*/ 0 w 1894"/>
              <a:gd name="T81" fmla="*/ 185730 h 1904"/>
              <a:gd name="T82" fmla="*/ 489 w 1894"/>
              <a:gd name="T83" fmla="*/ 178041 h 1904"/>
              <a:gd name="T84" fmla="*/ 47481 w 1894"/>
              <a:gd name="T85" fmla="*/ 127930 h 1904"/>
              <a:gd name="T86" fmla="*/ 47236 w 1894"/>
              <a:gd name="T87" fmla="*/ 126206 h 1904"/>
              <a:gd name="T88" fmla="*/ 47726 w 1894"/>
              <a:gd name="T89" fmla="*/ 121567 h 1904"/>
              <a:gd name="T90" fmla="*/ 50418 w 1894"/>
              <a:gd name="T91" fmla="*/ 115071 h 1904"/>
              <a:gd name="T92" fmla="*/ 57271 w 1894"/>
              <a:gd name="T93" fmla="*/ 107912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4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4880 w 1106"/>
              <a:gd name="T1" fmla="*/ 0 h 331"/>
              <a:gd name="T2" fmla="*/ 134937 w 1106"/>
              <a:gd name="T3" fmla="*/ 35869 h 331"/>
              <a:gd name="T4" fmla="*/ 130667 w 1106"/>
              <a:gd name="T5" fmla="*/ 42862 h 331"/>
              <a:gd name="T6" fmla="*/ 0 w 1106"/>
              <a:gd name="T7" fmla="*/ 4662 h 331"/>
              <a:gd name="T8" fmla="*/ 4880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5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156795 w 1285"/>
              <a:gd name="T1" fmla="*/ 51624 h 505"/>
              <a:gd name="T2" fmla="*/ 154594 w 1285"/>
              <a:gd name="T3" fmla="*/ 51360 h 505"/>
              <a:gd name="T4" fmla="*/ 150680 w 1285"/>
              <a:gd name="T5" fmla="*/ 50831 h 505"/>
              <a:gd name="T6" fmla="*/ 144687 w 1285"/>
              <a:gd name="T7" fmla="*/ 49907 h 505"/>
              <a:gd name="T8" fmla="*/ 137471 w 1285"/>
              <a:gd name="T9" fmla="*/ 48719 h 505"/>
              <a:gd name="T10" fmla="*/ 128665 w 1285"/>
              <a:gd name="T11" fmla="*/ 46871 h 505"/>
              <a:gd name="T12" fmla="*/ 118758 w 1285"/>
              <a:gd name="T13" fmla="*/ 44890 h 505"/>
              <a:gd name="T14" fmla="*/ 107751 w 1285"/>
              <a:gd name="T15" fmla="*/ 42514 h 505"/>
              <a:gd name="T16" fmla="*/ 96009 w 1285"/>
              <a:gd name="T17" fmla="*/ 39477 h 505"/>
              <a:gd name="T18" fmla="*/ 83657 w 1285"/>
              <a:gd name="T19" fmla="*/ 36044 h 505"/>
              <a:gd name="T20" fmla="*/ 70815 w 1285"/>
              <a:gd name="T21" fmla="*/ 32215 h 505"/>
              <a:gd name="T22" fmla="*/ 57728 w 1285"/>
              <a:gd name="T23" fmla="*/ 27594 h 505"/>
              <a:gd name="T24" fmla="*/ 44519 w 1285"/>
              <a:gd name="T25" fmla="*/ 22577 h 505"/>
              <a:gd name="T26" fmla="*/ 31677 w 1285"/>
              <a:gd name="T27" fmla="*/ 16900 h 505"/>
              <a:gd name="T28" fmla="*/ 18957 w 1285"/>
              <a:gd name="T29" fmla="*/ 10694 h 505"/>
              <a:gd name="T30" fmla="*/ 6727 w 1285"/>
              <a:gd name="T31" fmla="*/ 3697 h 505"/>
              <a:gd name="T32" fmla="*/ 734 w 1285"/>
              <a:gd name="T33" fmla="*/ 528 h 505"/>
              <a:gd name="T34" fmla="*/ 245 w 1285"/>
              <a:gd name="T35" fmla="*/ 4225 h 505"/>
              <a:gd name="T36" fmla="*/ 0 w 1285"/>
              <a:gd name="T37" fmla="*/ 10034 h 505"/>
              <a:gd name="T38" fmla="*/ 978 w 1285"/>
              <a:gd name="T39" fmla="*/ 15844 h 505"/>
              <a:gd name="T40" fmla="*/ 2324 w 1285"/>
              <a:gd name="T41" fmla="*/ 18352 h 505"/>
              <a:gd name="T42" fmla="*/ 3425 w 1285"/>
              <a:gd name="T43" fmla="*/ 19012 h 505"/>
              <a:gd name="T44" fmla="*/ 5748 w 1285"/>
              <a:gd name="T45" fmla="*/ 20465 h 505"/>
              <a:gd name="T46" fmla="*/ 9173 w 1285"/>
              <a:gd name="T47" fmla="*/ 22445 h 505"/>
              <a:gd name="T48" fmla="*/ 13698 w 1285"/>
              <a:gd name="T49" fmla="*/ 25086 h 505"/>
              <a:gd name="T50" fmla="*/ 19447 w 1285"/>
              <a:gd name="T51" fmla="*/ 27990 h 505"/>
              <a:gd name="T52" fmla="*/ 26296 w 1285"/>
              <a:gd name="T53" fmla="*/ 31423 h 505"/>
              <a:gd name="T54" fmla="*/ 34368 w 1285"/>
              <a:gd name="T55" fmla="*/ 35252 h 505"/>
              <a:gd name="T56" fmla="*/ 43785 w 1285"/>
              <a:gd name="T57" fmla="*/ 39081 h 505"/>
              <a:gd name="T58" fmla="*/ 54181 w 1285"/>
              <a:gd name="T59" fmla="*/ 43042 h 505"/>
              <a:gd name="T60" fmla="*/ 66045 w 1285"/>
              <a:gd name="T61" fmla="*/ 47135 h 505"/>
              <a:gd name="T62" fmla="*/ 79131 w 1285"/>
              <a:gd name="T63" fmla="*/ 51095 h 505"/>
              <a:gd name="T64" fmla="*/ 93441 w 1285"/>
              <a:gd name="T65" fmla="*/ 54924 h 505"/>
              <a:gd name="T66" fmla="*/ 108851 w 1285"/>
              <a:gd name="T67" fmla="*/ 58621 h 505"/>
              <a:gd name="T68" fmla="*/ 125730 w 1285"/>
              <a:gd name="T69" fmla="*/ 62318 h 505"/>
              <a:gd name="T70" fmla="*/ 143953 w 1285"/>
              <a:gd name="T71" fmla="*/ 65223 h 505"/>
              <a:gd name="T72" fmla="*/ 153615 w 1285"/>
              <a:gd name="T73" fmla="*/ 66411 h 505"/>
              <a:gd name="T74" fmla="*/ 154716 w 1285"/>
              <a:gd name="T75" fmla="*/ 64298 h 505"/>
              <a:gd name="T76" fmla="*/ 156306 w 1285"/>
              <a:gd name="T77" fmla="*/ 60206 h 505"/>
              <a:gd name="T78" fmla="*/ 157162 w 1285"/>
              <a:gd name="T79" fmla="*/ 54792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6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7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12851 w 179"/>
              <a:gd name="T1" fmla="*/ 6379 h 216"/>
              <a:gd name="T2" fmla="*/ 9995 w 179"/>
              <a:gd name="T3" fmla="*/ 8430 h 216"/>
              <a:gd name="T4" fmla="*/ 7751 w 179"/>
              <a:gd name="T5" fmla="*/ 10708 h 216"/>
              <a:gd name="T6" fmla="*/ 5508 w 179"/>
              <a:gd name="T7" fmla="*/ 13442 h 216"/>
              <a:gd name="T8" fmla="*/ 3672 w 179"/>
              <a:gd name="T9" fmla="*/ 16404 h 216"/>
              <a:gd name="T10" fmla="*/ 2040 w 179"/>
              <a:gd name="T11" fmla="*/ 19594 h 216"/>
              <a:gd name="T12" fmla="*/ 1020 w 179"/>
              <a:gd name="T13" fmla="*/ 23012 h 216"/>
              <a:gd name="T14" fmla="*/ 408 w 179"/>
              <a:gd name="T15" fmla="*/ 26657 h 216"/>
              <a:gd name="T16" fmla="*/ 0 w 179"/>
              <a:gd name="T17" fmla="*/ 30302 h 216"/>
              <a:gd name="T18" fmla="*/ 408 w 179"/>
              <a:gd name="T19" fmla="*/ 35315 h 216"/>
              <a:gd name="T20" fmla="*/ 2040 w 179"/>
              <a:gd name="T21" fmla="*/ 39416 h 216"/>
              <a:gd name="T22" fmla="*/ 4692 w 179"/>
              <a:gd name="T23" fmla="*/ 43289 h 216"/>
              <a:gd name="T24" fmla="*/ 8159 w 179"/>
              <a:gd name="T25" fmla="*/ 45795 h 216"/>
              <a:gd name="T26" fmla="*/ 12035 w 179"/>
              <a:gd name="T27" fmla="*/ 48074 h 216"/>
              <a:gd name="T28" fmla="*/ 16115 w 179"/>
              <a:gd name="T29" fmla="*/ 48985 h 216"/>
              <a:gd name="T30" fmla="*/ 20398 w 179"/>
              <a:gd name="T31" fmla="*/ 49213 h 216"/>
              <a:gd name="T32" fmla="*/ 24478 w 179"/>
              <a:gd name="T33" fmla="*/ 48529 h 216"/>
              <a:gd name="T34" fmla="*/ 25294 w 179"/>
              <a:gd name="T35" fmla="*/ 48529 h 216"/>
              <a:gd name="T36" fmla="*/ 26110 w 179"/>
              <a:gd name="T37" fmla="*/ 48074 h 216"/>
              <a:gd name="T38" fmla="*/ 26722 w 179"/>
              <a:gd name="T39" fmla="*/ 47390 h 216"/>
              <a:gd name="T40" fmla="*/ 26926 w 179"/>
              <a:gd name="T41" fmla="*/ 46251 h 216"/>
              <a:gd name="T42" fmla="*/ 26518 w 179"/>
              <a:gd name="T43" fmla="*/ 45112 h 216"/>
              <a:gd name="T44" fmla="*/ 25702 w 179"/>
              <a:gd name="T45" fmla="*/ 44201 h 216"/>
              <a:gd name="T46" fmla="*/ 24682 w 179"/>
              <a:gd name="T47" fmla="*/ 43289 h 216"/>
              <a:gd name="T48" fmla="*/ 23662 w 179"/>
              <a:gd name="T49" fmla="*/ 42606 h 216"/>
              <a:gd name="T50" fmla="*/ 21418 w 179"/>
              <a:gd name="T51" fmla="*/ 41922 h 216"/>
              <a:gd name="T52" fmla="*/ 19378 w 179"/>
              <a:gd name="T53" fmla="*/ 41467 h 216"/>
              <a:gd name="T54" fmla="*/ 17135 w 179"/>
              <a:gd name="T55" fmla="*/ 41011 h 216"/>
              <a:gd name="T56" fmla="*/ 15299 w 179"/>
              <a:gd name="T57" fmla="*/ 40555 h 216"/>
              <a:gd name="T58" fmla="*/ 13259 w 179"/>
              <a:gd name="T59" fmla="*/ 39872 h 216"/>
              <a:gd name="T60" fmla="*/ 11423 w 179"/>
              <a:gd name="T61" fmla="*/ 38732 h 216"/>
              <a:gd name="T62" fmla="*/ 9587 w 179"/>
              <a:gd name="T63" fmla="*/ 37593 h 216"/>
              <a:gd name="T64" fmla="*/ 7955 w 179"/>
              <a:gd name="T65" fmla="*/ 35543 h 216"/>
              <a:gd name="T66" fmla="*/ 7343 w 179"/>
              <a:gd name="T67" fmla="*/ 27341 h 216"/>
              <a:gd name="T68" fmla="*/ 8975 w 179"/>
              <a:gd name="T69" fmla="*/ 20505 h 216"/>
              <a:gd name="T70" fmla="*/ 12443 w 179"/>
              <a:gd name="T71" fmla="*/ 15265 h 216"/>
              <a:gd name="T72" fmla="*/ 17135 w 179"/>
              <a:gd name="T73" fmla="*/ 10708 h 216"/>
              <a:gd name="T74" fmla="*/ 22234 w 179"/>
              <a:gd name="T75" fmla="*/ 7291 h 216"/>
              <a:gd name="T76" fmla="*/ 27742 w 179"/>
              <a:gd name="T77" fmla="*/ 4785 h 216"/>
              <a:gd name="T78" fmla="*/ 32637 w 179"/>
              <a:gd name="T79" fmla="*/ 2734 h 216"/>
              <a:gd name="T80" fmla="*/ 36513 w 179"/>
              <a:gd name="T81" fmla="*/ 1139 h 216"/>
              <a:gd name="T82" fmla="*/ 34065 w 179"/>
              <a:gd name="T83" fmla="*/ 228 h 216"/>
              <a:gd name="T84" fmla="*/ 31413 w 179"/>
              <a:gd name="T85" fmla="*/ 0 h 216"/>
              <a:gd name="T86" fmla="*/ 28558 w 179"/>
              <a:gd name="T87" fmla="*/ 456 h 216"/>
              <a:gd name="T88" fmla="*/ 25294 w 179"/>
              <a:gd name="T89" fmla="*/ 1139 h 216"/>
              <a:gd name="T90" fmla="*/ 22030 w 179"/>
              <a:gd name="T91" fmla="*/ 2278 h 216"/>
              <a:gd name="T92" fmla="*/ 18766 w 179"/>
              <a:gd name="T93" fmla="*/ 3418 h 216"/>
              <a:gd name="T94" fmla="*/ 15707 w 179"/>
              <a:gd name="T95" fmla="*/ 5012 h 216"/>
              <a:gd name="T96" fmla="*/ 12851 w 179"/>
              <a:gd name="T97" fmla="*/ 6379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8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18716 w 114"/>
              <a:gd name="T1" fmla="*/ 12473 h 168"/>
              <a:gd name="T2" fmla="*/ 19691 w 114"/>
              <a:gd name="T3" fmla="*/ 16329 h 168"/>
              <a:gd name="T4" fmla="*/ 19496 w 114"/>
              <a:gd name="T5" fmla="*/ 19957 h 168"/>
              <a:gd name="T6" fmla="*/ 17936 w 114"/>
              <a:gd name="T7" fmla="*/ 22905 h 168"/>
              <a:gd name="T8" fmla="*/ 15986 w 114"/>
              <a:gd name="T9" fmla="*/ 25400 h 168"/>
              <a:gd name="T10" fmla="*/ 13452 w 114"/>
              <a:gd name="T11" fmla="*/ 27895 h 168"/>
              <a:gd name="T12" fmla="*/ 10528 w 114"/>
              <a:gd name="T13" fmla="*/ 30389 h 168"/>
              <a:gd name="T14" fmla="*/ 7798 w 114"/>
              <a:gd name="T15" fmla="*/ 32430 h 168"/>
              <a:gd name="T16" fmla="*/ 5264 w 114"/>
              <a:gd name="T17" fmla="*/ 34698 h 168"/>
              <a:gd name="T18" fmla="*/ 4874 w 114"/>
              <a:gd name="T19" fmla="*/ 35379 h 168"/>
              <a:gd name="T20" fmla="*/ 4679 w 114"/>
              <a:gd name="T21" fmla="*/ 35832 h 168"/>
              <a:gd name="T22" fmla="*/ 4679 w 114"/>
              <a:gd name="T23" fmla="*/ 36739 h 168"/>
              <a:gd name="T24" fmla="*/ 4874 w 114"/>
              <a:gd name="T25" fmla="*/ 37420 h 168"/>
              <a:gd name="T26" fmla="*/ 5459 w 114"/>
              <a:gd name="T27" fmla="*/ 37873 h 168"/>
              <a:gd name="T28" fmla="*/ 6044 w 114"/>
              <a:gd name="T29" fmla="*/ 38100 h 168"/>
              <a:gd name="T30" fmla="*/ 6434 w 114"/>
              <a:gd name="T31" fmla="*/ 38100 h 168"/>
              <a:gd name="T32" fmla="*/ 7213 w 114"/>
              <a:gd name="T33" fmla="*/ 37873 h 168"/>
              <a:gd name="T34" fmla="*/ 10333 w 114"/>
              <a:gd name="T35" fmla="*/ 35605 h 168"/>
              <a:gd name="T36" fmla="*/ 13452 w 114"/>
              <a:gd name="T37" fmla="*/ 33338 h 168"/>
              <a:gd name="T38" fmla="*/ 16376 w 114"/>
              <a:gd name="T39" fmla="*/ 30616 h 168"/>
              <a:gd name="T40" fmla="*/ 18911 w 114"/>
              <a:gd name="T41" fmla="*/ 27441 h 168"/>
              <a:gd name="T42" fmla="*/ 20860 w 114"/>
              <a:gd name="T43" fmla="*/ 24039 h 168"/>
              <a:gd name="T44" fmla="*/ 22030 w 114"/>
              <a:gd name="T45" fmla="*/ 20184 h 168"/>
              <a:gd name="T46" fmla="*/ 22225 w 114"/>
              <a:gd name="T47" fmla="*/ 16102 h 168"/>
              <a:gd name="T48" fmla="*/ 21445 w 114"/>
              <a:gd name="T49" fmla="*/ 11566 h 168"/>
              <a:gd name="T50" fmla="*/ 19691 w 114"/>
              <a:gd name="T51" fmla="*/ 8164 h 168"/>
              <a:gd name="T52" fmla="*/ 16961 w 114"/>
              <a:gd name="T53" fmla="*/ 5443 h 168"/>
              <a:gd name="T54" fmla="*/ 13647 w 114"/>
              <a:gd name="T55" fmla="*/ 3175 h 168"/>
              <a:gd name="T56" fmla="*/ 9943 w 114"/>
              <a:gd name="T57" fmla="*/ 1587 h 168"/>
              <a:gd name="T58" fmla="*/ 6239 w 114"/>
              <a:gd name="T59" fmla="*/ 454 h 168"/>
              <a:gd name="T60" fmla="*/ 3314 w 114"/>
              <a:gd name="T61" fmla="*/ 0 h 168"/>
              <a:gd name="T62" fmla="*/ 975 w 114"/>
              <a:gd name="T63" fmla="*/ 0 h 168"/>
              <a:gd name="T64" fmla="*/ 0 w 114"/>
              <a:gd name="T65" fmla="*/ 680 h 168"/>
              <a:gd name="T66" fmla="*/ 2339 w 114"/>
              <a:gd name="T67" fmla="*/ 2041 h 168"/>
              <a:gd name="T68" fmla="*/ 5069 w 114"/>
              <a:gd name="T69" fmla="*/ 2948 h 168"/>
              <a:gd name="T70" fmla="*/ 7993 w 114"/>
              <a:gd name="T71" fmla="*/ 3855 h 168"/>
              <a:gd name="T72" fmla="*/ 10528 w 114"/>
              <a:gd name="T73" fmla="*/ 4989 h 168"/>
              <a:gd name="T74" fmla="*/ 13257 w 114"/>
              <a:gd name="T75" fmla="*/ 6123 h 168"/>
              <a:gd name="T76" fmla="*/ 15596 w 114"/>
              <a:gd name="T77" fmla="*/ 7711 h 168"/>
              <a:gd name="T78" fmla="*/ 17351 w 114"/>
              <a:gd name="T79" fmla="*/ 9752 h 168"/>
              <a:gd name="T80" fmla="*/ 18716 w 114"/>
              <a:gd name="T81" fmla="*/ 12473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9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18292 w 289"/>
              <a:gd name="T1" fmla="*/ 14699 h 351"/>
              <a:gd name="T2" fmla="*/ 9756 w 289"/>
              <a:gd name="T3" fmla="*/ 23971 h 351"/>
              <a:gd name="T4" fmla="*/ 3049 w 289"/>
              <a:gd name="T5" fmla="*/ 35052 h 351"/>
              <a:gd name="T6" fmla="*/ 0 w 289"/>
              <a:gd name="T7" fmla="*/ 47489 h 351"/>
              <a:gd name="T8" fmla="*/ 610 w 289"/>
              <a:gd name="T9" fmla="*/ 56083 h 351"/>
              <a:gd name="T10" fmla="*/ 1626 w 289"/>
              <a:gd name="T11" fmla="*/ 59249 h 351"/>
              <a:gd name="T12" fmla="*/ 3455 w 289"/>
              <a:gd name="T13" fmla="*/ 62415 h 351"/>
              <a:gd name="T14" fmla="*/ 5894 w 289"/>
              <a:gd name="T15" fmla="*/ 65128 h 351"/>
              <a:gd name="T16" fmla="*/ 10162 w 289"/>
              <a:gd name="T17" fmla="*/ 68068 h 351"/>
              <a:gd name="T18" fmla="*/ 15650 w 289"/>
              <a:gd name="T19" fmla="*/ 71234 h 351"/>
              <a:gd name="T20" fmla="*/ 21747 w 289"/>
              <a:gd name="T21" fmla="*/ 73722 h 351"/>
              <a:gd name="T22" fmla="*/ 27641 w 289"/>
              <a:gd name="T23" fmla="*/ 75531 h 351"/>
              <a:gd name="T24" fmla="*/ 33942 w 289"/>
              <a:gd name="T25" fmla="*/ 77114 h 351"/>
              <a:gd name="T26" fmla="*/ 40039 w 289"/>
              <a:gd name="T27" fmla="*/ 78018 h 351"/>
              <a:gd name="T28" fmla="*/ 46340 w 289"/>
              <a:gd name="T29" fmla="*/ 78697 h 351"/>
              <a:gd name="T30" fmla="*/ 52641 w 289"/>
              <a:gd name="T31" fmla="*/ 79149 h 351"/>
              <a:gd name="T32" fmla="*/ 56706 w 289"/>
              <a:gd name="T33" fmla="*/ 79375 h 351"/>
              <a:gd name="T34" fmla="*/ 58128 w 289"/>
              <a:gd name="T35" fmla="*/ 78018 h 351"/>
              <a:gd name="T36" fmla="*/ 58738 w 289"/>
              <a:gd name="T37" fmla="*/ 75757 h 351"/>
              <a:gd name="T38" fmla="*/ 57315 w 289"/>
              <a:gd name="T39" fmla="*/ 74174 h 351"/>
              <a:gd name="T40" fmla="*/ 53454 w 289"/>
              <a:gd name="T41" fmla="*/ 72817 h 351"/>
              <a:gd name="T42" fmla="*/ 47966 w 289"/>
              <a:gd name="T43" fmla="*/ 71686 h 351"/>
              <a:gd name="T44" fmla="*/ 42275 w 289"/>
              <a:gd name="T45" fmla="*/ 70782 h 351"/>
              <a:gd name="T46" fmla="*/ 36381 w 289"/>
              <a:gd name="T47" fmla="*/ 69651 h 351"/>
              <a:gd name="T48" fmla="*/ 30893 w 289"/>
              <a:gd name="T49" fmla="*/ 68520 h 351"/>
              <a:gd name="T50" fmla="*/ 25406 w 289"/>
              <a:gd name="T51" fmla="*/ 66937 h 351"/>
              <a:gd name="T52" fmla="*/ 19918 w 289"/>
              <a:gd name="T53" fmla="*/ 64902 h 351"/>
              <a:gd name="T54" fmla="*/ 14634 w 289"/>
              <a:gd name="T55" fmla="*/ 62415 h 351"/>
              <a:gd name="T56" fmla="*/ 9959 w 289"/>
              <a:gd name="T57" fmla="*/ 59022 h 351"/>
              <a:gd name="T58" fmla="*/ 6910 w 289"/>
              <a:gd name="T59" fmla="*/ 54500 h 351"/>
              <a:gd name="T60" fmla="*/ 6097 w 289"/>
              <a:gd name="T61" fmla="*/ 48620 h 351"/>
              <a:gd name="T62" fmla="*/ 6910 w 289"/>
              <a:gd name="T63" fmla="*/ 42062 h 351"/>
              <a:gd name="T64" fmla="*/ 9349 w 289"/>
              <a:gd name="T65" fmla="*/ 35730 h 351"/>
              <a:gd name="T66" fmla="*/ 13008 w 289"/>
              <a:gd name="T67" fmla="*/ 28946 h 351"/>
              <a:gd name="T68" fmla="*/ 17276 w 289"/>
              <a:gd name="T69" fmla="*/ 23066 h 351"/>
              <a:gd name="T70" fmla="*/ 22357 w 289"/>
              <a:gd name="T71" fmla="*/ 17413 h 351"/>
              <a:gd name="T72" fmla="*/ 27845 w 289"/>
              <a:gd name="T73" fmla="*/ 11985 h 351"/>
              <a:gd name="T74" fmla="*/ 35568 w 289"/>
              <a:gd name="T75" fmla="*/ 7915 h 351"/>
              <a:gd name="T76" fmla="*/ 43291 w 289"/>
              <a:gd name="T77" fmla="*/ 4297 h 351"/>
              <a:gd name="T78" fmla="*/ 48169 w 289"/>
              <a:gd name="T79" fmla="*/ 1357 h 351"/>
              <a:gd name="T80" fmla="*/ 46746 w 289"/>
              <a:gd name="T81" fmla="*/ 0 h 351"/>
              <a:gd name="T82" fmla="*/ 40243 w 289"/>
              <a:gd name="T83" fmla="*/ 905 h 351"/>
              <a:gd name="T84" fmla="*/ 32723 w 289"/>
              <a:gd name="T85" fmla="*/ 3844 h 351"/>
              <a:gd name="T86" fmla="*/ 25812 w 289"/>
              <a:gd name="T87" fmla="*/ 7915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0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42000 w 254"/>
              <a:gd name="T1" fmla="*/ 16377 h 234"/>
              <a:gd name="T2" fmla="*/ 44400 w 254"/>
              <a:gd name="T3" fmla="*/ 19376 h 234"/>
              <a:gd name="T4" fmla="*/ 45800 w 254"/>
              <a:gd name="T5" fmla="*/ 22836 h 234"/>
              <a:gd name="T6" fmla="*/ 46400 w 254"/>
              <a:gd name="T7" fmla="*/ 26526 h 234"/>
              <a:gd name="T8" fmla="*/ 46400 w 254"/>
              <a:gd name="T9" fmla="*/ 30447 h 234"/>
              <a:gd name="T10" fmla="*/ 46000 w 254"/>
              <a:gd name="T11" fmla="*/ 33677 h 234"/>
              <a:gd name="T12" fmla="*/ 45200 w 254"/>
              <a:gd name="T13" fmla="*/ 36445 h 234"/>
              <a:gd name="T14" fmla="*/ 43800 w 254"/>
              <a:gd name="T15" fmla="*/ 39213 h 234"/>
              <a:gd name="T16" fmla="*/ 42200 w 254"/>
              <a:gd name="T17" fmla="*/ 41289 h 234"/>
              <a:gd name="T18" fmla="*/ 40400 w 254"/>
              <a:gd name="T19" fmla="*/ 43826 h 234"/>
              <a:gd name="T20" fmla="*/ 38600 w 254"/>
              <a:gd name="T21" fmla="*/ 45902 h 234"/>
              <a:gd name="T22" fmla="*/ 36600 w 254"/>
              <a:gd name="T23" fmla="*/ 47978 h 234"/>
              <a:gd name="T24" fmla="*/ 34800 w 254"/>
              <a:gd name="T25" fmla="*/ 50284 h 234"/>
              <a:gd name="T26" fmla="*/ 34400 w 254"/>
              <a:gd name="T27" fmla="*/ 50976 h 234"/>
              <a:gd name="T28" fmla="*/ 34400 w 254"/>
              <a:gd name="T29" fmla="*/ 51668 h 234"/>
              <a:gd name="T30" fmla="*/ 34400 w 254"/>
              <a:gd name="T31" fmla="*/ 52360 h 234"/>
              <a:gd name="T32" fmla="*/ 34800 w 254"/>
              <a:gd name="T33" fmla="*/ 53283 h 234"/>
              <a:gd name="T34" fmla="*/ 35400 w 254"/>
              <a:gd name="T35" fmla="*/ 53744 h 234"/>
              <a:gd name="T36" fmla="*/ 36200 w 254"/>
              <a:gd name="T37" fmla="*/ 53975 h 234"/>
              <a:gd name="T38" fmla="*/ 36800 w 254"/>
              <a:gd name="T39" fmla="*/ 53744 h 234"/>
              <a:gd name="T40" fmla="*/ 37400 w 254"/>
              <a:gd name="T41" fmla="*/ 53283 h 234"/>
              <a:gd name="T42" fmla="*/ 41600 w 254"/>
              <a:gd name="T43" fmla="*/ 50054 h 234"/>
              <a:gd name="T44" fmla="*/ 45200 w 254"/>
              <a:gd name="T45" fmla="*/ 45902 h 234"/>
              <a:gd name="T46" fmla="*/ 48000 w 254"/>
              <a:gd name="T47" fmla="*/ 41058 h 234"/>
              <a:gd name="T48" fmla="*/ 49800 w 254"/>
              <a:gd name="T49" fmla="*/ 35753 h 234"/>
              <a:gd name="T50" fmla="*/ 50800 w 254"/>
              <a:gd name="T51" fmla="*/ 30217 h 234"/>
              <a:gd name="T52" fmla="*/ 50200 w 254"/>
              <a:gd name="T53" fmla="*/ 24681 h 234"/>
              <a:gd name="T54" fmla="*/ 48600 w 254"/>
              <a:gd name="T55" fmla="*/ 19376 h 234"/>
              <a:gd name="T56" fmla="*/ 45200 w 254"/>
              <a:gd name="T57" fmla="*/ 14762 h 234"/>
              <a:gd name="T58" fmla="*/ 42800 w 254"/>
              <a:gd name="T59" fmla="*/ 12225 h 234"/>
              <a:gd name="T60" fmla="*/ 39800 w 254"/>
              <a:gd name="T61" fmla="*/ 10380 h 234"/>
              <a:gd name="T62" fmla="*/ 36600 w 254"/>
              <a:gd name="T63" fmla="*/ 8304 h 234"/>
              <a:gd name="T64" fmla="*/ 33000 w 254"/>
              <a:gd name="T65" fmla="*/ 6689 h 234"/>
              <a:gd name="T66" fmla="*/ 29400 w 254"/>
              <a:gd name="T67" fmla="*/ 4844 h 234"/>
              <a:gd name="T68" fmla="*/ 25800 w 254"/>
              <a:gd name="T69" fmla="*/ 3691 h 234"/>
              <a:gd name="T70" fmla="*/ 22200 w 254"/>
              <a:gd name="T71" fmla="*/ 2768 h 234"/>
              <a:gd name="T72" fmla="*/ 18600 w 254"/>
              <a:gd name="T73" fmla="*/ 1615 h 234"/>
              <a:gd name="T74" fmla="*/ 15000 w 254"/>
              <a:gd name="T75" fmla="*/ 923 h 234"/>
              <a:gd name="T76" fmla="*/ 11800 w 254"/>
              <a:gd name="T77" fmla="*/ 461 h 234"/>
              <a:gd name="T78" fmla="*/ 8600 w 254"/>
              <a:gd name="T79" fmla="*/ 0 h 234"/>
              <a:gd name="T80" fmla="*/ 6200 w 254"/>
              <a:gd name="T81" fmla="*/ 0 h 234"/>
              <a:gd name="T82" fmla="*/ 3800 w 254"/>
              <a:gd name="T83" fmla="*/ 0 h 234"/>
              <a:gd name="T84" fmla="*/ 2000 w 254"/>
              <a:gd name="T85" fmla="*/ 0 h 234"/>
              <a:gd name="T86" fmla="*/ 600 w 254"/>
              <a:gd name="T87" fmla="*/ 461 h 234"/>
              <a:gd name="T88" fmla="*/ 0 w 254"/>
              <a:gd name="T89" fmla="*/ 923 h 234"/>
              <a:gd name="T90" fmla="*/ 2200 w 254"/>
              <a:gd name="T91" fmla="*/ 1384 h 234"/>
              <a:gd name="T92" fmla="*/ 4200 w 254"/>
              <a:gd name="T93" fmla="*/ 1615 h 234"/>
              <a:gd name="T94" fmla="*/ 6800 w 254"/>
              <a:gd name="T95" fmla="*/ 2076 h 234"/>
              <a:gd name="T96" fmla="*/ 9200 w 254"/>
              <a:gd name="T97" fmla="*/ 2768 h 234"/>
              <a:gd name="T98" fmla="*/ 11800 w 254"/>
              <a:gd name="T99" fmla="*/ 3460 h 234"/>
              <a:gd name="T100" fmla="*/ 14800 w 254"/>
              <a:gd name="T101" fmla="*/ 3921 h 234"/>
              <a:gd name="T102" fmla="*/ 17400 w 254"/>
              <a:gd name="T103" fmla="*/ 4613 h 234"/>
              <a:gd name="T104" fmla="*/ 20400 w 254"/>
              <a:gd name="T105" fmla="*/ 5305 h 234"/>
              <a:gd name="T106" fmla="*/ 23200 w 254"/>
              <a:gd name="T107" fmla="*/ 6459 h 234"/>
              <a:gd name="T108" fmla="*/ 26200 w 254"/>
              <a:gd name="T109" fmla="*/ 7381 h 234"/>
              <a:gd name="T110" fmla="*/ 29000 w 254"/>
              <a:gd name="T111" fmla="*/ 8304 h 234"/>
              <a:gd name="T112" fmla="*/ 31800 w 254"/>
              <a:gd name="T113" fmla="*/ 9688 h 234"/>
              <a:gd name="T114" fmla="*/ 34600 w 254"/>
              <a:gd name="T115" fmla="*/ 11072 h 234"/>
              <a:gd name="T116" fmla="*/ 37200 w 254"/>
              <a:gd name="T117" fmla="*/ 12686 h 234"/>
              <a:gd name="T118" fmla="*/ 39800 w 254"/>
              <a:gd name="T119" fmla="*/ 14532 h 234"/>
              <a:gd name="T120" fmla="*/ 42000 w 254"/>
              <a:gd name="T121" fmla="*/ 1637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1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26945 h 221"/>
              <a:gd name="T2" fmla="*/ 0 w 103"/>
              <a:gd name="T3" fmla="*/ 30953 h 221"/>
              <a:gd name="T4" fmla="*/ 801 w 103"/>
              <a:gd name="T5" fmla="*/ 34739 h 221"/>
              <a:gd name="T6" fmla="*/ 2404 w 103"/>
              <a:gd name="T7" fmla="*/ 38302 h 221"/>
              <a:gd name="T8" fmla="*/ 4408 w 103"/>
              <a:gd name="T9" fmla="*/ 41419 h 221"/>
              <a:gd name="T10" fmla="*/ 7013 w 103"/>
              <a:gd name="T11" fmla="*/ 43869 h 221"/>
              <a:gd name="T12" fmla="*/ 10018 w 103"/>
              <a:gd name="T13" fmla="*/ 46318 h 221"/>
              <a:gd name="T14" fmla="*/ 13224 w 103"/>
              <a:gd name="T15" fmla="*/ 48100 h 221"/>
              <a:gd name="T16" fmla="*/ 16630 w 103"/>
              <a:gd name="T17" fmla="*/ 48990 h 221"/>
              <a:gd name="T18" fmla="*/ 17832 w 103"/>
              <a:gd name="T19" fmla="*/ 49213 h 221"/>
              <a:gd name="T20" fmla="*/ 18834 w 103"/>
              <a:gd name="T21" fmla="*/ 48768 h 221"/>
              <a:gd name="T22" fmla="*/ 19635 w 103"/>
              <a:gd name="T23" fmla="*/ 48100 h 221"/>
              <a:gd name="T24" fmla="*/ 20036 w 103"/>
              <a:gd name="T25" fmla="*/ 46986 h 221"/>
              <a:gd name="T26" fmla="*/ 20036 w 103"/>
              <a:gd name="T27" fmla="*/ 45873 h 221"/>
              <a:gd name="T28" fmla="*/ 19836 w 103"/>
              <a:gd name="T29" fmla="*/ 44759 h 221"/>
              <a:gd name="T30" fmla="*/ 19234 w 103"/>
              <a:gd name="T31" fmla="*/ 43646 h 221"/>
              <a:gd name="T32" fmla="*/ 18233 w 103"/>
              <a:gd name="T33" fmla="*/ 43201 h 221"/>
              <a:gd name="T34" fmla="*/ 14827 w 103"/>
              <a:gd name="T35" fmla="*/ 41864 h 221"/>
              <a:gd name="T36" fmla="*/ 11621 w 103"/>
              <a:gd name="T37" fmla="*/ 39860 h 221"/>
              <a:gd name="T38" fmla="*/ 9016 w 103"/>
              <a:gd name="T39" fmla="*/ 37411 h 221"/>
              <a:gd name="T40" fmla="*/ 7213 w 103"/>
              <a:gd name="T41" fmla="*/ 34516 h 221"/>
              <a:gd name="T42" fmla="*/ 6011 w 103"/>
              <a:gd name="T43" fmla="*/ 30953 h 221"/>
              <a:gd name="T44" fmla="*/ 5410 w 103"/>
              <a:gd name="T45" fmla="*/ 27167 h 221"/>
              <a:gd name="T46" fmla="*/ 5410 w 103"/>
              <a:gd name="T47" fmla="*/ 22936 h 221"/>
              <a:gd name="T48" fmla="*/ 6411 w 103"/>
              <a:gd name="T49" fmla="*/ 18705 h 221"/>
              <a:gd name="T50" fmla="*/ 7614 w 103"/>
              <a:gd name="T51" fmla="*/ 15588 h 221"/>
              <a:gd name="T52" fmla="*/ 9217 w 103"/>
              <a:gd name="T53" fmla="*/ 12693 h 221"/>
              <a:gd name="T54" fmla="*/ 11220 w 103"/>
              <a:gd name="T55" fmla="*/ 10243 h 221"/>
              <a:gd name="T56" fmla="*/ 13224 w 103"/>
              <a:gd name="T57" fmla="*/ 7794 h 221"/>
              <a:gd name="T58" fmla="*/ 15227 w 103"/>
              <a:gd name="T59" fmla="*/ 5567 h 221"/>
              <a:gd name="T60" fmla="*/ 17231 w 103"/>
              <a:gd name="T61" fmla="*/ 3786 h 221"/>
              <a:gd name="T62" fmla="*/ 19234 w 103"/>
              <a:gd name="T63" fmla="*/ 1781 h 221"/>
              <a:gd name="T64" fmla="*/ 20637 w 103"/>
              <a:gd name="T65" fmla="*/ 223 h 221"/>
              <a:gd name="T66" fmla="*/ 19234 w 103"/>
              <a:gd name="T67" fmla="*/ 0 h 221"/>
              <a:gd name="T68" fmla="*/ 16830 w 103"/>
              <a:gd name="T69" fmla="*/ 1113 h 221"/>
              <a:gd name="T70" fmla="*/ 13825 w 103"/>
              <a:gd name="T71" fmla="*/ 3786 h 221"/>
              <a:gd name="T72" fmla="*/ 10218 w 103"/>
              <a:gd name="T73" fmla="*/ 7349 h 221"/>
              <a:gd name="T74" fmla="*/ 6812 w 103"/>
              <a:gd name="T75" fmla="*/ 11802 h 221"/>
              <a:gd name="T76" fmla="*/ 3606 w 103"/>
              <a:gd name="T77" fmla="*/ 16701 h 221"/>
              <a:gd name="T78" fmla="*/ 1403 w 103"/>
              <a:gd name="T79" fmla="*/ 21823 h 221"/>
              <a:gd name="T80" fmla="*/ 0 w 103"/>
              <a:gd name="T81" fmla="*/ 26945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2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37410 w 221"/>
              <a:gd name="T1" fmla="*/ 25990 h 288"/>
              <a:gd name="T2" fmla="*/ 39623 w 221"/>
              <a:gd name="T3" fmla="*/ 30058 h 288"/>
              <a:gd name="T4" fmla="*/ 40629 w 221"/>
              <a:gd name="T5" fmla="*/ 34578 h 288"/>
              <a:gd name="T6" fmla="*/ 40025 w 221"/>
              <a:gd name="T7" fmla="*/ 39324 h 288"/>
              <a:gd name="T8" fmla="*/ 37612 w 221"/>
              <a:gd name="T9" fmla="*/ 43844 h 288"/>
              <a:gd name="T10" fmla="*/ 34192 w 221"/>
              <a:gd name="T11" fmla="*/ 47912 h 288"/>
              <a:gd name="T12" fmla="*/ 30170 w 221"/>
              <a:gd name="T13" fmla="*/ 51754 h 288"/>
              <a:gd name="T14" fmla="*/ 25946 w 221"/>
              <a:gd name="T15" fmla="*/ 55596 h 288"/>
              <a:gd name="T16" fmla="*/ 23331 w 221"/>
              <a:gd name="T17" fmla="*/ 58308 h 288"/>
              <a:gd name="T18" fmla="*/ 22527 w 221"/>
              <a:gd name="T19" fmla="*/ 60342 h 288"/>
              <a:gd name="T20" fmla="*/ 21923 w 221"/>
              <a:gd name="T21" fmla="*/ 62376 h 288"/>
              <a:gd name="T22" fmla="*/ 22124 w 221"/>
              <a:gd name="T23" fmla="*/ 64184 h 288"/>
              <a:gd name="T24" fmla="*/ 23532 w 221"/>
              <a:gd name="T25" fmla="*/ 65088 h 288"/>
              <a:gd name="T26" fmla="*/ 25141 w 221"/>
              <a:gd name="T27" fmla="*/ 64862 h 288"/>
              <a:gd name="T28" fmla="*/ 27957 w 221"/>
              <a:gd name="T29" fmla="*/ 61472 h 288"/>
              <a:gd name="T30" fmla="*/ 32583 w 221"/>
              <a:gd name="T31" fmla="*/ 56500 h 288"/>
              <a:gd name="T32" fmla="*/ 37410 w 221"/>
              <a:gd name="T33" fmla="*/ 51754 h 288"/>
              <a:gd name="T34" fmla="*/ 41634 w 221"/>
              <a:gd name="T35" fmla="*/ 46104 h 288"/>
              <a:gd name="T36" fmla="*/ 44249 w 221"/>
              <a:gd name="T37" fmla="*/ 39324 h 288"/>
              <a:gd name="T38" fmla="*/ 43847 w 221"/>
              <a:gd name="T39" fmla="*/ 32092 h 288"/>
              <a:gd name="T40" fmla="*/ 41031 w 221"/>
              <a:gd name="T41" fmla="*/ 25312 h 288"/>
              <a:gd name="T42" fmla="*/ 36405 w 221"/>
              <a:gd name="T43" fmla="*/ 19662 h 288"/>
              <a:gd name="T44" fmla="*/ 31980 w 221"/>
              <a:gd name="T45" fmla="*/ 15594 h 288"/>
              <a:gd name="T46" fmla="*/ 27555 w 221"/>
              <a:gd name="T47" fmla="*/ 12430 h 288"/>
              <a:gd name="T48" fmla="*/ 22929 w 221"/>
              <a:gd name="T49" fmla="*/ 9040 h 288"/>
              <a:gd name="T50" fmla="*/ 17901 w 221"/>
              <a:gd name="T51" fmla="*/ 6102 h 288"/>
              <a:gd name="T52" fmla="*/ 13275 w 221"/>
              <a:gd name="T53" fmla="*/ 3390 h 288"/>
              <a:gd name="T54" fmla="*/ 8448 w 221"/>
              <a:gd name="T55" fmla="*/ 1356 h 288"/>
              <a:gd name="T56" fmla="*/ 4425 w 221"/>
              <a:gd name="T57" fmla="*/ 226 h 288"/>
              <a:gd name="T58" fmla="*/ 1408 w 221"/>
              <a:gd name="T59" fmla="*/ 226 h 288"/>
              <a:gd name="T60" fmla="*/ 1609 w 221"/>
              <a:gd name="T61" fmla="*/ 1130 h 288"/>
              <a:gd name="T62" fmla="*/ 5229 w 221"/>
              <a:gd name="T63" fmla="*/ 2938 h 288"/>
              <a:gd name="T64" fmla="*/ 9453 w 221"/>
              <a:gd name="T65" fmla="*/ 4972 h 288"/>
              <a:gd name="T66" fmla="*/ 14280 w 221"/>
              <a:gd name="T67" fmla="*/ 7684 h 288"/>
              <a:gd name="T68" fmla="*/ 19309 w 221"/>
              <a:gd name="T69" fmla="*/ 10848 h 288"/>
              <a:gd name="T70" fmla="*/ 24337 w 221"/>
              <a:gd name="T71" fmla="*/ 14464 h 288"/>
              <a:gd name="T72" fmla="*/ 29365 w 221"/>
              <a:gd name="T73" fmla="*/ 18306 h 288"/>
              <a:gd name="T74" fmla="*/ 33991 w 221"/>
              <a:gd name="T75" fmla="*/ 221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3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5406 w 74"/>
              <a:gd name="T1" fmla="*/ 2737 h 174"/>
              <a:gd name="T2" fmla="*/ 5020 w 74"/>
              <a:gd name="T3" fmla="*/ 1597 h 174"/>
              <a:gd name="T4" fmla="*/ 4441 w 74"/>
              <a:gd name="T5" fmla="*/ 684 h 174"/>
              <a:gd name="T6" fmla="*/ 3282 w 74"/>
              <a:gd name="T7" fmla="*/ 228 h 174"/>
              <a:gd name="T8" fmla="*/ 2317 w 74"/>
              <a:gd name="T9" fmla="*/ 0 h 174"/>
              <a:gd name="T10" fmla="*/ 1351 w 74"/>
              <a:gd name="T11" fmla="*/ 456 h 174"/>
              <a:gd name="T12" fmla="*/ 579 w 74"/>
              <a:gd name="T13" fmla="*/ 1140 h 174"/>
              <a:gd name="T14" fmla="*/ 0 w 74"/>
              <a:gd name="T15" fmla="*/ 2281 h 174"/>
              <a:gd name="T16" fmla="*/ 0 w 74"/>
              <a:gd name="T17" fmla="*/ 3649 h 174"/>
              <a:gd name="T18" fmla="*/ 965 w 74"/>
              <a:gd name="T19" fmla="*/ 8896 h 174"/>
              <a:gd name="T20" fmla="*/ 2510 w 74"/>
              <a:gd name="T21" fmla="*/ 15054 h 174"/>
              <a:gd name="T22" fmla="*/ 4634 w 74"/>
              <a:gd name="T23" fmla="*/ 20984 h 174"/>
              <a:gd name="T24" fmla="*/ 6950 w 74"/>
              <a:gd name="T25" fmla="*/ 26915 h 174"/>
              <a:gd name="T26" fmla="*/ 9460 w 74"/>
              <a:gd name="T27" fmla="*/ 32161 h 174"/>
              <a:gd name="T28" fmla="*/ 11777 w 74"/>
              <a:gd name="T29" fmla="*/ 36267 h 174"/>
              <a:gd name="T30" fmla="*/ 13322 w 74"/>
              <a:gd name="T31" fmla="*/ 39004 h 174"/>
              <a:gd name="T32" fmla="*/ 14287 w 74"/>
              <a:gd name="T33" fmla="*/ 39688 h 174"/>
              <a:gd name="T34" fmla="*/ 13901 w 74"/>
              <a:gd name="T35" fmla="*/ 36951 h 174"/>
              <a:gd name="T36" fmla="*/ 12936 w 74"/>
              <a:gd name="T37" fmla="*/ 33530 h 174"/>
              <a:gd name="T38" fmla="*/ 11777 w 74"/>
              <a:gd name="T39" fmla="*/ 29196 h 174"/>
              <a:gd name="T40" fmla="*/ 10233 w 74"/>
              <a:gd name="T41" fmla="*/ 23950 h 174"/>
              <a:gd name="T42" fmla="*/ 8881 w 74"/>
              <a:gd name="T43" fmla="*/ 18704 h 174"/>
              <a:gd name="T44" fmla="*/ 7337 w 74"/>
              <a:gd name="T45" fmla="*/ 13229 h 174"/>
              <a:gd name="T46" fmla="*/ 6178 w 74"/>
              <a:gd name="T47" fmla="*/ 7983 h 174"/>
              <a:gd name="T48" fmla="*/ 5406 w 74"/>
              <a:gd name="T49" fmla="*/ 273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4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4070 w 39"/>
              <a:gd name="T1" fmla="*/ 1971 h 87"/>
              <a:gd name="T2" fmla="*/ 3867 w 39"/>
              <a:gd name="T3" fmla="*/ 1095 h 87"/>
              <a:gd name="T4" fmla="*/ 3256 w 39"/>
              <a:gd name="T5" fmla="*/ 438 h 87"/>
              <a:gd name="T6" fmla="*/ 2646 w 39"/>
              <a:gd name="T7" fmla="*/ 0 h 87"/>
              <a:gd name="T8" fmla="*/ 1628 w 39"/>
              <a:gd name="T9" fmla="*/ 0 h 87"/>
              <a:gd name="T10" fmla="*/ 1018 w 39"/>
              <a:gd name="T11" fmla="*/ 219 h 87"/>
              <a:gd name="T12" fmla="*/ 407 w 39"/>
              <a:gd name="T13" fmla="*/ 657 h 87"/>
              <a:gd name="T14" fmla="*/ 0 w 39"/>
              <a:gd name="T15" fmla="*/ 1314 h 87"/>
              <a:gd name="T16" fmla="*/ 0 w 39"/>
              <a:gd name="T17" fmla="*/ 2190 h 87"/>
              <a:gd name="T18" fmla="*/ 0 w 39"/>
              <a:gd name="T19" fmla="*/ 4817 h 87"/>
              <a:gd name="T20" fmla="*/ 611 w 39"/>
              <a:gd name="T21" fmla="*/ 7664 h 87"/>
              <a:gd name="T22" fmla="*/ 1425 w 39"/>
              <a:gd name="T23" fmla="*/ 10510 h 87"/>
              <a:gd name="T24" fmla="*/ 2646 w 39"/>
              <a:gd name="T25" fmla="*/ 13138 h 87"/>
              <a:gd name="T26" fmla="*/ 3867 w 39"/>
              <a:gd name="T27" fmla="*/ 15766 h 87"/>
              <a:gd name="T28" fmla="*/ 5088 w 39"/>
              <a:gd name="T29" fmla="*/ 17736 h 87"/>
              <a:gd name="T30" fmla="*/ 6716 w 39"/>
              <a:gd name="T31" fmla="*/ 18831 h 87"/>
              <a:gd name="T32" fmla="*/ 7733 w 39"/>
              <a:gd name="T33" fmla="*/ 19050 h 87"/>
              <a:gd name="T34" fmla="*/ 7937 w 39"/>
              <a:gd name="T35" fmla="*/ 15328 h 87"/>
              <a:gd name="T36" fmla="*/ 6919 w 39"/>
              <a:gd name="T37" fmla="*/ 10948 h 87"/>
              <a:gd name="T38" fmla="*/ 5495 w 39"/>
              <a:gd name="T39" fmla="*/ 6350 h 87"/>
              <a:gd name="T40" fmla="*/ 4070 w 39"/>
              <a:gd name="T41" fmla="*/ 1971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5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3362 w 34"/>
              <a:gd name="T1" fmla="*/ 1525 h 51"/>
              <a:gd name="T2" fmla="*/ 3362 w 34"/>
              <a:gd name="T3" fmla="*/ 1743 h 51"/>
              <a:gd name="T4" fmla="*/ 3362 w 34"/>
              <a:gd name="T5" fmla="*/ 1743 h 51"/>
              <a:gd name="T6" fmla="*/ 3362 w 34"/>
              <a:gd name="T7" fmla="*/ 1743 h 51"/>
              <a:gd name="T8" fmla="*/ 3362 w 34"/>
              <a:gd name="T9" fmla="*/ 1743 h 51"/>
              <a:gd name="T10" fmla="*/ 3175 w 34"/>
              <a:gd name="T11" fmla="*/ 1090 h 51"/>
              <a:gd name="T12" fmla="*/ 2615 w 34"/>
              <a:gd name="T13" fmla="*/ 218 h 51"/>
              <a:gd name="T14" fmla="*/ 2054 w 34"/>
              <a:gd name="T15" fmla="*/ 0 h 51"/>
              <a:gd name="T16" fmla="*/ 1307 w 34"/>
              <a:gd name="T17" fmla="*/ 0 h 51"/>
              <a:gd name="T18" fmla="*/ 747 w 34"/>
              <a:gd name="T19" fmla="*/ 218 h 51"/>
              <a:gd name="T20" fmla="*/ 187 w 34"/>
              <a:gd name="T21" fmla="*/ 1090 h 51"/>
              <a:gd name="T22" fmla="*/ 0 w 34"/>
              <a:gd name="T23" fmla="*/ 1743 h 51"/>
              <a:gd name="T24" fmla="*/ 0 w 34"/>
              <a:gd name="T25" fmla="*/ 2397 h 51"/>
              <a:gd name="T26" fmla="*/ 187 w 34"/>
              <a:gd name="T27" fmla="*/ 3486 h 51"/>
              <a:gd name="T28" fmla="*/ 747 w 34"/>
              <a:gd name="T29" fmla="*/ 5012 h 51"/>
              <a:gd name="T30" fmla="*/ 1494 w 34"/>
              <a:gd name="T31" fmla="*/ 6537 h 51"/>
              <a:gd name="T32" fmla="*/ 2428 w 34"/>
              <a:gd name="T33" fmla="*/ 8062 h 51"/>
              <a:gd name="T34" fmla="*/ 3362 w 34"/>
              <a:gd name="T35" fmla="*/ 9370 h 51"/>
              <a:gd name="T36" fmla="*/ 4669 w 34"/>
              <a:gd name="T37" fmla="*/ 10241 h 51"/>
              <a:gd name="T38" fmla="*/ 5603 w 34"/>
              <a:gd name="T39" fmla="*/ 11113 h 51"/>
              <a:gd name="T40" fmla="*/ 6350 w 34"/>
              <a:gd name="T41" fmla="*/ 11113 h 51"/>
              <a:gd name="T42" fmla="*/ 6163 w 34"/>
              <a:gd name="T43" fmla="*/ 8716 h 51"/>
              <a:gd name="T44" fmla="*/ 5416 w 34"/>
              <a:gd name="T45" fmla="*/ 5883 h 51"/>
              <a:gd name="T46" fmla="*/ 4296 w 34"/>
              <a:gd name="T47" fmla="*/ 3269 h 51"/>
              <a:gd name="T48" fmla="*/ 3362 w 34"/>
              <a:gd name="T49" fmla="*/ 1525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6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7661 w 46"/>
              <a:gd name="T1" fmla="*/ 4618 h 33"/>
              <a:gd name="T2" fmla="*/ 8490 w 46"/>
              <a:gd name="T3" fmla="*/ 4233 h 33"/>
              <a:gd name="T4" fmla="*/ 9318 w 46"/>
              <a:gd name="T5" fmla="*/ 3656 h 33"/>
              <a:gd name="T6" fmla="*/ 9525 w 46"/>
              <a:gd name="T7" fmla="*/ 2886 h 33"/>
              <a:gd name="T8" fmla="*/ 9525 w 46"/>
              <a:gd name="T9" fmla="*/ 1924 h 33"/>
              <a:gd name="T10" fmla="*/ 9111 w 46"/>
              <a:gd name="T11" fmla="*/ 962 h 33"/>
              <a:gd name="T12" fmla="*/ 8490 w 46"/>
              <a:gd name="T13" fmla="*/ 385 h 33"/>
              <a:gd name="T14" fmla="*/ 7661 w 46"/>
              <a:gd name="T15" fmla="*/ 0 h 33"/>
              <a:gd name="T16" fmla="*/ 6626 w 46"/>
              <a:gd name="T17" fmla="*/ 0 h 33"/>
              <a:gd name="T18" fmla="*/ 6005 w 46"/>
              <a:gd name="T19" fmla="*/ 0 h 33"/>
              <a:gd name="T20" fmla="*/ 5177 w 46"/>
              <a:gd name="T21" fmla="*/ 192 h 33"/>
              <a:gd name="T22" fmla="*/ 3934 w 46"/>
              <a:gd name="T23" fmla="*/ 577 h 33"/>
              <a:gd name="T24" fmla="*/ 2485 w 46"/>
              <a:gd name="T25" fmla="*/ 1347 h 33"/>
              <a:gd name="T26" fmla="*/ 1035 w 46"/>
              <a:gd name="T27" fmla="*/ 2694 h 33"/>
              <a:gd name="T28" fmla="*/ 414 w 46"/>
              <a:gd name="T29" fmla="*/ 3848 h 33"/>
              <a:gd name="T30" fmla="*/ 0 w 46"/>
              <a:gd name="T31" fmla="*/ 5003 h 33"/>
              <a:gd name="T32" fmla="*/ 0 w 46"/>
              <a:gd name="T33" fmla="*/ 5580 h 33"/>
              <a:gd name="T34" fmla="*/ 621 w 46"/>
              <a:gd name="T35" fmla="*/ 5965 h 33"/>
              <a:gd name="T36" fmla="*/ 1449 w 46"/>
              <a:gd name="T37" fmla="*/ 6350 h 33"/>
              <a:gd name="T38" fmla="*/ 2485 w 46"/>
              <a:gd name="T39" fmla="*/ 6350 h 33"/>
              <a:gd name="T40" fmla="*/ 3313 w 46"/>
              <a:gd name="T41" fmla="*/ 6350 h 33"/>
              <a:gd name="T42" fmla="*/ 4348 w 46"/>
              <a:gd name="T43" fmla="*/ 5965 h 33"/>
              <a:gd name="T44" fmla="*/ 5384 w 46"/>
              <a:gd name="T45" fmla="*/ 5773 h 33"/>
              <a:gd name="T46" fmla="*/ 6626 w 46"/>
              <a:gd name="T47" fmla="*/ 5388 h 33"/>
              <a:gd name="T48" fmla="*/ 7661 w 46"/>
              <a:gd name="T49" fmla="*/ 461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7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13409 w 177"/>
              <a:gd name="T1" fmla="*/ 7416 h 219"/>
              <a:gd name="T2" fmla="*/ 10727 w 177"/>
              <a:gd name="T3" fmla="*/ 9663 h 219"/>
              <a:gd name="T4" fmla="*/ 8458 w 177"/>
              <a:gd name="T5" fmla="*/ 12135 h 219"/>
              <a:gd name="T6" fmla="*/ 5982 w 177"/>
              <a:gd name="T7" fmla="*/ 14831 h 219"/>
              <a:gd name="T8" fmla="*/ 4126 w 177"/>
              <a:gd name="T9" fmla="*/ 17753 h 219"/>
              <a:gd name="T10" fmla="*/ 2475 w 177"/>
              <a:gd name="T11" fmla="*/ 20899 h 219"/>
              <a:gd name="T12" fmla="*/ 1238 w 177"/>
              <a:gd name="T13" fmla="*/ 24045 h 219"/>
              <a:gd name="T14" fmla="*/ 413 w 177"/>
              <a:gd name="T15" fmla="*/ 27191 h 219"/>
              <a:gd name="T16" fmla="*/ 0 w 177"/>
              <a:gd name="T17" fmla="*/ 30562 h 219"/>
              <a:gd name="T18" fmla="*/ 413 w 177"/>
              <a:gd name="T19" fmla="*/ 35505 h 219"/>
              <a:gd name="T20" fmla="*/ 2063 w 177"/>
              <a:gd name="T21" fmla="*/ 39775 h 219"/>
              <a:gd name="T22" fmla="*/ 4745 w 177"/>
              <a:gd name="T23" fmla="*/ 43370 h 219"/>
              <a:gd name="T24" fmla="*/ 7839 w 177"/>
              <a:gd name="T25" fmla="*/ 45842 h 219"/>
              <a:gd name="T26" fmla="*/ 11758 w 177"/>
              <a:gd name="T27" fmla="*/ 47865 h 219"/>
              <a:gd name="T28" fmla="*/ 16090 w 177"/>
              <a:gd name="T29" fmla="*/ 48988 h 219"/>
              <a:gd name="T30" fmla="*/ 20216 w 177"/>
              <a:gd name="T31" fmla="*/ 49213 h 219"/>
              <a:gd name="T32" fmla="*/ 24342 w 177"/>
              <a:gd name="T33" fmla="*/ 48539 h 219"/>
              <a:gd name="T34" fmla="*/ 25373 w 177"/>
              <a:gd name="T35" fmla="*/ 48539 h 219"/>
              <a:gd name="T36" fmla="*/ 26199 w 177"/>
              <a:gd name="T37" fmla="*/ 48089 h 219"/>
              <a:gd name="T38" fmla="*/ 26817 w 177"/>
              <a:gd name="T39" fmla="*/ 47191 h 219"/>
              <a:gd name="T40" fmla="*/ 27024 w 177"/>
              <a:gd name="T41" fmla="*/ 46067 h 219"/>
              <a:gd name="T42" fmla="*/ 26817 w 177"/>
              <a:gd name="T43" fmla="*/ 45618 h 219"/>
              <a:gd name="T44" fmla="*/ 26199 w 177"/>
              <a:gd name="T45" fmla="*/ 45618 h 219"/>
              <a:gd name="T46" fmla="*/ 25373 w 177"/>
              <a:gd name="T47" fmla="*/ 45393 h 219"/>
              <a:gd name="T48" fmla="*/ 24136 w 177"/>
              <a:gd name="T49" fmla="*/ 45393 h 219"/>
              <a:gd name="T50" fmla="*/ 22898 w 177"/>
              <a:gd name="T51" fmla="*/ 45393 h 219"/>
              <a:gd name="T52" fmla="*/ 21867 w 177"/>
              <a:gd name="T53" fmla="*/ 45393 h 219"/>
              <a:gd name="T54" fmla="*/ 20629 w 177"/>
              <a:gd name="T55" fmla="*/ 45393 h 219"/>
              <a:gd name="T56" fmla="*/ 20010 w 177"/>
              <a:gd name="T57" fmla="*/ 45393 h 219"/>
              <a:gd name="T58" fmla="*/ 17947 w 177"/>
              <a:gd name="T59" fmla="*/ 45168 h 219"/>
              <a:gd name="T60" fmla="*/ 15884 w 177"/>
              <a:gd name="T61" fmla="*/ 44943 h 219"/>
              <a:gd name="T62" fmla="*/ 13821 w 177"/>
              <a:gd name="T63" fmla="*/ 44719 h 219"/>
              <a:gd name="T64" fmla="*/ 11552 w 177"/>
              <a:gd name="T65" fmla="*/ 44045 h 219"/>
              <a:gd name="T66" fmla="*/ 9489 w 177"/>
              <a:gd name="T67" fmla="*/ 43370 h 219"/>
              <a:gd name="T68" fmla="*/ 7220 w 177"/>
              <a:gd name="T69" fmla="*/ 41573 h 219"/>
              <a:gd name="T70" fmla="*/ 5363 w 177"/>
              <a:gd name="T71" fmla="*/ 39325 h 219"/>
              <a:gd name="T72" fmla="*/ 3094 w 177"/>
              <a:gd name="T73" fmla="*/ 36404 h 219"/>
              <a:gd name="T74" fmla="*/ 2682 w 177"/>
              <a:gd name="T75" fmla="*/ 32809 h 219"/>
              <a:gd name="T76" fmla="*/ 2888 w 177"/>
              <a:gd name="T77" fmla="*/ 29438 h 219"/>
              <a:gd name="T78" fmla="*/ 3919 w 177"/>
              <a:gd name="T79" fmla="*/ 26067 h 219"/>
              <a:gd name="T80" fmla="*/ 5157 w 177"/>
              <a:gd name="T81" fmla="*/ 22921 h 219"/>
              <a:gd name="T82" fmla="*/ 7014 w 177"/>
              <a:gd name="T83" fmla="*/ 20000 h 219"/>
              <a:gd name="T84" fmla="*/ 9283 w 177"/>
              <a:gd name="T85" fmla="*/ 17078 h 219"/>
              <a:gd name="T86" fmla="*/ 11552 w 177"/>
              <a:gd name="T87" fmla="*/ 14607 h 219"/>
              <a:gd name="T88" fmla="*/ 14440 w 177"/>
              <a:gd name="T89" fmla="*/ 12359 h 219"/>
              <a:gd name="T90" fmla="*/ 17328 w 177"/>
              <a:gd name="T91" fmla="*/ 10112 h 219"/>
              <a:gd name="T92" fmla="*/ 20216 w 177"/>
              <a:gd name="T93" fmla="*/ 8315 h 219"/>
              <a:gd name="T94" fmla="*/ 23311 w 177"/>
              <a:gd name="T95" fmla="*/ 6517 h 219"/>
              <a:gd name="T96" fmla="*/ 26199 w 177"/>
              <a:gd name="T97" fmla="*/ 5168 h 219"/>
              <a:gd name="T98" fmla="*/ 29087 w 177"/>
              <a:gd name="T99" fmla="*/ 3820 h 219"/>
              <a:gd name="T100" fmla="*/ 31768 w 177"/>
              <a:gd name="T101" fmla="*/ 2697 h 219"/>
              <a:gd name="T102" fmla="*/ 34450 w 177"/>
              <a:gd name="T103" fmla="*/ 2022 h 219"/>
              <a:gd name="T104" fmla="*/ 36513 w 177"/>
              <a:gd name="T105" fmla="*/ 1573 h 219"/>
              <a:gd name="T106" fmla="*/ 35069 w 177"/>
              <a:gd name="T107" fmla="*/ 449 h 219"/>
              <a:gd name="T108" fmla="*/ 32594 w 177"/>
              <a:gd name="T109" fmla="*/ 0 h 219"/>
              <a:gd name="T110" fmla="*/ 29912 w 177"/>
              <a:gd name="T111" fmla="*/ 449 h 219"/>
              <a:gd name="T112" fmla="*/ 26611 w 177"/>
              <a:gd name="T113" fmla="*/ 1348 h 219"/>
              <a:gd name="T114" fmla="*/ 22898 w 177"/>
              <a:gd name="T115" fmla="*/ 2472 h 219"/>
              <a:gd name="T116" fmla="*/ 19391 w 177"/>
              <a:gd name="T117" fmla="*/ 3820 h 219"/>
              <a:gd name="T118" fmla="*/ 16090 w 177"/>
              <a:gd name="T119" fmla="*/ 5843 h 219"/>
              <a:gd name="T120" fmla="*/ 13409 w 177"/>
              <a:gd name="T121" fmla="*/ 7416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8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20086 w 115"/>
              <a:gd name="T1" fmla="*/ 13307 h 170"/>
              <a:gd name="T2" fmla="*/ 20707 w 115"/>
              <a:gd name="T3" fmla="*/ 17509 h 170"/>
              <a:gd name="T4" fmla="*/ 20293 w 115"/>
              <a:gd name="T5" fmla="*/ 21011 h 170"/>
              <a:gd name="T6" fmla="*/ 18843 w 115"/>
              <a:gd name="T7" fmla="*/ 24046 h 170"/>
              <a:gd name="T8" fmla="*/ 16566 w 115"/>
              <a:gd name="T9" fmla="*/ 26614 h 170"/>
              <a:gd name="T10" fmla="*/ 14081 w 115"/>
              <a:gd name="T11" fmla="*/ 29182 h 170"/>
              <a:gd name="T12" fmla="*/ 11182 w 115"/>
              <a:gd name="T13" fmla="*/ 31516 h 170"/>
              <a:gd name="T14" fmla="*/ 8076 w 115"/>
              <a:gd name="T15" fmla="*/ 33851 h 170"/>
              <a:gd name="T16" fmla="*/ 5591 w 115"/>
              <a:gd name="T17" fmla="*/ 36185 h 170"/>
              <a:gd name="T18" fmla="*/ 5177 w 115"/>
              <a:gd name="T19" fmla="*/ 36886 h 170"/>
              <a:gd name="T20" fmla="*/ 4763 w 115"/>
              <a:gd name="T21" fmla="*/ 37352 h 170"/>
              <a:gd name="T22" fmla="*/ 4763 w 115"/>
              <a:gd name="T23" fmla="*/ 38286 h 170"/>
              <a:gd name="T24" fmla="*/ 5384 w 115"/>
              <a:gd name="T25" fmla="*/ 38987 h 170"/>
              <a:gd name="T26" fmla="*/ 5798 w 115"/>
              <a:gd name="T27" fmla="*/ 39454 h 170"/>
              <a:gd name="T28" fmla="*/ 6419 w 115"/>
              <a:gd name="T29" fmla="*/ 39687 h 170"/>
              <a:gd name="T30" fmla="*/ 7040 w 115"/>
              <a:gd name="T31" fmla="*/ 39687 h 170"/>
              <a:gd name="T32" fmla="*/ 7662 w 115"/>
              <a:gd name="T33" fmla="*/ 39454 h 170"/>
              <a:gd name="T34" fmla="*/ 10975 w 115"/>
              <a:gd name="T35" fmla="*/ 37119 h 170"/>
              <a:gd name="T36" fmla="*/ 14288 w 115"/>
              <a:gd name="T37" fmla="*/ 34784 h 170"/>
              <a:gd name="T38" fmla="*/ 17187 w 115"/>
              <a:gd name="T39" fmla="*/ 31983 h 170"/>
              <a:gd name="T40" fmla="*/ 20086 w 115"/>
              <a:gd name="T41" fmla="*/ 28715 h 170"/>
              <a:gd name="T42" fmla="*/ 21949 w 115"/>
              <a:gd name="T43" fmla="*/ 25213 h 170"/>
              <a:gd name="T44" fmla="*/ 23399 w 115"/>
              <a:gd name="T45" fmla="*/ 21244 h 170"/>
              <a:gd name="T46" fmla="*/ 23813 w 115"/>
              <a:gd name="T47" fmla="*/ 17042 h 170"/>
              <a:gd name="T48" fmla="*/ 22985 w 115"/>
              <a:gd name="T49" fmla="*/ 12373 h 170"/>
              <a:gd name="T50" fmla="*/ 20914 w 115"/>
              <a:gd name="T51" fmla="*/ 9105 h 170"/>
              <a:gd name="T52" fmla="*/ 18429 w 115"/>
              <a:gd name="T53" fmla="*/ 6070 h 170"/>
              <a:gd name="T54" fmla="*/ 14909 w 115"/>
              <a:gd name="T55" fmla="*/ 3502 h 170"/>
              <a:gd name="T56" fmla="*/ 11389 w 115"/>
              <a:gd name="T57" fmla="*/ 1868 h 170"/>
              <a:gd name="T58" fmla="*/ 7662 w 115"/>
              <a:gd name="T59" fmla="*/ 467 h 170"/>
              <a:gd name="T60" fmla="*/ 4348 w 115"/>
              <a:gd name="T61" fmla="*/ 0 h 170"/>
              <a:gd name="T62" fmla="*/ 1864 w 115"/>
              <a:gd name="T63" fmla="*/ 233 h 170"/>
              <a:gd name="T64" fmla="*/ 0 w 115"/>
              <a:gd name="T65" fmla="*/ 1167 h 170"/>
              <a:gd name="T66" fmla="*/ 3106 w 115"/>
              <a:gd name="T67" fmla="*/ 2335 h 170"/>
              <a:gd name="T68" fmla="*/ 6212 w 115"/>
              <a:gd name="T69" fmla="*/ 3035 h 170"/>
              <a:gd name="T70" fmla="*/ 8904 w 115"/>
              <a:gd name="T71" fmla="*/ 3735 h 170"/>
              <a:gd name="T72" fmla="*/ 11803 w 115"/>
              <a:gd name="T73" fmla="*/ 4669 h 170"/>
              <a:gd name="T74" fmla="*/ 14495 w 115"/>
              <a:gd name="T75" fmla="*/ 6070 h 170"/>
              <a:gd name="T76" fmla="*/ 16773 w 115"/>
              <a:gd name="T77" fmla="*/ 7704 h 170"/>
              <a:gd name="T78" fmla="*/ 18843 w 115"/>
              <a:gd name="T79" fmla="*/ 10038 h 170"/>
              <a:gd name="T80" fmla="*/ 20086 w 115"/>
              <a:gd name="T81" fmla="*/ 1330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9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17798 w 289"/>
              <a:gd name="T1" fmla="*/ 14657 h 352"/>
              <a:gd name="T2" fmla="*/ 9492 w 289"/>
              <a:gd name="T3" fmla="*/ 23903 h 352"/>
              <a:gd name="T4" fmla="*/ 3164 w 289"/>
              <a:gd name="T5" fmla="*/ 35178 h 352"/>
              <a:gd name="T6" fmla="*/ 0 w 289"/>
              <a:gd name="T7" fmla="*/ 47580 h 352"/>
              <a:gd name="T8" fmla="*/ 593 w 289"/>
              <a:gd name="T9" fmla="*/ 56149 h 352"/>
              <a:gd name="T10" fmla="*/ 1978 w 289"/>
              <a:gd name="T11" fmla="*/ 59531 h 352"/>
              <a:gd name="T12" fmla="*/ 3757 w 289"/>
              <a:gd name="T13" fmla="*/ 62463 h 352"/>
              <a:gd name="T14" fmla="*/ 6130 w 289"/>
              <a:gd name="T15" fmla="*/ 65169 h 352"/>
              <a:gd name="T16" fmla="*/ 10085 w 289"/>
              <a:gd name="T17" fmla="*/ 68100 h 352"/>
              <a:gd name="T18" fmla="*/ 15425 w 289"/>
              <a:gd name="T19" fmla="*/ 71257 h 352"/>
              <a:gd name="T20" fmla="*/ 21159 w 289"/>
              <a:gd name="T21" fmla="*/ 73738 h 352"/>
              <a:gd name="T22" fmla="*/ 27092 w 289"/>
              <a:gd name="T23" fmla="*/ 75542 h 352"/>
              <a:gd name="T24" fmla="*/ 33024 w 289"/>
              <a:gd name="T25" fmla="*/ 77120 h 352"/>
              <a:gd name="T26" fmla="*/ 39155 w 289"/>
              <a:gd name="T27" fmla="*/ 78022 h 352"/>
              <a:gd name="T28" fmla="*/ 45285 w 289"/>
              <a:gd name="T29" fmla="*/ 78699 h 352"/>
              <a:gd name="T30" fmla="*/ 51415 w 289"/>
              <a:gd name="T31" fmla="*/ 79150 h 352"/>
              <a:gd name="T32" fmla="*/ 55370 w 289"/>
              <a:gd name="T33" fmla="*/ 79375 h 352"/>
              <a:gd name="T34" fmla="*/ 56754 w 289"/>
              <a:gd name="T35" fmla="*/ 78022 h 352"/>
              <a:gd name="T36" fmla="*/ 57150 w 289"/>
              <a:gd name="T37" fmla="*/ 75542 h 352"/>
              <a:gd name="T38" fmla="*/ 55963 w 289"/>
              <a:gd name="T39" fmla="*/ 73963 h 352"/>
              <a:gd name="T40" fmla="*/ 52206 w 289"/>
              <a:gd name="T41" fmla="*/ 73738 h 352"/>
              <a:gd name="T42" fmla="*/ 46471 w 289"/>
              <a:gd name="T43" fmla="*/ 73512 h 352"/>
              <a:gd name="T44" fmla="*/ 40934 w 289"/>
              <a:gd name="T45" fmla="*/ 72836 h 352"/>
              <a:gd name="T46" fmla="*/ 35397 w 289"/>
              <a:gd name="T47" fmla="*/ 71934 h 352"/>
              <a:gd name="T48" fmla="*/ 29663 w 289"/>
              <a:gd name="T49" fmla="*/ 70806 h 352"/>
              <a:gd name="T50" fmla="*/ 24126 w 289"/>
              <a:gd name="T51" fmla="*/ 69002 h 352"/>
              <a:gd name="T52" fmla="*/ 18786 w 289"/>
              <a:gd name="T53" fmla="*/ 67198 h 352"/>
              <a:gd name="T54" fmla="*/ 13447 w 289"/>
              <a:gd name="T55" fmla="*/ 64267 h 352"/>
              <a:gd name="T56" fmla="*/ 8899 w 289"/>
              <a:gd name="T57" fmla="*/ 61110 h 352"/>
              <a:gd name="T58" fmla="*/ 6328 w 289"/>
              <a:gd name="T59" fmla="*/ 56374 h 352"/>
              <a:gd name="T60" fmla="*/ 5339 w 289"/>
              <a:gd name="T61" fmla="*/ 50060 h 352"/>
              <a:gd name="T62" fmla="*/ 6724 w 289"/>
              <a:gd name="T63" fmla="*/ 41266 h 352"/>
              <a:gd name="T64" fmla="*/ 8899 w 289"/>
              <a:gd name="T65" fmla="*/ 34501 h 352"/>
              <a:gd name="T66" fmla="*/ 12063 w 289"/>
              <a:gd name="T67" fmla="*/ 28638 h 352"/>
              <a:gd name="T68" fmla="*/ 15820 w 289"/>
              <a:gd name="T69" fmla="*/ 23226 h 352"/>
              <a:gd name="T70" fmla="*/ 20171 w 289"/>
              <a:gd name="T71" fmla="*/ 18491 h 352"/>
              <a:gd name="T72" fmla="*/ 25510 w 289"/>
              <a:gd name="T73" fmla="*/ 13304 h 352"/>
              <a:gd name="T74" fmla="*/ 32036 w 289"/>
              <a:gd name="T75" fmla="*/ 8569 h 352"/>
              <a:gd name="T76" fmla="*/ 38957 w 289"/>
              <a:gd name="T77" fmla="*/ 4510 h 352"/>
              <a:gd name="T78" fmla="*/ 44889 w 289"/>
              <a:gd name="T79" fmla="*/ 1353 h 352"/>
              <a:gd name="T80" fmla="*/ 45087 w 289"/>
              <a:gd name="T81" fmla="*/ 0 h 352"/>
              <a:gd name="T82" fmla="*/ 39155 w 289"/>
              <a:gd name="T83" fmla="*/ 1127 h 352"/>
              <a:gd name="T84" fmla="*/ 32036 w 289"/>
              <a:gd name="T85" fmla="*/ 4059 h 352"/>
              <a:gd name="T86" fmla="*/ 25114 w 289"/>
              <a:gd name="T87" fmla="*/ 8118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0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42333 w 252"/>
              <a:gd name="T1" fmla="*/ 16537 h 235"/>
              <a:gd name="T2" fmla="*/ 44752 w 252"/>
              <a:gd name="T3" fmla="*/ 19523 h 235"/>
              <a:gd name="T4" fmla="*/ 45962 w 252"/>
              <a:gd name="T5" fmla="*/ 22968 h 235"/>
              <a:gd name="T6" fmla="*/ 46768 w 252"/>
              <a:gd name="T7" fmla="*/ 26643 h 235"/>
              <a:gd name="T8" fmla="*/ 46768 w 252"/>
              <a:gd name="T9" fmla="*/ 30548 h 235"/>
              <a:gd name="T10" fmla="*/ 46365 w 252"/>
              <a:gd name="T11" fmla="*/ 33763 h 235"/>
              <a:gd name="T12" fmla="*/ 45559 w 252"/>
              <a:gd name="T13" fmla="*/ 36519 h 235"/>
              <a:gd name="T14" fmla="*/ 43946 w 252"/>
              <a:gd name="T15" fmla="*/ 39275 h 235"/>
              <a:gd name="T16" fmla="*/ 42535 w 252"/>
              <a:gd name="T17" fmla="*/ 41343 h 235"/>
              <a:gd name="T18" fmla="*/ 40721 w 252"/>
              <a:gd name="T19" fmla="*/ 43869 h 235"/>
              <a:gd name="T20" fmla="*/ 38705 w 252"/>
              <a:gd name="T21" fmla="*/ 45936 h 235"/>
              <a:gd name="T22" fmla="*/ 36890 w 252"/>
              <a:gd name="T23" fmla="*/ 48003 h 235"/>
              <a:gd name="T24" fmla="*/ 34875 w 252"/>
              <a:gd name="T25" fmla="*/ 50300 h 235"/>
              <a:gd name="T26" fmla="*/ 34471 w 252"/>
              <a:gd name="T27" fmla="*/ 50989 h 235"/>
              <a:gd name="T28" fmla="*/ 34270 w 252"/>
              <a:gd name="T29" fmla="*/ 51678 h 235"/>
              <a:gd name="T30" fmla="*/ 34471 w 252"/>
              <a:gd name="T31" fmla="*/ 52597 h 235"/>
              <a:gd name="T32" fmla="*/ 34875 w 252"/>
              <a:gd name="T33" fmla="*/ 53286 h 235"/>
              <a:gd name="T34" fmla="*/ 35479 w 252"/>
              <a:gd name="T35" fmla="*/ 53745 h 235"/>
              <a:gd name="T36" fmla="*/ 36286 w 252"/>
              <a:gd name="T37" fmla="*/ 53975 h 235"/>
              <a:gd name="T38" fmla="*/ 37092 w 252"/>
              <a:gd name="T39" fmla="*/ 53745 h 235"/>
              <a:gd name="T40" fmla="*/ 37697 w 252"/>
              <a:gd name="T41" fmla="*/ 53286 h 235"/>
              <a:gd name="T42" fmla="*/ 41930 w 252"/>
              <a:gd name="T43" fmla="*/ 50070 h 235"/>
              <a:gd name="T44" fmla="*/ 45357 w 252"/>
              <a:gd name="T45" fmla="*/ 45936 h 235"/>
              <a:gd name="T46" fmla="*/ 48179 w 252"/>
              <a:gd name="T47" fmla="*/ 40883 h 235"/>
              <a:gd name="T48" fmla="*/ 50195 w 252"/>
              <a:gd name="T49" fmla="*/ 35830 h 235"/>
              <a:gd name="T50" fmla="*/ 50800 w 252"/>
              <a:gd name="T51" fmla="*/ 30088 h 235"/>
              <a:gd name="T52" fmla="*/ 50397 w 252"/>
              <a:gd name="T53" fmla="*/ 24806 h 235"/>
              <a:gd name="T54" fmla="*/ 48784 w 252"/>
              <a:gd name="T55" fmla="*/ 19523 h 235"/>
              <a:gd name="T56" fmla="*/ 45357 w 252"/>
              <a:gd name="T57" fmla="*/ 14929 h 235"/>
              <a:gd name="T58" fmla="*/ 42737 w 252"/>
              <a:gd name="T59" fmla="*/ 12403 h 235"/>
              <a:gd name="T60" fmla="*/ 39713 w 252"/>
              <a:gd name="T61" fmla="*/ 10336 h 235"/>
              <a:gd name="T62" fmla="*/ 36487 w 252"/>
              <a:gd name="T63" fmla="*/ 8269 h 235"/>
              <a:gd name="T64" fmla="*/ 33060 w 252"/>
              <a:gd name="T65" fmla="*/ 6661 h 235"/>
              <a:gd name="T66" fmla="*/ 29432 w 252"/>
              <a:gd name="T67" fmla="*/ 5053 h 235"/>
              <a:gd name="T68" fmla="*/ 25602 w 252"/>
              <a:gd name="T69" fmla="*/ 3905 h 235"/>
              <a:gd name="T70" fmla="*/ 21973 w 252"/>
              <a:gd name="T71" fmla="*/ 2756 h 235"/>
              <a:gd name="T72" fmla="*/ 18143 w 252"/>
              <a:gd name="T73" fmla="*/ 1608 h 235"/>
              <a:gd name="T74" fmla="*/ 14716 w 252"/>
              <a:gd name="T75" fmla="*/ 919 h 235"/>
              <a:gd name="T76" fmla="*/ 11490 w 252"/>
              <a:gd name="T77" fmla="*/ 459 h 235"/>
              <a:gd name="T78" fmla="*/ 8467 w 252"/>
              <a:gd name="T79" fmla="*/ 0 h 235"/>
              <a:gd name="T80" fmla="*/ 5644 w 252"/>
              <a:gd name="T81" fmla="*/ 0 h 235"/>
              <a:gd name="T82" fmla="*/ 3427 w 252"/>
              <a:gd name="T83" fmla="*/ 0 h 235"/>
              <a:gd name="T84" fmla="*/ 1613 w 252"/>
              <a:gd name="T85" fmla="*/ 230 h 235"/>
              <a:gd name="T86" fmla="*/ 605 w 252"/>
              <a:gd name="T87" fmla="*/ 689 h 235"/>
              <a:gd name="T88" fmla="*/ 0 w 252"/>
              <a:gd name="T89" fmla="*/ 1148 h 235"/>
              <a:gd name="T90" fmla="*/ 2016 w 252"/>
              <a:gd name="T91" fmla="*/ 1608 h 235"/>
              <a:gd name="T92" fmla="*/ 4435 w 252"/>
              <a:gd name="T93" fmla="*/ 1837 h 235"/>
              <a:gd name="T94" fmla="*/ 6652 w 252"/>
              <a:gd name="T95" fmla="*/ 2526 h 235"/>
              <a:gd name="T96" fmla="*/ 9273 w 252"/>
              <a:gd name="T97" fmla="*/ 2986 h 235"/>
              <a:gd name="T98" fmla="*/ 12095 w 252"/>
              <a:gd name="T99" fmla="*/ 3445 h 235"/>
              <a:gd name="T100" fmla="*/ 14716 w 252"/>
              <a:gd name="T101" fmla="*/ 3905 h 235"/>
              <a:gd name="T102" fmla="*/ 17538 w 252"/>
              <a:gd name="T103" fmla="*/ 4594 h 235"/>
              <a:gd name="T104" fmla="*/ 20562 w 252"/>
              <a:gd name="T105" fmla="*/ 5283 h 235"/>
              <a:gd name="T106" fmla="*/ 23183 w 252"/>
              <a:gd name="T107" fmla="*/ 6431 h 235"/>
              <a:gd name="T108" fmla="*/ 26206 w 252"/>
              <a:gd name="T109" fmla="*/ 7350 h 235"/>
              <a:gd name="T110" fmla="*/ 29230 w 252"/>
              <a:gd name="T111" fmla="*/ 8498 h 235"/>
              <a:gd name="T112" fmla="*/ 32052 w 252"/>
              <a:gd name="T113" fmla="*/ 9876 h 235"/>
              <a:gd name="T114" fmla="*/ 34673 w 252"/>
              <a:gd name="T115" fmla="*/ 11254 h 235"/>
              <a:gd name="T116" fmla="*/ 37495 w 252"/>
              <a:gd name="T117" fmla="*/ 12632 h 235"/>
              <a:gd name="T118" fmla="*/ 39914 w 252"/>
              <a:gd name="T119" fmla="*/ 14700 h 235"/>
              <a:gd name="T120" fmla="*/ 42333 w 252"/>
              <a:gd name="T121" fmla="*/ 1653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1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27709 h 220"/>
              <a:gd name="T2" fmla="*/ 0 w 103"/>
              <a:gd name="T3" fmla="*/ 31865 h 220"/>
              <a:gd name="T4" fmla="*/ 801 w 103"/>
              <a:gd name="T5" fmla="*/ 35791 h 220"/>
              <a:gd name="T6" fmla="*/ 2404 w 103"/>
              <a:gd name="T7" fmla="*/ 39485 h 220"/>
              <a:gd name="T8" fmla="*/ 4408 w 103"/>
              <a:gd name="T9" fmla="*/ 42718 h 220"/>
              <a:gd name="T10" fmla="*/ 7013 w 103"/>
              <a:gd name="T11" fmla="*/ 45489 h 220"/>
              <a:gd name="T12" fmla="*/ 10018 w 103"/>
              <a:gd name="T13" fmla="*/ 47798 h 220"/>
              <a:gd name="T14" fmla="*/ 13224 w 103"/>
              <a:gd name="T15" fmla="*/ 49645 h 220"/>
              <a:gd name="T16" fmla="*/ 16631 w 103"/>
              <a:gd name="T17" fmla="*/ 50569 h 220"/>
              <a:gd name="T18" fmla="*/ 17833 w 103"/>
              <a:gd name="T19" fmla="*/ 50800 h 220"/>
              <a:gd name="T20" fmla="*/ 18835 w 103"/>
              <a:gd name="T21" fmla="*/ 50338 h 220"/>
              <a:gd name="T22" fmla="*/ 19636 w 103"/>
              <a:gd name="T23" fmla="*/ 49645 h 220"/>
              <a:gd name="T24" fmla="*/ 20037 w 103"/>
              <a:gd name="T25" fmla="*/ 48722 h 220"/>
              <a:gd name="T26" fmla="*/ 20037 w 103"/>
              <a:gd name="T27" fmla="*/ 47336 h 220"/>
              <a:gd name="T28" fmla="*/ 19837 w 103"/>
              <a:gd name="T29" fmla="*/ 46182 h 220"/>
              <a:gd name="T30" fmla="*/ 19235 w 103"/>
              <a:gd name="T31" fmla="*/ 45258 h 220"/>
              <a:gd name="T32" fmla="*/ 18234 w 103"/>
              <a:gd name="T33" fmla="*/ 44565 h 220"/>
              <a:gd name="T34" fmla="*/ 14827 w 103"/>
              <a:gd name="T35" fmla="*/ 43180 h 220"/>
              <a:gd name="T36" fmla="*/ 11621 w 103"/>
              <a:gd name="T37" fmla="*/ 41102 h 220"/>
              <a:gd name="T38" fmla="*/ 9017 w 103"/>
              <a:gd name="T39" fmla="*/ 38562 h 220"/>
              <a:gd name="T40" fmla="*/ 7213 w 103"/>
              <a:gd name="T41" fmla="*/ 35560 h 220"/>
              <a:gd name="T42" fmla="*/ 6011 w 103"/>
              <a:gd name="T43" fmla="*/ 31865 h 220"/>
              <a:gd name="T44" fmla="*/ 5410 w 103"/>
              <a:gd name="T45" fmla="*/ 27940 h 220"/>
              <a:gd name="T46" fmla="*/ 5410 w 103"/>
              <a:gd name="T47" fmla="*/ 23784 h 220"/>
              <a:gd name="T48" fmla="*/ 6412 w 103"/>
              <a:gd name="T49" fmla="*/ 19165 h 220"/>
              <a:gd name="T50" fmla="*/ 7814 w 103"/>
              <a:gd name="T51" fmla="*/ 15933 h 220"/>
              <a:gd name="T52" fmla="*/ 10219 w 103"/>
              <a:gd name="T53" fmla="*/ 12931 h 220"/>
              <a:gd name="T54" fmla="*/ 12623 w 103"/>
              <a:gd name="T55" fmla="*/ 9929 h 220"/>
              <a:gd name="T56" fmla="*/ 15428 w 103"/>
              <a:gd name="T57" fmla="*/ 7158 h 220"/>
              <a:gd name="T58" fmla="*/ 17833 w 103"/>
              <a:gd name="T59" fmla="*/ 4849 h 220"/>
              <a:gd name="T60" fmla="*/ 19636 w 103"/>
              <a:gd name="T61" fmla="*/ 2771 h 220"/>
              <a:gd name="T62" fmla="*/ 20638 w 103"/>
              <a:gd name="T63" fmla="*/ 1155 h 220"/>
              <a:gd name="T64" fmla="*/ 20638 w 103"/>
              <a:gd name="T65" fmla="*/ 0 h 220"/>
              <a:gd name="T66" fmla="*/ 18434 w 103"/>
              <a:gd name="T67" fmla="*/ 924 h 220"/>
              <a:gd name="T68" fmla="*/ 15428 w 103"/>
              <a:gd name="T69" fmla="*/ 2771 h 220"/>
              <a:gd name="T70" fmla="*/ 12223 w 103"/>
              <a:gd name="T71" fmla="*/ 5773 h 220"/>
              <a:gd name="T72" fmla="*/ 8816 w 103"/>
              <a:gd name="T73" fmla="*/ 9236 h 220"/>
              <a:gd name="T74" fmla="*/ 5811 w 103"/>
              <a:gd name="T75" fmla="*/ 13162 h 220"/>
              <a:gd name="T76" fmla="*/ 3206 w 103"/>
              <a:gd name="T77" fmla="*/ 17780 h 220"/>
              <a:gd name="T78" fmla="*/ 1202 w 103"/>
              <a:gd name="T79" fmla="*/ 22629 h 220"/>
              <a:gd name="T80" fmla="*/ 0 w 103"/>
              <a:gd name="T81" fmla="*/ 27709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2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37580 w 220"/>
              <a:gd name="T1" fmla="*/ 25990 h 288"/>
              <a:gd name="T2" fmla="*/ 39601 w 220"/>
              <a:gd name="T3" fmla="*/ 30058 h 288"/>
              <a:gd name="T4" fmla="*/ 40813 w 220"/>
              <a:gd name="T5" fmla="*/ 34578 h 288"/>
              <a:gd name="T6" fmla="*/ 40207 w 220"/>
              <a:gd name="T7" fmla="*/ 39324 h 288"/>
              <a:gd name="T8" fmla="*/ 37580 w 220"/>
              <a:gd name="T9" fmla="*/ 43844 h 288"/>
              <a:gd name="T10" fmla="*/ 33944 w 220"/>
              <a:gd name="T11" fmla="*/ 48138 h 288"/>
              <a:gd name="T12" fmla="*/ 29903 w 220"/>
              <a:gd name="T13" fmla="*/ 51754 h 288"/>
              <a:gd name="T14" fmla="*/ 25660 w 220"/>
              <a:gd name="T15" fmla="*/ 55596 h 288"/>
              <a:gd name="T16" fmla="*/ 23235 w 220"/>
              <a:gd name="T17" fmla="*/ 58308 h 288"/>
              <a:gd name="T18" fmla="*/ 22225 w 220"/>
              <a:gd name="T19" fmla="*/ 60342 h 288"/>
              <a:gd name="T20" fmla="*/ 21619 w 220"/>
              <a:gd name="T21" fmla="*/ 62376 h 288"/>
              <a:gd name="T22" fmla="*/ 22023 w 220"/>
              <a:gd name="T23" fmla="*/ 64184 h 288"/>
              <a:gd name="T24" fmla="*/ 23639 w 220"/>
              <a:gd name="T25" fmla="*/ 65088 h 288"/>
              <a:gd name="T26" fmla="*/ 25054 w 220"/>
              <a:gd name="T27" fmla="*/ 64862 h 288"/>
              <a:gd name="T28" fmla="*/ 27882 w 220"/>
              <a:gd name="T29" fmla="*/ 61246 h 288"/>
              <a:gd name="T30" fmla="*/ 32529 w 220"/>
              <a:gd name="T31" fmla="*/ 56500 h 288"/>
              <a:gd name="T32" fmla="*/ 37378 w 220"/>
              <a:gd name="T33" fmla="*/ 51754 h 288"/>
              <a:gd name="T34" fmla="*/ 41621 w 220"/>
              <a:gd name="T35" fmla="*/ 46104 h 288"/>
              <a:gd name="T36" fmla="*/ 44248 w 220"/>
              <a:gd name="T37" fmla="*/ 39098 h 288"/>
              <a:gd name="T38" fmla="*/ 44046 w 220"/>
              <a:gd name="T39" fmla="*/ 31866 h 288"/>
              <a:gd name="T40" fmla="*/ 41217 w 220"/>
              <a:gd name="T41" fmla="*/ 25086 h 288"/>
              <a:gd name="T42" fmla="*/ 36772 w 220"/>
              <a:gd name="T43" fmla="*/ 19436 h 288"/>
              <a:gd name="T44" fmla="*/ 31923 w 220"/>
              <a:gd name="T45" fmla="*/ 15820 h 288"/>
              <a:gd name="T46" fmla="*/ 27074 w 220"/>
              <a:gd name="T47" fmla="*/ 12656 h 288"/>
              <a:gd name="T48" fmla="*/ 22023 w 220"/>
              <a:gd name="T49" fmla="*/ 9718 h 288"/>
              <a:gd name="T50" fmla="*/ 16770 w 220"/>
              <a:gd name="T51" fmla="*/ 6554 h 288"/>
              <a:gd name="T52" fmla="*/ 11921 w 220"/>
              <a:gd name="T53" fmla="*/ 3842 h 288"/>
              <a:gd name="T54" fmla="*/ 7274 w 220"/>
              <a:gd name="T55" fmla="*/ 1582 h 288"/>
              <a:gd name="T56" fmla="*/ 3637 w 220"/>
              <a:gd name="T57" fmla="*/ 226 h 288"/>
              <a:gd name="T58" fmla="*/ 808 w 220"/>
              <a:gd name="T59" fmla="*/ 0 h 288"/>
              <a:gd name="T60" fmla="*/ 1818 w 220"/>
              <a:gd name="T61" fmla="*/ 1582 h 288"/>
              <a:gd name="T62" fmla="*/ 6263 w 220"/>
              <a:gd name="T63" fmla="*/ 4068 h 288"/>
              <a:gd name="T64" fmla="*/ 10910 w 220"/>
              <a:gd name="T65" fmla="*/ 6554 h 288"/>
              <a:gd name="T66" fmla="*/ 15558 w 220"/>
              <a:gd name="T67" fmla="*/ 9040 h 288"/>
              <a:gd name="T68" fmla="*/ 20407 w 220"/>
              <a:gd name="T69" fmla="*/ 11978 h 288"/>
              <a:gd name="T70" fmla="*/ 25054 w 220"/>
              <a:gd name="T71" fmla="*/ 14916 h 288"/>
              <a:gd name="T72" fmla="*/ 29701 w 220"/>
              <a:gd name="T73" fmla="*/ 18532 h 288"/>
              <a:gd name="T74" fmla="*/ 33944 w 220"/>
              <a:gd name="T75" fmla="*/ 221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3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22384 w 1070"/>
              <a:gd name="T1" fmla="*/ 0 h 844"/>
              <a:gd name="T2" fmla="*/ 169863 w 1070"/>
              <a:gd name="T3" fmla="*/ 25908 h 844"/>
              <a:gd name="T4" fmla="*/ 145892 w 1070"/>
              <a:gd name="T5" fmla="*/ 112712 h 844"/>
              <a:gd name="T6" fmla="*/ 0 w 1070"/>
              <a:gd name="T7" fmla="*/ 83332 h 844"/>
              <a:gd name="T8" fmla="*/ 22384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4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15418 w 819"/>
              <a:gd name="T1" fmla="*/ 0 h 333"/>
              <a:gd name="T2" fmla="*/ 130175 w 819"/>
              <a:gd name="T3" fmla="*/ 18554 h 333"/>
              <a:gd name="T4" fmla="*/ 27338 w 819"/>
              <a:gd name="T5" fmla="*/ 13081 h 333"/>
              <a:gd name="T6" fmla="*/ 0 w 819"/>
              <a:gd name="T7" fmla="*/ 44450 h 333"/>
              <a:gd name="T8" fmla="*/ 15418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5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5383 w 1083"/>
              <a:gd name="T1" fmla="*/ 0 h 306"/>
              <a:gd name="T2" fmla="*/ 171450 w 1083"/>
              <a:gd name="T3" fmla="*/ 35205 h 306"/>
              <a:gd name="T4" fmla="*/ 167017 w 1083"/>
              <a:gd name="T5" fmla="*/ 41275 h 306"/>
              <a:gd name="T6" fmla="*/ 0 w 1083"/>
              <a:gd name="T7" fmla="*/ 3777 h 306"/>
              <a:gd name="T8" fmla="*/ 5383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6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6203 w 1088"/>
              <a:gd name="T1" fmla="*/ 0 h 311"/>
              <a:gd name="T2" fmla="*/ 173037 w 1088"/>
              <a:gd name="T3" fmla="*/ 34506 h 311"/>
              <a:gd name="T4" fmla="*/ 167789 w 1088"/>
              <a:gd name="T5" fmla="*/ 41275 h 311"/>
              <a:gd name="T6" fmla="*/ 0 w 1088"/>
              <a:gd name="T7" fmla="*/ 4512 h 311"/>
              <a:gd name="T8" fmla="*/ 620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7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2478 w 164"/>
              <a:gd name="T1" fmla="*/ 132 h 72"/>
              <a:gd name="T2" fmla="*/ 3252 w 164"/>
              <a:gd name="T3" fmla="*/ 132 h 72"/>
              <a:gd name="T4" fmla="*/ 5421 w 164"/>
              <a:gd name="T5" fmla="*/ 0 h 72"/>
              <a:gd name="T6" fmla="*/ 8363 w 164"/>
              <a:gd name="T7" fmla="*/ 0 h 72"/>
              <a:gd name="T8" fmla="*/ 12080 w 164"/>
              <a:gd name="T9" fmla="*/ 265 h 72"/>
              <a:gd name="T10" fmla="*/ 16107 w 164"/>
              <a:gd name="T11" fmla="*/ 926 h 72"/>
              <a:gd name="T12" fmla="*/ 19824 w 164"/>
              <a:gd name="T13" fmla="*/ 2249 h 72"/>
              <a:gd name="T14" fmla="*/ 23077 w 164"/>
              <a:gd name="T15" fmla="*/ 4101 h 72"/>
              <a:gd name="T16" fmla="*/ 25400 w 164"/>
              <a:gd name="T17" fmla="*/ 6747 h 72"/>
              <a:gd name="T18" fmla="*/ 25400 w 164"/>
              <a:gd name="T19" fmla="*/ 6879 h 72"/>
              <a:gd name="T20" fmla="*/ 25400 w 164"/>
              <a:gd name="T21" fmla="*/ 7541 h 72"/>
              <a:gd name="T22" fmla="*/ 25245 w 164"/>
              <a:gd name="T23" fmla="*/ 8202 h 72"/>
              <a:gd name="T24" fmla="*/ 24935 w 164"/>
              <a:gd name="T25" fmla="*/ 8864 h 72"/>
              <a:gd name="T26" fmla="*/ 24161 w 164"/>
              <a:gd name="T27" fmla="*/ 9393 h 72"/>
              <a:gd name="T28" fmla="*/ 23077 w 164"/>
              <a:gd name="T29" fmla="*/ 9525 h 72"/>
              <a:gd name="T30" fmla="*/ 21373 w 164"/>
              <a:gd name="T31" fmla="*/ 9393 h 72"/>
              <a:gd name="T32" fmla="*/ 19205 w 164"/>
              <a:gd name="T33" fmla="*/ 8599 h 72"/>
              <a:gd name="T34" fmla="*/ 19205 w 164"/>
              <a:gd name="T35" fmla="*/ 8334 h 72"/>
              <a:gd name="T36" fmla="*/ 19050 w 164"/>
              <a:gd name="T37" fmla="*/ 7805 h 72"/>
              <a:gd name="T38" fmla="*/ 18585 w 164"/>
              <a:gd name="T39" fmla="*/ 6879 h 72"/>
              <a:gd name="T40" fmla="*/ 17501 w 164"/>
              <a:gd name="T41" fmla="*/ 5953 h 72"/>
              <a:gd name="T42" fmla="*/ 15488 w 164"/>
              <a:gd name="T43" fmla="*/ 5027 h 72"/>
              <a:gd name="T44" fmla="*/ 12545 w 164"/>
              <a:gd name="T45" fmla="*/ 4233 h 72"/>
              <a:gd name="T46" fmla="*/ 8518 w 164"/>
              <a:gd name="T47" fmla="*/ 3836 h 72"/>
              <a:gd name="T48" fmla="*/ 3098 w 164"/>
              <a:gd name="T49" fmla="*/ 3836 h 72"/>
              <a:gd name="T50" fmla="*/ 2788 w 164"/>
              <a:gd name="T51" fmla="*/ 3836 h 72"/>
              <a:gd name="T52" fmla="*/ 2168 w 164"/>
              <a:gd name="T53" fmla="*/ 3572 h 72"/>
              <a:gd name="T54" fmla="*/ 1394 w 164"/>
              <a:gd name="T55" fmla="*/ 3307 h 72"/>
              <a:gd name="T56" fmla="*/ 620 w 164"/>
              <a:gd name="T57" fmla="*/ 2910 h 72"/>
              <a:gd name="T58" fmla="*/ 0 w 164"/>
              <a:gd name="T59" fmla="*/ 2381 h 72"/>
              <a:gd name="T60" fmla="*/ 0 w 164"/>
              <a:gd name="T61" fmla="*/ 1852 h 72"/>
              <a:gd name="T62" fmla="*/ 774 w 164"/>
              <a:gd name="T63" fmla="*/ 926 h 72"/>
              <a:gd name="T64" fmla="*/ 2478 w 164"/>
              <a:gd name="T65" fmla="*/ 132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8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7339 w 146"/>
              <a:gd name="T1" fmla="*/ 0 h 109"/>
              <a:gd name="T2" fmla="*/ 6850 w 146"/>
              <a:gd name="T3" fmla="*/ 0 h 109"/>
              <a:gd name="T4" fmla="*/ 5708 w 146"/>
              <a:gd name="T5" fmla="*/ 393 h 109"/>
              <a:gd name="T6" fmla="*/ 4240 w 146"/>
              <a:gd name="T7" fmla="*/ 918 h 109"/>
              <a:gd name="T8" fmla="*/ 2446 w 146"/>
              <a:gd name="T9" fmla="*/ 1835 h 109"/>
              <a:gd name="T10" fmla="*/ 979 w 146"/>
              <a:gd name="T11" fmla="*/ 3146 h 109"/>
              <a:gd name="T12" fmla="*/ 163 w 146"/>
              <a:gd name="T13" fmla="*/ 5112 h 109"/>
              <a:gd name="T14" fmla="*/ 0 w 146"/>
              <a:gd name="T15" fmla="*/ 7733 h 109"/>
              <a:gd name="T16" fmla="*/ 979 w 146"/>
              <a:gd name="T17" fmla="*/ 11141 h 109"/>
              <a:gd name="T18" fmla="*/ 13863 w 146"/>
              <a:gd name="T19" fmla="*/ 14287 h 109"/>
              <a:gd name="T20" fmla="*/ 13700 w 146"/>
              <a:gd name="T21" fmla="*/ 13632 h 109"/>
              <a:gd name="T22" fmla="*/ 13700 w 146"/>
              <a:gd name="T23" fmla="*/ 12190 h 109"/>
              <a:gd name="T24" fmla="*/ 13700 w 146"/>
              <a:gd name="T25" fmla="*/ 9962 h 109"/>
              <a:gd name="T26" fmla="*/ 14189 w 146"/>
              <a:gd name="T27" fmla="*/ 7602 h 109"/>
              <a:gd name="T28" fmla="*/ 15168 w 146"/>
              <a:gd name="T29" fmla="*/ 5243 h 109"/>
              <a:gd name="T30" fmla="*/ 16962 w 146"/>
              <a:gd name="T31" fmla="*/ 3539 h 109"/>
              <a:gd name="T32" fmla="*/ 19735 w 146"/>
              <a:gd name="T33" fmla="*/ 2621 h 109"/>
              <a:gd name="T34" fmla="*/ 23812 w 146"/>
              <a:gd name="T35" fmla="*/ 3015 h 109"/>
              <a:gd name="T36" fmla="*/ 7339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9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7340 w 146"/>
              <a:gd name="T1" fmla="*/ 0 h 107"/>
              <a:gd name="T2" fmla="*/ 6850 w 146"/>
              <a:gd name="T3" fmla="*/ 0 h 107"/>
              <a:gd name="T4" fmla="*/ 5709 w 146"/>
              <a:gd name="T5" fmla="*/ 267 h 107"/>
              <a:gd name="T6" fmla="*/ 4078 w 146"/>
              <a:gd name="T7" fmla="*/ 801 h 107"/>
              <a:gd name="T8" fmla="*/ 2447 w 146"/>
              <a:gd name="T9" fmla="*/ 1602 h 107"/>
              <a:gd name="T10" fmla="*/ 979 w 146"/>
              <a:gd name="T11" fmla="*/ 3071 h 107"/>
              <a:gd name="T12" fmla="*/ 0 w 146"/>
              <a:gd name="T13" fmla="*/ 5074 h 107"/>
              <a:gd name="T14" fmla="*/ 0 w 146"/>
              <a:gd name="T15" fmla="*/ 7744 h 107"/>
              <a:gd name="T16" fmla="*/ 979 w 146"/>
              <a:gd name="T17" fmla="*/ 11349 h 107"/>
              <a:gd name="T18" fmla="*/ 13701 w 146"/>
              <a:gd name="T19" fmla="*/ 14287 h 107"/>
              <a:gd name="T20" fmla="*/ 13538 w 146"/>
              <a:gd name="T21" fmla="*/ 13753 h 107"/>
              <a:gd name="T22" fmla="*/ 13538 w 146"/>
              <a:gd name="T23" fmla="*/ 12151 h 107"/>
              <a:gd name="T24" fmla="*/ 13538 w 146"/>
              <a:gd name="T25" fmla="*/ 10014 h 107"/>
              <a:gd name="T26" fmla="*/ 14027 w 146"/>
              <a:gd name="T27" fmla="*/ 7477 h 107"/>
              <a:gd name="T28" fmla="*/ 15005 w 146"/>
              <a:gd name="T29" fmla="*/ 5341 h 107"/>
              <a:gd name="T30" fmla="*/ 16800 w 146"/>
              <a:gd name="T31" fmla="*/ 3605 h 107"/>
              <a:gd name="T32" fmla="*/ 19735 w 146"/>
              <a:gd name="T33" fmla="*/ 2537 h 107"/>
              <a:gd name="T34" fmla="*/ 23813 w 146"/>
              <a:gd name="T35" fmla="*/ 3071 h 107"/>
              <a:gd name="T36" fmla="*/ 7340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0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5582 h 182"/>
              <a:gd name="T2" fmla="*/ 95560 w 629"/>
              <a:gd name="T3" fmla="*/ 25400 h 182"/>
              <a:gd name="T4" fmla="*/ 100012 w 629"/>
              <a:gd name="T5" fmla="*/ 19818 h 182"/>
              <a:gd name="T6" fmla="*/ 4611 w 629"/>
              <a:gd name="T7" fmla="*/ 0 h 182"/>
              <a:gd name="T8" fmla="*/ 0 w 629"/>
              <a:gd name="T9" fmla="*/ 5582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1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3661 h 170"/>
              <a:gd name="T2" fmla="*/ 94307 w 606"/>
              <a:gd name="T3" fmla="*/ 22225 h 170"/>
              <a:gd name="T4" fmla="*/ 95250 w 606"/>
              <a:gd name="T5" fmla="*/ 18564 h 170"/>
              <a:gd name="T6" fmla="*/ 786 w 606"/>
              <a:gd name="T7" fmla="*/ 0 h 170"/>
              <a:gd name="T8" fmla="*/ 0 w 606"/>
              <a:gd name="T9" fmla="*/ 366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2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3661 h 170"/>
              <a:gd name="T2" fmla="*/ 94307 w 606"/>
              <a:gd name="T3" fmla="*/ 22225 h 170"/>
              <a:gd name="T4" fmla="*/ 95250 w 606"/>
              <a:gd name="T5" fmla="*/ 18564 h 170"/>
              <a:gd name="T6" fmla="*/ 786 w 606"/>
              <a:gd name="T7" fmla="*/ 0 h 170"/>
              <a:gd name="T8" fmla="*/ 0 w 606"/>
              <a:gd name="T9" fmla="*/ 366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3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4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79910 w 1894"/>
              <a:gd name="T1" fmla="*/ 0 h 1904"/>
              <a:gd name="T2" fmla="*/ 81745 w 1894"/>
              <a:gd name="T3" fmla="*/ 0 h 1904"/>
              <a:gd name="T4" fmla="*/ 85539 w 1894"/>
              <a:gd name="T5" fmla="*/ 133 h 1904"/>
              <a:gd name="T6" fmla="*/ 90801 w 1894"/>
              <a:gd name="T7" fmla="*/ 398 h 1904"/>
              <a:gd name="T8" fmla="*/ 97776 w 1894"/>
              <a:gd name="T9" fmla="*/ 795 h 1904"/>
              <a:gd name="T10" fmla="*/ 105853 w 1894"/>
              <a:gd name="T11" fmla="*/ 1326 h 1904"/>
              <a:gd name="T12" fmla="*/ 115153 w 1894"/>
              <a:gd name="T13" fmla="*/ 2254 h 1904"/>
              <a:gd name="T14" fmla="*/ 125433 w 1894"/>
              <a:gd name="T15" fmla="*/ 3447 h 1904"/>
              <a:gd name="T16" fmla="*/ 136569 w 1894"/>
              <a:gd name="T17" fmla="*/ 5038 h 1904"/>
              <a:gd name="T18" fmla="*/ 148439 w 1894"/>
              <a:gd name="T19" fmla="*/ 7291 h 1904"/>
              <a:gd name="T20" fmla="*/ 160921 w 1894"/>
              <a:gd name="T21" fmla="*/ 9678 h 1904"/>
              <a:gd name="T22" fmla="*/ 173525 w 1894"/>
              <a:gd name="T23" fmla="*/ 12859 h 1904"/>
              <a:gd name="T24" fmla="*/ 186619 w 1894"/>
              <a:gd name="T25" fmla="*/ 16571 h 1904"/>
              <a:gd name="T26" fmla="*/ 199713 w 1894"/>
              <a:gd name="T27" fmla="*/ 21079 h 1904"/>
              <a:gd name="T28" fmla="*/ 212807 w 1894"/>
              <a:gd name="T29" fmla="*/ 26116 h 1904"/>
              <a:gd name="T30" fmla="*/ 225534 w 1894"/>
              <a:gd name="T31" fmla="*/ 31949 h 1904"/>
              <a:gd name="T32" fmla="*/ 211583 w 1894"/>
              <a:gd name="T33" fmla="*/ 150996 h 1904"/>
              <a:gd name="T34" fmla="*/ 213174 w 1894"/>
              <a:gd name="T35" fmla="*/ 151924 h 1904"/>
              <a:gd name="T36" fmla="*/ 216356 w 1894"/>
              <a:gd name="T37" fmla="*/ 155504 h 1904"/>
              <a:gd name="T38" fmla="*/ 217947 w 1894"/>
              <a:gd name="T39" fmla="*/ 163591 h 1904"/>
              <a:gd name="T40" fmla="*/ 215377 w 1894"/>
              <a:gd name="T41" fmla="*/ 177775 h 1904"/>
              <a:gd name="T42" fmla="*/ 175239 w 1894"/>
              <a:gd name="T43" fmla="*/ 233985 h 1904"/>
              <a:gd name="T44" fmla="*/ 161777 w 1894"/>
              <a:gd name="T45" fmla="*/ 252412 h 1904"/>
              <a:gd name="T46" fmla="*/ 159575 w 1894"/>
              <a:gd name="T47" fmla="*/ 252147 h 1904"/>
              <a:gd name="T48" fmla="*/ 155414 w 1894"/>
              <a:gd name="T49" fmla="*/ 251484 h 1904"/>
              <a:gd name="T50" fmla="*/ 149663 w 1894"/>
              <a:gd name="T51" fmla="*/ 250689 h 1904"/>
              <a:gd name="T52" fmla="*/ 142198 w 1894"/>
              <a:gd name="T53" fmla="*/ 249363 h 1904"/>
              <a:gd name="T54" fmla="*/ 133509 w 1894"/>
              <a:gd name="T55" fmla="*/ 247772 h 1904"/>
              <a:gd name="T56" fmla="*/ 123352 w 1894"/>
              <a:gd name="T57" fmla="*/ 245784 h 1904"/>
              <a:gd name="T58" fmla="*/ 112339 w 1894"/>
              <a:gd name="T59" fmla="*/ 243265 h 1904"/>
              <a:gd name="T60" fmla="*/ 100346 w 1894"/>
              <a:gd name="T61" fmla="*/ 240348 h 1904"/>
              <a:gd name="T62" fmla="*/ 87742 w 1894"/>
              <a:gd name="T63" fmla="*/ 236769 h 1904"/>
              <a:gd name="T64" fmla="*/ 74648 w 1894"/>
              <a:gd name="T65" fmla="*/ 232659 h 1904"/>
              <a:gd name="T66" fmla="*/ 61309 w 1894"/>
              <a:gd name="T67" fmla="*/ 228019 h 1904"/>
              <a:gd name="T68" fmla="*/ 47726 w 1894"/>
              <a:gd name="T69" fmla="*/ 222849 h 1904"/>
              <a:gd name="T70" fmla="*/ 34265 w 1894"/>
              <a:gd name="T71" fmla="*/ 216883 h 1904"/>
              <a:gd name="T72" fmla="*/ 21048 w 1894"/>
              <a:gd name="T73" fmla="*/ 210122 h 1904"/>
              <a:gd name="T74" fmla="*/ 8199 w 1894"/>
              <a:gd name="T75" fmla="*/ 202831 h 1904"/>
              <a:gd name="T76" fmla="*/ 1958 w 1894"/>
              <a:gd name="T77" fmla="*/ 198191 h 1904"/>
              <a:gd name="T78" fmla="*/ 979 w 1894"/>
              <a:gd name="T79" fmla="*/ 193154 h 1904"/>
              <a:gd name="T80" fmla="*/ 0 w 1894"/>
              <a:gd name="T81" fmla="*/ 185730 h 1904"/>
              <a:gd name="T82" fmla="*/ 489 w 1894"/>
              <a:gd name="T83" fmla="*/ 178041 h 1904"/>
              <a:gd name="T84" fmla="*/ 47481 w 1894"/>
              <a:gd name="T85" fmla="*/ 127929 h 1904"/>
              <a:gd name="T86" fmla="*/ 47236 w 1894"/>
              <a:gd name="T87" fmla="*/ 126206 h 1904"/>
              <a:gd name="T88" fmla="*/ 47726 w 1894"/>
              <a:gd name="T89" fmla="*/ 121566 h 1904"/>
              <a:gd name="T90" fmla="*/ 50418 w 1894"/>
              <a:gd name="T91" fmla="*/ 115070 h 1904"/>
              <a:gd name="T92" fmla="*/ 57271 w 1894"/>
              <a:gd name="T93" fmla="*/ 107911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5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4880 w 1106"/>
              <a:gd name="T1" fmla="*/ 0 h 331"/>
              <a:gd name="T2" fmla="*/ 134937 w 1106"/>
              <a:gd name="T3" fmla="*/ 35870 h 331"/>
              <a:gd name="T4" fmla="*/ 130667 w 1106"/>
              <a:gd name="T5" fmla="*/ 42863 h 331"/>
              <a:gd name="T6" fmla="*/ 0 w 1106"/>
              <a:gd name="T7" fmla="*/ 4662 h 331"/>
              <a:gd name="T8" fmla="*/ 4880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6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156795 w 1285"/>
              <a:gd name="T1" fmla="*/ 51624 h 505"/>
              <a:gd name="T2" fmla="*/ 154594 w 1285"/>
              <a:gd name="T3" fmla="*/ 51360 h 505"/>
              <a:gd name="T4" fmla="*/ 150680 w 1285"/>
              <a:gd name="T5" fmla="*/ 50831 h 505"/>
              <a:gd name="T6" fmla="*/ 144687 w 1285"/>
              <a:gd name="T7" fmla="*/ 49907 h 505"/>
              <a:gd name="T8" fmla="*/ 137471 w 1285"/>
              <a:gd name="T9" fmla="*/ 48719 h 505"/>
              <a:gd name="T10" fmla="*/ 128665 w 1285"/>
              <a:gd name="T11" fmla="*/ 46871 h 505"/>
              <a:gd name="T12" fmla="*/ 118758 w 1285"/>
              <a:gd name="T13" fmla="*/ 44890 h 505"/>
              <a:gd name="T14" fmla="*/ 107751 w 1285"/>
              <a:gd name="T15" fmla="*/ 42514 h 505"/>
              <a:gd name="T16" fmla="*/ 96009 w 1285"/>
              <a:gd name="T17" fmla="*/ 39477 h 505"/>
              <a:gd name="T18" fmla="*/ 83657 w 1285"/>
              <a:gd name="T19" fmla="*/ 36044 h 505"/>
              <a:gd name="T20" fmla="*/ 70815 w 1285"/>
              <a:gd name="T21" fmla="*/ 32215 h 505"/>
              <a:gd name="T22" fmla="*/ 57728 w 1285"/>
              <a:gd name="T23" fmla="*/ 27594 h 505"/>
              <a:gd name="T24" fmla="*/ 44519 w 1285"/>
              <a:gd name="T25" fmla="*/ 22577 h 505"/>
              <a:gd name="T26" fmla="*/ 31677 w 1285"/>
              <a:gd name="T27" fmla="*/ 16900 h 505"/>
              <a:gd name="T28" fmla="*/ 18957 w 1285"/>
              <a:gd name="T29" fmla="*/ 10694 h 505"/>
              <a:gd name="T30" fmla="*/ 6727 w 1285"/>
              <a:gd name="T31" fmla="*/ 3697 h 505"/>
              <a:gd name="T32" fmla="*/ 734 w 1285"/>
              <a:gd name="T33" fmla="*/ 528 h 505"/>
              <a:gd name="T34" fmla="*/ 245 w 1285"/>
              <a:gd name="T35" fmla="*/ 4225 h 505"/>
              <a:gd name="T36" fmla="*/ 0 w 1285"/>
              <a:gd name="T37" fmla="*/ 10034 h 505"/>
              <a:gd name="T38" fmla="*/ 978 w 1285"/>
              <a:gd name="T39" fmla="*/ 15844 h 505"/>
              <a:gd name="T40" fmla="*/ 2324 w 1285"/>
              <a:gd name="T41" fmla="*/ 18352 h 505"/>
              <a:gd name="T42" fmla="*/ 3425 w 1285"/>
              <a:gd name="T43" fmla="*/ 19012 h 505"/>
              <a:gd name="T44" fmla="*/ 5748 w 1285"/>
              <a:gd name="T45" fmla="*/ 20465 h 505"/>
              <a:gd name="T46" fmla="*/ 9173 w 1285"/>
              <a:gd name="T47" fmla="*/ 22445 h 505"/>
              <a:gd name="T48" fmla="*/ 13698 w 1285"/>
              <a:gd name="T49" fmla="*/ 25086 h 505"/>
              <a:gd name="T50" fmla="*/ 19447 w 1285"/>
              <a:gd name="T51" fmla="*/ 27990 h 505"/>
              <a:gd name="T52" fmla="*/ 26296 w 1285"/>
              <a:gd name="T53" fmla="*/ 31423 h 505"/>
              <a:gd name="T54" fmla="*/ 34368 w 1285"/>
              <a:gd name="T55" fmla="*/ 35252 h 505"/>
              <a:gd name="T56" fmla="*/ 43785 w 1285"/>
              <a:gd name="T57" fmla="*/ 39081 h 505"/>
              <a:gd name="T58" fmla="*/ 54181 w 1285"/>
              <a:gd name="T59" fmla="*/ 43042 h 505"/>
              <a:gd name="T60" fmla="*/ 66045 w 1285"/>
              <a:gd name="T61" fmla="*/ 47135 h 505"/>
              <a:gd name="T62" fmla="*/ 79131 w 1285"/>
              <a:gd name="T63" fmla="*/ 51095 h 505"/>
              <a:gd name="T64" fmla="*/ 93441 w 1285"/>
              <a:gd name="T65" fmla="*/ 54924 h 505"/>
              <a:gd name="T66" fmla="*/ 108851 w 1285"/>
              <a:gd name="T67" fmla="*/ 58621 h 505"/>
              <a:gd name="T68" fmla="*/ 125730 w 1285"/>
              <a:gd name="T69" fmla="*/ 62318 h 505"/>
              <a:gd name="T70" fmla="*/ 143953 w 1285"/>
              <a:gd name="T71" fmla="*/ 65223 h 505"/>
              <a:gd name="T72" fmla="*/ 153615 w 1285"/>
              <a:gd name="T73" fmla="*/ 66411 h 505"/>
              <a:gd name="T74" fmla="*/ 154716 w 1285"/>
              <a:gd name="T75" fmla="*/ 64298 h 505"/>
              <a:gd name="T76" fmla="*/ 156306 w 1285"/>
              <a:gd name="T77" fmla="*/ 60206 h 505"/>
              <a:gd name="T78" fmla="*/ 157162 w 1285"/>
              <a:gd name="T79" fmla="*/ 54792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7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8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12851 w 179"/>
              <a:gd name="T1" fmla="*/ 6379 h 216"/>
              <a:gd name="T2" fmla="*/ 9995 w 179"/>
              <a:gd name="T3" fmla="*/ 8430 h 216"/>
              <a:gd name="T4" fmla="*/ 7751 w 179"/>
              <a:gd name="T5" fmla="*/ 10708 h 216"/>
              <a:gd name="T6" fmla="*/ 5508 w 179"/>
              <a:gd name="T7" fmla="*/ 13442 h 216"/>
              <a:gd name="T8" fmla="*/ 3672 w 179"/>
              <a:gd name="T9" fmla="*/ 16404 h 216"/>
              <a:gd name="T10" fmla="*/ 2040 w 179"/>
              <a:gd name="T11" fmla="*/ 19594 h 216"/>
              <a:gd name="T12" fmla="*/ 1020 w 179"/>
              <a:gd name="T13" fmla="*/ 23011 h 216"/>
              <a:gd name="T14" fmla="*/ 408 w 179"/>
              <a:gd name="T15" fmla="*/ 26656 h 216"/>
              <a:gd name="T16" fmla="*/ 0 w 179"/>
              <a:gd name="T17" fmla="*/ 30302 h 216"/>
              <a:gd name="T18" fmla="*/ 408 w 179"/>
              <a:gd name="T19" fmla="*/ 35314 h 216"/>
              <a:gd name="T20" fmla="*/ 2040 w 179"/>
              <a:gd name="T21" fmla="*/ 39415 h 216"/>
              <a:gd name="T22" fmla="*/ 4692 w 179"/>
              <a:gd name="T23" fmla="*/ 43288 h 216"/>
              <a:gd name="T24" fmla="*/ 8159 w 179"/>
              <a:gd name="T25" fmla="*/ 45795 h 216"/>
              <a:gd name="T26" fmla="*/ 12035 w 179"/>
              <a:gd name="T27" fmla="*/ 48073 h 216"/>
              <a:gd name="T28" fmla="*/ 16115 w 179"/>
              <a:gd name="T29" fmla="*/ 48984 h 216"/>
              <a:gd name="T30" fmla="*/ 20398 w 179"/>
              <a:gd name="T31" fmla="*/ 49212 h 216"/>
              <a:gd name="T32" fmla="*/ 24478 w 179"/>
              <a:gd name="T33" fmla="*/ 48529 h 216"/>
              <a:gd name="T34" fmla="*/ 25294 w 179"/>
              <a:gd name="T35" fmla="*/ 48529 h 216"/>
              <a:gd name="T36" fmla="*/ 26110 w 179"/>
              <a:gd name="T37" fmla="*/ 48073 h 216"/>
              <a:gd name="T38" fmla="*/ 26722 w 179"/>
              <a:gd name="T39" fmla="*/ 47389 h 216"/>
              <a:gd name="T40" fmla="*/ 26926 w 179"/>
              <a:gd name="T41" fmla="*/ 46250 h 216"/>
              <a:gd name="T42" fmla="*/ 26518 w 179"/>
              <a:gd name="T43" fmla="*/ 45111 h 216"/>
              <a:gd name="T44" fmla="*/ 25702 w 179"/>
              <a:gd name="T45" fmla="*/ 44200 h 216"/>
              <a:gd name="T46" fmla="*/ 24682 w 179"/>
              <a:gd name="T47" fmla="*/ 43288 h 216"/>
              <a:gd name="T48" fmla="*/ 23662 w 179"/>
              <a:gd name="T49" fmla="*/ 42605 h 216"/>
              <a:gd name="T50" fmla="*/ 21418 w 179"/>
              <a:gd name="T51" fmla="*/ 41921 h 216"/>
              <a:gd name="T52" fmla="*/ 19378 w 179"/>
              <a:gd name="T53" fmla="*/ 41466 h 216"/>
              <a:gd name="T54" fmla="*/ 17135 w 179"/>
              <a:gd name="T55" fmla="*/ 41010 h 216"/>
              <a:gd name="T56" fmla="*/ 15299 w 179"/>
              <a:gd name="T57" fmla="*/ 40554 h 216"/>
              <a:gd name="T58" fmla="*/ 13259 w 179"/>
              <a:gd name="T59" fmla="*/ 39871 h 216"/>
              <a:gd name="T60" fmla="*/ 11423 w 179"/>
              <a:gd name="T61" fmla="*/ 38732 h 216"/>
              <a:gd name="T62" fmla="*/ 9587 w 179"/>
              <a:gd name="T63" fmla="*/ 37593 h 216"/>
              <a:gd name="T64" fmla="*/ 7955 w 179"/>
              <a:gd name="T65" fmla="*/ 35542 h 216"/>
              <a:gd name="T66" fmla="*/ 7343 w 179"/>
              <a:gd name="T67" fmla="*/ 27340 h 216"/>
              <a:gd name="T68" fmla="*/ 8975 w 179"/>
              <a:gd name="T69" fmla="*/ 20505 h 216"/>
              <a:gd name="T70" fmla="*/ 12443 w 179"/>
              <a:gd name="T71" fmla="*/ 15265 h 216"/>
              <a:gd name="T72" fmla="*/ 17135 w 179"/>
              <a:gd name="T73" fmla="*/ 10708 h 216"/>
              <a:gd name="T74" fmla="*/ 22234 w 179"/>
              <a:gd name="T75" fmla="*/ 7291 h 216"/>
              <a:gd name="T76" fmla="*/ 27742 w 179"/>
              <a:gd name="T77" fmla="*/ 4785 h 216"/>
              <a:gd name="T78" fmla="*/ 32637 w 179"/>
              <a:gd name="T79" fmla="*/ 2734 h 216"/>
              <a:gd name="T80" fmla="*/ 36513 w 179"/>
              <a:gd name="T81" fmla="*/ 1139 h 216"/>
              <a:gd name="T82" fmla="*/ 34065 w 179"/>
              <a:gd name="T83" fmla="*/ 228 h 216"/>
              <a:gd name="T84" fmla="*/ 31413 w 179"/>
              <a:gd name="T85" fmla="*/ 0 h 216"/>
              <a:gd name="T86" fmla="*/ 28558 w 179"/>
              <a:gd name="T87" fmla="*/ 456 h 216"/>
              <a:gd name="T88" fmla="*/ 25294 w 179"/>
              <a:gd name="T89" fmla="*/ 1139 h 216"/>
              <a:gd name="T90" fmla="*/ 22030 w 179"/>
              <a:gd name="T91" fmla="*/ 2278 h 216"/>
              <a:gd name="T92" fmla="*/ 18766 w 179"/>
              <a:gd name="T93" fmla="*/ 3417 h 216"/>
              <a:gd name="T94" fmla="*/ 15707 w 179"/>
              <a:gd name="T95" fmla="*/ 5012 h 216"/>
              <a:gd name="T96" fmla="*/ 12851 w 179"/>
              <a:gd name="T97" fmla="*/ 6379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9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18716 w 114"/>
              <a:gd name="T1" fmla="*/ 12473 h 168"/>
              <a:gd name="T2" fmla="*/ 19691 w 114"/>
              <a:gd name="T3" fmla="*/ 16329 h 168"/>
              <a:gd name="T4" fmla="*/ 19496 w 114"/>
              <a:gd name="T5" fmla="*/ 19957 h 168"/>
              <a:gd name="T6" fmla="*/ 17936 w 114"/>
              <a:gd name="T7" fmla="*/ 22905 h 168"/>
              <a:gd name="T8" fmla="*/ 15986 w 114"/>
              <a:gd name="T9" fmla="*/ 25400 h 168"/>
              <a:gd name="T10" fmla="*/ 13452 w 114"/>
              <a:gd name="T11" fmla="*/ 27895 h 168"/>
              <a:gd name="T12" fmla="*/ 10528 w 114"/>
              <a:gd name="T13" fmla="*/ 30389 h 168"/>
              <a:gd name="T14" fmla="*/ 7798 w 114"/>
              <a:gd name="T15" fmla="*/ 32430 h 168"/>
              <a:gd name="T16" fmla="*/ 5264 w 114"/>
              <a:gd name="T17" fmla="*/ 34698 h 168"/>
              <a:gd name="T18" fmla="*/ 4874 w 114"/>
              <a:gd name="T19" fmla="*/ 35379 h 168"/>
              <a:gd name="T20" fmla="*/ 4679 w 114"/>
              <a:gd name="T21" fmla="*/ 35832 h 168"/>
              <a:gd name="T22" fmla="*/ 4679 w 114"/>
              <a:gd name="T23" fmla="*/ 36739 h 168"/>
              <a:gd name="T24" fmla="*/ 4874 w 114"/>
              <a:gd name="T25" fmla="*/ 37420 h 168"/>
              <a:gd name="T26" fmla="*/ 5459 w 114"/>
              <a:gd name="T27" fmla="*/ 37873 h 168"/>
              <a:gd name="T28" fmla="*/ 6044 w 114"/>
              <a:gd name="T29" fmla="*/ 38100 h 168"/>
              <a:gd name="T30" fmla="*/ 6434 w 114"/>
              <a:gd name="T31" fmla="*/ 38100 h 168"/>
              <a:gd name="T32" fmla="*/ 7213 w 114"/>
              <a:gd name="T33" fmla="*/ 37873 h 168"/>
              <a:gd name="T34" fmla="*/ 10333 w 114"/>
              <a:gd name="T35" fmla="*/ 35605 h 168"/>
              <a:gd name="T36" fmla="*/ 13452 w 114"/>
              <a:gd name="T37" fmla="*/ 33338 h 168"/>
              <a:gd name="T38" fmla="*/ 16376 w 114"/>
              <a:gd name="T39" fmla="*/ 30616 h 168"/>
              <a:gd name="T40" fmla="*/ 18911 w 114"/>
              <a:gd name="T41" fmla="*/ 27441 h 168"/>
              <a:gd name="T42" fmla="*/ 20860 w 114"/>
              <a:gd name="T43" fmla="*/ 24039 h 168"/>
              <a:gd name="T44" fmla="*/ 22030 w 114"/>
              <a:gd name="T45" fmla="*/ 20184 h 168"/>
              <a:gd name="T46" fmla="*/ 22225 w 114"/>
              <a:gd name="T47" fmla="*/ 16102 h 168"/>
              <a:gd name="T48" fmla="*/ 21445 w 114"/>
              <a:gd name="T49" fmla="*/ 11566 h 168"/>
              <a:gd name="T50" fmla="*/ 19691 w 114"/>
              <a:gd name="T51" fmla="*/ 8164 h 168"/>
              <a:gd name="T52" fmla="*/ 16961 w 114"/>
              <a:gd name="T53" fmla="*/ 5443 h 168"/>
              <a:gd name="T54" fmla="*/ 13647 w 114"/>
              <a:gd name="T55" fmla="*/ 3175 h 168"/>
              <a:gd name="T56" fmla="*/ 9943 w 114"/>
              <a:gd name="T57" fmla="*/ 1587 h 168"/>
              <a:gd name="T58" fmla="*/ 6239 w 114"/>
              <a:gd name="T59" fmla="*/ 454 h 168"/>
              <a:gd name="T60" fmla="*/ 3314 w 114"/>
              <a:gd name="T61" fmla="*/ 0 h 168"/>
              <a:gd name="T62" fmla="*/ 975 w 114"/>
              <a:gd name="T63" fmla="*/ 0 h 168"/>
              <a:gd name="T64" fmla="*/ 0 w 114"/>
              <a:gd name="T65" fmla="*/ 680 h 168"/>
              <a:gd name="T66" fmla="*/ 2339 w 114"/>
              <a:gd name="T67" fmla="*/ 2041 h 168"/>
              <a:gd name="T68" fmla="*/ 5069 w 114"/>
              <a:gd name="T69" fmla="*/ 2948 h 168"/>
              <a:gd name="T70" fmla="*/ 7993 w 114"/>
              <a:gd name="T71" fmla="*/ 3855 h 168"/>
              <a:gd name="T72" fmla="*/ 10528 w 114"/>
              <a:gd name="T73" fmla="*/ 4989 h 168"/>
              <a:gd name="T74" fmla="*/ 13257 w 114"/>
              <a:gd name="T75" fmla="*/ 6123 h 168"/>
              <a:gd name="T76" fmla="*/ 15596 w 114"/>
              <a:gd name="T77" fmla="*/ 7711 h 168"/>
              <a:gd name="T78" fmla="*/ 17351 w 114"/>
              <a:gd name="T79" fmla="*/ 9752 h 168"/>
              <a:gd name="T80" fmla="*/ 18716 w 114"/>
              <a:gd name="T81" fmla="*/ 12473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0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18292 w 289"/>
              <a:gd name="T1" fmla="*/ 14699 h 351"/>
              <a:gd name="T2" fmla="*/ 9756 w 289"/>
              <a:gd name="T3" fmla="*/ 23971 h 351"/>
              <a:gd name="T4" fmla="*/ 3049 w 289"/>
              <a:gd name="T5" fmla="*/ 35052 h 351"/>
              <a:gd name="T6" fmla="*/ 0 w 289"/>
              <a:gd name="T7" fmla="*/ 47489 h 351"/>
              <a:gd name="T8" fmla="*/ 610 w 289"/>
              <a:gd name="T9" fmla="*/ 56083 h 351"/>
              <a:gd name="T10" fmla="*/ 1626 w 289"/>
              <a:gd name="T11" fmla="*/ 59249 h 351"/>
              <a:gd name="T12" fmla="*/ 3455 w 289"/>
              <a:gd name="T13" fmla="*/ 62415 h 351"/>
              <a:gd name="T14" fmla="*/ 5894 w 289"/>
              <a:gd name="T15" fmla="*/ 65128 h 351"/>
              <a:gd name="T16" fmla="*/ 10162 w 289"/>
              <a:gd name="T17" fmla="*/ 68068 h 351"/>
              <a:gd name="T18" fmla="*/ 15650 w 289"/>
              <a:gd name="T19" fmla="*/ 71234 h 351"/>
              <a:gd name="T20" fmla="*/ 21747 w 289"/>
              <a:gd name="T21" fmla="*/ 73722 h 351"/>
              <a:gd name="T22" fmla="*/ 27641 w 289"/>
              <a:gd name="T23" fmla="*/ 75531 h 351"/>
              <a:gd name="T24" fmla="*/ 33942 w 289"/>
              <a:gd name="T25" fmla="*/ 77114 h 351"/>
              <a:gd name="T26" fmla="*/ 40039 w 289"/>
              <a:gd name="T27" fmla="*/ 78018 h 351"/>
              <a:gd name="T28" fmla="*/ 46340 w 289"/>
              <a:gd name="T29" fmla="*/ 78697 h 351"/>
              <a:gd name="T30" fmla="*/ 52641 w 289"/>
              <a:gd name="T31" fmla="*/ 79149 h 351"/>
              <a:gd name="T32" fmla="*/ 56706 w 289"/>
              <a:gd name="T33" fmla="*/ 79375 h 351"/>
              <a:gd name="T34" fmla="*/ 58128 w 289"/>
              <a:gd name="T35" fmla="*/ 78018 h 351"/>
              <a:gd name="T36" fmla="*/ 58738 w 289"/>
              <a:gd name="T37" fmla="*/ 75757 h 351"/>
              <a:gd name="T38" fmla="*/ 57315 w 289"/>
              <a:gd name="T39" fmla="*/ 74174 h 351"/>
              <a:gd name="T40" fmla="*/ 53454 w 289"/>
              <a:gd name="T41" fmla="*/ 72817 h 351"/>
              <a:gd name="T42" fmla="*/ 47966 w 289"/>
              <a:gd name="T43" fmla="*/ 71686 h 351"/>
              <a:gd name="T44" fmla="*/ 42275 w 289"/>
              <a:gd name="T45" fmla="*/ 70782 h 351"/>
              <a:gd name="T46" fmla="*/ 36381 w 289"/>
              <a:gd name="T47" fmla="*/ 69651 h 351"/>
              <a:gd name="T48" fmla="*/ 30893 w 289"/>
              <a:gd name="T49" fmla="*/ 68520 h 351"/>
              <a:gd name="T50" fmla="*/ 25406 w 289"/>
              <a:gd name="T51" fmla="*/ 66937 h 351"/>
              <a:gd name="T52" fmla="*/ 19918 w 289"/>
              <a:gd name="T53" fmla="*/ 64902 h 351"/>
              <a:gd name="T54" fmla="*/ 14634 w 289"/>
              <a:gd name="T55" fmla="*/ 62415 h 351"/>
              <a:gd name="T56" fmla="*/ 9959 w 289"/>
              <a:gd name="T57" fmla="*/ 59022 h 351"/>
              <a:gd name="T58" fmla="*/ 6910 w 289"/>
              <a:gd name="T59" fmla="*/ 54500 h 351"/>
              <a:gd name="T60" fmla="*/ 6097 w 289"/>
              <a:gd name="T61" fmla="*/ 48620 h 351"/>
              <a:gd name="T62" fmla="*/ 6910 w 289"/>
              <a:gd name="T63" fmla="*/ 42062 h 351"/>
              <a:gd name="T64" fmla="*/ 9349 w 289"/>
              <a:gd name="T65" fmla="*/ 35730 h 351"/>
              <a:gd name="T66" fmla="*/ 13008 w 289"/>
              <a:gd name="T67" fmla="*/ 28946 h 351"/>
              <a:gd name="T68" fmla="*/ 17276 w 289"/>
              <a:gd name="T69" fmla="*/ 23066 h 351"/>
              <a:gd name="T70" fmla="*/ 22357 w 289"/>
              <a:gd name="T71" fmla="*/ 17413 h 351"/>
              <a:gd name="T72" fmla="*/ 27845 w 289"/>
              <a:gd name="T73" fmla="*/ 11985 h 351"/>
              <a:gd name="T74" fmla="*/ 35568 w 289"/>
              <a:gd name="T75" fmla="*/ 7915 h 351"/>
              <a:gd name="T76" fmla="*/ 43291 w 289"/>
              <a:gd name="T77" fmla="*/ 4297 h 351"/>
              <a:gd name="T78" fmla="*/ 48169 w 289"/>
              <a:gd name="T79" fmla="*/ 1357 h 351"/>
              <a:gd name="T80" fmla="*/ 46746 w 289"/>
              <a:gd name="T81" fmla="*/ 0 h 351"/>
              <a:gd name="T82" fmla="*/ 40243 w 289"/>
              <a:gd name="T83" fmla="*/ 905 h 351"/>
              <a:gd name="T84" fmla="*/ 32723 w 289"/>
              <a:gd name="T85" fmla="*/ 3844 h 351"/>
              <a:gd name="T86" fmla="*/ 25812 w 289"/>
              <a:gd name="T87" fmla="*/ 7915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1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42000 w 254"/>
              <a:gd name="T1" fmla="*/ 16377 h 234"/>
              <a:gd name="T2" fmla="*/ 44400 w 254"/>
              <a:gd name="T3" fmla="*/ 19376 h 234"/>
              <a:gd name="T4" fmla="*/ 45800 w 254"/>
              <a:gd name="T5" fmla="*/ 22836 h 234"/>
              <a:gd name="T6" fmla="*/ 46400 w 254"/>
              <a:gd name="T7" fmla="*/ 26526 h 234"/>
              <a:gd name="T8" fmla="*/ 46400 w 254"/>
              <a:gd name="T9" fmla="*/ 30447 h 234"/>
              <a:gd name="T10" fmla="*/ 46000 w 254"/>
              <a:gd name="T11" fmla="*/ 33677 h 234"/>
              <a:gd name="T12" fmla="*/ 45200 w 254"/>
              <a:gd name="T13" fmla="*/ 36445 h 234"/>
              <a:gd name="T14" fmla="*/ 43800 w 254"/>
              <a:gd name="T15" fmla="*/ 39213 h 234"/>
              <a:gd name="T16" fmla="*/ 42200 w 254"/>
              <a:gd name="T17" fmla="*/ 41289 h 234"/>
              <a:gd name="T18" fmla="*/ 40400 w 254"/>
              <a:gd name="T19" fmla="*/ 43826 h 234"/>
              <a:gd name="T20" fmla="*/ 38600 w 254"/>
              <a:gd name="T21" fmla="*/ 45902 h 234"/>
              <a:gd name="T22" fmla="*/ 36600 w 254"/>
              <a:gd name="T23" fmla="*/ 47978 h 234"/>
              <a:gd name="T24" fmla="*/ 34800 w 254"/>
              <a:gd name="T25" fmla="*/ 50284 h 234"/>
              <a:gd name="T26" fmla="*/ 34400 w 254"/>
              <a:gd name="T27" fmla="*/ 50976 h 234"/>
              <a:gd name="T28" fmla="*/ 34400 w 254"/>
              <a:gd name="T29" fmla="*/ 51668 h 234"/>
              <a:gd name="T30" fmla="*/ 34400 w 254"/>
              <a:gd name="T31" fmla="*/ 52360 h 234"/>
              <a:gd name="T32" fmla="*/ 34800 w 254"/>
              <a:gd name="T33" fmla="*/ 53283 h 234"/>
              <a:gd name="T34" fmla="*/ 35400 w 254"/>
              <a:gd name="T35" fmla="*/ 53744 h 234"/>
              <a:gd name="T36" fmla="*/ 36200 w 254"/>
              <a:gd name="T37" fmla="*/ 53975 h 234"/>
              <a:gd name="T38" fmla="*/ 36800 w 254"/>
              <a:gd name="T39" fmla="*/ 53744 h 234"/>
              <a:gd name="T40" fmla="*/ 37400 w 254"/>
              <a:gd name="T41" fmla="*/ 53283 h 234"/>
              <a:gd name="T42" fmla="*/ 41600 w 254"/>
              <a:gd name="T43" fmla="*/ 50054 h 234"/>
              <a:gd name="T44" fmla="*/ 45200 w 254"/>
              <a:gd name="T45" fmla="*/ 45902 h 234"/>
              <a:gd name="T46" fmla="*/ 48000 w 254"/>
              <a:gd name="T47" fmla="*/ 41058 h 234"/>
              <a:gd name="T48" fmla="*/ 49800 w 254"/>
              <a:gd name="T49" fmla="*/ 35753 h 234"/>
              <a:gd name="T50" fmla="*/ 50800 w 254"/>
              <a:gd name="T51" fmla="*/ 30217 h 234"/>
              <a:gd name="T52" fmla="*/ 50200 w 254"/>
              <a:gd name="T53" fmla="*/ 24681 h 234"/>
              <a:gd name="T54" fmla="*/ 48600 w 254"/>
              <a:gd name="T55" fmla="*/ 19376 h 234"/>
              <a:gd name="T56" fmla="*/ 45200 w 254"/>
              <a:gd name="T57" fmla="*/ 14762 h 234"/>
              <a:gd name="T58" fmla="*/ 42800 w 254"/>
              <a:gd name="T59" fmla="*/ 12225 h 234"/>
              <a:gd name="T60" fmla="*/ 39800 w 254"/>
              <a:gd name="T61" fmla="*/ 10380 h 234"/>
              <a:gd name="T62" fmla="*/ 36600 w 254"/>
              <a:gd name="T63" fmla="*/ 8304 h 234"/>
              <a:gd name="T64" fmla="*/ 33000 w 254"/>
              <a:gd name="T65" fmla="*/ 6689 h 234"/>
              <a:gd name="T66" fmla="*/ 29400 w 254"/>
              <a:gd name="T67" fmla="*/ 4844 h 234"/>
              <a:gd name="T68" fmla="*/ 25800 w 254"/>
              <a:gd name="T69" fmla="*/ 3691 h 234"/>
              <a:gd name="T70" fmla="*/ 22200 w 254"/>
              <a:gd name="T71" fmla="*/ 2768 h 234"/>
              <a:gd name="T72" fmla="*/ 18600 w 254"/>
              <a:gd name="T73" fmla="*/ 1615 h 234"/>
              <a:gd name="T74" fmla="*/ 15000 w 254"/>
              <a:gd name="T75" fmla="*/ 923 h 234"/>
              <a:gd name="T76" fmla="*/ 11800 w 254"/>
              <a:gd name="T77" fmla="*/ 461 h 234"/>
              <a:gd name="T78" fmla="*/ 8600 w 254"/>
              <a:gd name="T79" fmla="*/ 0 h 234"/>
              <a:gd name="T80" fmla="*/ 6200 w 254"/>
              <a:gd name="T81" fmla="*/ 0 h 234"/>
              <a:gd name="T82" fmla="*/ 3800 w 254"/>
              <a:gd name="T83" fmla="*/ 0 h 234"/>
              <a:gd name="T84" fmla="*/ 2000 w 254"/>
              <a:gd name="T85" fmla="*/ 0 h 234"/>
              <a:gd name="T86" fmla="*/ 600 w 254"/>
              <a:gd name="T87" fmla="*/ 461 h 234"/>
              <a:gd name="T88" fmla="*/ 0 w 254"/>
              <a:gd name="T89" fmla="*/ 923 h 234"/>
              <a:gd name="T90" fmla="*/ 2200 w 254"/>
              <a:gd name="T91" fmla="*/ 1384 h 234"/>
              <a:gd name="T92" fmla="*/ 4200 w 254"/>
              <a:gd name="T93" fmla="*/ 1615 h 234"/>
              <a:gd name="T94" fmla="*/ 6800 w 254"/>
              <a:gd name="T95" fmla="*/ 2076 h 234"/>
              <a:gd name="T96" fmla="*/ 9200 w 254"/>
              <a:gd name="T97" fmla="*/ 2768 h 234"/>
              <a:gd name="T98" fmla="*/ 11800 w 254"/>
              <a:gd name="T99" fmla="*/ 3460 h 234"/>
              <a:gd name="T100" fmla="*/ 14800 w 254"/>
              <a:gd name="T101" fmla="*/ 3921 h 234"/>
              <a:gd name="T102" fmla="*/ 17400 w 254"/>
              <a:gd name="T103" fmla="*/ 4613 h 234"/>
              <a:gd name="T104" fmla="*/ 20400 w 254"/>
              <a:gd name="T105" fmla="*/ 5305 h 234"/>
              <a:gd name="T106" fmla="*/ 23200 w 254"/>
              <a:gd name="T107" fmla="*/ 6459 h 234"/>
              <a:gd name="T108" fmla="*/ 26200 w 254"/>
              <a:gd name="T109" fmla="*/ 7381 h 234"/>
              <a:gd name="T110" fmla="*/ 29000 w 254"/>
              <a:gd name="T111" fmla="*/ 8304 h 234"/>
              <a:gd name="T112" fmla="*/ 31800 w 254"/>
              <a:gd name="T113" fmla="*/ 9688 h 234"/>
              <a:gd name="T114" fmla="*/ 34600 w 254"/>
              <a:gd name="T115" fmla="*/ 11072 h 234"/>
              <a:gd name="T116" fmla="*/ 37200 w 254"/>
              <a:gd name="T117" fmla="*/ 12686 h 234"/>
              <a:gd name="T118" fmla="*/ 39800 w 254"/>
              <a:gd name="T119" fmla="*/ 14532 h 234"/>
              <a:gd name="T120" fmla="*/ 42000 w 254"/>
              <a:gd name="T121" fmla="*/ 1637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2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26944 h 221"/>
              <a:gd name="T2" fmla="*/ 0 w 103"/>
              <a:gd name="T3" fmla="*/ 30952 h 221"/>
              <a:gd name="T4" fmla="*/ 801 w 103"/>
              <a:gd name="T5" fmla="*/ 34738 h 221"/>
              <a:gd name="T6" fmla="*/ 2404 w 103"/>
              <a:gd name="T7" fmla="*/ 38301 h 221"/>
              <a:gd name="T8" fmla="*/ 4408 w 103"/>
              <a:gd name="T9" fmla="*/ 41418 h 221"/>
              <a:gd name="T10" fmla="*/ 7013 w 103"/>
              <a:gd name="T11" fmla="*/ 43868 h 221"/>
              <a:gd name="T12" fmla="*/ 10018 w 103"/>
              <a:gd name="T13" fmla="*/ 46317 h 221"/>
              <a:gd name="T14" fmla="*/ 13224 w 103"/>
              <a:gd name="T15" fmla="*/ 48099 h 221"/>
              <a:gd name="T16" fmla="*/ 16630 w 103"/>
              <a:gd name="T17" fmla="*/ 48989 h 221"/>
              <a:gd name="T18" fmla="*/ 17832 w 103"/>
              <a:gd name="T19" fmla="*/ 49212 h 221"/>
              <a:gd name="T20" fmla="*/ 18834 w 103"/>
              <a:gd name="T21" fmla="*/ 48767 h 221"/>
              <a:gd name="T22" fmla="*/ 19635 w 103"/>
              <a:gd name="T23" fmla="*/ 48099 h 221"/>
              <a:gd name="T24" fmla="*/ 20036 w 103"/>
              <a:gd name="T25" fmla="*/ 46985 h 221"/>
              <a:gd name="T26" fmla="*/ 20036 w 103"/>
              <a:gd name="T27" fmla="*/ 45872 h 221"/>
              <a:gd name="T28" fmla="*/ 19836 w 103"/>
              <a:gd name="T29" fmla="*/ 44758 h 221"/>
              <a:gd name="T30" fmla="*/ 19234 w 103"/>
              <a:gd name="T31" fmla="*/ 43645 h 221"/>
              <a:gd name="T32" fmla="*/ 18233 w 103"/>
              <a:gd name="T33" fmla="*/ 43200 h 221"/>
              <a:gd name="T34" fmla="*/ 14827 w 103"/>
              <a:gd name="T35" fmla="*/ 41864 h 221"/>
              <a:gd name="T36" fmla="*/ 11621 w 103"/>
              <a:gd name="T37" fmla="*/ 39859 h 221"/>
              <a:gd name="T38" fmla="*/ 9016 w 103"/>
              <a:gd name="T39" fmla="*/ 37410 h 221"/>
              <a:gd name="T40" fmla="*/ 7213 w 103"/>
              <a:gd name="T41" fmla="*/ 34515 h 221"/>
              <a:gd name="T42" fmla="*/ 6011 w 103"/>
              <a:gd name="T43" fmla="*/ 30952 h 221"/>
              <a:gd name="T44" fmla="*/ 5410 w 103"/>
              <a:gd name="T45" fmla="*/ 27167 h 221"/>
              <a:gd name="T46" fmla="*/ 5410 w 103"/>
              <a:gd name="T47" fmla="*/ 22936 h 221"/>
              <a:gd name="T48" fmla="*/ 6411 w 103"/>
              <a:gd name="T49" fmla="*/ 18705 h 221"/>
              <a:gd name="T50" fmla="*/ 7614 w 103"/>
              <a:gd name="T51" fmla="*/ 15588 h 221"/>
              <a:gd name="T52" fmla="*/ 9217 w 103"/>
              <a:gd name="T53" fmla="*/ 12693 h 221"/>
              <a:gd name="T54" fmla="*/ 11220 w 103"/>
              <a:gd name="T55" fmla="*/ 10243 h 221"/>
              <a:gd name="T56" fmla="*/ 13224 w 103"/>
              <a:gd name="T57" fmla="*/ 7794 h 221"/>
              <a:gd name="T58" fmla="*/ 15227 w 103"/>
              <a:gd name="T59" fmla="*/ 5567 h 221"/>
              <a:gd name="T60" fmla="*/ 17231 w 103"/>
              <a:gd name="T61" fmla="*/ 3786 h 221"/>
              <a:gd name="T62" fmla="*/ 19234 w 103"/>
              <a:gd name="T63" fmla="*/ 1781 h 221"/>
              <a:gd name="T64" fmla="*/ 20637 w 103"/>
              <a:gd name="T65" fmla="*/ 223 h 221"/>
              <a:gd name="T66" fmla="*/ 19234 w 103"/>
              <a:gd name="T67" fmla="*/ 0 h 221"/>
              <a:gd name="T68" fmla="*/ 16830 w 103"/>
              <a:gd name="T69" fmla="*/ 1113 h 221"/>
              <a:gd name="T70" fmla="*/ 13825 w 103"/>
              <a:gd name="T71" fmla="*/ 3786 h 221"/>
              <a:gd name="T72" fmla="*/ 10218 w 103"/>
              <a:gd name="T73" fmla="*/ 7348 h 221"/>
              <a:gd name="T74" fmla="*/ 6812 w 103"/>
              <a:gd name="T75" fmla="*/ 11802 h 221"/>
              <a:gd name="T76" fmla="*/ 3606 w 103"/>
              <a:gd name="T77" fmla="*/ 16701 h 221"/>
              <a:gd name="T78" fmla="*/ 1403 w 103"/>
              <a:gd name="T79" fmla="*/ 21823 h 221"/>
              <a:gd name="T80" fmla="*/ 0 w 103"/>
              <a:gd name="T81" fmla="*/ 26944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3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37410 w 221"/>
              <a:gd name="T1" fmla="*/ 25990 h 288"/>
              <a:gd name="T2" fmla="*/ 39623 w 221"/>
              <a:gd name="T3" fmla="*/ 30058 h 288"/>
              <a:gd name="T4" fmla="*/ 40629 w 221"/>
              <a:gd name="T5" fmla="*/ 34577 h 288"/>
              <a:gd name="T6" fmla="*/ 40025 w 221"/>
              <a:gd name="T7" fmla="*/ 39323 h 288"/>
              <a:gd name="T8" fmla="*/ 37612 w 221"/>
              <a:gd name="T9" fmla="*/ 43843 h 288"/>
              <a:gd name="T10" fmla="*/ 34192 w 221"/>
              <a:gd name="T11" fmla="*/ 47911 h 288"/>
              <a:gd name="T12" fmla="*/ 30170 w 221"/>
              <a:gd name="T13" fmla="*/ 51753 h 288"/>
              <a:gd name="T14" fmla="*/ 25946 w 221"/>
              <a:gd name="T15" fmla="*/ 55595 h 288"/>
              <a:gd name="T16" fmla="*/ 23331 w 221"/>
              <a:gd name="T17" fmla="*/ 58307 h 288"/>
              <a:gd name="T18" fmla="*/ 22527 w 221"/>
              <a:gd name="T19" fmla="*/ 60341 h 288"/>
              <a:gd name="T20" fmla="*/ 21923 w 221"/>
              <a:gd name="T21" fmla="*/ 62375 h 288"/>
              <a:gd name="T22" fmla="*/ 22124 w 221"/>
              <a:gd name="T23" fmla="*/ 64183 h 288"/>
              <a:gd name="T24" fmla="*/ 23532 w 221"/>
              <a:gd name="T25" fmla="*/ 65087 h 288"/>
              <a:gd name="T26" fmla="*/ 25141 w 221"/>
              <a:gd name="T27" fmla="*/ 64861 h 288"/>
              <a:gd name="T28" fmla="*/ 27957 w 221"/>
              <a:gd name="T29" fmla="*/ 61471 h 288"/>
              <a:gd name="T30" fmla="*/ 32583 w 221"/>
              <a:gd name="T31" fmla="*/ 56499 h 288"/>
              <a:gd name="T32" fmla="*/ 37410 w 221"/>
              <a:gd name="T33" fmla="*/ 51753 h 288"/>
              <a:gd name="T34" fmla="*/ 41634 w 221"/>
              <a:gd name="T35" fmla="*/ 46103 h 288"/>
              <a:gd name="T36" fmla="*/ 44249 w 221"/>
              <a:gd name="T37" fmla="*/ 39323 h 288"/>
              <a:gd name="T38" fmla="*/ 43847 w 221"/>
              <a:gd name="T39" fmla="*/ 32092 h 288"/>
              <a:gd name="T40" fmla="*/ 41031 w 221"/>
              <a:gd name="T41" fmla="*/ 25312 h 288"/>
              <a:gd name="T42" fmla="*/ 36405 w 221"/>
              <a:gd name="T43" fmla="*/ 19662 h 288"/>
              <a:gd name="T44" fmla="*/ 31980 w 221"/>
              <a:gd name="T45" fmla="*/ 15594 h 288"/>
              <a:gd name="T46" fmla="*/ 27555 w 221"/>
              <a:gd name="T47" fmla="*/ 12430 h 288"/>
              <a:gd name="T48" fmla="*/ 22929 w 221"/>
              <a:gd name="T49" fmla="*/ 9040 h 288"/>
              <a:gd name="T50" fmla="*/ 17901 w 221"/>
              <a:gd name="T51" fmla="*/ 6102 h 288"/>
              <a:gd name="T52" fmla="*/ 13275 w 221"/>
              <a:gd name="T53" fmla="*/ 3390 h 288"/>
              <a:gd name="T54" fmla="*/ 8448 w 221"/>
              <a:gd name="T55" fmla="*/ 1356 h 288"/>
              <a:gd name="T56" fmla="*/ 4425 w 221"/>
              <a:gd name="T57" fmla="*/ 226 h 288"/>
              <a:gd name="T58" fmla="*/ 1408 w 221"/>
              <a:gd name="T59" fmla="*/ 226 h 288"/>
              <a:gd name="T60" fmla="*/ 1609 w 221"/>
              <a:gd name="T61" fmla="*/ 1130 h 288"/>
              <a:gd name="T62" fmla="*/ 5229 w 221"/>
              <a:gd name="T63" fmla="*/ 2938 h 288"/>
              <a:gd name="T64" fmla="*/ 9453 w 221"/>
              <a:gd name="T65" fmla="*/ 4972 h 288"/>
              <a:gd name="T66" fmla="*/ 14280 w 221"/>
              <a:gd name="T67" fmla="*/ 7684 h 288"/>
              <a:gd name="T68" fmla="*/ 19309 w 221"/>
              <a:gd name="T69" fmla="*/ 10848 h 288"/>
              <a:gd name="T70" fmla="*/ 24337 w 221"/>
              <a:gd name="T71" fmla="*/ 14464 h 288"/>
              <a:gd name="T72" fmla="*/ 29365 w 221"/>
              <a:gd name="T73" fmla="*/ 18306 h 288"/>
              <a:gd name="T74" fmla="*/ 33991 w 221"/>
              <a:gd name="T75" fmla="*/ 221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4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5406 w 74"/>
              <a:gd name="T1" fmla="*/ 2737 h 174"/>
              <a:gd name="T2" fmla="*/ 5020 w 74"/>
              <a:gd name="T3" fmla="*/ 1597 h 174"/>
              <a:gd name="T4" fmla="*/ 4441 w 74"/>
              <a:gd name="T5" fmla="*/ 684 h 174"/>
              <a:gd name="T6" fmla="*/ 3282 w 74"/>
              <a:gd name="T7" fmla="*/ 228 h 174"/>
              <a:gd name="T8" fmla="*/ 2317 w 74"/>
              <a:gd name="T9" fmla="*/ 0 h 174"/>
              <a:gd name="T10" fmla="*/ 1351 w 74"/>
              <a:gd name="T11" fmla="*/ 456 h 174"/>
              <a:gd name="T12" fmla="*/ 579 w 74"/>
              <a:gd name="T13" fmla="*/ 1140 h 174"/>
              <a:gd name="T14" fmla="*/ 0 w 74"/>
              <a:gd name="T15" fmla="*/ 2281 h 174"/>
              <a:gd name="T16" fmla="*/ 0 w 74"/>
              <a:gd name="T17" fmla="*/ 3649 h 174"/>
              <a:gd name="T18" fmla="*/ 965 w 74"/>
              <a:gd name="T19" fmla="*/ 8895 h 174"/>
              <a:gd name="T20" fmla="*/ 2510 w 74"/>
              <a:gd name="T21" fmla="*/ 15054 h 174"/>
              <a:gd name="T22" fmla="*/ 4634 w 74"/>
              <a:gd name="T23" fmla="*/ 20984 h 174"/>
              <a:gd name="T24" fmla="*/ 6950 w 74"/>
              <a:gd name="T25" fmla="*/ 26914 h 174"/>
              <a:gd name="T26" fmla="*/ 9460 w 74"/>
              <a:gd name="T27" fmla="*/ 32160 h 174"/>
              <a:gd name="T28" fmla="*/ 11777 w 74"/>
              <a:gd name="T29" fmla="*/ 36266 h 174"/>
              <a:gd name="T30" fmla="*/ 13322 w 74"/>
              <a:gd name="T31" fmla="*/ 39003 h 174"/>
              <a:gd name="T32" fmla="*/ 14287 w 74"/>
              <a:gd name="T33" fmla="*/ 39687 h 174"/>
              <a:gd name="T34" fmla="*/ 13901 w 74"/>
              <a:gd name="T35" fmla="*/ 36950 h 174"/>
              <a:gd name="T36" fmla="*/ 12936 w 74"/>
              <a:gd name="T37" fmla="*/ 33529 h 174"/>
              <a:gd name="T38" fmla="*/ 11777 w 74"/>
              <a:gd name="T39" fmla="*/ 29195 h 174"/>
              <a:gd name="T40" fmla="*/ 10233 w 74"/>
              <a:gd name="T41" fmla="*/ 23949 h 174"/>
              <a:gd name="T42" fmla="*/ 8881 w 74"/>
              <a:gd name="T43" fmla="*/ 18703 h 174"/>
              <a:gd name="T44" fmla="*/ 7337 w 74"/>
              <a:gd name="T45" fmla="*/ 13229 h 174"/>
              <a:gd name="T46" fmla="*/ 6178 w 74"/>
              <a:gd name="T47" fmla="*/ 7983 h 174"/>
              <a:gd name="T48" fmla="*/ 5406 w 74"/>
              <a:gd name="T49" fmla="*/ 273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5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4070 w 39"/>
              <a:gd name="T1" fmla="*/ 1971 h 87"/>
              <a:gd name="T2" fmla="*/ 3867 w 39"/>
              <a:gd name="T3" fmla="*/ 1095 h 87"/>
              <a:gd name="T4" fmla="*/ 3256 w 39"/>
              <a:gd name="T5" fmla="*/ 438 h 87"/>
              <a:gd name="T6" fmla="*/ 2646 w 39"/>
              <a:gd name="T7" fmla="*/ 0 h 87"/>
              <a:gd name="T8" fmla="*/ 1628 w 39"/>
              <a:gd name="T9" fmla="*/ 0 h 87"/>
              <a:gd name="T10" fmla="*/ 1018 w 39"/>
              <a:gd name="T11" fmla="*/ 219 h 87"/>
              <a:gd name="T12" fmla="*/ 407 w 39"/>
              <a:gd name="T13" fmla="*/ 657 h 87"/>
              <a:gd name="T14" fmla="*/ 0 w 39"/>
              <a:gd name="T15" fmla="*/ 1314 h 87"/>
              <a:gd name="T16" fmla="*/ 0 w 39"/>
              <a:gd name="T17" fmla="*/ 2190 h 87"/>
              <a:gd name="T18" fmla="*/ 0 w 39"/>
              <a:gd name="T19" fmla="*/ 4817 h 87"/>
              <a:gd name="T20" fmla="*/ 611 w 39"/>
              <a:gd name="T21" fmla="*/ 7664 h 87"/>
              <a:gd name="T22" fmla="*/ 1425 w 39"/>
              <a:gd name="T23" fmla="*/ 10510 h 87"/>
              <a:gd name="T24" fmla="*/ 2646 w 39"/>
              <a:gd name="T25" fmla="*/ 13138 h 87"/>
              <a:gd name="T26" fmla="*/ 3867 w 39"/>
              <a:gd name="T27" fmla="*/ 15766 h 87"/>
              <a:gd name="T28" fmla="*/ 5088 w 39"/>
              <a:gd name="T29" fmla="*/ 17736 h 87"/>
              <a:gd name="T30" fmla="*/ 6716 w 39"/>
              <a:gd name="T31" fmla="*/ 18831 h 87"/>
              <a:gd name="T32" fmla="*/ 7733 w 39"/>
              <a:gd name="T33" fmla="*/ 19050 h 87"/>
              <a:gd name="T34" fmla="*/ 7937 w 39"/>
              <a:gd name="T35" fmla="*/ 15328 h 87"/>
              <a:gd name="T36" fmla="*/ 6919 w 39"/>
              <a:gd name="T37" fmla="*/ 10948 h 87"/>
              <a:gd name="T38" fmla="*/ 5495 w 39"/>
              <a:gd name="T39" fmla="*/ 6350 h 87"/>
              <a:gd name="T40" fmla="*/ 4070 w 39"/>
              <a:gd name="T41" fmla="*/ 1971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6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3362 w 34"/>
              <a:gd name="T1" fmla="*/ 1525 h 51"/>
              <a:gd name="T2" fmla="*/ 3362 w 34"/>
              <a:gd name="T3" fmla="*/ 1743 h 51"/>
              <a:gd name="T4" fmla="*/ 3362 w 34"/>
              <a:gd name="T5" fmla="*/ 1743 h 51"/>
              <a:gd name="T6" fmla="*/ 3362 w 34"/>
              <a:gd name="T7" fmla="*/ 1743 h 51"/>
              <a:gd name="T8" fmla="*/ 3362 w 34"/>
              <a:gd name="T9" fmla="*/ 1743 h 51"/>
              <a:gd name="T10" fmla="*/ 3175 w 34"/>
              <a:gd name="T11" fmla="*/ 1089 h 51"/>
              <a:gd name="T12" fmla="*/ 2615 w 34"/>
              <a:gd name="T13" fmla="*/ 218 h 51"/>
              <a:gd name="T14" fmla="*/ 2054 w 34"/>
              <a:gd name="T15" fmla="*/ 0 h 51"/>
              <a:gd name="T16" fmla="*/ 1307 w 34"/>
              <a:gd name="T17" fmla="*/ 0 h 51"/>
              <a:gd name="T18" fmla="*/ 747 w 34"/>
              <a:gd name="T19" fmla="*/ 218 h 51"/>
              <a:gd name="T20" fmla="*/ 187 w 34"/>
              <a:gd name="T21" fmla="*/ 1089 h 51"/>
              <a:gd name="T22" fmla="*/ 0 w 34"/>
              <a:gd name="T23" fmla="*/ 1743 h 51"/>
              <a:gd name="T24" fmla="*/ 0 w 34"/>
              <a:gd name="T25" fmla="*/ 2397 h 51"/>
              <a:gd name="T26" fmla="*/ 187 w 34"/>
              <a:gd name="T27" fmla="*/ 3486 h 51"/>
              <a:gd name="T28" fmla="*/ 747 w 34"/>
              <a:gd name="T29" fmla="*/ 5011 h 51"/>
              <a:gd name="T30" fmla="*/ 1494 w 34"/>
              <a:gd name="T31" fmla="*/ 6536 h 51"/>
              <a:gd name="T32" fmla="*/ 2428 w 34"/>
              <a:gd name="T33" fmla="*/ 8062 h 51"/>
              <a:gd name="T34" fmla="*/ 3362 w 34"/>
              <a:gd name="T35" fmla="*/ 9369 h 51"/>
              <a:gd name="T36" fmla="*/ 4669 w 34"/>
              <a:gd name="T37" fmla="*/ 10240 h 51"/>
              <a:gd name="T38" fmla="*/ 5603 w 34"/>
              <a:gd name="T39" fmla="*/ 11112 h 51"/>
              <a:gd name="T40" fmla="*/ 6350 w 34"/>
              <a:gd name="T41" fmla="*/ 11112 h 51"/>
              <a:gd name="T42" fmla="*/ 6163 w 34"/>
              <a:gd name="T43" fmla="*/ 8715 h 51"/>
              <a:gd name="T44" fmla="*/ 5416 w 34"/>
              <a:gd name="T45" fmla="*/ 5883 h 51"/>
              <a:gd name="T46" fmla="*/ 4296 w 34"/>
              <a:gd name="T47" fmla="*/ 3268 h 51"/>
              <a:gd name="T48" fmla="*/ 3362 w 34"/>
              <a:gd name="T49" fmla="*/ 1525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7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7661 w 46"/>
              <a:gd name="T1" fmla="*/ 4618 h 33"/>
              <a:gd name="T2" fmla="*/ 8490 w 46"/>
              <a:gd name="T3" fmla="*/ 4233 h 33"/>
              <a:gd name="T4" fmla="*/ 9318 w 46"/>
              <a:gd name="T5" fmla="*/ 3656 h 33"/>
              <a:gd name="T6" fmla="*/ 9525 w 46"/>
              <a:gd name="T7" fmla="*/ 2886 h 33"/>
              <a:gd name="T8" fmla="*/ 9525 w 46"/>
              <a:gd name="T9" fmla="*/ 1924 h 33"/>
              <a:gd name="T10" fmla="*/ 9111 w 46"/>
              <a:gd name="T11" fmla="*/ 962 h 33"/>
              <a:gd name="T12" fmla="*/ 8490 w 46"/>
              <a:gd name="T13" fmla="*/ 385 h 33"/>
              <a:gd name="T14" fmla="*/ 7661 w 46"/>
              <a:gd name="T15" fmla="*/ 0 h 33"/>
              <a:gd name="T16" fmla="*/ 6626 w 46"/>
              <a:gd name="T17" fmla="*/ 0 h 33"/>
              <a:gd name="T18" fmla="*/ 6005 w 46"/>
              <a:gd name="T19" fmla="*/ 0 h 33"/>
              <a:gd name="T20" fmla="*/ 5177 w 46"/>
              <a:gd name="T21" fmla="*/ 192 h 33"/>
              <a:gd name="T22" fmla="*/ 3934 w 46"/>
              <a:gd name="T23" fmla="*/ 577 h 33"/>
              <a:gd name="T24" fmla="*/ 2485 w 46"/>
              <a:gd name="T25" fmla="*/ 1347 h 33"/>
              <a:gd name="T26" fmla="*/ 1035 w 46"/>
              <a:gd name="T27" fmla="*/ 2694 h 33"/>
              <a:gd name="T28" fmla="*/ 414 w 46"/>
              <a:gd name="T29" fmla="*/ 3848 h 33"/>
              <a:gd name="T30" fmla="*/ 0 w 46"/>
              <a:gd name="T31" fmla="*/ 5003 h 33"/>
              <a:gd name="T32" fmla="*/ 0 w 46"/>
              <a:gd name="T33" fmla="*/ 5580 h 33"/>
              <a:gd name="T34" fmla="*/ 621 w 46"/>
              <a:gd name="T35" fmla="*/ 5965 h 33"/>
              <a:gd name="T36" fmla="*/ 1449 w 46"/>
              <a:gd name="T37" fmla="*/ 6350 h 33"/>
              <a:gd name="T38" fmla="*/ 2485 w 46"/>
              <a:gd name="T39" fmla="*/ 6350 h 33"/>
              <a:gd name="T40" fmla="*/ 3313 w 46"/>
              <a:gd name="T41" fmla="*/ 6350 h 33"/>
              <a:gd name="T42" fmla="*/ 4348 w 46"/>
              <a:gd name="T43" fmla="*/ 5965 h 33"/>
              <a:gd name="T44" fmla="*/ 5384 w 46"/>
              <a:gd name="T45" fmla="*/ 5773 h 33"/>
              <a:gd name="T46" fmla="*/ 6626 w 46"/>
              <a:gd name="T47" fmla="*/ 5388 h 33"/>
              <a:gd name="T48" fmla="*/ 7661 w 46"/>
              <a:gd name="T49" fmla="*/ 461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8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13409 w 177"/>
              <a:gd name="T1" fmla="*/ 7416 h 219"/>
              <a:gd name="T2" fmla="*/ 10727 w 177"/>
              <a:gd name="T3" fmla="*/ 9663 h 219"/>
              <a:gd name="T4" fmla="*/ 8458 w 177"/>
              <a:gd name="T5" fmla="*/ 12134 h 219"/>
              <a:gd name="T6" fmla="*/ 5982 w 177"/>
              <a:gd name="T7" fmla="*/ 14831 h 219"/>
              <a:gd name="T8" fmla="*/ 4126 w 177"/>
              <a:gd name="T9" fmla="*/ 17752 h 219"/>
              <a:gd name="T10" fmla="*/ 2475 w 177"/>
              <a:gd name="T11" fmla="*/ 20898 h 219"/>
              <a:gd name="T12" fmla="*/ 1238 w 177"/>
              <a:gd name="T13" fmla="*/ 24044 h 219"/>
              <a:gd name="T14" fmla="*/ 413 w 177"/>
              <a:gd name="T15" fmla="*/ 27190 h 219"/>
              <a:gd name="T16" fmla="*/ 0 w 177"/>
              <a:gd name="T17" fmla="*/ 30561 h 219"/>
              <a:gd name="T18" fmla="*/ 413 w 177"/>
              <a:gd name="T19" fmla="*/ 35505 h 219"/>
              <a:gd name="T20" fmla="*/ 2063 w 177"/>
              <a:gd name="T21" fmla="*/ 39774 h 219"/>
              <a:gd name="T22" fmla="*/ 4745 w 177"/>
              <a:gd name="T23" fmla="*/ 43369 h 219"/>
              <a:gd name="T24" fmla="*/ 7839 w 177"/>
              <a:gd name="T25" fmla="*/ 45841 h 219"/>
              <a:gd name="T26" fmla="*/ 11758 w 177"/>
              <a:gd name="T27" fmla="*/ 47864 h 219"/>
              <a:gd name="T28" fmla="*/ 16090 w 177"/>
              <a:gd name="T29" fmla="*/ 48987 h 219"/>
              <a:gd name="T30" fmla="*/ 20216 w 177"/>
              <a:gd name="T31" fmla="*/ 49212 h 219"/>
              <a:gd name="T32" fmla="*/ 24342 w 177"/>
              <a:gd name="T33" fmla="*/ 48538 h 219"/>
              <a:gd name="T34" fmla="*/ 25373 w 177"/>
              <a:gd name="T35" fmla="*/ 48538 h 219"/>
              <a:gd name="T36" fmla="*/ 26199 w 177"/>
              <a:gd name="T37" fmla="*/ 48088 h 219"/>
              <a:gd name="T38" fmla="*/ 26817 w 177"/>
              <a:gd name="T39" fmla="*/ 47190 h 219"/>
              <a:gd name="T40" fmla="*/ 27024 w 177"/>
              <a:gd name="T41" fmla="*/ 46066 h 219"/>
              <a:gd name="T42" fmla="*/ 26817 w 177"/>
              <a:gd name="T43" fmla="*/ 45617 h 219"/>
              <a:gd name="T44" fmla="*/ 26199 w 177"/>
              <a:gd name="T45" fmla="*/ 45617 h 219"/>
              <a:gd name="T46" fmla="*/ 25373 w 177"/>
              <a:gd name="T47" fmla="*/ 45392 h 219"/>
              <a:gd name="T48" fmla="*/ 24136 w 177"/>
              <a:gd name="T49" fmla="*/ 45392 h 219"/>
              <a:gd name="T50" fmla="*/ 22898 w 177"/>
              <a:gd name="T51" fmla="*/ 45392 h 219"/>
              <a:gd name="T52" fmla="*/ 21867 w 177"/>
              <a:gd name="T53" fmla="*/ 45392 h 219"/>
              <a:gd name="T54" fmla="*/ 20629 w 177"/>
              <a:gd name="T55" fmla="*/ 45392 h 219"/>
              <a:gd name="T56" fmla="*/ 20010 w 177"/>
              <a:gd name="T57" fmla="*/ 45392 h 219"/>
              <a:gd name="T58" fmla="*/ 17947 w 177"/>
              <a:gd name="T59" fmla="*/ 45167 h 219"/>
              <a:gd name="T60" fmla="*/ 15884 w 177"/>
              <a:gd name="T61" fmla="*/ 44942 h 219"/>
              <a:gd name="T62" fmla="*/ 13821 w 177"/>
              <a:gd name="T63" fmla="*/ 44718 h 219"/>
              <a:gd name="T64" fmla="*/ 11552 w 177"/>
              <a:gd name="T65" fmla="*/ 44044 h 219"/>
              <a:gd name="T66" fmla="*/ 9489 w 177"/>
              <a:gd name="T67" fmla="*/ 43369 h 219"/>
              <a:gd name="T68" fmla="*/ 7220 w 177"/>
              <a:gd name="T69" fmla="*/ 41572 h 219"/>
              <a:gd name="T70" fmla="*/ 5363 w 177"/>
              <a:gd name="T71" fmla="*/ 39325 h 219"/>
              <a:gd name="T72" fmla="*/ 3094 w 177"/>
              <a:gd name="T73" fmla="*/ 36403 h 219"/>
              <a:gd name="T74" fmla="*/ 2682 w 177"/>
              <a:gd name="T75" fmla="*/ 32808 h 219"/>
              <a:gd name="T76" fmla="*/ 2888 w 177"/>
              <a:gd name="T77" fmla="*/ 29437 h 219"/>
              <a:gd name="T78" fmla="*/ 3919 w 177"/>
              <a:gd name="T79" fmla="*/ 26067 h 219"/>
              <a:gd name="T80" fmla="*/ 5157 w 177"/>
              <a:gd name="T81" fmla="*/ 22921 h 219"/>
              <a:gd name="T82" fmla="*/ 7014 w 177"/>
              <a:gd name="T83" fmla="*/ 19999 h 219"/>
              <a:gd name="T84" fmla="*/ 9283 w 177"/>
              <a:gd name="T85" fmla="*/ 17078 h 219"/>
              <a:gd name="T86" fmla="*/ 11552 w 177"/>
              <a:gd name="T87" fmla="*/ 14606 h 219"/>
              <a:gd name="T88" fmla="*/ 14440 w 177"/>
              <a:gd name="T89" fmla="*/ 12359 h 219"/>
              <a:gd name="T90" fmla="*/ 17328 w 177"/>
              <a:gd name="T91" fmla="*/ 10112 h 219"/>
              <a:gd name="T92" fmla="*/ 20216 w 177"/>
              <a:gd name="T93" fmla="*/ 8314 h 219"/>
              <a:gd name="T94" fmla="*/ 23311 w 177"/>
              <a:gd name="T95" fmla="*/ 6517 h 219"/>
              <a:gd name="T96" fmla="*/ 26199 w 177"/>
              <a:gd name="T97" fmla="*/ 5168 h 219"/>
              <a:gd name="T98" fmla="*/ 29087 w 177"/>
              <a:gd name="T99" fmla="*/ 3820 h 219"/>
              <a:gd name="T100" fmla="*/ 31768 w 177"/>
              <a:gd name="T101" fmla="*/ 2697 h 219"/>
              <a:gd name="T102" fmla="*/ 34450 w 177"/>
              <a:gd name="T103" fmla="*/ 2022 h 219"/>
              <a:gd name="T104" fmla="*/ 36513 w 177"/>
              <a:gd name="T105" fmla="*/ 1573 h 219"/>
              <a:gd name="T106" fmla="*/ 35069 w 177"/>
              <a:gd name="T107" fmla="*/ 449 h 219"/>
              <a:gd name="T108" fmla="*/ 32594 w 177"/>
              <a:gd name="T109" fmla="*/ 0 h 219"/>
              <a:gd name="T110" fmla="*/ 29912 w 177"/>
              <a:gd name="T111" fmla="*/ 449 h 219"/>
              <a:gd name="T112" fmla="*/ 26611 w 177"/>
              <a:gd name="T113" fmla="*/ 1348 h 219"/>
              <a:gd name="T114" fmla="*/ 22898 w 177"/>
              <a:gd name="T115" fmla="*/ 2472 h 219"/>
              <a:gd name="T116" fmla="*/ 19391 w 177"/>
              <a:gd name="T117" fmla="*/ 3820 h 219"/>
              <a:gd name="T118" fmla="*/ 16090 w 177"/>
              <a:gd name="T119" fmla="*/ 5843 h 219"/>
              <a:gd name="T120" fmla="*/ 13409 w 177"/>
              <a:gd name="T121" fmla="*/ 7416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9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20086 w 115"/>
              <a:gd name="T1" fmla="*/ 13307 h 170"/>
              <a:gd name="T2" fmla="*/ 20707 w 115"/>
              <a:gd name="T3" fmla="*/ 17509 h 170"/>
              <a:gd name="T4" fmla="*/ 20293 w 115"/>
              <a:gd name="T5" fmla="*/ 21011 h 170"/>
              <a:gd name="T6" fmla="*/ 18843 w 115"/>
              <a:gd name="T7" fmla="*/ 24046 h 170"/>
              <a:gd name="T8" fmla="*/ 16566 w 115"/>
              <a:gd name="T9" fmla="*/ 26614 h 170"/>
              <a:gd name="T10" fmla="*/ 14081 w 115"/>
              <a:gd name="T11" fmla="*/ 29182 h 170"/>
              <a:gd name="T12" fmla="*/ 11182 w 115"/>
              <a:gd name="T13" fmla="*/ 31517 h 170"/>
              <a:gd name="T14" fmla="*/ 8076 w 115"/>
              <a:gd name="T15" fmla="*/ 33852 h 170"/>
              <a:gd name="T16" fmla="*/ 5591 w 115"/>
              <a:gd name="T17" fmla="*/ 36186 h 170"/>
              <a:gd name="T18" fmla="*/ 5177 w 115"/>
              <a:gd name="T19" fmla="*/ 36886 h 170"/>
              <a:gd name="T20" fmla="*/ 4763 w 115"/>
              <a:gd name="T21" fmla="*/ 37353 h 170"/>
              <a:gd name="T22" fmla="*/ 4763 w 115"/>
              <a:gd name="T23" fmla="*/ 38287 h 170"/>
              <a:gd name="T24" fmla="*/ 5384 w 115"/>
              <a:gd name="T25" fmla="*/ 38988 h 170"/>
              <a:gd name="T26" fmla="*/ 5798 w 115"/>
              <a:gd name="T27" fmla="*/ 39455 h 170"/>
              <a:gd name="T28" fmla="*/ 6419 w 115"/>
              <a:gd name="T29" fmla="*/ 39688 h 170"/>
              <a:gd name="T30" fmla="*/ 7040 w 115"/>
              <a:gd name="T31" fmla="*/ 39688 h 170"/>
              <a:gd name="T32" fmla="*/ 7662 w 115"/>
              <a:gd name="T33" fmla="*/ 39455 h 170"/>
              <a:gd name="T34" fmla="*/ 10975 w 115"/>
              <a:gd name="T35" fmla="*/ 37120 h 170"/>
              <a:gd name="T36" fmla="*/ 14288 w 115"/>
              <a:gd name="T37" fmla="*/ 34785 h 170"/>
              <a:gd name="T38" fmla="*/ 17187 w 115"/>
              <a:gd name="T39" fmla="*/ 31984 h 170"/>
              <a:gd name="T40" fmla="*/ 20086 w 115"/>
              <a:gd name="T41" fmla="*/ 28715 h 170"/>
              <a:gd name="T42" fmla="*/ 21949 w 115"/>
              <a:gd name="T43" fmla="*/ 25214 h 170"/>
              <a:gd name="T44" fmla="*/ 23399 w 115"/>
              <a:gd name="T45" fmla="*/ 21245 h 170"/>
              <a:gd name="T46" fmla="*/ 23813 w 115"/>
              <a:gd name="T47" fmla="*/ 17042 h 170"/>
              <a:gd name="T48" fmla="*/ 22985 w 115"/>
              <a:gd name="T49" fmla="*/ 12373 h 170"/>
              <a:gd name="T50" fmla="*/ 20914 w 115"/>
              <a:gd name="T51" fmla="*/ 9105 h 170"/>
              <a:gd name="T52" fmla="*/ 18429 w 115"/>
              <a:gd name="T53" fmla="*/ 6070 h 170"/>
              <a:gd name="T54" fmla="*/ 14909 w 115"/>
              <a:gd name="T55" fmla="*/ 3502 h 170"/>
              <a:gd name="T56" fmla="*/ 11389 w 115"/>
              <a:gd name="T57" fmla="*/ 1868 h 170"/>
              <a:gd name="T58" fmla="*/ 7662 w 115"/>
              <a:gd name="T59" fmla="*/ 467 h 170"/>
              <a:gd name="T60" fmla="*/ 4348 w 115"/>
              <a:gd name="T61" fmla="*/ 0 h 170"/>
              <a:gd name="T62" fmla="*/ 1864 w 115"/>
              <a:gd name="T63" fmla="*/ 233 h 170"/>
              <a:gd name="T64" fmla="*/ 0 w 115"/>
              <a:gd name="T65" fmla="*/ 1167 h 170"/>
              <a:gd name="T66" fmla="*/ 3106 w 115"/>
              <a:gd name="T67" fmla="*/ 2335 h 170"/>
              <a:gd name="T68" fmla="*/ 6212 w 115"/>
              <a:gd name="T69" fmla="*/ 3035 h 170"/>
              <a:gd name="T70" fmla="*/ 8904 w 115"/>
              <a:gd name="T71" fmla="*/ 3735 h 170"/>
              <a:gd name="T72" fmla="*/ 11803 w 115"/>
              <a:gd name="T73" fmla="*/ 4669 h 170"/>
              <a:gd name="T74" fmla="*/ 14495 w 115"/>
              <a:gd name="T75" fmla="*/ 6070 h 170"/>
              <a:gd name="T76" fmla="*/ 16773 w 115"/>
              <a:gd name="T77" fmla="*/ 7704 h 170"/>
              <a:gd name="T78" fmla="*/ 18843 w 115"/>
              <a:gd name="T79" fmla="*/ 10039 h 170"/>
              <a:gd name="T80" fmla="*/ 20086 w 115"/>
              <a:gd name="T81" fmla="*/ 1330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0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17798 w 289"/>
              <a:gd name="T1" fmla="*/ 14657 h 352"/>
              <a:gd name="T2" fmla="*/ 9492 w 289"/>
              <a:gd name="T3" fmla="*/ 23903 h 352"/>
              <a:gd name="T4" fmla="*/ 3164 w 289"/>
              <a:gd name="T5" fmla="*/ 35178 h 352"/>
              <a:gd name="T6" fmla="*/ 0 w 289"/>
              <a:gd name="T7" fmla="*/ 47580 h 352"/>
              <a:gd name="T8" fmla="*/ 593 w 289"/>
              <a:gd name="T9" fmla="*/ 56149 h 352"/>
              <a:gd name="T10" fmla="*/ 1978 w 289"/>
              <a:gd name="T11" fmla="*/ 59531 h 352"/>
              <a:gd name="T12" fmla="*/ 3757 w 289"/>
              <a:gd name="T13" fmla="*/ 62463 h 352"/>
              <a:gd name="T14" fmla="*/ 6130 w 289"/>
              <a:gd name="T15" fmla="*/ 65169 h 352"/>
              <a:gd name="T16" fmla="*/ 10085 w 289"/>
              <a:gd name="T17" fmla="*/ 68100 h 352"/>
              <a:gd name="T18" fmla="*/ 15425 w 289"/>
              <a:gd name="T19" fmla="*/ 71257 h 352"/>
              <a:gd name="T20" fmla="*/ 21159 w 289"/>
              <a:gd name="T21" fmla="*/ 73738 h 352"/>
              <a:gd name="T22" fmla="*/ 27092 w 289"/>
              <a:gd name="T23" fmla="*/ 75542 h 352"/>
              <a:gd name="T24" fmla="*/ 33024 w 289"/>
              <a:gd name="T25" fmla="*/ 77120 h 352"/>
              <a:gd name="T26" fmla="*/ 39155 w 289"/>
              <a:gd name="T27" fmla="*/ 78022 h 352"/>
              <a:gd name="T28" fmla="*/ 45285 w 289"/>
              <a:gd name="T29" fmla="*/ 78699 h 352"/>
              <a:gd name="T30" fmla="*/ 51415 w 289"/>
              <a:gd name="T31" fmla="*/ 79150 h 352"/>
              <a:gd name="T32" fmla="*/ 55370 w 289"/>
              <a:gd name="T33" fmla="*/ 79375 h 352"/>
              <a:gd name="T34" fmla="*/ 56754 w 289"/>
              <a:gd name="T35" fmla="*/ 78022 h 352"/>
              <a:gd name="T36" fmla="*/ 57150 w 289"/>
              <a:gd name="T37" fmla="*/ 75542 h 352"/>
              <a:gd name="T38" fmla="*/ 55963 w 289"/>
              <a:gd name="T39" fmla="*/ 73963 h 352"/>
              <a:gd name="T40" fmla="*/ 52206 w 289"/>
              <a:gd name="T41" fmla="*/ 73738 h 352"/>
              <a:gd name="T42" fmla="*/ 46471 w 289"/>
              <a:gd name="T43" fmla="*/ 73512 h 352"/>
              <a:gd name="T44" fmla="*/ 40934 w 289"/>
              <a:gd name="T45" fmla="*/ 72836 h 352"/>
              <a:gd name="T46" fmla="*/ 35397 w 289"/>
              <a:gd name="T47" fmla="*/ 71934 h 352"/>
              <a:gd name="T48" fmla="*/ 29663 w 289"/>
              <a:gd name="T49" fmla="*/ 70806 h 352"/>
              <a:gd name="T50" fmla="*/ 24126 w 289"/>
              <a:gd name="T51" fmla="*/ 69002 h 352"/>
              <a:gd name="T52" fmla="*/ 18786 w 289"/>
              <a:gd name="T53" fmla="*/ 67198 h 352"/>
              <a:gd name="T54" fmla="*/ 13447 w 289"/>
              <a:gd name="T55" fmla="*/ 64267 h 352"/>
              <a:gd name="T56" fmla="*/ 8899 w 289"/>
              <a:gd name="T57" fmla="*/ 61110 h 352"/>
              <a:gd name="T58" fmla="*/ 6328 w 289"/>
              <a:gd name="T59" fmla="*/ 56374 h 352"/>
              <a:gd name="T60" fmla="*/ 5339 w 289"/>
              <a:gd name="T61" fmla="*/ 50060 h 352"/>
              <a:gd name="T62" fmla="*/ 6724 w 289"/>
              <a:gd name="T63" fmla="*/ 41266 h 352"/>
              <a:gd name="T64" fmla="*/ 8899 w 289"/>
              <a:gd name="T65" fmla="*/ 34501 h 352"/>
              <a:gd name="T66" fmla="*/ 12063 w 289"/>
              <a:gd name="T67" fmla="*/ 28638 h 352"/>
              <a:gd name="T68" fmla="*/ 15820 w 289"/>
              <a:gd name="T69" fmla="*/ 23226 h 352"/>
              <a:gd name="T70" fmla="*/ 20171 w 289"/>
              <a:gd name="T71" fmla="*/ 18491 h 352"/>
              <a:gd name="T72" fmla="*/ 25510 w 289"/>
              <a:gd name="T73" fmla="*/ 13304 h 352"/>
              <a:gd name="T74" fmla="*/ 32036 w 289"/>
              <a:gd name="T75" fmla="*/ 8569 h 352"/>
              <a:gd name="T76" fmla="*/ 38957 w 289"/>
              <a:gd name="T77" fmla="*/ 4510 h 352"/>
              <a:gd name="T78" fmla="*/ 44889 w 289"/>
              <a:gd name="T79" fmla="*/ 1353 h 352"/>
              <a:gd name="T80" fmla="*/ 45087 w 289"/>
              <a:gd name="T81" fmla="*/ 0 h 352"/>
              <a:gd name="T82" fmla="*/ 39155 w 289"/>
              <a:gd name="T83" fmla="*/ 1127 h 352"/>
              <a:gd name="T84" fmla="*/ 32036 w 289"/>
              <a:gd name="T85" fmla="*/ 4059 h 352"/>
              <a:gd name="T86" fmla="*/ 25114 w 289"/>
              <a:gd name="T87" fmla="*/ 8118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1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42333 w 252"/>
              <a:gd name="T1" fmla="*/ 16537 h 235"/>
              <a:gd name="T2" fmla="*/ 44752 w 252"/>
              <a:gd name="T3" fmla="*/ 19523 h 235"/>
              <a:gd name="T4" fmla="*/ 45962 w 252"/>
              <a:gd name="T5" fmla="*/ 22968 h 235"/>
              <a:gd name="T6" fmla="*/ 46768 w 252"/>
              <a:gd name="T7" fmla="*/ 26643 h 235"/>
              <a:gd name="T8" fmla="*/ 46768 w 252"/>
              <a:gd name="T9" fmla="*/ 30548 h 235"/>
              <a:gd name="T10" fmla="*/ 46365 w 252"/>
              <a:gd name="T11" fmla="*/ 33763 h 235"/>
              <a:gd name="T12" fmla="*/ 45559 w 252"/>
              <a:gd name="T13" fmla="*/ 36519 h 235"/>
              <a:gd name="T14" fmla="*/ 43946 w 252"/>
              <a:gd name="T15" fmla="*/ 39275 h 235"/>
              <a:gd name="T16" fmla="*/ 42535 w 252"/>
              <a:gd name="T17" fmla="*/ 41343 h 235"/>
              <a:gd name="T18" fmla="*/ 40721 w 252"/>
              <a:gd name="T19" fmla="*/ 43869 h 235"/>
              <a:gd name="T20" fmla="*/ 38705 w 252"/>
              <a:gd name="T21" fmla="*/ 45936 h 235"/>
              <a:gd name="T22" fmla="*/ 36890 w 252"/>
              <a:gd name="T23" fmla="*/ 48003 h 235"/>
              <a:gd name="T24" fmla="*/ 34875 w 252"/>
              <a:gd name="T25" fmla="*/ 50300 h 235"/>
              <a:gd name="T26" fmla="*/ 34471 w 252"/>
              <a:gd name="T27" fmla="*/ 50989 h 235"/>
              <a:gd name="T28" fmla="*/ 34270 w 252"/>
              <a:gd name="T29" fmla="*/ 51678 h 235"/>
              <a:gd name="T30" fmla="*/ 34471 w 252"/>
              <a:gd name="T31" fmla="*/ 52597 h 235"/>
              <a:gd name="T32" fmla="*/ 34875 w 252"/>
              <a:gd name="T33" fmla="*/ 53286 h 235"/>
              <a:gd name="T34" fmla="*/ 35479 w 252"/>
              <a:gd name="T35" fmla="*/ 53745 h 235"/>
              <a:gd name="T36" fmla="*/ 36286 w 252"/>
              <a:gd name="T37" fmla="*/ 53975 h 235"/>
              <a:gd name="T38" fmla="*/ 37092 w 252"/>
              <a:gd name="T39" fmla="*/ 53745 h 235"/>
              <a:gd name="T40" fmla="*/ 37697 w 252"/>
              <a:gd name="T41" fmla="*/ 53286 h 235"/>
              <a:gd name="T42" fmla="*/ 41930 w 252"/>
              <a:gd name="T43" fmla="*/ 50070 h 235"/>
              <a:gd name="T44" fmla="*/ 45357 w 252"/>
              <a:gd name="T45" fmla="*/ 45936 h 235"/>
              <a:gd name="T46" fmla="*/ 48179 w 252"/>
              <a:gd name="T47" fmla="*/ 40883 h 235"/>
              <a:gd name="T48" fmla="*/ 50195 w 252"/>
              <a:gd name="T49" fmla="*/ 35830 h 235"/>
              <a:gd name="T50" fmla="*/ 50800 w 252"/>
              <a:gd name="T51" fmla="*/ 30088 h 235"/>
              <a:gd name="T52" fmla="*/ 50397 w 252"/>
              <a:gd name="T53" fmla="*/ 24806 h 235"/>
              <a:gd name="T54" fmla="*/ 48784 w 252"/>
              <a:gd name="T55" fmla="*/ 19523 h 235"/>
              <a:gd name="T56" fmla="*/ 45357 w 252"/>
              <a:gd name="T57" fmla="*/ 14929 h 235"/>
              <a:gd name="T58" fmla="*/ 42737 w 252"/>
              <a:gd name="T59" fmla="*/ 12403 h 235"/>
              <a:gd name="T60" fmla="*/ 39713 w 252"/>
              <a:gd name="T61" fmla="*/ 10336 h 235"/>
              <a:gd name="T62" fmla="*/ 36487 w 252"/>
              <a:gd name="T63" fmla="*/ 8269 h 235"/>
              <a:gd name="T64" fmla="*/ 33060 w 252"/>
              <a:gd name="T65" fmla="*/ 6661 h 235"/>
              <a:gd name="T66" fmla="*/ 29432 w 252"/>
              <a:gd name="T67" fmla="*/ 5053 h 235"/>
              <a:gd name="T68" fmla="*/ 25602 w 252"/>
              <a:gd name="T69" fmla="*/ 3905 h 235"/>
              <a:gd name="T70" fmla="*/ 21973 w 252"/>
              <a:gd name="T71" fmla="*/ 2756 h 235"/>
              <a:gd name="T72" fmla="*/ 18143 w 252"/>
              <a:gd name="T73" fmla="*/ 1608 h 235"/>
              <a:gd name="T74" fmla="*/ 14716 w 252"/>
              <a:gd name="T75" fmla="*/ 919 h 235"/>
              <a:gd name="T76" fmla="*/ 11490 w 252"/>
              <a:gd name="T77" fmla="*/ 459 h 235"/>
              <a:gd name="T78" fmla="*/ 8467 w 252"/>
              <a:gd name="T79" fmla="*/ 0 h 235"/>
              <a:gd name="T80" fmla="*/ 5644 w 252"/>
              <a:gd name="T81" fmla="*/ 0 h 235"/>
              <a:gd name="T82" fmla="*/ 3427 w 252"/>
              <a:gd name="T83" fmla="*/ 0 h 235"/>
              <a:gd name="T84" fmla="*/ 1613 w 252"/>
              <a:gd name="T85" fmla="*/ 230 h 235"/>
              <a:gd name="T86" fmla="*/ 605 w 252"/>
              <a:gd name="T87" fmla="*/ 689 h 235"/>
              <a:gd name="T88" fmla="*/ 0 w 252"/>
              <a:gd name="T89" fmla="*/ 1148 h 235"/>
              <a:gd name="T90" fmla="*/ 2016 w 252"/>
              <a:gd name="T91" fmla="*/ 1608 h 235"/>
              <a:gd name="T92" fmla="*/ 4435 w 252"/>
              <a:gd name="T93" fmla="*/ 1837 h 235"/>
              <a:gd name="T94" fmla="*/ 6652 w 252"/>
              <a:gd name="T95" fmla="*/ 2526 h 235"/>
              <a:gd name="T96" fmla="*/ 9273 w 252"/>
              <a:gd name="T97" fmla="*/ 2986 h 235"/>
              <a:gd name="T98" fmla="*/ 12095 w 252"/>
              <a:gd name="T99" fmla="*/ 3445 h 235"/>
              <a:gd name="T100" fmla="*/ 14716 w 252"/>
              <a:gd name="T101" fmla="*/ 3905 h 235"/>
              <a:gd name="T102" fmla="*/ 17538 w 252"/>
              <a:gd name="T103" fmla="*/ 4594 h 235"/>
              <a:gd name="T104" fmla="*/ 20562 w 252"/>
              <a:gd name="T105" fmla="*/ 5283 h 235"/>
              <a:gd name="T106" fmla="*/ 23183 w 252"/>
              <a:gd name="T107" fmla="*/ 6431 h 235"/>
              <a:gd name="T108" fmla="*/ 26206 w 252"/>
              <a:gd name="T109" fmla="*/ 7350 h 235"/>
              <a:gd name="T110" fmla="*/ 29230 w 252"/>
              <a:gd name="T111" fmla="*/ 8498 h 235"/>
              <a:gd name="T112" fmla="*/ 32052 w 252"/>
              <a:gd name="T113" fmla="*/ 9876 h 235"/>
              <a:gd name="T114" fmla="*/ 34673 w 252"/>
              <a:gd name="T115" fmla="*/ 11254 h 235"/>
              <a:gd name="T116" fmla="*/ 37495 w 252"/>
              <a:gd name="T117" fmla="*/ 12632 h 235"/>
              <a:gd name="T118" fmla="*/ 39914 w 252"/>
              <a:gd name="T119" fmla="*/ 14700 h 235"/>
              <a:gd name="T120" fmla="*/ 42333 w 252"/>
              <a:gd name="T121" fmla="*/ 1653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2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27709 h 220"/>
              <a:gd name="T2" fmla="*/ 0 w 103"/>
              <a:gd name="T3" fmla="*/ 31865 h 220"/>
              <a:gd name="T4" fmla="*/ 801 w 103"/>
              <a:gd name="T5" fmla="*/ 35791 h 220"/>
              <a:gd name="T6" fmla="*/ 2404 w 103"/>
              <a:gd name="T7" fmla="*/ 39485 h 220"/>
              <a:gd name="T8" fmla="*/ 4408 w 103"/>
              <a:gd name="T9" fmla="*/ 42718 h 220"/>
              <a:gd name="T10" fmla="*/ 7013 w 103"/>
              <a:gd name="T11" fmla="*/ 45489 h 220"/>
              <a:gd name="T12" fmla="*/ 10018 w 103"/>
              <a:gd name="T13" fmla="*/ 47798 h 220"/>
              <a:gd name="T14" fmla="*/ 13224 w 103"/>
              <a:gd name="T15" fmla="*/ 49645 h 220"/>
              <a:gd name="T16" fmla="*/ 16631 w 103"/>
              <a:gd name="T17" fmla="*/ 50569 h 220"/>
              <a:gd name="T18" fmla="*/ 17833 w 103"/>
              <a:gd name="T19" fmla="*/ 50800 h 220"/>
              <a:gd name="T20" fmla="*/ 18835 w 103"/>
              <a:gd name="T21" fmla="*/ 50338 h 220"/>
              <a:gd name="T22" fmla="*/ 19636 w 103"/>
              <a:gd name="T23" fmla="*/ 49645 h 220"/>
              <a:gd name="T24" fmla="*/ 20037 w 103"/>
              <a:gd name="T25" fmla="*/ 48722 h 220"/>
              <a:gd name="T26" fmla="*/ 20037 w 103"/>
              <a:gd name="T27" fmla="*/ 47336 h 220"/>
              <a:gd name="T28" fmla="*/ 19837 w 103"/>
              <a:gd name="T29" fmla="*/ 46182 h 220"/>
              <a:gd name="T30" fmla="*/ 19235 w 103"/>
              <a:gd name="T31" fmla="*/ 45258 h 220"/>
              <a:gd name="T32" fmla="*/ 18234 w 103"/>
              <a:gd name="T33" fmla="*/ 44565 h 220"/>
              <a:gd name="T34" fmla="*/ 14827 w 103"/>
              <a:gd name="T35" fmla="*/ 43180 h 220"/>
              <a:gd name="T36" fmla="*/ 11621 w 103"/>
              <a:gd name="T37" fmla="*/ 41102 h 220"/>
              <a:gd name="T38" fmla="*/ 9017 w 103"/>
              <a:gd name="T39" fmla="*/ 38562 h 220"/>
              <a:gd name="T40" fmla="*/ 7213 w 103"/>
              <a:gd name="T41" fmla="*/ 35560 h 220"/>
              <a:gd name="T42" fmla="*/ 6011 w 103"/>
              <a:gd name="T43" fmla="*/ 31865 h 220"/>
              <a:gd name="T44" fmla="*/ 5410 w 103"/>
              <a:gd name="T45" fmla="*/ 27940 h 220"/>
              <a:gd name="T46" fmla="*/ 5410 w 103"/>
              <a:gd name="T47" fmla="*/ 23784 h 220"/>
              <a:gd name="T48" fmla="*/ 6412 w 103"/>
              <a:gd name="T49" fmla="*/ 19165 h 220"/>
              <a:gd name="T50" fmla="*/ 7814 w 103"/>
              <a:gd name="T51" fmla="*/ 15933 h 220"/>
              <a:gd name="T52" fmla="*/ 10219 w 103"/>
              <a:gd name="T53" fmla="*/ 12931 h 220"/>
              <a:gd name="T54" fmla="*/ 12623 w 103"/>
              <a:gd name="T55" fmla="*/ 9929 h 220"/>
              <a:gd name="T56" fmla="*/ 15428 w 103"/>
              <a:gd name="T57" fmla="*/ 7158 h 220"/>
              <a:gd name="T58" fmla="*/ 17833 w 103"/>
              <a:gd name="T59" fmla="*/ 4849 h 220"/>
              <a:gd name="T60" fmla="*/ 19636 w 103"/>
              <a:gd name="T61" fmla="*/ 2771 h 220"/>
              <a:gd name="T62" fmla="*/ 20638 w 103"/>
              <a:gd name="T63" fmla="*/ 1155 h 220"/>
              <a:gd name="T64" fmla="*/ 20638 w 103"/>
              <a:gd name="T65" fmla="*/ 0 h 220"/>
              <a:gd name="T66" fmla="*/ 18434 w 103"/>
              <a:gd name="T67" fmla="*/ 924 h 220"/>
              <a:gd name="T68" fmla="*/ 15428 w 103"/>
              <a:gd name="T69" fmla="*/ 2771 h 220"/>
              <a:gd name="T70" fmla="*/ 12223 w 103"/>
              <a:gd name="T71" fmla="*/ 5773 h 220"/>
              <a:gd name="T72" fmla="*/ 8816 w 103"/>
              <a:gd name="T73" fmla="*/ 9236 h 220"/>
              <a:gd name="T74" fmla="*/ 5811 w 103"/>
              <a:gd name="T75" fmla="*/ 13162 h 220"/>
              <a:gd name="T76" fmla="*/ 3206 w 103"/>
              <a:gd name="T77" fmla="*/ 17780 h 220"/>
              <a:gd name="T78" fmla="*/ 1202 w 103"/>
              <a:gd name="T79" fmla="*/ 22629 h 220"/>
              <a:gd name="T80" fmla="*/ 0 w 103"/>
              <a:gd name="T81" fmla="*/ 27709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3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37580 w 220"/>
              <a:gd name="T1" fmla="*/ 25990 h 288"/>
              <a:gd name="T2" fmla="*/ 39601 w 220"/>
              <a:gd name="T3" fmla="*/ 30058 h 288"/>
              <a:gd name="T4" fmla="*/ 40813 w 220"/>
              <a:gd name="T5" fmla="*/ 34577 h 288"/>
              <a:gd name="T6" fmla="*/ 40207 w 220"/>
              <a:gd name="T7" fmla="*/ 39323 h 288"/>
              <a:gd name="T8" fmla="*/ 37580 w 220"/>
              <a:gd name="T9" fmla="*/ 43843 h 288"/>
              <a:gd name="T10" fmla="*/ 33944 w 220"/>
              <a:gd name="T11" fmla="*/ 48137 h 288"/>
              <a:gd name="T12" fmla="*/ 29903 w 220"/>
              <a:gd name="T13" fmla="*/ 51753 h 288"/>
              <a:gd name="T14" fmla="*/ 25660 w 220"/>
              <a:gd name="T15" fmla="*/ 55595 h 288"/>
              <a:gd name="T16" fmla="*/ 23235 w 220"/>
              <a:gd name="T17" fmla="*/ 58307 h 288"/>
              <a:gd name="T18" fmla="*/ 22225 w 220"/>
              <a:gd name="T19" fmla="*/ 60341 h 288"/>
              <a:gd name="T20" fmla="*/ 21619 w 220"/>
              <a:gd name="T21" fmla="*/ 62375 h 288"/>
              <a:gd name="T22" fmla="*/ 22023 w 220"/>
              <a:gd name="T23" fmla="*/ 64183 h 288"/>
              <a:gd name="T24" fmla="*/ 23639 w 220"/>
              <a:gd name="T25" fmla="*/ 65087 h 288"/>
              <a:gd name="T26" fmla="*/ 25054 w 220"/>
              <a:gd name="T27" fmla="*/ 64861 h 288"/>
              <a:gd name="T28" fmla="*/ 27882 w 220"/>
              <a:gd name="T29" fmla="*/ 61245 h 288"/>
              <a:gd name="T30" fmla="*/ 32529 w 220"/>
              <a:gd name="T31" fmla="*/ 56499 h 288"/>
              <a:gd name="T32" fmla="*/ 37378 w 220"/>
              <a:gd name="T33" fmla="*/ 51753 h 288"/>
              <a:gd name="T34" fmla="*/ 41621 w 220"/>
              <a:gd name="T35" fmla="*/ 46103 h 288"/>
              <a:gd name="T36" fmla="*/ 44248 w 220"/>
              <a:gd name="T37" fmla="*/ 39097 h 288"/>
              <a:gd name="T38" fmla="*/ 44046 w 220"/>
              <a:gd name="T39" fmla="*/ 31866 h 288"/>
              <a:gd name="T40" fmla="*/ 41217 w 220"/>
              <a:gd name="T41" fmla="*/ 25086 h 288"/>
              <a:gd name="T42" fmla="*/ 36772 w 220"/>
              <a:gd name="T43" fmla="*/ 19436 h 288"/>
              <a:gd name="T44" fmla="*/ 31923 w 220"/>
              <a:gd name="T45" fmla="*/ 15820 h 288"/>
              <a:gd name="T46" fmla="*/ 27074 w 220"/>
              <a:gd name="T47" fmla="*/ 12656 h 288"/>
              <a:gd name="T48" fmla="*/ 22023 w 220"/>
              <a:gd name="T49" fmla="*/ 9718 h 288"/>
              <a:gd name="T50" fmla="*/ 16770 w 220"/>
              <a:gd name="T51" fmla="*/ 6554 h 288"/>
              <a:gd name="T52" fmla="*/ 11921 w 220"/>
              <a:gd name="T53" fmla="*/ 3842 h 288"/>
              <a:gd name="T54" fmla="*/ 7274 w 220"/>
              <a:gd name="T55" fmla="*/ 1582 h 288"/>
              <a:gd name="T56" fmla="*/ 3637 w 220"/>
              <a:gd name="T57" fmla="*/ 226 h 288"/>
              <a:gd name="T58" fmla="*/ 808 w 220"/>
              <a:gd name="T59" fmla="*/ 0 h 288"/>
              <a:gd name="T60" fmla="*/ 1818 w 220"/>
              <a:gd name="T61" fmla="*/ 1582 h 288"/>
              <a:gd name="T62" fmla="*/ 6263 w 220"/>
              <a:gd name="T63" fmla="*/ 4068 h 288"/>
              <a:gd name="T64" fmla="*/ 10910 w 220"/>
              <a:gd name="T65" fmla="*/ 6554 h 288"/>
              <a:gd name="T66" fmla="*/ 15558 w 220"/>
              <a:gd name="T67" fmla="*/ 9040 h 288"/>
              <a:gd name="T68" fmla="*/ 20407 w 220"/>
              <a:gd name="T69" fmla="*/ 11978 h 288"/>
              <a:gd name="T70" fmla="*/ 25054 w 220"/>
              <a:gd name="T71" fmla="*/ 14916 h 288"/>
              <a:gd name="T72" fmla="*/ 29701 w 220"/>
              <a:gd name="T73" fmla="*/ 18532 h 288"/>
              <a:gd name="T74" fmla="*/ 33944 w 220"/>
              <a:gd name="T75" fmla="*/ 221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4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22384 w 1070"/>
              <a:gd name="T1" fmla="*/ 0 h 844"/>
              <a:gd name="T2" fmla="*/ 169863 w 1070"/>
              <a:gd name="T3" fmla="*/ 25908 h 844"/>
              <a:gd name="T4" fmla="*/ 145892 w 1070"/>
              <a:gd name="T5" fmla="*/ 112713 h 844"/>
              <a:gd name="T6" fmla="*/ 0 w 1070"/>
              <a:gd name="T7" fmla="*/ 83333 h 844"/>
              <a:gd name="T8" fmla="*/ 22384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5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15418 w 819"/>
              <a:gd name="T1" fmla="*/ 0 h 333"/>
              <a:gd name="T2" fmla="*/ 130175 w 819"/>
              <a:gd name="T3" fmla="*/ 18554 h 333"/>
              <a:gd name="T4" fmla="*/ 27338 w 819"/>
              <a:gd name="T5" fmla="*/ 13081 h 333"/>
              <a:gd name="T6" fmla="*/ 0 w 819"/>
              <a:gd name="T7" fmla="*/ 44450 h 333"/>
              <a:gd name="T8" fmla="*/ 15418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6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5383 w 1083"/>
              <a:gd name="T1" fmla="*/ 0 h 306"/>
              <a:gd name="T2" fmla="*/ 171450 w 1083"/>
              <a:gd name="T3" fmla="*/ 35205 h 306"/>
              <a:gd name="T4" fmla="*/ 167017 w 1083"/>
              <a:gd name="T5" fmla="*/ 41275 h 306"/>
              <a:gd name="T6" fmla="*/ 0 w 1083"/>
              <a:gd name="T7" fmla="*/ 3777 h 306"/>
              <a:gd name="T8" fmla="*/ 5383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7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6203 w 1088"/>
              <a:gd name="T1" fmla="*/ 0 h 311"/>
              <a:gd name="T2" fmla="*/ 173037 w 1088"/>
              <a:gd name="T3" fmla="*/ 34506 h 311"/>
              <a:gd name="T4" fmla="*/ 167789 w 1088"/>
              <a:gd name="T5" fmla="*/ 41275 h 311"/>
              <a:gd name="T6" fmla="*/ 0 w 1088"/>
              <a:gd name="T7" fmla="*/ 4512 h 311"/>
              <a:gd name="T8" fmla="*/ 620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8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2478 w 164"/>
              <a:gd name="T1" fmla="*/ 132 h 72"/>
              <a:gd name="T2" fmla="*/ 3252 w 164"/>
              <a:gd name="T3" fmla="*/ 132 h 72"/>
              <a:gd name="T4" fmla="*/ 5421 w 164"/>
              <a:gd name="T5" fmla="*/ 0 h 72"/>
              <a:gd name="T6" fmla="*/ 8363 w 164"/>
              <a:gd name="T7" fmla="*/ 0 h 72"/>
              <a:gd name="T8" fmla="*/ 12080 w 164"/>
              <a:gd name="T9" fmla="*/ 265 h 72"/>
              <a:gd name="T10" fmla="*/ 16107 w 164"/>
              <a:gd name="T11" fmla="*/ 926 h 72"/>
              <a:gd name="T12" fmla="*/ 19824 w 164"/>
              <a:gd name="T13" fmla="*/ 2249 h 72"/>
              <a:gd name="T14" fmla="*/ 23077 w 164"/>
              <a:gd name="T15" fmla="*/ 4101 h 72"/>
              <a:gd name="T16" fmla="*/ 25400 w 164"/>
              <a:gd name="T17" fmla="*/ 6747 h 72"/>
              <a:gd name="T18" fmla="*/ 25400 w 164"/>
              <a:gd name="T19" fmla="*/ 6879 h 72"/>
              <a:gd name="T20" fmla="*/ 25400 w 164"/>
              <a:gd name="T21" fmla="*/ 7541 h 72"/>
              <a:gd name="T22" fmla="*/ 25245 w 164"/>
              <a:gd name="T23" fmla="*/ 8202 h 72"/>
              <a:gd name="T24" fmla="*/ 24935 w 164"/>
              <a:gd name="T25" fmla="*/ 8864 h 72"/>
              <a:gd name="T26" fmla="*/ 24161 w 164"/>
              <a:gd name="T27" fmla="*/ 9393 h 72"/>
              <a:gd name="T28" fmla="*/ 23077 w 164"/>
              <a:gd name="T29" fmla="*/ 9525 h 72"/>
              <a:gd name="T30" fmla="*/ 21373 w 164"/>
              <a:gd name="T31" fmla="*/ 9393 h 72"/>
              <a:gd name="T32" fmla="*/ 19205 w 164"/>
              <a:gd name="T33" fmla="*/ 8599 h 72"/>
              <a:gd name="T34" fmla="*/ 19205 w 164"/>
              <a:gd name="T35" fmla="*/ 8334 h 72"/>
              <a:gd name="T36" fmla="*/ 19050 w 164"/>
              <a:gd name="T37" fmla="*/ 7805 h 72"/>
              <a:gd name="T38" fmla="*/ 18585 w 164"/>
              <a:gd name="T39" fmla="*/ 6879 h 72"/>
              <a:gd name="T40" fmla="*/ 17501 w 164"/>
              <a:gd name="T41" fmla="*/ 5953 h 72"/>
              <a:gd name="T42" fmla="*/ 15488 w 164"/>
              <a:gd name="T43" fmla="*/ 5027 h 72"/>
              <a:gd name="T44" fmla="*/ 12545 w 164"/>
              <a:gd name="T45" fmla="*/ 4233 h 72"/>
              <a:gd name="T46" fmla="*/ 8518 w 164"/>
              <a:gd name="T47" fmla="*/ 3836 h 72"/>
              <a:gd name="T48" fmla="*/ 3098 w 164"/>
              <a:gd name="T49" fmla="*/ 3836 h 72"/>
              <a:gd name="T50" fmla="*/ 2788 w 164"/>
              <a:gd name="T51" fmla="*/ 3836 h 72"/>
              <a:gd name="T52" fmla="*/ 2168 w 164"/>
              <a:gd name="T53" fmla="*/ 3572 h 72"/>
              <a:gd name="T54" fmla="*/ 1394 w 164"/>
              <a:gd name="T55" fmla="*/ 3307 h 72"/>
              <a:gd name="T56" fmla="*/ 620 w 164"/>
              <a:gd name="T57" fmla="*/ 2910 h 72"/>
              <a:gd name="T58" fmla="*/ 0 w 164"/>
              <a:gd name="T59" fmla="*/ 2381 h 72"/>
              <a:gd name="T60" fmla="*/ 0 w 164"/>
              <a:gd name="T61" fmla="*/ 1852 h 72"/>
              <a:gd name="T62" fmla="*/ 774 w 164"/>
              <a:gd name="T63" fmla="*/ 926 h 72"/>
              <a:gd name="T64" fmla="*/ 2478 w 164"/>
              <a:gd name="T65" fmla="*/ 132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9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7339 w 146"/>
              <a:gd name="T1" fmla="*/ 0 h 109"/>
              <a:gd name="T2" fmla="*/ 6850 w 146"/>
              <a:gd name="T3" fmla="*/ 0 h 109"/>
              <a:gd name="T4" fmla="*/ 5708 w 146"/>
              <a:gd name="T5" fmla="*/ 393 h 109"/>
              <a:gd name="T6" fmla="*/ 4240 w 146"/>
              <a:gd name="T7" fmla="*/ 918 h 109"/>
              <a:gd name="T8" fmla="*/ 2446 w 146"/>
              <a:gd name="T9" fmla="*/ 1835 h 109"/>
              <a:gd name="T10" fmla="*/ 979 w 146"/>
              <a:gd name="T11" fmla="*/ 3146 h 109"/>
              <a:gd name="T12" fmla="*/ 163 w 146"/>
              <a:gd name="T13" fmla="*/ 5112 h 109"/>
              <a:gd name="T14" fmla="*/ 0 w 146"/>
              <a:gd name="T15" fmla="*/ 7734 h 109"/>
              <a:gd name="T16" fmla="*/ 979 w 146"/>
              <a:gd name="T17" fmla="*/ 11142 h 109"/>
              <a:gd name="T18" fmla="*/ 13863 w 146"/>
              <a:gd name="T19" fmla="*/ 14288 h 109"/>
              <a:gd name="T20" fmla="*/ 13700 w 146"/>
              <a:gd name="T21" fmla="*/ 13633 h 109"/>
              <a:gd name="T22" fmla="*/ 13700 w 146"/>
              <a:gd name="T23" fmla="*/ 12191 h 109"/>
              <a:gd name="T24" fmla="*/ 13700 w 146"/>
              <a:gd name="T25" fmla="*/ 9962 h 109"/>
              <a:gd name="T26" fmla="*/ 14189 w 146"/>
              <a:gd name="T27" fmla="*/ 7603 h 109"/>
              <a:gd name="T28" fmla="*/ 15168 w 146"/>
              <a:gd name="T29" fmla="*/ 5243 h 109"/>
              <a:gd name="T30" fmla="*/ 16962 w 146"/>
              <a:gd name="T31" fmla="*/ 3539 h 109"/>
              <a:gd name="T32" fmla="*/ 19735 w 146"/>
              <a:gd name="T33" fmla="*/ 2622 h 109"/>
              <a:gd name="T34" fmla="*/ 23812 w 146"/>
              <a:gd name="T35" fmla="*/ 3015 h 109"/>
              <a:gd name="T36" fmla="*/ 7339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0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7340 w 146"/>
              <a:gd name="T1" fmla="*/ 0 h 107"/>
              <a:gd name="T2" fmla="*/ 6850 w 146"/>
              <a:gd name="T3" fmla="*/ 0 h 107"/>
              <a:gd name="T4" fmla="*/ 5709 w 146"/>
              <a:gd name="T5" fmla="*/ 267 h 107"/>
              <a:gd name="T6" fmla="*/ 4078 w 146"/>
              <a:gd name="T7" fmla="*/ 801 h 107"/>
              <a:gd name="T8" fmla="*/ 2447 w 146"/>
              <a:gd name="T9" fmla="*/ 1602 h 107"/>
              <a:gd name="T10" fmla="*/ 979 w 146"/>
              <a:gd name="T11" fmla="*/ 3071 h 107"/>
              <a:gd name="T12" fmla="*/ 0 w 146"/>
              <a:gd name="T13" fmla="*/ 5074 h 107"/>
              <a:gd name="T14" fmla="*/ 0 w 146"/>
              <a:gd name="T15" fmla="*/ 7745 h 107"/>
              <a:gd name="T16" fmla="*/ 979 w 146"/>
              <a:gd name="T17" fmla="*/ 11350 h 107"/>
              <a:gd name="T18" fmla="*/ 13701 w 146"/>
              <a:gd name="T19" fmla="*/ 14288 h 107"/>
              <a:gd name="T20" fmla="*/ 13538 w 146"/>
              <a:gd name="T21" fmla="*/ 13754 h 107"/>
              <a:gd name="T22" fmla="*/ 13538 w 146"/>
              <a:gd name="T23" fmla="*/ 12151 h 107"/>
              <a:gd name="T24" fmla="*/ 13538 w 146"/>
              <a:gd name="T25" fmla="*/ 10015 h 107"/>
              <a:gd name="T26" fmla="*/ 14027 w 146"/>
              <a:gd name="T27" fmla="*/ 7478 h 107"/>
              <a:gd name="T28" fmla="*/ 15005 w 146"/>
              <a:gd name="T29" fmla="*/ 5341 h 107"/>
              <a:gd name="T30" fmla="*/ 16800 w 146"/>
              <a:gd name="T31" fmla="*/ 3605 h 107"/>
              <a:gd name="T32" fmla="*/ 19735 w 146"/>
              <a:gd name="T33" fmla="*/ 2537 h 107"/>
              <a:gd name="T34" fmla="*/ 23813 w 146"/>
              <a:gd name="T35" fmla="*/ 3071 h 107"/>
              <a:gd name="T36" fmla="*/ 7340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1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5582 h 182"/>
              <a:gd name="T2" fmla="*/ 95560 w 629"/>
              <a:gd name="T3" fmla="*/ 25400 h 182"/>
              <a:gd name="T4" fmla="*/ 100012 w 629"/>
              <a:gd name="T5" fmla="*/ 19818 h 182"/>
              <a:gd name="T6" fmla="*/ 4611 w 629"/>
              <a:gd name="T7" fmla="*/ 0 h 182"/>
              <a:gd name="T8" fmla="*/ 0 w 629"/>
              <a:gd name="T9" fmla="*/ 5582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2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3661 h 170"/>
              <a:gd name="T2" fmla="*/ 94307 w 606"/>
              <a:gd name="T3" fmla="*/ 22225 h 170"/>
              <a:gd name="T4" fmla="*/ 95250 w 606"/>
              <a:gd name="T5" fmla="*/ 18564 h 170"/>
              <a:gd name="T6" fmla="*/ 786 w 606"/>
              <a:gd name="T7" fmla="*/ 0 h 170"/>
              <a:gd name="T8" fmla="*/ 0 w 606"/>
              <a:gd name="T9" fmla="*/ 366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3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3661 h 170"/>
              <a:gd name="T2" fmla="*/ 94307 w 606"/>
              <a:gd name="T3" fmla="*/ 22225 h 170"/>
              <a:gd name="T4" fmla="*/ 95250 w 606"/>
              <a:gd name="T5" fmla="*/ 18564 h 170"/>
              <a:gd name="T6" fmla="*/ 786 w 606"/>
              <a:gd name="T7" fmla="*/ 0 h 170"/>
              <a:gd name="T8" fmla="*/ 0 w 606"/>
              <a:gd name="T9" fmla="*/ 366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787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5167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62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51635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6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7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9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0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1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2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3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4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5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7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8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9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1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2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3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4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5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6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7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8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9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0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1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2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3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4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5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6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7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8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9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0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1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2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3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51596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7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8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9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0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1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2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3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4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5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7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8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9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0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1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2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3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5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6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7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8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9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0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1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3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4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5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6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7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8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9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1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2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3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4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64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51557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8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9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0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1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2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3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4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5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6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7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8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9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0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1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2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3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5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6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7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8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9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0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1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2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3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4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5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6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7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8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9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0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1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2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3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4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5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65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51518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9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0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1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2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3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4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5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6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7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8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9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0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1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2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3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4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5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6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7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8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9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0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1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2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3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4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5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6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7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8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9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0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1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2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3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4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5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6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99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0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89214 w 1894"/>
              <a:gd name="T1" fmla="*/ 0 h 1904"/>
              <a:gd name="T2" fmla="*/ 91264 w 1894"/>
              <a:gd name="T3" fmla="*/ 0 h 1904"/>
              <a:gd name="T4" fmla="*/ 95499 w 1894"/>
              <a:gd name="T5" fmla="*/ 141 h 1904"/>
              <a:gd name="T6" fmla="*/ 101374 w 1894"/>
              <a:gd name="T7" fmla="*/ 423 h 1904"/>
              <a:gd name="T8" fmla="*/ 109161 w 1894"/>
              <a:gd name="T9" fmla="*/ 845 h 1904"/>
              <a:gd name="T10" fmla="*/ 118178 w 1894"/>
              <a:gd name="T11" fmla="*/ 1409 h 1904"/>
              <a:gd name="T12" fmla="*/ 128562 w 1894"/>
              <a:gd name="T13" fmla="*/ 2395 h 1904"/>
              <a:gd name="T14" fmla="*/ 140038 w 1894"/>
              <a:gd name="T15" fmla="*/ 3664 h 1904"/>
              <a:gd name="T16" fmla="*/ 152471 w 1894"/>
              <a:gd name="T17" fmla="*/ 5354 h 1904"/>
              <a:gd name="T18" fmla="*/ 165723 w 1894"/>
              <a:gd name="T19" fmla="*/ 7750 h 1904"/>
              <a:gd name="T20" fmla="*/ 179659 w 1894"/>
              <a:gd name="T21" fmla="*/ 10286 h 1904"/>
              <a:gd name="T22" fmla="*/ 193731 w 1894"/>
              <a:gd name="T23" fmla="*/ 13668 h 1904"/>
              <a:gd name="T24" fmla="*/ 208349 w 1894"/>
              <a:gd name="T25" fmla="*/ 17613 h 1904"/>
              <a:gd name="T26" fmla="*/ 222968 w 1894"/>
              <a:gd name="T27" fmla="*/ 22404 h 1904"/>
              <a:gd name="T28" fmla="*/ 237587 w 1894"/>
              <a:gd name="T29" fmla="*/ 27759 h 1904"/>
              <a:gd name="T30" fmla="*/ 251795 w 1894"/>
              <a:gd name="T31" fmla="*/ 33959 h 1904"/>
              <a:gd name="T32" fmla="*/ 236220 w 1894"/>
              <a:gd name="T33" fmla="*/ 160494 h 1904"/>
              <a:gd name="T34" fmla="*/ 237996 w 1894"/>
              <a:gd name="T35" fmla="*/ 161480 h 1904"/>
              <a:gd name="T36" fmla="*/ 241549 w 1894"/>
              <a:gd name="T37" fmla="*/ 165285 h 1904"/>
              <a:gd name="T38" fmla="*/ 243325 w 1894"/>
              <a:gd name="T39" fmla="*/ 173880 h 1904"/>
              <a:gd name="T40" fmla="*/ 240456 w 1894"/>
              <a:gd name="T41" fmla="*/ 188957 h 1904"/>
              <a:gd name="T42" fmla="*/ 195643 w 1894"/>
              <a:gd name="T43" fmla="*/ 248702 h 1904"/>
              <a:gd name="T44" fmla="*/ 180615 w 1894"/>
              <a:gd name="T45" fmla="*/ 268288 h 1904"/>
              <a:gd name="T46" fmla="*/ 178156 w 1894"/>
              <a:gd name="T47" fmla="*/ 268006 h 1904"/>
              <a:gd name="T48" fmla="*/ 173511 w 1894"/>
              <a:gd name="T49" fmla="*/ 267302 h 1904"/>
              <a:gd name="T50" fmla="*/ 167089 w 1894"/>
              <a:gd name="T51" fmla="*/ 266456 h 1904"/>
              <a:gd name="T52" fmla="*/ 158755 w 1894"/>
              <a:gd name="T53" fmla="*/ 265047 h 1904"/>
              <a:gd name="T54" fmla="*/ 149055 w 1894"/>
              <a:gd name="T55" fmla="*/ 263356 h 1904"/>
              <a:gd name="T56" fmla="*/ 137715 w 1894"/>
              <a:gd name="T57" fmla="*/ 261243 h 1904"/>
              <a:gd name="T58" fmla="*/ 125419 w 1894"/>
              <a:gd name="T59" fmla="*/ 258565 h 1904"/>
              <a:gd name="T60" fmla="*/ 112030 w 1894"/>
              <a:gd name="T61" fmla="*/ 255465 h 1904"/>
              <a:gd name="T62" fmla="*/ 97958 w 1894"/>
              <a:gd name="T63" fmla="*/ 251661 h 1904"/>
              <a:gd name="T64" fmla="*/ 83340 w 1894"/>
              <a:gd name="T65" fmla="*/ 247293 h 1904"/>
              <a:gd name="T66" fmla="*/ 68448 w 1894"/>
              <a:gd name="T67" fmla="*/ 242361 h 1904"/>
              <a:gd name="T68" fmla="*/ 53283 w 1894"/>
              <a:gd name="T69" fmla="*/ 236866 h 1904"/>
              <a:gd name="T70" fmla="*/ 38254 w 1894"/>
              <a:gd name="T71" fmla="*/ 230525 h 1904"/>
              <a:gd name="T72" fmla="*/ 23499 w 1894"/>
              <a:gd name="T73" fmla="*/ 223338 h 1904"/>
              <a:gd name="T74" fmla="*/ 9154 w 1894"/>
              <a:gd name="T75" fmla="*/ 215589 h 1904"/>
              <a:gd name="T76" fmla="*/ 2186 w 1894"/>
              <a:gd name="T77" fmla="*/ 210657 h 1904"/>
              <a:gd name="T78" fmla="*/ 1093 w 1894"/>
              <a:gd name="T79" fmla="*/ 205302 h 1904"/>
              <a:gd name="T80" fmla="*/ 0 w 1894"/>
              <a:gd name="T81" fmla="*/ 197412 h 1904"/>
              <a:gd name="T82" fmla="*/ 546 w 1894"/>
              <a:gd name="T83" fmla="*/ 189239 h 1904"/>
              <a:gd name="T84" fmla="*/ 53010 w 1894"/>
              <a:gd name="T85" fmla="*/ 135976 h 1904"/>
              <a:gd name="T86" fmla="*/ 52736 w 1894"/>
              <a:gd name="T87" fmla="*/ 134144 h 1904"/>
              <a:gd name="T88" fmla="*/ 53283 w 1894"/>
              <a:gd name="T89" fmla="*/ 129212 h 1904"/>
              <a:gd name="T90" fmla="*/ 56288 w 1894"/>
              <a:gd name="T91" fmla="*/ 122308 h 1904"/>
              <a:gd name="T92" fmla="*/ 63939 w 1894"/>
              <a:gd name="T93" fmla="*/ 114699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1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5454 w 1106"/>
              <a:gd name="T1" fmla="*/ 0 h 331"/>
              <a:gd name="T2" fmla="*/ 150813 w 1106"/>
              <a:gd name="T3" fmla="*/ 38526 h 331"/>
              <a:gd name="T4" fmla="*/ 146040 w 1106"/>
              <a:gd name="T5" fmla="*/ 46037 h 331"/>
              <a:gd name="T6" fmla="*/ 0 w 1106"/>
              <a:gd name="T7" fmla="*/ 5007 h 331"/>
              <a:gd name="T8" fmla="*/ 5454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2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175802 w 1285"/>
              <a:gd name="T1" fmla="*/ 55311 h 505"/>
              <a:gd name="T2" fmla="*/ 173333 w 1285"/>
              <a:gd name="T3" fmla="*/ 55028 h 505"/>
              <a:gd name="T4" fmla="*/ 168945 w 1285"/>
              <a:gd name="T5" fmla="*/ 54463 h 505"/>
              <a:gd name="T6" fmla="*/ 162226 w 1285"/>
              <a:gd name="T7" fmla="*/ 53472 h 505"/>
              <a:gd name="T8" fmla="*/ 154135 w 1285"/>
              <a:gd name="T9" fmla="*/ 52199 h 505"/>
              <a:gd name="T10" fmla="*/ 144262 w 1285"/>
              <a:gd name="T11" fmla="*/ 50219 h 505"/>
              <a:gd name="T12" fmla="*/ 133154 w 1285"/>
              <a:gd name="T13" fmla="*/ 48097 h 505"/>
              <a:gd name="T14" fmla="*/ 120812 w 1285"/>
              <a:gd name="T15" fmla="*/ 45551 h 505"/>
              <a:gd name="T16" fmla="*/ 107648 w 1285"/>
              <a:gd name="T17" fmla="*/ 42297 h 505"/>
              <a:gd name="T18" fmla="*/ 93797 w 1285"/>
              <a:gd name="T19" fmla="*/ 38619 h 505"/>
              <a:gd name="T20" fmla="*/ 79399 w 1285"/>
              <a:gd name="T21" fmla="*/ 34517 h 505"/>
              <a:gd name="T22" fmla="*/ 64726 w 1285"/>
              <a:gd name="T23" fmla="*/ 29565 h 505"/>
              <a:gd name="T24" fmla="*/ 49916 w 1285"/>
              <a:gd name="T25" fmla="*/ 24190 h 505"/>
              <a:gd name="T26" fmla="*/ 35517 w 1285"/>
              <a:gd name="T27" fmla="*/ 18107 h 505"/>
              <a:gd name="T28" fmla="*/ 21255 w 1285"/>
              <a:gd name="T29" fmla="*/ 11458 h 505"/>
              <a:gd name="T30" fmla="*/ 7542 w 1285"/>
              <a:gd name="T31" fmla="*/ 3961 h 505"/>
              <a:gd name="T32" fmla="*/ 823 w 1285"/>
              <a:gd name="T33" fmla="*/ 566 h 505"/>
              <a:gd name="T34" fmla="*/ 274 w 1285"/>
              <a:gd name="T35" fmla="*/ 4527 h 505"/>
              <a:gd name="T36" fmla="*/ 0 w 1285"/>
              <a:gd name="T37" fmla="*/ 10751 h 505"/>
              <a:gd name="T38" fmla="*/ 1097 w 1285"/>
              <a:gd name="T39" fmla="*/ 16975 h 505"/>
              <a:gd name="T40" fmla="*/ 2605 w 1285"/>
              <a:gd name="T41" fmla="*/ 19663 h 505"/>
              <a:gd name="T42" fmla="*/ 3840 w 1285"/>
              <a:gd name="T43" fmla="*/ 20370 h 505"/>
              <a:gd name="T44" fmla="*/ 6445 w 1285"/>
              <a:gd name="T45" fmla="*/ 21927 h 505"/>
              <a:gd name="T46" fmla="*/ 10285 w 1285"/>
              <a:gd name="T47" fmla="*/ 24048 h 505"/>
              <a:gd name="T48" fmla="*/ 15359 w 1285"/>
              <a:gd name="T49" fmla="*/ 26878 h 505"/>
              <a:gd name="T50" fmla="*/ 21804 w 1285"/>
              <a:gd name="T51" fmla="*/ 29990 h 505"/>
              <a:gd name="T52" fmla="*/ 29483 w 1285"/>
              <a:gd name="T53" fmla="*/ 33668 h 505"/>
              <a:gd name="T54" fmla="*/ 38534 w 1285"/>
              <a:gd name="T55" fmla="*/ 37770 h 505"/>
              <a:gd name="T56" fmla="*/ 49093 w 1285"/>
              <a:gd name="T57" fmla="*/ 41873 h 505"/>
              <a:gd name="T58" fmla="*/ 60749 w 1285"/>
              <a:gd name="T59" fmla="*/ 46116 h 505"/>
              <a:gd name="T60" fmla="*/ 74051 w 1285"/>
              <a:gd name="T61" fmla="*/ 50502 h 505"/>
              <a:gd name="T62" fmla="*/ 88724 w 1285"/>
              <a:gd name="T63" fmla="*/ 54746 h 505"/>
              <a:gd name="T64" fmla="*/ 104768 w 1285"/>
              <a:gd name="T65" fmla="*/ 58848 h 505"/>
              <a:gd name="T66" fmla="*/ 122046 w 1285"/>
              <a:gd name="T67" fmla="*/ 62809 h 505"/>
              <a:gd name="T68" fmla="*/ 140970 w 1285"/>
              <a:gd name="T69" fmla="*/ 66770 h 505"/>
              <a:gd name="T70" fmla="*/ 161403 w 1285"/>
              <a:gd name="T71" fmla="*/ 69882 h 505"/>
              <a:gd name="T72" fmla="*/ 172236 w 1285"/>
              <a:gd name="T73" fmla="*/ 71155 h 505"/>
              <a:gd name="T74" fmla="*/ 173470 w 1285"/>
              <a:gd name="T75" fmla="*/ 68892 h 505"/>
              <a:gd name="T76" fmla="*/ 175253 w 1285"/>
              <a:gd name="T77" fmla="*/ 64506 h 505"/>
              <a:gd name="T78" fmla="*/ 176213 w 1285"/>
              <a:gd name="T79" fmla="*/ 58706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3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4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14527 w 179"/>
              <a:gd name="T1" fmla="*/ 6791 h 216"/>
              <a:gd name="T2" fmla="*/ 11299 w 179"/>
              <a:gd name="T3" fmla="*/ 8974 h 216"/>
              <a:gd name="T4" fmla="*/ 8762 w 179"/>
              <a:gd name="T5" fmla="*/ 11399 h 216"/>
              <a:gd name="T6" fmla="*/ 6226 w 179"/>
              <a:gd name="T7" fmla="*/ 14309 h 216"/>
              <a:gd name="T8" fmla="*/ 4151 w 179"/>
              <a:gd name="T9" fmla="*/ 17462 h 216"/>
              <a:gd name="T10" fmla="*/ 2306 w 179"/>
              <a:gd name="T11" fmla="*/ 20858 h 216"/>
              <a:gd name="T12" fmla="*/ 1153 w 179"/>
              <a:gd name="T13" fmla="*/ 24496 h 216"/>
              <a:gd name="T14" fmla="*/ 461 w 179"/>
              <a:gd name="T15" fmla="*/ 28376 h 216"/>
              <a:gd name="T16" fmla="*/ 0 w 179"/>
              <a:gd name="T17" fmla="*/ 32257 h 216"/>
              <a:gd name="T18" fmla="*/ 461 w 179"/>
              <a:gd name="T19" fmla="*/ 37593 h 216"/>
              <a:gd name="T20" fmla="*/ 2306 w 179"/>
              <a:gd name="T21" fmla="*/ 41958 h 216"/>
              <a:gd name="T22" fmla="*/ 5303 w 179"/>
              <a:gd name="T23" fmla="*/ 46081 h 216"/>
              <a:gd name="T24" fmla="*/ 9223 w 179"/>
              <a:gd name="T25" fmla="*/ 48749 h 216"/>
              <a:gd name="T26" fmla="*/ 13605 w 179"/>
              <a:gd name="T27" fmla="*/ 51174 h 216"/>
              <a:gd name="T28" fmla="*/ 18216 w 179"/>
              <a:gd name="T29" fmla="*/ 52144 h 216"/>
              <a:gd name="T30" fmla="*/ 23059 w 179"/>
              <a:gd name="T31" fmla="*/ 52387 h 216"/>
              <a:gd name="T32" fmla="*/ 27670 w 179"/>
              <a:gd name="T33" fmla="*/ 51659 h 216"/>
              <a:gd name="T34" fmla="*/ 28593 w 179"/>
              <a:gd name="T35" fmla="*/ 51659 h 216"/>
              <a:gd name="T36" fmla="*/ 29515 w 179"/>
              <a:gd name="T37" fmla="*/ 51174 h 216"/>
              <a:gd name="T38" fmla="*/ 30207 w 179"/>
              <a:gd name="T39" fmla="*/ 50447 h 216"/>
              <a:gd name="T40" fmla="*/ 30437 w 179"/>
              <a:gd name="T41" fmla="*/ 49234 h 216"/>
              <a:gd name="T42" fmla="*/ 29976 w 179"/>
              <a:gd name="T43" fmla="*/ 48021 h 216"/>
              <a:gd name="T44" fmla="*/ 29054 w 179"/>
              <a:gd name="T45" fmla="*/ 47051 h 216"/>
              <a:gd name="T46" fmla="*/ 27901 w 179"/>
              <a:gd name="T47" fmla="*/ 46081 h 216"/>
              <a:gd name="T48" fmla="*/ 26748 w 179"/>
              <a:gd name="T49" fmla="*/ 45354 h 216"/>
              <a:gd name="T50" fmla="*/ 24212 w 179"/>
              <a:gd name="T51" fmla="*/ 44626 h 216"/>
              <a:gd name="T52" fmla="*/ 21906 w 179"/>
              <a:gd name="T53" fmla="*/ 44141 h 216"/>
              <a:gd name="T54" fmla="*/ 19369 w 179"/>
              <a:gd name="T55" fmla="*/ 43656 h 216"/>
              <a:gd name="T56" fmla="*/ 17294 w 179"/>
              <a:gd name="T57" fmla="*/ 43171 h 216"/>
              <a:gd name="T58" fmla="*/ 14988 w 179"/>
              <a:gd name="T59" fmla="*/ 42443 h 216"/>
              <a:gd name="T60" fmla="*/ 12913 w 179"/>
              <a:gd name="T61" fmla="*/ 41231 h 216"/>
              <a:gd name="T62" fmla="*/ 10838 w 179"/>
              <a:gd name="T63" fmla="*/ 40018 h 216"/>
              <a:gd name="T64" fmla="*/ 8993 w 179"/>
              <a:gd name="T65" fmla="*/ 37835 h 216"/>
              <a:gd name="T66" fmla="*/ 8301 w 179"/>
              <a:gd name="T67" fmla="*/ 29104 h 216"/>
              <a:gd name="T68" fmla="*/ 10146 w 179"/>
              <a:gd name="T69" fmla="*/ 21828 h 216"/>
              <a:gd name="T70" fmla="*/ 14066 w 179"/>
              <a:gd name="T71" fmla="*/ 16250 h 216"/>
              <a:gd name="T72" fmla="*/ 19369 w 179"/>
              <a:gd name="T73" fmla="*/ 11399 h 216"/>
              <a:gd name="T74" fmla="*/ 25134 w 179"/>
              <a:gd name="T75" fmla="*/ 7761 h 216"/>
              <a:gd name="T76" fmla="*/ 31360 w 179"/>
              <a:gd name="T77" fmla="*/ 5093 h 216"/>
              <a:gd name="T78" fmla="*/ 36894 w 179"/>
              <a:gd name="T79" fmla="*/ 2910 h 216"/>
              <a:gd name="T80" fmla="*/ 41275 w 179"/>
              <a:gd name="T81" fmla="*/ 1213 h 216"/>
              <a:gd name="T82" fmla="*/ 38508 w 179"/>
              <a:gd name="T83" fmla="*/ 243 h 216"/>
              <a:gd name="T84" fmla="*/ 35510 w 179"/>
              <a:gd name="T85" fmla="*/ 0 h 216"/>
              <a:gd name="T86" fmla="*/ 32282 w 179"/>
              <a:gd name="T87" fmla="*/ 485 h 216"/>
              <a:gd name="T88" fmla="*/ 28593 w 179"/>
              <a:gd name="T89" fmla="*/ 1213 h 216"/>
              <a:gd name="T90" fmla="*/ 24903 w 179"/>
              <a:gd name="T91" fmla="*/ 2425 h 216"/>
              <a:gd name="T92" fmla="*/ 21214 w 179"/>
              <a:gd name="T93" fmla="*/ 3638 h 216"/>
              <a:gd name="T94" fmla="*/ 17755 w 179"/>
              <a:gd name="T95" fmla="*/ 5336 h 216"/>
              <a:gd name="T96" fmla="*/ 14527 w 179"/>
              <a:gd name="T97" fmla="*/ 6791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5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21389 w 114"/>
              <a:gd name="T1" fmla="*/ 12993 h 168"/>
              <a:gd name="T2" fmla="*/ 22504 w 114"/>
              <a:gd name="T3" fmla="*/ 17009 h 168"/>
              <a:gd name="T4" fmla="*/ 22281 w 114"/>
              <a:gd name="T5" fmla="*/ 20789 h 168"/>
              <a:gd name="T6" fmla="*/ 20498 w 114"/>
              <a:gd name="T7" fmla="*/ 23860 h 168"/>
              <a:gd name="T8" fmla="*/ 18270 w 114"/>
              <a:gd name="T9" fmla="*/ 26459 h 168"/>
              <a:gd name="T10" fmla="*/ 15374 w 114"/>
              <a:gd name="T11" fmla="*/ 29057 h 168"/>
              <a:gd name="T12" fmla="*/ 12032 w 114"/>
              <a:gd name="T13" fmla="*/ 31656 h 168"/>
              <a:gd name="T14" fmla="*/ 8912 w 114"/>
              <a:gd name="T15" fmla="*/ 33782 h 168"/>
              <a:gd name="T16" fmla="*/ 6016 w 114"/>
              <a:gd name="T17" fmla="*/ 36144 h 168"/>
              <a:gd name="T18" fmla="*/ 5570 w 114"/>
              <a:gd name="T19" fmla="*/ 36853 h 168"/>
              <a:gd name="T20" fmla="*/ 5347 w 114"/>
              <a:gd name="T21" fmla="*/ 37326 h 168"/>
              <a:gd name="T22" fmla="*/ 5347 w 114"/>
              <a:gd name="T23" fmla="*/ 38271 h 168"/>
              <a:gd name="T24" fmla="*/ 5570 w 114"/>
              <a:gd name="T25" fmla="*/ 38979 h 168"/>
              <a:gd name="T26" fmla="*/ 6239 w 114"/>
              <a:gd name="T27" fmla="*/ 39452 h 168"/>
              <a:gd name="T28" fmla="*/ 6907 w 114"/>
              <a:gd name="T29" fmla="*/ 39688 h 168"/>
              <a:gd name="T30" fmla="*/ 7353 w 114"/>
              <a:gd name="T31" fmla="*/ 39688 h 168"/>
              <a:gd name="T32" fmla="*/ 8244 w 114"/>
              <a:gd name="T33" fmla="*/ 39452 h 168"/>
              <a:gd name="T34" fmla="*/ 11809 w 114"/>
              <a:gd name="T35" fmla="*/ 37089 h 168"/>
              <a:gd name="T36" fmla="*/ 15374 w 114"/>
              <a:gd name="T37" fmla="*/ 34727 h 168"/>
              <a:gd name="T38" fmla="*/ 18716 w 114"/>
              <a:gd name="T39" fmla="*/ 31892 h 168"/>
              <a:gd name="T40" fmla="*/ 21612 w 114"/>
              <a:gd name="T41" fmla="*/ 28585 h 168"/>
              <a:gd name="T42" fmla="*/ 23840 w 114"/>
              <a:gd name="T43" fmla="*/ 25041 h 168"/>
              <a:gd name="T44" fmla="*/ 25177 w 114"/>
              <a:gd name="T45" fmla="*/ 21025 h 168"/>
              <a:gd name="T46" fmla="*/ 25400 w 114"/>
              <a:gd name="T47" fmla="*/ 16773 h 168"/>
              <a:gd name="T48" fmla="*/ 24509 w 114"/>
              <a:gd name="T49" fmla="*/ 12048 h 168"/>
              <a:gd name="T50" fmla="*/ 22504 w 114"/>
              <a:gd name="T51" fmla="*/ 8505 h 168"/>
              <a:gd name="T52" fmla="*/ 19384 w 114"/>
              <a:gd name="T53" fmla="*/ 5670 h 168"/>
              <a:gd name="T54" fmla="*/ 15596 w 114"/>
              <a:gd name="T55" fmla="*/ 3307 h 168"/>
              <a:gd name="T56" fmla="*/ 11363 w 114"/>
              <a:gd name="T57" fmla="*/ 1654 h 168"/>
              <a:gd name="T58" fmla="*/ 7130 w 114"/>
              <a:gd name="T59" fmla="*/ 472 h 168"/>
              <a:gd name="T60" fmla="*/ 3788 w 114"/>
              <a:gd name="T61" fmla="*/ 0 h 168"/>
              <a:gd name="T62" fmla="*/ 1114 w 114"/>
              <a:gd name="T63" fmla="*/ 0 h 168"/>
              <a:gd name="T64" fmla="*/ 0 w 114"/>
              <a:gd name="T65" fmla="*/ 709 h 168"/>
              <a:gd name="T66" fmla="*/ 2674 w 114"/>
              <a:gd name="T67" fmla="*/ 2126 h 168"/>
              <a:gd name="T68" fmla="*/ 5793 w 114"/>
              <a:gd name="T69" fmla="*/ 3071 h 168"/>
              <a:gd name="T70" fmla="*/ 9135 w 114"/>
              <a:gd name="T71" fmla="*/ 4016 h 168"/>
              <a:gd name="T72" fmla="*/ 12032 w 114"/>
              <a:gd name="T73" fmla="*/ 5197 h 168"/>
              <a:gd name="T74" fmla="*/ 15151 w 114"/>
              <a:gd name="T75" fmla="*/ 6378 h 168"/>
              <a:gd name="T76" fmla="*/ 17825 w 114"/>
              <a:gd name="T77" fmla="*/ 8032 h 168"/>
              <a:gd name="T78" fmla="*/ 19830 w 114"/>
              <a:gd name="T79" fmla="*/ 10158 h 168"/>
              <a:gd name="T80" fmla="*/ 21389 w 114"/>
              <a:gd name="T81" fmla="*/ 12993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6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20764 w 289"/>
              <a:gd name="T1" fmla="*/ 15875 h 351"/>
              <a:gd name="T2" fmla="*/ 11074 w 289"/>
              <a:gd name="T3" fmla="*/ 25888 h 351"/>
              <a:gd name="T4" fmla="*/ 3461 w 289"/>
              <a:gd name="T5" fmla="*/ 37856 h 351"/>
              <a:gd name="T6" fmla="*/ 0 w 289"/>
              <a:gd name="T7" fmla="*/ 51288 h 351"/>
              <a:gd name="T8" fmla="*/ 692 w 289"/>
              <a:gd name="T9" fmla="*/ 60569 h 351"/>
              <a:gd name="T10" fmla="*/ 1846 w 289"/>
              <a:gd name="T11" fmla="*/ 63988 h 351"/>
              <a:gd name="T12" fmla="*/ 3922 w 289"/>
              <a:gd name="T13" fmla="*/ 67408 h 351"/>
              <a:gd name="T14" fmla="*/ 6691 w 289"/>
              <a:gd name="T15" fmla="*/ 70338 h 351"/>
              <a:gd name="T16" fmla="*/ 11535 w 289"/>
              <a:gd name="T17" fmla="*/ 73513 h 351"/>
              <a:gd name="T18" fmla="*/ 17765 w 289"/>
              <a:gd name="T19" fmla="*/ 76933 h 351"/>
              <a:gd name="T20" fmla="*/ 24686 w 289"/>
              <a:gd name="T21" fmla="*/ 79619 h 351"/>
              <a:gd name="T22" fmla="*/ 31376 w 289"/>
              <a:gd name="T23" fmla="*/ 81573 h 351"/>
              <a:gd name="T24" fmla="*/ 38528 w 289"/>
              <a:gd name="T25" fmla="*/ 83283 h 351"/>
              <a:gd name="T26" fmla="*/ 45450 w 289"/>
              <a:gd name="T27" fmla="*/ 84260 h 351"/>
              <a:gd name="T28" fmla="*/ 52602 w 289"/>
              <a:gd name="T29" fmla="*/ 84992 h 351"/>
              <a:gd name="T30" fmla="*/ 59754 w 289"/>
              <a:gd name="T31" fmla="*/ 85481 h 351"/>
              <a:gd name="T32" fmla="*/ 64368 w 289"/>
              <a:gd name="T33" fmla="*/ 85725 h 351"/>
              <a:gd name="T34" fmla="*/ 65983 w 289"/>
              <a:gd name="T35" fmla="*/ 84260 h 351"/>
              <a:gd name="T36" fmla="*/ 66675 w 289"/>
              <a:gd name="T37" fmla="*/ 81817 h 351"/>
              <a:gd name="T38" fmla="*/ 65060 w 289"/>
              <a:gd name="T39" fmla="*/ 80108 h 351"/>
              <a:gd name="T40" fmla="*/ 60677 w 289"/>
              <a:gd name="T41" fmla="*/ 78642 h 351"/>
              <a:gd name="T42" fmla="*/ 54447 w 289"/>
              <a:gd name="T43" fmla="*/ 77421 h 351"/>
              <a:gd name="T44" fmla="*/ 47988 w 289"/>
              <a:gd name="T45" fmla="*/ 76444 h 351"/>
              <a:gd name="T46" fmla="*/ 41297 w 289"/>
              <a:gd name="T47" fmla="*/ 75223 h 351"/>
              <a:gd name="T48" fmla="*/ 35068 w 289"/>
              <a:gd name="T49" fmla="*/ 74002 h 351"/>
              <a:gd name="T50" fmla="*/ 28839 w 289"/>
              <a:gd name="T51" fmla="*/ 72292 h 351"/>
              <a:gd name="T52" fmla="*/ 22610 w 289"/>
              <a:gd name="T53" fmla="*/ 70094 h 351"/>
              <a:gd name="T54" fmla="*/ 16611 w 289"/>
              <a:gd name="T55" fmla="*/ 67408 h 351"/>
              <a:gd name="T56" fmla="*/ 11305 w 289"/>
              <a:gd name="T57" fmla="*/ 63744 h 351"/>
              <a:gd name="T58" fmla="*/ 7844 w 289"/>
              <a:gd name="T59" fmla="*/ 58860 h 351"/>
              <a:gd name="T60" fmla="*/ 6921 w 289"/>
              <a:gd name="T61" fmla="*/ 52510 h 351"/>
              <a:gd name="T62" fmla="*/ 7844 w 289"/>
              <a:gd name="T63" fmla="*/ 45427 h 351"/>
              <a:gd name="T64" fmla="*/ 10613 w 289"/>
              <a:gd name="T65" fmla="*/ 38588 h 351"/>
              <a:gd name="T66" fmla="*/ 14765 w 289"/>
              <a:gd name="T67" fmla="*/ 31262 h 351"/>
              <a:gd name="T68" fmla="*/ 19610 w 289"/>
              <a:gd name="T69" fmla="*/ 24912 h 351"/>
              <a:gd name="T70" fmla="*/ 25378 w 289"/>
              <a:gd name="T71" fmla="*/ 18806 h 351"/>
              <a:gd name="T72" fmla="*/ 31607 w 289"/>
              <a:gd name="T73" fmla="*/ 12944 h 351"/>
              <a:gd name="T74" fmla="*/ 40374 w 289"/>
              <a:gd name="T75" fmla="*/ 8548 h 351"/>
              <a:gd name="T76" fmla="*/ 49141 w 289"/>
              <a:gd name="T77" fmla="*/ 4640 h 351"/>
              <a:gd name="T78" fmla="*/ 54678 w 289"/>
              <a:gd name="T79" fmla="*/ 1465 h 351"/>
              <a:gd name="T80" fmla="*/ 53063 w 289"/>
              <a:gd name="T81" fmla="*/ 0 h 351"/>
              <a:gd name="T82" fmla="*/ 45680 w 289"/>
              <a:gd name="T83" fmla="*/ 977 h 351"/>
              <a:gd name="T84" fmla="*/ 37144 w 289"/>
              <a:gd name="T85" fmla="*/ 4152 h 351"/>
              <a:gd name="T86" fmla="*/ 29300 w 289"/>
              <a:gd name="T87" fmla="*/ 8548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7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47250 w 254"/>
              <a:gd name="T1" fmla="*/ 17340 h 234"/>
              <a:gd name="T2" fmla="*/ 49950 w 254"/>
              <a:gd name="T3" fmla="*/ 20515 h 234"/>
              <a:gd name="T4" fmla="*/ 51525 w 254"/>
              <a:gd name="T5" fmla="*/ 24179 h 234"/>
              <a:gd name="T6" fmla="*/ 52200 w 254"/>
              <a:gd name="T7" fmla="*/ 28087 h 234"/>
              <a:gd name="T8" fmla="*/ 52200 w 254"/>
              <a:gd name="T9" fmla="*/ 32238 h 234"/>
              <a:gd name="T10" fmla="*/ 51750 w 254"/>
              <a:gd name="T11" fmla="*/ 35658 h 234"/>
              <a:gd name="T12" fmla="*/ 50850 w 254"/>
              <a:gd name="T13" fmla="*/ 38588 h 234"/>
              <a:gd name="T14" fmla="*/ 49275 w 254"/>
              <a:gd name="T15" fmla="*/ 41519 h 234"/>
              <a:gd name="T16" fmla="*/ 47475 w 254"/>
              <a:gd name="T17" fmla="*/ 43717 h 234"/>
              <a:gd name="T18" fmla="*/ 45450 w 254"/>
              <a:gd name="T19" fmla="*/ 46404 h 234"/>
              <a:gd name="T20" fmla="*/ 43425 w 254"/>
              <a:gd name="T21" fmla="*/ 48602 h 234"/>
              <a:gd name="T22" fmla="*/ 41175 w 254"/>
              <a:gd name="T23" fmla="*/ 50800 h 234"/>
              <a:gd name="T24" fmla="*/ 39150 w 254"/>
              <a:gd name="T25" fmla="*/ 53242 h 234"/>
              <a:gd name="T26" fmla="*/ 38700 w 254"/>
              <a:gd name="T27" fmla="*/ 53975 h 234"/>
              <a:gd name="T28" fmla="*/ 38700 w 254"/>
              <a:gd name="T29" fmla="*/ 54708 h 234"/>
              <a:gd name="T30" fmla="*/ 38700 w 254"/>
              <a:gd name="T31" fmla="*/ 55440 h 234"/>
              <a:gd name="T32" fmla="*/ 39150 w 254"/>
              <a:gd name="T33" fmla="*/ 56417 h 234"/>
              <a:gd name="T34" fmla="*/ 39825 w 254"/>
              <a:gd name="T35" fmla="*/ 56906 h 234"/>
              <a:gd name="T36" fmla="*/ 40725 w 254"/>
              <a:gd name="T37" fmla="*/ 57150 h 234"/>
              <a:gd name="T38" fmla="*/ 41400 w 254"/>
              <a:gd name="T39" fmla="*/ 56906 h 234"/>
              <a:gd name="T40" fmla="*/ 42075 w 254"/>
              <a:gd name="T41" fmla="*/ 56417 h 234"/>
              <a:gd name="T42" fmla="*/ 46800 w 254"/>
              <a:gd name="T43" fmla="*/ 52998 h 234"/>
              <a:gd name="T44" fmla="*/ 50850 w 254"/>
              <a:gd name="T45" fmla="*/ 48602 h 234"/>
              <a:gd name="T46" fmla="*/ 54000 w 254"/>
              <a:gd name="T47" fmla="*/ 43473 h 234"/>
              <a:gd name="T48" fmla="*/ 56025 w 254"/>
              <a:gd name="T49" fmla="*/ 37856 h 234"/>
              <a:gd name="T50" fmla="*/ 57150 w 254"/>
              <a:gd name="T51" fmla="*/ 31994 h 234"/>
              <a:gd name="T52" fmla="*/ 56475 w 254"/>
              <a:gd name="T53" fmla="*/ 26133 h 234"/>
              <a:gd name="T54" fmla="*/ 54675 w 254"/>
              <a:gd name="T55" fmla="*/ 20515 h 234"/>
              <a:gd name="T56" fmla="*/ 50850 w 254"/>
              <a:gd name="T57" fmla="*/ 15631 h 234"/>
              <a:gd name="T58" fmla="*/ 48150 w 254"/>
              <a:gd name="T59" fmla="*/ 12944 h 234"/>
              <a:gd name="T60" fmla="*/ 44775 w 254"/>
              <a:gd name="T61" fmla="*/ 10990 h 234"/>
              <a:gd name="T62" fmla="*/ 41175 w 254"/>
              <a:gd name="T63" fmla="*/ 8792 h 234"/>
              <a:gd name="T64" fmla="*/ 37125 w 254"/>
              <a:gd name="T65" fmla="*/ 7083 h 234"/>
              <a:gd name="T66" fmla="*/ 33075 w 254"/>
              <a:gd name="T67" fmla="*/ 5129 h 234"/>
              <a:gd name="T68" fmla="*/ 29025 w 254"/>
              <a:gd name="T69" fmla="*/ 3908 h 234"/>
              <a:gd name="T70" fmla="*/ 24975 w 254"/>
              <a:gd name="T71" fmla="*/ 2931 h 234"/>
              <a:gd name="T72" fmla="*/ 20925 w 254"/>
              <a:gd name="T73" fmla="*/ 1710 h 234"/>
              <a:gd name="T74" fmla="*/ 16875 w 254"/>
              <a:gd name="T75" fmla="*/ 977 h 234"/>
              <a:gd name="T76" fmla="*/ 13275 w 254"/>
              <a:gd name="T77" fmla="*/ 488 h 234"/>
              <a:gd name="T78" fmla="*/ 9675 w 254"/>
              <a:gd name="T79" fmla="*/ 0 h 234"/>
              <a:gd name="T80" fmla="*/ 6975 w 254"/>
              <a:gd name="T81" fmla="*/ 0 h 234"/>
              <a:gd name="T82" fmla="*/ 4275 w 254"/>
              <a:gd name="T83" fmla="*/ 0 h 234"/>
              <a:gd name="T84" fmla="*/ 2250 w 254"/>
              <a:gd name="T85" fmla="*/ 0 h 234"/>
              <a:gd name="T86" fmla="*/ 675 w 254"/>
              <a:gd name="T87" fmla="*/ 488 h 234"/>
              <a:gd name="T88" fmla="*/ 0 w 254"/>
              <a:gd name="T89" fmla="*/ 977 h 234"/>
              <a:gd name="T90" fmla="*/ 2475 w 254"/>
              <a:gd name="T91" fmla="*/ 1465 h 234"/>
              <a:gd name="T92" fmla="*/ 4725 w 254"/>
              <a:gd name="T93" fmla="*/ 1710 h 234"/>
              <a:gd name="T94" fmla="*/ 7650 w 254"/>
              <a:gd name="T95" fmla="*/ 2198 h 234"/>
              <a:gd name="T96" fmla="*/ 10350 w 254"/>
              <a:gd name="T97" fmla="*/ 2931 h 234"/>
              <a:gd name="T98" fmla="*/ 13275 w 254"/>
              <a:gd name="T99" fmla="*/ 3663 h 234"/>
              <a:gd name="T100" fmla="*/ 16650 w 254"/>
              <a:gd name="T101" fmla="*/ 4152 h 234"/>
              <a:gd name="T102" fmla="*/ 19575 w 254"/>
              <a:gd name="T103" fmla="*/ 4885 h 234"/>
              <a:gd name="T104" fmla="*/ 22950 w 254"/>
              <a:gd name="T105" fmla="*/ 5617 h 234"/>
              <a:gd name="T106" fmla="*/ 26100 w 254"/>
              <a:gd name="T107" fmla="*/ 6838 h 234"/>
              <a:gd name="T108" fmla="*/ 29475 w 254"/>
              <a:gd name="T109" fmla="*/ 7815 h 234"/>
              <a:gd name="T110" fmla="*/ 32625 w 254"/>
              <a:gd name="T111" fmla="*/ 8792 h 234"/>
              <a:gd name="T112" fmla="*/ 35775 w 254"/>
              <a:gd name="T113" fmla="*/ 10258 h 234"/>
              <a:gd name="T114" fmla="*/ 38925 w 254"/>
              <a:gd name="T115" fmla="*/ 11723 h 234"/>
              <a:gd name="T116" fmla="*/ 41850 w 254"/>
              <a:gd name="T117" fmla="*/ 13433 h 234"/>
              <a:gd name="T118" fmla="*/ 44775 w 254"/>
              <a:gd name="T119" fmla="*/ 15387 h 234"/>
              <a:gd name="T120" fmla="*/ 47250 w 254"/>
              <a:gd name="T121" fmla="*/ 17340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8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28682 h 221"/>
              <a:gd name="T2" fmla="*/ 0 w 103"/>
              <a:gd name="T3" fmla="*/ 32949 h 221"/>
              <a:gd name="T4" fmla="*/ 863 w 103"/>
              <a:gd name="T5" fmla="*/ 36979 h 221"/>
              <a:gd name="T6" fmla="*/ 2589 w 103"/>
              <a:gd name="T7" fmla="*/ 40772 h 221"/>
              <a:gd name="T8" fmla="*/ 4747 w 103"/>
              <a:gd name="T9" fmla="*/ 44090 h 221"/>
              <a:gd name="T10" fmla="*/ 7552 w 103"/>
              <a:gd name="T11" fmla="*/ 46698 h 221"/>
              <a:gd name="T12" fmla="*/ 10789 w 103"/>
              <a:gd name="T13" fmla="*/ 49305 h 221"/>
              <a:gd name="T14" fmla="*/ 14241 w 103"/>
              <a:gd name="T15" fmla="*/ 51202 h 221"/>
              <a:gd name="T16" fmla="*/ 17909 w 103"/>
              <a:gd name="T17" fmla="*/ 52150 h 221"/>
              <a:gd name="T18" fmla="*/ 19204 w 103"/>
              <a:gd name="T19" fmla="*/ 52387 h 221"/>
              <a:gd name="T20" fmla="*/ 20283 w 103"/>
              <a:gd name="T21" fmla="*/ 51913 h 221"/>
              <a:gd name="T22" fmla="*/ 21146 w 103"/>
              <a:gd name="T23" fmla="*/ 51202 h 221"/>
              <a:gd name="T24" fmla="*/ 21578 w 103"/>
              <a:gd name="T25" fmla="*/ 50017 h 221"/>
              <a:gd name="T26" fmla="*/ 21578 w 103"/>
              <a:gd name="T27" fmla="*/ 48831 h 221"/>
              <a:gd name="T28" fmla="*/ 21362 w 103"/>
              <a:gd name="T29" fmla="*/ 47646 h 221"/>
              <a:gd name="T30" fmla="*/ 20715 w 103"/>
              <a:gd name="T31" fmla="*/ 46461 h 221"/>
              <a:gd name="T32" fmla="*/ 19636 w 103"/>
              <a:gd name="T33" fmla="*/ 45987 h 221"/>
              <a:gd name="T34" fmla="*/ 15967 w 103"/>
              <a:gd name="T35" fmla="*/ 44565 h 221"/>
              <a:gd name="T36" fmla="*/ 12515 w 103"/>
              <a:gd name="T37" fmla="*/ 42431 h 221"/>
              <a:gd name="T38" fmla="*/ 9710 w 103"/>
              <a:gd name="T39" fmla="*/ 39824 h 221"/>
              <a:gd name="T40" fmla="*/ 7768 w 103"/>
              <a:gd name="T41" fmla="*/ 36742 h 221"/>
              <a:gd name="T42" fmla="*/ 6473 w 103"/>
              <a:gd name="T43" fmla="*/ 32949 h 221"/>
              <a:gd name="T44" fmla="*/ 5826 w 103"/>
              <a:gd name="T45" fmla="*/ 28920 h 221"/>
              <a:gd name="T46" fmla="*/ 5826 w 103"/>
              <a:gd name="T47" fmla="*/ 24416 h 221"/>
              <a:gd name="T48" fmla="*/ 6905 w 103"/>
              <a:gd name="T49" fmla="*/ 19912 h 221"/>
              <a:gd name="T50" fmla="*/ 8200 w 103"/>
              <a:gd name="T51" fmla="*/ 16593 h 221"/>
              <a:gd name="T52" fmla="*/ 9926 w 103"/>
              <a:gd name="T53" fmla="*/ 13512 h 221"/>
              <a:gd name="T54" fmla="*/ 12083 w 103"/>
              <a:gd name="T55" fmla="*/ 10904 h 221"/>
              <a:gd name="T56" fmla="*/ 14241 w 103"/>
              <a:gd name="T57" fmla="*/ 8297 h 221"/>
              <a:gd name="T58" fmla="*/ 16399 w 103"/>
              <a:gd name="T59" fmla="*/ 5926 h 221"/>
              <a:gd name="T60" fmla="*/ 18557 w 103"/>
              <a:gd name="T61" fmla="*/ 4030 h 221"/>
              <a:gd name="T62" fmla="*/ 20715 w 103"/>
              <a:gd name="T63" fmla="*/ 1896 h 221"/>
              <a:gd name="T64" fmla="*/ 22225 w 103"/>
              <a:gd name="T65" fmla="*/ 237 h 221"/>
              <a:gd name="T66" fmla="*/ 20715 w 103"/>
              <a:gd name="T67" fmla="*/ 0 h 221"/>
              <a:gd name="T68" fmla="*/ 18125 w 103"/>
              <a:gd name="T69" fmla="*/ 1185 h 221"/>
              <a:gd name="T70" fmla="*/ 14889 w 103"/>
              <a:gd name="T71" fmla="*/ 4030 h 221"/>
              <a:gd name="T72" fmla="*/ 11005 w 103"/>
              <a:gd name="T73" fmla="*/ 7822 h 221"/>
              <a:gd name="T74" fmla="*/ 7336 w 103"/>
              <a:gd name="T75" fmla="*/ 12563 h 221"/>
              <a:gd name="T76" fmla="*/ 3884 w 103"/>
              <a:gd name="T77" fmla="*/ 17778 h 221"/>
              <a:gd name="T78" fmla="*/ 1510 w 103"/>
              <a:gd name="T79" fmla="*/ 23230 h 221"/>
              <a:gd name="T80" fmla="*/ 0 w 103"/>
              <a:gd name="T81" fmla="*/ 28682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9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41419 w 221"/>
              <a:gd name="T1" fmla="*/ 27891 h 288"/>
              <a:gd name="T2" fmla="*/ 43869 w 221"/>
              <a:gd name="T3" fmla="*/ 32257 h 288"/>
              <a:gd name="T4" fmla="*/ 44982 w 221"/>
              <a:gd name="T5" fmla="*/ 37108 h 288"/>
              <a:gd name="T6" fmla="*/ 44314 w 221"/>
              <a:gd name="T7" fmla="*/ 42201 h 288"/>
              <a:gd name="T8" fmla="*/ 41642 w 221"/>
              <a:gd name="T9" fmla="*/ 47052 h 288"/>
              <a:gd name="T10" fmla="*/ 37856 w 221"/>
              <a:gd name="T11" fmla="*/ 51417 h 288"/>
              <a:gd name="T12" fmla="*/ 33402 w 221"/>
              <a:gd name="T13" fmla="*/ 55540 h 288"/>
              <a:gd name="T14" fmla="*/ 28726 w 221"/>
              <a:gd name="T15" fmla="*/ 59664 h 288"/>
              <a:gd name="T16" fmla="*/ 25831 w 221"/>
              <a:gd name="T17" fmla="*/ 62574 h 288"/>
              <a:gd name="T18" fmla="*/ 24941 w 221"/>
              <a:gd name="T19" fmla="*/ 64757 h 288"/>
              <a:gd name="T20" fmla="*/ 24272 w 221"/>
              <a:gd name="T21" fmla="*/ 66940 h 288"/>
              <a:gd name="T22" fmla="*/ 24495 w 221"/>
              <a:gd name="T23" fmla="*/ 68880 h 288"/>
              <a:gd name="T24" fmla="*/ 26054 w 221"/>
              <a:gd name="T25" fmla="*/ 69850 h 288"/>
              <a:gd name="T26" fmla="*/ 27835 w 221"/>
              <a:gd name="T27" fmla="*/ 69607 h 288"/>
              <a:gd name="T28" fmla="*/ 30953 w 221"/>
              <a:gd name="T29" fmla="*/ 65969 h 288"/>
              <a:gd name="T30" fmla="*/ 36075 w 221"/>
              <a:gd name="T31" fmla="*/ 60634 h 288"/>
              <a:gd name="T32" fmla="*/ 41419 w 221"/>
              <a:gd name="T33" fmla="*/ 55540 h 288"/>
              <a:gd name="T34" fmla="*/ 46095 w 221"/>
              <a:gd name="T35" fmla="*/ 49477 h 288"/>
              <a:gd name="T36" fmla="*/ 48990 w 221"/>
              <a:gd name="T37" fmla="*/ 42201 h 288"/>
              <a:gd name="T38" fmla="*/ 48545 w 221"/>
              <a:gd name="T39" fmla="*/ 34440 h 288"/>
              <a:gd name="T40" fmla="*/ 45427 w 221"/>
              <a:gd name="T41" fmla="*/ 27164 h 288"/>
              <a:gd name="T42" fmla="*/ 40306 w 221"/>
              <a:gd name="T43" fmla="*/ 21101 h 288"/>
              <a:gd name="T44" fmla="*/ 35407 w 221"/>
              <a:gd name="T45" fmla="*/ 16735 h 288"/>
              <a:gd name="T46" fmla="*/ 30508 w 221"/>
              <a:gd name="T47" fmla="*/ 13339 h 288"/>
              <a:gd name="T48" fmla="*/ 25386 w 221"/>
              <a:gd name="T49" fmla="*/ 9701 h 288"/>
              <a:gd name="T50" fmla="*/ 19819 w 221"/>
              <a:gd name="T51" fmla="*/ 6548 h 288"/>
              <a:gd name="T52" fmla="*/ 14697 w 221"/>
              <a:gd name="T53" fmla="*/ 3638 h 288"/>
              <a:gd name="T54" fmla="*/ 9353 w 221"/>
              <a:gd name="T55" fmla="*/ 1455 h 288"/>
              <a:gd name="T56" fmla="*/ 4899 w 221"/>
              <a:gd name="T57" fmla="*/ 243 h 288"/>
              <a:gd name="T58" fmla="*/ 1559 w 221"/>
              <a:gd name="T59" fmla="*/ 243 h 288"/>
              <a:gd name="T60" fmla="*/ 1781 w 221"/>
              <a:gd name="T61" fmla="*/ 1213 h 288"/>
              <a:gd name="T62" fmla="*/ 5790 w 221"/>
              <a:gd name="T63" fmla="*/ 3153 h 288"/>
              <a:gd name="T64" fmla="*/ 10466 w 221"/>
              <a:gd name="T65" fmla="*/ 5336 h 288"/>
              <a:gd name="T66" fmla="*/ 15811 w 221"/>
              <a:gd name="T67" fmla="*/ 8246 h 288"/>
              <a:gd name="T68" fmla="*/ 21378 w 221"/>
              <a:gd name="T69" fmla="*/ 11642 h 288"/>
              <a:gd name="T70" fmla="*/ 26945 w 221"/>
              <a:gd name="T71" fmla="*/ 15522 h 288"/>
              <a:gd name="T72" fmla="*/ 32512 w 221"/>
              <a:gd name="T73" fmla="*/ 19645 h 288"/>
              <a:gd name="T74" fmla="*/ 37633 w 221"/>
              <a:gd name="T75" fmla="*/ 2376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0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6007 w 74"/>
              <a:gd name="T1" fmla="*/ 2956 h 174"/>
              <a:gd name="T2" fmla="*/ 5578 w 74"/>
              <a:gd name="T3" fmla="*/ 1724 h 174"/>
              <a:gd name="T4" fmla="*/ 4934 w 74"/>
              <a:gd name="T5" fmla="*/ 739 h 174"/>
              <a:gd name="T6" fmla="*/ 3647 w 74"/>
              <a:gd name="T7" fmla="*/ 246 h 174"/>
              <a:gd name="T8" fmla="*/ 2574 w 74"/>
              <a:gd name="T9" fmla="*/ 0 h 174"/>
              <a:gd name="T10" fmla="*/ 1502 w 74"/>
              <a:gd name="T11" fmla="*/ 493 h 174"/>
              <a:gd name="T12" fmla="*/ 644 w 74"/>
              <a:gd name="T13" fmla="*/ 1232 h 174"/>
              <a:gd name="T14" fmla="*/ 0 w 74"/>
              <a:gd name="T15" fmla="*/ 2463 h 174"/>
              <a:gd name="T16" fmla="*/ 0 w 74"/>
              <a:gd name="T17" fmla="*/ 3941 h 174"/>
              <a:gd name="T18" fmla="*/ 1073 w 74"/>
              <a:gd name="T19" fmla="*/ 9607 h 174"/>
              <a:gd name="T20" fmla="*/ 2789 w 74"/>
              <a:gd name="T21" fmla="*/ 16258 h 174"/>
              <a:gd name="T22" fmla="*/ 5149 w 74"/>
              <a:gd name="T23" fmla="*/ 22663 h 174"/>
              <a:gd name="T24" fmla="*/ 7723 w 74"/>
              <a:gd name="T25" fmla="*/ 29067 h 174"/>
              <a:gd name="T26" fmla="*/ 10512 w 74"/>
              <a:gd name="T27" fmla="*/ 34733 h 174"/>
              <a:gd name="T28" fmla="*/ 13086 w 74"/>
              <a:gd name="T29" fmla="*/ 39167 h 174"/>
              <a:gd name="T30" fmla="*/ 14802 w 74"/>
              <a:gd name="T31" fmla="*/ 42123 h 174"/>
              <a:gd name="T32" fmla="*/ 15875 w 74"/>
              <a:gd name="T33" fmla="*/ 42862 h 174"/>
              <a:gd name="T34" fmla="*/ 15446 w 74"/>
              <a:gd name="T35" fmla="*/ 39906 h 174"/>
              <a:gd name="T36" fmla="*/ 14373 w 74"/>
              <a:gd name="T37" fmla="*/ 36211 h 174"/>
              <a:gd name="T38" fmla="*/ 13086 w 74"/>
              <a:gd name="T39" fmla="*/ 31531 h 174"/>
              <a:gd name="T40" fmla="*/ 11370 w 74"/>
              <a:gd name="T41" fmla="*/ 25865 h 174"/>
              <a:gd name="T42" fmla="*/ 9868 w 74"/>
              <a:gd name="T43" fmla="*/ 20199 h 174"/>
              <a:gd name="T44" fmla="*/ 8152 w 74"/>
              <a:gd name="T45" fmla="*/ 14287 h 174"/>
              <a:gd name="T46" fmla="*/ 6865 w 74"/>
              <a:gd name="T47" fmla="*/ 8622 h 174"/>
              <a:gd name="T48" fmla="*/ 6007 w 74"/>
              <a:gd name="T49" fmla="*/ 2956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1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4885 w 39"/>
              <a:gd name="T1" fmla="*/ 2135 h 87"/>
              <a:gd name="T2" fmla="*/ 4640 w 39"/>
              <a:gd name="T3" fmla="*/ 1186 h 87"/>
              <a:gd name="T4" fmla="*/ 3908 w 39"/>
              <a:gd name="T5" fmla="*/ 474 h 87"/>
              <a:gd name="T6" fmla="*/ 3175 w 39"/>
              <a:gd name="T7" fmla="*/ 0 h 87"/>
              <a:gd name="T8" fmla="*/ 1954 w 39"/>
              <a:gd name="T9" fmla="*/ 0 h 87"/>
              <a:gd name="T10" fmla="*/ 1221 w 39"/>
              <a:gd name="T11" fmla="*/ 237 h 87"/>
              <a:gd name="T12" fmla="*/ 488 w 39"/>
              <a:gd name="T13" fmla="*/ 712 h 87"/>
              <a:gd name="T14" fmla="*/ 0 w 39"/>
              <a:gd name="T15" fmla="*/ 1423 h 87"/>
              <a:gd name="T16" fmla="*/ 0 w 39"/>
              <a:gd name="T17" fmla="*/ 2372 h 87"/>
              <a:gd name="T18" fmla="*/ 0 w 39"/>
              <a:gd name="T19" fmla="*/ 5219 h 87"/>
              <a:gd name="T20" fmla="*/ 733 w 39"/>
              <a:gd name="T21" fmla="*/ 8302 h 87"/>
              <a:gd name="T22" fmla="*/ 1710 w 39"/>
              <a:gd name="T23" fmla="*/ 11386 h 87"/>
              <a:gd name="T24" fmla="*/ 3175 w 39"/>
              <a:gd name="T25" fmla="*/ 14232 h 87"/>
              <a:gd name="T26" fmla="*/ 4640 w 39"/>
              <a:gd name="T27" fmla="*/ 17079 h 87"/>
              <a:gd name="T28" fmla="*/ 6106 w 39"/>
              <a:gd name="T29" fmla="*/ 19214 h 87"/>
              <a:gd name="T30" fmla="*/ 8060 w 39"/>
              <a:gd name="T31" fmla="*/ 20400 h 87"/>
              <a:gd name="T32" fmla="*/ 9281 w 39"/>
              <a:gd name="T33" fmla="*/ 20637 h 87"/>
              <a:gd name="T34" fmla="*/ 9525 w 39"/>
              <a:gd name="T35" fmla="*/ 16604 h 87"/>
              <a:gd name="T36" fmla="*/ 8304 w 39"/>
              <a:gd name="T37" fmla="*/ 11860 h 87"/>
              <a:gd name="T38" fmla="*/ 6594 w 39"/>
              <a:gd name="T39" fmla="*/ 6879 h 87"/>
              <a:gd name="T40" fmla="*/ 4885 w 39"/>
              <a:gd name="T41" fmla="*/ 2135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2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3362 w 34"/>
              <a:gd name="T1" fmla="*/ 1525 h 51"/>
              <a:gd name="T2" fmla="*/ 3362 w 34"/>
              <a:gd name="T3" fmla="*/ 1743 h 51"/>
              <a:gd name="T4" fmla="*/ 3362 w 34"/>
              <a:gd name="T5" fmla="*/ 1743 h 51"/>
              <a:gd name="T6" fmla="*/ 3362 w 34"/>
              <a:gd name="T7" fmla="*/ 1743 h 51"/>
              <a:gd name="T8" fmla="*/ 3362 w 34"/>
              <a:gd name="T9" fmla="*/ 1743 h 51"/>
              <a:gd name="T10" fmla="*/ 3175 w 34"/>
              <a:gd name="T11" fmla="*/ 1090 h 51"/>
              <a:gd name="T12" fmla="*/ 2615 w 34"/>
              <a:gd name="T13" fmla="*/ 218 h 51"/>
              <a:gd name="T14" fmla="*/ 2054 w 34"/>
              <a:gd name="T15" fmla="*/ 0 h 51"/>
              <a:gd name="T16" fmla="*/ 1307 w 34"/>
              <a:gd name="T17" fmla="*/ 0 h 51"/>
              <a:gd name="T18" fmla="*/ 747 w 34"/>
              <a:gd name="T19" fmla="*/ 218 h 51"/>
              <a:gd name="T20" fmla="*/ 187 w 34"/>
              <a:gd name="T21" fmla="*/ 1090 h 51"/>
              <a:gd name="T22" fmla="*/ 0 w 34"/>
              <a:gd name="T23" fmla="*/ 1743 h 51"/>
              <a:gd name="T24" fmla="*/ 0 w 34"/>
              <a:gd name="T25" fmla="*/ 2397 h 51"/>
              <a:gd name="T26" fmla="*/ 187 w 34"/>
              <a:gd name="T27" fmla="*/ 3486 h 51"/>
              <a:gd name="T28" fmla="*/ 747 w 34"/>
              <a:gd name="T29" fmla="*/ 5012 h 51"/>
              <a:gd name="T30" fmla="*/ 1494 w 34"/>
              <a:gd name="T31" fmla="*/ 6537 h 51"/>
              <a:gd name="T32" fmla="*/ 2428 w 34"/>
              <a:gd name="T33" fmla="*/ 8062 h 51"/>
              <a:gd name="T34" fmla="*/ 3362 w 34"/>
              <a:gd name="T35" fmla="*/ 9370 h 51"/>
              <a:gd name="T36" fmla="*/ 4669 w 34"/>
              <a:gd name="T37" fmla="*/ 10241 h 51"/>
              <a:gd name="T38" fmla="*/ 5603 w 34"/>
              <a:gd name="T39" fmla="*/ 11113 h 51"/>
              <a:gd name="T40" fmla="*/ 6350 w 34"/>
              <a:gd name="T41" fmla="*/ 11113 h 51"/>
              <a:gd name="T42" fmla="*/ 6163 w 34"/>
              <a:gd name="T43" fmla="*/ 8716 h 51"/>
              <a:gd name="T44" fmla="*/ 5416 w 34"/>
              <a:gd name="T45" fmla="*/ 5883 h 51"/>
              <a:gd name="T46" fmla="*/ 4296 w 34"/>
              <a:gd name="T47" fmla="*/ 3269 h 51"/>
              <a:gd name="T48" fmla="*/ 3362 w 34"/>
              <a:gd name="T49" fmla="*/ 1525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3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8938 w 46"/>
              <a:gd name="T1" fmla="*/ 5772 h 33"/>
              <a:gd name="T2" fmla="*/ 9904 w 46"/>
              <a:gd name="T3" fmla="*/ 5291 h 33"/>
              <a:gd name="T4" fmla="*/ 10870 w 46"/>
              <a:gd name="T5" fmla="*/ 4570 h 33"/>
              <a:gd name="T6" fmla="*/ 11112 w 46"/>
              <a:gd name="T7" fmla="*/ 3608 h 33"/>
              <a:gd name="T8" fmla="*/ 11112 w 46"/>
              <a:gd name="T9" fmla="*/ 2405 h 33"/>
              <a:gd name="T10" fmla="*/ 10629 w 46"/>
              <a:gd name="T11" fmla="*/ 1203 h 33"/>
              <a:gd name="T12" fmla="*/ 9904 w 46"/>
              <a:gd name="T13" fmla="*/ 481 h 33"/>
              <a:gd name="T14" fmla="*/ 8938 w 46"/>
              <a:gd name="T15" fmla="*/ 0 h 33"/>
              <a:gd name="T16" fmla="*/ 7730 w 46"/>
              <a:gd name="T17" fmla="*/ 0 h 33"/>
              <a:gd name="T18" fmla="*/ 7005 w 46"/>
              <a:gd name="T19" fmla="*/ 0 h 33"/>
              <a:gd name="T20" fmla="*/ 6039 w 46"/>
              <a:gd name="T21" fmla="*/ 241 h 33"/>
              <a:gd name="T22" fmla="*/ 4590 w 46"/>
              <a:gd name="T23" fmla="*/ 722 h 33"/>
              <a:gd name="T24" fmla="*/ 2899 w 46"/>
              <a:gd name="T25" fmla="*/ 1684 h 33"/>
              <a:gd name="T26" fmla="*/ 1208 w 46"/>
              <a:gd name="T27" fmla="*/ 3367 h 33"/>
              <a:gd name="T28" fmla="*/ 483 w 46"/>
              <a:gd name="T29" fmla="*/ 4810 h 33"/>
              <a:gd name="T30" fmla="*/ 0 w 46"/>
              <a:gd name="T31" fmla="*/ 6253 h 33"/>
              <a:gd name="T32" fmla="*/ 0 w 46"/>
              <a:gd name="T33" fmla="*/ 6975 h 33"/>
              <a:gd name="T34" fmla="*/ 725 w 46"/>
              <a:gd name="T35" fmla="*/ 7456 h 33"/>
              <a:gd name="T36" fmla="*/ 1691 w 46"/>
              <a:gd name="T37" fmla="*/ 7937 h 33"/>
              <a:gd name="T38" fmla="*/ 2899 w 46"/>
              <a:gd name="T39" fmla="*/ 7937 h 33"/>
              <a:gd name="T40" fmla="*/ 3865 w 46"/>
              <a:gd name="T41" fmla="*/ 7937 h 33"/>
              <a:gd name="T42" fmla="*/ 5073 w 46"/>
              <a:gd name="T43" fmla="*/ 7456 h 33"/>
              <a:gd name="T44" fmla="*/ 6281 w 46"/>
              <a:gd name="T45" fmla="*/ 7215 h 33"/>
              <a:gd name="T46" fmla="*/ 7730 w 46"/>
              <a:gd name="T47" fmla="*/ 6734 h 33"/>
              <a:gd name="T48" fmla="*/ 8938 w 46"/>
              <a:gd name="T49" fmla="*/ 5772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4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15157 w 177"/>
              <a:gd name="T1" fmla="*/ 7894 h 219"/>
              <a:gd name="T2" fmla="*/ 12126 w 177"/>
              <a:gd name="T3" fmla="*/ 10286 h 219"/>
              <a:gd name="T4" fmla="*/ 9561 w 177"/>
              <a:gd name="T5" fmla="*/ 12917 h 219"/>
              <a:gd name="T6" fmla="*/ 6763 w 177"/>
              <a:gd name="T7" fmla="*/ 15788 h 219"/>
              <a:gd name="T8" fmla="*/ 4664 w 177"/>
              <a:gd name="T9" fmla="*/ 18898 h 219"/>
              <a:gd name="T10" fmla="*/ 2798 w 177"/>
              <a:gd name="T11" fmla="*/ 22247 h 219"/>
              <a:gd name="T12" fmla="*/ 1399 w 177"/>
              <a:gd name="T13" fmla="*/ 25595 h 219"/>
              <a:gd name="T14" fmla="*/ 466 w 177"/>
              <a:gd name="T15" fmla="*/ 28944 h 219"/>
              <a:gd name="T16" fmla="*/ 0 w 177"/>
              <a:gd name="T17" fmla="*/ 32533 h 219"/>
              <a:gd name="T18" fmla="*/ 466 w 177"/>
              <a:gd name="T19" fmla="*/ 37795 h 219"/>
              <a:gd name="T20" fmla="*/ 2332 w 177"/>
              <a:gd name="T21" fmla="*/ 42340 h 219"/>
              <a:gd name="T22" fmla="*/ 5363 w 177"/>
              <a:gd name="T23" fmla="*/ 46168 h 219"/>
              <a:gd name="T24" fmla="*/ 8861 w 177"/>
              <a:gd name="T25" fmla="*/ 48799 h 219"/>
              <a:gd name="T26" fmla="*/ 13292 w 177"/>
              <a:gd name="T27" fmla="*/ 50952 h 219"/>
              <a:gd name="T28" fmla="*/ 18189 w 177"/>
              <a:gd name="T29" fmla="*/ 52148 h 219"/>
              <a:gd name="T30" fmla="*/ 22853 w 177"/>
              <a:gd name="T31" fmla="*/ 52387 h 219"/>
              <a:gd name="T32" fmla="*/ 27517 w 177"/>
              <a:gd name="T33" fmla="*/ 51669 h 219"/>
              <a:gd name="T34" fmla="*/ 28683 w 177"/>
              <a:gd name="T35" fmla="*/ 51669 h 219"/>
              <a:gd name="T36" fmla="*/ 29615 w 177"/>
              <a:gd name="T37" fmla="*/ 51191 h 219"/>
              <a:gd name="T38" fmla="*/ 30315 w 177"/>
              <a:gd name="T39" fmla="*/ 50234 h 219"/>
              <a:gd name="T40" fmla="*/ 30548 w 177"/>
              <a:gd name="T41" fmla="*/ 49038 h 219"/>
              <a:gd name="T42" fmla="*/ 30315 w 177"/>
              <a:gd name="T43" fmla="*/ 48560 h 219"/>
              <a:gd name="T44" fmla="*/ 29615 w 177"/>
              <a:gd name="T45" fmla="*/ 48560 h 219"/>
              <a:gd name="T46" fmla="*/ 28683 w 177"/>
              <a:gd name="T47" fmla="*/ 48320 h 219"/>
              <a:gd name="T48" fmla="*/ 27283 w 177"/>
              <a:gd name="T49" fmla="*/ 48320 h 219"/>
              <a:gd name="T50" fmla="*/ 25884 w 177"/>
              <a:gd name="T51" fmla="*/ 48320 h 219"/>
              <a:gd name="T52" fmla="*/ 24718 w 177"/>
              <a:gd name="T53" fmla="*/ 48320 h 219"/>
              <a:gd name="T54" fmla="*/ 23319 w 177"/>
              <a:gd name="T55" fmla="*/ 48320 h 219"/>
              <a:gd name="T56" fmla="*/ 22620 w 177"/>
              <a:gd name="T57" fmla="*/ 48320 h 219"/>
              <a:gd name="T58" fmla="*/ 20288 w 177"/>
              <a:gd name="T59" fmla="*/ 48081 h 219"/>
              <a:gd name="T60" fmla="*/ 17956 w 177"/>
              <a:gd name="T61" fmla="*/ 47842 h 219"/>
              <a:gd name="T62" fmla="*/ 15624 w 177"/>
              <a:gd name="T63" fmla="*/ 47603 h 219"/>
              <a:gd name="T64" fmla="*/ 13059 w 177"/>
              <a:gd name="T65" fmla="*/ 46885 h 219"/>
              <a:gd name="T66" fmla="*/ 10727 w 177"/>
              <a:gd name="T67" fmla="*/ 46168 h 219"/>
              <a:gd name="T68" fmla="*/ 8162 w 177"/>
              <a:gd name="T69" fmla="*/ 44254 h 219"/>
              <a:gd name="T70" fmla="*/ 6063 w 177"/>
              <a:gd name="T71" fmla="*/ 41862 h 219"/>
              <a:gd name="T72" fmla="*/ 3498 w 177"/>
              <a:gd name="T73" fmla="*/ 38752 h 219"/>
              <a:gd name="T74" fmla="*/ 3031 w 177"/>
              <a:gd name="T75" fmla="*/ 34925 h 219"/>
              <a:gd name="T76" fmla="*/ 3265 w 177"/>
              <a:gd name="T77" fmla="*/ 31337 h 219"/>
              <a:gd name="T78" fmla="*/ 4431 w 177"/>
              <a:gd name="T79" fmla="*/ 27748 h 219"/>
              <a:gd name="T80" fmla="*/ 5830 w 177"/>
              <a:gd name="T81" fmla="*/ 24399 h 219"/>
              <a:gd name="T82" fmla="*/ 7929 w 177"/>
              <a:gd name="T83" fmla="*/ 21290 h 219"/>
              <a:gd name="T84" fmla="*/ 10494 w 177"/>
              <a:gd name="T85" fmla="*/ 18180 h 219"/>
              <a:gd name="T86" fmla="*/ 13059 w 177"/>
              <a:gd name="T87" fmla="*/ 15549 h 219"/>
              <a:gd name="T88" fmla="*/ 16323 w 177"/>
              <a:gd name="T89" fmla="*/ 13157 h 219"/>
              <a:gd name="T90" fmla="*/ 19588 w 177"/>
              <a:gd name="T91" fmla="*/ 10764 h 219"/>
              <a:gd name="T92" fmla="*/ 22853 w 177"/>
              <a:gd name="T93" fmla="*/ 8851 h 219"/>
              <a:gd name="T94" fmla="*/ 26351 w 177"/>
              <a:gd name="T95" fmla="*/ 6937 h 219"/>
              <a:gd name="T96" fmla="*/ 29615 w 177"/>
              <a:gd name="T97" fmla="*/ 5502 h 219"/>
              <a:gd name="T98" fmla="*/ 32880 w 177"/>
              <a:gd name="T99" fmla="*/ 4067 h 219"/>
              <a:gd name="T100" fmla="*/ 35912 w 177"/>
              <a:gd name="T101" fmla="*/ 2871 h 219"/>
              <a:gd name="T102" fmla="*/ 38943 w 177"/>
              <a:gd name="T103" fmla="*/ 2153 h 219"/>
              <a:gd name="T104" fmla="*/ 41275 w 177"/>
              <a:gd name="T105" fmla="*/ 1674 h 219"/>
              <a:gd name="T106" fmla="*/ 39643 w 177"/>
              <a:gd name="T107" fmla="*/ 478 h 219"/>
              <a:gd name="T108" fmla="*/ 36844 w 177"/>
              <a:gd name="T109" fmla="*/ 0 h 219"/>
              <a:gd name="T110" fmla="*/ 33813 w 177"/>
              <a:gd name="T111" fmla="*/ 478 h 219"/>
              <a:gd name="T112" fmla="*/ 30082 w 177"/>
              <a:gd name="T113" fmla="*/ 1435 h 219"/>
              <a:gd name="T114" fmla="*/ 25884 w 177"/>
              <a:gd name="T115" fmla="*/ 2631 h 219"/>
              <a:gd name="T116" fmla="*/ 21920 w 177"/>
              <a:gd name="T117" fmla="*/ 4067 h 219"/>
              <a:gd name="T118" fmla="*/ 18189 w 177"/>
              <a:gd name="T119" fmla="*/ 6219 h 219"/>
              <a:gd name="T120" fmla="*/ 15157 w 177"/>
              <a:gd name="T121" fmla="*/ 7894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5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21424 w 115"/>
              <a:gd name="T1" fmla="*/ 13839 h 170"/>
              <a:gd name="T2" fmla="*/ 22087 w 115"/>
              <a:gd name="T3" fmla="*/ 18210 h 170"/>
              <a:gd name="T4" fmla="*/ 21645 w 115"/>
              <a:gd name="T5" fmla="*/ 21851 h 170"/>
              <a:gd name="T6" fmla="*/ 20099 w 115"/>
              <a:gd name="T7" fmla="*/ 25008 h 170"/>
              <a:gd name="T8" fmla="*/ 17670 w 115"/>
              <a:gd name="T9" fmla="*/ 27679 h 170"/>
              <a:gd name="T10" fmla="*/ 15019 w 115"/>
              <a:gd name="T11" fmla="*/ 30349 h 170"/>
              <a:gd name="T12" fmla="*/ 11927 w 115"/>
              <a:gd name="T13" fmla="*/ 32777 h 170"/>
              <a:gd name="T14" fmla="*/ 8614 w 115"/>
              <a:gd name="T15" fmla="*/ 35205 h 170"/>
              <a:gd name="T16" fmla="*/ 5963 w 115"/>
              <a:gd name="T17" fmla="*/ 37633 h 170"/>
              <a:gd name="T18" fmla="*/ 5522 w 115"/>
              <a:gd name="T19" fmla="*/ 38361 h 170"/>
              <a:gd name="T20" fmla="*/ 5080 w 115"/>
              <a:gd name="T21" fmla="*/ 38847 h 170"/>
              <a:gd name="T22" fmla="*/ 5080 w 115"/>
              <a:gd name="T23" fmla="*/ 39818 h 170"/>
              <a:gd name="T24" fmla="*/ 5743 w 115"/>
              <a:gd name="T25" fmla="*/ 40547 h 170"/>
              <a:gd name="T26" fmla="*/ 6184 w 115"/>
              <a:gd name="T27" fmla="*/ 41032 h 170"/>
              <a:gd name="T28" fmla="*/ 6847 w 115"/>
              <a:gd name="T29" fmla="*/ 41275 h 170"/>
              <a:gd name="T30" fmla="*/ 7510 w 115"/>
              <a:gd name="T31" fmla="*/ 41275 h 170"/>
              <a:gd name="T32" fmla="*/ 8172 w 115"/>
              <a:gd name="T33" fmla="*/ 41032 h 170"/>
              <a:gd name="T34" fmla="*/ 11706 w 115"/>
              <a:gd name="T35" fmla="*/ 38604 h 170"/>
              <a:gd name="T36" fmla="*/ 15240 w 115"/>
              <a:gd name="T37" fmla="*/ 36176 h 170"/>
              <a:gd name="T38" fmla="*/ 18332 w 115"/>
              <a:gd name="T39" fmla="*/ 33263 h 170"/>
              <a:gd name="T40" fmla="*/ 21424 w 115"/>
              <a:gd name="T41" fmla="*/ 29864 h 170"/>
              <a:gd name="T42" fmla="*/ 23412 w 115"/>
              <a:gd name="T43" fmla="*/ 26222 h 170"/>
              <a:gd name="T44" fmla="*/ 24958 w 115"/>
              <a:gd name="T45" fmla="*/ 22094 h 170"/>
              <a:gd name="T46" fmla="*/ 25400 w 115"/>
              <a:gd name="T47" fmla="*/ 17724 h 170"/>
              <a:gd name="T48" fmla="*/ 24517 w 115"/>
              <a:gd name="T49" fmla="*/ 12868 h 170"/>
              <a:gd name="T50" fmla="*/ 22308 w 115"/>
              <a:gd name="T51" fmla="*/ 9469 h 170"/>
              <a:gd name="T52" fmla="*/ 19657 w 115"/>
              <a:gd name="T53" fmla="*/ 6313 h 170"/>
              <a:gd name="T54" fmla="*/ 15903 w 115"/>
              <a:gd name="T55" fmla="*/ 3642 h 170"/>
              <a:gd name="T56" fmla="*/ 12148 w 115"/>
              <a:gd name="T57" fmla="*/ 1942 h 170"/>
              <a:gd name="T58" fmla="*/ 8172 w 115"/>
              <a:gd name="T59" fmla="*/ 486 h 170"/>
              <a:gd name="T60" fmla="*/ 4638 w 115"/>
              <a:gd name="T61" fmla="*/ 0 h 170"/>
              <a:gd name="T62" fmla="*/ 1988 w 115"/>
              <a:gd name="T63" fmla="*/ 243 h 170"/>
              <a:gd name="T64" fmla="*/ 0 w 115"/>
              <a:gd name="T65" fmla="*/ 1214 h 170"/>
              <a:gd name="T66" fmla="*/ 3313 w 115"/>
              <a:gd name="T67" fmla="*/ 2428 h 170"/>
              <a:gd name="T68" fmla="*/ 6626 w 115"/>
              <a:gd name="T69" fmla="*/ 3156 h 170"/>
              <a:gd name="T70" fmla="*/ 9497 w 115"/>
              <a:gd name="T71" fmla="*/ 3885 h 170"/>
              <a:gd name="T72" fmla="*/ 12590 w 115"/>
              <a:gd name="T73" fmla="*/ 4856 h 170"/>
              <a:gd name="T74" fmla="*/ 15461 w 115"/>
              <a:gd name="T75" fmla="*/ 6313 h 170"/>
              <a:gd name="T76" fmla="*/ 17890 w 115"/>
              <a:gd name="T77" fmla="*/ 8012 h 170"/>
              <a:gd name="T78" fmla="*/ 20099 w 115"/>
              <a:gd name="T79" fmla="*/ 10440 h 170"/>
              <a:gd name="T80" fmla="*/ 21424 w 115"/>
              <a:gd name="T81" fmla="*/ 1383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6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19775 w 289"/>
              <a:gd name="T1" fmla="*/ 15537 h 352"/>
              <a:gd name="T2" fmla="*/ 10547 w 289"/>
              <a:gd name="T3" fmla="*/ 25337 h 352"/>
              <a:gd name="T4" fmla="*/ 3516 w 289"/>
              <a:gd name="T5" fmla="*/ 37288 h 352"/>
              <a:gd name="T6" fmla="*/ 0 w 289"/>
              <a:gd name="T7" fmla="*/ 50434 h 352"/>
              <a:gd name="T8" fmla="*/ 659 w 289"/>
              <a:gd name="T9" fmla="*/ 59517 h 352"/>
              <a:gd name="T10" fmla="*/ 2197 w 289"/>
              <a:gd name="T11" fmla="*/ 63103 h 352"/>
              <a:gd name="T12" fmla="*/ 4175 w 289"/>
              <a:gd name="T13" fmla="*/ 66210 h 352"/>
              <a:gd name="T14" fmla="*/ 6811 w 289"/>
              <a:gd name="T15" fmla="*/ 69078 h 352"/>
              <a:gd name="T16" fmla="*/ 11206 w 289"/>
              <a:gd name="T17" fmla="*/ 72186 h 352"/>
              <a:gd name="T18" fmla="*/ 17138 w 289"/>
              <a:gd name="T19" fmla="*/ 75532 h 352"/>
              <a:gd name="T20" fmla="*/ 23510 w 289"/>
              <a:gd name="T21" fmla="*/ 78161 h 352"/>
              <a:gd name="T22" fmla="*/ 30102 w 289"/>
              <a:gd name="T23" fmla="*/ 80074 h 352"/>
              <a:gd name="T24" fmla="*/ 36694 w 289"/>
              <a:gd name="T25" fmla="*/ 81747 h 352"/>
              <a:gd name="T26" fmla="*/ 43505 w 289"/>
              <a:gd name="T27" fmla="*/ 82703 h 352"/>
              <a:gd name="T28" fmla="*/ 50317 w 289"/>
              <a:gd name="T29" fmla="*/ 83420 h 352"/>
              <a:gd name="T30" fmla="*/ 57128 w 289"/>
              <a:gd name="T31" fmla="*/ 83898 h 352"/>
              <a:gd name="T32" fmla="*/ 61522 w 289"/>
              <a:gd name="T33" fmla="*/ 84137 h 352"/>
              <a:gd name="T34" fmla="*/ 63061 w 289"/>
              <a:gd name="T35" fmla="*/ 82703 h 352"/>
              <a:gd name="T36" fmla="*/ 63500 w 289"/>
              <a:gd name="T37" fmla="*/ 80074 h 352"/>
              <a:gd name="T38" fmla="*/ 62182 w 289"/>
              <a:gd name="T39" fmla="*/ 78400 h 352"/>
              <a:gd name="T40" fmla="*/ 58007 w 289"/>
              <a:gd name="T41" fmla="*/ 78161 h 352"/>
              <a:gd name="T42" fmla="*/ 51635 w 289"/>
              <a:gd name="T43" fmla="*/ 77922 h 352"/>
              <a:gd name="T44" fmla="*/ 45483 w 289"/>
              <a:gd name="T45" fmla="*/ 77205 h 352"/>
              <a:gd name="T46" fmla="*/ 39330 w 289"/>
              <a:gd name="T47" fmla="*/ 76249 h 352"/>
              <a:gd name="T48" fmla="*/ 32958 w 289"/>
              <a:gd name="T49" fmla="*/ 75054 h 352"/>
              <a:gd name="T50" fmla="*/ 26806 w 289"/>
              <a:gd name="T51" fmla="*/ 73142 h 352"/>
              <a:gd name="T52" fmla="*/ 20874 w 289"/>
              <a:gd name="T53" fmla="*/ 71230 h 352"/>
              <a:gd name="T54" fmla="*/ 14941 w 289"/>
              <a:gd name="T55" fmla="*/ 68122 h 352"/>
              <a:gd name="T56" fmla="*/ 9888 w 289"/>
              <a:gd name="T57" fmla="*/ 64776 h 352"/>
              <a:gd name="T58" fmla="*/ 7031 w 289"/>
              <a:gd name="T59" fmla="*/ 59756 h 352"/>
              <a:gd name="T60" fmla="*/ 5933 w 289"/>
              <a:gd name="T61" fmla="*/ 53064 h 352"/>
              <a:gd name="T62" fmla="*/ 7471 w 289"/>
              <a:gd name="T63" fmla="*/ 43742 h 352"/>
              <a:gd name="T64" fmla="*/ 9888 w 289"/>
              <a:gd name="T65" fmla="*/ 36571 h 352"/>
              <a:gd name="T66" fmla="*/ 13403 w 289"/>
              <a:gd name="T67" fmla="*/ 30356 h 352"/>
              <a:gd name="T68" fmla="*/ 17578 w 289"/>
              <a:gd name="T69" fmla="*/ 24620 h 352"/>
              <a:gd name="T70" fmla="*/ 22412 w 289"/>
              <a:gd name="T71" fmla="*/ 19600 h 352"/>
              <a:gd name="T72" fmla="*/ 28344 w 289"/>
              <a:gd name="T73" fmla="*/ 14103 h 352"/>
              <a:gd name="T74" fmla="*/ 35595 w 289"/>
              <a:gd name="T75" fmla="*/ 9083 h 352"/>
              <a:gd name="T76" fmla="*/ 43285 w 289"/>
              <a:gd name="T77" fmla="*/ 4781 h 352"/>
              <a:gd name="T78" fmla="*/ 49877 w 289"/>
              <a:gd name="T79" fmla="*/ 1434 h 352"/>
              <a:gd name="T80" fmla="*/ 50097 w 289"/>
              <a:gd name="T81" fmla="*/ 0 h 352"/>
              <a:gd name="T82" fmla="*/ 43505 w 289"/>
              <a:gd name="T83" fmla="*/ 1195 h 352"/>
              <a:gd name="T84" fmla="*/ 35595 w 289"/>
              <a:gd name="T85" fmla="*/ 4302 h 352"/>
              <a:gd name="T86" fmla="*/ 27905 w 289"/>
              <a:gd name="T87" fmla="*/ 8605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7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47625 w 252"/>
              <a:gd name="T1" fmla="*/ 17996 h 235"/>
              <a:gd name="T2" fmla="*/ 50346 w 252"/>
              <a:gd name="T3" fmla="*/ 21246 h 235"/>
              <a:gd name="T4" fmla="*/ 51707 w 252"/>
              <a:gd name="T5" fmla="*/ 24995 h 235"/>
              <a:gd name="T6" fmla="*/ 52614 w 252"/>
              <a:gd name="T7" fmla="*/ 28994 h 235"/>
              <a:gd name="T8" fmla="*/ 52614 w 252"/>
              <a:gd name="T9" fmla="*/ 33243 h 235"/>
              <a:gd name="T10" fmla="*/ 52161 w 252"/>
              <a:gd name="T11" fmla="*/ 36742 h 235"/>
              <a:gd name="T12" fmla="*/ 51254 w 252"/>
              <a:gd name="T13" fmla="*/ 39742 h 235"/>
              <a:gd name="T14" fmla="*/ 49439 w 252"/>
              <a:gd name="T15" fmla="*/ 42741 h 235"/>
              <a:gd name="T16" fmla="*/ 47852 w 252"/>
              <a:gd name="T17" fmla="*/ 44991 h 235"/>
              <a:gd name="T18" fmla="*/ 45811 w 252"/>
              <a:gd name="T19" fmla="*/ 47740 h 235"/>
              <a:gd name="T20" fmla="*/ 43543 w 252"/>
              <a:gd name="T21" fmla="*/ 49990 h 235"/>
              <a:gd name="T22" fmla="*/ 41502 w 252"/>
              <a:gd name="T23" fmla="*/ 52239 h 235"/>
              <a:gd name="T24" fmla="*/ 39234 w 252"/>
              <a:gd name="T25" fmla="*/ 54739 h 235"/>
              <a:gd name="T26" fmla="*/ 38780 w 252"/>
              <a:gd name="T27" fmla="*/ 55489 h 235"/>
              <a:gd name="T28" fmla="*/ 38554 w 252"/>
              <a:gd name="T29" fmla="*/ 56239 h 235"/>
              <a:gd name="T30" fmla="*/ 38780 w 252"/>
              <a:gd name="T31" fmla="*/ 57238 h 235"/>
              <a:gd name="T32" fmla="*/ 39234 w 252"/>
              <a:gd name="T33" fmla="*/ 57988 h 235"/>
              <a:gd name="T34" fmla="*/ 39914 w 252"/>
              <a:gd name="T35" fmla="*/ 58488 h 235"/>
              <a:gd name="T36" fmla="*/ 40821 w 252"/>
              <a:gd name="T37" fmla="*/ 58738 h 235"/>
              <a:gd name="T38" fmla="*/ 41729 w 252"/>
              <a:gd name="T39" fmla="*/ 58488 h 235"/>
              <a:gd name="T40" fmla="*/ 42409 w 252"/>
              <a:gd name="T41" fmla="*/ 57988 h 235"/>
              <a:gd name="T42" fmla="*/ 47171 w 252"/>
              <a:gd name="T43" fmla="*/ 54489 h 235"/>
              <a:gd name="T44" fmla="*/ 51027 w 252"/>
              <a:gd name="T45" fmla="*/ 49990 h 235"/>
              <a:gd name="T46" fmla="*/ 54202 w 252"/>
              <a:gd name="T47" fmla="*/ 44491 h 235"/>
              <a:gd name="T48" fmla="*/ 56470 w 252"/>
              <a:gd name="T49" fmla="*/ 38992 h 235"/>
              <a:gd name="T50" fmla="*/ 57150 w 252"/>
              <a:gd name="T51" fmla="*/ 32743 h 235"/>
              <a:gd name="T52" fmla="*/ 56696 w 252"/>
              <a:gd name="T53" fmla="*/ 26994 h 235"/>
              <a:gd name="T54" fmla="*/ 54882 w 252"/>
              <a:gd name="T55" fmla="*/ 21246 h 235"/>
              <a:gd name="T56" fmla="*/ 51027 w 252"/>
              <a:gd name="T57" fmla="*/ 16247 h 235"/>
              <a:gd name="T58" fmla="*/ 48079 w 252"/>
              <a:gd name="T59" fmla="*/ 13497 h 235"/>
              <a:gd name="T60" fmla="*/ 44677 w 252"/>
              <a:gd name="T61" fmla="*/ 11248 h 235"/>
              <a:gd name="T62" fmla="*/ 41048 w 252"/>
              <a:gd name="T63" fmla="*/ 8998 h 235"/>
              <a:gd name="T64" fmla="*/ 37193 w 252"/>
              <a:gd name="T65" fmla="*/ 7249 h 235"/>
              <a:gd name="T66" fmla="*/ 33111 w 252"/>
              <a:gd name="T67" fmla="*/ 5499 h 235"/>
              <a:gd name="T68" fmla="*/ 28802 w 252"/>
              <a:gd name="T69" fmla="*/ 4249 h 235"/>
              <a:gd name="T70" fmla="*/ 24720 w 252"/>
              <a:gd name="T71" fmla="*/ 2999 h 235"/>
              <a:gd name="T72" fmla="*/ 20411 w 252"/>
              <a:gd name="T73" fmla="*/ 1750 h 235"/>
              <a:gd name="T74" fmla="*/ 16555 w 252"/>
              <a:gd name="T75" fmla="*/ 1000 h 235"/>
              <a:gd name="T76" fmla="*/ 12927 w 252"/>
              <a:gd name="T77" fmla="*/ 500 h 235"/>
              <a:gd name="T78" fmla="*/ 9525 w 252"/>
              <a:gd name="T79" fmla="*/ 0 h 235"/>
              <a:gd name="T80" fmla="*/ 6350 w 252"/>
              <a:gd name="T81" fmla="*/ 0 h 235"/>
              <a:gd name="T82" fmla="*/ 3855 w 252"/>
              <a:gd name="T83" fmla="*/ 0 h 235"/>
              <a:gd name="T84" fmla="*/ 1814 w 252"/>
              <a:gd name="T85" fmla="*/ 250 h 235"/>
              <a:gd name="T86" fmla="*/ 680 w 252"/>
              <a:gd name="T87" fmla="*/ 750 h 235"/>
              <a:gd name="T88" fmla="*/ 0 w 252"/>
              <a:gd name="T89" fmla="*/ 1250 h 235"/>
              <a:gd name="T90" fmla="*/ 2268 w 252"/>
              <a:gd name="T91" fmla="*/ 1750 h 235"/>
              <a:gd name="T92" fmla="*/ 4989 w 252"/>
              <a:gd name="T93" fmla="*/ 2000 h 235"/>
              <a:gd name="T94" fmla="*/ 7484 w 252"/>
              <a:gd name="T95" fmla="*/ 2749 h 235"/>
              <a:gd name="T96" fmla="*/ 10432 w 252"/>
              <a:gd name="T97" fmla="*/ 3249 h 235"/>
              <a:gd name="T98" fmla="*/ 13607 w 252"/>
              <a:gd name="T99" fmla="*/ 3749 h 235"/>
              <a:gd name="T100" fmla="*/ 16555 w 252"/>
              <a:gd name="T101" fmla="*/ 4249 h 235"/>
              <a:gd name="T102" fmla="*/ 19730 w 252"/>
              <a:gd name="T103" fmla="*/ 4999 h 235"/>
              <a:gd name="T104" fmla="*/ 23132 w 252"/>
              <a:gd name="T105" fmla="*/ 5749 h 235"/>
              <a:gd name="T106" fmla="*/ 26080 w 252"/>
              <a:gd name="T107" fmla="*/ 6999 h 235"/>
              <a:gd name="T108" fmla="*/ 29482 w 252"/>
              <a:gd name="T109" fmla="*/ 7998 h 235"/>
              <a:gd name="T110" fmla="*/ 32884 w 252"/>
              <a:gd name="T111" fmla="*/ 9248 h 235"/>
              <a:gd name="T112" fmla="*/ 36059 w 252"/>
              <a:gd name="T113" fmla="*/ 10748 h 235"/>
              <a:gd name="T114" fmla="*/ 39007 w 252"/>
              <a:gd name="T115" fmla="*/ 12247 h 235"/>
              <a:gd name="T116" fmla="*/ 42182 w 252"/>
              <a:gd name="T117" fmla="*/ 13747 h 235"/>
              <a:gd name="T118" fmla="*/ 44904 w 252"/>
              <a:gd name="T119" fmla="*/ 15997 h 235"/>
              <a:gd name="T120" fmla="*/ 47625 w 252"/>
              <a:gd name="T121" fmla="*/ 17996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8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29441 h 220"/>
              <a:gd name="T2" fmla="*/ 0 w 103"/>
              <a:gd name="T3" fmla="*/ 33857 h 220"/>
              <a:gd name="T4" fmla="*/ 925 w 103"/>
              <a:gd name="T5" fmla="*/ 38028 h 220"/>
              <a:gd name="T6" fmla="*/ 2774 w 103"/>
              <a:gd name="T7" fmla="*/ 41953 h 220"/>
              <a:gd name="T8" fmla="*/ 5086 w 103"/>
              <a:gd name="T9" fmla="*/ 45388 h 220"/>
              <a:gd name="T10" fmla="*/ 8092 w 103"/>
              <a:gd name="T11" fmla="*/ 48332 h 220"/>
              <a:gd name="T12" fmla="*/ 11560 w 103"/>
              <a:gd name="T13" fmla="*/ 50786 h 220"/>
              <a:gd name="T14" fmla="*/ 15259 w 103"/>
              <a:gd name="T15" fmla="*/ 52748 h 220"/>
              <a:gd name="T16" fmla="*/ 19189 w 103"/>
              <a:gd name="T17" fmla="*/ 53730 h 220"/>
              <a:gd name="T18" fmla="*/ 20576 w 103"/>
              <a:gd name="T19" fmla="*/ 53975 h 220"/>
              <a:gd name="T20" fmla="*/ 21732 w 103"/>
              <a:gd name="T21" fmla="*/ 53484 h 220"/>
              <a:gd name="T22" fmla="*/ 22657 w 103"/>
              <a:gd name="T23" fmla="*/ 52748 h 220"/>
              <a:gd name="T24" fmla="*/ 23119 w 103"/>
              <a:gd name="T25" fmla="*/ 51767 h 220"/>
              <a:gd name="T26" fmla="*/ 23119 w 103"/>
              <a:gd name="T27" fmla="*/ 50295 h 220"/>
              <a:gd name="T28" fmla="*/ 22888 w 103"/>
              <a:gd name="T29" fmla="*/ 49068 h 220"/>
              <a:gd name="T30" fmla="*/ 22195 w 103"/>
              <a:gd name="T31" fmla="*/ 48087 h 220"/>
              <a:gd name="T32" fmla="*/ 21039 w 103"/>
              <a:gd name="T33" fmla="*/ 47351 h 220"/>
              <a:gd name="T34" fmla="*/ 17108 w 103"/>
              <a:gd name="T35" fmla="*/ 45879 h 220"/>
              <a:gd name="T36" fmla="*/ 13409 w 103"/>
              <a:gd name="T37" fmla="*/ 43671 h 220"/>
              <a:gd name="T38" fmla="*/ 10404 w 103"/>
              <a:gd name="T39" fmla="*/ 40972 h 220"/>
              <a:gd name="T40" fmla="*/ 8323 w 103"/>
              <a:gd name="T41" fmla="*/ 37783 h 220"/>
              <a:gd name="T42" fmla="*/ 6936 w 103"/>
              <a:gd name="T43" fmla="*/ 33857 h 220"/>
              <a:gd name="T44" fmla="*/ 6242 w 103"/>
              <a:gd name="T45" fmla="*/ 29686 h 220"/>
              <a:gd name="T46" fmla="*/ 6242 w 103"/>
              <a:gd name="T47" fmla="*/ 25270 h 220"/>
              <a:gd name="T48" fmla="*/ 7398 w 103"/>
              <a:gd name="T49" fmla="*/ 20363 h 220"/>
              <a:gd name="T50" fmla="*/ 9017 w 103"/>
              <a:gd name="T51" fmla="*/ 16929 h 220"/>
              <a:gd name="T52" fmla="*/ 11791 w 103"/>
              <a:gd name="T53" fmla="*/ 13739 h 220"/>
              <a:gd name="T54" fmla="*/ 14565 w 103"/>
              <a:gd name="T55" fmla="*/ 10550 h 220"/>
              <a:gd name="T56" fmla="*/ 17802 w 103"/>
              <a:gd name="T57" fmla="*/ 7606 h 220"/>
              <a:gd name="T58" fmla="*/ 20576 w 103"/>
              <a:gd name="T59" fmla="*/ 5152 h 220"/>
              <a:gd name="T60" fmla="*/ 22657 w 103"/>
              <a:gd name="T61" fmla="*/ 2944 h 220"/>
              <a:gd name="T62" fmla="*/ 23813 w 103"/>
              <a:gd name="T63" fmla="*/ 1227 h 220"/>
              <a:gd name="T64" fmla="*/ 23813 w 103"/>
              <a:gd name="T65" fmla="*/ 0 h 220"/>
              <a:gd name="T66" fmla="*/ 21270 w 103"/>
              <a:gd name="T67" fmla="*/ 981 h 220"/>
              <a:gd name="T68" fmla="*/ 17802 w 103"/>
              <a:gd name="T69" fmla="*/ 2944 h 220"/>
              <a:gd name="T70" fmla="*/ 14103 w 103"/>
              <a:gd name="T71" fmla="*/ 6134 h 220"/>
              <a:gd name="T72" fmla="*/ 10173 w 103"/>
              <a:gd name="T73" fmla="*/ 9814 h 220"/>
              <a:gd name="T74" fmla="*/ 6705 w 103"/>
              <a:gd name="T75" fmla="*/ 13984 h 220"/>
              <a:gd name="T76" fmla="*/ 3699 w 103"/>
              <a:gd name="T77" fmla="*/ 18891 h 220"/>
              <a:gd name="T78" fmla="*/ 1387 w 103"/>
              <a:gd name="T79" fmla="*/ 24043 h 220"/>
              <a:gd name="T80" fmla="*/ 0 w 103"/>
              <a:gd name="T81" fmla="*/ 29441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9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42949 w 220"/>
              <a:gd name="T1" fmla="*/ 27891 h 288"/>
              <a:gd name="T2" fmla="*/ 45258 w 220"/>
              <a:gd name="T3" fmla="*/ 32257 h 288"/>
              <a:gd name="T4" fmla="*/ 46644 w 220"/>
              <a:gd name="T5" fmla="*/ 37108 h 288"/>
              <a:gd name="T6" fmla="*/ 45951 w 220"/>
              <a:gd name="T7" fmla="*/ 42201 h 288"/>
              <a:gd name="T8" fmla="*/ 42949 w 220"/>
              <a:gd name="T9" fmla="*/ 47052 h 288"/>
              <a:gd name="T10" fmla="*/ 38793 w 220"/>
              <a:gd name="T11" fmla="*/ 51660 h 288"/>
              <a:gd name="T12" fmla="*/ 34175 w 220"/>
              <a:gd name="T13" fmla="*/ 55540 h 288"/>
              <a:gd name="T14" fmla="*/ 29325 w 220"/>
              <a:gd name="T15" fmla="*/ 59664 h 288"/>
              <a:gd name="T16" fmla="*/ 26555 w 220"/>
              <a:gd name="T17" fmla="*/ 62574 h 288"/>
              <a:gd name="T18" fmla="*/ 25400 w 220"/>
              <a:gd name="T19" fmla="*/ 64757 h 288"/>
              <a:gd name="T20" fmla="*/ 24707 w 220"/>
              <a:gd name="T21" fmla="*/ 66940 h 288"/>
              <a:gd name="T22" fmla="*/ 25169 w 220"/>
              <a:gd name="T23" fmla="*/ 68880 h 288"/>
              <a:gd name="T24" fmla="*/ 27016 w 220"/>
              <a:gd name="T25" fmla="*/ 69850 h 288"/>
              <a:gd name="T26" fmla="*/ 28633 w 220"/>
              <a:gd name="T27" fmla="*/ 69607 h 288"/>
              <a:gd name="T28" fmla="*/ 31865 w 220"/>
              <a:gd name="T29" fmla="*/ 65727 h 288"/>
              <a:gd name="T30" fmla="*/ 37176 w 220"/>
              <a:gd name="T31" fmla="*/ 60634 h 288"/>
              <a:gd name="T32" fmla="*/ 42718 w 220"/>
              <a:gd name="T33" fmla="*/ 55540 h 288"/>
              <a:gd name="T34" fmla="*/ 47567 w 220"/>
              <a:gd name="T35" fmla="*/ 49477 h 288"/>
              <a:gd name="T36" fmla="*/ 50569 w 220"/>
              <a:gd name="T37" fmla="*/ 41959 h 288"/>
              <a:gd name="T38" fmla="*/ 50338 w 220"/>
              <a:gd name="T39" fmla="*/ 34197 h 288"/>
              <a:gd name="T40" fmla="*/ 47105 w 220"/>
              <a:gd name="T41" fmla="*/ 26921 h 288"/>
              <a:gd name="T42" fmla="*/ 42025 w 220"/>
              <a:gd name="T43" fmla="*/ 20858 h 288"/>
              <a:gd name="T44" fmla="*/ 36484 w 220"/>
              <a:gd name="T45" fmla="*/ 16977 h 288"/>
              <a:gd name="T46" fmla="*/ 30942 w 220"/>
              <a:gd name="T47" fmla="*/ 13582 h 288"/>
              <a:gd name="T48" fmla="*/ 25169 w 220"/>
              <a:gd name="T49" fmla="*/ 10429 h 288"/>
              <a:gd name="T50" fmla="*/ 19165 w 220"/>
              <a:gd name="T51" fmla="*/ 7034 h 288"/>
              <a:gd name="T52" fmla="*/ 13624 w 220"/>
              <a:gd name="T53" fmla="*/ 4123 h 288"/>
              <a:gd name="T54" fmla="*/ 8313 w 220"/>
              <a:gd name="T55" fmla="*/ 1698 h 288"/>
              <a:gd name="T56" fmla="*/ 4156 w 220"/>
              <a:gd name="T57" fmla="*/ 243 h 288"/>
              <a:gd name="T58" fmla="*/ 924 w 220"/>
              <a:gd name="T59" fmla="*/ 0 h 288"/>
              <a:gd name="T60" fmla="*/ 2078 w 220"/>
              <a:gd name="T61" fmla="*/ 1698 h 288"/>
              <a:gd name="T62" fmla="*/ 7158 w 220"/>
              <a:gd name="T63" fmla="*/ 4366 h 288"/>
              <a:gd name="T64" fmla="*/ 12469 w 220"/>
              <a:gd name="T65" fmla="*/ 7034 h 288"/>
              <a:gd name="T66" fmla="*/ 17780 w 220"/>
              <a:gd name="T67" fmla="*/ 9701 h 288"/>
              <a:gd name="T68" fmla="*/ 23322 w 220"/>
              <a:gd name="T69" fmla="*/ 12854 h 288"/>
              <a:gd name="T70" fmla="*/ 28633 w 220"/>
              <a:gd name="T71" fmla="*/ 16007 h 288"/>
              <a:gd name="T72" fmla="*/ 33944 w 220"/>
              <a:gd name="T73" fmla="*/ 19888 h 288"/>
              <a:gd name="T74" fmla="*/ 38793 w 220"/>
              <a:gd name="T75" fmla="*/ 2376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0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25103 w 1070"/>
              <a:gd name="T1" fmla="*/ 0 h 844"/>
              <a:gd name="T2" fmla="*/ 190500 w 1070"/>
              <a:gd name="T3" fmla="*/ 27732 h 844"/>
              <a:gd name="T4" fmla="*/ 163616 w 1070"/>
              <a:gd name="T5" fmla="*/ 120650 h 844"/>
              <a:gd name="T6" fmla="*/ 0 w 1070"/>
              <a:gd name="T7" fmla="*/ 89201 h 844"/>
              <a:gd name="T8" fmla="*/ 25103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1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17298 w 819"/>
              <a:gd name="T1" fmla="*/ 0 h 333"/>
              <a:gd name="T2" fmla="*/ 146050 w 819"/>
              <a:gd name="T3" fmla="*/ 19880 h 333"/>
              <a:gd name="T4" fmla="*/ 30672 w 819"/>
              <a:gd name="T5" fmla="*/ 14016 h 333"/>
              <a:gd name="T6" fmla="*/ 0 w 819"/>
              <a:gd name="T7" fmla="*/ 47625 h 333"/>
              <a:gd name="T8" fmla="*/ 17298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2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6030 w 1083"/>
              <a:gd name="T1" fmla="*/ 0 h 306"/>
              <a:gd name="T2" fmla="*/ 192087 w 1083"/>
              <a:gd name="T3" fmla="*/ 37913 h 306"/>
              <a:gd name="T4" fmla="*/ 187121 w 1083"/>
              <a:gd name="T5" fmla="*/ 44450 h 306"/>
              <a:gd name="T6" fmla="*/ 0 w 1083"/>
              <a:gd name="T7" fmla="*/ 4067 h 306"/>
              <a:gd name="T8" fmla="*/ 6030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3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6942 w 1088"/>
              <a:gd name="T1" fmla="*/ 0 h 311"/>
              <a:gd name="T2" fmla="*/ 193675 w 1088"/>
              <a:gd name="T3" fmla="*/ 37161 h 311"/>
              <a:gd name="T4" fmla="*/ 187801 w 1088"/>
              <a:gd name="T5" fmla="*/ 44450 h 311"/>
              <a:gd name="T6" fmla="*/ 0 w 1088"/>
              <a:gd name="T7" fmla="*/ 4859 h 311"/>
              <a:gd name="T8" fmla="*/ 6942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4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2788 w 164"/>
              <a:gd name="T1" fmla="*/ 132 h 72"/>
              <a:gd name="T2" fmla="*/ 3659 w 164"/>
              <a:gd name="T3" fmla="*/ 132 h 72"/>
              <a:gd name="T4" fmla="*/ 6098 w 164"/>
              <a:gd name="T5" fmla="*/ 0 h 72"/>
              <a:gd name="T6" fmla="*/ 9409 w 164"/>
              <a:gd name="T7" fmla="*/ 0 h 72"/>
              <a:gd name="T8" fmla="*/ 13591 w 164"/>
              <a:gd name="T9" fmla="*/ 265 h 72"/>
              <a:gd name="T10" fmla="*/ 18121 w 164"/>
              <a:gd name="T11" fmla="*/ 926 h 72"/>
              <a:gd name="T12" fmla="*/ 22302 w 164"/>
              <a:gd name="T13" fmla="*/ 2249 h 72"/>
              <a:gd name="T14" fmla="*/ 25961 w 164"/>
              <a:gd name="T15" fmla="*/ 4101 h 72"/>
              <a:gd name="T16" fmla="*/ 28575 w 164"/>
              <a:gd name="T17" fmla="*/ 6747 h 72"/>
              <a:gd name="T18" fmla="*/ 28575 w 164"/>
              <a:gd name="T19" fmla="*/ 6879 h 72"/>
              <a:gd name="T20" fmla="*/ 28575 w 164"/>
              <a:gd name="T21" fmla="*/ 7541 h 72"/>
              <a:gd name="T22" fmla="*/ 28401 w 164"/>
              <a:gd name="T23" fmla="*/ 8202 h 72"/>
              <a:gd name="T24" fmla="*/ 28052 w 164"/>
              <a:gd name="T25" fmla="*/ 8864 h 72"/>
              <a:gd name="T26" fmla="*/ 27181 w 164"/>
              <a:gd name="T27" fmla="*/ 9393 h 72"/>
              <a:gd name="T28" fmla="*/ 25961 w 164"/>
              <a:gd name="T29" fmla="*/ 9525 h 72"/>
              <a:gd name="T30" fmla="*/ 24045 w 164"/>
              <a:gd name="T31" fmla="*/ 9393 h 72"/>
              <a:gd name="T32" fmla="*/ 21605 w 164"/>
              <a:gd name="T33" fmla="*/ 8599 h 72"/>
              <a:gd name="T34" fmla="*/ 21605 w 164"/>
              <a:gd name="T35" fmla="*/ 8334 h 72"/>
              <a:gd name="T36" fmla="*/ 21431 w 164"/>
              <a:gd name="T37" fmla="*/ 7805 h 72"/>
              <a:gd name="T38" fmla="*/ 20909 w 164"/>
              <a:gd name="T39" fmla="*/ 6879 h 72"/>
              <a:gd name="T40" fmla="*/ 19689 w 164"/>
              <a:gd name="T41" fmla="*/ 5953 h 72"/>
              <a:gd name="T42" fmla="*/ 17424 w 164"/>
              <a:gd name="T43" fmla="*/ 5027 h 72"/>
              <a:gd name="T44" fmla="*/ 14113 w 164"/>
              <a:gd name="T45" fmla="*/ 4233 h 72"/>
              <a:gd name="T46" fmla="*/ 9583 w 164"/>
              <a:gd name="T47" fmla="*/ 3836 h 72"/>
              <a:gd name="T48" fmla="*/ 3485 w 164"/>
              <a:gd name="T49" fmla="*/ 3836 h 72"/>
              <a:gd name="T50" fmla="*/ 3136 w 164"/>
              <a:gd name="T51" fmla="*/ 3836 h 72"/>
              <a:gd name="T52" fmla="*/ 2439 w 164"/>
              <a:gd name="T53" fmla="*/ 3572 h 72"/>
              <a:gd name="T54" fmla="*/ 1568 w 164"/>
              <a:gd name="T55" fmla="*/ 3307 h 72"/>
              <a:gd name="T56" fmla="*/ 697 w 164"/>
              <a:gd name="T57" fmla="*/ 2910 h 72"/>
              <a:gd name="T58" fmla="*/ 0 w 164"/>
              <a:gd name="T59" fmla="*/ 2381 h 72"/>
              <a:gd name="T60" fmla="*/ 0 w 164"/>
              <a:gd name="T61" fmla="*/ 1852 h 72"/>
              <a:gd name="T62" fmla="*/ 871 w 164"/>
              <a:gd name="T63" fmla="*/ 926 h 72"/>
              <a:gd name="T64" fmla="*/ 2788 w 164"/>
              <a:gd name="T65" fmla="*/ 132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5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8318 w 146"/>
              <a:gd name="T1" fmla="*/ 0 h 109"/>
              <a:gd name="T2" fmla="*/ 7764 w 146"/>
              <a:gd name="T3" fmla="*/ 0 h 109"/>
              <a:gd name="T4" fmla="*/ 6470 w 146"/>
              <a:gd name="T5" fmla="*/ 437 h 109"/>
              <a:gd name="T6" fmla="*/ 4806 w 146"/>
              <a:gd name="T7" fmla="*/ 1019 h 109"/>
              <a:gd name="T8" fmla="*/ 2773 w 146"/>
              <a:gd name="T9" fmla="*/ 2039 h 109"/>
              <a:gd name="T10" fmla="*/ 1109 w 146"/>
              <a:gd name="T11" fmla="*/ 3495 h 109"/>
              <a:gd name="T12" fmla="*/ 185 w 146"/>
              <a:gd name="T13" fmla="*/ 5680 h 109"/>
              <a:gd name="T14" fmla="*/ 0 w 146"/>
              <a:gd name="T15" fmla="*/ 8593 h 109"/>
              <a:gd name="T16" fmla="*/ 1109 w 146"/>
              <a:gd name="T17" fmla="*/ 12380 h 109"/>
              <a:gd name="T18" fmla="*/ 15712 w 146"/>
              <a:gd name="T19" fmla="*/ 15875 h 109"/>
              <a:gd name="T20" fmla="*/ 15527 w 146"/>
              <a:gd name="T21" fmla="*/ 15147 h 109"/>
              <a:gd name="T22" fmla="*/ 15527 w 146"/>
              <a:gd name="T23" fmla="*/ 13545 h 109"/>
              <a:gd name="T24" fmla="*/ 15527 w 146"/>
              <a:gd name="T25" fmla="*/ 11069 h 109"/>
              <a:gd name="T26" fmla="*/ 16082 w 146"/>
              <a:gd name="T27" fmla="*/ 8447 h 109"/>
              <a:gd name="T28" fmla="*/ 17191 w 146"/>
              <a:gd name="T29" fmla="*/ 5826 h 109"/>
              <a:gd name="T30" fmla="*/ 19224 w 146"/>
              <a:gd name="T31" fmla="*/ 3932 h 109"/>
              <a:gd name="T32" fmla="*/ 22367 w 146"/>
              <a:gd name="T33" fmla="*/ 2913 h 109"/>
              <a:gd name="T34" fmla="*/ 26988 w 146"/>
              <a:gd name="T35" fmla="*/ 3350 h 109"/>
              <a:gd name="T36" fmla="*/ 8318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6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8318 w 146"/>
              <a:gd name="T1" fmla="*/ 0 h 107"/>
              <a:gd name="T2" fmla="*/ 7763 w 146"/>
              <a:gd name="T3" fmla="*/ 0 h 107"/>
              <a:gd name="T4" fmla="*/ 6469 w 146"/>
              <a:gd name="T5" fmla="*/ 297 h 107"/>
              <a:gd name="T6" fmla="*/ 4621 w 146"/>
              <a:gd name="T7" fmla="*/ 890 h 107"/>
              <a:gd name="T8" fmla="*/ 2773 w 146"/>
              <a:gd name="T9" fmla="*/ 1780 h 107"/>
              <a:gd name="T10" fmla="*/ 1109 w 146"/>
              <a:gd name="T11" fmla="*/ 3412 h 107"/>
              <a:gd name="T12" fmla="*/ 0 w 146"/>
              <a:gd name="T13" fmla="*/ 5638 h 107"/>
              <a:gd name="T14" fmla="*/ 0 w 146"/>
              <a:gd name="T15" fmla="*/ 8605 h 107"/>
              <a:gd name="T16" fmla="*/ 1109 w 146"/>
              <a:gd name="T17" fmla="*/ 12611 h 107"/>
              <a:gd name="T18" fmla="*/ 15527 w 146"/>
              <a:gd name="T19" fmla="*/ 15875 h 107"/>
              <a:gd name="T20" fmla="*/ 15342 w 146"/>
              <a:gd name="T21" fmla="*/ 15282 h 107"/>
              <a:gd name="T22" fmla="*/ 15342 w 146"/>
              <a:gd name="T23" fmla="*/ 13501 h 107"/>
              <a:gd name="T24" fmla="*/ 15342 w 146"/>
              <a:gd name="T25" fmla="*/ 11127 h 107"/>
              <a:gd name="T26" fmla="*/ 15896 w 146"/>
              <a:gd name="T27" fmla="*/ 8308 h 107"/>
              <a:gd name="T28" fmla="*/ 17006 w 146"/>
              <a:gd name="T29" fmla="*/ 5935 h 107"/>
              <a:gd name="T30" fmla="*/ 19039 w 146"/>
              <a:gd name="T31" fmla="*/ 4006 h 107"/>
              <a:gd name="T32" fmla="*/ 22366 w 146"/>
              <a:gd name="T33" fmla="*/ 2819 h 107"/>
              <a:gd name="T34" fmla="*/ 26987 w 146"/>
              <a:gd name="T35" fmla="*/ 3412 h 107"/>
              <a:gd name="T36" fmla="*/ 8318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7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5931 h 182"/>
              <a:gd name="T2" fmla="*/ 106178 w 629"/>
              <a:gd name="T3" fmla="*/ 26988 h 182"/>
              <a:gd name="T4" fmla="*/ 111125 w 629"/>
              <a:gd name="T5" fmla="*/ 21057 h 182"/>
              <a:gd name="T6" fmla="*/ 5123 w 629"/>
              <a:gd name="T7" fmla="*/ 0 h 182"/>
              <a:gd name="T8" fmla="*/ 0 w 629"/>
              <a:gd name="T9" fmla="*/ 5931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8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3922 h 170"/>
              <a:gd name="T2" fmla="*/ 105310 w 606"/>
              <a:gd name="T3" fmla="*/ 23813 h 170"/>
              <a:gd name="T4" fmla="*/ 106363 w 606"/>
              <a:gd name="T5" fmla="*/ 19891 h 170"/>
              <a:gd name="T6" fmla="*/ 878 w 606"/>
              <a:gd name="T7" fmla="*/ 0 h 170"/>
              <a:gd name="T8" fmla="*/ 0 w 606"/>
              <a:gd name="T9" fmla="*/ 3922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9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3922 h 170"/>
              <a:gd name="T2" fmla="*/ 105310 w 606"/>
              <a:gd name="T3" fmla="*/ 23812 h 170"/>
              <a:gd name="T4" fmla="*/ 106363 w 606"/>
              <a:gd name="T5" fmla="*/ 19890 h 170"/>
              <a:gd name="T6" fmla="*/ 878 w 606"/>
              <a:gd name="T7" fmla="*/ 0 h 170"/>
              <a:gd name="T8" fmla="*/ 0 w 606"/>
              <a:gd name="T9" fmla="*/ 3922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0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1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101255 w 1894"/>
              <a:gd name="T1" fmla="*/ 0 h 1904"/>
              <a:gd name="T2" fmla="*/ 103581 w 1894"/>
              <a:gd name="T3" fmla="*/ 0 h 1904"/>
              <a:gd name="T4" fmla="*/ 108388 w 1894"/>
              <a:gd name="T5" fmla="*/ 154 h 1904"/>
              <a:gd name="T6" fmla="*/ 115056 w 1894"/>
              <a:gd name="T7" fmla="*/ 463 h 1904"/>
              <a:gd name="T8" fmla="*/ 123894 w 1894"/>
              <a:gd name="T9" fmla="*/ 925 h 1904"/>
              <a:gd name="T10" fmla="*/ 134128 w 1894"/>
              <a:gd name="T11" fmla="*/ 1542 h 1904"/>
              <a:gd name="T12" fmla="*/ 145913 w 1894"/>
              <a:gd name="T13" fmla="*/ 2622 h 1904"/>
              <a:gd name="T14" fmla="*/ 158938 w 1894"/>
              <a:gd name="T15" fmla="*/ 4010 h 1904"/>
              <a:gd name="T16" fmla="*/ 173049 w 1894"/>
              <a:gd name="T17" fmla="*/ 5861 h 1904"/>
              <a:gd name="T18" fmla="*/ 188090 w 1894"/>
              <a:gd name="T19" fmla="*/ 8484 h 1904"/>
              <a:gd name="T20" fmla="*/ 203906 w 1894"/>
              <a:gd name="T21" fmla="*/ 11260 h 1904"/>
              <a:gd name="T22" fmla="*/ 219878 w 1894"/>
              <a:gd name="T23" fmla="*/ 14962 h 1904"/>
              <a:gd name="T24" fmla="*/ 236469 w 1894"/>
              <a:gd name="T25" fmla="*/ 19281 h 1904"/>
              <a:gd name="T26" fmla="*/ 253061 w 1894"/>
              <a:gd name="T27" fmla="*/ 24525 h 1904"/>
              <a:gd name="T28" fmla="*/ 269652 w 1894"/>
              <a:gd name="T29" fmla="*/ 30387 h 1904"/>
              <a:gd name="T30" fmla="*/ 285779 w 1894"/>
              <a:gd name="T31" fmla="*/ 37174 h 1904"/>
              <a:gd name="T32" fmla="*/ 268102 w 1894"/>
              <a:gd name="T33" fmla="*/ 175688 h 1904"/>
              <a:gd name="T34" fmla="*/ 270118 w 1894"/>
              <a:gd name="T35" fmla="*/ 176768 h 1904"/>
              <a:gd name="T36" fmla="*/ 274149 w 1894"/>
              <a:gd name="T37" fmla="*/ 180933 h 1904"/>
              <a:gd name="T38" fmla="*/ 276165 w 1894"/>
              <a:gd name="T39" fmla="*/ 190342 h 1904"/>
              <a:gd name="T40" fmla="*/ 272909 w 1894"/>
              <a:gd name="T41" fmla="*/ 206846 h 1904"/>
              <a:gd name="T42" fmla="*/ 222048 w 1894"/>
              <a:gd name="T43" fmla="*/ 272248 h 1904"/>
              <a:gd name="T44" fmla="*/ 204992 w 1894"/>
              <a:gd name="T45" fmla="*/ 293688 h 1904"/>
              <a:gd name="T46" fmla="*/ 202201 w 1894"/>
              <a:gd name="T47" fmla="*/ 293380 h 1904"/>
              <a:gd name="T48" fmla="*/ 196928 w 1894"/>
              <a:gd name="T49" fmla="*/ 292608 h 1904"/>
              <a:gd name="T50" fmla="*/ 189641 w 1894"/>
              <a:gd name="T51" fmla="*/ 291683 h 1904"/>
              <a:gd name="T52" fmla="*/ 180182 w 1894"/>
              <a:gd name="T53" fmla="*/ 290140 h 1904"/>
              <a:gd name="T54" fmla="*/ 169172 w 1894"/>
              <a:gd name="T55" fmla="*/ 288289 h 1904"/>
              <a:gd name="T56" fmla="*/ 156302 w 1894"/>
              <a:gd name="T57" fmla="*/ 285976 h 1904"/>
              <a:gd name="T58" fmla="*/ 142347 w 1894"/>
              <a:gd name="T59" fmla="*/ 283045 h 1904"/>
              <a:gd name="T60" fmla="*/ 127151 w 1894"/>
              <a:gd name="T61" fmla="*/ 279651 h 1904"/>
              <a:gd name="T62" fmla="*/ 111179 w 1894"/>
              <a:gd name="T63" fmla="*/ 275487 h 1904"/>
              <a:gd name="T64" fmla="*/ 94588 w 1894"/>
              <a:gd name="T65" fmla="*/ 270705 h 1904"/>
              <a:gd name="T66" fmla="*/ 77686 w 1894"/>
              <a:gd name="T67" fmla="*/ 265306 h 1904"/>
              <a:gd name="T68" fmla="*/ 60474 w 1894"/>
              <a:gd name="T69" fmla="*/ 259291 h 1904"/>
              <a:gd name="T70" fmla="*/ 43417 w 1894"/>
              <a:gd name="T71" fmla="*/ 252350 h 1904"/>
              <a:gd name="T72" fmla="*/ 26671 w 1894"/>
              <a:gd name="T73" fmla="*/ 244483 h 1904"/>
              <a:gd name="T74" fmla="*/ 10389 w 1894"/>
              <a:gd name="T75" fmla="*/ 235999 h 1904"/>
              <a:gd name="T76" fmla="*/ 2481 w 1894"/>
              <a:gd name="T77" fmla="*/ 230601 h 1904"/>
              <a:gd name="T78" fmla="*/ 1240 w 1894"/>
              <a:gd name="T79" fmla="*/ 224739 h 1904"/>
              <a:gd name="T80" fmla="*/ 0 w 1894"/>
              <a:gd name="T81" fmla="*/ 216101 h 1904"/>
              <a:gd name="T82" fmla="*/ 620 w 1894"/>
              <a:gd name="T83" fmla="*/ 207155 h 1904"/>
              <a:gd name="T84" fmla="*/ 60164 w 1894"/>
              <a:gd name="T85" fmla="*/ 148849 h 1904"/>
              <a:gd name="T86" fmla="*/ 59854 w 1894"/>
              <a:gd name="T87" fmla="*/ 146844 h 1904"/>
              <a:gd name="T88" fmla="*/ 60474 w 1894"/>
              <a:gd name="T89" fmla="*/ 141445 h 1904"/>
              <a:gd name="T90" fmla="*/ 63885 w 1894"/>
              <a:gd name="T91" fmla="*/ 133887 h 1904"/>
              <a:gd name="T92" fmla="*/ 72569 w 1894"/>
              <a:gd name="T93" fmla="*/ 125558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2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6201 w 1106"/>
              <a:gd name="T1" fmla="*/ 0 h 331"/>
              <a:gd name="T2" fmla="*/ 171450 w 1106"/>
              <a:gd name="T3" fmla="*/ 41184 h 331"/>
              <a:gd name="T4" fmla="*/ 166024 w 1106"/>
              <a:gd name="T5" fmla="*/ 49213 h 331"/>
              <a:gd name="T6" fmla="*/ 0 w 1106"/>
              <a:gd name="T7" fmla="*/ 5352 h 331"/>
              <a:gd name="T8" fmla="*/ 6201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3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199558 w 1285"/>
              <a:gd name="T1" fmla="*/ 58998 h 505"/>
              <a:gd name="T2" fmla="*/ 196756 w 1285"/>
              <a:gd name="T3" fmla="*/ 58697 h 505"/>
              <a:gd name="T4" fmla="*/ 191775 w 1285"/>
              <a:gd name="T5" fmla="*/ 58093 h 505"/>
              <a:gd name="T6" fmla="*/ 184148 w 1285"/>
              <a:gd name="T7" fmla="*/ 57037 h 505"/>
              <a:gd name="T8" fmla="*/ 174964 w 1285"/>
              <a:gd name="T9" fmla="*/ 55679 h 505"/>
              <a:gd name="T10" fmla="*/ 163756 w 1285"/>
              <a:gd name="T11" fmla="*/ 53566 h 505"/>
              <a:gd name="T12" fmla="*/ 151147 w 1285"/>
              <a:gd name="T13" fmla="*/ 51303 h 505"/>
              <a:gd name="T14" fmla="*/ 137138 w 1285"/>
              <a:gd name="T15" fmla="*/ 48587 h 505"/>
              <a:gd name="T16" fmla="*/ 122194 w 1285"/>
              <a:gd name="T17" fmla="*/ 45116 h 505"/>
              <a:gd name="T18" fmla="*/ 106472 w 1285"/>
              <a:gd name="T19" fmla="*/ 41193 h 505"/>
              <a:gd name="T20" fmla="*/ 90128 w 1285"/>
              <a:gd name="T21" fmla="*/ 36817 h 505"/>
              <a:gd name="T22" fmla="*/ 73472 w 1285"/>
              <a:gd name="T23" fmla="*/ 31536 h 505"/>
              <a:gd name="T24" fmla="*/ 56661 w 1285"/>
              <a:gd name="T25" fmla="*/ 25802 h 505"/>
              <a:gd name="T26" fmla="*/ 40316 w 1285"/>
              <a:gd name="T27" fmla="*/ 19314 h 505"/>
              <a:gd name="T28" fmla="*/ 24128 w 1285"/>
              <a:gd name="T29" fmla="*/ 12222 h 505"/>
              <a:gd name="T30" fmla="*/ 8561 w 1285"/>
              <a:gd name="T31" fmla="*/ 4225 h 505"/>
              <a:gd name="T32" fmla="*/ 934 w 1285"/>
              <a:gd name="T33" fmla="*/ 604 h 505"/>
              <a:gd name="T34" fmla="*/ 311 w 1285"/>
              <a:gd name="T35" fmla="*/ 4829 h 505"/>
              <a:gd name="T36" fmla="*/ 0 w 1285"/>
              <a:gd name="T37" fmla="*/ 11468 h 505"/>
              <a:gd name="T38" fmla="*/ 1245 w 1285"/>
              <a:gd name="T39" fmla="*/ 18107 h 505"/>
              <a:gd name="T40" fmla="*/ 2958 w 1285"/>
              <a:gd name="T41" fmla="*/ 20974 h 505"/>
              <a:gd name="T42" fmla="*/ 4359 w 1285"/>
              <a:gd name="T43" fmla="*/ 21728 h 505"/>
              <a:gd name="T44" fmla="*/ 7316 w 1285"/>
              <a:gd name="T45" fmla="*/ 23388 h 505"/>
              <a:gd name="T46" fmla="*/ 11675 w 1285"/>
              <a:gd name="T47" fmla="*/ 25651 h 505"/>
              <a:gd name="T48" fmla="*/ 17434 w 1285"/>
              <a:gd name="T49" fmla="*/ 28669 h 505"/>
              <a:gd name="T50" fmla="*/ 24750 w 1285"/>
              <a:gd name="T51" fmla="*/ 31989 h 505"/>
              <a:gd name="T52" fmla="*/ 33467 w 1285"/>
              <a:gd name="T53" fmla="*/ 35912 h 505"/>
              <a:gd name="T54" fmla="*/ 43741 w 1285"/>
              <a:gd name="T55" fmla="*/ 40288 h 505"/>
              <a:gd name="T56" fmla="*/ 55727 w 1285"/>
              <a:gd name="T57" fmla="*/ 44664 h 505"/>
              <a:gd name="T58" fmla="*/ 68958 w 1285"/>
              <a:gd name="T59" fmla="*/ 49191 h 505"/>
              <a:gd name="T60" fmla="*/ 84057 w 1285"/>
              <a:gd name="T61" fmla="*/ 53868 h 505"/>
              <a:gd name="T62" fmla="*/ 100713 w 1285"/>
              <a:gd name="T63" fmla="*/ 58395 h 505"/>
              <a:gd name="T64" fmla="*/ 118925 w 1285"/>
              <a:gd name="T65" fmla="*/ 62771 h 505"/>
              <a:gd name="T66" fmla="*/ 138539 w 1285"/>
              <a:gd name="T67" fmla="*/ 66996 h 505"/>
              <a:gd name="T68" fmla="*/ 160020 w 1285"/>
              <a:gd name="T69" fmla="*/ 71221 h 505"/>
              <a:gd name="T70" fmla="*/ 183214 w 1285"/>
              <a:gd name="T71" fmla="*/ 74540 h 505"/>
              <a:gd name="T72" fmla="*/ 195511 w 1285"/>
              <a:gd name="T73" fmla="*/ 75898 h 505"/>
              <a:gd name="T74" fmla="*/ 196912 w 1285"/>
              <a:gd name="T75" fmla="*/ 73484 h 505"/>
              <a:gd name="T76" fmla="*/ 198935 w 1285"/>
              <a:gd name="T77" fmla="*/ 68806 h 505"/>
              <a:gd name="T78" fmla="*/ 200025 w 1285"/>
              <a:gd name="T79" fmla="*/ 62620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4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5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16203 w 179"/>
              <a:gd name="T1" fmla="*/ 7408 h 216"/>
              <a:gd name="T2" fmla="*/ 12603 w 179"/>
              <a:gd name="T3" fmla="*/ 9790 h 216"/>
              <a:gd name="T4" fmla="*/ 9773 w 179"/>
              <a:gd name="T5" fmla="*/ 12435 h 216"/>
              <a:gd name="T6" fmla="*/ 6944 w 179"/>
              <a:gd name="T7" fmla="*/ 15610 h 216"/>
              <a:gd name="T8" fmla="*/ 4630 w 179"/>
              <a:gd name="T9" fmla="*/ 19050 h 216"/>
              <a:gd name="T10" fmla="*/ 2572 w 179"/>
              <a:gd name="T11" fmla="*/ 22754 h 216"/>
              <a:gd name="T12" fmla="*/ 1286 w 179"/>
              <a:gd name="T13" fmla="*/ 26723 h 216"/>
              <a:gd name="T14" fmla="*/ 514 w 179"/>
              <a:gd name="T15" fmla="*/ 30956 h 216"/>
              <a:gd name="T16" fmla="*/ 0 w 179"/>
              <a:gd name="T17" fmla="*/ 35190 h 216"/>
              <a:gd name="T18" fmla="*/ 514 w 179"/>
              <a:gd name="T19" fmla="*/ 41010 h 216"/>
              <a:gd name="T20" fmla="*/ 2572 w 179"/>
              <a:gd name="T21" fmla="*/ 45773 h 216"/>
              <a:gd name="T22" fmla="*/ 5915 w 179"/>
              <a:gd name="T23" fmla="*/ 50271 h 216"/>
              <a:gd name="T24" fmla="*/ 10288 w 179"/>
              <a:gd name="T25" fmla="*/ 53181 h 216"/>
              <a:gd name="T26" fmla="*/ 15175 w 179"/>
              <a:gd name="T27" fmla="*/ 55827 h 216"/>
              <a:gd name="T28" fmla="*/ 20318 w 179"/>
              <a:gd name="T29" fmla="*/ 56885 h 216"/>
              <a:gd name="T30" fmla="*/ 25720 w 179"/>
              <a:gd name="T31" fmla="*/ 57150 h 216"/>
              <a:gd name="T32" fmla="*/ 30863 w 179"/>
              <a:gd name="T33" fmla="*/ 56356 h 216"/>
              <a:gd name="T34" fmla="*/ 31892 w 179"/>
              <a:gd name="T35" fmla="*/ 56356 h 216"/>
              <a:gd name="T36" fmla="*/ 32921 w 179"/>
              <a:gd name="T37" fmla="*/ 55827 h 216"/>
              <a:gd name="T38" fmla="*/ 33693 w 179"/>
              <a:gd name="T39" fmla="*/ 55033 h 216"/>
              <a:gd name="T40" fmla="*/ 33950 w 179"/>
              <a:gd name="T41" fmla="*/ 53710 h 216"/>
              <a:gd name="T42" fmla="*/ 33435 w 179"/>
              <a:gd name="T43" fmla="*/ 52388 h 216"/>
              <a:gd name="T44" fmla="*/ 32407 w 179"/>
              <a:gd name="T45" fmla="*/ 51329 h 216"/>
              <a:gd name="T46" fmla="*/ 31121 w 179"/>
              <a:gd name="T47" fmla="*/ 50271 h 216"/>
              <a:gd name="T48" fmla="*/ 29835 w 179"/>
              <a:gd name="T49" fmla="*/ 49477 h 216"/>
              <a:gd name="T50" fmla="*/ 27006 w 179"/>
              <a:gd name="T51" fmla="*/ 48683 h 216"/>
              <a:gd name="T52" fmla="*/ 24434 w 179"/>
              <a:gd name="T53" fmla="*/ 48154 h 216"/>
              <a:gd name="T54" fmla="*/ 21604 w 179"/>
              <a:gd name="T55" fmla="*/ 47625 h 216"/>
              <a:gd name="T56" fmla="*/ 19290 w 179"/>
              <a:gd name="T57" fmla="*/ 47096 h 216"/>
              <a:gd name="T58" fmla="*/ 16718 w 179"/>
              <a:gd name="T59" fmla="*/ 46302 h 216"/>
              <a:gd name="T60" fmla="*/ 14403 w 179"/>
              <a:gd name="T61" fmla="*/ 44979 h 216"/>
              <a:gd name="T62" fmla="*/ 12088 w 179"/>
              <a:gd name="T63" fmla="*/ 43656 h 216"/>
              <a:gd name="T64" fmla="*/ 10031 w 179"/>
              <a:gd name="T65" fmla="*/ 41275 h 216"/>
              <a:gd name="T66" fmla="*/ 9259 w 179"/>
              <a:gd name="T67" fmla="*/ 31750 h 216"/>
              <a:gd name="T68" fmla="*/ 11317 w 179"/>
              <a:gd name="T69" fmla="*/ 23813 h 216"/>
              <a:gd name="T70" fmla="*/ 15689 w 179"/>
              <a:gd name="T71" fmla="*/ 17727 h 216"/>
              <a:gd name="T72" fmla="*/ 21604 w 179"/>
              <a:gd name="T73" fmla="*/ 12435 h 216"/>
              <a:gd name="T74" fmla="*/ 28034 w 179"/>
              <a:gd name="T75" fmla="*/ 8467 h 216"/>
              <a:gd name="T76" fmla="*/ 34979 w 179"/>
              <a:gd name="T77" fmla="*/ 5556 h 216"/>
              <a:gd name="T78" fmla="*/ 41151 w 179"/>
              <a:gd name="T79" fmla="*/ 3175 h 216"/>
              <a:gd name="T80" fmla="*/ 46038 w 179"/>
              <a:gd name="T81" fmla="*/ 1323 h 216"/>
              <a:gd name="T82" fmla="*/ 42952 w 179"/>
              <a:gd name="T83" fmla="*/ 265 h 216"/>
              <a:gd name="T84" fmla="*/ 39608 w 179"/>
              <a:gd name="T85" fmla="*/ 0 h 216"/>
              <a:gd name="T86" fmla="*/ 36007 w 179"/>
              <a:gd name="T87" fmla="*/ 529 h 216"/>
              <a:gd name="T88" fmla="*/ 31892 w 179"/>
              <a:gd name="T89" fmla="*/ 1323 h 216"/>
              <a:gd name="T90" fmla="*/ 27777 w 179"/>
              <a:gd name="T91" fmla="*/ 2646 h 216"/>
              <a:gd name="T92" fmla="*/ 23662 w 179"/>
              <a:gd name="T93" fmla="*/ 3969 h 216"/>
              <a:gd name="T94" fmla="*/ 19804 w 179"/>
              <a:gd name="T95" fmla="*/ 5821 h 216"/>
              <a:gd name="T96" fmla="*/ 16203 w 179"/>
              <a:gd name="T97" fmla="*/ 7408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6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24063 w 114"/>
              <a:gd name="T1" fmla="*/ 14552 h 168"/>
              <a:gd name="T2" fmla="*/ 25316 w 114"/>
              <a:gd name="T3" fmla="*/ 19050 h 168"/>
              <a:gd name="T4" fmla="*/ 25066 w 114"/>
              <a:gd name="T5" fmla="*/ 23283 h 168"/>
              <a:gd name="T6" fmla="*/ 23061 w 114"/>
              <a:gd name="T7" fmla="*/ 26723 h 168"/>
              <a:gd name="T8" fmla="*/ 20554 w 114"/>
              <a:gd name="T9" fmla="*/ 29633 h 168"/>
              <a:gd name="T10" fmla="*/ 17295 w 114"/>
              <a:gd name="T11" fmla="*/ 32544 h 168"/>
              <a:gd name="T12" fmla="*/ 13536 w 114"/>
              <a:gd name="T13" fmla="*/ 35454 h 168"/>
              <a:gd name="T14" fmla="*/ 10026 w 114"/>
              <a:gd name="T15" fmla="*/ 37835 h 168"/>
              <a:gd name="T16" fmla="*/ 6768 w 114"/>
              <a:gd name="T17" fmla="*/ 40481 h 168"/>
              <a:gd name="T18" fmla="*/ 6266 w 114"/>
              <a:gd name="T19" fmla="*/ 41275 h 168"/>
              <a:gd name="T20" fmla="*/ 6016 w 114"/>
              <a:gd name="T21" fmla="*/ 41804 h 168"/>
              <a:gd name="T22" fmla="*/ 6016 w 114"/>
              <a:gd name="T23" fmla="*/ 42863 h 168"/>
              <a:gd name="T24" fmla="*/ 6266 w 114"/>
              <a:gd name="T25" fmla="*/ 43656 h 168"/>
              <a:gd name="T26" fmla="*/ 7018 w 114"/>
              <a:gd name="T27" fmla="*/ 44185 h 168"/>
              <a:gd name="T28" fmla="*/ 7770 w 114"/>
              <a:gd name="T29" fmla="*/ 44450 h 168"/>
              <a:gd name="T30" fmla="*/ 8272 w 114"/>
              <a:gd name="T31" fmla="*/ 44450 h 168"/>
              <a:gd name="T32" fmla="*/ 9274 w 114"/>
              <a:gd name="T33" fmla="*/ 44185 h 168"/>
              <a:gd name="T34" fmla="*/ 13285 w 114"/>
              <a:gd name="T35" fmla="*/ 41540 h 168"/>
              <a:gd name="T36" fmla="*/ 17295 w 114"/>
              <a:gd name="T37" fmla="*/ 38894 h 168"/>
              <a:gd name="T38" fmla="*/ 21055 w 114"/>
              <a:gd name="T39" fmla="*/ 35719 h 168"/>
              <a:gd name="T40" fmla="*/ 24314 w 114"/>
              <a:gd name="T41" fmla="*/ 32015 h 168"/>
              <a:gd name="T42" fmla="*/ 26820 w 114"/>
              <a:gd name="T43" fmla="*/ 28046 h 168"/>
              <a:gd name="T44" fmla="*/ 28324 w 114"/>
              <a:gd name="T45" fmla="*/ 23548 h 168"/>
              <a:gd name="T46" fmla="*/ 28575 w 114"/>
              <a:gd name="T47" fmla="*/ 18785 h 168"/>
              <a:gd name="T48" fmla="*/ 27572 w 114"/>
              <a:gd name="T49" fmla="*/ 13494 h 168"/>
              <a:gd name="T50" fmla="*/ 25316 w 114"/>
              <a:gd name="T51" fmla="*/ 9525 h 168"/>
              <a:gd name="T52" fmla="*/ 21807 w 114"/>
              <a:gd name="T53" fmla="*/ 6350 h 168"/>
              <a:gd name="T54" fmla="*/ 17546 w 114"/>
              <a:gd name="T55" fmla="*/ 3704 h 168"/>
              <a:gd name="T56" fmla="*/ 12784 w 114"/>
              <a:gd name="T57" fmla="*/ 1852 h 168"/>
              <a:gd name="T58" fmla="*/ 8021 w 114"/>
              <a:gd name="T59" fmla="*/ 529 h 168"/>
              <a:gd name="T60" fmla="*/ 4261 w 114"/>
              <a:gd name="T61" fmla="*/ 0 h 168"/>
              <a:gd name="T62" fmla="*/ 1253 w 114"/>
              <a:gd name="T63" fmla="*/ 0 h 168"/>
              <a:gd name="T64" fmla="*/ 0 w 114"/>
              <a:gd name="T65" fmla="*/ 794 h 168"/>
              <a:gd name="T66" fmla="*/ 3008 w 114"/>
              <a:gd name="T67" fmla="*/ 2381 h 168"/>
              <a:gd name="T68" fmla="*/ 6517 w 114"/>
              <a:gd name="T69" fmla="*/ 3440 h 168"/>
              <a:gd name="T70" fmla="*/ 10277 w 114"/>
              <a:gd name="T71" fmla="*/ 4498 h 168"/>
              <a:gd name="T72" fmla="*/ 13536 w 114"/>
              <a:gd name="T73" fmla="*/ 5821 h 168"/>
              <a:gd name="T74" fmla="*/ 17045 w 114"/>
              <a:gd name="T75" fmla="*/ 7144 h 168"/>
              <a:gd name="T76" fmla="*/ 20053 w 114"/>
              <a:gd name="T77" fmla="*/ 8996 h 168"/>
              <a:gd name="T78" fmla="*/ 22309 w 114"/>
              <a:gd name="T79" fmla="*/ 11377 h 168"/>
              <a:gd name="T80" fmla="*/ 24063 w 114"/>
              <a:gd name="T81" fmla="*/ 14552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7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23236 w 289"/>
              <a:gd name="T1" fmla="*/ 17051 h 351"/>
              <a:gd name="T2" fmla="*/ 12392 w 289"/>
              <a:gd name="T3" fmla="*/ 27806 h 351"/>
              <a:gd name="T4" fmla="*/ 3873 w 289"/>
              <a:gd name="T5" fmla="*/ 40660 h 351"/>
              <a:gd name="T6" fmla="*/ 0 w 289"/>
              <a:gd name="T7" fmla="*/ 55088 h 351"/>
              <a:gd name="T8" fmla="*/ 775 w 289"/>
              <a:gd name="T9" fmla="*/ 65056 h 351"/>
              <a:gd name="T10" fmla="*/ 2065 w 289"/>
              <a:gd name="T11" fmla="*/ 68728 h 351"/>
              <a:gd name="T12" fmla="*/ 4389 w 289"/>
              <a:gd name="T13" fmla="*/ 72401 h 351"/>
              <a:gd name="T14" fmla="*/ 7487 w 289"/>
              <a:gd name="T15" fmla="*/ 75549 h 351"/>
              <a:gd name="T16" fmla="*/ 12909 w 289"/>
              <a:gd name="T17" fmla="*/ 78959 h 351"/>
              <a:gd name="T18" fmla="*/ 19880 w 289"/>
              <a:gd name="T19" fmla="*/ 82631 h 351"/>
              <a:gd name="T20" fmla="*/ 27625 w 289"/>
              <a:gd name="T21" fmla="*/ 85517 h 351"/>
              <a:gd name="T22" fmla="*/ 35112 w 289"/>
              <a:gd name="T23" fmla="*/ 87616 h 351"/>
              <a:gd name="T24" fmla="*/ 43115 w 289"/>
              <a:gd name="T25" fmla="*/ 89452 h 351"/>
              <a:gd name="T26" fmla="*/ 50861 w 289"/>
              <a:gd name="T27" fmla="*/ 90501 h 351"/>
              <a:gd name="T28" fmla="*/ 58864 w 289"/>
              <a:gd name="T29" fmla="*/ 91288 h 351"/>
              <a:gd name="T30" fmla="*/ 66868 w 289"/>
              <a:gd name="T31" fmla="*/ 91813 h 351"/>
              <a:gd name="T32" fmla="*/ 72031 w 289"/>
              <a:gd name="T33" fmla="*/ 92075 h 351"/>
              <a:gd name="T34" fmla="*/ 73838 w 289"/>
              <a:gd name="T35" fmla="*/ 90501 h 351"/>
              <a:gd name="T36" fmla="*/ 74613 w 289"/>
              <a:gd name="T37" fmla="*/ 87878 h 351"/>
              <a:gd name="T38" fmla="*/ 72806 w 289"/>
              <a:gd name="T39" fmla="*/ 86042 h 351"/>
              <a:gd name="T40" fmla="*/ 67900 w 289"/>
              <a:gd name="T41" fmla="*/ 84468 h 351"/>
              <a:gd name="T42" fmla="*/ 60930 w 289"/>
              <a:gd name="T43" fmla="*/ 83156 h 351"/>
              <a:gd name="T44" fmla="*/ 53701 w 289"/>
              <a:gd name="T45" fmla="*/ 82107 h 351"/>
              <a:gd name="T46" fmla="*/ 46214 w 289"/>
              <a:gd name="T47" fmla="*/ 80795 h 351"/>
              <a:gd name="T48" fmla="*/ 39243 w 289"/>
              <a:gd name="T49" fmla="*/ 79484 h 351"/>
              <a:gd name="T50" fmla="*/ 32272 w 289"/>
              <a:gd name="T51" fmla="*/ 77647 h 351"/>
              <a:gd name="T52" fmla="*/ 25301 w 289"/>
              <a:gd name="T53" fmla="*/ 75286 h 351"/>
              <a:gd name="T54" fmla="*/ 18589 w 289"/>
              <a:gd name="T55" fmla="*/ 72401 h 351"/>
              <a:gd name="T56" fmla="*/ 12651 w 289"/>
              <a:gd name="T57" fmla="*/ 68466 h 351"/>
              <a:gd name="T58" fmla="*/ 8778 w 289"/>
              <a:gd name="T59" fmla="*/ 63220 h 351"/>
              <a:gd name="T60" fmla="*/ 7745 w 289"/>
              <a:gd name="T61" fmla="*/ 56399 h 351"/>
              <a:gd name="T62" fmla="*/ 8778 w 289"/>
              <a:gd name="T63" fmla="*/ 48792 h 351"/>
              <a:gd name="T64" fmla="*/ 11876 w 289"/>
              <a:gd name="T65" fmla="*/ 41447 h 351"/>
              <a:gd name="T66" fmla="*/ 16523 w 289"/>
              <a:gd name="T67" fmla="*/ 33577 h 351"/>
              <a:gd name="T68" fmla="*/ 21945 w 289"/>
              <a:gd name="T69" fmla="*/ 26757 h 351"/>
              <a:gd name="T70" fmla="*/ 28399 w 289"/>
              <a:gd name="T71" fmla="*/ 20199 h 351"/>
              <a:gd name="T72" fmla="*/ 35370 w 289"/>
              <a:gd name="T73" fmla="*/ 13903 h 351"/>
              <a:gd name="T74" fmla="*/ 45181 w 289"/>
              <a:gd name="T75" fmla="*/ 9181 h 351"/>
              <a:gd name="T76" fmla="*/ 54992 w 289"/>
              <a:gd name="T77" fmla="*/ 4984 h 351"/>
              <a:gd name="T78" fmla="*/ 61188 w 289"/>
              <a:gd name="T79" fmla="*/ 1574 h 351"/>
              <a:gd name="T80" fmla="*/ 59381 w 289"/>
              <a:gd name="T81" fmla="*/ 0 h 351"/>
              <a:gd name="T82" fmla="*/ 51119 w 289"/>
              <a:gd name="T83" fmla="*/ 1049 h 351"/>
              <a:gd name="T84" fmla="*/ 41566 w 289"/>
              <a:gd name="T85" fmla="*/ 4459 h 351"/>
              <a:gd name="T86" fmla="*/ 32788 w 289"/>
              <a:gd name="T87" fmla="*/ 9181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8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52500 w 254"/>
              <a:gd name="T1" fmla="*/ 18786 h 234"/>
              <a:gd name="T2" fmla="*/ 55500 w 254"/>
              <a:gd name="T3" fmla="*/ 22225 h 234"/>
              <a:gd name="T4" fmla="*/ 57250 w 254"/>
              <a:gd name="T5" fmla="*/ 26194 h 234"/>
              <a:gd name="T6" fmla="*/ 58000 w 254"/>
              <a:gd name="T7" fmla="*/ 30427 h 234"/>
              <a:gd name="T8" fmla="*/ 58000 w 254"/>
              <a:gd name="T9" fmla="*/ 34925 h 234"/>
              <a:gd name="T10" fmla="*/ 57500 w 254"/>
              <a:gd name="T11" fmla="*/ 38629 h 234"/>
              <a:gd name="T12" fmla="*/ 56500 w 254"/>
              <a:gd name="T13" fmla="*/ 41805 h 234"/>
              <a:gd name="T14" fmla="*/ 54750 w 254"/>
              <a:gd name="T15" fmla="*/ 44980 h 234"/>
              <a:gd name="T16" fmla="*/ 52750 w 254"/>
              <a:gd name="T17" fmla="*/ 47361 h 234"/>
              <a:gd name="T18" fmla="*/ 50500 w 254"/>
              <a:gd name="T19" fmla="*/ 50271 h 234"/>
              <a:gd name="T20" fmla="*/ 48250 w 254"/>
              <a:gd name="T21" fmla="*/ 52653 h 234"/>
              <a:gd name="T22" fmla="*/ 45750 w 254"/>
              <a:gd name="T23" fmla="*/ 55034 h 234"/>
              <a:gd name="T24" fmla="*/ 43500 w 254"/>
              <a:gd name="T25" fmla="*/ 57680 h 234"/>
              <a:gd name="T26" fmla="*/ 43000 w 254"/>
              <a:gd name="T27" fmla="*/ 58473 h 234"/>
              <a:gd name="T28" fmla="*/ 43000 w 254"/>
              <a:gd name="T29" fmla="*/ 59267 h 234"/>
              <a:gd name="T30" fmla="*/ 43000 w 254"/>
              <a:gd name="T31" fmla="*/ 60061 h 234"/>
              <a:gd name="T32" fmla="*/ 43500 w 254"/>
              <a:gd name="T33" fmla="*/ 61119 h 234"/>
              <a:gd name="T34" fmla="*/ 44250 w 254"/>
              <a:gd name="T35" fmla="*/ 61648 h 234"/>
              <a:gd name="T36" fmla="*/ 45250 w 254"/>
              <a:gd name="T37" fmla="*/ 61913 h 234"/>
              <a:gd name="T38" fmla="*/ 46000 w 254"/>
              <a:gd name="T39" fmla="*/ 61648 h 234"/>
              <a:gd name="T40" fmla="*/ 46750 w 254"/>
              <a:gd name="T41" fmla="*/ 61119 h 234"/>
              <a:gd name="T42" fmla="*/ 52000 w 254"/>
              <a:gd name="T43" fmla="*/ 57415 h 234"/>
              <a:gd name="T44" fmla="*/ 56500 w 254"/>
              <a:gd name="T45" fmla="*/ 52653 h 234"/>
              <a:gd name="T46" fmla="*/ 60000 w 254"/>
              <a:gd name="T47" fmla="*/ 47096 h 234"/>
              <a:gd name="T48" fmla="*/ 62250 w 254"/>
              <a:gd name="T49" fmla="*/ 41011 h 234"/>
              <a:gd name="T50" fmla="*/ 63500 w 254"/>
              <a:gd name="T51" fmla="*/ 34661 h 234"/>
              <a:gd name="T52" fmla="*/ 62750 w 254"/>
              <a:gd name="T53" fmla="*/ 28311 h 234"/>
              <a:gd name="T54" fmla="*/ 60750 w 254"/>
              <a:gd name="T55" fmla="*/ 22225 h 234"/>
              <a:gd name="T56" fmla="*/ 56500 w 254"/>
              <a:gd name="T57" fmla="*/ 16933 h 234"/>
              <a:gd name="T58" fmla="*/ 53500 w 254"/>
              <a:gd name="T59" fmla="*/ 14023 h 234"/>
              <a:gd name="T60" fmla="*/ 49750 w 254"/>
              <a:gd name="T61" fmla="*/ 11906 h 234"/>
              <a:gd name="T62" fmla="*/ 45750 w 254"/>
              <a:gd name="T63" fmla="*/ 9525 h 234"/>
              <a:gd name="T64" fmla="*/ 41250 w 254"/>
              <a:gd name="T65" fmla="*/ 7673 h 234"/>
              <a:gd name="T66" fmla="*/ 36750 w 254"/>
              <a:gd name="T67" fmla="*/ 5556 h 234"/>
              <a:gd name="T68" fmla="*/ 32250 w 254"/>
              <a:gd name="T69" fmla="*/ 4233 h 234"/>
              <a:gd name="T70" fmla="*/ 27750 w 254"/>
              <a:gd name="T71" fmla="*/ 3175 h 234"/>
              <a:gd name="T72" fmla="*/ 23250 w 254"/>
              <a:gd name="T73" fmla="*/ 1852 h 234"/>
              <a:gd name="T74" fmla="*/ 18750 w 254"/>
              <a:gd name="T75" fmla="*/ 1058 h 234"/>
              <a:gd name="T76" fmla="*/ 14750 w 254"/>
              <a:gd name="T77" fmla="*/ 529 h 234"/>
              <a:gd name="T78" fmla="*/ 10750 w 254"/>
              <a:gd name="T79" fmla="*/ 0 h 234"/>
              <a:gd name="T80" fmla="*/ 7750 w 254"/>
              <a:gd name="T81" fmla="*/ 0 h 234"/>
              <a:gd name="T82" fmla="*/ 4750 w 254"/>
              <a:gd name="T83" fmla="*/ 0 h 234"/>
              <a:gd name="T84" fmla="*/ 2500 w 254"/>
              <a:gd name="T85" fmla="*/ 0 h 234"/>
              <a:gd name="T86" fmla="*/ 750 w 254"/>
              <a:gd name="T87" fmla="*/ 529 h 234"/>
              <a:gd name="T88" fmla="*/ 0 w 254"/>
              <a:gd name="T89" fmla="*/ 1058 h 234"/>
              <a:gd name="T90" fmla="*/ 2750 w 254"/>
              <a:gd name="T91" fmla="*/ 1588 h 234"/>
              <a:gd name="T92" fmla="*/ 5250 w 254"/>
              <a:gd name="T93" fmla="*/ 1852 h 234"/>
              <a:gd name="T94" fmla="*/ 8500 w 254"/>
              <a:gd name="T95" fmla="*/ 2381 h 234"/>
              <a:gd name="T96" fmla="*/ 11500 w 254"/>
              <a:gd name="T97" fmla="*/ 3175 h 234"/>
              <a:gd name="T98" fmla="*/ 14750 w 254"/>
              <a:gd name="T99" fmla="*/ 3969 h 234"/>
              <a:gd name="T100" fmla="*/ 18500 w 254"/>
              <a:gd name="T101" fmla="*/ 4498 h 234"/>
              <a:gd name="T102" fmla="*/ 21750 w 254"/>
              <a:gd name="T103" fmla="*/ 5292 h 234"/>
              <a:gd name="T104" fmla="*/ 25500 w 254"/>
              <a:gd name="T105" fmla="*/ 6085 h 234"/>
              <a:gd name="T106" fmla="*/ 29000 w 254"/>
              <a:gd name="T107" fmla="*/ 7408 h 234"/>
              <a:gd name="T108" fmla="*/ 32750 w 254"/>
              <a:gd name="T109" fmla="*/ 8467 h 234"/>
              <a:gd name="T110" fmla="*/ 36250 w 254"/>
              <a:gd name="T111" fmla="*/ 9525 h 234"/>
              <a:gd name="T112" fmla="*/ 39750 w 254"/>
              <a:gd name="T113" fmla="*/ 11113 h 234"/>
              <a:gd name="T114" fmla="*/ 43250 w 254"/>
              <a:gd name="T115" fmla="*/ 12700 h 234"/>
              <a:gd name="T116" fmla="*/ 46500 w 254"/>
              <a:gd name="T117" fmla="*/ 14552 h 234"/>
              <a:gd name="T118" fmla="*/ 49750 w 254"/>
              <a:gd name="T119" fmla="*/ 16669 h 234"/>
              <a:gd name="T120" fmla="*/ 52500 w 254"/>
              <a:gd name="T121" fmla="*/ 18786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9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31290 h 221"/>
              <a:gd name="T2" fmla="*/ 0 w 103"/>
              <a:gd name="T3" fmla="*/ 35945 h 221"/>
              <a:gd name="T4" fmla="*/ 986 w 103"/>
              <a:gd name="T5" fmla="*/ 40341 h 221"/>
              <a:gd name="T6" fmla="*/ 2959 w 103"/>
              <a:gd name="T7" fmla="*/ 44479 h 221"/>
              <a:gd name="T8" fmla="*/ 5425 w 103"/>
              <a:gd name="T9" fmla="*/ 48099 h 221"/>
              <a:gd name="T10" fmla="*/ 8631 w 103"/>
              <a:gd name="T11" fmla="*/ 50944 h 221"/>
              <a:gd name="T12" fmla="*/ 12330 w 103"/>
              <a:gd name="T13" fmla="*/ 53788 h 221"/>
              <a:gd name="T14" fmla="*/ 16276 w 103"/>
              <a:gd name="T15" fmla="*/ 55857 h 221"/>
              <a:gd name="T16" fmla="*/ 20468 w 103"/>
              <a:gd name="T17" fmla="*/ 56891 h 221"/>
              <a:gd name="T18" fmla="*/ 21948 w 103"/>
              <a:gd name="T19" fmla="*/ 57150 h 221"/>
              <a:gd name="T20" fmla="*/ 23181 w 103"/>
              <a:gd name="T21" fmla="*/ 56633 h 221"/>
              <a:gd name="T22" fmla="*/ 24167 w 103"/>
              <a:gd name="T23" fmla="*/ 55857 h 221"/>
              <a:gd name="T24" fmla="*/ 24660 w 103"/>
              <a:gd name="T25" fmla="*/ 54564 h 221"/>
              <a:gd name="T26" fmla="*/ 24660 w 103"/>
              <a:gd name="T27" fmla="*/ 53271 h 221"/>
              <a:gd name="T28" fmla="*/ 24414 w 103"/>
              <a:gd name="T29" fmla="*/ 51978 h 221"/>
              <a:gd name="T30" fmla="*/ 23674 w 103"/>
              <a:gd name="T31" fmla="*/ 50685 h 221"/>
              <a:gd name="T32" fmla="*/ 22441 w 103"/>
              <a:gd name="T33" fmla="*/ 50168 h 221"/>
              <a:gd name="T34" fmla="*/ 18249 w 103"/>
              <a:gd name="T35" fmla="*/ 48616 h 221"/>
              <a:gd name="T36" fmla="*/ 14303 w 103"/>
              <a:gd name="T37" fmla="*/ 46289 h 221"/>
              <a:gd name="T38" fmla="*/ 11097 w 103"/>
              <a:gd name="T39" fmla="*/ 43444 h 221"/>
              <a:gd name="T40" fmla="*/ 8878 w 103"/>
              <a:gd name="T41" fmla="*/ 40083 h 221"/>
              <a:gd name="T42" fmla="*/ 7398 w 103"/>
              <a:gd name="T43" fmla="*/ 35945 h 221"/>
              <a:gd name="T44" fmla="*/ 6658 w 103"/>
              <a:gd name="T45" fmla="*/ 31549 h 221"/>
              <a:gd name="T46" fmla="*/ 6658 w 103"/>
              <a:gd name="T47" fmla="*/ 26636 h 221"/>
              <a:gd name="T48" fmla="*/ 7891 w 103"/>
              <a:gd name="T49" fmla="*/ 21722 h 221"/>
              <a:gd name="T50" fmla="*/ 9371 w 103"/>
              <a:gd name="T51" fmla="*/ 18102 h 221"/>
              <a:gd name="T52" fmla="*/ 11344 w 103"/>
              <a:gd name="T53" fmla="*/ 14740 h 221"/>
              <a:gd name="T54" fmla="*/ 13810 w 103"/>
              <a:gd name="T55" fmla="*/ 11895 h 221"/>
              <a:gd name="T56" fmla="*/ 16276 w 103"/>
              <a:gd name="T57" fmla="*/ 9051 h 221"/>
              <a:gd name="T58" fmla="*/ 18742 w 103"/>
              <a:gd name="T59" fmla="*/ 6465 h 221"/>
              <a:gd name="T60" fmla="*/ 21208 w 103"/>
              <a:gd name="T61" fmla="*/ 4396 h 221"/>
              <a:gd name="T62" fmla="*/ 23674 w 103"/>
              <a:gd name="T63" fmla="*/ 2069 h 221"/>
              <a:gd name="T64" fmla="*/ 25400 w 103"/>
              <a:gd name="T65" fmla="*/ 259 h 221"/>
              <a:gd name="T66" fmla="*/ 23674 w 103"/>
              <a:gd name="T67" fmla="*/ 0 h 221"/>
              <a:gd name="T68" fmla="*/ 20715 w 103"/>
              <a:gd name="T69" fmla="*/ 1293 h 221"/>
              <a:gd name="T70" fmla="*/ 17016 w 103"/>
              <a:gd name="T71" fmla="*/ 4396 h 221"/>
              <a:gd name="T72" fmla="*/ 12577 w 103"/>
              <a:gd name="T73" fmla="*/ 8534 h 221"/>
              <a:gd name="T74" fmla="*/ 8384 w 103"/>
              <a:gd name="T75" fmla="*/ 13706 h 221"/>
              <a:gd name="T76" fmla="*/ 4439 w 103"/>
              <a:gd name="T77" fmla="*/ 19395 h 221"/>
              <a:gd name="T78" fmla="*/ 1726 w 103"/>
              <a:gd name="T79" fmla="*/ 25343 h 221"/>
              <a:gd name="T80" fmla="*/ 0 w 103"/>
              <a:gd name="T81" fmla="*/ 31290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0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46763 w 221"/>
              <a:gd name="T1" fmla="*/ 30427 h 288"/>
              <a:gd name="T2" fmla="*/ 49529 w 221"/>
              <a:gd name="T3" fmla="*/ 35190 h 288"/>
              <a:gd name="T4" fmla="*/ 50786 w 221"/>
              <a:gd name="T5" fmla="*/ 40481 h 288"/>
              <a:gd name="T6" fmla="*/ 50032 w 221"/>
              <a:gd name="T7" fmla="*/ 46037 h 288"/>
              <a:gd name="T8" fmla="*/ 47015 w 221"/>
              <a:gd name="T9" fmla="*/ 51329 h 288"/>
              <a:gd name="T10" fmla="*/ 42741 w 221"/>
              <a:gd name="T11" fmla="*/ 56092 h 288"/>
              <a:gd name="T12" fmla="*/ 37712 w 221"/>
              <a:gd name="T13" fmla="*/ 60590 h 288"/>
              <a:gd name="T14" fmla="*/ 32433 w 221"/>
              <a:gd name="T15" fmla="*/ 65087 h 288"/>
              <a:gd name="T16" fmla="*/ 29164 w 221"/>
              <a:gd name="T17" fmla="*/ 68263 h 288"/>
              <a:gd name="T18" fmla="*/ 28159 w 221"/>
              <a:gd name="T19" fmla="*/ 70644 h 288"/>
              <a:gd name="T20" fmla="*/ 27404 w 221"/>
              <a:gd name="T21" fmla="*/ 73025 h 288"/>
              <a:gd name="T22" fmla="*/ 27656 w 221"/>
              <a:gd name="T23" fmla="*/ 75142 h 288"/>
              <a:gd name="T24" fmla="*/ 29416 w 221"/>
              <a:gd name="T25" fmla="*/ 76200 h 288"/>
              <a:gd name="T26" fmla="*/ 31427 w 221"/>
              <a:gd name="T27" fmla="*/ 75935 h 288"/>
              <a:gd name="T28" fmla="*/ 34947 w 221"/>
              <a:gd name="T29" fmla="*/ 71967 h 288"/>
              <a:gd name="T30" fmla="*/ 40729 w 221"/>
              <a:gd name="T31" fmla="*/ 66146 h 288"/>
              <a:gd name="T32" fmla="*/ 46763 w 221"/>
              <a:gd name="T33" fmla="*/ 60590 h 288"/>
              <a:gd name="T34" fmla="*/ 52043 w 221"/>
              <a:gd name="T35" fmla="*/ 53975 h 288"/>
              <a:gd name="T36" fmla="*/ 55312 w 221"/>
              <a:gd name="T37" fmla="*/ 46037 h 288"/>
              <a:gd name="T38" fmla="*/ 54809 w 221"/>
              <a:gd name="T39" fmla="*/ 37571 h 288"/>
              <a:gd name="T40" fmla="*/ 51289 w 221"/>
              <a:gd name="T41" fmla="*/ 29633 h 288"/>
              <a:gd name="T42" fmla="*/ 45506 w 221"/>
              <a:gd name="T43" fmla="*/ 23019 h 288"/>
              <a:gd name="T44" fmla="*/ 39975 w 221"/>
              <a:gd name="T45" fmla="*/ 18256 h 288"/>
              <a:gd name="T46" fmla="*/ 34444 w 221"/>
              <a:gd name="T47" fmla="*/ 14552 h 288"/>
              <a:gd name="T48" fmla="*/ 28661 w 221"/>
              <a:gd name="T49" fmla="*/ 10583 h 288"/>
              <a:gd name="T50" fmla="*/ 22376 w 221"/>
              <a:gd name="T51" fmla="*/ 7144 h 288"/>
              <a:gd name="T52" fmla="*/ 16593 w 221"/>
              <a:gd name="T53" fmla="*/ 3969 h 288"/>
              <a:gd name="T54" fmla="*/ 10559 w 221"/>
              <a:gd name="T55" fmla="*/ 1587 h 288"/>
              <a:gd name="T56" fmla="*/ 5531 w 221"/>
              <a:gd name="T57" fmla="*/ 265 h 288"/>
              <a:gd name="T58" fmla="*/ 1760 w 221"/>
              <a:gd name="T59" fmla="*/ 265 h 288"/>
              <a:gd name="T60" fmla="*/ 2011 w 221"/>
              <a:gd name="T61" fmla="*/ 1323 h 288"/>
              <a:gd name="T62" fmla="*/ 6537 w 221"/>
              <a:gd name="T63" fmla="*/ 3440 h 288"/>
              <a:gd name="T64" fmla="*/ 11817 w 221"/>
              <a:gd name="T65" fmla="*/ 5821 h 288"/>
              <a:gd name="T66" fmla="*/ 17851 w 221"/>
              <a:gd name="T67" fmla="*/ 8996 h 288"/>
              <a:gd name="T68" fmla="*/ 24136 w 221"/>
              <a:gd name="T69" fmla="*/ 12700 h 288"/>
              <a:gd name="T70" fmla="*/ 30421 w 221"/>
              <a:gd name="T71" fmla="*/ 16933 h 288"/>
              <a:gd name="T72" fmla="*/ 36707 w 221"/>
              <a:gd name="T73" fmla="*/ 21431 h 288"/>
              <a:gd name="T74" fmla="*/ 42489 w 221"/>
              <a:gd name="T75" fmla="*/ 25929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1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6608 w 74"/>
              <a:gd name="T1" fmla="*/ 3175 h 174"/>
              <a:gd name="T2" fmla="*/ 6136 w 74"/>
              <a:gd name="T3" fmla="*/ 1852 h 174"/>
              <a:gd name="T4" fmla="*/ 5428 w 74"/>
              <a:gd name="T5" fmla="*/ 794 h 174"/>
              <a:gd name="T6" fmla="*/ 4012 w 74"/>
              <a:gd name="T7" fmla="*/ 265 h 174"/>
              <a:gd name="T8" fmla="*/ 2832 w 74"/>
              <a:gd name="T9" fmla="*/ 0 h 174"/>
              <a:gd name="T10" fmla="*/ 1652 w 74"/>
              <a:gd name="T11" fmla="*/ 529 h 174"/>
              <a:gd name="T12" fmla="*/ 708 w 74"/>
              <a:gd name="T13" fmla="*/ 1323 h 174"/>
              <a:gd name="T14" fmla="*/ 0 w 74"/>
              <a:gd name="T15" fmla="*/ 2646 h 174"/>
              <a:gd name="T16" fmla="*/ 0 w 74"/>
              <a:gd name="T17" fmla="*/ 4233 h 174"/>
              <a:gd name="T18" fmla="*/ 1180 w 74"/>
              <a:gd name="T19" fmla="*/ 10319 h 174"/>
              <a:gd name="T20" fmla="*/ 3068 w 74"/>
              <a:gd name="T21" fmla="*/ 17462 h 174"/>
              <a:gd name="T22" fmla="*/ 5664 w 74"/>
              <a:gd name="T23" fmla="*/ 24341 h 174"/>
              <a:gd name="T24" fmla="*/ 8496 w 74"/>
              <a:gd name="T25" fmla="*/ 31220 h 174"/>
              <a:gd name="T26" fmla="*/ 11563 w 74"/>
              <a:gd name="T27" fmla="*/ 37306 h 174"/>
              <a:gd name="T28" fmla="*/ 14395 w 74"/>
              <a:gd name="T29" fmla="*/ 42068 h 174"/>
              <a:gd name="T30" fmla="*/ 16283 w 74"/>
              <a:gd name="T31" fmla="*/ 45243 h 174"/>
              <a:gd name="T32" fmla="*/ 17463 w 74"/>
              <a:gd name="T33" fmla="*/ 46037 h 174"/>
              <a:gd name="T34" fmla="*/ 16991 w 74"/>
              <a:gd name="T35" fmla="*/ 42862 h 174"/>
              <a:gd name="T36" fmla="*/ 15811 w 74"/>
              <a:gd name="T37" fmla="*/ 38893 h 174"/>
              <a:gd name="T38" fmla="*/ 14395 w 74"/>
              <a:gd name="T39" fmla="*/ 33866 h 174"/>
              <a:gd name="T40" fmla="*/ 12507 w 74"/>
              <a:gd name="T41" fmla="*/ 27781 h 174"/>
              <a:gd name="T42" fmla="*/ 10855 w 74"/>
              <a:gd name="T43" fmla="*/ 21696 h 174"/>
              <a:gd name="T44" fmla="*/ 8967 w 74"/>
              <a:gd name="T45" fmla="*/ 15346 h 174"/>
              <a:gd name="T46" fmla="*/ 7552 w 74"/>
              <a:gd name="T47" fmla="*/ 9260 h 174"/>
              <a:gd name="T48" fmla="*/ 6608 w 74"/>
              <a:gd name="T49" fmla="*/ 3175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2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4885 w 39"/>
              <a:gd name="T1" fmla="*/ 2299 h 87"/>
              <a:gd name="T2" fmla="*/ 4640 w 39"/>
              <a:gd name="T3" fmla="*/ 1277 h 87"/>
              <a:gd name="T4" fmla="*/ 3908 w 39"/>
              <a:gd name="T5" fmla="*/ 511 h 87"/>
              <a:gd name="T6" fmla="*/ 3175 w 39"/>
              <a:gd name="T7" fmla="*/ 0 h 87"/>
              <a:gd name="T8" fmla="*/ 1954 w 39"/>
              <a:gd name="T9" fmla="*/ 0 h 87"/>
              <a:gd name="T10" fmla="*/ 1221 w 39"/>
              <a:gd name="T11" fmla="*/ 255 h 87"/>
              <a:gd name="T12" fmla="*/ 488 w 39"/>
              <a:gd name="T13" fmla="*/ 766 h 87"/>
              <a:gd name="T14" fmla="*/ 0 w 39"/>
              <a:gd name="T15" fmla="*/ 1533 h 87"/>
              <a:gd name="T16" fmla="*/ 0 w 39"/>
              <a:gd name="T17" fmla="*/ 2555 h 87"/>
              <a:gd name="T18" fmla="*/ 0 w 39"/>
              <a:gd name="T19" fmla="*/ 5620 h 87"/>
              <a:gd name="T20" fmla="*/ 733 w 39"/>
              <a:gd name="T21" fmla="*/ 8941 h 87"/>
              <a:gd name="T22" fmla="*/ 1710 w 39"/>
              <a:gd name="T23" fmla="*/ 12262 h 87"/>
              <a:gd name="T24" fmla="*/ 3175 w 39"/>
              <a:gd name="T25" fmla="*/ 15328 h 87"/>
              <a:gd name="T26" fmla="*/ 4640 w 39"/>
              <a:gd name="T27" fmla="*/ 18393 h 87"/>
              <a:gd name="T28" fmla="*/ 6106 w 39"/>
              <a:gd name="T29" fmla="*/ 20692 h 87"/>
              <a:gd name="T30" fmla="*/ 8060 w 39"/>
              <a:gd name="T31" fmla="*/ 21970 h 87"/>
              <a:gd name="T32" fmla="*/ 9281 w 39"/>
              <a:gd name="T33" fmla="*/ 22225 h 87"/>
              <a:gd name="T34" fmla="*/ 9525 w 39"/>
              <a:gd name="T35" fmla="*/ 17882 h 87"/>
              <a:gd name="T36" fmla="*/ 8304 w 39"/>
              <a:gd name="T37" fmla="*/ 12773 h 87"/>
              <a:gd name="T38" fmla="*/ 6594 w 39"/>
              <a:gd name="T39" fmla="*/ 7408 h 87"/>
              <a:gd name="T40" fmla="*/ 4885 w 39"/>
              <a:gd name="T41" fmla="*/ 2299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3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4202 w 34"/>
              <a:gd name="T1" fmla="*/ 1743 h 51"/>
              <a:gd name="T2" fmla="*/ 4202 w 34"/>
              <a:gd name="T3" fmla="*/ 1992 h 51"/>
              <a:gd name="T4" fmla="*/ 4202 w 34"/>
              <a:gd name="T5" fmla="*/ 1992 h 51"/>
              <a:gd name="T6" fmla="*/ 4202 w 34"/>
              <a:gd name="T7" fmla="*/ 1992 h 51"/>
              <a:gd name="T8" fmla="*/ 4202 w 34"/>
              <a:gd name="T9" fmla="*/ 1992 h 51"/>
              <a:gd name="T10" fmla="*/ 3969 w 34"/>
              <a:gd name="T11" fmla="*/ 1245 h 51"/>
              <a:gd name="T12" fmla="*/ 3269 w 34"/>
              <a:gd name="T13" fmla="*/ 249 h 51"/>
              <a:gd name="T14" fmla="*/ 2568 w 34"/>
              <a:gd name="T15" fmla="*/ 0 h 51"/>
              <a:gd name="T16" fmla="*/ 1634 w 34"/>
              <a:gd name="T17" fmla="*/ 0 h 51"/>
              <a:gd name="T18" fmla="*/ 934 w 34"/>
              <a:gd name="T19" fmla="*/ 249 h 51"/>
              <a:gd name="T20" fmla="*/ 233 w 34"/>
              <a:gd name="T21" fmla="*/ 1245 h 51"/>
              <a:gd name="T22" fmla="*/ 0 w 34"/>
              <a:gd name="T23" fmla="*/ 1992 h 51"/>
              <a:gd name="T24" fmla="*/ 0 w 34"/>
              <a:gd name="T25" fmla="*/ 2739 h 51"/>
              <a:gd name="T26" fmla="*/ 233 w 34"/>
              <a:gd name="T27" fmla="*/ 3984 h 51"/>
              <a:gd name="T28" fmla="*/ 934 w 34"/>
              <a:gd name="T29" fmla="*/ 5727 h 51"/>
              <a:gd name="T30" fmla="*/ 1868 w 34"/>
              <a:gd name="T31" fmla="*/ 7471 h 51"/>
              <a:gd name="T32" fmla="*/ 3035 w 34"/>
              <a:gd name="T33" fmla="*/ 9214 h 51"/>
              <a:gd name="T34" fmla="*/ 4202 w 34"/>
              <a:gd name="T35" fmla="*/ 10708 h 51"/>
              <a:gd name="T36" fmla="*/ 5837 w 34"/>
              <a:gd name="T37" fmla="*/ 11704 h 51"/>
              <a:gd name="T38" fmla="*/ 7004 w 34"/>
              <a:gd name="T39" fmla="*/ 12700 h 51"/>
              <a:gd name="T40" fmla="*/ 7938 w 34"/>
              <a:gd name="T41" fmla="*/ 12700 h 51"/>
              <a:gd name="T42" fmla="*/ 7705 w 34"/>
              <a:gd name="T43" fmla="*/ 9961 h 51"/>
              <a:gd name="T44" fmla="*/ 6771 w 34"/>
              <a:gd name="T45" fmla="*/ 6724 h 51"/>
              <a:gd name="T46" fmla="*/ 5370 w 34"/>
              <a:gd name="T47" fmla="*/ 3735 h 51"/>
              <a:gd name="T48" fmla="*/ 4202 w 34"/>
              <a:gd name="T49" fmla="*/ 1743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4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10215 w 46"/>
              <a:gd name="T1" fmla="*/ 4618 h 33"/>
              <a:gd name="T2" fmla="*/ 11320 w 46"/>
              <a:gd name="T3" fmla="*/ 4233 h 33"/>
              <a:gd name="T4" fmla="*/ 12424 w 46"/>
              <a:gd name="T5" fmla="*/ 3656 h 33"/>
              <a:gd name="T6" fmla="*/ 12700 w 46"/>
              <a:gd name="T7" fmla="*/ 2886 h 33"/>
              <a:gd name="T8" fmla="*/ 12700 w 46"/>
              <a:gd name="T9" fmla="*/ 1924 h 33"/>
              <a:gd name="T10" fmla="*/ 12148 w 46"/>
              <a:gd name="T11" fmla="*/ 962 h 33"/>
              <a:gd name="T12" fmla="*/ 11320 w 46"/>
              <a:gd name="T13" fmla="*/ 385 h 33"/>
              <a:gd name="T14" fmla="*/ 10215 w 46"/>
              <a:gd name="T15" fmla="*/ 0 h 33"/>
              <a:gd name="T16" fmla="*/ 8835 w 46"/>
              <a:gd name="T17" fmla="*/ 0 h 33"/>
              <a:gd name="T18" fmla="*/ 8007 w 46"/>
              <a:gd name="T19" fmla="*/ 0 h 33"/>
              <a:gd name="T20" fmla="*/ 6902 w 46"/>
              <a:gd name="T21" fmla="*/ 192 h 33"/>
              <a:gd name="T22" fmla="*/ 5246 w 46"/>
              <a:gd name="T23" fmla="*/ 577 h 33"/>
              <a:gd name="T24" fmla="*/ 3313 w 46"/>
              <a:gd name="T25" fmla="*/ 1347 h 33"/>
              <a:gd name="T26" fmla="*/ 1380 w 46"/>
              <a:gd name="T27" fmla="*/ 2694 h 33"/>
              <a:gd name="T28" fmla="*/ 552 w 46"/>
              <a:gd name="T29" fmla="*/ 3848 h 33"/>
              <a:gd name="T30" fmla="*/ 0 w 46"/>
              <a:gd name="T31" fmla="*/ 5003 h 33"/>
              <a:gd name="T32" fmla="*/ 0 w 46"/>
              <a:gd name="T33" fmla="*/ 5580 h 33"/>
              <a:gd name="T34" fmla="*/ 828 w 46"/>
              <a:gd name="T35" fmla="*/ 5965 h 33"/>
              <a:gd name="T36" fmla="*/ 1933 w 46"/>
              <a:gd name="T37" fmla="*/ 6350 h 33"/>
              <a:gd name="T38" fmla="*/ 3313 w 46"/>
              <a:gd name="T39" fmla="*/ 6350 h 33"/>
              <a:gd name="T40" fmla="*/ 4417 w 46"/>
              <a:gd name="T41" fmla="*/ 6350 h 33"/>
              <a:gd name="T42" fmla="*/ 5798 w 46"/>
              <a:gd name="T43" fmla="*/ 5965 h 33"/>
              <a:gd name="T44" fmla="*/ 7178 w 46"/>
              <a:gd name="T45" fmla="*/ 5773 h 33"/>
              <a:gd name="T46" fmla="*/ 8835 w 46"/>
              <a:gd name="T47" fmla="*/ 5388 h 33"/>
              <a:gd name="T48" fmla="*/ 10215 w 46"/>
              <a:gd name="T49" fmla="*/ 461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5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16907 w 177"/>
              <a:gd name="T1" fmla="*/ 8612 h 219"/>
              <a:gd name="T2" fmla="*/ 13525 w 177"/>
              <a:gd name="T3" fmla="*/ 11221 h 219"/>
              <a:gd name="T4" fmla="*/ 10664 w 177"/>
              <a:gd name="T5" fmla="*/ 14092 h 219"/>
              <a:gd name="T6" fmla="*/ 7543 w 177"/>
              <a:gd name="T7" fmla="*/ 17223 h 219"/>
              <a:gd name="T8" fmla="*/ 5202 w 177"/>
              <a:gd name="T9" fmla="*/ 20616 h 219"/>
              <a:gd name="T10" fmla="*/ 3121 w 177"/>
              <a:gd name="T11" fmla="*/ 24269 h 219"/>
              <a:gd name="T12" fmla="*/ 1561 w 177"/>
              <a:gd name="T13" fmla="*/ 27923 h 219"/>
              <a:gd name="T14" fmla="*/ 520 w 177"/>
              <a:gd name="T15" fmla="*/ 31576 h 219"/>
              <a:gd name="T16" fmla="*/ 0 w 177"/>
              <a:gd name="T17" fmla="*/ 35490 h 219"/>
              <a:gd name="T18" fmla="*/ 520 w 177"/>
              <a:gd name="T19" fmla="*/ 41232 h 219"/>
              <a:gd name="T20" fmla="*/ 2601 w 177"/>
              <a:gd name="T21" fmla="*/ 46190 h 219"/>
              <a:gd name="T22" fmla="*/ 5982 w 177"/>
              <a:gd name="T23" fmla="*/ 50365 h 219"/>
              <a:gd name="T24" fmla="*/ 9884 w 177"/>
              <a:gd name="T25" fmla="*/ 53236 h 219"/>
              <a:gd name="T26" fmla="*/ 14826 w 177"/>
              <a:gd name="T27" fmla="*/ 55584 h 219"/>
              <a:gd name="T28" fmla="*/ 20288 w 177"/>
              <a:gd name="T29" fmla="*/ 56889 h 219"/>
              <a:gd name="T30" fmla="*/ 25490 w 177"/>
              <a:gd name="T31" fmla="*/ 57150 h 219"/>
              <a:gd name="T32" fmla="*/ 30692 w 177"/>
              <a:gd name="T33" fmla="*/ 56367 h 219"/>
              <a:gd name="T34" fmla="*/ 31993 w 177"/>
              <a:gd name="T35" fmla="*/ 56367 h 219"/>
              <a:gd name="T36" fmla="*/ 33033 w 177"/>
              <a:gd name="T37" fmla="*/ 55845 h 219"/>
              <a:gd name="T38" fmla="*/ 33813 w 177"/>
              <a:gd name="T39" fmla="*/ 54801 h 219"/>
              <a:gd name="T40" fmla="*/ 34073 w 177"/>
              <a:gd name="T41" fmla="*/ 53497 h 219"/>
              <a:gd name="T42" fmla="*/ 33813 w 177"/>
              <a:gd name="T43" fmla="*/ 52975 h 219"/>
              <a:gd name="T44" fmla="*/ 33033 w 177"/>
              <a:gd name="T45" fmla="*/ 52975 h 219"/>
              <a:gd name="T46" fmla="*/ 31993 w 177"/>
              <a:gd name="T47" fmla="*/ 52714 h 219"/>
              <a:gd name="T48" fmla="*/ 30432 w 177"/>
              <a:gd name="T49" fmla="*/ 52714 h 219"/>
              <a:gd name="T50" fmla="*/ 28871 w 177"/>
              <a:gd name="T51" fmla="*/ 52714 h 219"/>
              <a:gd name="T52" fmla="*/ 27571 w 177"/>
              <a:gd name="T53" fmla="*/ 52714 h 219"/>
              <a:gd name="T54" fmla="*/ 26010 w 177"/>
              <a:gd name="T55" fmla="*/ 52714 h 219"/>
              <a:gd name="T56" fmla="*/ 25230 w 177"/>
              <a:gd name="T57" fmla="*/ 52714 h 219"/>
              <a:gd name="T58" fmla="*/ 22629 w 177"/>
              <a:gd name="T59" fmla="*/ 52453 h 219"/>
              <a:gd name="T60" fmla="*/ 20028 w 177"/>
              <a:gd name="T61" fmla="*/ 52192 h 219"/>
              <a:gd name="T62" fmla="*/ 17427 w 177"/>
              <a:gd name="T63" fmla="*/ 51931 h 219"/>
              <a:gd name="T64" fmla="*/ 14566 w 177"/>
              <a:gd name="T65" fmla="*/ 51148 h 219"/>
              <a:gd name="T66" fmla="*/ 11965 w 177"/>
              <a:gd name="T67" fmla="*/ 50365 h 219"/>
              <a:gd name="T68" fmla="*/ 9104 w 177"/>
              <a:gd name="T69" fmla="*/ 48277 h 219"/>
              <a:gd name="T70" fmla="*/ 6763 w 177"/>
              <a:gd name="T71" fmla="*/ 45668 h 219"/>
              <a:gd name="T72" fmla="*/ 3902 w 177"/>
              <a:gd name="T73" fmla="*/ 42275 h 219"/>
              <a:gd name="T74" fmla="*/ 3381 w 177"/>
              <a:gd name="T75" fmla="*/ 38100 h 219"/>
              <a:gd name="T76" fmla="*/ 3641 w 177"/>
              <a:gd name="T77" fmla="*/ 34186 h 219"/>
              <a:gd name="T78" fmla="*/ 4942 w 177"/>
              <a:gd name="T79" fmla="*/ 30271 h 219"/>
              <a:gd name="T80" fmla="*/ 6503 w 177"/>
              <a:gd name="T81" fmla="*/ 26618 h 219"/>
              <a:gd name="T82" fmla="*/ 8843 w 177"/>
              <a:gd name="T83" fmla="*/ 23225 h 219"/>
              <a:gd name="T84" fmla="*/ 11705 w 177"/>
              <a:gd name="T85" fmla="*/ 19833 h 219"/>
              <a:gd name="T86" fmla="*/ 14566 w 177"/>
              <a:gd name="T87" fmla="*/ 16962 h 219"/>
              <a:gd name="T88" fmla="*/ 18207 w 177"/>
              <a:gd name="T89" fmla="*/ 14353 h 219"/>
              <a:gd name="T90" fmla="*/ 21849 w 177"/>
              <a:gd name="T91" fmla="*/ 11743 h 219"/>
              <a:gd name="T92" fmla="*/ 25490 w 177"/>
              <a:gd name="T93" fmla="*/ 9655 h 219"/>
              <a:gd name="T94" fmla="*/ 29391 w 177"/>
              <a:gd name="T95" fmla="*/ 7568 h 219"/>
              <a:gd name="T96" fmla="*/ 33033 w 177"/>
              <a:gd name="T97" fmla="*/ 6002 h 219"/>
              <a:gd name="T98" fmla="*/ 36674 w 177"/>
              <a:gd name="T99" fmla="*/ 4436 h 219"/>
              <a:gd name="T100" fmla="*/ 40056 w 177"/>
              <a:gd name="T101" fmla="*/ 3132 h 219"/>
              <a:gd name="T102" fmla="*/ 43437 w 177"/>
              <a:gd name="T103" fmla="*/ 2349 h 219"/>
              <a:gd name="T104" fmla="*/ 46038 w 177"/>
              <a:gd name="T105" fmla="*/ 1827 h 219"/>
              <a:gd name="T106" fmla="*/ 44217 w 177"/>
              <a:gd name="T107" fmla="*/ 522 h 219"/>
              <a:gd name="T108" fmla="*/ 41096 w 177"/>
              <a:gd name="T109" fmla="*/ 0 h 219"/>
              <a:gd name="T110" fmla="*/ 37715 w 177"/>
              <a:gd name="T111" fmla="*/ 522 h 219"/>
              <a:gd name="T112" fmla="*/ 33553 w 177"/>
              <a:gd name="T113" fmla="*/ 1566 h 219"/>
              <a:gd name="T114" fmla="*/ 28871 w 177"/>
              <a:gd name="T115" fmla="*/ 2871 h 219"/>
              <a:gd name="T116" fmla="*/ 24450 w 177"/>
              <a:gd name="T117" fmla="*/ 4436 h 219"/>
              <a:gd name="T118" fmla="*/ 20288 w 177"/>
              <a:gd name="T119" fmla="*/ 6785 h 219"/>
              <a:gd name="T120" fmla="*/ 16907 w 177"/>
              <a:gd name="T121" fmla="*/ 8612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6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25442 w 115"/>
              <a:gd name="T1" fmla="*/ 15436 h 170"/>
              <a:gd name="T2" fmla="*/ 26229 w 115"/>
              <a:gd name="T3" fmla="*/ 20311 h 170"/>
              <a:gd name="T4" fmla="*/ 25704 w 115"/>
              <a:gd name="T5" fmla="*/ 24373 h 170"/>
              <a:gd name="T6" fmla="*/ 23868 w 115"/>
              <a:gd name="T7" fmla="*/ 27894 h 170"/>
              <a:gd name="T8" fmla="*/ 20983 w 115"/>
              <a:gd name="T9" fmla="*/ 30873 h 170"/>
              <a:gd name="T10" fmla="*/ 17836 w 115"/>
              <a:gd name="T11" fmla="*/ 33851 h 170"/>
              <a:gd name="T12" fmla="*/ 14163 w 115"/>
              <a:gd name="T13" fmla="*/ 36560 h 170"/>
              <a:gd name="T14" fmla="*/ 10229 w 115"/>
              <a:gd name="T15" fmla="*/ 39268 h 170"/>
              <a:gd name="T16" fmla="*/ 7082 w 115"/>
              <a:gd name="T17" fmla="*/ 41976 h 170"/>
              <a:gd name="T18" fmla="*/ 6557 w 115"/>
              <a:gd name="T19" fmla="*/ 42788 h 170"/>
              <a:gd name="T20" fmla="*/ 6033 w 115"/>
              <a:gd name="T21" fmla="*/ 43330 h 170"/>
              <a:gd name="T22" fmla="*/ 6033 w 115"/>
              <a:gd name="T23" fmla="*/ 44413 h 170"/>
              <a:gd name="T24" fmla="*/ 6819 w 115"/>
              <a:gd name="T25" fmla="*/ 45226 h 170"/>
              <a:gd name="T26" fmla="*/ 7344 w 115"/>
              <a:gd name="T27" fmla="*/ 45767 h 170"/>
              <a:gd name="T28" fmla="*/ 8131 w 115"/>
              <a:gd name="T29" fmla="*/ 46038 h 170"/>
              <a:gd name="T30" fmla="*/ 8918 w 115"/>
              <a:gd name="T31" fmla="*/ 46038 h 170"/>
              <a:gd name="T32" fmla="*/ 9705 w 115"/>
              <a:gd name="T33" fmla="*/ 45767 h 170"/>
              <a:gd name="T34" fmla="*/ 13901 w 115"/>
              <a:gd name="T35" fmla="*/ 43059 h 170"/>
              <a:gd name="T36" fmla="*/ 18098 w 115"/>
              <a:gd name="T37" fmla="*/ 40351 h 170"/>
              <a:gd name="T38" fmla="*/ 21770 w 115"/>
              <a:gd name="T39" fmla="*/ 37101 h 170"/>
              <a:gd name="T40" fmla="*/ 25442 w 115"/>
              <a:gd name="T41" fmla="*/ 33310 h 170"/>
              <a:gd name="T42" fmla="*/ 27802 w 115"/>
              <a:gd name="T43" fmla="*/ 29248 h 170"/>
              <a:gd name="T44" fmla="*/ 29638 w 115"/>
              <a:gd name="T45" fmla="*/ 24644 h 170"/>
              <a:gd name="T46" fmla="*/ 30163 w 115"/>
              <a:gd name="T47" fmla="*/ 19769 h 170"/>
              <a:gd name="T48" fmla="*/ 29114 w 115"/>
              <a:gd name="T49" fmla="*/ 14353 h 170"/>
              <a:gd name="T50" fmla="*/ 26491 w 115"/>
              <a:gd name="T51" fmla="*/ 10562 h 170"/>
              <a:gd name="T52" fmla="*/ 23344 w 115"/>
              <a:gd name="T53" fmla="*/ 7041 h 170"/>
              <a:gd name="T54" fmla="*/ 18885 w 115"/>
              <a:gd name="T55" fmla="*/ 4062 h 170"/>
              <a:gd name="T56" fmla="*/ 14426 w 115"/>
              <a:gd name="T57" fmla="*/ 2166 h 170"/>
              <a:gd name="T58" fmla="*/ 9705 w 115"/>
              <a:gd name="T59" fmla="*/ 542 h 170"/>
              <a:gd name="T60" fmla="*/ 5508 w 115"/>
              <a:gd name="T61" fmla="*/ 0 h 170"/>
              <a:gd name="T62" fmla="*/ 2361 w 115"/>
              <a:gd name="T63" fmla="*/ 271 h 170"/>
              <a:gd name="T64" fmla="*/ 0 w 115"/>
              <a:gd name="T65" fmla="*/ 1354 h 170"/>
              <a:gd name="T66" fmla="*/ 3934 w 115"/>
              <a:gd name="T67" fmla="*/ 2708 h 170"/>
              <a:gd name="T68" fmla="*/ 7869 w 115"/>
              <a:gd name="T69" fmla="*/ 3521 h 170"/>
              <a:gd name="T70" fmla="*/ 11278 w 115"/>
              <a:gd name="T71" fmla="*/ 4333 h 170"/>
              <a:gd name="T72" fmla="*/ 14950 w 115"/>
              <a:gd name="T73" fmla="*/ 5416 h 170"/>
              <a:gd name="T74" fmla="*/ 18360 w 115"/>
              <a:gd name="T75" fmla="*/ 7041 h 170"/>
              <a:gd name="T76" fmla="*/ 21245 w 115"/>
              <a:gd name="T77" fmla="*/ 8937 h 170"/>
              <a:gd name="T78" fmla="*/ 23868 w 115"/>
              <a:gd name="T79" fmla="*/ 11645 h 170"/>
              <a:gd name="T80" fmla="*/ 25442 w 115"/>
              <a:gd name="T81" fmla="*/ 15436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7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22741 w 289"/>
              <a:gd name="T1" fmla="*/ 17002 h 352"/>
              <a:gd name="T2" fmla="*/ 12129 w 289"/>
              <a:gd name="T3" fmla="*/ 27727 h 352"/>
              <a:gd name="T4" fmla="*/ 4043 w 289"/>
              <a:gd name="T5" fmla="*/ 40806 h 352"/>
              <a:gd name="T6" fmla="*/ 0 w 289"/>
              <a:gd name="T7" fmla="*/ 55193 h 352"/>
              <a:gd name="T8" fmla="*/ 758 w 289"/>
              <a:gd name="T9" fmla="*/ 65133 h 352"/>
              <a:gd name="T10" fmla="*/ 2527 w 289"/>
              <a:gd name="T11" fmla="*/ 69056 h 352"/>
              <a:gd name="T12" fmla="*/ 4801 w 289"/>
              <a:gd name="T13" fmla="*/ 72457 h 352"/>
              <a:gd name="T14" fmla="*/ 7833 w 289"/>
              <a:gd name="T15" fmla="*/ 75596 h 352"/>
              <a:gd name="T16" fmla="*/ 12887 w 289"/>
              <a:gd name="T17" fmla="*/ 78996 h 352"/>
              <a:gd name="T18" fmla="*/ 19709 w 289"/>
              <a:gd name="T19" fmla="*/ 82658 h 352"/>
              <a:gd name="T20" fmla="*/ 27037 w 289"/>
              <a:gd name="T21" fmla="*/ 85536 h 352"/>
              <a:gd name="T22" fmla="*/ 34617 w 289"/>
              <a:gd name="T23" fmla="*/ 87628 h 352"/>
              <a:gd name="T24" fmla="*/ 42198 w 289"/>
              <a:gd name="T25" fmla="*/ 89459 h 352"/>
              <a:gd name="T26" fmla="*/ 50031 w 289"/>
              <a:gd name="T27" fmla="*/ 90506 h 352"/>
              <a:gd name="T28" fmla="*/ 57864 w 289"/>
              <a:gd name="T29" fmla="*/ 91290 h 352"/>
              <a:gd name="T30" fmla="*/ 65697 w 289"/>
              <a:gd name="T31" fmla="*/ 91813 h 352"/>
              <a:gd name="T32" fmla="*/ 70751 w 289"/>
              <a:gd name="T33" fmla="*/ 92075 h 352"/>
              <a:gd name="T34" fmla="*/ 72520 w 289"/>
              <a:gd name="T35" fmla="*/ 90506 h 352"/>
              <a:gd name="T36" fmla="*/ 73025 w 289"/>
              <a:gd name="T37" fmla="*/ 87628 h 352"/>
              <a:gd name="T38" fmla="*/ 71509 w 289"/>
              <a:gd name="T39" fmla="*/ 85797 h 352"/>
              <a:gd name="T40" fmla="*/ 66708 w 289"/>
              <a:gd name="T41" fmla="*/ 85536 h 352"/>
              <a:gd name="T42" fmla="*/ 59380 w 289"/>
              <a:gd name="T43" fmla="*/ 85274 h 352"/>
              <a:gd name="T44" fmla="*/ 52305 w 289"/>
              <a:gd name="T45" fmla="*/ 84489 h 352"/>
              <a:gd name="T46" fmla="*/ 45230 w 289"/>
              <a:gd name="T47" fmla="*/ 83443 h 352"/>
              <a:gd name="T48" fmla="*/ 37902 w 289"/>
              <a:gd name="T49" fmla="*/ 82135 h 352"/>
              <a:gd name="T50" fmla="*/ 30827 w 289"/>
              <a:gd name="T51" fmla="*/ 80042 h 352"/>
              <a:gd name="T52" fmla="*/ 24005 w 289"/>
              <a:gd name="T53" fmla="*/ 77950 h 352"/>
              <a:gd name="T54" fmla="*/ 17182 w 289"/>
              <a:gd name="T55" fmla="*/ 74549 h 352"/>
              <a:gd name="T56" fmla="*/ 11371 w 289"/>
              <a:gd name="T57" fmla="*/ 70887 h 352"/>
              <a:gd name="T58" fmla="*/ 8086 w 289"/>
              <a:gd name="T59" fmla="*/ 65394 h 352"/>
              <a:gd name="T60" fmla="*/ 6822 w 289"/>
              <a:gd name="T61" fmla="*/ 58070 h 352"/>
              <a:gd name="T62" fmla="*/ 8591 w 289"/>
              <a:gd name="T63" fmla="*/ 47869 h 352"/>
              <a:gd name="T64" fmla="*/ 11371 w 289"/>
              <a:gd name="T65" fmla="*/ 40021 h 352"/>
              <a:gd name="T66" fmla="*/ 15414 w 289"/>
              <a:gd name="T67" fmla="*/ 33220 h 352"/>
              <a:gd name="T68" fmla="*/ 20215 w 289"/>
              <a:gd name="T69" fmla="*/ 26942 h 352"/>
              <a:gd name="T70" fmla="*/ 25774 w 289"/>
              <a:gd name="T71" fmla="*/ 21449 h 352"/>
              <a:gd name="T72" fmla="*/ 32596 w 289"/>
              <a:gd name="T73" fmla="*/ 15433 h 352"/>
              <a:gd name="T74" fmla="*/ 40934 w 289"/>
              <a:gd name="T75" fmla="*/ 9940 h 352"/>
              <a:gd name="T76" fmla="*/ 49778 w 289"/>
              <a:gd name="T77" fmla="*/ 5232 h 352"/>
              <a:gd name="T78" fmla="*/ 57359 w 289"/>
              <a:gd name="T79" fmla="*/ 1569 h 352"/>
              <a:gd name="T80" fmla="*/ 57611 w 289"/>
              <a:gd name="T81" fmla="*/ 0 h 352"/>
              <a:gd name="T82" fmla="*/ 50031 w 289"/>
              <a:gd name="T83" fmla="*/ 1308 h 352"/>
              <a:gd name="T84" fmla="*/ 40934 w 289"/>
              <a:gd name="T85" fmla="*/ 4708 h 352"/>
              <a:gd name="T86" fmla="*/ 32091 w 289"/>
              <a:gd name="T87" fmla="*/ 941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8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54239 w 252"/>
              <a:gd name="T1" fmla="*/ 19455 h 235"/>
              <a:gd name="T2" fmla="*/ 57339 w 252"/>
              <a:gd name="T3" fmla="*/ 22968 h 235"/>
              <a:gd name="T4" fmla="*/ 58888 w 252"/>
              <a:gd name="T5" fmla="*/ 27021 h 235"/>
              <a:gd name="T6" fmla="*/ 59921 w 252"/>
              <a:gd name="T7" fmla="*/ 31345 h 235"/>
              <a:gd name="T8" fmla="*/ 59921 w 252"/>
              <a:gd name="T9" fmla="*/ 35938 h 235"/>
              <a:gd name="T10" fmla="*/ 59405 w 252"/>
              <a:gd name="T11" fmla="*/ 39721 h 235"/>
              <a:gd name="T12" fmla="*/ 58372 w 252"/>
              <a:gd name="T13" fmla="*/ 42964 h 235"/>
              <a:gd name="T14" fmla="*/ 56305 w 252"/>
              <a:gd name="T15" fmla="*/ 46206 h 235"/>
              <a:gd name="T16" fmla="*/ 54497 w 252"/>
              <a:gd name="T17" fmla="*/ 48638 h 235"/>
              <a:gd name="T18" fmla="*/ 52173 w 252"/>
              <a:gd name="T19" fmla="*/ 51611 h 235"/>
              <a:gd name="T20" fmla="*/ 49590 w 252"/>
              <a:gd name="T21" fmla="*/ 54043 h 235"/>
              <a:gd name="T22" fmla="*/ 47266 w 252"/>
              <a:gd name="T23" fmla="*/ 56474 h 235"/>
              <a:gd name="T24" fmla="*/ 44683 w 252"/>
              <a:gd name="T25" fmla="*/ 59177 h 235"/>
              <a:gd name="T26" fmla="*/ 44166 w 252"/>
              <a:gd name="T27" fmla="*/ 59987 h 235"/>
              <a:gd name="T28" fmla="*/ 43908 w 252"/>
              <a:gd name="T29" fmla="*/ 60798 h 235"/>
              <a:gd name="T30" fmla="*/ 44166 w 252"/>
              <a:gd name="T31" fmla="*/ 61879 h 235"/>
              <a:gd name="T32" fmla="*/ 44683 w 252"/>
              <a:gd name="T33" fmla="*/ 62689 h 235"/>
              <a:gd name="T34" fmla="*/ 45458 w 252"/>
              <a:gd name="T35" fmla="*/ 63230 h 235"/>
              <a:gd name="T36" fmla="*/ 46491 w 252"/>
              <a:gd name="T37" fmla="*/ 63500 h 235"/>
              <a:gd name="T38" fmla="*/ 47524 w 252"/>
              <a:gd name="T39" fmla="*/ 63230 h 235"/>
              <a:gd name="T40" fmla="*/ 48299 w 252"/>
              <a:gd name="T41" fmla="*/ 62689 h 235"/>
              <a:gd name="T42" fmla="*/ 53723 w 252"/>
              <a:gd name="T43" fmla="*/ 58906 h 235"/>
              <a:gd name="T44" fmla="*/ 58113 w 252"/>
              <a:gd name="T45" fmla="*/ 54043 h 235"/>
              <a:gd name="T46" fmla="*/ 61729 w 252"/>
              <a:gd name="T47" fmla="*/ 48098 h 235"/>
              <a:gd name="T48" fmla="*/ 64312 w 252"/>
              <a:gd name="T49" fmla="*/ 42153 h 235"/>
              <a:gd name="T50" fmla="*/ 65087 w 252"/>
              <a:gd name="T51" fmla="*/ 35398 h 235"/>
              <a:gd name="T52" fmla="*/ 64570 w 252"/>
              <a:gd name="T53" fmla="*/ 29183 h 235"/>
              <a:gd name="T54" fmla="*/ 62504 w 252"/>
              <a:gd name="T55" fmla="*/ 22968 h 235"/>
              <a:gd name="T56" fmla="*/ 58113 w 252"/>
              <a:gd name="T57" fmla="*/ 17564 h 235"/>
              <a:gd name="T58" fmla="*/ 54756 w 252"/>
              <a:gd name="T59" fmla="*/ 14591 h 235"/>
              <a:gd name="T60" fmla="*/ 50882 w 252"/>
              <a:gd name="T61" fmla="*/ 12160 h 235"/>
              <a:gd name="T62" fmla="*/ 46749 w 252"/>
              <a:gd name="T63" fmla="*/ 9728 h 235"/>
              <a:gd name="T64" fmla="*/ 42358 w 252"/>
              <a:gd name="T65" fmla="*/ 7836 h 235"/>
              <a:gd name="T66" fmla="*/ 37709 w 252"/>
              <a:gd name="T67" fmla="*/ 5945 h 235"/>
              <a:gd name="T68" fmla="*/ 32802 w 252"/>
              <a:gd name="T69" fmla="*/ 4594 h 235"/>
              <a:gd name="T70" fmla="*/ 28153 w 252"/>
              <a:gd name="T71" fmla="*/ 3243 h 235"/>
              <a:gd name="T72" fmla="*/ 23245 w 252"/>
              <a:gd name="T73" fmla="*/ 1891 h 235"/>
              <a:gd name="T74" fmla="*/ 18855 w 252"/>
              <a:gd name="T75" fmla="*/ 1081 h 235"/>
              <a:gd name="T76" fmla="*/ 14722 w 252"/>
              <a:gd name="T77" fmla="*/ 540 h 235"/>
              <a:gd name="T78" fmla="*/ 10848 w 252"/>
              <a:gd name="T79" fmla="*/ 0 h 235"/>
              <a:gd name="T80" fmla="*/ 7232 w 252"/>
              <a:gd name="T81" fmla="*/ 0 h 235"/>
              <a:gd name="T82" fmla="*/ 4391 w 252"/>
              <a:gd name="T83" fmla="*/ 0 h 235"/>
              <a:gd name="T84" fmla="*/ 2066 w 252"/>
              <a:gd name="T85" fmla="*/ 270 h 235"/>
              <a:gd name="T86" fmla="*/ 775 w 252"/>
              <a:gd name="T87" fmla="*/ 811 h 235"/>
              <a:gd name="T88" fmla="*/ 0 w 252"/>
              <a:gd name="T89" fmla="*/ 1351 h 235"/>
              <a:gd name="T90" fmla="*/ 2583 w 252"/>
              <a:gd name="T91" fmla="*/ 1891 h 235"/>
              <a:gd name="T92" fmla="*/ 5682 w 252"/>
              <a:gd name="T93" fmla="*/ 2162 h 235"/>
              <a:gd name="T94" fmla="*/ 8523 w 252"/>
              <a:gd name="T95" fmla="*/ 2972 h 235"/>
              <a:gd name="T96" fmla="*/ 11881 w 252"/>
              <a:gd name="T97" fmla="*/ 3513 h 235"/>
              <a:gd name="T98" fmla="*/ 15497 w 252"/>
              <a:gd name="T99" fmla="*/ 4053 h 235"/>
              <a:gd name="T100" fmla="*/ 18855 w 252"/>
              <a:gd name="T101" fmla="*/ 4594 h 235"/>
              <a:gd name="T102" fmla="*/ 22471 w 252"/>
              <a:gd name="T103" fmla="*/ 5404 h 235"/>
              <a:gd name="T104" fmla="*/ 26345 w 252"/>
              <a:gd name="T105" fmla="*/ 6215 h 235"/>
              <a:gd name="T106" fmla="*/ 29702 w 252"/>
              <a:gd name="T107" fmla="*/ 7566 h 235"/>
              <a:gd name="T108" fmla="*/ 33577 w 252"/>
              <a:gd name="T109" fmla="*/ 8647 h 235"/>
              <a:gd name="T110" fmla="*/ 37451 w 252"/>
              <a:gd name="T111" fmla="*/ 9998 h 235"/>
              <a:gd name="T112" fmla="*/ 41067 w 252"/>
              <a:gd name="T113" fmla="*/ 11619 h 235"/>
              <a:gd name="T114" fmla="*/ 44424 w 252"/>
              <a:gd name="T115" fmla="*/ 13240 h 235"/>
              <a:gd name="T116" fmla="*/ 48040 w 252"/>
              <a:gd name="T117" fmla="*/ 14862 h 235"/>
              <a:gd name="T118" fmla="*/ 51140 w 252"/>
              <a:gd name="T119" fmla="*/ 17294 h 235"/>
              <a:gd name="T120" fmla="*/ 54239 w 252"/>
              <a:gd name="T121" fmla="*/ 19455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9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32038 h 220"/>
              <a:gd name="T2" fmla="*/ 0 w 103"/>
              <a:gd name="T3" fmla="*/ 36844 h 220"/>
              <a:gd name="T4" fmla="*/ 1048 w 103"/>
              <a:gd name="T5" fmla="*/ 41383 h 220"/>
              <a:gd name="T6" fmla="*/ 3144 w 103"/>
              <a:gd name="T7" fmla="*/ 45655 h 220"/>
              <a:gd name="T8" fmla="*/ 5764 w 103"/>
              <a:gd name="T9" fmla="*/ 49392 h 220"/>
              <a:gd name="T10" fmla="*/ 9170 w 103"/>
              <a:gd name="T11" fmla="*/ 52596 h 220"/>
              <a:gd name="T12" fmla="*/ 13100 w 103"/>
              <a:gd name="T13" fmla="*/ 55266 h 220"/>
              <a:gd name="T14" fmla="*/ 17293 w 103"/>
              <a:gd name="T15" fmla="*/ 57402 h 220"/>
              <a:gd name="T16" fmla="*/ 21747 w 103"/>
              <a:gd name="T17" fmla="*/ 58470 h 220"/>
              <a:gd name="T18" fmla="*/ 23319 w 103"/>
              <a:gd name="T19" fmla="*/ 58737 h 220"/>
              <a:gd name="T20" fmla="*/ 24629 w 103"/>
              <a:gd name="T21" fmla="*/ 58203 h 220"/>
              <a:gd name="T22" fmla="*/ 25677 w 103"/>
              <a:gd name="T23" fmla="*/ 57402 h 220"/>
              <a:gd name="T24" fmla="*/ 26201 w 103"/>
              <a:gd name="T25" fmla="*/ 56334 h 220"/>
              <a:gd name="T26" fmla="*/ 26201 w 103"/>
              <a:gd name="T27" fmla="*/ 54732 h 220"/>
              <a:gd name="T28" fmla="*/ 25939 w 103"/>
              <a:gd name="T29" fmla="*/ 53397 h 220"/>
              <a:gd name="T30" fmla="*/ 25153 w 103"/>
              <a:gd name="T31" fmla="*/ 52329 h 220"/>
              <a:gd name="T32" fmla="*/ 23843 w 103"/>
              <a:gd name="T33" fmla="*/ 51528 h 220"/>
              <a:gd name="T34" fmla="*/ 19389 w 103"/>
              <a:gd name="T35" fmla="*/ 49926 h 220"/>
              <a:gd name="T36" fmla="*/ 15197 w 103"/>
              <a:gd name="T37" fmla="*/ 47524 h 220"/>
              <a:gd name="T38" fmla="*/ 11790 w 103"/>
              <a:gd name="T39" fmla="*/ 44587 h 220"/>
              <a:gd name="T40" fmla="*/ 9432 w 103"/>
              <a:gd name="T41" fmla="*/ 41116 h 220"/>
              <a:gd name="T42" fmla="*/ 7860 w 103"/>
              <a:gd name="T43" fmla="*/ 36844 h 220"/>
              <a:gd name="T44" fmla="*/ 7074 w 103"/>
              <a:gd name="T45" fmla="*/ 32305 h 220"/>
              <a:gd name="T46" fmla="*/ 7074 w 103"/>
              <a:gd name="T47" fmla="*/ 27500 h 220"/>
              <a:gd name="T48" fmla="*/ 8384 w 103"/>
              <a:gd name="T49" fmla="*/ 22160 h 220"/>
              <a:gd name="T50" fmla="*/ 10218 w 103"/>
              <a:gd name="T51" fmla="*/ 18422 h 220"/>
              <a:gd name="T52" fmla="*/ 13362 w 103"/>
              <a:gd name="T53" fmla="*/ 14951 h 220"/>
              <a:gd name="T54" fmla="*/ 16507 w 103"/>
              <a:gd name="T55" fmla="*/ 11480 h 220"/>
              <a:gd name="T56" fmla="*/ 20175 w 103"/>
              <a:gd name="T57" fmla="*/ 8277 h 220"/>
              <a:gd name="T58" fmla="*/ 23319 w 103"/>
              <a:gd name="T59" fmla="*/ 5607 h 220"/>
              <a:gd name="T60" fmla="*/ 25677 w 103"/>
              <a:gd name="T61" fmla="*/ 3204 h 220"/>
              <a:gd name="T62" fmla="*/ 26987 w 103"/>
              <a:gd name="T63" fmla="*/ 1335 h 220"/>
              <a:gd name="T64" fmla="*/ 26987 w 103"/>
              <a:gd name="T65" fmla="*/ 0 h 220"/>
              <a:gd name="T66" fmla="*/ 24105 w 103"/>
              <a:gd name="T67" fmla="*/ 1068 h 220"/>
              <a:gd name="T68" fmla="*/ 20175 w 103"/>
              <a:gd name="T69" fmla="*/ 3204 h 220"/>
              <a:gd name="T70" fmla="*/ 15983 w 103"/>
              <a:gd name="T71" fmla="*/ 6675 h 220"/>
              <a:gd name="T72" fmla="*/ 11528 w 103"/>
              <a:gd name="T73" fmla="*/ 10679 h 220"/>
              <a:gd name="T74" fmla="*/ 7598 w 103"/>
              <a:gd name="T75" fmla="*/ 15218 h 220"/>
              <a:gd name="T76" fmla="*/ 4192 w 103"/>
              <a:gd name="T77" fmla="*/ 20558 h 220"/>
              <a:gd name="T78" fmla="*/ 1572 w 103"/>
              <a:gd name="T79" fmla="*/ 26165 h 220"/>
              <a:gd name="T80" fmla="*/ 0 w 103"/>
              <a:gd name="T81" fmla="*/ 32038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0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48318 w 220"/>
              <a:gd name="T1" fmla="*/ 29793 h 288"/>
              <a:gd name="T2" fmla="*/ 50915 w 220"/>
              <a:gd name="T3" fmla="*/ 34457 h 288"/>
              <a:gd name="T4" fmla="*/ 52474 w 220"/>
              <a:gd name="T5" fmla="*/ 39638 h 288"/>
              <a:gd name="T6" fmla="*/ 51695 w 220"/>
              <a:gd name="T7" fmla="*/ 45079 h 288"/>
              <a:gd name="T8" fmla="*/ 48318 w 220"/>
              <a:gd name="T9" fmla="*/ 50260 h 288"/>
              <a:gd name="T10" fmla="*/ 43642 w 220"/>
              <a:gd name="T11" fmla="*/ 55183 h 288"/>
              <a:gd name="T12" fmla="*/ 38446 w 220"/>
              <a:gd name="T13" fmla="*/ 59328 h 288"/>
              <a:gd name="T14" fmla="*/ 32991 w 220"/>
              <a:gd name="T15" fmla="*/ 63732 h 288"/>
              <a:gd name="T16" fmla="*/ 29874 w 220"/>
              <a:gd name="T17" fmla="*/ 66841 h 288"/>
              <a:gd name="T18" fmla="*/ 28575 w 220"/>
              <a:gd name="T19" fmla="*/ 69172 h 288"/>
              <a:gd name="T20" fmla="*/ 27796 w 220"/>
              <a:gd name="T21" fmla="*/ 71504 h 288"/>
              <a:gd name="T22" fmla="*/ 28315 w 220"/>
              <a:gd name="T23" fmla="*/ 73577 h 288"/>
              <a:gd name="T24" fmla="*/ 30393 w 220"/>
              <a:gd name="T25" fmla="*/ 74613 h 288"/>
              <a:gd name="T26" fmla="*/ 32212 w 220"/>
              <a:gd name="T27" fmla="*/ 74354 h 288"/>
              <a:gd name="T28" fmla="*/ 35849 w 220"/>
              <a:gd name="T29" fmla="*/ 70209 h 288"/>
              <a:gd name="T30" fmla="*/ 41823 w 220"/>
              <a:gd name="T31" fmla="*/ 64768 h 288"/>
              <a:gd name="T32" fmla="*/ 48058 w 220"/>
              <a:gd name="T33" fmla="*/ 59328 h 288"/>
              <a:gd name="T34" fmla="*/ 53513 w 220"/>
              <a:gd name="T35" fmla="*/ 52851 h 288"/>
              <a:gd name="T36" fmla="*/ 56890 w 220"/>
              <a:gd name="T37" fmla="*/ 44820 h 288"/>
              <a:gd name="T38" fmla="*/ 56630 w 220"/>
              <a:gd name="T39" fmla="*/ 36529 h 288"/>
              <a:gd name="T40" fmla="*/ 52994 w 220"/>
              <a:gd name="T41" fmla="*/ 28757 h 288"/>
              <a:gd name="T42" fmla="*/ 47279 w 220"/>
              <a:gd name="T43" fmla="*/ 22280 h 288"/>
              <a:gd name="T44" fmla="*/ 41044 w 220"/>
              <a:gd name="T45" fmla="*/ 18135 h 288"/>
              <a:gd name="T46" fmla="*/ 34810 w 220"/>
              <a:gd name="T47" fmla="*/ 14508 h 288"/>
              <a:gd name="T48" fmla="*/ 28315 w 220"/>
              <a:gd name="T49" fmla="*/ 11140 h 288"/>
              <a:gd name="T50" fmla="*/ 21561 w 220"/>
              <a:gd name="T51" fmla="*/ 7513 h 288"/>
              <a:gd name="T52" fmla="*/ 15327 w 220"/>
              <a:gd name="T53" fmla="*/ 4404 h 288"/>
              <a:gd name="T54" fmla="*/ 9352 w 220"/>
              <a:gd name="T55" fmla="*/ 1814 h 288"/>
              <a:gd name="T56" fmla="*/ 4676 w 220"/>
              <a:gd name="T57" fmla="*/ 259 h 288"/>
              <a:gd name="T58" fmla="*/ 1039 w 220"/>
              <a:gd name="T59" fmla="*/ 0 h 288"/>
              <a:gd name="T60" fmla="*/ 2338 w 220"/>
              <a:gd name="T61" fmla="*/ 1814 h 288"/>
              <a:gd name="T62" fmla="*/ 8053 w 220"/>
              <a:gd name="T63" fmla="*/ 4663 h 288"/>
              <a:gd name="T64" fmla="*/ 14028 w 220"/>
              <a:gd name="T65" fmla="*/ 7513 h 288"/>
              <a:gd name="T66" fmla="*/ 20003 w 220"/>
              <a:gd name="T67" fmla="*/ 10363 h 288"/>
              <a:gd name="T68" fmla="*/ 26237 w 220"/>
              <a:gd name="T69" fmla="*/ 13731 h 288"/>
              <a:gd name="T70" fmla="*/ 32212 w 220"/>
              <a:gd name="T71" fmla="*/ 17099 h 288"/>
              <a:gd name="T72" fmla="*/ 38187 w 220"/>
              <a:gd name="T73" fmla="*/ 21244 h 288"/>
              <a:gd name="T74" fmla="*/ 43642 w 220"/>
              <a:gd name="T75" fmla="*/ 25389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1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28241 w 1070"/>
              <a:gd name="T1" fmla="*/ 0 h 844"/>
              <a:gd name="T2" fmla="*/ 214313 w 1070"/>
              <a:gd name="T3" fmla="*/ 29922 h 844"/>
              <a:gd name="T4" fmla="*/ 184069 w 1070"/>
              <a:gd name="T5" fmla="*/ 130175 h 844"/>
              <a:gd name="T6" fmla="*/ 0 w 1070"/>
              <a:gd name="T7" fmla="*/ 96243 h 844"/>
              <a:gd name="T8" fmla="*/ 28241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2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19554 w 819"/>
              <a:gd name="T1" fmla="*/ 0 h 333"/>
              <a:gd name="T2" fmla="*/ 165100 w 819"/>
              <a:gd name="T3" fmla="*/ 21867 h 333"/>
              <a:gd name="T4" fmla="*/ 34673 w 819"/>
              <a:gd name="T5" fmla="*/ 15417 h 333"/>
              <a:gd name="T6" fmla="*/ 0 w 819"/>
              <a:gd name="T7" fmla="*/ 52387 h 333"/>
              <a:gd name="T8" fmla="*/ 19554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3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6828 w 1083"/>
              <a:gd name="T1" fmla="*/ 0 h 306"/>
              <a:gd name="T2" fmla="*/ 217488 w 1083"/>
              <a:gd name="T3" fmla="*/ 40621 h 306"/>
              <a:gd name="T4" fmla="*/ 211865 w 1083"/>
              <a:gd name="T5" fmla="*/ 47625 h 306"/>
              <a:gd name="T6" fmla="*/ 0 w 1083"/>
              <a:gd name="T7" fmla="*/ 4358 h 306"/>
              <a:gd name="T8" fmla="*/ 6828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4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7853 w 1088"/>
              <a:gd name="T1" fmla="*/ 0 h 311"/>
              <a:gd name="T2" fmla="*/ 219075 w 1088"/>
              <a:gd name="T3" fmla="*/ 39815 h 311"/>
              <a:gd name="T4" fmla="*/ 212430 w 1088"/>
              <a:gd name="T5" fmla="*/ 47625 h 311"/>
              <a:gd name="T6" fmla="*/ 0 w 1088"/>
              <a:gd name="T7" fmla="*/ 5207 h 311"/>
              <a:gd name="T8" fmla="*/ 785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5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3098 w 164"/>
              <a:gd name="T1" fmla="*/ 154 h 72"/>
              <a:gd name="T2" fmla="*/ 4066 w 164"/>
              <a:gd name="T3" fmla="*/ 154 h 72"/>
              <a:gd name="T4" fmla="*/ 6776 w 164"/>
              <a:gd name="T5" fmla="*/ 0 h 72"/>
              <a:gd name="T6" fmla="*/ 10454 w 164"/>
              <a:gd name="T7" fmla="*/ 0 h 72"/>
              <a:gd name="T8" fmla="*/ 15101 w 164"/>
              <a:gd name="T9" fmla="*/ 309 h 72"/>
              <a:gd name="T10" fmla="*/ 20134 w 164"/>
              <a:gd name="T11" fmla="*/ 1080 h 72"/>
              <a:gd name="T12" fmla="*/ 24780 w 164"/>
              <a:gd name="T13" fmla="*/ 2624 h 72"/>
              <a:gd name="T14" fmla="*/ 28846 w 164"/>
              <a:gd name="T15" fmla="*/ 4784 h 72"/>
              <a:gd name="T16" fmla="*/ 31750 w 164"/>
              <a:gd name="T17" fmla="*/ 7871 h 72"/>
              <a:gd name="T18" fmla="*/ 31750 w 164"/>
              <a:gd name="T19" fmla="*/ 8025 h 72"/>
              <a:gd name="T20" fmla="*/ 31750 w 164"/>
              <a:gd name="T21" fmla="*/ 8797 h 72"/>
              <a:gd name="T22" fmla="*/ 31556 w 164"/>
              <a:gd name="T23" fmla="*/ 9569 h 72"/>
              <a:gd name="T24" fmla="*/ 31169 w 164"/>
              <a:gd name="T25" fmla="*/ 10340 h 72"/>
              <a:gd name="T26" fmla="*/ 30201 w 164"/>
              <a:gd name="T27" fmla="*/ 10958 h 72"/>
              <a:gd name="T28" fmla="*/ 28846 w 164"/>
              <a:gd name="T29" fmla="*/ 11112 h 72"/>
              <a:gd name="T30" fmla="*/ 26716 w 164"/>
              <a:gd name="T31" fmla="*/ 10958 h 72"/>
              <a:gd name="T32" fmla="*/ 24006 w 164"/>
              <a:gd name="T33" fmla="*/ 10032 h 72"/>
              <a:gd name="T34" fmla="*/ 24006 w 164"/>
              <a:gd name="T35" fmla="*/ 9723 h 72"/>
              <a:gd name="T36" fmla="*/ 23812 w 164"/>
              <a:gd name="T37" fmla="*/ 9106 h 72"/>
              <a:gd name="T38" fmla="*/ 23232 w 164"/>
              <a:gd name="T39" fmla="*/ 8025 h 72"/>
              <a:gd name="T40" fmla="*/ 21877 w 164"/>
              <a:gd name="T41" fmla="*/ 6945 h 72"/>
              <a:gd name="T42" fmla="*/ 19360 w 164"/>
              <a:gd name="T43" fmla="*/ 5865 h 72"/>
              <a:gd name="T44" fmla="*/ 15681 w 164"/>
              <a:gd name="T45" fmla="*/ 4939 h 72"/>
              <a:gd name="T46" fmla="*/ 10648 w 164"/>
              <a:gd name="T47" fmla="*/ 4476 h 72"/>
              <a:gd name="T48" fmla="*/ 3872 w 164"/>
              <a:gd name="T49" fmla="*/ 4476 h 72"/>
              <a:gd name="T50" fmla="*/ 3485 w 164"/>
              <a:gd name="T51" fmla="*/ 4476 h 72"/>
              <a:gd name="T52" fmla="*/ 2710 w 164"/>
              <a:gd name="T53" fmla="*/ 4167 h 72"/>
              <a:gd name="T54" fmla="*/ 1742 w 164"/>
              <a:gd name="T55" fmla="*/ 3858 h 72"/>
              <a:gd name="T56" fmla="*/ 774 w 164"/>
              <a:gd name="T57" fmla="*/ 3395 h 72"/>
              <a:gd name="T58" fmla="*/ 0 w 164"/>
              <a:gd name="T59" fmla="*/ 2778 h 72"/>
              <a:gd name="T60" fmla="*/ 0 w 164"/>
              <a:gd name="T61" fmla="*/ 2161 h 72"/>
              <a:gd name="T62" fmla="*/ 968 w 164"/>
              <a:gd name="T63" fmla="*/ 1080 h 72"/>
              <a:gd name="T64" fmla="*/ 3098 w 164"/>
              <a:gd name="T65" fmla="*/ 154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6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9297 w 146"/>
              <a:gd name="T1" fmla="*/ 0 h 109"/>
              <a:gd name="T2" fmla="*/ 8677 w 146"/>
              <a:gd name="T3" fmla="*/ 0 h 109"/>
              <a:gd name="T4" fmla="*/ 7231 w 146"/>
              <a:gd name="T5" fmla="*/ 437 h 109"/>
              <a:gd name="T6" fmla="*/ 5371 w 146"/>
              <a:gd name="T7" fmla="*/ 1019 h 109"/>
              <a:gd name="T8" fmla="*/ 3099 w 146"/>
              <a:gd name="T9" fmla="*/ 2039 h 109"/>
              <a:gd name="T10" fmla="*/ 1240 w 146"/>
              <a:gd name="T11" fmla="*/ 3495 h 109"/>
              <a:gd name="T12" fmla="*/ 207 w 146"/>
              <a:gd name="T13" fmla="*/ 5680 h 109"/>
              <a:gd name="T14" fmla="*/ 0 w 146"/>
              <a:gd name="T15" fmla="*/ 8593 h 109"/>
              <a:gd name="T16" fmla="*/ 1240 w 146"/>
              <a:gd name="T17" fmla="*/ 12380 h 109"/>
              <a:gd name="T18" fmla="*/ 17560 w 146"/>
              <a:gd name="T19" fmla="*/ 15875 h 109"/>
              <a:gd name="T20" fmla="*/ 17353 w 146"/>
              <a:gd name="T21" fmla="*/ 15147 h 109"/>
              <a:gd name="T22" fmla="*/ 17353 w 146"/>
              <a:gd name="T23" fmla="*/ 13545 h 109"/>
              <a:gd name="T24" fmla="*/ 17353 w 146"/>
              <a:gd name="T25" fmla="*/ 11069 h 109"/>
              <a:gd name="T26" fmla="*/ 17973 w 146"/>
              <a:gd name="T27" fmla="*/ 8447 h 109"/>
              <a:gd name="T28" fmla="*/ 19213 w 146"/>
              <a:gd name="T29" fmla="*/ 5826 h 109"/>
              <a:gd name="T30" fmla="*/ 21485 w 146"/>
              <a:gd name="T31" fmla="*/ 3932 h 109"/>
              <a:gd name="T32" fmla="*/ 24997 w 146"/>
              <a:gd name="T33" fmla="*/ 2913 h 109"/>
              <a:gd name="T34" fmla="*/ 30162 w 146"/>
              <a:gd name="T35" fmla="*/ 3350 h 109"/>
              <a:gd name="T36" fmla="*/ 929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7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9297 w 146"/>
              <a:gd name="T1" fmla="*/ 0 h 107"/>
              <a:gd name="T2" fmla="*/ 8677 w 146"/>
              <a:gd name="T3" fmla="*/ 0 h 107"/>
              <a:gd name="T4" fmla="*/ 7231 w 146"/>
              <a:gd name="T5" fmla="*/ 297 h 107"/>
              <a:gd name="T6" fmla="*/ 5165 w 146"/>
              <a:gd name="T7" fmla="*/ 890 h 107"/>
              <a:gd name="T8" fmla="*/ 3099 w 146"/>
              <a:gd name="T9" fmla="*/ 1780 h 107"/>
              <a:gd name="T10" fmla="*/ 1240 w 146"/>
              <a:gd name="T11" fmla="*/ 3412 h 107"/>
              <a:gd name="T12" fmla="*/ 0 w 146"/>
              <a:gd name="T13" fmla="*/ 5638 h 107"/>
              <a:gd name="T14" fmla="*/ 0 w 146"/>
              <a:gd name="T15" fmla="*/ 8605 h 107"/>
              <a:gd name="T16" fmla="*/ 1240 w 146"/>
              <a:gd name="T17" fmla="*/ 12611 h 107"/>
              <a:gd name="T18" fmla="*/ 17354 w 146"/>
              <a:gd name="T19" fmla="*/ 15875 h 107"/>
              <a:gd name="T20" fmla="*/ 17147 w 146"/>
              <a:gd name="T21" fmla="*/ 15282 h 107"/>
              <a:gd name="T22" fmla="*/ 17147 w 146"/>
              <a:gd name="T23" fmla="*/ 13501 h 107"/>
              <a:gd name="T24" fmla="*/ 17147 w 146"/>
              <a:gd name="T25" fmla="*/ 11127 h 107"/>
              <a:gd name="T26" fmla="*/ 17767 w 146"/>
              <a:gd name="T27" fmla="*/ 8308 h 107"/>
              <a:gd name="T28" fmla="*/ 19007 w 146"/>
              <a:gd name="T29" fmla="*/ 5935 h 107"/>
              <a:gd name="T30" fmla="*/ 21279 w 146"/>
              <a:gd name="T31" fmla="*/ 4006 h 107"/>
              <a:gd name="T32" fmla="*/ 24998 w 146"/>
              <a:gd name="T33" fmla="*/ 2819 h 107"/>
              <a:gd name="T34" fmla="*/ 30163 w 146"/>
              <a:gd name="T35" fmla="*/ 3412 h 107"/>
              <a:gd name="T36" fmla="*/ 929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8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6629 h 182"/>
              <a:gd name="T2" fmla="*/ 121347 w 629"/>
              <a:gd name="T3" fmla="*/ 30162 h 182"/>
              <a:gd name="T4" fmla="*/ 127000 w 629"/>
              <a:gd name="T5" fmla="*/ 23533 h 182"/>
              <a:gd name="T6" fmla="*/ 5855 w 629"/>
              <a:gd name="T7" fmla="*/ 0 h 182"/>
              <a:gd name="T8" fmla="*/ 0 w 629"/>
              <a:gd name="T9" fmla="*/ 6629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9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4445 h 170"/>
              <a:gd name="T2" fmla="*/ 119455 w 606"/>
              <a:gd name="T3" fmla="*/ 26987 h 170"/>
              <a:gd name="T4" fmla="*/ 120650 w 606"/>
              <a:gd name="T5" fmla="*/ 22542 h 170"/>
              <a:gd name="T6" fmla="*/ 995 w 606"/>
              <a:gd name="T7" fmla="*/ 0 h 170"/>
              <a:gd name="T8" fmla="*/ 0 w 606"/>
              <a:gd name="T9" fmla="*/ 4445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0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4184 h 170"/>
              <a:gd name="T2" fmla="*/ 119455 w 606"/>
              <a:gd name="T3" fmla="*/ 25400 h 170"/>
              <a:gd name="T4" fmla="*/ 120650 w 606"/>
              <a:gd name="T5" fmla="*/ 21216 h 170"/>
              <a:gd name="T6" fmla="*/ 995 w 606"/>
              <a:gd name="T7" fmla="*/ 0 h 170"/>
              <a:gd name="T8" fmla="*/ 0 w 606"/>
              <a:gd name="T9" fmla="*/ 4184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1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2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16906 w 177"/>
              <a:gd name="T1" fmla="*/ 8612 h 219"/>
              <a:gd name="T2" fmla="*/ 13525 w 177"/>
              <a:gd name="T3" fmla="*/ 11221 h 219"/>
              <a:gd name="T4" fmla="*/ 10664 w 177"/>
              <a:gd name="T5" fmla="*/ 14092 h 219"/>
              <a:gd name="T6" fmla="*/ 7543 w 177"/>
              <a:gd name="T7" fmla="*/ 17223 h 219"/>
              <a:gd name="T8" fmla="*/ 5202 w 177"/>
              <a:gd name="T9" fmla="*/ 20616 h 219"/>
              <a:gd name="T10" fmla="*/ 3121 w 177"/>
              <a:gd name="T11" fmla="*/ 24269 h 219"/>
              <a:gd name="T12" fmla="*/ 1561 w 177"/>
              <a:gd name="T13" fmla="*/ 27923 h 219"/>
              <a:gd name="T14" fmla="*/ 520 w 177"/>
              <a:gd name="T15" fmla="*/ 31576 h 219"/>
              <a:gd name="T16" fmla="*/ 0 w 177"/>
              <a:gd name="T17" fmla="*/ 35490 h 219"/>
              <a:gd name="T18" fmla="*/ 520 w 177"/>
              <a:gd name="T19" fmla="*/ 41232 h 219"/>
              <a:gd name="T20" fmla="*/ 2601 w 177"/>
              <a:gd name="T21" fmla="*/ 46190 h 219"/>
              <a:gd name="T22" fmla="*/ 5982 w 177"/>
              <a:gd name="T23" fmla="*/ 50365 h 219"/>
              <a:gd name="T24" fmla="*/ 9884 w 177"/>
              <a:gd name="T25" fmla="*/ 53236 h 219"/>
              <a:gd name="T26" fmla="*/ 14825 w 177"/>
              <a:gd name="T27" fmla="*/ 55584 h 219"/>
              <a:gd name="T28" fmla="*/ 20287 w 177"/>
              <a:gd name="T29" fmla="*/ 56889 h 219"/>
              <a:gd name="T30" fmla="*/ 25489 w 177"/>
              <a:gd name="T31" fmla="*/ 57150 h 219"/>
              <a:gd name="T32" fmla="*/ 30691 w 177"/>
              <a:gd name="T33" fmla="*/ 56367 h 219"/>
              <a:gd name="T34" fmla="*/ 31992 w 177"/>
              <a:gd name="T35" fmla="*/ 56367 h 219"/>
              <a:gd name="T36" fmla="*/ 33032 w 177"/>
              <a:gd name="T37" fmla="*/ 55845 h 219"/>
              <a:gd name="T38" fmla="*/ 33812 w 177"/>
              <a:gd name="T39" fmla="*/ 54801 h 219"/>
              <a:gd name="T40" fmla="*/ 34073 w 177"/>
              <a:gd name="T41" fmla="*/ 53497 h 219"/>
              <a:gd name="T42" fmla="*/ 33812 w 177"/>
              <a:gd name="T43" fmla="*/ 52975 h 219"/>
              <a:gd name="T44" fmla="*/ 33032 w 177"/>
              <a:gd name="T45" fmla="*/ 52975 h 219"/>
              <a:gd name="T46" fmla="*/ 31992 w 177"/>
              <a:gd name="T47" fmla="*/ 52714 h 219"/>
              <a:gd name="T48" fmla="*/ 30431 w 177"/>
              <a:gd name="T49" fmla="*/ 52714 h 219"/>
              <a:gd name="T50" fmla="*/ 28871 w 177"/>
              <a:gd name="T51" fmla="*/ 52714 h 219"/>
              <a:gd name="T52" fmla="*/ 27570 w 177"/>
              <a:gd name="T53" fmla="*/ 52714 h 219"/>
              <a:gd name="T54" fmla="*/ 26010 w 177"/>
              <a:gd name="T55" fmla="*/ 52714 h 219"/>
              <a:gd name="T56" fmla="*/ 25229 w 177"/>
              <a:gd name="T57" fmla="*/ 52714 h 219"/>
              <a:gd name="T58" fmla="*/ 22628 w 177"/>
              <a:gd name="T59" fmla="*/ 52453 h 219"/>
              <a:gd name="T60" fmla="*/ 20027 w 177"/>
              <a:gd name="T61" fmla="*/ 52192 h 219"/>
              <a:gd name="T62" fmla="*/ 17426 w 177"/>
              <a:gd name="T63" fmla="*/ 51931 h 219"/>
              <a:gd name="T64" fmla="*/ 14565 w 177"/>
              <a:gd name="T65" fmla="*/ 51148 h 219"/>
              <a:gd name="T66" fmla="*/ 11964 w 177"/>
              <a:gd name="T67" fmla="*/ 50365 h 219"/>
              <a:gd name="T68" fmla="*/ 9103 w 177"/>
              <a:gd name="T69" fmla="*/ 48277 h 219"/>
              <a:gd name="T70" fmla="*/ 6762 w 177"/>
              <a:gd name="T71" fmla="*/ 45668 h 219"/>
              <a:gd name="T72" fmla="*/ 3901 w 177"/>
              <a:gd name="T73" fmla="*/ 42275 h 219"/>
              <a:gd name="T74" fmla="*/ 3381 w 177"/>
              <a:gd name="T75" fmla="*/ 38100 h 219"/>
              <a:gd name="T76" fmla="*/ 3641 w 177"/>
              <a:gd name="T77" fmla="*/ 34186 h 219"/>
              <a:gd name="T78" fmla="*/ 4942 w 177"/>
              <a:gd name="T79" fmla="*/ 30271 h 219"/>
              <a:gd name="T80" fmla="*/ 6502 w 177"/>
              <a:gd name="T81" fmla="*/ 26618 h 219"/>
              <a:gd name="T82" fmla="*/ 8843 w 177"/>
              <a:gd name="T83" fmla="*/ 23225 h 219"/>
              <a:gd name="T84" fmla="*/ 11704 w 177"/>
              <a:gd name="T85" fmla="*/ 19833 h 219"/>
              <a:gd name="T86" fmla="*/ 14565 w 177"/>
              <a:gd name="T87" fmla="*/ 16962 h 219"/>
              <a:gd name="T88" fmla="*/ 18207 w 177"/>
              <a:gd name="T89" fmla="*/ 14353 h 219"/>
              <a:gd name="T90" fmla="*/ 21848 w 177"/>
              <a:gd name="T91" fmla="*/ 11743 h 219"/>
              <a:gd name="T92" fmla="*/ 25489 w 177"/>
              <a:gd name="T93" fmla="*/ 9655 h 219"/>
              <a:gd name="T94" fmla="*/ 29391 w 177"/>
              <a:gd name="T95" fmla="*/ 7568 h 219"/>
              <a:gd name="T96" fmla="*/ 33032 w 177"/>
              <a:gd name="T97" fmla="*/ 6002 h 219"/>
              <a:gd name="T98" fmla="*/ 36674 w 177"/>
              <a:gd name="T99" fmla="*/ 4436 h 219"/>
              <a:gd name="T100" fmla="*/ 40055 w 177"/>
              <a:gd name="T101" fmla="*/ 3132 h 219"/>
              <a:gd name="T102" fmla="*/ 43436 w 177"/>
              <a:gd name="T103" fmla="*/ 2349 h 219"/>
              <a:gd name="T104" fmla="*/ 46037 w 177"/>
              <a:gd name="T105" fmla="*/ 1827 h 219"/>
              <a:gd name="T106" fmla="*/ 44216 w 177"/>
              <a:gd name="T107" fmla="*/ 522 h 219"/>
              <a:gd name="T108" fmla="*/ 41095 w 177"/>
              <a:gd name="T109" fmla="*/ 0 h 219"/>
              <a:gd name="T110" fmla="*/ 37714 w 177"/>
              <a:gd name="T111" fmla="*/ 522 h 219"/>
              <a:gd name="T112" fmla="*/ 33552 w 177"/>
              <a:gd name="T113" fmla="*/ 1566 h 219"/>
              <a:gd name="T114" fmla="*/ 28871 w 177"/>
              <a:gd name="T115" fmla="*/ 2871 h 219"/>
              <a:gd name="T116" fmla="*/ 24449 w 177"/>
              <a:gd name="T117" fmla="*/ 4436 h 219"/>
              <a:gd name="T118" fmla="*/ 20287 w 177"/>
              <a:gd name="T119" fmla="*/ 6785 h 219"/>
              <a:gd name="T120" fmla="*/ 16906 w 177"/>
              <a:gd name="T121" fmla="*/ 8612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3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25441 w 115"/>
              <a:gd name="T1" fmla="*/ 15436 h 170"/>
              <a:gd name="T2" fmla="*/ 26228 w 115"/>
              <a:gd name="T3" fmla="*/ 20310 h 170"/>
              <a:gd name="T4" fmla="*/ 25703 w 115"/>
              <a:gd name="T5" fmla="*/ 24373 h 170"/>
              <a:gd name="T6" fmla="*/ 23867 w 115"/>
              <a:gd name="T7" fmla="*/ 27893 h 170"/>
              <a:gd name="T8" fmla="*/ 20982 w 115"/>
              <a:gd name="T9" fmla="*/ 30872 h 170"/>
              <a:gd name="T10" fmla="*/ 17835 w 115"/>
              <a:gd name="T11" fmla="*/ 33851 h 170"/>
              <a:gd name="T12" fmla="*/ 14163 w 115"/>
              <a:gd name="T13" fmla="*/ 36559 h 170"/>
              <a:gd name="T14" fmla="*/ 10229 w 115"/>
              <a:gd name="T15" fmla="*/ 39267 h 170"/>
              <a:gd name="T16" fmla="*/ 7082 w 115"/>
              <a:gd name="T17" fmla="*/ 41975 h 170"/>
              <a:gd name="T18" fmla="*/ 6557 w 115"/>
              <a:gd name="T19" fmla="*/ 42787 h 170"/>
              <a:gd name="T20" fmla="*/ 6032 w 115"/>
              <a:gd name="T21" fmla="*/ 43329 h 170"/>
              <a:gd name="T22" fmla="*/ 6032 w 115"/>
              <a:gd name="T23" fmla="*/ 44412 h 170"/>
              <a:gd name="T24" fmla="*/ 6819 w 115"/>
              <a:gd name="T25" fmla="*/ 45225 h 170"/>
              <a:gd name="T26" fmla="*/ 7344 w 115"/>
              <a:gd name="T27" fmla="*/ 45766 h 170"/>
              <a:gd name="T28" fmla="*/ 8131 w 115"/>
              <a:gd name="T29" fmla="*/ 46037 h 170"/>
              <a:gd name="T30" fmla="*/ 8917 w 115"/>
              <a:gd name="T31" fmla="*/ 46037 h 170"/>
              <a:gd name="T32" fmla="*/ 9704 w 115"/>
              <a:gd name="T33" fmla="*/ 45766 h 170"/>
              <a:gd name="T34" fmla="*/ 13901 w 115"/>
              <a:gd name="T35" fmla="*/ 43058 h 170"/>
              <a:gd name="T36" fmla="*/ 18097 w 115"/>
              <a:gd name="T37" fmla="*/ 40350 h 170"/>
              <a:gd name="T38" fmla="*/ 21769 w 115"/>
              <a:gd name="T39" fmla="*/ 37100 h 170"/>
              <a:gd name="T40" fmla="*/ 25441 w 115"/>
              <a:gd name="T41" fmla="*/ 33309 h 170"/>
              <a:gd name="T42" fmla="*/ 27801 w 115"/>
              <a:gd name="T43" fmla="*/ 29247 h 170"/>
              <a:gd name="T44" fmla="*/ 29637 w 115"/>
              <a:gd name="T45" fmla="*/ 24643 h 170"/>
              <a:gd name="T46" fmla="*/ 30162 w 115"/>
              <a:gd name="T47" fmla="*/ 19769 h 170"/>
              <a:gd name="T48" fmla="*/ 29113 w 115"/>
              <a:gd name="T49" fmla="*/ 14353 h 170"/>
              <a:gd name="T50" fmla="*/ 26490 w 115"/>
              <a:gd name="T51" fmla="*/ 10561 h 170"/>
              <a:gd name="T52" fmla="*/ 23343 w 115"/>
              <a:gd name="T53" fmla="*/ 7041 h 170"/>
              <a:gd name="T54" fmla="*/ 18884 w 115"/>
              <a:gd name="T55" fmla="*/ 4062 h 170"/>
              <a:gd name="T56" fmla="*/ 14425 w 115"/>
              <a:gd name="T57" fmla="*/ 2166 h 170"/>
              <a:gd name="T58" fmla="*/ 9704 w 115"/>
              <a:gd name="T59" fmla="*/ 542 h 170"/>
              <a:gd name="T60" fmla="*/ 5508 w 115"/>
              <a:gd name="T61" fmla="*/ 0 h 170"/>
              <a:gd name="T62" fmla="*/ 2361 w 115"/>
              <a:gd name="T63" fmla="*/ 271 h 170"/>
              <a:gd name="T64" fmla="*/ 0 w 115"/>
              <a:gd name="T65" fmla="*/ 1354 h 170"/>
              <a:gd name="T66" fmla="*/ 3934 w 115"/>
              <a:gd name="T67" fmla="*/ 2708 h 170"/>
              <a:gd name="T68" fmla="*/ 7868 w 115"/>
              <a:gd name="T69" fmla="*/ 3520 h 170"/>
              <a:gd name="T70" fmla="*/ 11278 w 115"/>
              <a:gd name="T71" fmla="*/ 4333 h 170"/>
              <a:gd name="T72" fmla="*/ 14950 w 115"/>
              <a:gd name="T73" fmla="*/ 5416 h 170"/>
              <a:gd name="T74" fmla="*/ 18359 w 115"/>
              <a:gd name="T75" fmla="*/ 7041 h 170"/>
              <a:gd name="T76" fmla="*/ 21245 w 115"/>
              <a:gd name="T77" fmla="*/ 8937 h 170"/>
              <a:gd name="T78" fmla="*/ 23867 w 115"/>
              <a:gd name="T79" fmla="*/ 11645 h 170"/>
              <a:gd name="T80" fmla="*/ 25441 w 115"/>
              <a:gd name="T81" fmla="*/ 15436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4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22741 w 289"/>
              <a:gd name="T1" fmla="*/ 17002 h 352"/>
              <a:gd name="T2" fmla="*/ 12129 w 289"/>
              <a:gd name="T3" fmla="*/ 27727 h 352"/>
              <a:gd name="T4" fmla="*/ 4043 w 289"/>
              <a:gd name="T5" fmla="*/ 40806 h 352"/>
              <a:gd name="T6" fmla="*/ 0 w 289"/>
              <a:gd name="T7" fmla="*/ 55193 h 352"/>
              <a:gd name="T8" fmla="*/ 758 w 289"/>
              <a:gd name="T9" fmla="*/ 65133 h 352"/>
              <a:gd name="T10" fmla="*/ 2527 w 289"/>
              <a:gd name="T11" fmla="*/ 69056 h 352"/>
              <a:gd name="T12" fmla="*/ 4801 w 289"/>
              <a:gd name="T13" fmla="*/ 72457 h 352"/>
              <a:gd name="T14" fmla="*/ 7833 w 289"/>
              <a:gd name="T15" fmla="*/ 75596 h 352"/>
              <a:gd name="T16" fmla="*/ 12887 w 289"/>
              <a:gd name="T17" fmla="*/ 78996 h 352"/>
              <a:gd name="T18" fmla="*/ 19709 w 289"/>
              <a:gd name="T19" fmla="*/ 82658 h 352"/>
              <a:gd name="T20" fmla="*/ 27037 w 289"/>
              <a:gd name="T21" fmla="*/ 85536 h 352"/>
              <a:gd name="T22" fmla="*/ 34617 w 289"/>
              <a:gd name="T23" fmla="*/ 87628 h 352"/>
              <a:gd name="T24" fmla="*/ 42198 w 289"/>
              <a:gd name="T25" fmla="*/ 89459 h 352"/>
              <a:gd name="T26" fmla="*/ 50031 w 289"/>
              <a:gd name="T27" fmla="*/ 90506 h 352"/>
              <a:gd name="T28" fmla="*/ 57864 w 289"/>
              <a:gd name="T29" fmla="*/ 91290 h 352"/>
              <a:gd name="T30" fmla="*/ 65697 w 289"/>
              <a:gd name="T31" fmla="*/ 91813 h 352"/>
              <a:gd name="T32" fmla="*/ 70751 w 289"/>
              <a:gd name="T33" fmla="*/ 92075 h 352"/>
              <a:gd name="T34" fmla="*/ 72520 w 289"/>
              <a:gd name="T35" fmla="*/ 90506 h 352"/>
              <a:gd name="T36" fmla="*/ 73025 w 289"/>
              <a:gd name="T37" fmla="*/ 87628 h 352"/>
              <a:gd name="T38" fmla="*/ 71509 w 289"/>
              <a:gd name="T39" fmla="*/ 85797 h 352"/>
              <a:gd name="T40" fmla="*/ 66708 w 289"/>
              <a:gd name="T41" fmla="*/ 85536 h 352"/>
              <a:gd name="T42" fmla="*/ 59380 w 289"/>
              <a:gd name="T43" fmla="*/ 85274 h 352"/>
              <a:gd name="T44" fmla="*/ 52305 w 289"/>
              <a:gd name="T45" fmla="*/ 84489 h 352"/>
              <a:gd name="T46" fmla="*/ 45230 w 289"/>
              <a:gd name="T47" fmla="*/ 83443 h 352"/>
              <a:gd name="T48" fmla="*/ 37902 w 289"/>
              <a:gd name="T49" fmla="*/ 82135 h 352"/>
              <a:gd name="T50" fmla="*/ 30827 w 289"/>
              <a:gd name="T51" fmla="*/ 80042 h 352"/>
              <a:gd name="T52" fmla="*/ 24005 w 289"/>
              <a:gd name="T53" fmla="*/ 77950 h 352"/>
              <a:gd name="T54" fmla="*/ 17182 w 289"/>
              <a:gd name="T55" fmla="*/ 74549 h 352"/>
              <a:gd name="T56" fmla="*/ 11371 w 289"/>
              <a:gd name="T57" fmla="*/ 70887 h 352"/>
              <a:gd name="T58" fmla="*/ 8086 w 289"/>
              <a:gd name="T59" fmla="*/ 65394 h 352"/>
              <a:gd name="T60" fmla="*/ 6822 w 289"/>
              <a:gd name="T61" fmla="*/ 58070 h 352"/>
              <a:gd name="T62" fmla="*/ 8591 w 289"/>
              <a:gd name="T63" fmla="*/ 47869 h 352"/>
              <a:gd name="T64" fmla="*/ 11371 w 289"/>
              <a:gd name="T65" fmla="*/ 40021 h 352"/>
              <a:gd name="T66" fmla="*/ 15414 w 289"/>
              <a:gd name="T67" fmla="*/ 33220 h 352"/>
              <a:gd name="T68" fmla="*/ 20215 w 289"/>
              <a:gd name="T69" fmla="*/ 26942 h 352"/>
              <a:gd name="T70" fmla="*/ 25774 w 289"/>
              <a:gd name="T71" fmla="*/ 21449 h 352"/>
              <a:gd name="T72" fmla="*/ 32596 w 289"/>
              <a:gd name="T73" fmla="*/ 15433 h 352"/>
              <a:gd name="T74" fmla="*/ 40934 w 289"/>
              <a:gd name="T75" fmla="*/ 9940 h 352"/>
              <a:gd name="T76" fmla="*/ 49778 w 289"/>
              <a:gd name="T77" fmla="*/ 5232 h 352"/>
              <a:gd name="T78" fmla="*/ 57359 w 289"/>
              <a:gd name="T79" fmla="*/ 1569 h 352"/>
              <a:gd name="T80" fmla="*/ 57611 w 289"/>
              <a:gd name="T81" fmla="*/ 0 h 352"/>
              <a:gd name="T82" fmla="*/ 50031 w 289"/>
              <a:gd name="T83" fmla="*/ 1308 h 352"/>
              <a:gd name="T84" fmla="*/ 40934 w 289"/>
              <a:gd name="T85" fmla="*/ 4708 h 352"/>
              <a:gd name="T86" fmla="*/ 32091 w 289"/>
              <a:gd name="T87" fmla="*/ 941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5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54240 w 252"/>
              <a:gd name="T1" fmla="*/ 19455 h 235"/>
              <a:gd name="T2" fmla="*/ 57339 w 252"/>
              <a:gd name="T3" fmla="*/ 22968 h 235"/>
              <a:gd name="T4" fmla="*/ 58889 w 252"/>
              <a:gd name="T5" fmla="*/ 27021 h 235"/>
              <a:gd name="T6" fmla="*/ 59922 w 252"/>
              <a:gd name="T7" fmla="*/ 31345 h 235"/>
              <a:gd name="T8" fmla="*/ 59922 w 252"/>
              <a:gd name="T9" fmla="*/ 35938 h 235"/>
              <a:gd name="T10" fmla="*/ 59406 w 252"/>
              <a:gd name="T11" fmla="*/ 39721 h 235"/>
              <a:gd name="T12" fmla="*/ 58373 w 252"/>
              <a:gd name="T13" fmla="*/ 42964 h 235"/>
              <a:gd name="T14" fmla="*/ 56306 w 252"/>
              <a:gd name="T15" fmla="*/ 46206 h 235"/>
              <a:gd name="T16" fmla="*/ 54498 w 252"/>
              <a:gd name="T17" fmla="*/ 48638 h 235"/>
              <a:gd name="T18" fmla="*/ 52174 w 252"/>
              <a:gd name="T19" fmla="*/ 51611 h 235"/>
              <a:gd name="T20" fmla="*/ 49591 w 252"/>
              <a:gd name="T21" fmla="*/ 54043 h 235"/>
              <a:gd name="T22" fmla="*/ 47266 w 252"/>
              <a:gd name="T23" fmla="*/ 56474 h 235"/>
              <a:gd name="T24" fmla="*/ 44683 w 252"/>
              <a:gd name="T25" fmla="*/ 59177 h 235"/>
              <a:gd name="T26" fmla="*/ 44167 w 252"/>
              <a:gd name="T27" fmla="*/ 59987 h 235"/>
              <a:gd name="T28" fmla="*/ 43909 w 252"/>
              <a:gd name="T29" fmla="*/ 60798 h 235"/>
              <a:gd name="T30" fmla="*/ 44167 w 252"/>
              <a:gd name="T31" fmla="*/ 61879 h 235"/>
              <a:gd name="T32" fmla="*/ 44683 w 252"/>
              <a:gd name="T33" fmla="*/ 62689 h 235"/>
              <a:gd name="T34" fmla="*/ 45458 w 252"/>
              <a:gd name="T35" fmla="*/ 63230 h 235"/>
              <a:gd name="T36" fmla="*/ 46491 w 252"/>
              <a:gd name="T37" fmla="*/ 63500 h 235"/>
              <a:gd name="T38" fmla="*/ 47525 w 252"/>
              <a:gd name="T39" fmla="*/ 63230 h 235"/>
              <a:gd name="T40" fmla="*/ 48299 w 252"/>
              <a:gd name="T41" fmla="*/ 62689 h 235"/>
              <a:gd name="T42" fmla="*/ 53723 w 252"/>
              <a:gd name="T43" fmla="*/ 58906 h 235"/>
              <a:gd name="T44" fmla="*/ 58114 w 252"/>
              <a:gd name="T45" fmla="*/ 54043 h 235"/>
              <a:gd name="T46" fmla="*/ 61730 w 252"/>
              <a:gd name="T47" fmla="*/ 48098 h 235"/>
              <a:gd name="T48" fmla="*/ 64313 w 252"/>
              <a:gd name="T49" fmla="*/ 42153 h 235"/>
              <a:gd name="T50" fmla="*/ 65088 w 252"/>
              <a:gd name="T51" fmla="*/ 35398 h 235"/>
              <a:gd name="T52" fmla="*/ 64571 w 252"/>
              <a:gd name="T53" fmla="*/ 29183 h 235"/>
              <a:gd name="T54" fmla="*/ 62505 w 252"/>
              <a:gd name="T55" fmla="*/ 22968 h 235"/>
              <a:gd name="T56" fmla="*/ 58114 w 252"/>
              <a:gd name="T57" fmla="*/ 17564 h 235"/>
              <a:gd name="T58" fmla="*/ 54757 w 252"/>
              <a:gd name="T59" fmla="*/ 14591 h 235"/>
              <a:gd name="T60" fmla="*/ 50882 w 252"/>
              <a:gd name="T61" fmla="*/ 12160 h 235"/>
              <a:gd name="T62" fmla="*/ 46750 w 252"/>
              <a:gd name="T63" fmla="*/ 9728 h 235"/>
              <a:gd name="T64" fmla="*/ 42359 w 252"/>
              <a:gd name="T65" fmla="*/ 7836 h 235"/>
              <a:gd name="T66" fmla="*/ 37710 w 252"/>
              <a:gd name="T67" fmla="*/ 5945 h 235"/>
              <a:gd name="T68" fmla="*/ 32802 w 252"/>
              <a:gd name="T69" fmla="*/ 4594 h 235"/>
              <a:gd name="T70" fmla="*/ 28153 w 252"/>
              <a:gd name="T71" fmla="*/ 3243 h 235"/>
              <a:gd name="T72" fmla="*/ 23246 w 252"/>
              <a:gd name="T73" fmla="*/ 1891 h 235"/>
              <a:gd name="T74" fmla="*/ 18855 w 252"/>
              <a:gd name="T75" fmla="*/ 1081 h 235"/>
              <a:gd name="T76" fmla="*/ 14722 w 252"/>
              <a:gd name="T77" fmla="*/ 540 h 235"/>
              <a:gd name="T78" fmla="*/ 10848 w 252"/>
              <a:gd name="T79" fmla="*/ 0 h 235"/>
              <a:gd name="T80" fmla="*/ 7232 w 252"/>
              <a:gd name="T81" fmla="*/ 0 h 235"/>
              <a:gd name="T82" fmla="*/ 4391 w 252"/>
              <a:gd name="T83" fmla="*/ 0 h 235"/>
              <a:gd name="T84" fmla="*/ 2066 w 252"/>
              <a:gd name="T85" fmla="*/ 270 h 235"/>
              <a:gd name="T86" fmla="*/ 775 w 252"/>
              <a:gd name="T87" fmla="*/ 811 h 235"/>
              <a:gd name="T88" fmla="*/ 0 w 252"/>
              <a:gd name="T89" fmla="*/ 1351 h 235"/>
              <a:gd name="T90" fmla="*/ 2583 w 252"/>
              <a:gd name="T91" fmla="*/ 1891 h 235"/>
              <a:gd name="T92" fmla="*/ 5682 w 252"/>
              <a:gd name="T93" fmla="*/ 2162 h 235"/>
              <a:gd name="T94" fmla="*/ 8523 w 252"/>
              <a:gd name="T95" fmla="*/ 2972 h 235"/>
              <a:gd name="T96" fmla="*/ 11881 w 252"/>
              <a:gd name="T97" fmla="*/ 3513 h 235"/>
              <a:gd name="T98" fmla="*/ 15497 w 252"/>
              <a:gd name="T99" fmla="*/ 4053 h 235"/>
              <a:gd name="T100" fmla="*/ 18855 w 252"/>
              <a:gd name="T101" fmla="*/ 4594 h 235"/>
              <a:gd name="T102" fmla="*/ 22471 w 252"/>
              <a:gd name="T103" fmla="*/ 5404 h 235"/>
              <a:gd name="T104" fmla="*/ 26345 w 252"/>
              <a:gd name="T105" fmla="*/ 6215 h 235"/>
              <a:gd name="T106" fmla="*/ 29703 w 252"/>
              <a:gd name="T107" fmla="*/ 7566 h 235"/>
              <a:gd name="T108" fmla="*/ 33577 w 252"/>
              <a:gd name="T109" fmla="*/ 8647 h 235"/>
              <a:gd name="T110" fmla="*/ 37451 w 252"/>
              <a:gd name="T111" fmla="*/ 9998 h 235"/>
              <a:gd name="T112" fmla="*/ 41067 w 252"/>
              <a:gd name="T113" fmla="*/ 11619 h 235"/>
              <a:gd name="T114" fmla="*/ 44425 w 252"/>
              <a:gd name="T115" fmla="*/ 13240 h 235"/>
              <a:gd name="T116" fmla="*/ 48041 w 252"/>
              <a:gd name="T117" fmla="*/ 14862 h 235"/>
              <a:gd name="T118" fmla="*/ 51141 w 252"/>
              <a:gd name="T119" fmla="*/ 17294 h 235"/>
              <a:gd name="T120" fmla="*/ 54240 w 252"/>
              <a:gd name="T121" fmla="*/ 19455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6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32039 h 220"/>
              <a:gd name="T2" fmla="*/ 0 w 103"/>
              <a:gd name="T3" fmla="*/ 36845 h 220"/>
              <a:gd name="T4" fmla="*/ 1048 w 103"/>
              <a:gd name="T5" fmla="*/ 41384 h 220"/>
              <a:gd name="T6" fmla="*/ 3144 w 103"/>
              <a:gd name="T7" fmla="*/ 45655 h 220"/>
              <a:gd name="T8" fmla="*/ 5764 w 103"/>
              <a:gd name="T9" fmla="*/ 49393 h 220"/>
              <a:gd name="T10" fmla="*/ 9171 w 103"/>
              <a:gd name="T11" fmla="*/ 52597 h 220"/>
              <a:gd name="T12" fmla="*/ 13101 w 103"/>
              <a:gd name="T13" fmla="*/ 55267 h 220"/>
              <a:gd name="T14" fmla="*/ 17293 w 103"/>
              <a:gd name="T15" fmla="*/ 57403 h 220"/>
              <a:gd name="T16" fmla="*/ 21748 w 103"/>
              <a:gd name="T17" fmla="*/ 58471 h 220"/>
              <a:gd name="T18" fmla="*/ 23320 w 103"/>
              <a:gd name="T19" fmla="*/ 58738 h 220"/>
              <a:gd name="T20" fmla="*/ 24630 w 103"/>
              <a:gd name="T21" fmla="*/ 58204 h 220"/>
              <a:gd name="T22" fmla="*/ 25678 w 103"/>
              <a:gd name="T23" fmla="*/ 57403 h 220"/>
              <a:gd name="T24" fmla="*/ 26202 w 103"/>
              <a:gd name="T25" fmla="*/ 56335 h 220"/>
              <a:gd name="T26" fmla="*/ 26202 w 103"/>
              <a:gd name="T27" fmla="*/ 54733 h 220"/>
              <a:gd name="T28" fmla="*/ 25940 w 103"/>
              <a:gd name="T29" fmla="*/ 53398 h 220"/>
              <a:gd name="T30" fmla="*/ 25154 w 103"/>
              <a:gd name="T31" fmla="*/ 52330 h 220"/>
              <a:gd name="T32" fmla="*/ 23844 w 103"/>
              <a:gd name="T33" fmla="*/ 51529 h 220"/>
              <a:gd name="T34" fmla="*/ 19389 w 103"/>
              <a:gd name="T35" fmla="*/ 49927 h 220"/>
              <a:gd name="T36" fmla="*/ 15197 w 103"/>
              <a:gd name="T37" fmla="*/ 47524 h 220"/>
              <a:gd name="T38" fmla="*/ 11791 w 103"/>
              <a:gd name="T39" fmla="*/ 44587 h 220"/>
              <a:gd name="T40" fmla="*/ 9433 w 103"/>
              <a:gd name="T41" fmla="*/ 41117 h 220"/>
              <a:gd name="T42" fmla="*/ 7861 w 103"/>
              <a:gd name="T43" fmla="*/ 36845 h 220"/>
              <a:gd name="T44" fmla="*/ 7075 w 103"/>
              <a:gd name="T45" fmla="*/ 32306 h 220"/>
              <a:gd name="T46" fmla="*/ 7075 w 103"/>
              <a:gd name="T47" fmla="*/ 27500 h 220"/>
              <a:gd name="T48" fmla="*/ 8385 w 103"/>
              <a:gd name="T49" fmla="*/ 22160 h 220"/>
              <a:gd name="T50" fmla="*/ 10219 w 103"/>
              <a:gd name="T51" fmla="*/ 18422 h 220"/>
              <a:gd name="T52" fmla="*/ 13363 w 103"/>
              <a:gd name="T53" fmla="*/ 14951 h 220"/>
              <a:gd name="T54" fmla="*/ 16507 w 103"/>
              <a:gd name="T55" fmla="*/ 11481 h 220"/>
              <a:gd name="T56" fmla="*/ 20175 w 103"/>
              <a:gd name="T57" fmla="*/ 8277 h 220"/>
              <a:gd name="T58" fmla="*/ 23320 w 103"/>
              <a:gd name="T59" fmla="*/ 5607 h 220"/>
              <a:gd name="T60" fmla="*/ 25678 w 103"/>
              <a:gd name="T61" fmla="*/ 3204 h 220"/>
              <a:gd name="T62" fmla="*/ 26988 w 103"/>
              <a:gd name="T63" fmla="*/ 1335 h 220"/>
              <a:gd name="T64" fmla="*/ 26988 w 103"/>
              <a:gd name="T65" fmla="*/ 0 h 220"/>
              <a:gd name="T66" fmla="*/ 24106 w 103"/>
              <a:gd name="T67" fmla="*/ 1068 h 220"/>
              <a:gd name="T68" fmla="*/ 20175 w 103"/>
              <a:gd name="T69" fmla="*/ 3204 h 220"/>
              <a:gd name="T70" fmla="*/ 15983 w 103"/>
              <a:gd name="T71" fmla="*/ 6675 h 220"/>
              <a:gd name="T72" fmla="*/ 11529 w 103"/>
              <a:gd name="T73" fmla="*/ 10680 h 220"/>
              <a:gd name="T74" fmla="*/ 7599 w 103"/>
              <a:gd name="T75" fmla="*/ 15218 h 220"/>
              <a:gd name="T76" fmla="*/ 4192 w 103"/>
              <a:gd name="T77" fmla="*/ 20558 h 220"/>
              <a:gd name="T78" fmla="*/ 1572 w 103"/>
              <a:gd name="T79" fmla="*/ 26165 h 220"/>
              <a:gd name="T80" fmla="*/ 0 w 103"/>
              <a:gd name="T81" fmla="*/ 32039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7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48318 w 220"/>
              <a:gd name="T1" fmla="*/ 29793 h 288"/>
              <a:gd name="T2" fmla="*/ 50915 w 220"/>
              <a:gd name="T3" fmla="*/ 34456 h 288"/>
              <a:gd name="T4" fmla="*/ 52474 w 220"/>
              <a:gd name="T5" fmla="*/ 39638 h 288"/>
              <a:gd name="T6" fmla="*/ 51695 w 220"/>
              <a:gd name="T7" fmla="*/ 45078 h 288"/>
              <a:gd name="T8" fmla="*/ 48318 w 220"/>
              <a:gd name="T9" fmla="*/ 50259 h 288"/>
              <a:gd name="T10" fmla="*/ 43642 w 220"/>
              <a:gd name="T11" fmla="*/ 55182 h 288"/>
              <a:gd name="T12" fmla="*/ 38446 w 220"/>
              <a:gd name="T13" fmla="*/ 59327 h 288"/>
              <a:gd name="T14" fmla="*/ 32991 w 220"/>
              <a:gd name="T15" fmla="*/ 63731 h 288"/>
              <a:gd name="T16" fmla="*/ 29874 w 220"/>
              <a:gd name="T17" fmla="*/ 66840 h 288"/>
              <a:gd name="T18" fmla="*/ 28575 w 220"/>
              <a:gd name="T19" fmla="*/ 69172 h 288"/>
              <a:gd name="T20" fmla="*/ 27796 w 220"/>
              <a:gd name="T21" fmla="*/ 71503 h 288"/>
              <a:gd name="T22" fmla="*/ 28315 w 220"/>
              <a:gd name="T23" fmla="*/ 73576 h 288"/>
              <a:gd name="T24" fmla="*/ 30393 w 220"/>
              <a:gd name="T25" fmla="*/ 74612 h 288"/>
              <a:gd name="T26" fmla="*/ 32212 w 220"/>
              <a:gd name="T27" fmla="*/ 74353 h 288"/>
              <a:gd name="T28" fmla="*/ 35849 w 220"/>
              <a:gd name="T29" fmla="*/ 70208 h 288"/>
              <a:gd name="T30" fmla="*/ 41823 w 220"/>
              <a:gd name="T31" fmla="*/ 64767 h 288"/>
              <a:gd name="T32" fmla="*/ 48058 w 220"/>
              <a:gd name="T33" fmla="*/ 59327 h 288"/>
              <a:gd name="T34" fmla="*/ 53513 w 220"/>
              <a:gd name="T35" fmla="*/ 52850 h 288"/>
              <a:gd name="T36" fmla="*/ 56890 w 220"/>
              <a:gd name="T37" fmla="*/ 44819 h 288"/>
              <a:gd name="T38" fmla="*/ 56630 w 220"/>
              <a:gd name="T39" fmla="*/ 36529 h 288"/>
              <a:gd name="T40" fmla="*/ 52994 w 220"/>
              <a:gd name="T41" fmla="*/ 28757 h 288"/>
              <a:gd name="T42" fmla="*/ 47279 w 220"/>
              <a:gd name="T43" fmla="*/ 22280 h 288"/>
              <a:gd name="T44" fmla="*/ 41044 w 220"/>
              <a:gd name="T45" fmla="*/ 18135 h 288"/>
              <a:gd name="T46" fmla="*/ 34810 w 220"/>
              <a:gd name="T47" fmla="*/ 14508 h 288"/>
              <a:gd name="T48" fmla="*/ 28315 w 220"/>
              <a:gd name="T49" fmla="*/ 11140 h 288"/>
              <a:gd name="T50" fmla="*/ 21561 w 220"/>
              <a:gd name="T51" fmla="*/ 7513 h 288"/>
              <a:gd name="T52" fmla="*/ 15327 w 220"/>
              <a:gd name="T53" fmla="*/ 4404 h 288"/>
              <a:gd name="T54" fmla="*/ 9352 w 220"/>
              <a:gd name="T55" fmla="*/ 1813 h 288"/>
              <a:gd name="T56" fmla="*/ 4676 w 220"/>
              <a:gd name="T57" fmla="*/ 259 h 288"/>
              <a:gd name="T58" fmla="*/ 1039 w 220"/>
              <a:gd name="T59" fmla="*/ 0 h 288"/>
              <a:gd name="T60" fmla="*/ 2338 w 220"/>
              <a:gd name="T61" fmla="*/ 1813 h 288"/>
              <a:gd name="T62" fmla="*/ 8053 w 220"/>
              <a:gd name="T63" fmla="*/ 4663 h 288"/>
              <a:gd name="T64" fmla="*/ 14028 w 220"/>
              <a:gd name="T65" fmla="*/ 7513 h 288"/>
              <a:gd name="T66" fmla="*/ 20003 w 220"/>
              <a:gd name="T67" fmla="*/ 10363 h 288"/>
              <a:gd name="T68" fmla="*/ 26237 w 220"/>
              <a:gd name="T69" fmla="*/ 13731 h 288"/>
              <a:gd name="T70" fmla="*/ 32212 w 220"/>
              <a:gd name="T71" fmla="*/ 17099 h 288"/>
              <a:gd name="T72" fmla="*/ 38187 w 220"/>
              <a:gd name="T73" fmla="*/ 21244 h 288"/>
              <a:gd name="T74" fmla="*/ 43642 w 220"/>
              <a:gd name="T75" fmla="*/ 25389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866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51494" name="Picture 1001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495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6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7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8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9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0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1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2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3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4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5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6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7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8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9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0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867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51512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3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4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5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6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7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469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868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51471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2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3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4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5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6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7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8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9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0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1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2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3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4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5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6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869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51488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9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0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1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2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3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169988" y="1319213"/>
            <a:ext cx="6375400" cy="2293937"/>
            <a:chOff x="1182688" y="1198563"/>
            <a:chExt cx="6375400" cy="2293937"/>
          </a:xfrm>
        </p:grpSpPr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1349375" y="1966913"/>
            <a:ext cx="611188" cy="520700"/>
          </p:xfrm>
          <a:graphic>
            <a:graphicData uri="http://schemas.openxmlformats.org/presentationml/2006/ole">
              <p:oleObj spid="_x0000_s10242" name="Clip" r:id="rId3" imgW="1305000" imgH="1085760" progId="">
                <p:embed/>
              </p:oleObj>
            </a:graphicData>
          </a:graphic>
        </p:graphicFrame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2105025" y="2009775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1952625" y="2205038"/>
              <a:ext cx="1397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3043238" y="1387475"/>
              <a:ext cx="2046287" cy="2049463"/>
            </a:xfrm>
            <a:custGeom>
              <a:avLst/>
              <a:gdLst>
                <a:gd name="T0" fmla="*/ 378531 w 1292"/>
                <a:gd name="T1" fmla="*/ 11431 h 1255"/>
                <a:gd name="T2" fmla="*/ 55433 w 1292"/>
                <a:gd name="T3" fmla="*/ 256387 h 1255"/>
                <a:gd name="T4" fmla="*/ 45931 w 1292"/>
                <a:gd name="T5" fmla="*/ 854079 h 1255"/>
                <a:gd name="T6" fmla="*/ 83942 w 1292"/>
                <a:gd name="T7" fmla="*/ 1353789 h 1255"/>
                <a:gd name="T8" fmla="*/ 388034 w 1292"/>
                <a:gd name="T9" fmla="*/ 1422376 h 1255"/>
                <a:gd name="T10" fmla="*/ 1024727 w 1292"/>
                <a:gd name="T11" fmla="*/ 1843700 h 1255"/>
                <a:gd name="T12" fmla="*/ 1575894 w 1292"/>
                <a:gd name="T13" fmla="*/ 2020068 h 1255"/>
                <a:gd name="T14" fmla="*/ 1898992 w 1292"/>
                <a:gd name="T15" fmla="*/ 1667332 h 1255"/>
                <a:gd name="T16" fmla="*/ 2013027 w 1292"/>
                <a:gd name="T17" fmla="*/ 726702 h 1255"/>
                <a:gd name="T18" fmla="*/ 1908495 w 1292"/>
                <a:gd name="T19" fmla="*/ 344571 h 1255"/>
                <a:gd name="T20" fmla="*/ 1186276 w 1292"/>
                <a:gd name="T21" fmla="*/ 187799 h 1255"/>
                <a:gd name="T22" fmla="*/ 378531 w 1292"/>
                <a:gd name="T23" fmla="*/ 1143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3227388" y="185737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Oval 11"/>
            <p:cNvSpPr>
              <a:spLocks noChangeArrowheads="1"/>
            </p:cNvSpPr>
            <p:nvPr/>
          </p:nvSpPr>
          <p:spPr bwMode="auto">
            <a:xfrm>
              <a:off x="4543425" y="2163763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Oval 12"/>
            <p:cNvSpPr>
              <a:spLocks noChangeArrowheads="1"/>
            </p:cNvSpPr>
            <p:nvPr/>
          </p:nvSpPr>
          <p:spPr bwMode="auto">
            <a:xfrm>
              <a:off x="4017963" y="270192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 flipV="1">
              <a:off x="2312988" y="1981200"/>
              <a:ext cx="928687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3367088" y="200818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 flipV="1">
              <a:off x="4197350" y="2312988"/>
              <a:ext cx="388938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3816350" y="1517650"/>
              <a:ext cx="9937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telephone</a:t>
              </a:r>
            </a:p>
            <a:p>
              <a:r>
                <a:rPr lang="en-US" sz="1400"/>
                <a:t>network</a:t>
              </a:r>
            </a:p>
          </p:txBody>
        </p:sp>
        <p:sp>
          <p:nvSpPr>
            <p:cNvPr id="7184" name="Line 19"/>
            <p:cNvSpPr>
              <a:spLocks noChangeShapeType="1"/>
            </p:cNvSpPr>
            <p:nvPr/>
          </p:nvSpPr>
          <p:spPr bwMode="auto">
            <a:xfrm flipV="1">
              <a:off x="4681538" y="2244725"/>
              <a:ext cx="48577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5" name="Freeform 20"/>
            <p:cNvSpPr>
              <a:spLocks/>
            </p:cNvSpPr>
            <p:nvPr/>
          </p:nvSpPr>
          <p:spPr bwMode="auto">
            <a:xfrm>
              <a:off x="5511800" y="1443038"/>
              <a:ext cx="2046288" cy="2049462"/>
            </a:xfrm>
            <a:custGeom>
              <a:avLst/>
              <a:gdLst>
                <a:gd name="T0" fmla="*/ 378532 w 1292"/>
                <a:gd name="T1" fmla="*/ 11431 h 1255"/>
                <a:gd name="T2" fmla="*/ 55434 w 1292"/>
                <a:gd name="T3" fmla="*/ 256387 h 1255"/>
                <a:gd name="T4" fmla="*/ 45931 w 1292"/>
                <a:gd name="T5" fmla="*/ 854079 h 1255"/>
                <a:gd name="T6" fmla="*/ 83942 w 1292"/>
                <a:gd name="T7" fmla="*/ 1353788 h 1255"/>
                <a:gd name="T8" fmla="*/ 388034 w 1292"/>
                <a:gd name="T9" fmla="*/ 1422375 h 1255"/>
                <a:gd name="T10" fmla="*/ 1024728 w 1292"/>
                <a:gd name="T11" fmla="*/ 1843699 h 1255"/>
                <a:gd name="T12" fmla="*/ 1575895 w 1292"/>
                <a:gd name="T13" fmla="*/ 2020067 h 1255"/>
                <a:gd name="T14" fmla="*/ 1898993 w 1292"/>
                <a:gd name="T15" fmla="*/ 1667331 h 1255"/>
                <a:gd name="T16" fmla="*/ 2013028 w 1292"/>
                <a:gd name="T17" fmla="*/ 726702 h 1255"/>
                <a:gd name="T18" fmla="*/ 1908496 w 1292"/>
                <a:gd name="T19" fmla="*/ 344571 h 1255"/>
                <a:gd name="T20" fmla="*/ 1186277 w 1292"/>
                <a:gd name="T21" fmla="*/ 187799 h 1255"/>
                <a:gd name="T22" fmla="*/ 378532 w 1292"/>
                <a:gd name="T23" fmla="*/ 1143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665788" y="2116138"/>
              <a:ext cx="569912" cy="285750"/>
              <a:chOff x="533" y="321"/>
              <a:chExt cx="359" cy="180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7197" name="Oval 23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8" name="Line 24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Line 25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1" name="Oval 27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8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7207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32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720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196" name="Line 36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7" name="Line 37"/>
            <p:cNvSpPr>
              <a:spLocks noChangeShapeType="1"/>
            </p:cNvSpPr>
            <p:nvPr/>
          </p:nvSpPr>
          <p:spPr bwMode="auto">
            <a:xfrm flipH="1" flipV="1">
              <a:off x="5346700" y="2244725"/>
              <a:ext cx="319088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Text Box 38"/>
            <p:cNvSpPr txBox="1">
              <a:spLocks noChangeArrowheads="1"/>
            </p:cNvSpPr>
            <p:nvPr/>
          </p:nvSpPr>
          <p:spPr bwMode="auto">
            <a:xfrm>
              <a:off x="6045200" y="1727200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sp>
          <p:nvSpPr>
            <p:cNvPr id="7189" name="Text Box 39"/>
            <p:cNvSpPr txBox="1">
              <a:spLocks noChangeArrowheads="1"/>
            </p:cNvSpPr>
            <p:nvPr/>
          </p:nvSpPr>
          <p:spPr bwMode="auto">
            <a:xfrm>
              <a:off x="2070100" y="2500313"/>
              <a:ext cx="7556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  <a:br>
                <a:rPr lang="en-US" sz="1400"/>
              </a:br>
              <a:r>
                <a:rPr lang="en-US" sz="1400"/>
                <a:t>dial-up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7190" name="Text Box 40"/>
            <p:cNvSpPr txBox="1">
              <a:spLocks noChangeArrowheads="1"/>
            </p:cNvSpPr>
            <p:nvPr/>
          </p:nvSpPr>
          <p:spPr bwMode="auto">
            <a:xfrm>
              <a:off x="4992688" y="2584450"/>
              <a:ext cx="1065212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ISP</a:t>
              </a:r>
              <a:br>
                <a:rPr lang="en-US" sz="1400"/>
              </a:br>
              <a:r>
                <a:rPr lang="en-US" sz="1400"/>
                <a:t>modem</a:t>
              </a:r>
            </a:p>
            <a:p>
              <a:r>
                <a:rPr lang="en-US" sz="1400"/>
                <a:t>(e.g., AOL)</a:t>
              </a:r>
            </a:p>
          </p:txBody>
        </p:sp>
        <p:sp>
          <p:nvSpPr>
            <p:cNvPr id="7191" name="Text Box 41"/>
            <p:cNvSpPr txBox="1">
              <a:spLocks noChangeArrowheads="1"/>
            </p:cNvSpPr>
            <p:nvPr/>
          </p:nvSpPr>
          <p:spPr bwMode="auto">
            <a:xfrm>
              <a:off x="1182688" y="25987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sp>
          <p:nvSpPr>
            <p:cNvPr id="7192" name="Rectangle 44"/>
            <p:cNvSpPr>
              <a:spLocks noChangeArrowheads="1"/>
            </p:cNvSpPr>
            <p:nvPr/>
          </p:nvSpPr>
          <p:spPr bwMode="auto">
            <a:xfrm>
              <a:off x="3019425" y="1677988"/>
              <a:ext cx="623888" cy="541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45"/>
            <p:cNvSpPr txBox="1">
              <a:spLocks noChangeArrowheads="1"/>
            </p:cNvSpPr>
            <p:nvPr/>
          </p:nvSpPr>
          <p:spPr bwMode="auto">
            <a:xfrm>
              <a:off x="2554288" y="1198563"/>
              <a:ext cx="8286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</a:t>
              </a:r>
              <a:br>
                <a:rPr lang="en-US" sz="1400"/>
              </a:br>
              <a:r>
                <a:rPr lang="en-US" sz="1400"/>
                <a:t>office</a:t>
              </a:r>
            </a:p>
          </p:txBody>
        </p:sp>
        <p:sp>
          <p:nvSpPr>
            <p:cNvPr id="7194" name="Rectangle 46"/>
            <p:cNvSpPr>
              <a:spLocks noChangeArrowheads="1"/>
            </p:cNvSpPr>
            <p:nvPr/>
          </p:nvSpPr>
          <p:spPr bwMode="auto">
            <a:xfrm>
              <a:off x="5095386" y="2052417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62000" y="3733800"/>
            <a:ext cx="7920038" cy="2587625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 smtClean="0">
                <a:latin typeface="+mn-lt"/>
              </a:rPr>
              <a:t>Uses </a:t>
            </a:r>
            <a:r>
              <a:rPr lang="en-US" kern="0" dirty="0">
                <a:latin typeface="+mn-lt"/>
              </a:rPr>
              <a:t>existing telephony infrastructure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Home is connected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central office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up to 56Kbps direct access to router (often less)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Can’t surf and phone at same time: not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“always on”</a:t>
            </a:r>
            <a:endParaRPr lang="en-US" sz="2000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3" name="Title 41"/>
          <p:cNvSpPr>
            <a:spLocks noGrp="1"/>
          </p:cNvSpPr>
          <p:nvPr>
            <p:ph type="title"/>
          </p:nvPr>
        </p:nvSpPr>
        <p:spPr>
          <a:xfrm>
            <a:off x="392113" y="0"/>
            <a:ext cx="7772400" cy="1143000"/>
          </a:xfrm>
        </p:spPr>
        <p:txBody>
          <a:bodyPr/>
          <a:lstStyle/>
          <a:p>
            <a:r>
              <a:rPr lang="en-US" smtClean="0"/>
              <a:t>Dial-up Modem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854075" y="1017588"/>
            <a:ext cx="5551488" cy="3759200"/>
            <a:chOff x="738188" y="979488"/>
            <a:chExt cx="5551487" cy="3759200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768350" y="3381375"/>
            <a:ext cx="611188" cy="520700"/>
          </p:xfrm>
          <a:graphic>
            <a:graphicData uri="http://schemas.openxmlformats.org/presentationml/2006/ole">
              <p:oleObj spid="_x0000_s11266" name="Clip" r:id="rId3" imgW="1305000" imgH="1085760" progId="">
                <p:embed/>
              </p:oleObj>
            </a:graphicData>
          </a:graphic>
        </p:graphicFrame>
        <p:sp>
          <p:nvSpPr>
            <p:cNvPr id="8199" name="Rectangle 3"/>
            <p:cNvSpPr>
              <a:spLocks noChangeArrowheads="1"/>
            </p:cNvSpPr>
            <p:nvPr/>
          </p:nvSpPr>
          <p:spPr bwMode="auto">
            <a:xfrm>
              <a:off x="1731963" y="2867025"/>
              <a:ext cx="288925" cy="62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4192588" y="2689225"/>
              <a:ext cx="2097087" cy="2049463"/>
              <a:chOff x="1769" y="1380"/>
              <a:chExt cx="1321" cy="1291"/>
            </a:xfrm>
          </p:grpSpPr>
          <p:sp>
            <p:nvSpPr>
              <p:cNvPr id="8236" name="Freeform 5"/>
              <p:cNvSpPr>
                <a:spLocks/>
              </p:cNvSpPr>
              <p:nvPr/>
            </p:nvSpPr>
            <p:spPr bwMode="auto">
              <a:xfrm>
                <a:off x="1769" y="1380"/>
                <a:ext cx="1289" cy="1291"/>
              </a:xfrm>
              <a:custGeom>
                <a:avLst/>
                <a:gdLst>
                  <a:gd name="T0" fmla="*/ 238 w 1292"/>
                  <a:gd name="T1" fmla="*/ 7 h 1255"/>
                  <a:gd name="T2" fmla="*/ 35 w 1292"/>
                  <a:gd name="T3" fmla="*/ 162 h 1255"/>
                  <a:gd name="T4" fmla="*/ 29 w 1292"/>
                  <a:gd name="T5" fmla="*/ 538 h 1255"/>
                  <a:gd name="T6" fmla="*/ 53 w 1292"/>
                  <a:gd name="T7" fmla="*/ 853 h 1255"/>
                  <a:gd name="T8" fmla="*/ 244 w 1292"/>
                  <a:gd name="T9" fmla="*/ 896 h 1255"/>
                  <a:gd name="T10" fmla="*/ 645 w 1292"/>
                  <a:gd name="T11" fmla="*/ 1161 h 1255"/>
                  <a:gd name="T12" fmla="*/ 993 w 1292"/>
                  <a:gd name="T13" fmla="*/ 1272 h 1255"/>
                  <a:gd name="T14" fmla="*/ 1196 w 1292"/>
                  <a:gd name="T15" fmla="*/ 1050 h 1255"/>
                  <a:gd name="T16" fmla="*/ 1268 w 1292"/>
                  <a:gd name="T17" fmla="*/ 458 h 1255"/>
                  <a:gd name="T18" fmla="*/ 1202 w 1292"/>
                  <a:gd name="T19" fmla="*/ 217 h 1255"/>
                  <a:gd name="T20" fmla="*/ 747 w 1292"/>
                  <a:gd name="T21" fmla="*/ 118 h 1255"/>
                  <a:gd name="T22" fmla="*/ 238 w 1292"/>
                  <a:gd name="T23" fmla="*/ 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Oval 6"/>
              <p:cNvSpPr>
                <a:spLocks noChangeArrowheads="1"/>
              </p:cNvSpPr>
              <p:nvPr/>
            </p:nvSpPr>
            <p:spPr bwMode="auto">
              <a:xfrm>
                <a:off x="1885" y="1676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Oval 7"/>
              <p:cNvSpPr>
                <a:spLocks noChangeArrowheads="1"/>
              </p:cNvSpPr>
              <p:nvPr/>
            </p:nvSpPr>
            <p:spPr bwMode="auto">
              <a:xfrm>
                <a:off x="2714" y="1869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Oval 8"/>
              <p:cNvSpPr>
                <a:spLocks noChangeArrowheads="1"/>
              </p:cNvSpPr>
              <p:nvPr/>
            </p:nvSpPr>
            <p:spPr bwMode="auto">
              <a:xfrm>
                <a:off x="2383" y="2208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Line 10"/>
              <p:cNvSpPr>
                <a:spLocks noChangeShapeType="1"/>
              </p:cNvSpPr>
              <p:nvPr/>
            </p:nvSpPr>
            <p:spPr bwMode="auto">
              <a:xfrm>
                <a:off x="1973" y="1771"/>
                <a:ext cx="45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41" name="Line 11"/>
              <p:cNvSpPr>
                <a:spLocks noChangeShapeType="1"/>
              </p:cNvSpPr>
              <p:nvPr/>
            </p:nvSpPr>
            <p:spPr bwMode="auto">
              <a:xfrm flipV="1">
                <a:off x="2496" y="1963"/>
                <a:ext cx="245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42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514"/>
                <a:ext cx="6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telephone</a:t>
                </a:r>
              </a:p>
              <a:p>
                <a:r>
                  <a:rPr lang="en-US" sz="1400"/>
                  <a:t>network</a:t>
                </a:r>
              </a:p>
            </p:txBody>
          </p:sp>
          <p:sp>
            <p:nvSpPr>
              <p:cNvPr id="8243" name="Line 14"/>
              <p:cNvSpPr>
                <a:spLocks noChangeShapeType="1"/>
              </p:cNvSpPr>
              <p:nvPr/>
            </p:nvSpPr>
            <p:spPr bwMode="auto">
              <a:xfrm flipV="1">
                <a:off x="2784" y="1911"/>
                <a:ext cx="306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201" name="Text Box 34"/>
            <p:cNvSpPr txBox="1">
              <a:spLocks noChangeArrowheads="1"/>
            </p:cNvSpPr>
            <p:nvPr/>
          </p:nvSpPr>
          <p:spPr bwMode="auto">
            <a:xfrm>
              <a:off x="1585913" y="3511550"/>
              <a:ext cx="7556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DSL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8202" name="Text Box 36"/>
            <p:cNvSpPr txBox="1">
              <a:spLocks noChangeArrowheads="1"/>
            </p:cNvSpPr>
            <p:nvPr/>
          </p:nvSpPr>
          <p:spPr bwMode="auto">
            <a:xfrm>
              <a:off x="738188" y="39830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1179513" y="2239963"/>
            <a:ext cx="490537" cy="369887"/>
          </p:xfrm>
          <a:graphic>
            <a:graphicData uri="http://schemas.openxmlformats.org/presentationml/2006/ole">
              <p:oleObj spid="_x0000_s11267" name="Clip" r:id="rId4" imgW="676440" imgH="485640" progId="">
                <p:embed/>
              </p:oleObj>
            </a:graphicData>
          </a:graphic>
        </p:graphicFrame>
        <p:sp>
          <p:nvSpPr>
            <p:cNvPr id="8203" name="Text Box 40"/>
            <p:cNvSpPr txBox="1">
              <a:spLocks noChangeArrowheads="1"/>
            </p:cNvSpPr>
            <p:nvPr/>
          </p:nvSpPr>
          <p:spPr bwMode="auto">
            <a:xfrm>
              <a:off x="1001713" y="1641475"/>
              <a:ext cx="6667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phone</a:t>
              </a:r>
            </a:p>
          </p:txBody>
        </p:sp>
        <p:sp>
          <p:nvSpPr>
            <p:cNvPr id="8204" name="Line 41"/>
            <p:cNvSpPr>
              <a:spLocks noChangeShapeType="1"/>
            </p:cNvSpPr>
            <p:nvPr/>
          </p:nvSpPr>
          <p:spPr bwMode="auto">
            <a:xfrm>
              <a:off x="1568450" y="2479675"/>
              <a:ext cx="885825" cy="52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5" name="Line 42"/>
            <p:cNvSpPr>
              <a:spLocks noChangeShapeType="1"/>
            </p:cNvSpPr>
            <p:nvPr/>
          </p:nvSpPr>
          <p:spPr bwMode="auto">
            <a:xfrm flipV="1">
              <a:off x="1233488" y="3227388"/>
              <a:ext cx="5111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6" name="Rectangle 47"/>
            <p:cNvSpPr>
              <a:spLocks noChangeArrowheads="1"/>
            </p:cNvSpPr>
            <p:nvPr/>
          </p:nvSpPr>
          <p:spPr bwMode="auto">
            <a:xfrm>
              <a:off x="3700463" y="2728913"/>
              <a:ext cx="288925" cy="623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07" name="Line 48"/>
            <p:cNvSpPr>
              <a:spLocks noChangeShapeType="1"/>
            </p:cNvSpPr>
            <p:nvPr/>
          </p:nvSpPr>
          <p:spPr bwMode="auto">
            <a:xfrm>
              <a:off x="2438400" y="3089275"/>
              <a:ext cx="1247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8" name="Freeform 52"/>
            <p:cNvSpPr>
              <a:spLocks/>
            </p:cNvSpPr>
            <p:nvPr/>
          </p:nvSpPr>
          <p:spPr bwMode="auto">
            <a:xfrm rot="4873784">
              <a:off x="4356101" y="1041400"/>
              <a:ext cx="1770062" cy="1646237"/>
            </a:xfrm>
            <a:custGeom>
              <a:avLst/>
              <a:gdLst>
                <a:gd name="T0" fmla="*/ 327434 w 1292"/>
                <a:gd name="T1" fmla="*/ 9182 h 1255"/>
                <a:gd name="T2" fmla="*/ 47951 w 1292"/>
                <a:gd name="T3" fmla="*/ 205944 h 1255"/>
                <a:gd name="T4" fmla="*/ 39730 w 1292"/>
                <a:gd name="T5" fmla="*/ 686041 h 1255"/>
                <a:gd name="T6" fmla="*/ 72611 w 1292"/>
                <a:gd name="T7" fmla="*/ 1087435 h 1255"/>
                <a:gd name="T8" fmla="*/ 335654 w 1292"/>
                <a:gd name="T9" fmla="*/ 1142528 h 1255"/>
                <a:gd name="T10" fmla="*/ 886401 w 1292"/>
                <a:gd name="T11" fmla="*/ 1480957 h 1255"/>
                <a:gd name="T12" fmla="*/ 1363167 w 1292"/>
                <a:gd name="T13" fmla="*/ 1622626 h 1255"/>
                <a:gd name="T14" fmla="*/ 1642650 w 1292"/>
                <a:gd name="T15" fmla="*/ 1339289 h 1255"/>
                <a:gd name="T16" fmla="*/ 1741292 w 1292"/>
                <a:gd name="T17" fmla="*/ 583725 h 1255"/>
                <a:gd name="T18" fmla="*/ 1650871 w 1292"/>
                <a:gd name="T19" fmla="*/ 276778 h 1255"/>
                <a:gd name="T20" fmla="*/ 1026143 w 1292"/>
                <a:gd name="T21" fmla="*/ 150850 h 1255"/>
                <a:gd name="T22" fmla="*/ 327434 w 1292"/>
                <a:gd name="T23" fmla="*/ 9182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53"/>
            <p:cNvSpPr txBox="1">
              <a:spLocks noChangeArrowheads="1"/>
            </p:cNvSpPr>
            <p:nvPr/>
          </p:nvSpPr>
          <p:spPr bwMode="auto">
            <a:xfrm>
              <a:off x="5062538" y="1350963"/>
              <a:ext cx="9159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4144963" y="2365375"/>
              <a:ext cx="473075" cy="244475"/>
              <a:chOff x="533" y="321"/>
              <a:chExt cx="359" cy="180"/>
            </a:xfrm>
          </p:grpSpPr>
          <p:grpSp>
            <p:nvGrpSpPr>
              <p:cNvPr id="5" name="Group 5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8223" name="Oval 5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Line 5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7" name="Oval 6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" name="Group 6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8233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6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823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22" name="Line 6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V="1">
              <a:off x="3989388" y="2563813"/>
              <a:ext cx="392112" cy="44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3976688" y="3200400"/>
              <a:ext cx="484187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3425825" y="2493963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DSLAM</a:t>
              </a:r>
            </a:p>
          </p:txBody>
        </p:sp>
        <p:sp>
          <p:nvSpPr>
            <p:cNvPr id="8214" name="AutoShape 73"/>
            <p:cNvSpPr>
              <a:spLocks noChangeArrowheads="1"/>
            </p:cNvSpPr>
            <p:nvPr/>
          </p:nvSpPr>
          <p:spPr bwMode="auto">
            <a:xfrm>
              <a:off x="2438400" y="1262063"/>
              <a:ext cx="2009775" cy="930275"/>
            </a:xfrm>
            <a:prstGeom prst="wedgeRoundRectCallout">
              <a:avLst>
                <a:gd name="adj1" fmla="val -27171"/>
                <a:gd name="adj2" fmla="val 1360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215" name="Text Box 74"/>
            <p:cNvSpPr txBox="1">
              <a:spLocks noChangeArrowheads="1"/>
            </p:cNvSpPr>
            <p:nvPr/>
          </p:nvSpPr>
          <p:spPr bwMode="auto">
            <a:xfrm>
              <a:off x="2416175" y="1316038"/>
              <a:ext cx="20447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Existing phone line:</a:t>
              </a:r>
              <a:br>
                <a:rPr lang="en-US" sz="1200"/>
              </a:br>
              <a:r>
                <a:rPr lang="en-US" sz="1200"/>
                <a:t>0-4KHz phone; 4-50KHz upstream data; 50KHz-1MHz downstream data</a:t>
              </a:r>
            </a:p>
          </p:txBody>
        </p:sp>
        <p:sp>
          <p:nvSpPr>
            <p:cNvPr id="8216" name="Rectangle 76"/>
            <p:cNvSpPr>
              <a:spLocks noChangeArrowheads="1"/>
            </p:cNvSpPr>
            <p:nvPr/>
          </p:nvSpPr>
          <p:spPr bwMode="auto">
            <a:xfrm>
              <a:off x="2273300" y="2951163"/>
              <a:ext cx="207963" cy="2349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77"/>
            <p:cNvSpPr>
              <a:spLocks noChangeShapeType="1"/>
            </p:cNvSpPr>
            <p:nvPr/>
          </p:nvSpPr>
          <p:spPr bwMode="auto">
            <a:xfrm>
              <a:off x="2008188" y="3089275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8" name="Text Box 78"/>
            <p:cNvSpPr txBox="1">
              <a:spLocks noChangeArrowheads="1"/>
            </p:cNvSpPr>
            <p:nvPr/>
          </p:nvSpPr>
          <p:spPr bwMode="auto">
            <a:xfrm>
              <a:off x="2000250" y="3157538"/>
              <a:ext cx="99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splitter</a:t>
              </a:r>
            </a:p>
          </p:txBody>
        </p:sp>
        <p:sp>
          <p:nvSpPr>
            <p:cNvPr id="8219" name="Rectangle 80"/>
            <p:cNvSpPr>
              <a:spLocks noChangeArrowheads="1"/>
            </p:cNvSpPr>
            <p:nvPr/>
          </p:nvSpPr>
          <p:spPr bwMode="auto">
            <a:xfrm>
              <a:off x="3406775" y="2287588"/>
              <a:ext cx="1233488" cy="1343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Text Box 81"/>
            <p:cNvSpPr txBox="1">
              <a:spLocks noChangeArrowheads="1"/>
            </p:cNvSpPr>
            <p:nvPr/>
          </p:nvSpPr>
          <p:spPr bwMode="auto">
            <a:xfrm>
              <a:off x="3316288" y="3638550"/>
              <a:ext cx="7762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</a:t>
              </a:r>
            </a:p>
            <a:p>
              <a:r>
                <a:rPr lang="en-US" sz="1400"/>
                <a:t>office</a:t>
              </a:r>
            </a:p>
          </p:txBody>
        </p:sp>
      </p:grpSp>
      <p:sp>
        <p:nvSpPr>
          <p:cNvPr id="8197" name="Title 50"/>
          <p:cNvSpPr>
            <a:spLocks noGrp="1"/>
          </p:cNvSpPr>
          <p:nvPr>
            <p:ph type="title"/>
          </p:nvPr>
        </p:nvSpPr>
        <p:spPr>
          <a:xfrm>
            <a:off x="520700" y="0"/>
            <a:ext cx="7772400" cy="1143000"/>
          </a:xfrm>
        </p:spPr>
        <p:txBody>
          <a:bodyPr/>
          <a:lstStyle/>
          <a:p>
            <a:r>
              <a:rPr lang="en-US" smtClean="0"/>
              <a:t>Digital Subscriber Line (DSL)</a:t>
            </a:r>
          </a:p>
        </p:txBody>
      </p:sp>
      <p:sp>
        <p:nvSpPr>
          <p:cNvPr id="8198" name="Rectangle 52"/>
          <p:cNvSpPr>
            <a:spLocks noChangeArrowheads="1"/>
          </p:cNvSpPr>
          <p:nvPr/>
        </p:nvSpPr>
        <p:spPr bwMode="auto">
          <a:xfrm>
            <a:off x="180975" y="4262438"/>
            <a:ext cx="86931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Also uses existing telephone </a:t>
            </a:r>
            <a:r>
              <a:rPr lang="en-US" dirty="0" err="1">
                <a:latin typeface="Comic Sans MS" pitchFamily="66" charset="0"/>
              </a:rPr>
              <a:t>infrastruture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dedicated physical line to telephone central office</a:t>
            </a: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en-US" sz="3200" dirty="0" smtClean="0"/>
              <a:t>Cable Modems</a:t>
            </a:r>
            <a:endParaRPr lang="en-US" dirty="0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199"/>
            <a:ext cx="8382000" cy="3200401"/>
          </a:xfrm>
        </p:spPr>
        <p:txBody>
          <a:bodyPr/>
          <a:lstStyle/>
          <a:p>
            <a:r>
              <a:rPr lang="en-US" sz="2000" dirty="0" smtClean="0"/>
              <a:t>Does not use telephone infrastructure</a:t>
            </a:r>
          </a:p>
          <a:p>
            <a:pPr lvl="1"/>
            <a:r>
              <a:rPr lang="en-US" sz="1800" dirty="0" smtClean="0"/>
              <a:t>Instead uses cable TV infrastructure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HFC: hybrid fiber coax</a:t>
            </a:r>
            <a:endParaRPr lang="en-US" sz="2000" dirty="0" smtClean="0"/>
          </a:p>
          <a:p>
            <a:pPr lvl="1"/>
            <a:r>
              <a:rPr lang="en-US" sz="2000" dirty="0" smtClean="0"/>
              <a:t>asymmetric: up to 30 Mbps downstream, 2 Mbps upstream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Network</a:t>
            </a:r>
            <a:r>
              <a:rPr lang="en-US" sz="2000" dirty="0" smtClean="0"/>
              <a:t> of cable and fiber attaches homes to ISP router</a:t>
            </a:r>
          </a:p>
          <a:p>
            <a:pPr lvl="1"/>
            <a:r>
              <a:rPr lang="en-US" sz="2000" dirty="0" smtClean="0"/>
              <a:t>Homes </a:t>
            </a:r>
            <a:r>
              <a:rPr lang="en-US" sz="2000" dirty="0" smtClean="0">
                <a:solidFill>
                  <a:srgbClr val="FF0000"/>
                </a:solidFill>
              </a:rPr>
              <a:t>share access </a:t>
            </a:r>
            <a:r>
              <a:rPr lang="en-US" sz="2000" dirty="0" smtClean="0"/>
              <a:t>to router (</a:t>
            </a:r>
            <a:r>
              <a:rPr lang="en-US" sz="2000" dirty="0" smtClean="0">
                <a:latin typeface="Comic Sans MS" pitchFamily="66" charset="0"/>
              </a:rPr>
              <a:t>500 to 5,000 homes)</a:t>
            </a:r>
            <a:endParaRPr lang="en-US" sz="2000" dirty="0" smtClean="0"/>
          </a:p>
          <a:p>
            <a:pPr lvl="1"/>
            <a:r>
              <a:rPr lang="en-US" sz="2000" dirty="0" smtClean="0"/>
              <a:t>Unlike DSL, which has </a:t>
            </a:r>
            <a:r>
              <a:rPr lang="en-US" sz="2000" dirty="0" smtClean="0">
                <a:solidFill>
                  <a:srgbClr val="FF0000"/>
                </a:solidFill>
              </a:rPr>
              <a:t>dedicated access</a:t>
            </a:r>
            <a:endParaRPr lang="en-US" sz="2000" dirty="0" smtClean="0"/>
          </a:p>
          <a:p>
            <a:pPr lvl="1">
              <a:buFont typeface="Wingdings" pitchFamily="2" charset="2"/>
              <a:buNone/>
            </a:pPr>
            <a:endParaRPr lang="en-US" sz="1800" dirty="0" smtClean="0"/>
          </a:p>
        </p:txBody>
      </p:sp>
      <p:pic>
        <p:nvPicPr>
          <p:cNvPr id="6" name="Picture 3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40925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563" y="452755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288" y="4283075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97313" y="4446588"/>
            <a:ext cx="255587" cy="633412"/>
            <a:chOff x="2055" y="2297"/>
            <a:chExt cx="161" cy="399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rot="-5400000">
              <a:off x="1868" y="2484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9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4088" y="4295775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388" y="5553075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9763" y="528955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5788" y="5743575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3"/>
          <p:cNvGrpSpPr>
            <a:grpSpLocks/>
          </p:cNvGrpSpPr>
          <p:nvPr/>
        </p:nvGrpSpPr>
        <p:grpSpPr bwMode="auto">
          <a:xfrm flipV="1">
            <a:off x="6751638" y="5126038"/>
            <a:ext cx="255587" cy="820737"/>
            <a:chOff x="2459" y="2251"/>
            <a:chExt cx="161" cy="517"/>
          </a:xfrm>
        </p:grpSpPr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 flipV="1">
            <a:off x="5510213" y="5106988"/>
            <a:ext cx="255587" cy="379412"/>
            <a:chOff x="2315" y="2599"/>
            <a:chExt cx="161" cy="239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 rot="-5400000">
              <a:off x="2208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 flipV="1">
            <a:off x="4075113" y="5119688"/>
            <a:ext cx="255587" cy="633412"/>
            <a:chOff x="2055" y="2297"/>
            <a:chExt cx="161" cy="399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 rot="-5400000">
              <a:off x="1868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7107238" y="4465638"/>
            <a:ext cx="255587" cy="630237"/>
            <a:chOff x="3561" y="2643"/>
            <a:chExt cx="161" cy="397"/>
          </a:xfrm>
        </p:grpSpPr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5738813" y="4687888"/>
            <a:ext cx="255587" cy="379412"/>
            <a:chOff x="2315" y="2599"/>
            <a:chExt cx="161" cy="239"/>
          </a:xfrm>
        </p:grpSpPr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 rot="-5400000">
              <a:off x="2208" y="2706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202238" y="4249738"/>
            <a:ext cx="255587" cy="820737"/>
            <a:chOff x="2459" y="2251"/>
            <a:chExt cx="161" cy="517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" name="Rectangle 31"/>
          <p:cNvSpPr>
            <a:spLocks noChangeArrowheads="1"/>
          </p:cNvSpPr>
          <p:nvPr/>
        </p:nvSpPr>
        <p:spPr bwMode="auto">
          <a:xfrm flipV="1">
            <a:off x="2593975" y="5065713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397375" y="580390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36" name="Picture 33" descr="build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8075" y="4575175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108075" y="5359400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127250" y="5930900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V="1">
            <a:off x="3105150" y="5159375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54277" name="Picture 3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5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68" y="2484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4281" name="Picture 9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2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08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68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08" y="2706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9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54293" name="Picture 33" descr="build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54295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5429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55301" name="Picture 3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5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68" y="2484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5305" name="Picture 9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11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08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68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08" y="2706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55317" name="Picture 33" descr="build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55319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532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5532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>
                <a:gd name="T0" fmla="*/ 544 w 1432"/>
                <a:gd name="T1" fmla="*/ 912 h 912"/>
                <a:gd name="T2" fmla="*/ 0 w 1432"/>
                <a:gd name="T3" fmla="*/ 224 h 912"/>
                <a:gd name="T4" fmla="*/ 288 w 1432"/>
                <a:gd name="T5" fmla="*/ 400 h 912"/>
                <a:gd name="T6" fmla="*/ 672 w 1432"/>
                <a:gd name="T7" fmla="*/ 512 h 912"/>
                <a:gd name="T8" fmla="*/ 960 w 1432"/>
                <a:gd name="T9" fmla="*/ 464 h 912"/>
                <a:gd name="T10" fmla="*/ 1176 w 1432"/>
                <a:gd name="T11" fmla="*/ 336 h 912"/>
                <a:gd name="T12" fmla="*/ 1432 w 1432"/>
                <a:gd name="T13" fmla="*/ 0 h 912"/>
                <a:gd name="T14" fmla="*/ 1016 w 1432"/>
                <a:gd name="T15" fmla="*/ 896 h 912"/>
                <a:gd name="T16" fmla="*/ 544 w 1432"/>
                <a:gd name="T17" fmla="*/ 912 h 9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2"/>
                <a:gd name="T28" fmla="*/ 0 h 912"/>
                <a:gd name="T29" fmla="*/ 1432 w 1432"/>
                <a:gd name="T30" fmla="*/ 912 h 9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3" y="1846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7" y="1542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3" y="1534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55328" name="Picture 44" descr="pedge_660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29" name="Picture 45" descr="pedge_660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30" name="Picture 46" descr="pedge_660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3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1066800" y="1600200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>
                <a:solidFill>
                  <a:srgbClr val="009900"/>
                </a:solidFill>
                <a:latin typeface="Comic Sans MS" pitchFamily="66" charset="0"/>
              </a:rPr>
              <a:t>Chapter 1</a:t>
            </a:r>
            <a:br>
              <a:rPr lang="en-US" sz="4000" dirty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en-US" sz="4000" dirty="0">
                <a:solidFill>
                  <a:srgbClr val="009900"/>
                </a:solidFill>
                <a:latin typeface="Comic Sans MS" pitchFamily="66" charset="0"/>
              </a:rPr>
              <a:t>Introduction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5943600" y="350520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5</a:t>
            </a:r>
            <a:r>
              <a:rPr lang="en-US" sz="1800" baseline="30000" dirty="0" smtClean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edition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April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2009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1143000" y="3392488"/>
            <a:ext cx="4629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800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All material copyright 1996-2009</a:t>
            </a:r>
          </a:p>
          <a:p>
            <a:r>
              <a:rPr lang="en-US" sz="1800" dirty="0">
                <a:latin typeface="Arial" charset="0"/>
              </a:rPr>
              <a:t>J.F Kurose and K.W. Ross, All Rights Reserved</a:t>
            </a:r>
          </a:p>
        </p:txBody>
      </p:sp>
      <p:pic>
        <p:nvPicPr>
          <p:cNvPr id="45066" name="Picture 10" descr="013607967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56325" name="Picture 3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5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68" y="2484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6329" name="Picture 9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08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68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08" y="2706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40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56341" name="Picture 33" descr="build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2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56343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56344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56346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>
                <a:gd name="T0" fmla="*/ 912 w 2432"/>
                <a:gd name="T1" fmla="*/ 448 h 464"/>
                <a:gd name="T2" fmla="*/ 1496 w 2432"/>
                <a:gd name="T3" fmla="*/ 464 h 464"/>
                <a:gd name="T4" fmla="*/ 2432 w 2432"/>
                <a:gd name="T5" fmla="*/ 48 h 464"/>
                <a:gd name="T6" fmla="*/ 1784 w 2432"/>
                <a:gd name="T7" fmla="*/ 176 h 464"/>
                <a:gd name="T8" fmla="*/ 864 w 2432"/>
                <a:gd name="T9" fmla="*/ 208 h 464"/>
                <a:gd name="T10" fmla="*/ 0 w 243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2"/>
                <a:gd name="T19" fmla="*/ 0 h 464"/>
                <a:gd name="T20" fmla="*/ 2432 w 243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348" name="Picture 40" descr="house_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57349" name="Picture 3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68" y="2484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7353" name="Picture 9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hous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 descr="house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08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68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08" y="2706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6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57365" name="Picture 33" descr="build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57367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736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57409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0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1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2 w 562"/>
                <a:gd name="T1" fmla="*/ 264 h 266"/>
                <a:gd name="T2" fmla="*/ 25 w 562"/>
                <a:gd name="T3" fmla="*/ 6 h 266"/>
                <a:gd name="T4" fmla="*/ 52 w 562"/>
                <a:gd name="T5" fmla="*/ 266 h 266"/>
                <a:gd name="T6" fmla="*/ 83 w 562"/>
                <a:gd name="T7" fmla="*/ 0 h 266"/>
                <a:gd name="T8" fmla="*/ 109 w 562"/>
                <a:gd name="T9" fmla="*/ 264 h 266"/>
                <a:gd name="T10" fmla="*/ 138 w 562"/>
                <a:gd name="T11" fmla="*/ 8 h 266"/>
                <a:gd name="T12" fmla="*/ 169 w 562"/>
                <a:gd name="T13" fmla="*/ 266 h 266"/>
                <a:gd name="T14" fmla="*/ 192 w 562"/>
                <a:gd name="T15" fmla="*/ 8 h 266"/>
                <a:gd name="T16" fmla="*/ 222 w 562"/>
                <a:gd name="T17" fmla="*/ 264 h 266"/>
                <a:gd name="T18" fmla="*/ 242 w 562"/>
                <a:gd name="T19" fmla="*/ 6 h 266"/>
                <a:gd name="T20" fmla="*/ 26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2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57379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57380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7383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7385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7386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7387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7388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7389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7390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7391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57392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5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9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57400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57401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57402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57403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57404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57405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57406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57407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57408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5737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37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74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72" name="Text Box 80"/>
          <p:cNvSpPr txBox="1">
            <a:spLocks noChangeArrowheads="1"/>
          </p:cNvSpPr>
          <p:nvPr/>
        </p:nvSpPr>
        <p:spPr bwMode="auto">
          <a:xfrm>
            <a:off x="1311275" y="1347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FDM (more shortly):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82600" y="987425"/>
            <a:ext cx="7443788" cy="3281363"/>
            <a:chOff x="482600" y="846138"/>
            <a:chExt cx="7443788" cy="3281362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7246938" y="846138"/>
              <a:ext cx="609600" cy="747712"/>
              <a:chOff x="4565" y="533"/>
              <a:chExt cx="384" cy="471"/>
            </a:xfrm>
          </p:grpSpPr>
          <p:sp>
            <p:nvSpPr>
              <p:cNvPr id="58411" name="Rectangle 5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2" name="Rectangle 6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58374" name="Rectangle 17"/>
            <p:cNvSpPr>
              <a:spLocks noChangeArrowheads="1"/>
            </p:cNvSpPr>
            <p:nvPr/>
          </p:nvSpPr>
          <p:spPr bwMode="auto">
            <a:xfrm>
              <a:off x="5127625" y="2246313"/>
              <a:ext cx="207963" cy="692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Line 18"/>
            <p:cNvSpPr>
              <a:spLocks noChangeShapeType="1"/>
            </p:cNvSpPr>
            <p:nvPr/>
          </p:nvSpPr>
          <p:spPr bwMode="auto">
            <a:xfrm flipV="1">
              <a:off x="5181600" y="1204913"/>
              <a:ext cx="2078038" cy="142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6" name="Line 26"/>
            <p:cNvSpPr>
              <a:spLocks noChangeShapeType="1"/>
            </p:cNvSpPr>
            <p:nvPr/>
          </p:nvSpPr>
          <p:spPr bwMode="auto">
            <a:xfrm>
              <a:off x="3271838" y="2632075"/>
              <a:ext cx="1909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7" name="Line 27"/>
            <p:cNvSpPr>
              <a:spLocks noChangeShapeType="1"/>
            </p:cNvSpPr>
            <p:nvPr/>
          </p:nvSpPr>
          <p:spPr bwMode="auto">
            <a:xfrm flipV="1">
              <a:off x="5181600" y="2230438"/>
              <a:ext cx="2092325" cy="401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8" name="Line 28"/>
            <p:cNvSpPr>
              <a:spLocks noChangeShapeType="1"/>
            </p:cNvSpPr>
            <p:nvPr/>
          </p:nvSpPr>
          <p:spPr bwMode="auto">
            <a:xfrm>
              <a:off x="5195888" y="2617788"/>
              <a:ext cx="2119312" cy="1165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9" name="Rectangle 29"/>
            <p:cNvSpPr>
              <a:spLocks noChangeArrowheads="1"/>
            </p:cNvSpPr>
            <p:nvPr/>
          </p:nvSpPr>
          <p:spPr bwMode="auto">
            <a:xfrm>
              <a:off x="2092325" y="2035175"/>
              <a:ext cx="1287463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Rectangle 30"/>
            <p:cNvSpPr>
              <a:spLocks noChangeArrowheads="1"/>
            </p:cNvSpPr>
            <p:nvPr/>
          </p:nvSpPr>
          <p:spPr bwMode="auto">
            <a:xfrm>
              <a:off x="2716213" y="2452688"/>
              <a:ext cx="539750" cy="331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OLT</a:t>
              </a:r>
            </a:p>
          </p:txBody>
        </p:sp>
        <p:sp>
          <p:nvSpPr>
            <p:cNvPr id="58381" name="Text Box 32"/>
            <p:cNvSpPr txBox="1">
              <a:spLocks noChangeArrowheads="1"/>
            </p:cNvSpPr>
            <p:nvPr/>
          </p:nvSpPr>
          <p:spPr bwMode="auto">
            <a:xfrm>
              <a:off x="2082800" y="3251200"/>
              <a:ext cx="13414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office</a:t>
              </a:r>
            </a:p>
          </p:txBody>
        </p:sp>
        <p:sp>
          <p:nvSpPr>
            <p:cNvPr id="58382" name="Text Box 33"/>
            <p:cNvSpPr txBox="1">
              <a:spLocks noChangeArrowheads="1"/>
            </p:cNvSpPr>
            <p:nvPr/>
          </p:nvSpPr>
          <p:spPr bwMode="auto">
            <a:xfrm>
              <a:off x="4813300" y="2986088"/>
              <a:ext cx="8159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</a:t>
              </a:r>
            </a:p>
            <a:p>
              <a:r>
                <a:rPr lang="en-US" sz="1400"/>
                <a:t>splitter</a:t>
              </a:r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7261225" y="1801813"/>
              <a:ext cx="609600" cy="747712"/>
              <a:chOff x="4565" y="533"/>
              <a:chExt cx="384" cy="471"/>
            </a:xfrm>
          </p:grpSpPr>
          <p:sp>
            <p:nvSpPr>
              <p:cNvPr id="58409" name="Rectangle 44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0" name="Rectangle 45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7316788" y="3379788"/>
              <a:ext cx="609600" cy="747712"/>
              <a:chOff x="4565" y="533"/>
              <a:chExt cx="384" cy="471"/>
            </a:xfrm>
          </p:grpSpPr>
          <p:sp>
            <p:nvSpPr>
              <p:cNvPr id="58407" name="Rectangle 47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8" name="Rectangle 48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58385" name="Text Box 50"/>
            <p:cNvSpPr txBox="1">
              <a:spLocks noChangeArrowheads="1"/>
            </p:cNvSpPr>
            <p:nvPr/>
          </p:nvSpPr>
          <p:spPr bwMode="auto">
            <a:xfrm>
              <a:off x="3800475" y="2127250"/>
              <a:ext cx="7381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</a:t>
              </a:r>
              <a:br>
                <a:rPr lang="en-US" sz="1400"/>
              </a:br>
              <a:r>
                <a:rPr lang="en-US" sz="1400"/>
                <a:t>fiber</a:t>
              </a:r>
            </a:p>
          </p:txBody>
        </p:sp>
        <p:sp>
          <p:nvSpPr>
            <p:cNvPr id="58386" name="Text Box 51"/>
            <p:cNvSpPr txBox="1">
              <a:spLocks noChangeArrowheads="1"/>
            </p:cNvSpPr>
            <p:nvPr/>
          </p:nvSpPr>
          <p:spPr bwMode="auto">
            <a:xfrm>
              <a:off x="5518150" y="1462088"/>
              <a:ext cx="7381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</a:t>
              </a:r>
              <a:br>
                <a:rPr lang="en-US" sz="1400"/>
              </a:br>
              <a:r>
                <a:rPr lang="en-US" sz="1400"/>
                <a:t>fibers</a:t>
              </a: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2163763" y="2266950"/>
              <a:ext cx="376237" cy="217488"/>
              <a:chOff x="533" y="321"/>
              <a:chExt cx="359" cy="180"/>
            </a:xfrm>
          </p:grpSpPr>
          <p:grpSp>
            <p:nvGrpSpPr>
              <p:cNvPr id="7" name="Group 53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58394" name="Oval 54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5" name="Line 55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6" name="Line 56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7" name="Rectangle 57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98" name="Oval 58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59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58404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63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58401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0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03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8393" name="Line 67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88" name="Line 68"/>
            <p:cNvSpPr>
              <a:spLocks noChangeShapeType="1"/>
            </p:cNvSpPr>
            <p:nvPr/>
          </p:nvSpPr>
          <p:spPr bwMode="auto">
            <a:xfrm>
              <a:off x="2508250" y="2424113"/>
              <a:ext cx="2349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9" name="Freeform 69"/>
            <p:cNvSpPr>
              <a:spLocks/>
            </p:cNvSpPr>
            <p:nvPr/>
          </p:nvSpPr>
          <p:spPr bwMode="auto">
            <a:xfrm rot="4873784">
              <a:off x="431007" y="923131"/>
              <a:ext cx="1428750" cy="1325563"/>
            </a:xfrm>
            <a:custGeom>
              <a:avLst/>
              <a:gdLst>
                <a:gd name="T0" fmla="*/ 264297 w 1292"/>
                <a:gd name="T1" fmla="*/ 7394 h 1255"/>
                <a:gd name="T2" fmla="*/ 38705 w 1292"/>
                <a:gd name="T3" fmla="*/ 165827 h 1255"/>
                <a:gd name="T4" fmla="*/ 32069 w 1292"/>
                <a:gd name="T5" fmla="*/ 552406 h 1255"/>
                <a:gd name="T6" fmla="*/ 58610 w 1292"/>
                <a:gd name="T7" fmla="*/ 875611 h 1255"/>
                <a:gd name="T8" fmla="*/ 270932 w 1292"/>
                <a:gd name="T9" fmla="*/ 919972 h 1255"/>
                <a:gd name="T10" fmla="*/ 715481 w 1292"/>
                <a:gd name="T11" fmla="*/ 1192479 h 1255"/>
                <a:gd name="T12" fmla="*/ 1100314 w 1292"/>
                <a:gd name="T13" fmla="*/ 1306551 h 1255"/>
                <a:gd name="T14" fmla="*/ 1325907 w 1292"/>
                <a:gd name="T15" fmla="*/ 1078406 h 1255"/>
                <a:gd name="T16" fmla="*/ 1405527 w 1292"/>
                <a:gd name="T17" fmla="*/ 470020 h 1255"/>
                <a:gd name="T18" fmla="*/ 1332542 w 1292"/>
                <a:gd name="T19" fmla="*/ 222864 h 1255"/>
                <a:gd name="T20" fmla="*/ 828277 w 1292"/>
                <a:gd name="T21" fmla="*/ 121466 h 1255"/>
                <a:gd name="T22" fmla="*/ 264297 w 1292"/>
                <a:gd name="T23" fmla="*/ 7394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Line 70"/>
            <p:cNvSpPr>
              <a:spLocks noChangeShapeType="1"/>
            </p:cNvSpPr>
            <p:nvPr/>
          </p:nvSpPr>
          <p:spPr bwMode="auto">
            <a:xfrm>
              <a:off x="1676400" y="2051050"/>
              <a:ext cx="498475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91" name="Text Box 71"/>
            <p:cNvSpPr txBox="1">
              <a:spLocks noChangeArrowheads="1"/>
            </p:cNvSpPr>
            <p:nvPr/>
          </p:nvSpPr>
          <p:spPr bwMode="auto">
            <a:xfrm>
              <a:off x="711200" y="1531938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</p:grpSp>
      <p:sp>
        <p:nvSpPr>
          <p:cNvPr id="58371" name="Title 43"/>
          <p:cNvSpPr>
            <a:spLocks noGrp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Fiber to the Home</a:t>
            </a:r>
          </a:p>
        </p:txBody>
      </p:sp>
      <p:sp>
        <p:nvSpPr>
          <p:cNvPr id="58372" name="Content Placeholder 45"/>
          <p:cNvSpPr>
            <a:spLocks noGrp="1"/>
          </p:cNvSpPr>
          <p:nvPr>
            <p:ph idx="1"/>
          </p:nvPr>
        </p:nvSpPr>
        <p:spPr>
          <a:xfrm>
            <a:off x="685799" y="4211638"/>
            <a:ext cx="7504113" cy="2085975"/>
          </a:xfrm>
        </p:spPr>
        <p:txBody>
          <a:bodyPr/>
          <a:lstStyle/>
          <a:p>
            <a:r>
              <a:rPr lang="en-US" sz="2400" dirty="0" smtClean="0"/>
              <a:t>Optical links from central office to the home</a:t>
            </a:r>
          </a:p>
          <a:p>
            <a:r>
              <a:rPr lang="en-US" sz="2400" dirty="0" smtClean="0"/>
              <a:t>Much higher Internet rates; fiber also carries television and phone services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68425" y="1255713"/>
            <a:ext cx="6089650" cy="3444875"/>
            <a:chOff x="1433513" y="1757363"/>
            <a:chExt cx="6089650" cy="3444875"/>
          </a:xfrm>
        </p:grpSpPr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1433513" y="1757363"/>
            <a:ext cx="611187" cy="520700"/>
          </p:xfrm>
          <a:graphic>
            <a:graphicData uri="http://schemas.openxmlformats.org/presentationml/2006/ole">
              <p:oleObj spid="_x0000_s1229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1433513" y="2892425"/>
            <a:ext cx="611187" cy="520700"/>
          </p:xfrm>
          <a:graphic>
            <a:graphicData uri="http://schemas.openxmlformats.org/presentationml/2006/ole">
              <p:oleObj spid="_x0000_s1229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1489075" y="4125913"/>
            <a:ext cx="611188" cy="520700"/>
          </p:xfrm>
          <a:graphic>
            <a:graphicData uri="http://schemas.openxmlformats.org/presentationml/2006/ole">
              <p:oleObj spid="_x0000_s12292" name="Clip" r:id="rId5" imgW="1305000" imgH="1085760" progId="">
                <p:embed/>
              </p:oleObj>
            </a:graphicData>
          </a:graphic>
        </p:graphicFrame>
        <p:sp>
          <p:nvSpPr>
            <p:cNvPr id="9224" name="Line 9"/>
            <p:cNvSpPr>
              <a:spLocks noChangeShapeType="1"/>
            </p:cNvSpPr>
            <p:nvPr/>
          </p:nvSpPr>
          <p:spPr bwMode="auto">
            <a:xfrm>
              <a:off x="3922713" y="303371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3500438" y="3262313"/>
              <a:ext cx="388937" cy="10318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708400" y="3109913"/>
              <a:ext cx="158750" cy="144462"/>
              <a:chOff x="576" y="3456"/>
              <a:chExt cx="288" cy="240"/>
            </a:xfrm>
          </p:grpSpPr>
          <p:sp>
            <p:nvSpPr>
              <p:cNvPr id="9266" name="Line 12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67" name="Line 13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778375" y="2655888"/>
              <a:ext cx="569913" cy="285750"/>
              <a:chOff x="533" y="321"/>
              <a:chExt cx="359" cy="180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9253" name="Oval 1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4" name="Line 1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5" name="Line 1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6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7" name="Oval 2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9263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926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52" name="Line 2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705225" y="4356100"/>
              <a:ext cx="238125" cy="484188"/>
              <a:chOff x="4180" y="783"/>
              <a:chExt cx="150" cy="307"/>
            </a:xfrm>
          </p:grpSpPr>
          <p:sp>
            <p:nvSpPr>
              <p:cNvPr id="9243" name="AutoShape 3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Rectangle 3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3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AutoShape 3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Line 3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Rectangle 3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Rectangle 3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9" name="Line 39"/>
            <p:cNvSpPr>
              <a:spLocks noChangeShapeType="1"/>
            </p:cNvSpPr>
            <p:nvPr/>
          </p:nvSpPr>
          <p:spPr bwMode="auto">
            <a:xfrm>
              <a:off x="1911350" y="2092325"/>
              <a:ext cx="1704975" cy="108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0" name="Line 40"/>
            <p:cNvSpPr>
              <a:spLocks noChangeShapeType="1"/>
            </p:cNvSpPr>
            <p:nvPr/>
          </p:nvSpPr>
          <p:spPr bwMode="auto">
            <a:xfrm>
              <a:off x="1966913" y="3062288"/>
              <a:ext cx="15652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1" name="Line 41"/>
            <p:cNvSpPr>
              <a:spLocks noChangeShapeType="1"/>
            </p:cNvSpPr>
            <p:nvPr/>
          </p:nvSpPr>
          <p:spPr bwMode="auto">
            <a:xfrm flipV="1">
              <a:off x="2051050" y="3352800"/>
              <a:ext cx="1565275" cy="955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2" name="Line 42"/>
            <p:cNvSpPr>
              <a:spLocks noChangeShapeType="1"/>
            </p:cNvSpPr>
            <p:nvPr/>
          </p:nvSpPr>
          <p:spPr bwMode="auto">
            <a:xfrm flipH="1" flipV="1">
              <a:off x="3795713" y="3379788"/>
              <a:ext cx="41275" cy="1025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3" name="Line 43"/>
            <p:cNvSpPr>
              <a:spLocks noChangeShapeType="1"/>
            </p:cNvSpPr>
            <p:nvPr/>
          </p:nvSpPr>
          <p:spPr bwMode="auto">
            <a:xfrm flipV="1">
              <a:off x="3962400" y="2895600"/>
              <a:ext cx="831850" cy="277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4" name="Text Box 44"/>
            <p:cNvSpPr txBox="1">
              <a:spLocks noChangeArrowheads="1"/>
            </p:cNvSpPr>
            <p:nvPr/>
          </p:nvSpPr>
          <p:spPr bwMode="auto">
            <a:xfrm>
              <a:off x="2414588" y="2182813"/>
              <a:ext cx="976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9235" name="Text Box 45"/>
            <p:cNvSpPr txBox="1">
              <a:spLocks noChangeArrowheads="1"/>
            </p:cNvSpPr>
            <p:nvPr/>
          </p:nvSpPr>
          <p:spPr bwMode="auto">
            <a:xfrm>
              <a:off x="2038350" y="3154363"/>
              <a:ext cx="9763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9236" name="Text Box 46"/>
            <p:cNvSpPr txBox="1">
              <a:spLocks noChangeArrowheads="1"/>
            </p:cNvSpPr>
            <p:nvPr/>
          </p:nvSpPr>
          <p:spPr bwMode="auto">
            <a:xfrm>
              <a:off x="2122488" y="4164013"/>
              <a:ext cx="976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Mbps</a:t>
              </a:r>
            </a:p>
          </p:txBody>
        </p:sp>
        <p:sp>
          <p:nvSpPr>
            <p:cNvPr id="9237" name="Text Box 47"/>
            <p:cNvSpPr txBox="1">
              <a:spLocks noChangeArrowheads="1"/>
            </p:cNvSpPr>
            <p:nvPr/>
          </p:nvSpPr>
          <p:spPr bwMode="auto">
            <a:xfrm>
              <a:off x="3841750" y="3927475"/>
              <a:ext cx="723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 Gbps</a:t>
              </a:r>
            </a:p>
          </p:txBody>
        </p:sp>
        <p:sp>
          <p:nvSpPr>
            <p:cNvPr id="9238" name="Text Box 48"/>
            <p:cNvSpPr txBox="1">
              <a:spLocks noChangeArrowheads="1"/>
            </p:cNvSpPr>
            <p:nvPr/>
          </p:nvSpPr>
          <p:spPr bwMode="auto">
            <a:xfrm>
              <a:off x="3468688" y="4897438"/>
              <a:ext cx="722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server</a:t>
              </a:r>
            </a:p>
          </p:txBody>
        </p:sp>
        <p:sp>
          <p:nvSpPr>
            <p:cNvPr id="9239" name="Text Box 49"/>
            <p:cNvSpPr txBox="1">
              <a:spLocks noChangeArrowheads="1"/>
            </p:cNvSpPr>
            <p:nvPr/>
          </p:nvSpPr>
          <p:spPr bwMode="auto">
            <a:xfrm>
              <a:off x="3398838" y="2611438"/>
              <a:ext cx="9398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Ethernet</a:t>
              </a:r>
            </a:p>
            <a:p>
              <a:r>
                <a:rPr lang="en-US" sz="1400"/>
                <a:t>switch</a:t>
              </a:r>
            </a:p>
          </p:txBody>
        </p:sp>
        <p:sp>
          <p:nvSpPr>
            <p:cNvPr id="9240" name="Text Box 50"/>
            <p:cNvSpPr txBox="1">
              <a:spLocks noChangeArrowheads="1"/>
            </p:cNvSpPr>
            <p:nvPr/>
          </p:nvSpPr>
          <p:spPr bwMode="auto">
            <a:xfrm>
              <a:off x="4286250" y="2195513"/>
              <a:ext cx="12319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Institutional</a:t>
              </a:r>
            </a:p>
            <a:p>
              <a:r>
                <a:rPr lang="en-US" sz="1400"/>
                <a:t>router</a:t>
              </a:r>
            </a:p>
          </p:txBody>
        </p:sp>
        <p:sp>
          <p:nvSpPr>
            <p:cNvPr id="9241" name="Line 51"/>
            <p:cNvSpPr>
              <a:spLocks noChangeShapeType="1"/>
            </p:cNvSpPr>
            <p:nvPr/>
          </p:nvSpPr>
          <p:spPr bwMode="auto">
            <a:xfrm>
              <a:off x="5319713" y="28257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2" name="Text Box 52"/>
            <p:cNvSpPr txBox="1">
              <a:spLocks noChangeArrowheads="1"/>
            </p:cNvSpPr>
            <p:nvPr/>
          </p:nvSpPr>
          <p:spPr bwMode="auto">
            <a:xfrm>
              <a:off x="6045200" y="2528888"/>
              <a:ext cx="14779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To Institution’s</a:t>
              </a:r>
              <a:br>
                <a:rPr lang="en-US" sz="1400"/>
              </a:br>
              <a:r>
                <a:rPr lang="en-US" sz="1400"/>
                <a:t>ISP</a:t>
              </a:r>
            </a:p>
          </p:txBody>
        </p:sp>
      </p:grp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r>
              <a:rPr lang="en-US" sz="2400" dirty="0" smtClean="0"/>
              <a:t>Typically used in companies, universities, etc</a:t>
            </a:r>
          </a:p>
          <a:p>
            <a:r>
              <a:rPr lang="en-US" sz="2400" dirty="0" smtClean="0"/>
              <a:t>10 Mbps, 100 Mbps, 1 </a:t>
            </a:r>
            <a:r>
              <a:rPr lang="en-US" sz="2400" dirty="0" err="1" smtClean="0"/>
              <a:t>Gbps</a:t>
            </a:r>
            <a:r>
              <a:rPr lang="en-US" sz="2400" dirty="0" smtClean="0"/>
              <a:t>, 10 </a:t>
            </a:r>
            <a:r>
              <a:rPr lang="en-US" sz="2400" dirty="0" err="1" smtClean="0"/>
              <a:t>Gbps</a:t>
            </a:r>
            <a:r>
              <a:rPr lang="en-US" sz="2400" dirty="0" smtClean="0"/>
              <a:t> Ethernet</a:t>
            </a:r>
          </a:p>
          <a:p>
            <a:r>
              <a:rPr lang="en-US" sz="2400" dirty="0" smtClean="0"/>
              <a:t>Today, end-systems typically connect into Ethernet switch</a:t>
            </a:r>
            <a:endParaRPr lang="en-US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/>
              <a:t>Wireless Access Networks</a:t>
            </a:r>
            <a:endParaRPr lang="en-US" dirty="0" smtClean="0"/>
          </a:p>
        </p:txBody>
      </p:sp>
      <p:sp>
        <p:nvSpPr>
          <p:cNvPr id="102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322388"/>
            <a:ext cx="4927600" cy="4876800"/>
          </a:xfrm>
        </p:spPr>
        <p:txBody>
          <a:bodyPr/>
          <a:lstStyle/>
          <a:p>
            <a:r>
              <a:rPr lang="en-US" sz="2400" i="1" dirty="0" smtClean="0"/>
              <a:t>Shared</a:t>
            </a:r>
            <a:r>
              <a:rPr lang="en-US" sz="2400" dirty="0" smtClean="0"/>
              <a:t> wireless access network connects end system to router</a:t>
            </a:r>
          </a:p>
          <a:p>
            <a:pPr lvl="1"/>
            <a:r>
              <a:rPr lang="en-US" sz="2000" dirty="0" smtClean="0"/>
              <a:t>via base station, aka “access point” (AP)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Wireless LANs:</a:t>
            </a:r>
            <a:endParaRPr lang="en-US" sz="2400" dirty="0" smtClean="0"/>
          </a:p>
          <a:p>
            <a:pPr lvl="1"/>
            <a:r>
              <a:rPr lang="en-US" sz="2000" dirty="0" smtClean="0"/>
              <a:t>802.11b/g (</a:t>
            </a:r>
            <a:r>
              <a:rPr lang="en-US" sz="2000" dirty="0" err="1" smtClean="0"/>
              <a:t>WiFi</a:t>
            </a:r>
            <a:r>
              <a:rPr lang="en-US" sz="2000" dirty="0" smtClean="0"/>
              <a:t>): 11 or 54  Mbps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Wider-area wireless access</a:t>
            </a:r>
            <a:endParaRPr lang="en-US" sz="2400" dirty="0" smtClean="0"/>
          </a:p>
          <a:p>
            <a:pPr lvl="1"/>
            <a:r>
              <a:rPr lang="en-US" sz="2000" dirty="0" smtClean="0"/>
              <a:t>Provided by </a:t>
            </a:r>
            <a:r>
              <a:rPr lang="en-US" sz="2000" dirty="0" err="1" smtClean="0"/>
              <a:t>telco</a:t>
            </a:r>
            <a:r>
              <a:rPr lang="en-US" sz="2000" dirty="0" smtClean="0"/>
              <a:t> operator</a:t>
            </a:r>
          </a:p>
          <a:p>
            <a:pPr lvl="1"/>
            <a:r>
              <a:rPr lang="en-US" sz="2000" dirty="0" smtClean="0"/>
              <a:t>~1Mbps over cell phone system (EVDO, HSDPA)</a:t>
            </a:r>
          </a:p>
          <a:p>
            <a:pPr lvl="1"/>
            <a:r>
              <a:rPr lang="en-US" sz="2000" dirty="0" smtClean="0"/>
              <a:t>next up (?): </a:t>
            </a:r>
            <a:r>
              <a:rPr lang="en-US" sz="2000" dirty="0" err="1" smtClean="0"/>
              <a:t>WiMAX</a:t>
            </a:r>
            <a:r>
              <a:rPr lang="en-US" sz="2000" dirty="0" smtClean="0"/>
              <a:t> (10’s Mbps) over wide area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21413" y="4048125"/>
            <a:ext cx="622300" cy="793750"/>
            <a:chOff x="3908" y="2375"/>
            <a:chExt cx="392" cy="500"/>
          </a:xfrm>
        </p:grpSpPr>
        <p:graphicFrame>
          <p:nvGraphicFramePr>
            <p:cNvPr id="1024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13320" name="Clip" r:id="rId4" imgW="819000" imgH="847800" progId="">
                <p:embed/>
              </p:oleObj>
            </a:graphicData>
          </a:graphic>
        </p:graphicFrame>
        <p:graphicFrame>
          <p:nvGraphicFramePr>
            <p:cNvPr id="1024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13321" name="Clip" r:id="rId5" imgW="1266840" imgH="1200240" progId="">
                <p:embed/>
              </p:oleObj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77113" y="3962400"/>
            <a:ext cx="622300" cy="793750"/>
            <a:chOff x="2870" y="1518"/>
            <a:chExt cx="292" cy="320"/>
          </a:xfrm>
        </p:grpSpPr>
        <p:graphicFrame>
          <p:nvGraphicFramePr>
            <p:cNvPr id="1024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3318" name="Clip" r:id="rId6" imgW="819000" imgH="847800" progId="">
                <p:embed/>
              </p:oleObj>
            </a:graphicData>
          </a:graphic>
        </p:graphicFrame>
        <p:graphicFrame>
          <p:nvGraphicFramePr>
            <p:cNvPr id="1024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3319" name="Clip" r:id="rId7" imgW="1266840" imgH="1200240" progId="">
                <p:embed/>
              </p:oleObj>
            </a:graphicData>
          </a:graphic>
        </p:graphicFrame>
      </p:grpSp>
      <p:sp>
        <p:nvSpPr>
          <p:cNvPr id="10256" name="Oval 15"/>
          <p:cNvSpPr>
            <a:spLocks noChangeArrowheads="1"/>
          </p:cNvSpPr>
          <p:nvPr/>
        </p:nvSpPr>
        <p:spPr bwMode="auto">
          <a:xfrm>
            <a:off x="6496050" y="2387600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>
            <a:off x="6496050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7"/>
          <p:cNvSpPr>
            <a:spLocks noChangeShapeType="1"/>
          </p:cNvSpPr>
          <p:nvPr/>
        </p:nvSpPr>
        <p:spPr bwMode="auto">
          <a:xfrm>
            <a:off x="7256463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6496050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0" name="Oval 19"/>
          <p:cNvSpPr>
            <a:spLocks noChangeArrowheads="1"/>
          </p:cNvSpPr>
          <p:nvPr/>
        </p:nvSpPr>
        <p:spPr bwMode="auto">
          <a:xfrm>
            <a:off x="6489700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672263" y="2255838"/>
            <a:ext cx="377825" cy="163512"/>
            <a:chOff x="2848" y="848"/>
            <a:chExt cx="140" cy="98"/>
          </a:xfrm>
        </p:grpSpPr>
        <p:sp>
          <p:nvSpPr>
            <p:cNvPr id="1031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V="1">
            <a:off x="6672263" y="2252663"/>
            <a:ext cx="377825" cy="163512"/>
            <a:chOff x="2848" y="848"/>
            <a:chExt cx="140" cy="98"/>
          </a:xfrm>
        </p:grpSpPr>
        <p:sp>
          <p:nvSpPr>
            <p:cNvPr id="1030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3" name="Line 28"/>
          <p:cNvSpPr>
            <a:spLocks noChangeShapeType="1"/>
          </p:cNvSpPr>
          <p:nvPr/>
        </p:nvSpPr>
        <p:spPr bwMode="auto">
          <a:xfrm flipV="1">
            <a:off x="6886575" y="26193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621588" y="2359025"/>
            <a:ext cx="622300" cy="793750"/>
            <a:chOff x="2870" y="1518"/>
            <a:chExt cx="292" cy="320"/>
          </a:xfrm>
        </p:grpSpPr>
        <p:graphicFrame>
          <p:nvGraphicFramePr>
            <p:cNvPr id="1024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3316" name="Clip" r:id="rId8" imgW="819000" imgH="847800" progId="">
                <p:embed/>
              </p:oleObj>
            </a:graphicData>
          </a:graphic>
        </p:graphicFrame>
        <p:graphicFrame>
          <p:nvGraphicFramePr>
            <p:cNvPr id="1024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3317" name="Clip" r:id="rId9" imgW="1266840" imgH="1200240" progId="">
                <p:embed/>
              </p:oleObj>
            </a:graphicData>
          </a:graphic>
        </p:graphicFrame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070850" y="3421063"/>
            <a:ext cx="622300" cy="793750"/>
            <a:chOff x="2870" y="1518"/>
            <a:chExt cx="292" cy="320"/>
          </a:xfrm>
        </p:grpSpPr>
        <p:graphicFrame>
          <p:nvGraphicFramePr>
            <p:cNvPr id="1024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3314" name="Clip" r:id="rId10" imgW="819000" imgH="847800" progId="">
                <p:embed/>
              </p:oleObj>
            </a:graphicData>
          </a:graphic>
        </p:graphicFrame>
        <p:graphicFrame>
          <p:nvGraphicFramePr>
            <p:cNvPr id="1024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3315" name="Clip" r:id="rId11" imgW="1266840" imgH="1200240" progId="">
                <p:embed/>
              </p:oleObj>
            </a:graphicData>
          </a:graphic>
        </p:graphicFrame>
      </p:grpSp>
      <p:sp>
        <p:nvSpPr>
          <p:cNvPr id="10266" name="Text Box 35"/>
          <p:cNvSpPr txBox="1">
            <a:spLocks noChangeArrowheads="1"/>
          </p:cNvSpPr>
          <p:nvPr/>
        </p:nvSpPr>
        <p:spPr bwMode="auto">
          <a:xfrm>
            <a:off x="5226844" y="2874963"/>
            <a:ext cx="10342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base</a:t>
            </a:r>
          </a:p>
          <a:p>
            <a:pPr algn="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station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267" name="Text Box 36"/>
          <p:cNvSpPr txBox="1">
            <a:spLocks noChangeArrowheads="1"/>
          </p:cNvSpPr>
          <p:nvPr/>
        </p:nvSpPr>
        <p:spPr bwMode="auto">
          <a:xfrm>
            <a:off x="7578692" y="4867275"/>
            <a:ext cx="955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mobile</a:t>
            </a:r>
          </a:p>
          <a:p>
            <a:pPr algn="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hosts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268" name="Line 37"/>
          <p:cNvSpPr>
            <a:spLocks noChangeShapeType="1"/>
          </p:cNvSpPr>
          <p:nvPr/>
        </p:nvSpPr>
        <p:spPr bwMode="auto">
          <a:xfrm flipV="1">
            <a:off x="6829425" y="17430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38"/>
          <p:cNvSpPr txBox="1">
            <a:spLocks noChangeArrowheads="1"/>
          </p:cNvSpPr>
          <p:nvPr/>
        </p:nvSpPr>
        <p:spPr bwMode="auto">
          <a:xfrm>
            <a:off x="5554581" y="2162175"/>
            <a:ext cx="960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70C0"/>
                </a:solidFill>
                <a:latin typeface="Comic Sans MS" pitchFamily="66" charset="0"/>
              </a:rPr>
              <a:t>router</a:t>
            </a:r>
            <a:endParaRPr lang="en-US" sz="2000" b="1">
              <a:solidFill>
                <a:srgbClr val="0070C0"/>
              </a:solidFill>
            </a:endParaRPr>
          </a:p>
        </p:txBody>
      </p: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6445250" y="2717800"/>
            <a:ext cx="681038" cy="820738"/>
            <a:chOff x="3221" y="3127"/>
            <a:chExt cx="429" cy="517"/>
          </a:xfrm>
        </p:grpSpPr>
        <p:sp>
          <p:nvSpPr>
            <p:cNvPr id="1027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27 w 199"/>
                <a:gd name="T1" fmla="*/ 11 h 232"/>
                <a:gd name="T2" fmla="*/ 21 w 199"/>
                <a:gd name="T3" fmla="*/ 14 h 232"/>
                <a:gd name="T4" fmla="*/ 16 w 199"/>
                <a:gd name="T5" fmla="*/ 18 h 232"/>
                <a:gd name="T6" fmla="*/ 12 w 199"/>
                <a:gd name="T7" fmla="*/ 23 h 232"/>
                <a:gd name="T8" fmla="*/ 8 w 199"/>
                <a:gd name="T9" fmla="*/ 28 h 232"/>
                <a:gd name="T10" fmla="*/ 5 w 199"/>
                <a:gd name="T11" fmla="*/ 33 h 232"/>
                <a:gd name="T12" fmla="*/ 2 w 199"/>
                <a:gd name="T13" fmla="*/ 40 h 232"/>
                <a:gd name="T14" fmla="*/ 1 w 199"/>
                <a:gd name="T15" fmla="*/ 46 h 232"/>
                <a:gd name="T16" fmla="*/ 0 w 199"/>
                <a:gd name="T17" fmla="*/ 52 h 232"/>
                <a:gd name="T18" fmla="*/ 1 w 199"/>
                <a:gd name="T19" fmla="*/ 61 h 232"/>
                <a:gd name="T20" fmla="*/ 5 w 199"/>
                <a:gd name="T21" fmla="*/ 68 h 232"/>
                <a:gd name="T22" fmla="*/ 10 w 199"/>
                <a:gd name="T23" fmla="*/ 74 h 232"/>
                <a:gd name="T24" fmla="*/ 17 w 199"/>
                <a:gd name="T25" fmla="*/ 79 h 232"/>
                <a:gd name="T26" fmla="*/ 26 w 199"/>
                <a:gd name="T27" fmla="*/ 83 h 232"/>
                <a:gd name="T28" fmla="*/ 34 w 199"/>
                <a:gd name="T29" fmla="*/ 84 h 232"/>
                <a:gd name="T30" fmla="*/ 43 w 199"/>
                <a:gd name="T31" fmla="*/ 85 h 232"/>
                <a:gd name="T32" fmla="*/ 52 w 199"/>
                <a:gd name="T33" fmla="*/ 84 h 232"/>
                <a:gd name="T34" fmla="*/ 53 w 199"/>
                <a:gd name="T35" fmla="*/ 84 h 232"/>
                <a:gd name="T36" fmla="*/ 55 w 199"/>
                <a:gd name="T37" fmla="*/ 83 h 232"/>
                <a:gd name="T38" fmla="*/ 57 w 199"/>
                <a:gd name="T39" fmla="*/ 81 h 232"/>
                <a:gd name="T40" fmla="*/ 57 w 199"/>
                <a:gd name="T41" fmla="*/ 80 h 232"/>
                <a:gd name="T42" fmla="*/ 56 w 199"/>
                <a:gd name="T43" fmla="*/ 78 h 232"/>
                <a:gd name="T44" fmla="*/ 55 w 199"/>
                <a:gd name="T45" fmla="*/ 76 h 232"/>
                <a:gd name="T46" fmla="*/ 52 w 199"/>
                <a:gd name="T47" fmla="*/ 74 h 232"/>
                <a:gd name="T48" fmla="*/ 50 w 199"/>
                <a:gd name="T49" fmla="*/ 74 h 232"/>
                <a:gd name="T50" fmla="*/ 45 w 199"/>
                <a:gd name="T51" fmla="*/ 72 h 232"/>
                <a:gd name="T52" fmla="*/ 41 w 199"/>
                <a:gd name="T53" fmla="*/ 71 h 232"/>
                <a:gd name="T54" fmla="*/ 36 w 199"/>
                <a:gd name="T55" fmla="*/ 71 h 232"/>
                <a:gd name="T56" fmla="*/ 32 w 199"/>
                <a:gd name="T57" fmla="*/ 70 h 232"/>
                <a:gd name="T58" fmla="*/ 28 w 199"/>
                <a:gd name="T59" fmla="*/ 69 h 232"/>
                <a:gd name="T60" fmla="*/ 24 w 199"/>
                <a:gd name="T61" fmla="*/ 67 h 232"/>
                <a:gd name="T62" fmla="*/ 21 w 199"/>
                <a:gd name="T63" fmla="*/ 64 h 232"/>
                <a:gd name="T64" fmla="*/ 17 w 199"/>
                <a:gd name="T65" fmla="*/ 61 h 232"/>
                <a:gd name="T66" fmla="*/ 15 w 199"/>
                <a:gd name="T67" fmla="*/ 47 h 232"/>
                <a:gd name="T68" fmla="*/ 19 w 199"/>
                <a:gd name="T69" fmla="*/ 35 h 232"/>
                <a:gd name="T70" fmla="*/ 26 w 199"/>
                <a:gd name="T71" fmla="*/ 26 h 232"/>
                <a:gd name="T72" fmla="*/ 36 w 199"/>
                <a:gd name="T73" fmla="*/ 18 h 232"/>
                <a:gd name="T74" fmla="*/ 47 w 199"/>
                <a:gd name="T75" fmla="*/ 12 h 232"/>
                <a:gd name="T76" fmla="*/ 58 w 199"/>
                <a:gd name="T77" fmla="*/ 8 h 232"/>
                <a:gd name="T78" fmla="*/ 69 w 199"/>
                <a:gd name="T79" fmla="*/ 4 h 232"/>
                <a:gd name="T80" fmla="*/ 77 w 199"/>
                <a:gd name="T81" fmla="*/ 1 h 232"/>
                <a:gd name="T82" fmla="*/ 72 w 199"/>
                <a:gd name="T83" fmla="*/ 0 h 232"/>
                <a:gd name="T84" fmla="*/ 67 w 199"/>
                <a:gd name="T85" fmla="*/ 0 h 232"/>
                <a:gd name="T86" fmla="*/ 60 w 199"/>
                <a:gd name="T87" fmla="*/ 1 h 232"/>
                <a:gd name="T88" fmla="*/ 53 w 199"/>
                <a:gd name="T89" fmla="*/ 1 h 232"/>
                <a:gd name="T90" fmla="*/ 47 w 199"/>
                <a:gd name="T91" fmla="*/ 4 h 232"/>
                <a:gd name="T92" fmla="*/ 40 w 199"/>
                <a:gd name="T93" fmla="*/ 6 h 232"/>
                <a:gd name="T94" fmla="*/ 33 w 199"/>
                <a:gd name="T95" fmla="*/ 8 h 232"/>
                <a:gd name="T96" fmla="*/ 27 w 199"/>
                <a:gd name="T97" fmla="*/ 1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44 w 128"/>
                <a:gd name="T1" fmla="*/ 22 h 180"/>
                <a:gd name="T2" fmla="*/ 46 w 128"/>
                <a:gd name="T3" fmla="*/ 28 h 180"/>
                <a:gd name="T4" fmla="*/ 45 w 128"/>
                <a:gd name="T5" fmla="*/ 34 h 180"/>
                <a:gd name="T6" fmla="*/ 42 w 128"/>
                <a:gd name="T7" fmla="*/ 40 h 180"/>
                <a:gd name="T8" fmla="*/ 37 w 128"/>
                <a:gd name="T9" fmla="*/ 44 h 180"/>
                <a:gd name="T10" fmla="*/ 31 w 128"/>
                <a:gd name="T11" fmla="*/ 48 h 180"/>
                <a:gd name="T12" fmla="*/ 25 w 128"/>
                <a:gd name="T13" fmla="*/ 53 h 180"/>
                <a:gd name="T14" fmla="*/ 18 w 128"/>
                <a:gd name="T15" fmla="*/ 56 h 180"/>
                <a:gd name="T16" fmla="*/ 12 w 128"/>
                <a:gd name="T17" fmla="*/ 60 h 180"/>
                <a:gd name="T18" fmla="*/ 11 w 128"/>
                <a:gd name="T19" fmla="*/ 62 h 180"/>
                <a:gd name="T20" fmla="*/ 11 w 128"/>
                <a:gd name="T21" fmla="*/ 62 h 180"/>
                <a:gd name="T22" fmla="*/ 11 w 128"/>
                <a:gd name="T23" fmla="*/ 64 h 180"/>
                <a:gd name="T24" fmla="*/ 11 w 128"/>
                <a:gd name="T25" fmla="*/ 65 h 180"/>
                <a:gd name="T26" fmla="*/ 13 w 128"/>
                <a:gd name="T27" fmla="*/ 66 h 180"/>
                <a:gd name="T28" fmla="*/ 14 w 128"/>
                <a:gd name="T29" fmla="*/ 66 h 180"/>
                <a:gd name="T30" fmla="*/ 15 w 128"/>
                <a:gd name="T31" fmla="*/ 66 h 180"/>
                <a:gd name="T32" fmla="*/ 17 w 128"/>
                <a:gd name="T33" fmla="*/ 66 h 180"/>
                <a:gd name="T34" fmla="*/ 24 w 128"/>
                <a:gd name="T35" fmla="*/ 62 h 180"/>
                <a:gd name="T36" fmla="*/ 31 w 128"/>
                <a:gd name="T37" fmla="*/ 58 h 180"/>
                <a:gd name="T38" fmla="*/ 38 w 128"/>
                <a:gd name="T39" fmla="*/ 53 h 180"/>
                <a:gd name="T40" fmla="*/ 44 w 128"/>
                <a:gd name="T41" fmla="*/ 48 h 180"/>
                <a:gd name="T42" fmla="*/ 49 w 128"/>
                <a:gd name="T43" fmla="*/ 42 h 180"/>
                <a:gd name="T44" fmla="*/ 52 w 128"/>
                <a:gd name="T45" fmla="*/ 35 h 180"/>
                <a:gd name="T46" fmla="*/ 52 w 128"/>
                <a:gd name="T47" fmla="*/ 28 h 180"/>
                <a:gd name="T48" fmla="*/ 50 w 128"/>
                <a:gd name="T49" fmla="*/ 20 h 180"/>
                <a:gd name="T50" fmla="*/ 46 w 128"/>
                <a:gd name="T51" fmla="*/ 14 h 180"/>
                <a:gd name="T52" fmla="*/ 39 w 128"/>
                <a:gd name="T53" fmla="*/ 9 h 180"/>
                <a:gd name="T54" fmla="*/ 32 w 128"/>
                <a:gd name="T55" fmla="*/ 5 h 180"/>
                <a:gd name="T56" fmla="*/ 23 w 128"/>
                <a:gd name="T57" fmla="*/ 3 h 180"/>
                <a:gd name="T58" fmla="*/ 15 w 128"/>
                <a:gd name="T59" fmla="*/ 1 h 180"/>
                <a:gd name="T60" fmla="*/ 8 w 128"/>
                <a:gd name="T61" fmla="*/ 0 h 180"/>
                <a:gd name="T62" fmla="*/ 2 w 128"/>
                <a:gd name="T63" fmla="*/ 0 h 180"/>
                <a:gd name="T64" fmla="*/ 0 w 128"/>
                <a:gd name="T65" fmla="*/ 1 h 180"/>
                <a:gd name="T66" fmla="*/ 6 w 128"/>
                <a:gd name="T67" fmla="*/ 3 h 180"/>
                <a:gd name="T68" fmla="*/ 12 w 128"/>
                <a:gd name="T69" fmla="*/ 5 h 180"/>
                <a:gd name="T70" fmla="*/ 19 w 128"/>
                <a:gd name="T71" fmla="*/ 7 h 180"/>
                <a:gd name="T72" fmla="*/ 25 w 128"/>
                <a:gd name="T73" fmla="*/ 8 h 180"/>
                <a:gd name="T74" fmla="*/ 31 w 128"/>
                <a:gd name="T75" fmla="*/ 11 h 180"/>
                <a:gd name="T76" fmla="*/ 36 w 128"/>
                <a:gd name="T77" fmla="*/ 14 h 180"/>
                <a:gd name="T78" fmla="*/ 41 w 128"/>
                <a:gd name="T79" fmla="*/ 17 h 180"/>
                <a:gd name="T80" fmla="*/ 44 w 128"/>
                <a:gd name="T81" fmla="*/ 2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39 w 322"/>
                <a:gd name="T1" fmla="*/ 26 h 378"/>
                <a:gd name="T2" fmla="*/ 21 w 322"/>
                <a:gd name="T3" fmla="*/ 42 h 378"/>
                <a:gd name="T4" fmla="*/ 7 w 322"/>
                <a:gd name="T5" fmla="*/ 61 h 378"/>
                <a:gd name="T6" fmla="*/ 0 w 322"/>
                <a:gd name="T7" fmla="*/ 83 h 378"/>
                <a:gd name="T8" fmla="*/ 1 w 322"/>
                <a:gd name="T9" fmla="*/ 97 h 378"/>
                <a:gd name="T10" fmla="*/ 4 w 322"/>
                <a:gd name="T11" fmla="*/ 103 h 378"/>
                <a:gd name="T12" fmla="*/ 7 w 322"/>
                <a:gd name="T13" fmla="*/ 108 h 378"/>
                <a:gd name="T14" fmla="*/ 13 w 322"/>
                <a:gd name="T15" fmla="*/ 113 h 378"/>
                <a:gd name="T16" fmla="*/ 22 w 322"/>
                <a:gd name="T17" fmla="*/ 118 h 378"/>
                <a:gd name="T18" fmla="*/ 34 w 322"/>
                <a:gd name="T19" fmla="*/ 123 h 378"/>
                <a:gd name="T20" fmla="*/ 47 w 322"/>
                <a:gd name="T21" fmla="*/ 128 h 378"/>
                <a:gd name="T22" fmla="*/ 59 w 322"/>
                <a:gd name="T23" fmla="*/ 131 h 378"/>
                <a:gd name="T24" fmla="*/ 73 w 322"/>
                <a:gd name="T25" fmla="*/ 134 h 378"/>
                <a:gd name="T26" fmla="*/ 86 w 322"/>
                <a:gd name="T27" fmla="*/ 135 h 378"/>
                <a:gd name="T28" fmla="*/ 99 w 322"/>
                <a:gd name="T29" fmla="*/ 137 h 378"/>
                <a:gd name="T30" fmla="*/ 113 w 322"/>
                <a:gd name="T31" fmla="*/ 137 h 378"/>
                <a:gd name="T32" fmla="*/ 122 w 322"/>
                <a:gd name="T33" fmla="*/ 138 h 378"/>
                <a:gd name="T34" fmla="*/ 125 w 322"/>
                <a:gd name="T35" fmla="*/ 135 h 378"/>
                <a:gd name="T36" fmla="*/ 126 w 322"/>
                <a:gd name="T37" fmla="*/ 131 h 378"/>
                <a:gd name="T38" fmla="*/ 123 w 322"/>
                <a:gd name="T39" fmla="*/ 129 h 378"/>
                <a:gd name="T40" fmla="*/ 115 w 322"/>
                <a:gd name="T41" fmla="*/ 127 h 378"/>
                <a:gd name="T42" fmla="*/ 103 w 322"/>
                <a:gd name="T43" fmla="*/ 124 h 378"/>
                <a:gd name="T44" fmla="*/ 91 w 322"/>
                <a:gd name="T45" fmla="*/ 123 h 378"/>
                <a:gd name="T46" fmla="*/ 78 w 322"/>
                <a:gd name="T47" fmla="*/ 121 h 378"/>
                <a:gd name="T48" fmla="*/ 67 w 322"/>
                <a:gd name="T49" fmla="*/ 119 h 378"/>
                <a:gd name="T50" fmla="*/ 54 w 322"/>
                <a:gd name="T51" fmla="*/ 116 h 378"/>
                <a:gd name="T52" fmla="*/ 43 w 322"/>
                <a:gd name="T53" fmla="*/ 113 h 378"/>
                <a:gd name="T54" fmla="*/ 31 w 322"/>
                <a:gd name="T55" fmla="*/ 108 h 378"/>
                <a:gd name="T56" fmla="*/ 22 w 322"/>
                <a:gd name="T57" fmla="*/ 103 h 378"/>
                <a:gd name="T58" fmla="*/ 15 w 322"/>
                <a:gd name="T59" fmla="*/ 95 h 378"/>
                <a:gd name="T60" fmla="*/ 13 w 322"/>
                <a:gd name="T61" fmla="*/ 85 h 378"/>
                <a:gd name="T62" fmla="*/ 15 w 322"/>
                <a:gd name="T63" fmla="*/ 73 h 378"/>
                <a:gd name="T64" fmla="*/ 20 w 322"/>
                <a:gd name="T65" fmla="*/ 62 h 378"/>
                <a:gd name="T66" fmla="*/ 28 w 322"/>
                <a:gd name="T67" fmla="*/ 50 h 378"/>
                <a:gd name="T68" fmla="*/ 37 w 322"/>
                <a:gd name="T69" fmla="*/ 40 h 378"/>
                <a:gd name="T70" fmla="*/ 48 w 322"/>
                <a:gd name="T71" fmla="*/ 30 h 378"/>
                <a:gd name="T72" fmla="*/ 60 w 322"/>
                <a:gd name="T73" fmla="*/ 21 h 378"/>
                <a:gd name="T74" fmla="*/ 76 w 322"/>
                <a:gd name="T75" fmla="*/ 14 h 378"/>
                <a:gd name="T76" fmla="*/ 93 w 322"/>
                <a:gd name="T77" fmla="*/ 7 h 378"/>
                <a:gd name="T78" fmla="*/ 103 w 322"/>
                <a:gd name="T79" fmla="*/ 3 h 378"/>
                <a:gd name="T80" fmla="*/ 100 w 322"/>
                <a:gd name="T81" fmla="*/ 0 h 378"/>
                <a:gd name="T82" fmla="*/ 86 w 322"/>
                <a:gd name="T83" fmla="*/ 1 h 378"/>
                <a:gd name="T84" fmla="*/ 70 w 322"/>
                <a:gd name="T85" fmla="*/ 7 h 378"/>
                <a:gd name="T86" fmla="*/ 55 w 322"/>
                <a:gd name="T87" fmla="*/ 14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91 w 283"/>
                <a:gd name="T1" fmla="*/ 28 h 252"/>
                <a:gd name="T2" fmla="*/ 96 w 283"/>
                <a:gd name="T3" fmla="*/ 33 h 252"/>
                <a:gd name="T4" fmla="*/ 100 w 283"/>
                <a:gd name="T5" fmla="*/ 39 h 252"/>
                <a:gd name="T6" fmla="*/ 101 w 283"/>
                <a:gd name="T7" fmla="*/ 45 h 252"/>
                <a:gd name="T8" fmla="*/ 101 w 283"/>
                <a:gd name="T9" fmla="*/ 52 h 252"/>
                <a:gd name="T10" fmla="*/ 100 w 283"/>
                <a:gd name="T11" fmla="*/ 57 h 252"/>
                <a:gd name="T12" fmla="*/ 98 w 283"/>
                <a:gd name="T13" fmla="*/ 62 h 252"/>
                <a:gd name="T14" fmla="*/ 95 w 283"/>
                <a:gd name="T15" fmla="*/ 67 h 252"/>
                <a:gd name="T16" fmla="*/ 92 w 283"/>
                <a:gd name="T17" fmla="*/ 70 h 252"/>
                <a:gd name="T18" fmla="*/ 87 w 283"/>
                <a:gd name="T19" fmla="*/ 74 h 252"/>
                <a:gd name="T20" fmla="*/ 84 w 283"/>
                <a:gd name="T21" fmla="*/ 78 h 252"/>
                <a:gd name="T22" fmla="*/ 79 w 283"/>
                <a:gd name="T23" fmla="*/ 82 h 252"/>
                <a:gd name="T24" fmla="*/ 75 w 283"/>
                <a:gd name="T25" fmla="*/ 85 h 252"/>
                <a:gd name="T26" fmla="*/ 74 w 283"/>
                <a:gd name="T27" fmla="*/ 87 h 252"/>
                <a:gd name="T28" fmla="*/ 74 w 283"/>
                <a:gd name="T29" fmla="*/ 88 h 252"/>
                <a:gd name="T30" fmla="*/ 74 w 283"/>
                <a:gd name="T31" fmla="*/ 89 h 252"/>
                <a:gd name="T32" fmla="*/ 75 w 283"/>
                <a:gd name="T33" fmla="*/ 91 h 252"/>
                <a:gd name="T34" fmla="*/ 77 w 283"/>
                <a:gd name="T35" fmla="*/ 91 h 252"/>
                <a:gd name="T36" fmla="*/ 79 w 283"/>
                <a:gd name="T37" fmla="*/ 92 h 252"/>
                <a:gd name="T38" fmla="*/ 80 w 283"/>
                <a:gd name="T39" fmla="*/ 91 h 252"/>
                <a:gd name="T40" fmla="*/ 81 w 283"/>
                <a:gd name="T41" fmla="*/ 91 h 252"/>
                <a:gd name="T42" fmla="*/ 90 w 283"/>
                <a:gd name="T43" fmla="*/ 85 h 252"/>
                <a:gd name="T44" fmla="*/ 98 w 283"/>
                <a:gd name="T45" fmla="*/ 78 h 252"/>
                <a:gd name="T46" fmla="*/ 104 w 283"/>
                <a:gd name="T47" fmla="*/ 70 h 252"/>
                <a:gd name="T48" fmla="*/ 108 w 283"/>
                <a:gd name="T49" fmla="*/ 61 h 252"/>
                <a:gd name="T50" fmla="*/ 110 w 283"/>
                <a:gd name="T51" fmla="*/ 51 h 252"/>
                <a:gd name="T52" fmla="*/ 109 w 283"/>
                <a:gd name="T53" fmla="*/ 42 h 252"/>
                <a:gd name="T54" fmla="*/ 105 w 283"/>
                <a:gd name="T55" fmla="*/ 33 h 252"/>
                <a:gd name="T56" fmla="*/ 98 w 283"/>
                <a:gd name="T57" fmla="*/ 25 h 252"/>
                <a:gd name="T58" fmla="*/ 93 w 283"/>
                <a:gd name="T59" fmla="*/ 21 h 252"/>
                <a:gd name="T60" fmla="*/ 86 w 283"/>
                <a:gd name="T61" fmla="*/ 18 h 252"/>
                <a:gd name="T62" fmla="*/ 79 w 283"/>
                <a:gd name="T63" fmla="*/ 14 h 252"/>
                <a:gd name="T64" fmla="*/ 72 w 283"/>
                <a:gd name="T65" fmla="*/ 11 h 252"/>
                <a:gd name="T66" fmla="*/ 64 w 283"/>
                <a:gd name="T67" fmla="*/ 8 h 252"/>
                <a:gd name="T68" fmla="*/ 56 w 283"/>
                <a:gd name="T69" fmla="*/ 6 h 252"/>
                <a:gd name="T70" fmla="*/ 48 w 283"/>
                <a:gd name="T71" fmla="*/ 5 h 252"/>
                <a:gd name="T72" fmla="*/ 40 w 283"/>
                <a:gd name="T73" fmla="*/ 3 h 252"/>
                <a:gd name="T74" fmla="*/ 32 w 283"/>
                <a:gd name="T75" fmla="*/ 2 h 252"/>
                <a:gd name="T76" fmla="*/ 26 w 283"/>
                <a:gd name="T77" fmla="*/ 1 h 252"/>
                <a:gd name="T78" fmla="*/ 19 w 283"/>
                <a:gd name="T79" fmla="*/ 0 h 252"/>
                <a:gd name="T80" fmla="*/ 13 w 283"/>
                <a:gd name="T81" fmla="*/ 0 h 252"/>
                <a:gd name="T82" fmla="*/ 8 w 283"/>
                <a:gd name="T83" fmla="*/ 0 h 252"/>
                <a:gd name="T84" fmla="*/ 4 w 283"/>
                <a:gd name="T85" fmla="*/ 0 h 252"/>
                <a:gd name="T86" fmla="*/ 2 w 283"/>
                <a:gd name="T87" fmla="*/ 1 h 252"/>
                <a:gd name="T88" fmla="*/ 0 w 283"/>
                <a:gd name="T89" fmla="*/ 2 h 252"/>
                <a:gd name="T90" fmla="*/ 5 w 283"/>
                <a:gd name="T91" fmla="*/ 3 h 252"/>
                <a:gd name="T92" fmla="*/ 9 w 283"/>
                <a:gd name="T93" fmla="*/ 3 h 252"/>
                <a:gd name="T94" fmla="*/ 15 w 283"/>
                <a:gd name="T95" fmla="*/ 4 h 252"/>
                <a:gd name="T96" fmla="*/ 20 w 283"/>
                <a:gd name="T97" fmla="*/ 5 h 252"/>
                <a:gd name="T98" fmla="*/ 26 w 283"/>
                <a:gd name="T99" fmla="*/ 6 h 252"/>
                <a:gd name="T100" fmla="*/ 32 w 283"/>
                <a:gd name="T101" fmla="*/ 7 h 252"/>
                <a:gd name="T102" fmla="*/ 38 w 283"/>
                <a:gd name="T103" fmla="*/ 8 h 252"/>
                <a:gd name="T104" fmla="*/ 44 w 283"/>
                <a:gd name="T105" fmla="*/ 9 h 252"/>
                <a:gd name="T106" fmla="*/ 50 w 283"/>
                <a:gd name="T107" fmla="*/ 11 h 252"/>
                <a:gd name="T108" fmla="*/ 57 w 283"/>
                <a:gd name="T109" fmla="*/ 12 h 252"/>
                <a:gd name="T110" fmla="*/ 63 w 283"/>
                <a:gd name="T111" fmla="*/ 14 h 252"/>
                <a:gd name="T112" fmla="*/ 69 w 283"/>
                <a:gd name="T113" fmla="*/ 16 h 252"/>
                <a:gd name="T114" fmla="*/ 75 w 283"/>
                <a:gd name="T115" fmla="*/ 19 h 252"/>
                <a:gd name="T116" fmla="*/ 81 w 283"/>
                <a:gd name="T117" fmla="*/ 22 h 252"/>
                <a:gd name="T118" fmla="*/ 86 w 283"/>
                <a:gd name="T119" fmla="*/ 25 h 252"/>
                <a:gd name="T120" fmla="*/ 91 w 283"/>
                <a:gd name="T121" fmla="*/ 28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46 h 238"/>
                <a:gd name="T2" fmla="*/ 0 w 114"/>
                <a:gd name="T3" fmla="*/ 53 h 238"/>
                <a:gd name="T4" fmla="*/ 2 w 114"/>
                <a:gd name="T5" fmla="*/ 60 h 238"/>
                <a:gd name="T6" fmla="*/ 5 w 114"/>
                <a:gd name="T7" fmla="*/ 66 h 238"/>
                <a:gd name="T8" fmla="*/ 9 w 114"/>
                <a:gd name="T9" fmla="*/ 71 h 238"/>
                <a:gd name="T10" fmla="*/ 15 w 114"/>
                <a:gd name="T11" fmla="*/ 76 h 238"/>
                <a:gd name="T12" fmla="*/ 21 w 114"/>
                <a:gd name="T13" fmla="*/ 80 h 238"/>
                <a:gd name="T14" fmla="*/ 28 w 114"/>
                <a:gd name="T15" fmla="*/ 83 h 238"/>
                <a:gd name="T16" fmla="*/ 36 w 114"/>
                <a:gd name="T17" fmla="*/ 85 h 238"/>
                <a:gd name="T18" fmla="*/ 38 w 114"/>
                <a:gd name="T19" fmla="*/ 85 h 238"/>
                <a:gd name="T20" fmla="*/ 40 w 114"/>
                <a:gd name="T21" fmla="*/ 84 h 238"/>
                <a:gd name="T22" fmla="*/ 42 w 114"/>
                <a:gd name="T23" fmla="*/ 83 h 238"/>
                <a:gd name="T24" fmla="*/ 43 w 114"/>
                <a:gd name="T25" fmla="*/ 81 h 238"/>
                <a:gd name="T26" fmla="*/ 43 w 114"/>
                <a:gd name="T27" fmla="*/ 79 h 238"/>
                <a:gd name="T28" fmla="*/ 42 w 114"/>
                <a:gd name="T29" fmla="*/ 77 h 238"/>
                <a:gd name="T30" fmla="*/ 41 w 114"/>
                <a:gd name="T31" fmla="*/ 75 h 238"/>
                <a:gd name="T32" fmla="*/ 39 w 114"/>
                <a:gd name="T33" fmla="*/ 75 h 238"/>
                <a:gd name="T34" fmla="*/ 32 w 114"/>
                <a:gd name="T35" fmla="*/ 72 h 238"/>
                <a:gd name="T36" fmla="*/ 25 w 114"/>
                <a:gd name="T37" fmla="*/ 69 h 238"/>
                <a:gd name="T38" fmla="*/ 19 w 114"/>
                <a:gd name="T39" fmla="*/ 64 h 238"/>
                <a:gd name="T40" fmla="*/ 15 w 114"/>
                <a:gd name="T41" fmla="*/ 60 h 238"/>
                <a:gd name="T42" fmla="*/ 12 w 114"/>
                <a:gd name="T43" fmla="*/ 53 h 238"/>
                <a:gd name="T44" fmla="*/ 11 w 114"/>
                <a:gd name="T45" fmla="*/ 47 h 238"/>
                <a:gd name="T46" fmla="*/ 11 w 114"/>
                <a:gd name="T47" fmla="*/ 40 h 238"/>
                <a:gd name="T48" fmla="*/ 14 w 114"/>
                <a:gd name="T49" fmla="*/ 33 h 238"/>
                <a:gd name="T50" fmla="*/ 16 w 114"/>
                <a:gd name="T51" fmla="*/ 27 h 238"/>
                <a:gd name="T52" fmla="*/ 20 w 114"/>
                <a:gd name="T53" fmla="*/ 22 h 238"/>
                <a:gd name="T54" fmla="*/ 24 w 114"/>
                <a:gd name="T55" fmla="*/ 18 h 238"/>
                <a:gd name="T56" fmla="*/ 28 w 114"/>
                <a:gd name="T57" fmla="*/ 14 h 238"/>
                <a:gd name="T58" fmla="*/ 32 w 114"/>
                <a:gd name="T59" fmla="*/ 10 h 238"/>
                <a:gd name="T60" fmla="*/ 37 w 114"/>
                <a:gd name="T61" fmla="*/ 6 h 238"/>
                <a:gd name="T62" fmla="*/ 41 w 114"/>
                <a:gd name="T63" fmla="*/ 3 h 238"/>
                <a:gd name="T64" fmla="*/ 44 w 114"/>
                <a:gd name="T65" fmla="*/ 0 h 238"/>
                <a:gd name="T66" fmla="*/ 41 w 114"/>
                <a:gd name="T67" fmla="*/ 0 h 238"/>
                <a:gd name="T68" fmla="*/ 36 w 114"/>
                <a:gd name="T69" fmla="*/ 2 h 238"/>
                <a:gd name="T70" fmla="*/ 29 w 114"/>
                <a:gd name="T71" fmla="*/ 6 h 238"/>
                <a:gd name="T72" fmla="*/ 22 w 114"/>
                <a:gd name="T73" fmla="*/ 13 h 238"/>
                <a:gd name="T74" fmla="*/ 14 w 114"/>
                <a:gd name="T75" fmla="*/ 20 h 238"/>
                <a:gd name="T76" fmla="*/ 8 w 114"/>
                <a:gd name="T77" fmla="*/ 29 h 238"/>
                <a:gd name="T78" fmla="*/ 3 w 114"/>
                <a:gd name="T79" fmla="*/ 38 h 238"/>
                <a:gd name="T80" fmla="*/ 0 w 114"/>
                <a:gd name="T81" fmla="*/ 4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81 w 246"/>
                <a:gd name="T1" fmla="*/ 46 h 310"/>
                <a:gd name="T2" fmla="*/ 85 w 246"/>
                <a:gd name="T3" fmla="*/ 53 h 310"/>
                <a:gd name="T4" fmla="*/ 88 w 246"/>
                <a:gd name="T5" fmla="*/ 60 h 310"/>
                <a:gd name="T6" fmla="*/ 86 w 246"/>
                <a:gd name="T7" fmla="*/ 69 h 310"/>
                <a:gd name="T8" fmla="*/ 81 w 246"/>
                <a:gd name="T9" fmla="*/ 77 h 310"/>
                <a:gd name="T10" fmla="*/ 73 w 246"/>
                <a:gd name="T11" fmla="*/ 84 h 310"/>
                <a:gd name="T12" fmla="*/ 65 w 246"/>
                <a:gd name="T13" fmla="*/ 90 h 310"/>
                <a:gd name="T14" fmla="*/ 56 w 246"/>
                <a:gd name="T15" fmla="*/ 97 h 310"/>
                <a:gd name="T16" fmla="*/ 50 w 246"/>
                <a:gd name="T17" fmla="*/ 102 h 310"/>
                <a:gd name="T18" fmla="*/ 48 w 246"/>
                <a:gd name="T19" fmla="*/ 106 h 310"/>
                <a:gd name="T20" fmla="*/ 47 w 246"/>
                <a:gd name="T21" fmla="*/ 109 h 310"/>
                <a:gd name="T22" fmla="*/ 47 w 246"/>
                <a:gd name="T23" fmla="*/ 112 h 310"/>
                <a:gd name="T24" fmla="*/ 51 w 246"/>
                <a:gd name="T25" fmla="*/ 114 h 310"/>
                <a:gd name="T26" fmla="*/ 54 w 246"/>
                <a:gd name="T27" fmla="*/ 114 h 310"/>
                <a:gd name="T28" fmla="*/ 60 w 246"/>
                <a:gd name="T29" fmla="*/ 108 h 310"/>
                <a:gd name="T30" fmla="*/ 70 w 246"/>
                <a:gd name="T31" fmla="*/ 99 h 310"/>
                <a:gd name="T32" fmla="*/ 81 w 246"/>
                <a:gd name="T33" fmla="*/ 90 h 310"/>
                <a:gd name="T34" fmla="*/ 90 w 246"/>
                <a:gd name="T35" fmla="*/ 81 h 310"/>
                <a:gd name="T36" fmla="*/ 96 w 246"/>
                <a:gd name="T37" fmla="*/ 69 h 310"/>
                <a:gd name="T38" fmla="*/ 94 w 246"/>
                <a:gd name="T39" fmla="*/ 56 h 310"/>
                <a:gd name="T40" fmla="*/ 89 w 246"/>
                <a:gd name="T41" fmla="*/ 44 h 310"/>
                <a:gd name="T42" fmla="*/ 78 w 246"/>
                <a:gd name="T43" fmla="*/ 35 h 310"/>
                <a:gd name="T44" fmla="*/ 69 w 246"/>
                <a:gd name="T45" fmla="*/ 27 h 310"/>
                <a:gd name="T46" fmla="*/ 59 w 246"/>
                <a:gd name="T47" fmla="*/ 22 h 310"/>
                <a:gd name="T48" fmla="*/ 49 w 246"/>
                <a:gd name="T49" fmla="*/ 16 h 310"/>
                <a:gd name="T50" fmla="*/ 38 w 246"/>
                <a:gd name="T51" fmla="*/ 10 h 310"/>
                <a:gd name="T52" fmla="*/ 28 w 246"/>
                <a:gd name="T53" fmla="*/ 6 h 310"/>
                <a:gd name="T54" fmla="*/ 18 w 246"/>
                <a:gd name="T55" fmla="*/ 3 h 310"/>
                <a:gd name="T56" fmla="*/ 9 w 246"/>
                <a:gd name="T57" fmla="*/ 0 h 310"/>
                <a:gd name="T58" fmla="*/ 3 w 246"/>
                <a:gd name="T59" fmla="*/ 0 h 310"/>
                <a:gd name="T60" fmla="*/ 3 w 246"/>
                <a:gd name="T61" fmla="*/ 2 h 310"/>
                <a:gd name="T62" fmla="*/ 11 w 246"/>
                <a:gd name="T63" fmla="*/ 5 h 310"/>
                <a:gd name="T64" fmla="*/ 20 w 246"/>
                <a:gd name="T65" fmla="*/ 9 h 310"/>
                <a:gd name="T66" fmla="*/ 30 w 246"/>
                <a:gd name="T67" fmla="*/ 14 h 310"/>
                <a:gd name="T68" fmla="*/ 41 w 246"/>
                <a:gd name="T69" fmla="*/ 19 h 310"/>
                <a:gd name="T70" fmla="*/ 52 w 246"/>
                <a:gd name="T71" fmla="*/ 25 h 310"/>
                <a:gd name="T72" fmla="*/ 64 w 246"/>
                <a:gd name="T73" fmla="*/ 32 h 310"/>
                <a:gd name="T74" fmla="*/ 73 w 246"/>
                <a:gd name="T75" fmla="*/ 39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12 w 83"/>
                <a:gd name="T1" fmla="*/ 5 h 187"/>
                <a:gd name="T2" fmla="*/ 12 w 83"/>
                <a:gd name="T3" fmla="*/ 3 h 187"/>
                <a:gd name="T4" fmla="*/ 10 w 83"/>
                <a:gd name="T5" fmla="*/ 1 h 187"/>
                <a:gd name="T6" fmla="*/ 8 w 83"/>
                <a:gd name="T7" fmla="*/ 0 h 187"/>
                <a:gd name="T8" fmla="*/ 6 w 83"/>
                <a:gd name="T9" fmla="*/ 0 h 187"/>
                <a:gd name="T10" fmla="*/ 3 w 83"/>
                <a:gd name="T11" fmla="*/ 1 h 187"/>
                <a:gd name="T12" fmla="*/ 1 w 83"/>
                <a:gd name="T13" fmla="*/ 2 h 187"/>
                <a:gd name="T14" fmla="*/ 0 w 83"/>
                <a:gd name="T15" fmla="*/ 4 h 187"/>
                <a:gd name="T16" fmla="*/ 0 w 83"/>
                <a:gd name="T17" fmla="*/ 6 h 187"/>
                <a:gd name="T18" fmla="*/ 2 w 83"/>
                <a:gd name="T19" fmla="*/ 15 h 187"/>
                <a:gd name="T20" fmla="*/ 6 w 83"/>
                <a:gd name="T21" fmla="*/ 26 h 187"/>
                <a:gd name="T22" fmla="*/ 11 w 83"/>
                <a:gd name="T23" fmla="*/ 36 h 187"/>
                <a:gd name="T24" fmla="*/ 16 w 83"/>
                <a:gd name="T25" fmla="*/ 46 h 187"/>
                <a:gd name="T26" fmla="*/ 22 w 83"/>
                <a:gd name="T27" fmla="*/ 55 h 187"/>
                <a:gd name="T28" fmla="*/ 27 w 83"/>
                <a:gd name="T29" fmla="*/ 62 h 187"/>
                <a:gd name="T30" fmla="*/ 31 w 83"/>
                <a:gd name="T31" fmla="*/ 67 h 187"/>
                <a:gd name="T32" fmla="*/ 33 w 83"/>
                <a:gd name="T33" fmla="*/ 68 h 187"/>
                <a:gd name="T34" fmla="*/ 32 w 83"/>
                <a:gd name="T35" fmla="*/ 63 h 187"/>
                <a:gd name="T36" fmla="*/ 30 w 83"/>
                <a:gd name="T37" fmla="*/ 57 h 187"/>
                <a:gd name="T38" fmla="*/ 27 w 83"/>
                <a:gd name="T39" fmla="*/ 50 h 187"/>
                <a:gd name="T40" fmla="*/ 23 w 83"/>
                <a:gd name="T41" fmla="*/ 41 h 187"/>
                <a:gd name="T42" fmla="*/ 20 w 83"/>
                <a:gd name="T43" fmla="*/ 32 h 187"/>
                <a:gd name="T44" fmla="*/ 17 w 83"/>
                <a:gd name="T45" fmla="*/ 23 h 187"/>
                <a:gd name="T46" fmla="*/ 14 w 83"/>
                <a:gd name="T47" fmla="*/ 14 h 187"/>
                <a:gd name="T48" fmla="*/ 12 w 83"/>
                <a:gd name="T49" fmla="*/ 5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9 w 44"/>
                <a:gd name="T1" fmla="*/ 4 h 94"/>
                <a:gd name="T2" fmla="*/ 8 w 44"/>
                <a:gd name="T3" fmla="*/ 2 h 94"/>
                <a:gd name="T4" fmla="*/ 7 w 44"/>
                <a:gd name="T5" fmla="*/ 1 h 94"/>
                <a:gd name="T6" fmla="*/ 5 w 44"/>
                <a:gd name="T7" fmla="*/ 0 h 94"/>
                <a:gd name="T8" fmla="*/ 4 w 44"/>
                <a:gd name="T9" fmla="*/ 0 h 94"/>
                <a:gd name="T10" fmla="*/ 2 w 44"/>
                <a:gd name="T11" fmla="*/ 0 h 94"/>
                <a:gd name="T12" fmla="*/ 1 w 44"/>
                <a:gd name="T13" fmla="*/ 1 h 94"/>
                <a:gd name="T14" fmla="*/ 0 w 44"/>
                <a:gd name="T15" fmla="*/ 3 h 94"/>
                <a:gd name="T16" fmla="*/ 0 w 44"/>
                <a:gd name="T17" fmla="*/ 4 h 94"/>
                <a:gd name="T18" fmla="*/ 0 w 44"/>
                <a:gd name="T19" fmla="*/ 9 h 94"/>
                <a:gd name="T20" fmla="*/ 2 w 44"/>
                <a:gd name="T21" fmla="*/ 14 h 94"/>
                <a:gd name="T22" fmla="*/ 3 w 44"/>
                <a:gd name="T23" fmla="*/ 19 h 94"/>
                <a:gd name="T24" fmla="*/ 5 w 44"/>
                <a:gd name="T25" fmla="*/ 24 h 94"/>
                <a:gd name="T26" fmla="*/ 8 w 44"/>
                <a:gd name="T27" fmla="*/ 29 h 94"/>
                <a:gd name="T28" fmla="*/ 11 w 44"/>
                <a:gd name="T29" fmla="*/ 32 h 94"/>
                <a:gd name="T30" fmla="*/ 14 w 44"/>
                <a:gd name="T31" fmla="*/ 35 h 94"/>
                <a:gd name="T32" fmla="*/ 16 w 44"/>
                <a:gd name="T33" fmla="*/ 35 h 94"/>
                <a:gd name="T34" fmla="*/ 17 w 44"/>
                <a:gd name="T35" fmla="*/ 28 h 94"/>
                <a:gd name="T36" fmla="*/ 15 w 44"/>
                <a:gd name="T37" fmla="*/ 20 h 94"/>
                <a:gd name="T38" fmla="*/ 12 w 44"/>
                <a:gd name="T39" fmla="*/ 12 h 94"/>
                <a:gd name="T40" fmla="*/ 9 w 44"/>
                <a:gd name="T41" fmla="*/ 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7 w 38"/>
                <a:gd name="T1" fmla="*/ 3 h 54"/>
                <a:gd name="T2" fmla="*/ 7 w 38"/>
                <a:gd name="T3" fmla="*/ 3 h 54"/>
                <a:gd name="T4" fmla="*/ 7 w 38"/>
                <a:gd name="T5" fmla="*/ 3 h 54"/>
                <a:gd name="T6" fmla="*/ 7 w 38"/>
                <a:gd name="T7" fmla="*/ 3 h 54"/>
                <a:gd name="T8" fmla="*/ 7 w 38"/>
                <a:gd name="T9" fmla="*/ 3 h 54"/>
                <a:gd name="T10" fmla="*/ 7 w 38"/>
                <a:gd name="T11" fmla="*/ 1 h 54"/>
                <a:gd name="T12" fmla="*/ 6 w 38"/>
                <a:gd name="T13" fmla="*/ 0 h 54"/>
                <a:gd name="T14" fmla="*/ 4 w 38"/>
                <a:gd name="T15" fmla="*/ 0 h 54"/>
                <a:gd name="T16" fmla="*/ 3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3 h 54"/>
                <a:gd name="T24" fmla="*/ 0 w 38"/>
                <a:gd name="T25" fmla="*/ 4 h 54"/>
                <a:gd name="T26" fmla="*/ 0 w 38"/>
                <a:gd name="T27" fmla="*/ 6 h 54"/>
                <a:gd name="T28" fmla="*/ 1 w 38"/>
                <a:gd name="T29" fmla="*/ 9 h 54"/>
                <a:gd name="T30" fmla="*/ 3 w 38"/>
                <a:gd name="T31" fmla="*/ 12 h 54"/>
                <a:gd name="T32" fmla="*/ 5 w 38"/>
                <a:gd name="T33" fmla="*/ 14 h 54"/>
                <a:gd name="T34" fmla="*/ 7 w 38"/>
                <a:gd name="T35" fmla="*/ 17 h 54"/>
                <a:gd name="T36" fmla="*/ 10 w 38"/>
                <a:gd name="T37" fmla="*/ 19 h 54"/>
                <a:gd name="T38" fmla="*/ 12 w 38"/>
                <a:gd name="T39" fmla="*/ 20 h 54"/>
                <a:gd name="T40" fmla="*/ 14 w 38"/>
                <a:gd name="T41" fmla="*/ 20 h 54"/>
                <a:gd name="T42" fmla="*/ 13 w 38"/>
                <a:gd name="T43" fmla="*/ 16 h 54"/>
                <a:gd name="T44" fmla="*/ 12 w 38"/>
                <a:gd name="T45" fmla="*/ 11 h 54"/>
                <a:gd name="T46" fmla="*/ 9 w 38"/>
                <a:gd name="T47" fmla="*/ 6 h 54"/>
                <a:gd name="T48" fmla="*/ 7 w 38"/>
                <a:gd name="T49" fmla="*/ 3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14 w 52"/>
                <a:gd name="T1" fmla="*/ 10 h 36"/>
                <a:gd name="T2" fmla="*/ 16 w 52"/>
                <a:gd name="T3" fmla="*/ 9 h 36"/>
                <a:gd name="T4" fmla="*/ 18 w 52"/>
                <a:gd name="T5" fmla="*/ 8 h 36"/>
                <a:gd name="T6" fmla="*/ 18 w 52"/>
                <a:gd name="T7" fmla="*/ 6 h 36"/>
                <a:gd name="T8" fmla="*/ 18 w 52"/>
                <a:gd name="T9" fmla="*/ 4 h 36"/>
                <a:gd name="T10" fmla="*/ 17 w 52"/>
                <a:gd name="T11" fmla="*/ 2 h 36"/>
                <a:gd name="T12" fmla="*/ 16 w 52"/>
                <a:gd name="T13" fmla="*/ 1 h 36"/>
                <a:gd name="T14" fmla="*/ 14 w 52"/>
                <a:gd name="T15" fmla="*/ 0 h 36"/>
                <a:gd name="T16" fmla="*/ 12 w 52"/>
                <a:gd name="T17" fmla="*/ 0 h 36"/>
                <a:gd name="T18" fmla="*/ 11 w 52"/>
                <a:gd name="T19" fmla="*/ 0 h 36"/>
                <a:gd name="T20" fmla="*/ 10 w 52"/>
                <a:gd name="T21" fmla="*/ 0 h 36"/>
                <a:gd name="T22" fmla="*/ 7 w 52"/>
                <a:gd name="T23" fmla="*/ 1 h 36"/>
                <a:gd name="T24" fmla="*/ 5 w 52"/>
                <a:gd name="T25" fmla="*/ 3 h 36"/>
                <a:gd name="T26" fmla="*/ 2 w 52"/>
                <a:gd name="T27" fmla="*/ 5 h 36"/>
                <a:gd name="T28" fmla="*/ 1 w 52"/>
                <a:gd name="T29" fmla="*/ 8 h 36"/>
                <a:gd name="T30" fmla="*/ 0 w 52"/>
                <a:gd name="T31" fmla="*/ 10 h 36"/>
                <a:gd name="T32" fmla="*/ 0 w 52"/>
                <a:gd name="T33" fmla="*/ 11 h 36"/>
                <a:gd name="T34" fmla="*/ 1 w 52"/>
                <a:gd name="T35" fmla="*/ 12 h 36"/>
                <a:gd name="T36" fmla="*/ 3 w 52"/>
                <a:gd name="T37" fmla="*/ 13 h 36"/>
                <a:gd name="T38" fmla="*/ 5 w 52"/>
                <a:gd name="T39" fmla="*/ 13 h 36"/>
                <a:gd name="T40" fmla="*/ 6 w 52"/>
                <a:gd name="T41" fmla="*/ 13 h 36"/>
                <a:gd name="T42" fmla="*/ 8 w 52"/>
                <a:gd name="T43" fmla="*/ 12 h 36"/>
                <a:gd name="T44" fmla="*/ 10 w 52"/>
                <a:gd name="T45" fmla="*/ 12 h 36"/>
                <a:gd name="T46" fmla="*/ 12 w 52"/>
                <a:gd name="T47" fmla="*/ 11 h 36"/>
                <a:gd name="T48" fmla="*/ 14 w 52"/>
                <a:gd name="T49" fmla="*/ 1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28 w 198"/>
                <a:gd name="T1" fmla="*/ 13 h 236"/>
                <a:gd name="T2" fmla="*/ 23 w 198"/>
                <a:gd name="T3" fmla="*/ 17 h 236"/>
                <a:gd name="T4" fmla="*/ 18 w 198"/>
                <a:gd name="T5" fmla="*/ 21 h 236"/>
                <a:gd name="T6" fmla="*/ 13 w 198"/>
                <a:gd name="T7" fmla="*/ 26 h 236"/>
                <a:gd name="T8" fmla="*/ 9 w 198"/>
                <a:gd name="T9" fmla="*/ 31 h 236"/>
                <a:gd name="T10" fmla="*/ 5 w 198"/>
                <a:gd name="T11" fmla="*/ 36 h 236"/>
                <a:gd name="T12" fmla="*/ 3 w 198"/>
                <a:gd name="T13" fmla="*/ 42 h 236"/>
                <a:gd name="T14" fmla="*/ 1 w 198"/>
                <a:gd name="T15" fmla="*/ 47 h 236"/>
                <a:gd name="T16" fmla="*/ 0 w 198"/>
                <a:gd name="T17" fmla="*/ 53 h 236"/>
                <a:gd name="T18" fmla="*/ 1 w 198"/>
                <a:gd name="T19" fmla="*/ 62 h 236"/>
                <a:gd name="T20" fmla="*/ 5 w 198"/>
                <a:gd name="T21" fmla="*/ 69 h 236"/>
                <a:gd name="T22" fmla="*/ 10 w 198"/>
                <a:gd name="T23" fmla="*/ 75 h 236"/>
                <a:gd name="T24" fmla="*/ 17 w 198"/>
                <a:gd name="T25" fmla="*/ 80 h 236"/>
                <a:gd name="T26" fmla="*/ 25 w 198"/>
                <a:gd name="T27" fmla="*/ 83 h 236"/>
                <a:gd name="T28" fmla="*/ 34 w 198"/>
                <a:gd name="T29" fmla="*/ 86 h 236"/>
                <a:gd name="T30" fmla="*/ 43 w 198"/>
                <a:gd name="T31" fmla="*/ 86 h 236"/>
                <a:gd name="T32" fmla="*/ 51 w 198"/>
                <a:gd name="T33" fmla="*/ 85 h 236"/>
                <a:gd name="T34" fmla="*/ 53 w 198"/>
                <a:gd name="T35" fmla="*/ 85 h 236"/>
                <a:gd name="T36" fmla="*/ 55 w 198"/>
                <a:gd name="T37" fmla="*/ 84 h 236"/>
                <a:gd name="T38" fmla="*/ 56 w 198"/>
                <a:gd name="T39" fmla="*/ 82 h 236"/>
                <a:gd name="T40" fmla="*/ 57 w 198"/>
                <a:gd name="T41" fmla="*/ 81 h 236"/>
                <a:gd name="T42" fmla="*/ 56 w 198"/>
                <a:gd name="T43" fmla="*/ 80 h 236"/>
                <a:gd name="T44" fmla="*/ 55 w 198"/>
                <a:gd name="T45" fmla="*/ 80 h 236"/>
                <a:gd name="T46" fmla="*/ 53 w 198"/>
                <a:gd name="T47" fmla="*/ 79 h 236"/>
                <a:gd name="T48" fmla="*/ 51 w 198"/>
                <a:gd name="T49" fmla="*/ 79 h 236"/>
                <a:gd name="T50" fmla="*/ 48 w 198"/>
                <a:gd name="T51" fmla="*/ 79 h 236"/>
                <a:gd name="T52" fmla="*/ 46 w 198"/>
                <a:gd name="T53" fmla="*/ 79 h 236"/>
                <a:gd name="T54" fmla="*/ 44 w 198"/>
                <a:gd name="T55" fmla="*/ 79 h 236"/>
                <a:gd name="T56" fmla="*/ 42 w 198"/>
                <a:gd name="T57" fmla="*/ 79 h 236"/>
                <a:gd name="T58" fmla="*/ 38 w 198"/>
                <a:gd name="T59" fmla="*/ 79 h 236"/>
                <a:gd name="T60" fmla="*/ 34 w 198"/>
                <a:gd name="T61" fmla="*/ 78 h 236"/>
                <a:gd name="T62" fmla="*/ 29 w 198"/>
                <a:gd name="T63" fmla="*/ 78 h 236"/>
                <a:gd name="T64" fmla="*/ 24 w 198"/>
                <a:gd name="T65" fmla="*/ 77 h 236"/>
                <a:gd name="T66" fmla="*/ 20 w 198"/>
                <a:gd name="T67" fmla="*/ 75 h 236"/>
                <a:gd name="T68" fmla="*/ 16 w 198"/>
                <a:gd name="T69" fmla="*/ 73 h 236"/>
                <a:gd name="T70" fmla="*/ 11 w 198"/>
                <a:gd name="T71" fmla="*/ 69 h 236"/>
                <a:gd name="T72" fmla="*/ 7 w 198"/>
                <a:gd name="T73" fmla="*/ 63 h 236"/>
                <a:gd name="T74" fmla="*/ 6 w 198"/>
                <a:gd name="T75" fmla="*/ 57 h 236"/>
                <a:gd name="T76" fmla="*/ 6 w 198"/>
                <a:gd name="T77" fmla="*/ 51 h 236"/>
                <a:gd name="T78" fmla="*/ 8 w 198"/>
                <a:gd name="T79" fmla="*/ 45 h 236"/>
                <a:gd name="T80" fmla="*/ 11 w 198"/>
                <a:gd name="T81" fmla="*/ 40 h 236"/>
                <a:gd name="T82" fmla="*/ 15 w 198"/>
                <a:gd name="T83" fmla="*/ 35 h 236"/>
                <a:gd name="T84" fmla="*/ 19 w 198"/>
                <a:gd name="T85" fmla="*/ 30 h 236"/>
                <a:gd name="T86" fmla="*/ 24 w 198"/>
                <a:gd name="T87" fmla="*/ 26 h 236"/>
                <a:gd name="T88" fmla="*/ 30 w 198"/>
                <a:gd name="T89" fmla="*/ 22 h 236"/>
                <a:gd name="T90" fmla="*/ 37 w 198"/>
                <a:gd name="T91" fmla="*/ 18 h 236"/>
                <a:gd name="T92" fmla="*/ 43 w 198"/>
                <a:gd name="T93" fmla="*/ 14 h 236"/>
                <a:gd name="T94" fmla="*/ 49 w 198"/>
                <a:gd name="T95" fmla="*/ 11 h 236"/>
                <a:gd name="T96" fmla="*/ 55 w 198"/>
                <a:gd name="T97" fmla="*/ 9 h 236"/>
                <a:gd name="T98" fmla="*/ 61 w 198"/>
                <a:gd name="T99" fmla="*/ 7 h 236"/>
                <a:gd name="T100" fmla="*/ 67 w 198"/>
                <a:gd name="T101" fmla="*/ 5 h 236"/>
                <a:gd name="T102" fmla="*/ 72 w 198"/>
                <a:gd name="T103" fmla="*/ 4 h 236"/>
                <a:gd name="T104" fmla="*/ 77 w 198"/>
                <a:gd name="T105" fmla="*/ 3 h 236"/>
                <a:gd name="T106" fmla="*/ 74 w 198"/>
                <a:gd name="T107" fmla="*/ 1 h 236"/>
                <a:gd name="T108" fmla="*/ 69 w 198"/>
                <a:gd name="T109" fmla="*/ 0 h 236"/>
                <a:gd name="T110" fmla="*/ 63 w 198"/>
                <a:gd name="T111" fmla="*/ 1 h 236"/>
                <a:gd name="T112" fmla="*/ 56 w 198"/>
                <a:gd name="T113" fmla="*/ 2 h 236"/>
                <a:gd name="T114" fmla="*/ 48 w 198"/>
                <a:gd name="T115" fmla="*/ 4 h 236"/>
                <a:gd name="T116" fmla="*/ 41 w 198"/>
                <a:gd name="T117" fmla="*/ 7 h 236"/>
                <a:gd name="T118" fmla="*/ 34 w 198"/>
                <a:gd name="T119" fmla="*/ 10 h 236"/>
                <a:gd name="T120" fmla="*/ 28 w 198"/>
                <a:gd name="T121" fmla="*/ 13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44 w 128"/>
                <a:gd name="T1" fmla="*/ 22 h 183"/>
                <a:gd name="T2" fmla="*/ 45 w 128"/>
                <a:gd name="T3" fmla="*/ 29 h 183"/>
                <a:gd name="T4" fmla="*/ 44 w 128"/>
                <a:gd name="T5" fmla="*/ 35 h 183"/>
                <a:gd name="T6" fmla="*/ 41 w 128"/>
                <a:gd name="T7" fmla="*/ 40 h 183"/>
                <a:gd name="T8" fmla="*/ 36 w 128"/>
                <a:gd name="T9" fmla="*/ 44 h 183"/>
                <a:gd name="T10" fmla="*/ 30 w 128"/>
                <a:gd name="T11" fmla="*/ 48 h 183"/>
                <a:gd name="T12" fmla="*/ 24 w 128"/>
                <a:gd name="T13" fmla="*/ 52 h 183"/>
                <a:gd name="T14" fmla="*/ 17 w 128"/>
                <a:gd name="T15" fmla="*/ 56 h 183"/>
                <a:gd name="T16" fmla="*/ 12 w 128"/>
                <a:gd name="T17" fmla="*/ 60 h 183"/>
                <a:gd name="T18" fmla="*/ 11 w 128"/>
                <a:gd name="T19" fmla="*/ 61 h 183"/>
                <a:gd name="T20" fmla="*/ 11 w 128"/>
                <a:gd name="T21" fmla="*/ 62 h 183"/>
                <a:gd name="T22" fmla="*/ 11 w 128"/>
                <a:gd name="T23" fmla="*/ 63 h 183"/>
                <a:gd name="T24" fmla="*/ 11 w 128"/>
                <a:gd name="T25" fmla="*/ 65 h 183"/>
                <a:gd name="T26" fmla="*/ 12 w 128"/>
                <a:gd name="T27" fmla="*/ 66 h 183"/>
                <a:gd name="T28" fmla="*/ 14 w 128"/>
                <a:gd name="T29" fmla="*/ 66 h 183"/>
                <a:gd name="T30" fmla="*/ 15 w 128"/>
                <a:gd name="T31" fmla="*/ 66 h 183"/>
                <a:gd name="T32" fmla="*/ 17 w 128"/>
                <a:gd name="T33" fmla="*/ 66 h 183"/>
                <a:gd name="T34" fmla="*/ 24 w 128"/>
                <a:gd name="T35" fmla="*/ 62 h 183"/>
                <a:gd name="T36" fmla="*/ 31 w 128"/>
                <a:gd name="T37" fmla="*/ 58 h 183"/>
                <a:gd name="T38" fmla="*/ 37 w 128"/>
                <a:gd name="T39" fmla="*/ 53 h 183"/>
                <a:gd name="T40" fmla="*/ 44 w 128"/>
                <a:gd name="T41" fmla="*/ 48 h 183"/>
                <a:gd name="T42" fmla="*/ 48 w 128"/>
                <a:gd name="T43" fmla="*/ 42 h 183"/>
                <a:gd name="T44" fmla="*/ 51 w 128"/>
                <a:gd name="T45" fmla="*/ 35 h 183"/>
                <a:gd name="T46" fmla="*/ 52 w 128"/>
                <a:gd name="T47" fmla="*/ 28 h 183"/>
                <a:gd name="T48" fmla="*/ 50 w 128"/>
                <a:gd name="T49" fmla="*/ 21 h 183"/>
                <a:gd name="T50" fmla="*/ 45 w 128"/>
                <a:gd name="T51" fmla="*/ 15 h 183"/>
                <a:gd name="T52" fmla="*/ 40 w 128"/>
                <a:gd name="T53" fmla="*/ 10 h 183"/>
                <a:gd name="T54" fmla="*/ 32 w 128"/>
                <a:gd name="T55" fmla="*/ 6 h 183"/>
                <a:gd name="T56" fmla="*/ 25 w 128"/>
                <a:gd name="T57" fmla="*/ 3 h 183"/>
                <a:gd name="T58" fmla="*/ 17 w 128"/>
                <a:gd name="T59" fmla="*/ 1 h 183"/>
                <a:gd name="T60" fmla="*/ 9 w 128"/>
                <a:gd name="T61" fmla="*/ 0 h 183"/>
                <a:gd name="T62" fmla="*/ 4 w 128"/>
                <a:gd name="T63" fmla="*/ 0 h 183"/>
                <a:gd name="T64" fmla="*/ 0 w 128"/>
                <a:gd name="T65" fmla="*/ 2 h 183"/>
                <a:gd name="T66" fmla="*/ 7 w 128"/>
                <a:gd name="T67" fmla="*/ 4 h 183"/>
                <a:gd name="T68" fmla="*/ 13 w 128"/>
                <a:gd name="T69" fmla="*/ 5 h 183"/>
                <a:gd name="T70" fmla="*/ 19 w 128"/>
                <a:gd name="T71" fmla="*/ 6 h 183"/>
                <a:gd name="T72" fmla="*/ 26 w 128"/>
                <a:gd name="T73" fmla="*/ 8 h 183"/>
                <a:gd name="T74" fmla="*/ 31 w 128"/>
                <a:gd name="T75" fmla="*/ 10 h 183"/>
                <a:gd name="T76" fmla="*/ 37 w 128"/>
                <a:gd name="T77" fmla="*/ 13 h 183"/>
                <a:gd name="T78" fmla="*/ 41 w 128"/>
                <a:gd name="T79" fmla="*/ 17 h 183"/>
                <a:gd name="T80" fmla="*/ 44 w 128"/>
                <a:gd name="T81" fmla="*/ 2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39 w 323"/>
                <a:gd name="T1" fmla="*/ 25 h 379"/>
                <a:gd name="T2" fmla="*/ 21 w 323"/>
                <a:gd name="T3" fmla="*/ 42 h 379"/>
                <a:gd name="T4" fmla="*/ 7 w 323"/>
                <a:gd name="T5" fmla="*/ 61 h 379"/>
                <a:gd name="T6" fmla="*/ 0 w 323"/>
                <a:gd name="T7" fmla="*/ 83 h 379"/>
                <a:gd name="T8" fmla="*/ 2 w 323"/>
                <a:gd name="T9" fmla="*/ 97 h 379"/>
                <a:gd name="T10" fmla="*/ 4 w 323"/>
                <a:gd name="T11" fmla="*/ 103 h 379"/>
                <a:gd name="T12" fmla="*/ 8 w 323"/>
                <a:gd name="T13" fmla="*/ 109 h 379"/>
                <a:gd name="T14" fmla="*/ 13 w 323"/>
                <a:gd name="T15" fmla="*/ 113 h 379"/>
                <a:gd name="T16" fmla="*/ 22 w 323"/>
                <a:gd name="T17" fmla="*/ 118 h 379"/>
                <a:gd name="T18" fmla="*/ 33 w 323"/>
                <a:gd name="T19" fmla="*/ 124 h 379"/>
                <a:gd name="T20" fmla="*/ 46 w 323"/>
                <a:gd name="T21" fmla="*/ 128 h 379"/>
                <a:gd name="T22" fmla="*/ 59 w 323"/>
                <a:gd name="T23" fmla="*/ 131 h 379"/>
                <a:gd name="T24" fmla="*/ 72 w 323"/>
                <a:gd name="T25" fmla="*/ 134 h 379"/>
                <a:gd name="T26" fmla="*/ 85 w 323"/>
                <a:gd name="T27" fmla="*/ 135 h 379"/>
                <a:gd name="T28" fmla="*/ 98 w 323"/>
                <a:gd name="T29" fmla="*/ 137 h 379"/>
                <a:gd name="T30" fmla="*/ 111 w 323"/>
                <a:gd name="T31" fmla="*/ 138 h 379"/>
                <a:gd name="T32" fmla="*/ 120 w 323"/>
                <a:gd name="T33" fmla="*/ 138 h 379"/>
                <a:gd name="T34" fmla="*/ 123 w 323"/>
                <a:gd name="T35" fmla="*/ 135 h 379"/>
                <a:gd name="T36" fmla="*/ 124 w 323"/>
                <a:gd name="T37" fmla="*/ 131 h 379"/>
                <a:gd name="T38" fmla="*/ 121 w 323"/>
                <a:gd name="T39" fmla="*/ 128 h 379"/>
                <a:gd name="T40" fmla="*/ 113 w 323"/>
                <a:gd name="T41" fmla="*/ 128 h 379"/>
                <a:gd name="T42" fmla="*/ 101 w 323"/>
                <a:gd name="T43" fmla="*/ 127 h 379"/>
                <a:gd name="T44" fmla="*/ 89 w 323"/>
                <a:gd name="T45" fmla="*/ 127 h 379"/>
                <a:gd name="T46" fmla="*/ 77 w 323"/>
                <a:gd name="T47" fmla="*/ 125 h 379"/>
                <a:gd name="T48" fmla="*/ 64 w 323"/>
                <a:gd name="T49" fmla="*/ 123 h 379"/>
                <a:gd name="T50" fmla="*/ 52 w 323"/>
                <a:gd name="T51" fmla="*/ 120 h 379"/>
                <a:gd name="T52" fmla="*/ 41 w 323"/>
                <a:gd name="T53" fmla="*/ 117 h 379"/>
                <a:gd name="T54" fmla="*/ 29 w 323"/>
                <a:gd name="T55" fmla="*/ 111 h 379"/>
                <a:gd name="T56" fmla="*/ 20 w 323"/>
                <a:gd name="T57" fmla="*/ 106 h 379"/>
                <a:gd name="T58" fmla="*/ 13 w 323"/>
                <a:gd name="T59" fmla="*/ 98 h 379"/>
                <a:gd name="T60" fmla="*/ 12 w 323"/>
                <a:gd name="T61" fmla="*/ 87 h 379"/>
                <a:gd name="T62" fmla="*/ 15 w 323"/>
                <a:gd name="T63" fmla="*/ 72 h 379"/>
                <a:gd name="T64" fmla="*/ 20 w 323"/>
                <a:gd name="T65" fmla="*/ 60 h 379"/>
                <a:gd name="T66" fmla="*/ 26 w 323"/>
                <a:gd name="T67" fmla="*/ 50 h 379"/>
                <a:gd name="T68" fmla="*/ 34 w 323"/>
                <a:gd name="T69" fmla="*/ 40 h 379"/>
                <a:gd name="T70" fmla="*/ 44 w 323"/>
                <a:gd name="T71" fmla="*/ 32 h 379"/>
                <a:gd name="T72" fmla="*/ 55 w 323"/>
                <a:gd name="T73" fmla="*/ 23 h 379"/>
                <a:gd name="T74" fmla="*/ 69 w 323"/>
                <a:gd name="T75" fmla="*/ 15 h 379"/>
                <a:gd name="T76" fmla="*/ 84 w 323"/>
                <a:gd name="T77" fmla="*/ 8 h 379"/>
                <a:gd name="T78" fmla="*/ 97 w 323"/>
                <a:gd name="T79" fmla="*/ 3 h 379"/>
                <a:gd name="T80" fmla="*/ 98 w 323"/>
                <a:gd name="T81" fmla="*/ 0 h 379"/>
                <a:gd name="T82" fmla="*/ 85 w 323"/>
                <a:gd name="T83" fmla="*/ 2 h 379"/>
                <a:gd name="T84" fmla="*/ 69 w 323"/>
                <a:gd name="T85" fmla="*/ 7 h 379"/>
                <a:gd name="T86" fmla="*/ 55 w 323"/>
                <a:gd name="T87" fmla="*/ 14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92 w 282"/>
                <a:gd name="T1" fmla="*/ 28 h 253"/>
                <a:gd name="T2" fmla="*/ 98 w 282"/>
                <a:gd name="T3" fmla="*/ 33 h 253"/>
                <a:gd name="T4" fmla="*/ 100 w 282"/>
                <a:gd name="T5" fmla="*/ 39 h 253"/>
                <a:gd name="T6" fmla="*/ 102 w 282"/>
                <a:gd name="T7" fmla="*/ 45 h 253"/>
                <a:gd name="T8" fmla="*/ 102 w 282"/>
                <a:gd name="T9" fmla="*/ 52 h 253"/>
                <a:gd name="T10" fmla="*/ 101 w 282"/>
                <a:gd name="T11" fmla="*/ 58 h 253"/>
                <a:gd name="T12" fmla="*/ 99 w 282"/>
                <a:gd name="T13" fmla="*/ 62 h 253"/>
                <a:gd name="T14" fmla="*/ 96 w 282"/>
                <a:gd name="T15" fmla="*/ 67 h 253"/>
                <a:gd name="T16" fmla="*/ 93 w 282"/>
                <a:gd name="T17" fmla="*/ 71 h 253"/>
                <a:gd name="T18" fmla="*/ 89 w 282"/>
                <a:gd name="T19" fmla="*/ 75 h 253"/>
                <a:gd name="T20" fmla="*/ 85 w 282"/>
                <a:gd name="T21" fmla="*/ 78 h 253"/>
                <a:gd name="T22" fmla="*/ 80 w 282"/>
                <a:gd name="T23" fmla="*/ 82 h 253"/>
                <a:gd name="T24" fmla="*/ 76 w 282"/>
                <a:gd name="T25" fmla="*/ 86 h 253"/>
                <a:gd name="T26" fmla="*/ 75 w 282"/>
                <a:gd name="T27" fmla="*/ 87 h 253"/>
                <a:gd name="T28" fmla="*/ 75 w 282"/>
                <a:gd name="T29" fmla="*/ 88 h 253"/>
                <a:gd name="T30" fmla="*/ 75 w 282"/>
                <a:gd name="T31" fmla="*/ 89 h 253"/>
                <a:gd name="T32" fmla="*/ 76 w 282"/>
                <a:gd name="T33" fmla="*/ 91 h 253"/>
                <a:gd name="T34" fmla="*/ 78 w 282"/>
                <a:gd name="T35" fmla="*/ 92 h 253"/>
                <a:gd name="T36" fmla="*/ 79 w 282"/>
                <a:gd name="T37" fmla="*/ 92 h 253"/>
                <a:gd name="T38" fmla="*/ 81 w 282"/>
                <a:gd name="T39" fmla="*/ 92 h 253"/>
                <a:gd name="T40" fmla="*/ 82 w 282"/>
                <a:gd name="T41" fmla="*/ 91 h 253"/>
                <a:gd name="T42" fmla="*/ 91 w 282"/>
                <a:gd name="T43" fmla="*/ 85 h 253"/>
                <a:gd name="T44" fmla="*/ 99 w 282"/>
                <a:gd name="T45" fmla="*/ 78 h 253"/>
                <a:gd name="T46" fmla="*/ 105 w 282"/>
                <a:gd name="T47" fmla="*/ 70 h 253"/>
                <a:gd name="T48" fmla="*/ 109 w 282"/>
                <a:gd name="T49" fmla="*/ 61 h 253"/>
                <a:gd name="T50" fmla="*/ 111 w 282"/>
                <a:gd name="T51" fmla="*/ 51 h 253"/>
                <a:gd name="T52" fmla="*/ 110 w 282"/>
                <a:gd name="T53" fmla="*/ 42 h 253"/>
                <a:gd name="T54" fmla="*/ 106 w 282"/>
                <a:gd name="T55" fmla="*/ 33 h 253"/>
                <a:gd name="T56" fmla="*/ 99 w 282"/>
                <a:gd name="T57" fmla="*/ 25 h 253"/>
                <a:gd name="T58" fmla="*/ 93 w 282"/>
                <a:gd name="T59" fmla="*/ 21 h 253"/>
                <a:gd name="T60" fmla="*/ 87 w 282"/>
                <a:gd name="T61" fmla="*/ 17 h 253"/>
                <a:gd name="T62" fmla="*/ 80 w 282"/>
                <a:gd name="T63" fmla="*/ 14 h 253"/>
                <a:gd name="T64" fmla="*/ 72 w 282"/>
                <a:gd name="T65" fmla="*/ 11 h 253"/>
                <a:gd name="T66" fmla="*/ 64 w 282"/>
                <a:gd name="T67" fmla="*/ 9 h 253"/>
                <a:gd name="T68" fmla="*/ 56 w 282"/>
                <a:gd name="T69" fmla="*/ 7 h 253"/>
                <a:gd name="T70" fmla="*/ 48 w 282"/>
                <a:gd name="T71" fmla="*/ 5 h 253"/>
                <a:gd name="T72" fmla="*/ 40 w 282"/>
                <a:gd name="T73" fmla="*/ 3 h 253"/>
                <a:gd name="T74" fmla="*/ 32 w 282"/>
                <a:gd name="T75" fmla="*/ 2 h 253"/>
                <a:gd name="T76" fmla="*/ 25 w 282"/>
                <a:gd name="T77" fmla="*/ 1 h 253"/>
                <a:gd name="T78" fmla="*/ 18 w 282"/>
                <a:gd name="T79" fmla="*/ 0 h 253"/>
                <a:gd name="T80" fmla="*/ 13 w 282"/>
                <a:gd name="T81" fmla="*/ 0 h 253"/>
                <a:gd name="T82" fmla="*/ 7 w 282"/>
                <a:gd name="T83" fmla="*/ 0 h 253"/>
                <a:gd name="T84" fmla="*/ 4 w 282"/>
                <a:gd name="T85" fmla="*/ 0 h 253"/>
                <a:gd name="T86" fmla="*/ 2 w 282"/>
                <a:gd name="T87" fmla="*/ 1 h 253"/>
                <a:gd name="T88" fmla="*/ 0 w 282"/>
                <a:gd name="T89" fmla="*/ 2 h 253"/>
                <a:gd name="T90" fmla="*/ 5 w 282"/>
                <a:gd name="T91" fmla="*/ 3 h 253"/>
                <a:gd name="T92" fmla="*/ 10 w 282"/>
                <a:gd name="T93" fmla="*/ 3 h 253"/>
                <a:gd name="T94" fmla="*/ 15 w 282"/>
                <a:gd name="T95" fmla="*/ 4 h 253"/>
                <a:gd name="T96" fmla="*/ 20 w 282"/>
                <a:gd name="T97" fmla="*/ 5 h 253"/>
                <a:gd name="T98" fmla="*/ 26 w 282"/>
                <a:gd name="T99" fmla="*/ 6 h 253"/>
                <a:gd name="T100" fmla="*/ 32 w 282"/>
                <a:gd name="T101" fmla="*/ 7 h 253"/>
                <a:gd name="T102" fmla="*/ 38 w 282"/>
                <a:gd name="T103" fmla="*/ 8 h 253"/>
                <a:gd name="T104" fmla="*/ 45 w 282"/>
                <a:gd name="T105" fmla="*/ 9 h 253"/>
                <a:gd name="T106" fmla="*/ 51 w 282"/>
                <a:gd name="T107" fmla="*/ 11 h 253"/>
                <a:gd name="T108" fmla="*/ 57 w 282"/>
                <a:gd name="T109" fmla="*/ 13 h 253"/>
                <a:gd name="T110" fmla="*/ 64 w 282"/>
                <a:gd name="T111" fmla="*/ 15 h 253"/>
                <a:gd name="T112" fmla="*/ 70 w 282"/>
                <a:gd name="T113" fmla="*/ 17 h 253"/>
                <a:gd name="T114" fmla="*/ 76 w 282"/>
                <a:gd name="T115" fmla="*/ 19 h 253"/>
                <a:gd name="T116" fmla="*/ 82 w 282"/>
                <a:gd name="T117" fmla="*/ 22 h 253"/>
                <a:gd name="T118" fmla="*/ 87 w 282"/>
                <a:gd name="T119" fmla="*/ 25 h 253"/>
                <a:gd name="T120" fmla="*/ 92 w 282"/>
                <a:gd name="T121" fmla="*/ 2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46 h 236"/>
                <a:gd name="T2" fmla="*/ 0 w 115"/>
                <a:gd name="T3" fmla="*/ 53 h 236"/>
                <a:gd name="T4" fmla="*/ 2 w 115"/>
                <a:gd name="T5" fmla="*/ 60 h 236"/>
                <a:gd name="T6" fmla="*/ 5 w 115"/>
                <a:gd name="T7" fmla="*/ 66 h 236"/>
                <a:gd name="T8" fmla="*/ 9 w 115"/>
                <a:gd name="T9" fmla="*/ 71 h 236"/>
                <a:gd name="T10" fmla="*/ 15 w 115"/>
                <a:gd name="T11" fmla="*/ 76 h 236"/>
                <a:gd name="T12" fmla="*/ 22 w 115"/>
                <a:gd name="T13" fmla="*/ 80 h 236"/>
                <a:gd name="T14" fmla="*/ 29 w 115"/>
                <a:gd name="T15" fmla="*/ 83 h 236"/>
                <a:gd name="T16" fmla="*/ 36 w 115"/>
                <a:gd name="T17" fmla="*/ 85 h 236"/>
                <a:gd name="T18" fmla="*/ 38 w 115"/>
                <a:gd name="T19" fmla="*/ 85 h 236"/>
                <a:gd name="T20" fmla="*/ 41 w 115"/>
                <a:gd name="T21" fmla="*/ 84 h 236"/>
                <a:gd name="T22" fmla="*/ 43 w 115"/>
                <a:gd name="T23" fmla="*/ 83 h 236"/>
                <a:gd name="T24" fmla="*/ 43 w 115"/>
                <a:gd name="T25" fmla="*/ 81 h 236"/>
                <a:gd name="T26" fmla="*/ 43 w 115"/>
                <a:gd name="T27" fmla="*/ 79 h 236"/>
                <a:gd name="T28" fmla="*/ 43 w 115"/>
                <a:gd name="T29" fmla="*/ 77 h 236"/>
                <a:gd name="T30" fmla="*/ 42 w 115"/>
                <a:gd name="T31" fmla="*/ 76 h 236"/>
                <a:gd name="T32" fmla="*/ 40 w 115"/>
                <a:gd name="T33" fmla="*/ 75 h 236"/>
                <a:gd name="T34" fmla="*/ 32 w 115"/>
                <a:gd name="T35" fmla="*/ 72 h 236"/>
                <a:gd name="T36" fmla="*/ 25 w 115"/>
                <a:gd name="T37" fmla="*/ 69 h 236"/>
                <a:gd name="T38" fmla="*/ 20 w 115"/>
                <a:gd name="T39" fmla="*/ 64 h 236"/>
                <a:gd name="T40" fmla="*/ 16 w 115"/>
                <a:gd name="T41" fmla="*/ 59 h 236"/>
                <a:gd name="T42" fmla="*/ 13 w 115"/>
                <a:gd name="T43" fmla="*/ 53 h 236"/>
                <a:gd name="T44" fmla="*/ 11 w 115"/>
                <a:gd name="T45" fmla="*/ 47 h 236"/>
                <a:gd name="T46" fmla="*/ 11 w 115"/>
                <a:gd name="T47" fmla="*/ 40 h 236"/>
                <a:gd name="T48" fmla="*/ 14 w 115"/>
                <a:gd name="T49" fmla="*/ 32 h 236"/>
                <a:gd name="T50" fmla="*/ 17 w 115"/>
                <a:gd name="T51" fmla="*/ 27 h 236"/>
                <a:gd name="T52" fmla="*/ 22 w 115"/>
                <a:gd name="T53" fmla="*/ 22 h 236"/>
                <a:gd name="T54" fmla="*/ 27 w 115"/>
                <a:gd name="T55" fmla="*/ 17 h 236"/>
                <a:gd name="T56" fmla="*/ 33 w 115"/>
                <a:gd name="T57" fmla="*/ 12 h 236"/>
                <a:gd name="T58" fmla="*/ 38 w 115"/>
                <a:gd name="T59" fmla="*/ 8 h 236"/>
                <a:gd name="T60" fmla="*/ 43 w 115"/>
                <a:gd name="T61" fmla="*/ 4 h 236"/>
                <a:gd name="T62" fmla="*/ 45 w 115"/>
                <a:gd name="T63" fmla="*/ 2 h 236"/>
                <a:gd name="T64" fmla="*/ 45 w 115"/>
                <a:gd name="T65" fmla="*/ 0 h 236"/>
                <a:gd name="T66" fmla="*/ 40 w 115"/>
                <a:gd name="T67" fmla="*/ 1 h 236"/>
                <a:gd name="T68" fmla="*/ 33 w 115"/>
                <a:gd name="T69" fmla="*/ 4 h 236"/>
                <a:gd name="T70" fmla="*/ 27 w 115"/>
                <a:gd name="T71" fmla="*/ 9 h 236"/>
                <a:gd name="T72" fmla="*/ 19 w 115"/>
                <a:gd name="T73" fmla="*/ 15 h 236"/>
                <a:gd name="T74" fmla="*/ 13 w 115"/>
                <a:gd name="T75" fmla="*/ 22 h 236"/>
                <a:gd name="T76" fmla="*/ 7 w 115"/>
                <a:gd name="T77" fmla="*/ 30 h 236"/>
                <a:gd name="T78" fmla="*/ 2 w 115"/>
                <a:gd name="T79" fmla="*/ 38 h 236"/>
                <a:gd name="T80" fmla="*/ 0 w 115"/>
                <a:gd name="T81" fmla="*/ 46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82 w 245"/>
                <a:gd name="T1" fmla="*/ 46 h 310"/>
                <a:gd name="T2" fmla="*/ 86 w 245"/>
                <a:gd name="T3" fmla="*/ 53 h 310"/>
                <a:gd name="T4" fmla="*/ 89 w 245"/>
                <a:gd name="T5" fmla="*/ 60 h 310"/>
                <a:gd name="T6" fmla="*/ 87 w 245"/>
                <a:gd name="T7" fmla="*/ 69 h 310"/>
                <a:gd name="T8" fmla="*/ 82 w 245"/>
                <a:gd name="T9" fmla="*/ 77 h 310"/>
                <a:gd name="T10" fmla="*/ 74 w 245"/>
                <a:gd name="T11" fmla="*/ 84 h 310"/>
                <a:gd name="T12" fmla="*/ 65 w 245"/>
                <a:gd name="T13" fmla="*/ 90 h 310"/>
                <a:gd name="T14" fmla="*/ 56 w 245"/>
                <a:gd name="T15" fmla="*/ 97 h 310"/>
                <a:gd name="T16" fmla="*/ 50 w 245"/>
                <a:gd name="T17" fmla="*/ 102 h 310"/>
                <a:gd name="T18" fmla="*/ 49 w 245"/>
                <a:gd name="T19" fmla="*/ 106 h 310"/>
                <a:gd name="T20" fmla="*/ 47 w 245"/>
                <a:gd name="T21" fmla="*/ 109 h 310"/>
                <a:gd name="T22" fmla="*/ 48 w 245"/>
                <a:gd name="T23" fmla="*/ 113 h 310"/>
                <a:gd name="T24" fmla="*/ 51 w 245"/>
                <a:gd name="T25" fmla="*/ 114 h 310"/>
                <a:gd name="T26" fmla="*/ 54 w 245"/>
                <a:gd name="T27" fmla="*/ 114 h 310"/>
                <a:gd name="T28" fmla="*/ 60 w 245"/>
                <a:gd name="T29" fmla="*/ 107 h 310"/>
                <a:gd name="T30" fmla="*/ 71 w 245"/>
                <a:gd name="T31" fmla="*/ 99 h 310"/>
                <a:gd name="T32" fmla="*/ 81 w 245"/>
                <a:gd name="T33" fmla="*/ 90 h 310"/>
                <a:gd name="T34" fmla="*/ 90 w 245"/>
                <a:gd name="T35" fmla="*/ 81 h 310"/>
                <a:gd name="T36" fmla="*/ 96 w 245"/>
                <a:gd name="T37" fmla="*/ 68 h 310"/>
                <a:gd name="T38" fmla="*/ 95 w 245"/>
                <a:gd name="T39" fmla="*/ 56 h 310"/>
                <a:gd name="T40" fmla="*/ 89 w 245"/>
                <a:gd name="T41" fmla="*/ 44 h 310"/>
                <a:gd name="T42" fmla="*/ 80 w 245"/>
                <a:gd name="T43" fmla="*/ 34 h 310"/>
                <a:gd name="T44" fmla="*/ 69 w 245"/>
                <a:gd name="T45" fmla="*/ 28 h 310"/>
                <a:gd name="T46" fmla="*/ 59 w 245"/>
                <a:gd name="T47" fmla="*/ 22 h 310"/>
                <a:gd name="T48" fmla="*/ 48 w 245"/>
                <a:gd name="T49" fmla="*/ 17 h 310"/>
                <a:gd name="T50" fmla="*/ 36 w 245"/>
                <a:gd name="T51" fmla="*/ 11 h 310"/>
                <a:gd name="T52" fmla="*/ 26 w 245"/>
                <a:gd name="T53" fmla="*/ 7 h 310"/>
                <a:gd name="T54" fmla="*/ 16 w 245"/>
                <a:gd name="T55" fmla="*/ 3 h 310"/>
                <a:gd name="T56" fmla="*/ 8 w 245"/>
                <a:gd name="T57" fmla="*/ 0 h 310"/>
                <a:gd name="T58" fmla="*/ 2 w 245"/>
                <a:gd name="T59" fmla="*/ 0 h 310"/>
                <a:gd name="T60" fmla="*/ 4 w 245"/>
                <a:gd name="T61" fmla="*/ 3 h 310"/>
                <a:gd name="T62" fmla="*/ 14 w 245"/>
                <a:gd name="T63" fmla="*/ 7 h 310"/>
                <a:gd name="T64" fmla="*/ 24 w 245"/>
                <a:gd name="T65" fmla="*/ 11 h 310"/>
                <a:gd name="T66" fmla="*/ 34 w 245"/>
                <a:gd name="T67" fmla="*/ 16 h 310"/>
                <a:gd name="T68" fmla="*/ 44 w 245"/>
                <a:gd name="T69" fmla="*/ 21 h 310"/>
                <a:gd name="T70" fmla="*/ 54 w 245"/>
                <a:gd name="T71" fmla="*/ 26 h 310"/>
                <a:gd name="T72" fmla="*/ 65 w 245"/>
                <a:gd name="T73" fmla="*/ 32 h 310"/>
                <a:gd name="T74" fmla="*/ 74 w 245"/>
                <a:gd name="T75" fmla="*/ 39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1030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1030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1029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1029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1029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9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 dirty="0" smtClean="0"/>
              <a:t>Home Networks</a:t>
            </a:r>
            <a:endParaRPr lang="en-US" dirty="0" smtClean="0"/>
          </a:p>
        </p:txBody>
      </p:sp>
      <p:sp>
        <p:nvSpPr>
          <p:cNvPr id="11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6825"/>
            <a:ext cx="752316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Typical home network components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 smtClean="0"/>
              <a:t>DSL or Cable modem</a:t>
            </a:r>
          </a:p>
          <a:p>
            <a:r>
              <a:rPr lang="en-US" sz="2400" dirty="0" smtClean="0"/>
              <a:t>Router/firewall/NAT</a:t>
            </a:r>
          </a:p>
          <a:p>
            <a:r>
              <a:rPr lang="en-US" sz="2400" dirty="0" smtClean="0"/>
              <a:t>Ethernet</a:t>
            </a:r>
          </a:p>
          <a:p>
            <a:r>
              <a:rPr lang="en-US" sz="2400" dirty="0" smtClean="0"/>
              <a:t>Wireless access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point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11270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14342" name="Clip" r:id="rId4" imgW="819000" imgH="847800" progId="">
                <p:embed/>
              </p:oleObj>
            </a:graphicData>
          </a:graphic>
        </p:graphicFrame>
        <p:graphicFrame>
          <p:nvGraphicFramePr>
            <p:cNvPr id="11271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14343" name="Clip" r:id="rId5" imgW="1266840" imgH="1200240" progId="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11268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4340" name="Clip" r:id="rId6" imgW="819000" imgH="847800" progId="">
                <p:embed/>
              </p:oleObj>
            </a:graphicData>
          </a:graphic>
        </p:graphicFrame>
        <p:graphicFrame>
          <p:nvGraphicFramePr>
            <p:cNvPr id="11269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4341" name="Clip" r:id="rId7" imgW="1266840" imgH="1200240" progId="">
                <p:embed/>
              </p:oleObj>
            </a:graphicData>
          </a:graphic>
        </p:graphicFrame>
      </p:grp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7570789" y="3981450"/>
            <a:ext cx="12684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laptops/devices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281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>
              <a:gd name="T0" fmla="*/ 776287 w 489"/>
              <a:gd name="T1" fmla="*/ 677863 h 427"/>
              <a:gd name="T2" fmla="*/ 263525 w 489"/>
              <a:gd name="T3" fmla="*/ 677863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14338" name="Clip" r:id="rId8" imgW="1305000" imgH="1085760" progId="">
              <p:embed/>
            </p:oleObj>
          </a:graphicData>
        </a:graphic>
      </p:graphicFrame>
      <p:sp>
        <p:nvSpPr>
          <p:cNvPr id="112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>
              <a:gd name="T0" fmla="*/ 0 w 513"/>
              <a:gd name="T1" fmla="*/ 0 h 1"/>
              <a:gd name="T2" fmla="*/ 1244600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7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14339" name="Clip" r:id="rId9" imgW="1305000" imgH="1085760" progId="">
              <p:embed/>
            </p:oleObj>
          </a:graphicData>
        </a:graphic>
      </p:graphicFrame>
      <p:sp>
        <p:nvSpPr>
          <p:cNvPr id="11283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477574 h 21600"/>
              <a:gd name="T2" fmla="*/ 6732534 w 21600"/>
              <a:gd name="T3" fmla="*/ 0 h 21600"/>
              <a:gd name="T4" fmla="*/ 42636230 w 21600"/>
              <a:gd name="T5" fmla="*/ 0 h 21600"/>
              <a:gd name="T6" fmla="*/ 49446558 w 21600"/>
              <a:gd name="T7" fmla="*/ 477574 h 21600"/>
              <a:gd name="T8" fmla="*/ 49446558 w 21600"/>
              <a:gd name="T9" fmla="*/ 2002250 h 21600"/>
              <a:gd name="T10" fmla="*/ 0 w 21600"/>
              <a:gd name="T11" fmla="*/ 2002250 h 21600"/>
              <a:gd name="T12" fmla="*/ 24723303 w 21600"/>
              <a:gd name="T13" fmla="*/ 0 h 21600"/>
              <a:gd name="T14" fmla="*/ 24723303 w 21600"/>
              <a:gd name="T15" fmla="*/ 2002250 h 21600"/>
              <a:gd name="T16" fmla="*/ 0 w 21600"/>
              <a:gd name="T17" fmla="*/ 1239912 h 21600"/>
              <a:gd name="T18" fmla="*/ 49446558 w 21600"/>
              <a:gd name="T19" fmla="*/ 1239912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>
              <a:gd name="T0" fmla="*/ 0 w 513"/>
              <a:gd name="T1" fmla="*/ 0 h 1"/>
              <a:gd name="T2" fmla="*/ 814388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>
              <a:gd name="T0" fmla="*/ 776288 w 489"/>
              <a:gd name="T1" fmla="*/ 677862 h 427"/>
              <a:gd name="T2" fmla="*/ 263525 w 489"/>
              <a:gd name="T3" fmla="*/ 677862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11333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337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3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5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0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91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292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11296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27 w 199"/>
                <a:gd name="T1" fmla="*/ 11 h 232"/>
                <a:gd name="T2" fmla="*/ 21 w 199"/>
                <a:gd name="T3" fmla="*/ 14 h 232"/>
                <a:gd name="T4" fmla="*/ 16 w 199"/>
                <a:gd name="T5" fmla="*/ 18 h 232"/>
                <a:gd name="T6" fmla="*/ 12 w 199"/>
                <a:gd name="T7" fmla="*/ 23 h 232"/>
                <a:gd name="T8" fmla="*/ 8 w 199"/>
                <a:gd name="T9" fmla="*/ 28 h 232"/>
                <a:gd name="T10" fmla="*/ 5 w 199"/>
                <a:gd name="T11" fmla="*/ 33 h 232"/>
                <a:gd name="T12" fmla="*/ 2 w 199"/>
                <a:gd name="T13" fmla="*/ 40 h 232"/>
                <a:gd name="T14" fmla="*/ 1 w 199"/>
                <a:gd name="T15" fmla="*/ 46 h 232"/>
                <a:gd name="T16" fmla="*/ 0 w 199"/>
                <a:gd name="T17" fmla="*/ 52 h 232"/>
                <a:gd name="T18" fmla="*/ 1 w 199"/>
                <a:gd name="T19" fmla="*/ 61 h 232"/>
                <a:gd name="T20" fmla="*/ 5 w 199"/>
                <a:gd name="T21" fmla="*/ 68 h 232"/>
                <a:gd name="T22" fmla="*/ 10 w 199"/>
                <a:gd name="T23" fmla="*/ 74 h 232"/>
                <a:gd name="T24" fmla="*/ 17 w 199"/>
                <a:gd name="T25" fmla="*/ 79 h 232"/>
                <a:gd name="T26" fmla="*/ 26 w 199"/>
                <a:gd name="T27" fmla="*/ 83 h 232"/>
                <a:gd name="T28" fmla="*/ 34 w 199"/>
                <a:gd name="T29" fmla="*/ 84 h 232"/>
                <a:gd name="T30" fmla="*/ 43 w 199"/>
                <a:gd name="T31" fmla="*/ 85 h 232"/>
                <a:gd name="T32" fmla="*/ 52 w 199"/>
                <a:gd name="T33" fmla="*/ 84 h 232"/>
                <a:gd name="T34" fmla="*/ 53 w 199"/>
                <a:gd name="T35" fmla="*/ 84 h 232"/>
                <a:gd name="T36" fmla="*/ 55 w 199"/>
                <a:gd name="T37" fmla="*/ 83 h 232"/>
                <a:gd name="T38" fmla="*/ 57 w 199"/>
                <a:gd name="T39" fmla="*/ 81 h 232"/>
                <a:gd name="T40" fmla="*/ 57 w 199"/>
                <a:gd name="T41" fmla="*/ 80 h 232"/>
                <a:gd name="T42" fmla="*/ 56 w 199"/>
                <a:gd name="T43" fmla="*/ 78 h 232"/>
                <a:gd name="T44" fmla="*/ 55 w 199"/>
                <a:gd name="T45" fmla="*/ 76 h 232"/>
                <a:gd name="T46" fmla="*/ 52 w 199"/>
                <a:gd name="T47" fmla="*/ 74 h 232"/>
                <a:gd name="T48" fmla="*/ 50 w 199"/>
                <a:gd name="T49" fmla="*/ 74 h 232"/>
                <a:gd name="T50" fmla="*/ 45 w 199"/>
                <a:gd name="T51" fmla="*/ 72 h 232"/>
                <a:gd name="T52" fmla="*/ 41 w 199"/>
                <a:gd name="T53" fmla="*/ 71 h 232"/>
                <a:gd name="T54" fmla="*/ 36 w 199"/>
                <a:gd name="T55" fmla="*/ 71 h 232"/>
                <a:gd name="T56" fmla="*/ 32 w 199"/>
                <a:gd name="T57" fmla="*/ 70 h 232"/>
                <a:gd name="T58" fmla="*/ 28 w 199"/>
                <a:gd name="T59" fmla="*/ 69 h 232"/>
                <a:gd name="T60" fmla="*/ 24 w 199"/>
                <a:gd name="T61" fmla="*/ 67 h 232"/>
                <a:gd name="T62" fmla="*/ 21 w 199"/>
                <a:gd name="T63" fmla="*/ 64 h 232"/>
                <a:gd name="T64" fmla="*/ 17 w 199"/>
                <a:gd name="T65" fmla="*/ 61 h 232"/>
                <a:gd name="T66" fmla="*/ 15 w 199"/>
                <a:gd name="T67" fmla="*/ 47 h 232"/>
                <a:gd name="T68" fmla="*/ 19 w 199"/>
                <a:gd name="T69" fmla="*/ 35 h 232"/>
                <a:gd name="T70" fmla="*/ 26 w 199"/>
                <a:gd name="T71" fmla="*/ 26 h 232"/>
                <a:gd name="T72" fmla="*/ 36 w 199"/>
                <a:gd name="T73" fmla="*/ 18 h 232"/>
                <a:gd name="T74" fmla="*/ 47 w 199"/>
                <a:gd name="T75" fmla="*/ 12 h 232"/>
                <a:gd name="T76" fmla="*/ 58 w 199"/>
                <a:gd name="T77" fmla="*/ 8 h 232"/>
                <a:gd name="T78" fmla="*/ 69 w 199"/>
                <a:gd name="T79" fmla="*/ 4 h 232"/>
                <a:gd name="T80" fmla="*/ 77 w 199"/>
                <a:gd name="T81" fmla="*/ 1 h 232"/>
                <a:gd name="T82" fmla="*/ 72 w 199"/>
                <a:gd name="T83" fmla="*/ 0 h 232"/>
                <a:gd name="T84" fmla="*/ 67 w 199"/>
                <a:gd name="T85" fmla="*/ 0 h 232"/>
                <a:gd name="T86" fmla="*/ 60 w 199"/>
                <a:gd name="T87" fmla="*/ 1 h 232"/>
                <a:gd name="T88" fmla="*/ 53 w 199"/>
                <a:gd name="T89" fmla="*/ 1 h 232"/>
                <a:gd name="T90" fmla="*/ 47 w 199"/>
                <a:gd name="T91" fmla="*/ 4 h 232"/>
                <a:gd name="T92" fmla="*/ 40 w 199"/>
                <a:gd name="T93" fmla="*/ 6 h 232"/>
                <a:gd name="T94" fmla="*/ 33 w 199"/>
                <a:gd name="T95" fmla="*/ 8 h 232"/>
                <a:gd name="T96" fmla="*/ 27 w 199"/>
                <a:gd name="T97" fmla="*/ 1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44 w 128"/>
                <a:gd name="T1" fmla="*/ 22 h 180"/>
                <a:gd name="T2" fmla="*/ 46 w 128"/>
                <a:gd name="T3" fmla="*/ 28 h 180"/>
                <a:gd name="T4" fmla="*/ 45 w 128"/>
                <a:gd name="T5" fmla="*/ 34 h 180"/>
                <a:gd name="T6" fmla="*/ 42 w 128"/>
                <a:gd name="T7" fmla="*/ 40 h 180"/>
                <a:gd name="T8" fmla="*/ 37 w 128"/>
                <a:gd name="T9" fmla="*/ 44 h 180"/>
                <a:gd name="T10" fmla="*/ 31 w 128"/>
                <a:gd name="T11" fmla="*/ 48 h 180"/>
                <a:gd name="T12" fmla="*/ 25 w 128"/>
                <a:gd name="T13" fmla="*/ 53 h 180"/>
                <a:gd name="T14" fmla="*/ 18 w 128"/>
                <a:gd name="T15" fmla="*/ 56 h 180"/>
                <a:gd name="T16" fmla="*/ 12 w 128"/>
                <a:gd name="T17" fmla="*/ 60 h 180"/>
                <a:gd name="T18" fmla="*/ 11 w 128"/>
                <a:gd name="T19" fmla="*/ 62 h 180"/>
                <a:gd name="T20" fmla="*/ 11 w 128"/>
                <a:gd name="T21" fmla="*/ 62 h 180"/>
                <a:gd name="T22" fmla="*/ 11 w 128"/>
                <a:gd name="T23" fmla="*/ 64 h 180"/>
                <a:gd name="T24" fmla="*/ 11 w 128"/>
                <a:gd name="T25" fmla="*/ 65 h 180"/>
                <a:gd name="T26" fmla="*/ 13 w 128"/>
                <a:gd name="T27" fmla="*/ 66 h 180"/>
                <a:gd name="T28" fmla="*/ 14 w 128"/>
                <a:gd name="T29" fmla="*/ 66 h 180"/>
                <a:gd name="T30" fmla="*/ 15 w 128"/>
                <a:gd name="T31" fmla="*/ 66 h 180"/>
                <a:gd name="T32" fmla="*/ 17 w 128"/>
                <a:gd name="T33" fmla="*/ 66 h 180"/>
                <a:gd name="T34" fmla="*/ 24 w 128"/>
                <a:gd name="T35" fmla="*/ 62 h 180"/>
                <a:gd name="T36" fmla="*/ 31 w 128"/>
                <a:gd name="T37" fmla="*/ 58 h 180"/>
                <a:gd name="T38" fmla="*/ 38 w 128"/>
                <a:gd name="T39" fmla="*/ 53 h 180"/>
                <a:gd name="T40" fmla="*/ 44 w 128"/>
                <a:gd name="T41" fmla="*/ 48 h 180"/>
                <a:gd name="T42" fmla="*/ 49 w 128"/>
                <a:gd name="T43" fmla="*/ 42 h 180"/>
                <a:gd name="T44" fmla="*/ 52 w 128"/>
                <a:gd name="T45" fmla="*/ 35 h 180"/>
                <a:gd name="T46" fmla="*/ 52 w 128"/>
                <a:gd name="T47" fmla="*/ 28 h 180"/>
                <a:gd name="T48" fmla="*/ 50 w 128"/>
                <a:gd name="T49" fmla="*/ 20 h 180"/>
                <a:gd name="T50" fmla="*/ 46 w 128"/>
                <a:gd name="T51" fmla="*/ 14 h 180"/>
                <a:gd name="T52" fmla="*/ 39 w 128"/>
                <a:gd name="T53" fmla="*/ 9 h 180"/>
                <a:gd name="T54" fmla="*/ 32 w 128"/>
                <a:gd name="T55" fmla="*/ 5 h 180"/>
                <a:gd name="T56" fmla="*/ 23 w 128"/>
                <a:gd name="T57" fmla="*/ 3 h 180"/>
                <a:gd name="T58" fmla="*/ 15 w 128"/>
                <a:gd name="T59" fmla="*/ 1 h 180"/>
                <a:gd name="T60" fmla="*/ 8 w 128"/>
                <a:gd name="T61" fmla="*/ 0 h 180"/>
                <a:gd name="T62" fmla="*/ 2 w 128"/>
                <a:gd name="T63" fmla="*/ 0 h 180"/>
                <a:gd name="T64" fmla="*/ 0 w 128"/>
                <a:gd name="T65" fmla="*/ 1 h 180"/>
                <a:gd name="T66" fmla="*/ 6 w 128"/>
                <a:gd name="T67" fmla="*/ 3 h 180"/>
                <a:gd name="T68" fmla="*/ 12 w 128"/>
                <a:gd name="T69" fmla="*/ 5 h 180"/>
                <a:gd name="T70" fmla="*/ 19 w 128"/>
                <a:gd name="T71" fmla="*/ 7 h 180"/>
                <a:gd name="T72" fmla="*/ 25 w 128"/>
                <a:gd name="T73" fmla="*/ 8 h 180"/>
                <a:gd name="T74" fmla="*/ 31 w 128"/>
                <a:gd name="T75" fmla="*/ 11 h 180"/>
                <a:gd name="T76" fmla="*/ 36 w 128"/>
                <a:gd name="T77" fmla="*/ 14 h 180"/>
                <a:gd name="T78" fmla="*/ 41 w 128"/>
                <a:gd name="T79" fmla="*/ 17 h 180"/>
                <a:gd name="T80" fmla="*/ 44 w 128"/>
                <a:gd name="T81" fmla="*/ 2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39 w 322"/>
                <a:gd name="T1" fmla="*/ 26 h 378"/>
                <a:gd name="T2" fmla="*/ 21 w 322"/>
                <a:gd name="T3" fmla="*/ 42 h 378"/>
                <a:gd name="T4" fmla="*/ 7 w 322"/>
                <a:gd name="T5" fmla="*/ 61 h 378"/>
                <a:gd name="T6" fmla="*/ 0 w 322"/>
                <a:gd name="T7" fmla="*/ 83 h 378"/>
                <a:gd name="T8" fmla="*/ 1 w 322"/>
                <a:gd name="T9" fmla="*/ 97 h 378"/>
                <a:gd name="T10" fmla="*/ 4 w 322"/>
                <a:gd name="T11" fmla="*/ 103 h 378"/>
                <a:gd name="T12" fmla="*/ 7 w 322"/>
                <a:gd name="T13" fmla="*/ 108 h 378"/>
                <a:gd name="T14" fmla="*/ 13 w 322"/>
                <a:gd name="T15" fmla="*/ 113 h 378"/>
                <a:gd name="T16" fmla="*/ 22 w 322"/>
                <a:gd name="T17" fmla="*/ 118 h 378"/>
                <a:gd name="T18" fmla="*/ 34 w 322"/>
                <a:gd name="T19" fmla="*/ 123 h 378"/>
                <a:gd name="T20" fmla="*/ 47 w 322"/>
                <a:gd name="T21" fmla="*/ 128 h 378"/>
                <a:gd name="T22" fmla="*/ 59 w 322"/>
                <a:gd name="T23" fmla="*/ 131 h 378"/>
                <a:gd name="T24" fmla="*/ 73 w 322"/>
                <a:gd name="T25" fmla="*/ 134 h 378"/>
                <a:gd name="T26" fmla="*/ 86 w 322"/>
                <a:gd name="T27" fmla="*/ 135 h 378"/>
                <a:gd name="T28" fmla="*/ 99 w 322"/>
                <a:gd name="T29" fmla="*/ 137 h 378"/>
                <a:gd name="T30" fmla="*/ 113 w 322"/>
                <a:gd name="T31" fmla="*/ 137 h 378"/>
                <a:gd name="T32" fmla="*/ 122 w 322"/>
                <a:gd name="T33" fmla="*/ 138 h 378"/>
                <a:gd name="T34" fmla="*/ 125 w 322"/>
                <a:gd name="T35" fmla="*/ 135 h 378"/>
                <a:gd name="T36" fmla="*/ 126 w 322"/>
                <a:gd name="T37" fmla="*/ 131 h 378"/>
                <a:gd name="T38" fmla="*/ 123 w 322"/>
                <a:gd name="T39" fmla="*/ 129 h 378"/>
                <a:gd name="T40" fmla="*/ 115 w 322"/>
                <a:gd name="T41" fmla="*/ 127 h 378"/>
                <a:gd name="T42" fmla="*/ 103 w 322"/>
                <a:gd name="T43" fmla="*/ 124 h 378"/>
                <a:gd name="T44" fmla="*/ 91 w 322"/>
                <a:gd name="T45" fmla="*/ 123 h 378"/>
                <a:gd name="T46" fmla="*/ 78 w 322"/>
                <a:gd name="T47" fmla="*/ 121 h 378"/>
                <a:gd name="T48" fmla="*/ 67 w 322"/>
                <a:gd name="T49" fmla="*/ 119 h 378"/>
                <a:gd name="T50" fmla="*/ 54 w 322"/>
                <a:gd name="T51" fmla="*/ 116 h 378"/>
                <a:gd name="T52" fmla="*/ 43 w 322"/>
                <a:gd name="T53" fmla="*/ 113 h 378"/>
                <a:gd name="T54" fmla="*/ 31 w 322"/>
                <a:gd name="T55" fmla="*/ 108 h 378"/>
                <a:gd name="T56" fmla="*/ 22 w 322"/>
                <a:gd name="T57" fmla="*/ 103 h 378"/>
                <a:gd name="T58" fmla="*/ 15 w 322"/>
                <a:gd name="T59" fmla="*/ 95 h 378"/>
                <a:gd name="T60" fmla="*/ 13 w 322"/>
                <a:gd name="T61" fmla="*/ 85 h 378"/>
                <a:gd name="T62" fmla="*/ 15 w 322"/>
                <a:gd name="T63" fmla="*/ 73 h 378"/>
                <a:gd name="T64" fmla="*/ 20 w 322"/>
                <a:gd name="T65" fmla="*/ 62 h 378"/>
                <a:gd name="T66" fmla="*/ 28 w 322"/>
                <a:gd name="T67" fmla="*/ 50 h 378"/>
                <a:gd name="T68" fmla="*/ 37 w 322"/>
                <a:gd name="T69" fmla="*/ 40 h 378"/>
                <a:gd name="T70" fmla="*/ 48 w 322"/>
                <a:gd name="T71" fmla="*/ 30 h 378"/>
                <a:gd name="T72" fmla="*/ 60 w 322"/>
                <a:gd name="T73" fmla="*/ 21 h 378"/>
                <a:gd name="T74" fmla="*/ 76 w 322"/>
                <a:gd name="T75" fmla="*/ 14 h 378"/>
                <a:gd name="T76" fmla="*/ 93 w 322"/>
                <a:gd name="T77" fmla="*/ 7 h 378"/>
                <a:gd name="T78" fmla="*/ 103 w 322"/>
                <a:gd name="T79" fmla="*/ 3 h 378"/>
                <a:gd name="T80" fmla="*/ 100 w 322"/>
                <a:gd name="T81" fmla="*/ 0 h 378"/>
                <a:gd name="T82" fmla="*/ 86 w 322"/>
                <a:gd name="T83" fmla="*/ 1 h 378"/>
                <a:gd name="T84" fmla="*/ 70 w 322"/>
                <a:gd name="T85" fmla="*/ 7 h 378"/>
                <a:gd name="T86" fmla="*/ 55 w 322"/>
                <a:gd name="T87" fmla="*/ 14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91 w 283"/>
                <a:gd name="T1" fmla="*/ 28 h 252"/>
                <a:gd name="T2" fmla="*/ 96 w 283"/>
                <a:gd name="T3" fmla="*/ 33 h 252"/>
                <a:gd name="T4" fmla="*/ 100 w 283"/>
                <a:gd name="T5" fmla="*/ 39 h 252"/>
                <a:gd name="T6" fmla="*/ 101 w 283"/>
                <a:gd name="T7" fmla="*/ 45 h 252"/>
                <a:gd name="T8" fmla="*/ 101 w 283"/>
                <a:gd name="T9" fmla="*/ 52 h 252"/>
                <a:gd name="T10" fmla="*/ 100 w 283"/>
                <a:gd name="T11" fmla="*/ 57 h 252"/>
                <a:gd name="T12" fmla="*/ 98 w 283"/>
                <a:gd name="T13" fmla="*/ 62 h 252"/>
                <a:gd name="T14" fmla="*/ 95 w 283"/>
                <a:gd name="T15" fmla="*/ 67 h 252"/>
                <a:gd name="T16" fmla="*/ 92 w 283"/>
                <a:gd name="T17" fmla="*/ 70 h 252"/>
                <a:gd name="T18" fmla="*/ 87 w 283"/>
                <a:gd name="T19" fmla="*/ 74 h 252"/>
                <a:gd name="T20" fmla="*/ 84 w 283"/>
                <a:gd name="T21" fmla="*/ 78 h 252"/>
                <a:gd name="T22" fmla="*/ 79 w 283"/>
                <a:gd name="T23" fmla="*/ 82 h 252"/>
                <a:gd name="T24" fmla="*/ 75 w 283"/>
                <a:gd name="T25" fmla="*/ 85 h 252"/>
                <a:gd name="T26" fmla="*/ 74 w 283"/>
                <a:gd name="T27" fmla="*/ 87 h 252"/>
                <a:gd name="T28" fmla="*/ 74 w 283"/>
                <a:gd name="T29" fmla="*/ 88 h 252"/>
                <a:gd name="T30" fmla="*/ 74 w 283"/>
                <a:gd name="T31" fmla="*/ 89 h 252"/>
                <a:gd name="T32" fmla="*/ 75 w 283"/>
                <a:gd name="T33" fmla="*/ 91 h 252"/>
                <a:gd name="T34" fmla="*/ 77 w 283"/>
                <a:gd name="T35" fmla="*/ 91 h 252"/>
                <a:gd name="T36" fmla="*/ 79 w 283"/>
                <a:gd name="T37" fmla="*/ 92 h 252"/>
                <a:gd name="T38" fmla="*/ 80 w 283"/>
                <a:gd name="T39" fmla="*/ 91 h 252"/>
                <a:gd name="T40" fmla="*/ 81 w 283"/>
                <a:gd name="T41" fmla="*/ 91 h 252"/>
                <a:gd name="T42" fmla="*/ 90 w 283"/>
                <a:gd name="T43" fmla="*/ 85 h 252"/>
                <a:gd name="T44" fmla="*/ 98 w 283"/>
                <a:gd name="T45" fmla="*/ 78 h 252"/>
                <a:gd name="T46" fmla="*/ 104 w 283"/>
                <a:gd name="T47" fmla="*/ 70 h 252"/>
                <a:gd name="T48" fmla="*/ 108 w 283"/>
                <a:gd name="T49" fmla="*/ 61 h 252"/>
                <a:gd name="T50" fmla="*/ 110 w 283"/>
                <a:gd name="T51" fmla="*/ 51 h 252"/>
                <a:gd name="T52" fmla="*/ 109 w 283"/>
                <a:gd name="T53" fmla="*/ 42 h 252"/>
                <a:gd name="T54" fmla="*/ 105 w 283"/>
                <a:gd name="T55" fmla="*/ 33 h 252"/>
                <a:gd name="T56" fmla="*/ 98 w 283"/>
                <a:gd name="T57" fmla="*/ 25 h 252"/>
                <a:gd name="T58" fmla="*/ 93 w 283"/>
                <a:gd name="T59" fmla="*/ 21 h 252"/>
                <a:gd name="T60" fmla="*/ 86 w 283"/>
                <a:gd name="T61" fmla="*/ 18 h 252"/>
                <a:gd name="T62" fmla="*/ 79 w 283"/>
                <a:gd name="T63" fmla="*/ 14 h 252"/>
                <a:gd name="T64" fmla="*/ 72 w 283"/>
                <a:gd name="T65" fmla="*/ 11 h 252"/>
                <a:gd name="T66" fmla="*/ 64 w 283"/>
                <a:gd name="T67" fmla="*/ 8 h 252"/>
                <a:gd name="T68" fmla="*/ 56 w 283"/>
                <a:gd name="T69" fmla="*/ 6 h 252"/>
                <a:gd name="T70" fmla="*/ 48 w 283"/>
                <a:gd name="T71" fmla="*/ 5 h 252"/>
                <a:gd name="T72" fmla="*/ 40 w 283"/>
                <a:gd name="T73" fmla="*/ 3 h 252"/>
                <a:gd name="T74" fmla="*/ 32 w 283"/>
                <a:gd name="T75" fmla="*/ 2 h 252"/>
                <a:gd name="T76" fmla="*/ 26 w 283"/>
                <a:gd name="T77" fmla="*/ 1 h 252"/>
                <a:gd name="T78" fmla="*/ 19 w 283"/>
                <a:gd name="T79" fmla="*/ 0 h 252"/>
                <a:gd name="T80" fmla="*/ 13 w 283"/>
                <a:gd name="T81" fmla="*/ 0 h 252"/>
                <a:gd name="T82" fmla="*/ 8 w 283"/>
                <a:gd name="T83" fmla="*/ 0 h 252"/>
                <a:gd name="T84" fmla="*/ 4 w 283"/>
                <a:gd name="T85" fmla="*/ 0 h 252"/>
                <a:gd name="T86" fmla="*/ 2 w 283"/>
                <a:gd name="T87" fmla="*/ 1 h 252"/>
                <a:gd name="T88" fmla="*/ 0 w 283"/>
                <a:gd name="T89" fmla="*/ 2 h 252"/>
                <a:gd name="T90" fmla="*/ 5 w 283"/>
                <a:gd name="T91" fmla="*/ 3 h 252"/>
                <a:gd name="T92" fmla="*/ 9 w 283"/>
                <a:gd name="T93" fmla="*/ 3 h 252"/>
                <a:gd name="T94" fmla="*/ 15 w 283"/>
                <a:gd name="T95" fmla="*/ 4 h 252"/>
                <a:gd name="T96" fmla="*/ 20 w 283"/>
                <a:gd name="T97" fmla="*/ 5 h 252"/>
                <a:gd name="T98" fmla="*/ 26 w 283"/>
                <a:gd name="T99" fmla="*/ 6 h 252"/>
                <a:gd name="T100" fmla="*/ 32 w 283"/>
                <a:gd name="T101" fmla="*/ 7 h 252"/>
                <a:gd name="T102" fmla="*/ 38 w 283"/>
                <a:gd name="T103" fmla="*/ 8 h 252"/>
                <a:gd name="T104" fmla="*/ 44 w 283"/>
                <a:gd name="T105" fmla="*/ 9 h 252"/>
                <a:gd name="T106" fmla="*/ 50 w 283"/>
                <a:gd name="T107" fmla="*/ 11 h 252"/>
                <a:gd name="T108" fmla="*/ 57 w 283"/>
                <a:gd name="T109" fmla="*/ 12 h 252"/>
                <a:gd name="T110" fmla="*/ 63 w 283"/>
                <a:gd name="T111" fmla="*/ 14 h 252"/>
                <a:gd name="T112" fmla="*/ 69 w 283"/>
                <a:gd name="T113" fmla="*/ 16 h 252"/>
                <a:gd name="T114" fmla="*/ 75 w 283"/>
                <a:gd name="T115" fmla="*/ 19 h 252"/>
                <a:gd name="T116" fmla="*/ 81 w 283"/>
                <a:gd name="T117" fmla="*/ 22 h 252"/>
                <a:gd name="T118" fmla="*/ 86 w 283"/>
                <a:gd name="T119" fmla="*/ 25 h 252"/>
                <a:gd name="T120" fmla="*/ 91 w 283"/>
                <a:gd name="T121" fmla="*/ 28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46 h 238"/>
                <a:gd name="T2" fmla="*/ 0 w 114"/>
                <a:gd name="T3" fmla="*/ 53 h 238"/>
                <a:gd name="T4" fmla="*/ 2 w 114"/>
                <a:gd name="T5" fmla="*/ 60 h 238"/>
                <a:gd name="T6" fmla="*/ 5 w 114"/>
                <a:gd name="T7" fmla="*/ 66 h 238"/>
                <a:gd name="T8" fmla="*/ 9 w 114"/>
                <a:gd name="T9" fmla="*/ 71 h 238"/>
                <a:gd name="T10" fmla="*/ 15 w 114"/>
                <a:gd name="T11" fmla="*/ 76 h 238"/>
                <a:gd name="T12" fmla="*/ 21 w 114"/>
                <a:gd name="T13" fmla="*/ 80 h 238"/>
                <a:gd name="T14" fmla="*/ 28 w 114"/>
                <a:gd name="T15" fmla="*/ 83 h 238"/>
                <a:gd name="T16" fmla="*/ 36 w 114"/>
                <a:gd name="T17" fmla="*/ 85 h 238"/>
                <a:gd name="T18" fmla="*/ 38 w 114"/>
                <a:gd name="T19" fmla="*/ 85 h 238"/>
                <a:gd name="T20" fmla="*/ 40 w 114"/>
                <a:gd name="T21" fmla="*/ 84 h 238"/>
                <a:gd name="T22" fmla="*/ 42 w 114"/>
                <a:gd name="T23" fmla="*/ 83 h 238"/>
                <a:gd name="T24" fmla="*/ 43 w 114"/>
                <a:gd name="T25" fmla="*/ 81 h 238"/>
                <a:gd name="T26" fmla="*/ 43 w 114"/>
                <a:gd name="T27" fmla="*/ 79 h 238"/>
                <a:gd name="T28" fmla="*/ 42 w 114"/>
                <a:gd name="T29" fmla="*/ 77 h 238"/>
                <a:gd name="T30" fmla="*/ 41 w 114"/>
                <a:gd name="T31" fmla="*/ 75 h 238"/>
                <a:gd name="T32" fmla="*/ 39 w 114"/>
                <a:gd name="T33" fmla="*/ 75 h 238"/>
                <a:gd name="T34" fmla="*/ 32 w 114"/>
                <a:gd name="T35" fmla="*/ 72 h 238"/>
                <a:gd name="T36" fmla="*/ 25 w 114"/>
                <a:gd name="T37" fmla="*/ 69 h 238"/>
                <a:gd name="T38" fmla="*/ 19 w 114"/>
                <a:gd name="T39" fmla="*/ 64 h 238"/>
                <a:gd name="T40" fmla="*/ 15 w 114"/>
                <a:gd name="T41" fmla="*/ 60 h 238"/>
                <a:gd name="T42" fmla="*/ 12 w 114"/>
                <a:gd name="T43" fmla="*/ 53 h 238"/>
                <a:gd name="T44" fmla="*/ 11 w 114"/>
                <a:gd name="T45" fmla="*/ 47 h 238"/>
                <a:gd name="T46" fmla="*/ 11 w 114"/>
                <a:gd name="T47" fmla="*/ 40 h 238"/>
                <a:gd name="T48" fmla="*/ 14 w 114"/>
                <a:gd name="T49" fmla="*/ 33 h 238"/>
                <a:gd name="T50" fmla="*/ 16 w 114"/>
                <a:gd name="T51" fmla="*/ 27 h 238"/>
                <a:gd name="T52" fmla="*/ 20 w 114"/>
                <a:gd name="T53" fmla="*/ 22 h 238"/>
                <a:gd name="T54" fmla="*/ 24 w 114"/>
                <a:gd name="T55" fmla="*/ 18 h 238"/>
                <a:gd name="T56" fmla="*/ 28 w 114"/>
                <a:gd name="T57" fmla="*/ 14 h 238"/>
                <a:gd name="T58" fmla="*/ 32 w 114"/>
                <a:gd name="T59" fmla="*/ 10 h 238"/>
                <a:gd name="T60" fmla="*/ 37 w 114"/>
                <a:gd name="T61" fmla="*/ 6 h 238"/>
                <a:gd name="T62" fmla="*/ 41 w 114"/>
                <a:gd name="T63" fmla="*/ 3 h 238"/>
                <a:gd name="T64" fmla="*/ 44 w 114"/>
                <a:gd name="T65" fmla="*/ 0 h 238"/>
                <a:gd name="T66" fmla="*/ 41 w 114"/>
                <a:gd name="T67" fmla="*/ 0 h 238"/>
                <a:gd name="T68" fmla="*/ 36 w 114"/>
                <a:gd name="T69" fmla="*/ 2 h 238"/>
                <a:gd name="T70" fmla="*/ 29 w 114"/>
                <a:gd name="T71" fmla="*/ 6 h 238"/>
                <a:gd name="T72" fmla="*/ 22 w 114"/>
                <a:gd name="T73" fmla="*/ 13 h 238"/>
                <a:gd name="T74" fmla="*/ 14 w 114"/>
                <a:gd name="T75" fmla="*/ 20 h 238"/>
                <a:gd name="T76" fmla="*/ 8 w 114"/>
                <a:gd name="T77" fmla="*/ 29 h 238"/>
                <a:gd name="T78" fmla="*/ 3 w 114"/>
                <a:gd name="T79" fmla="*/ 38 h 238"/>
                <a:gd name="T80" fmla="*/ 0 w 114"/>
                <a:gd name="T81" fmla="*/ 4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81 w 246"/>
                <a:gd name="T1" fmla="*/ 46 h 310"/>
                <a:gd name="T2" fmla="*/ 85 w 246"/>
                <a:gd name="T3" fmla="*/ 53 h 310"/>
                <a:gd name="T4" fmla="*/ 88 w 246"/>
                <a:gd name="T5" fmla="*/ 60 h 310"/>
                <a:gd name="T6" fmla="*/ 86 w 246"/>
                <a:gd name="T7" fmla="*/ 69 h 310"/>
                <a:gd name="T8" fmla="*/ 81 w 246"/>
                <a:gd name="T9" fmla="*/ 77 h 310"/>
                <a:gd name="T10" fmla="*/ 73 w 246"/>
                <a:gd name="T11" fmla="*/ 84 h 310"/>
                <a:gd name="T12" fmla="*/ 65 w 246"/>
                <a:gd name="T13" fmla="*/ 90 h 310"/>
                <a:gd name="T14" fmla="*/ 56 w 246"/>
                <a:gd name="T15" fmla="*/ 97 h 310"/>
                <a:gd name="T16" fmla="*/ 50 w 246"/>
                <a:gd name="T17" fmla="*/ 102 h 310"/>
                <a:gd name="T18" fmla="*/ 48 w 246"/>
                <a:gd name="T19" fmla="*/ 106 h 310"/>
                <a:gd name="T20" fmla="*/ 47 w 246"/>
                <a:gd name="T21" fmla="*/ 109 h 310"/>
                <a:gd name="T22" fmla="*/ 47 w 246"/>
                <a:gd name="T23" fmla="*/ 112 h 310"/>
                <a:gd name="T24" fmla="*/ 51 w 246"/>
                <a:gd name="T25" fmla="*/ 114 h 310"/>
                <a:gd name="T26" fmla="*/ 54 w 246"/>
                <a:gd name="T27" fmla="*/ 114 h 310"/>
                <a:gd name="T28" fmla="*/ 60 w 246"/>
                <a:gd name="T29" fmla="*/ 108 h 310"/>
                <a:gd name="T30" fmla="*/ 70 w 246"/>
                <a:gd name="T31" fmla="*/ 99 h 310"/>
                <a:gd name="T32" fmla="*/ 81 w 246"/>
                <a:gd name="T33" fmla="*/ 90 h 310"/>
                <a:gd name="T34" fmla="*/ 90 w 246"/>
                <a:gd name="T35" fmla="*/ 81 h 310"/>
                <a:gd name="T36" fmla="*/ 96 w 246"/>
                <a:gd name="T37" fmla="*/ 69 h 310"/>
                <a:gd name="T38" fmla="*/ 94 w 246"/>
                <a:gd name="T39" fmla="*/ 56 h 310"/>
                <a:gd name="T40" fmla="*/ 89 w 246"/>
                <a:gd name="T41" fmla="*/ 44 h 310"/>
                <a:gd name="T42" fmla="*/ 78 w 246"/>
                <a:gd name="T43" fmla="*/ 35 h 310"/>
                <a:gd name="T44" fmla="*/ 69 w 246"/>
                <a:gd name="T45" fmla="*/ 27 h 310"/>
                <a:gd name="T46" fmla="*/ 59 w 246"/>
                <a:gd name="T47" fmla="*/ 22 h 310"/>
                <a:gd name="T48" fmla="*/ 49 w 246"/>
                <a:gd name="T49" fmla="*/ 16 h 310"/>
                <a:gd name="T50" fmla="*/ 38 w 246"/>
                <a:gd name="T51" fmla="*/ 10 h 310"/>
                <a:gd name="T52" fmla="*/ 28 w 246"/>
                <a:gd name="T53" fmla="*/ 6 h 310"/>
                <a:gd name="T54" fmla="*/ 18 w 246"/>
                <a:gd name="T55" fmla="*/ 3 h 310"/>
                <a:gd name="T56" fmla="*/ 9 w 246"/>
                <a:gd name="T57" fmla="*/ 0 h 310"/>
                <a:gd name="T58" fmla="*/ 3 w 246"/>
                <a:gd name="T59" fmla="*/ 0 h 310"/>
                <a:gd name="T60" fmla="*/ 3 w 246"/>
                <a:gd name="T61" fmla="*/ 2 h 310"/>
                <a:gd name="T62" fmla="*/ 11 w 246"/>
                <a:gd name="T63" fmla="*/ 5 h 310"/>
                <a:gd name="T64" fmla="*/ 20 w 246"/>
                <a:gd name="T65" fmla="*/ 9 h 310"/>
                <a:gd name="T66" fmla="*/ 30 w 246"/>
                <a:gd name="T67" fmla="*/ 14 h 310"/>
                <a:gd name="T68" fmla="*/ 41 w 246"/>
                <a:gd name="T69" fmla="*/ 19 h 310"/>
                <a:gd name="T70" fmla="*/ 52 w 246"/>
                <a:gd name="T71" fmla="*/ 25 h 310"/>
                <a:gd name="T72" fmla="*/ 64 w 246"/>
                <a:gd name="T73" fmla="*/ 32 h 310"/>
                <a:gd name="T74" fmla="*/ 73 w 246"/>
                <a:gd name="T75" fmla="*/ 39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12 w 83"/>
                <a:gd name="T1" fmla="*/ 5 h 187"/>
                <a:gd name="T2" fmla="*/ 12 w 83"/>
                <a:gd name="T3" fmla="*/ 3 h 187"/>
                <a:gd name="T4" fmla="*/ 10 w 83"/>
                <a:gd name="T5" fmla="*/ 1 h 187"/>
                <a:gd name="T6" fmla="*/ 8 w 83"/>
                <a:gd name="T7" fmla="*/ 0 h 187"/>
                <a:gd name="T8" fmla="*/ 6 w 83"/>
                <a:gd name="T9" fmla="*/ 0 h 187"/>
                <a:gd name="T10" fmla="*/ 3 w 83"/>
                <a:gd name="T11" fmla="*/ 1 h 187"/>
                <a:gd name="T12" fmla="*/ 1 w 83"/>
                <a:gd name="T13" fmla="*/ 2 h 187"/>
                <a:gd name="T14" fmla="*/ 0 w 83"/>
                <a:gd name="T15" fmla="*/ 4 h 187"/>
                <a:gd name="T16" fmla="*/ 0 w 83"/>
                <a:gd name="T17" fmla="*/ 6 h 187"/>
                <a:gd name="T18" fmla="*/ 2 w 83"/>
                <a:gd name="T19" fmla="*/ 15 h 187"/>
                <a:gd name="T20" fmla="*/ 6 w 83"/>
                <a:gd name="T21" fmla="*/ 26 h 187"/>
                <a:gd name="T22" fmla="*/ 11 w 83"/>
                <a:gd name="T23" fmla="*/ 36 h 187"/>
                <a:gd name="T24" fmla="*/ 16 w 83"/>
                <a:gd name="T25" fmla="*/ 46 h 187"/>
                <a:gd name="T26" fmla="*/ 22 w 83"/>
                <a:gd name="T27" fmla="*/ 55 h 187"/>
                <a:gd name="T28" fmla="*/ 27 w 83"/>
                <a:gd name="T29" fmla="*/ 62 h 187"/>
                <a:gd name="T30" fmla="*/ 31 w 83"/>
                <a:gd name="T31" fmla="*/ 67 h 187"/>
                <a:gd name="T32" fmla="*/ 33 w 83"/>
                <a:gd name="T33" fmla="*/ 68 h 187"/>
                <a:gd name="T34" fmla="*/ 32 w 83"/>
                <a:gd name="T35" fmla="*/ 63 h 187"/>
                <a:gd name="T36" fmla="*/ 30 w 83"/>
                <a:gd name="T37" fmla="*/ 57 h 187"/>
                <a:gd name="T38" fmla="*/ 27 w 83"/>
                <a:gd name="T39" fmla="*/ 50 h 187"/>
                <a:gd name="T40" fmla="*/ 23 w 83"/>
                <a:gd name="T41" fmla="*/ 41 h 187"/>
                <a:gd name="T42" fmla="*/ 20 w 83"/>
                <a:gd name="T43" fmla="*/ 32 h 187"/>
                <a:gd name="T44" fmla="*/ 17 w 83"/>
                <a:gd name="T45" fmla="*/ 23 h 187"/>
                <a:gd name="T46" fmla="*/ 14 w 83"/>
                <a:gd name="T47" fmla="*/ 14 h 187"/>
                <a:gd name="T48" fmla="*/ 12 w 83"/>
                <a:gd name="T49" fmla="*/ 5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9 w 44"/>
                <a:gd name="T1" fmla="*/ 4 h 94"/>
                <a:gd name="T2" fmla="*/ 8 w 44"/>
                <a:gd name="T3" fmla="*/ 2 h 94"/>
                <a:gd name="T4" fmla="*/ 7 w 44"/>
                <a:gd name="T5" fmla="*/ 1 h 94"/>
                <a:gd name="T6" fmla="*/ 5 w 44"/>
                <a:gd name="T7" fmla="*/ 0 h 94"/>
                <a:gd name="T8" fmla="*/ 4 w 44"/>
                <a:gd name="T9" fmla="*/ 0 h 94"/>
                <a:gd name="T10" fmla="*/ 2 w 44"/>
                <a:gd name="T11" fmla="*/ 0 h 94"/>
                <a:gd name="T12" fmla="*/ 1 w 44"/>
                <a:gd name="T13" fmla="*/ 1 h 94"/>
                <a:gd name="T14" fmla="*/ 0 w 44"/>
                <a:gd name="T15" fmla="*/ 3 h 94"/>
                <a:gd name="T16" fmla="*/ 0 w 44"/>
                <a:gd name="T17" fmla="*/ 4 h 94"/>
                <a:gd name="T18" fmla="*/ 0 w 44"/>
                <a:gd name="T19" fmla="*/ 9 h 94"/>
                <a:gd name="T20" fmla="*/ 2 w 44"/>
                <a:gd name="T21" fmla="*/ 14 h 94"/>
                <a:gd name="T22" fmla="*/ 3 w 44"/>
                <a:gd name="T23" fmla="*/ 19 h 94"/>
                <a:gd name="T24" fmla="*/ 5 w 44"/>
                <a:gd name="T25" fmla="*/ 24 h 94"/>
                <a:gd name="T26" fmla="*/ 8 w 44"/>
                <a:gd name="T27" fmla="*/ 29 h 94"/>
                <a:gd name="T28" fmla="*/ 11 w 44"/>
                <a:gd name="T29" fmla="*/ 32 h 94"/>
                <a:gd name="T30" fmla="*/ 14 w 44"/>
                <a:gd name="T31" fmla="*/ 35 h 94"/>
                <a:gd name="T32" fmla="*/ 16 w 44"/>
                <a:gd name="T33" fmla="*/ 35 h 94"/>
                <a:gd name="T34" fmla="*/ 17 w 44"/>
                <a:gd name="T35" fmla="*/ 28 h 94"/>
                <a:gd name="T36" fmla="*/ 15 w 44"/>
                <a:gd name="T37" fmla="*/ 20 h 94"/>
                <a:gd name="T38" fmla="*/ 12 w 44"/>
                <a:gd name="T39" fmla="*/ 12 h 94"/>
                <a:gd name="T40" fmla="*/ 9 w 44"/>
                <a:gd name="T41" fmla="*/ 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7 w 38"/>
                <a:gd name="T1" fmla="*/ 3 h 54"/>
                <a:gd name="T2" fmla="*/ 7 w 38"/>
                <a:gd name="T3" fmla="*/ 3 h 54"/>
                <a:gd name="T4" fmla="*/ 7 w 38"/>
                <a:gd name="T5" fmla="*/ 3 h 54"/>
                <a:gd name="T6" fmla="*/ 7 w 38"/>
                <a:gd name="T7" fmla="*/ 3 h 54"/>
                <a:gd name="T8" fmla="*/ 7 w 38"/>
                <a:gd name="T9" fmla="*/ 3 h 54"/>
                <a:gd name="T10" fmla="*/ 7 w 38"/>
                <a:gd name="T11" fmla="*/ 1 h 54"/>
                <a:gd name="T12" fmla="*/ 6 w 38"/>
                <a:gd name="T13" fmla="*/ 0 h 54"/>
                <a:gd name="T14" fmla="*/ 4 w 38"/>
                <a:gd name="T15" fmla="*/ 0 h 54"/>
                <a:gd name="T16" fmla="*/ 3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3 h 54"/>
                <a:gd name="T24" fmla="*/ 0 w 38"/>
                <a:gd name="T25" fmla="*/ 4 h 54"/>
                <a:gd name="T26" fmla="*/ 0 w 38"/>
                <a:gd name="T27" fmla="*/ 6 h 54"/>
                <a:gd name="T28" fmla="*/ 1 w 38"/>
                <a:gd name="T29" fmla="*/ 9 h 54"/>
                <a:gd name="T30" fmla="*/ 3 w 38"/>
                <a:gd name="T31" fmla="*/ 12 h 54"/>
                <a:gd name="T32" fmla="*/ 5 w 38"/>
                <a:gd name="T33" fmla="*/ 14 h 54"/>
                <a:gd name="T34" fmla="*/ 7 w 38"/>
                <a:gd name="T35" fmla="*/ 17 h 54"/>
                <a:gd name="T36" fmla="*/ 10 w 38"/>
                <a:gd name="T37" fmla="*/ 19 h 54"/>
                <a:gd name="T38" fmla="*/ 12 w 38"/>
                <a:gd name="T39" fmla="*/ 20 h 54"/>
                <a:gd name="T40" fmla="*/ 14 w 38"/>
                <a:gd name="T41" fmla="*/ 20 h 54"/>
                <a:gd name="T42" fmla="*/ 13 w 38"/>
                <a:gd name="T43" fmla="*/ 16 h 54"/>
                <a:gd name="T44" fmla="*/ 12 w 38"/>
                <a:gd name="T45" fmla="*/ 11 h 54"/>
                <a:gd name="T46" fmla="*/ 9 w 38"/>
                <a:gd name="T47" fmla="*/ 6 h 54"/>
                <a:gd name="T48" fmla="*/ 7 w 38"/>
                <a:gd name="T49" fmla="*/ 3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14 w 52"/>
                <a:gd name="T1" fmla="*/ 10 h 36"/>
                <a:gd name="T2" fmla="*/ 16 w 52"/>
                <a:gd name="T3" fmla="*/ 9 h 36"/>
                <a:gd name="T4" fmla="*/ 18 w 52"/>
                <a:gd name="T5" fmla="*/ 8 h 36"/>
                <a:gd name="T6" fmla="*/ 18 w 52"/>
                <a:gd name="T7" fmla="*/ 6 h 36"/>
                <a:gd name="T8" fmla="*/ 18 w 52"/>
                <a:gd name="T9" fmla="*/ 4 h 36"/>
                <a:gd name="T10" fmla="*/ 17 w 52"/>
                <a:gd name="T11" fmla="*/ 2 h 36"/>
                <a:gd name="T12" fmla="*/ 16 w 52"/>
                <a:gd name="T13" fmla="*/ 1 h 36"/>
                <a:gd name="T14" fmla="*/ 14 w 52"/>
                <a:gd name="T15" fmla="*/ 0 h 36"/>
                <a:gd name="T16" fmla="*/ 12 w 52"/>
                <a:gd name="T17" fmla="*/ 0 h 36"/>
                <a:gd name="T18" fmla="*/ 11 w 52"/>
                <a:gd name="T19" fmla="*/ 0 h 36"/>
                <a:gd name="T20" fmla="*/ 10 w 52"/>
                <a:gd name="T21" fmla="*/ 0 h 36"/>
                <a:gd name="T22" fmla="*/ 7 w 52"/>
                <a:gd name="T23" fmla="*/ 1 h 36"/>
                <a:gd name="T24" fmla="*/ 5 w 52"/>
                <a:gd name="T25" fmla="*/ 3 h 36"/>
                <a:gd name="T26" fmla="*/ 2 w 52"/>
                <a:gd name="T27" fmla="*/ 5 h 36"/>
                <a:gd name="T28" fmla="*/ 1 w 52"/>
                <a:gd name="T29" fmla="*/ 8 h 36"/>
                <a:gd name="T30" fmla="*/ 0 w 52"/>
                <a:gd name="T31" fmla="*/ 10 h 36"/>
                <a:gd name="T32" fmla="*/ 0 w 52"/>
                <a:gd name="T33" fmla="*/ 11 h 36"/>
                <a:gd name="T34" fmla="*/ 1 w 52"/>
                <a:gd name="T35" fmla="*/ 12 h 36"/>
                <a:gd name="T36" fmla="*/ 3 w 52"/>
                <a:gd name="T37" fmla="*/ 13 h 36"/>
                <a:gd name="T38" fmla="*/ 5 w 52"/>
                <a:gd name="T39" fmla="*/ 13 h 36"/>
                <a:gd name="T40" fmla="*/ 6 w 52"/>
                <a:gd name="T41" fmla="*/ 13 h 36"/>
                <a:gd name="T42" fmla="*/ 8 w 52"/>
                <a:gd name="T43" fmla="*/ 12 h 36"/>
                <a:gd name="T44" fmla="*/ 10 w 52"/>
                <a:gd name="T45" fmla="*/ 12 h 36"/>
                <a:gd name="T46" fmla="*/ 12 w 52"/>
                <a:gd name="T47" fmla="*/ 11 h 36"/>
                <a:gd name="T48" fmla="*/ 14 w 52"/>
                <a:gd name="T49" fmla="*/ 1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28 w 198"/>
                <a:gd name="T1" fmla="*/ 13 h 236"/>
                <a:gd name="T2" fmla="*/ 23 w 198"/>
                <a:gd name="T3" fmla="*/ 17 h 236"/>
                <a:gd name="T4" fmla="*/ 18 w 198"/>
                <a:gd name="T5" fmla="*/ 21 h 236"/>
                <a:gd name="T6" fmla="*/ 13 w 198"/>
                <a:gd name="T7" fmla="*/ 26 h 236"/>
                <a:gd name="T8" fmla="*/ 9 w 198"/>
                <a:gd name="T9" fmla="*/ 31 h 236"/>
                <a:gd name="T10" fmla="*/ 5 w 198"/>
                <a:gd name="T11" fmla="*/ 36 h 236"/>
                <a:gd name="T12" fmla="*/ 3 w 198"/>
                <a:gd name="T13" fmla="*/ 42 h 236"/>
                <a:gd name="T14" fmla="*/ 1 w 198"/>
                <a:gd name="T15" fmla="*/ 47 h 236"/>
                <a:gd name="T16" fmla="*/ 0 w 198"/>
                <a:gd name="T17" fmla="*/ 53 h 236"/>
                <a:gd name="T18" fmla="*/ 1 w 198"/>
                <a:gd name="T19" fmla="*/ 62 h 236"/>
                <a:gd name="T20" fmla="*/ 5 w 198"/>
                <a:gd name="T21" fmla="*/ 69 h 236"/>
                <a:gd name="T22" fmla="*/ 10 w 198"/>
                <a:gd name="T23" fmla="*/ 75 h 236"/>
                <a:gd name="T24" fmla="*/ 17 w 198"/>
                <a:gd name="T25" fmla="*/ 80 h 236"/>
                <a:gd name="T26" fmla="*/ 25 w 198"/>
                <a:gd name="T27" fmla="*/ 83 h 236"/>
                <a:gd name="T28" fmla="*/ 34 w 198"/>
                <a:gd name="T29" fmla="*/ 86 h 236"/>
                <a:gd name="T30" fmla="*/ 43 w 198"/>
                <a:gd name="T31" fmla="*/ 86 h 236"/>
                <a:gd name="T32" fmla="*/ 51 w 198"/>
                <a:gd name="T33" fmla="*/ 85 h 236"/>
                <a:gd name="T34" fmla="*/ 53 w 198"/>
                <a:gd name="T35" fmla="*/ 85 h 236"/>
                <a:gd name="T36" fmla="*/ 55 w 198"/>
                <a:gd name="T37" fmla="*/ 84 h 236"/>
                <a:gd name="T38" fmla="*/ 56 w 198"/>
                <a:gd name="T39" fmla="*/ 82 h 236"/>
                <a:gd name="T40" fmla="*/ 57 w 198"/>
                <a:gd name="T41" fmla="*/ 81 h 236"/>
                <a:gd name="T42" fmla="*/ 56 w 198"/>
                <a:gd name="T43" fmla="*/ 80 h 236"/>
                <a:gd name="T44" fmla="*/ 55 w 198"/>
                <a:gd name="T45" fmla="*/ 80 h 236"/>
                <a:gd name="T46" fmla="*/ 53 w 198"/>
                <a:gd name="T47" fmla="*/ 79 h 236"/>
                <a:gd name="T48" fmla="*/ 51 w 198"/>
                <a:gd name="T49" fmla="*/ 79 h 236"/>
                <a:gd name="T50" fmla="*/ 48 w 198"/>
                <a:gd name="T51" fmla="*/ 79 h 236"/>
                <a:gd name="T52" fmla="*/ 46 w 198"/>
                <a:gd name="T53" fmla="*/ 79 h 236"/>
                <a:gd name="T54" fmla="*/ 44 w 198"/>
                <a:gd name="T55" fmla="*/ 79 h 236"/>
                <a:gd name="T56" fmla="*/ 42 w 198"/>
                <a:gd name="T57" fmla="*/ 79 h 236"/>
                <a:gd name="T58" fmla="*/ 38 w 198"/>
                <a:gd name="T59" fmla="*/ 79 h 236"/>
                <a:gd name="T60" fmla="*/ 34 w 198"/>
                <a:gd name="T61" fmla="*/ 78 h 236"/>
                <a:gd name="T62" fmla="*/ 29 w 198"/>
                <a:gd name="T63" fmla="*/ 78 h 236"/>
                <a:gd name="T64" fmla="*/ 24 w 198"/>
                <a:gd name="T65" fmla="*/ 77 h 236"/>
                <a:gd name="T66" fmla="*/ 20 w 198"/>
                <a:gd name="T67" fmla="*/ 75 h 236"/>
                <a:gd name="T68" fmla="*/ 16 w 198"/>
                <a:gd name="T69" fmla="*/ 73 h 236"/>
                <a:gd name="T70" fmla="*/ 11 w 198"/>
                <a:gd name="T71" fmla="*/ 69 h 236"/>
                <a:gd name="T72" fmla="*/ 7 w 198"/>
                <a:gd name="T73" fmla="*/ 63 h 236"/>
                <a:gd name="T74" fmla="*/ 6 w 198"/>
                <a:gd name="T75" fmla="*/ 57 h 236"/>
                <a:gd name="T76" fmla="*/ 6 w 198"/>
                <a:gd name="T77" fmla="*/ 51 h 236"/>
                <a:gd name="T78" fmla="*/ 8 w 198"/>
                <a:gd name="T79" fmla="*/ 45 h 236"/>
                <a:gd name="T80" fmla="*/ 11 w 198"/>
                <a:gd name="T81" fmla="*/ 40 h 236"/>
                <a:gd name="T82" fmla="*/ 15 w 198"/>
                <a:gd name="T83" fmla="*/ 35 h 236"/>
                <a:gd name="T84" fmla="*/ 19 w 198"/>
                <a:gd name="T85" fmla="*/ 30 h 236"/>
                <a:gd name="T86" fmla="*/ 24 w 198"/>
                <a:gd name="T87" fmla="*/ 26 h 236"/>
                <a:gd name="T88" fmla="*/ 30 w 198"/>
                <a:gd name="T89" fmla="*/ 22 h 236"/>
                <a:gd name="T90" fmla="*/ 37 w 198"/>
                <a:gd name="T91" fmla="*/ 18 h 236"/>
                <a:gd name="T92" fmla="*/ 43 w 198"/>
                <a:gd name="T93" fmla="*/ 14 h 236"/>
                <a:gd name="T94" fmla="*/ 49 w 198"/>
                <a:gd name="T95" fmla="*/ 11 h 236"/>
                <a:gd name="T96" fmla="*/ 55 w 198"/>
                <a:gd name="T97" fmla="*/ 9 h 236"/>
                <a:gd name="T98" fmla="*/ 61 w 198"/>
                <a:gd name="T99" fmla="*/ 7 h 236"/>
                <a:gd name="T100" fmla="*/ 67 w 198"/>
                <a:gd name="T101" fmla="*/ 5 h 236"/>
                <a:gd name="T102" fmla="*/ 72 w 198"/>
                <a:gd name="T103" fmla="*/ 4 h 236"/>
                <a:gd name="T104" fmla="*/ 77 w 198"/>
                <a:gd name="T105" fmla="*/ 3 h 236"/>
                <a:gd name="T106" fmla="*/ 74 w 198"/>
                <a:gd name="T107" fmla="*/ 1 h 236"/>
                <a:gd name="T108" fmla="*/ 69 w 198"/>
                <a:gd name="T109" fmla="*/ 0 h 236"/>
                <a:gd name="T110" fmla="*/ 63 w 198"/>
                <a:gd name="T111" fmla="*/ 1 h 236"/>
                <a:gd name="T112" fmla="*/ 56 w 198"/>
                <a:gd name="T113" fmla="*/ 2 h 236"/>
                <a:gd name="T114" fmla="*/ 48 w 198"/>
                <a:gd name="T115" fmla="*/ 4 h 236"/>
                <a:gd name="T116" fmla="*/ 41 w 198"/>
                <a:gd name="T117" fmla="*/ 7 h 236"/>
                <a:gd name="T118" fmla="*/ 34 w 198"/>
                <a:gd name="T119" fmla="*/ 10 h 236"/>
                <a:gd name="T120" fmla="*/ 28 w 198"/>
                <a:gd name="T121" fmla="*/ 13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44 w 128"/>
                <a:gd name="T1" fmla="*/ 22 h 183"/>
                <a:gd name="T2" fmla="*/ 45 w 128"/>
                <a:gd name="T3" fmla="*/ 29 h 183"/>
                <a:gd name="T4" fmla="*/ 44 w 128"/>
                <a:gd name="T5" fmla="*/ 35 h 183"/>
                <a:gd name="T6" fmla="*/ 41 w 128"/>
                <a:gd name="T7" fmla="*/ 40 h 183"/>
                <a:gd name="T8" fmla="*/ 36 w 128"/>
                <a:gd name="T9" fmla="*/ 44 h 183"/>
                <a:gd name="T10" fmla="*/ 30 w 128"/>
                <a:gd name="T11" fmla="*/ 48 h 183"/>
                <a:gd name="T12" fmla="*/ 24 w 128"/>
                <a:gd name="T13" fmla="*/ 52 h 183"/>
                <a:gd name="T14" fmla="*/ 17 w 128"/>
                <a:gd name="T15" fmla="*/ 56 h 183"/>
                <a:gd name="T16" fmla="*/ 12 w 128"/>
                <a:gd name="T17" fmla="*/ 60 h 183"/>
                <a:gd name="T18" fmla="*/ 11 w 128"/>
                <a:gd name="T19" fmla="*/ 61 h 183"/>
                <a:gd name="T20" fmla="*/ 11 w 128"/>
                <a:gd name="T21" fmla="*/ 62 h 183"/>
                <a:gd name="T22" fmla="*/ 11 w 128"/>
                <a:gd name="T23" fmla="*/ 63 h 183"/>
                <a:gd name="T24" fmla="*/ 11 w 128"/>
                <a:gd name="T25" fmla="*/ 65 h 183"/>
                <a:gd name="T26" fmla="*/ 12 w 128"/>
                <a:gd name="T27" fmla="*/ 66 h 183"/>
                <a:gd name="T28" fmla="*/ 14 w 128"/>
                <a:gd name="T29" fmla="*/ 66 h 183"/>
                <a:gd name="T30" fmla="*/ 15 w 128"/>
                <a:gd name="T31" fmla="*/ 66 h 183"/>
                <a:gd name="T32" fmla="*/ 17 w 128"/>
                <a:gd name="T33" fmla="*/ 66 h 183"/>
                <a:gd name="T34" fmla="*/ 24 w 128"/>
                <a:gd name="T35" fmla="*/ 62 h 183"/>
                <a:gd name="T36" fmla="*/ 31 w 128"/>
                <a:gd name="T37" fmla="*/ 58 h 183"/>
                <a:gd name="T38" fmla="*/ 37 w 128"/>
                <a:gd name="T39" fmla="*/ 53 h 183"/>
                <a:gd name="T40" fmla="*/ 44 w 128"/>
                <a:gd name="T41" fmla="*/ 48 h 183"/>
                <a:gd name="T42" fmla="*/ 48 w 128"/>
                <a:gd name="T43" fmla="*/ 42 h 183"/>
                <a:gd name="T44" fmla="*/ 51 w 128"/>
                <a:gd name="T45" fmla="*/ 35 h 183"/>
                <a:gd name="T46" fmla="*/ 52 w 128"/>
                <a:gd name="T47" fmla="*/ 28 h 183"/>
                <a:gd name="T48" fmla="*/ 50 w 128"/>
                <a:gd name="T49" fmla="*/ 21 h 183"/>
                <a:gd name="T50" fmla="*/ 45 w 128"/>
                <a:gd name="T51" fmla="*/ 15 h 183"/>
                <a:gd name="T52" fmla="*/ 40 w 128"/>
                <a:gd name="T53" fmla="*/ 10 h 183"/>
                <a:gd name="T54" fmla="*/ 32 w 128"/>
                <a:gd name="T55" fmla="*/ 6 h 183"/>
                <a:gd name="T56" fmla="*/ 25 w 128"/>
                <a:gd name="T57" fmla="*/ 3 h 183"/>
                <a:gd name="T58" fmla="*/ 17 w 128"/>
                <a:gd name="T59" fmla="*/ 1 h 183"/>
                <a:gd name="T60" fmla="*/ 9 w 128"/>
                <a:gd name="T61" fmla="*/ 0 h 183"/>
                <a:gd name="T62" fmla="*/ 4 w 128"/>
                <a:gd name="T63" fmla="*/ 0 h 183"/>
                <a:gd name="T64" fmla="*/ 0 w 128"/>
                <a:gd name="T65" fmla="*/ 2 h 183"/>
                <a:gd name="T66" fmla="*/ 7 w 128"/>
                <a:gd name="T67" fmla="*/ 4 h 183"/>
                <a:gd name="T68" fmla="*/ 13 w 128"/>
                <a:gd name="T69" fmla="*/ 5 h 183"/>
                <a:gd name="T70" fmla="*/ 19 w 128"/>
                <a:gd name="T71" fmla="*/ 6 h 183"/>
                <a:gd name="T72" fmla="*/ 26 w 128"/>
                <a:gd name="T73" fmla="*/ 8 h 183"/>
                <a:gd name="T74" fmla="*/ 31 w 128"/>
                <a:gd name="T75" fmla="*/ 10 h 183"/>
                <a:gd name="T76" fmla="*/ 37 w 128"/>
                <a:gd name="T77" fmla="*/ 13 h 183"/>
                <a:gd name="T78" fmla="*/ 41 w 128"/>
                <a:gd name="T79" fmla="*/ 17 h 183"/>
                <a:gd name="T80" fmla="*/ 44 w 128"/>
                <a:gd name="T81" fmla="*/ 2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39 w 323"/>
                <a:gd name="T1" fmla="*/ 25 h 379"/>
                <a:gd name="T2" fmla="*/ 21 w 323"/>
                <a:gd name="T3" fmla="*/ 42 h 379"/>
                <a:gd name="T4" fmla="*/ 7 w 323"/>
                <a:gd name="T5" fmla="*/ 61 h 379"/>
                <a:gd name="T6" fmla="*/ 0 w 323"/>
                <a:gd name="T7" fmla="*/ 83 h 379"/>
                <a:gd name="T8" fmla="*/ 2 w 323"/>
                <a:gd name="T9" fmla="*/ 97 h 379"/>
                <a:gd name="T10" fmla="*/ 4 w 323"/>
                <a:gd name="T11" fmla="*/ 103 h 379"/>
                <a:gd name="T12" fmla="*/ 8 w 323"/>
                <a:gd name="T13" fmla="*/ 109 h 379"/>
                <a:gd name="T14" fmla="*/ 13 w 323"/>
                <a:gd name="T15" fmla="*/ 113 h 379"/>
                <a:gd name="T16" fmla="*/ 22 w 323"/>
                <a:gd name="T17" fmla="*/ 118 h 379"/>
                <a:gd name="T18" fmla="*/ 33 w 323"/>
                <a:gd name="T19" fmla="*/ 124 h 379"/>
                <a:gd name="T20" fmla="*/ 46 w 323"/>
                <a:gd name="T21" fmla="*/ 128 h 379"/>
                <a:gd name="T22" fmla="*/ 59 w 323"/>
                <a:gd name="T23" fmla="*/ 131 h 379"/>
                <a:gd name="T24" fmla="*/ 72 w 323"/>
                <a:gd name="T25" fmla="*/ 134 h 379"/>
                <a:gd name="T26" fmla="*/ 85 w 323"/>
                <a:gd name="T27" fmla="*/ 135 h 379"/>
                <a:gd name="T28" fmla="*/ 98 w 323"/>
                <a:gd name="T29" fmla="*/ 137 h 379"/>
                <a:gd name="T30" fmla="*/ 111 w 323"/>
                <a:gd name="T31" fmla="*/ 138 h 379"/>
                <a:gd name="T32" fmla="*/ 120 w 323"/>
                <a:gd name="T33" fmla="*/ 138 h 379"/>
                <a:gd name="T34" fmla="*/ 123 w 323"/>
                <a:gd name="T35" fmla="*/ 135 h 379"/>
                <a:gd name="T36" fmla="*/ 124 w 323"/>
                <a:gd name="T37" fmla="*/ 131 h 379"/>
                <a:gd name="T38" fmla="*/ 121 w 323"/>
                <a:gd name="T39" fmla="*/ 128 h 379"/>
                <a:gd name="T40" fmla="*/ 113 w 323"/>
                <a:gd name="T41" fmla="*/ 128 h 379"/>
                <a:gd name="T42" fmla="*/ 101 w 323"/>
                <a:gd name="T43" fmla="*/ 127 h 379"/>
                <a:gd name="T44" fmla="*/ 89 w 323"/>
                <a:gd name="T45" fmla="*/ 127 h 379"/>
                <a:gd name="T46" fmla="*/ 77 w 323"/>
                <a:gd name="T47" fmla="*/ 125 h 379"/>
                <a:gd name="T48" fmla="*/ 64 w 323"/>
                <a:gd name="T49" fmla="*/ 123 h 379"/>
                <a:gd name="T50" fmla="*/ 52 w 323"/>
                <a:gd name="T51" fmla="*/ 120 h 379"/>
                <a:gd name="T52" fmla="*/ 41 w 323"/>
                <a:gd name="T53" fmla="*/ 117 h 379"/>
                <a:gd name="T54" fmla="*/ 29 w 323"/>
                <a:gd name="T55" fmla="*/ 111 h 379"/>
                <a:gd name="T56" fmla="*/ 20 w 323"/>
                <a:gd name="T57" fmla="*/ 106 h 379"/>
                <a:gd name="T58" fmla="*/ 13 w 323"/>
                <a:gd name="T59" fmla="*/ 98 h 379"/>
                <a:gd name="T60" fmla="*/ 12 w 323"/>
                <a:gd name="T61" fmla="*/ 87 h 379"/>
                <a:gd name="T62" fmla="*/ 15 w 323"/>
                <a:gd name="T63" fmla="*/ 72 h 379"/>
                <a:gd name="T64" fmla="*/ 20 w 323"/>
                <a:gd name="T65" fmla="*/ 60 h 379"/>
                <a:gd name="T66" fmla="*/ 26 w 323"/>
                <a:gd name="T67" fmla="*/ 50 h 379"/>
                <a:gd name="T68" fmla="*/ 34 w 323"/>
                <a:gd name="T69" fmla="*/ 40 h 379"/>
                <a:gd name="T70" fmla="*/ 44 w 323"/>
                <a:gd name="T71" fmla="*/ 32 h 379"/>
                <a:gd name="T72" fmla="*/ 55 w 323"/>
                <a:gd name="T73" fmla="*/ 23 h 379"/>
                <a:gd name="T74" fmla="*/ 69 w 323"/>
                <a:gd name="T75" fmla="*/ 15 h 379"/>
                <a:gd name="T76" fmla="*/ 84 w 323"/>
                <a:gd name="T77" fmla="*/ 8 h 379"/>
                <a:gd name="T78" fmla="*/ 97 w 323"/>
                <a:gd name="T79" fmla="*/ 3 h 379"/>
                <a:gd name="T80" fmla="*/ 98 w 323"/>
                <a:gd name="T81" fmla="*/ 0 h 379"/>
                <a:gd name="T82" fmla="*/ 85 w 323"/>
                <a:gd name="T83" fmla="*/ 2 h 379"/>
                <a:gd name="T84" fmla="*/ 69 w 323"/>
                <a:gd name="T85" fmla="*/ 7 h 379"/>
                <a:gd name="T86" fmla="*/ 55 w 323"/>
                <a:gd name="T87" fmla="*/ 14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92 w 282"/>
                <a:gd name="T1" fmla="*/ 28 h 253"/>
                <a:gd name="T2" fmla="*/ 98 w 282"/>
                <a:gd name="T3" fmla="*/ 33 h 253"/>
                <a:gd name="T4" fmla="*/ 100 w 282"/>
                <a:gd name="T5" fmla="*/ 39 h 253"/>
                <a:gd name="T6" fmla="*/ 102 w 282"/>
                <a:gd name="T7" fmla="*/ 45 h 253"/>
                <a:gd name="T8" fmla="*/ 102 w 282"/>
                <a:gd name="T9" fmla="*/ 52 h 253"/>
                <a:gd name="T10" fmla="*/ 101 w 282"/>
                <a:gd name="T11" fmla="*/ 58 h 253"/>
                <a:gd name="T12" fmla="*/ 99 w 282"/>
                <a:gd name="T13" fmla="*/ 62 h 253"/>
                <a:gd name="T14" fmla="*/ 96 w 282"/>
                <a:gd name="T15" fmla="*/ 67 h 253"/>
                <a:gd name="T16" fmla="*/ 93 w 282"/>
                <a:gd name="T17" fmla="*/ 71 h 253"/>
                <a:gd name="T18" fmla="*/ 89 w 282"/>
                <a:gd name="T19" fmla="*/ 75 h 253"/>
                <a:gd name="T20" fmla="*/ 85 w 282"/>
                <a:gd name="T21" fmla="*/ 78 h 253"/>
                <a:gd name="T22" fmla="*/ 80 w 282"/>
                <a:gd name="T23" fmla="*/ 82 h 253"/>
                <a:gd name="T24" fmla="*/ 76 w 282"/>
                <a:gd name="T25" fmla="*/ 86 h 253"/>
                <a:gd name="T26" fmla="*/ 75 w 282"/>
                <a:gd name="T27" fmla="*/ 87 h 253"/>
                <a:gd name="T28" fmla="*/ 75 w 282"/>
                <a:gd name="T29" fmla="*/ 88 h 253"/>
                <a:gd name="T30" fmla="*/ 75 w 282"/>
                <a:gd name="T31" fmla="*/ 89 h 253"/>
                <a:gd name="T32" fmla="*/ 76 w 282"/>
                <a:gd name="T33" fmla="*/ 91 h 253"/>
                <a:gd name="T34" fmla="*/ 78 w 282"/>
                <a:gd name="T35" fmla="*/ 92 h 253"/>
                <a:gd name="T36" fmla="*/ 79 w 282"/>
                <a:gd name="T37" fmla="*/ 92 h 253"/>
                <a:gd name="T38" fmla="*/ 81 w 282"/>
                <a:gd name="T39" fmla="*/ 92 h 253"/>
                <a:gd name="T40" fmla="*/ 82 w 282"/>
                <a:gd name="T41" fmla="*/ 91 h 253"/>
                <a:gd name="T42" fmla="*/ 91 w 282"/>
                <a:gd name="T43" fmla="*/ 85 h 253"/>
                <a:gd name="T44" fmla="*/ 99 w 282"/>
                <a:gd name="T45" fmla="*/ 78 h 253"/>
                <a:gd name="T46" fmla="*/ 105 w 282"/>
                <a:gd name="T47" fmla="*/ 70 h 253"/>
                <a:gd name="T48" fmla="*/ 109 w 282"/>
                <a:gd name="T49" fmla="*/ 61 h 253"/>
                <a:gd name="T50" fmla="*/ 111 w 282"/>
                <a:gd name="T51" fmla="*/ 51 h 253"/>
                <a:gd name="T52" fmla="*/ 110 w 282"/>
                <a:gd name="T53" fmla="*/ 42 h 253"/>
                <a:gd name="T54" fmla="*/ 106 w 282"/>
                <a:gd name="T55" fmla="*/ 33 h 253"/>
                <a:gd name="T56" fmla="*/ 99 w 282"/>
                <a:gd name="T57" fmla="*/ 25 h 253"/>
                <a:gd name="T58" fmla="*/ 93 w 282"/>
                <a:gd name="T59" fmla="*/ 21 h 253"/>
                <a:gd name="T60" fmla="*/ 87 w 282"/>
                <a:gd name="T61" fmla="*/ 17 h 253"/>
                <a:gd name="T62" fmla="*/ 80 w 282"/>
                <a:gd name="T63" fmla="*/ 14 h 253"/>
                <a:gd name="T64" fmla="*/ 72 w 282"/>
                <a:gd name="T65" fmla="*/ 11 h 253"/>
                <a:gd name="T66" fmla="*/ 64 w 282"/>
                <a:gd name="T67" fmla="*/ 9 h 253"/>
                <a:gd name="T68" fmla="*/ 56 w 282"/>
                <a:gd name="T69" fmla="*/ 7 h 253"/>
                <a:gd name="T70" fmla="*/ 48 w 282"/>
                <a:gd name="T71" fmla="*/ 5 h 253"/>
                <a:gd name="T72" fmla="*/ 40 w 282"/>
                <a:gd name="T73" fmla="*/ 3 h 253"/>
                <a:gd name="T74" fmla="*/ 32 w 282"/>
                <a:gd name="T75" fmla="*/ 2 h 253"/>
                <a:gd name="T76" fmla="*/ 25 w 282"/>
                <a:gd name="T77" fmla="*/ 1 h 253"/>
                <a:gd name="T78" fmla="*/ 18 w 282"/>
                <a:gd name="T79" fmla="*/ 0 h 253"/>
                <a:gd name="T80" fmla="*/ 13 w 282"/>
                <a:gd name="T81" fmla="*/ 0 h 253"/>
                <a:gd name="T82" fmla="*/ 7 w 282"/>
                <a:gd name="T83" fmla="*/ 0 h 253"/>
                <a:gd name="T84" fmla="*/ 4 w 282"/>
                <a:gd name="T85" fmla="*/ 0 h 253"/>
                <a:gd name="T86" fmla="*/ 2 w 282"/>
                <a:gd name="T87" fmla="*/ 1 h 253"/>
                <a:gd name="T88" fmla="*/ 0 w 282"/>
                <a:gd name="T89" fmla="*/ 2 h 253"/>
                <a:gd name="T90" fmla="*/ 5 w 282"/>
                <a:gd name="T91" fmla="*/ 3 h 253"/>
                <a:gd name="T92" fmla="*/ 10 w 282"/>
                <a:gd name="T93" fmla="*/ 3 h 253"/>
                <a:gd name="T94" fmla="*/ 15 w 282"/>
                <a:gd name="T95" fmla="*/ 4 h 253"/>
                <a:gd name="T96" fmla="*/ 20 w 282"/>
                <a:gd name="T97" fmla="*/ 5 h 253"/>
                <a:gd name="T98" fmla="*/ 26 w 282"/>
                <a:gd name="T99" fmla="*/ 6 h 253"/>
                <a:gd name="T100" fmla="*/ 32 w 282"/>
                <a:gd name="T101" fmla="*/ 7 h 253"/>
                <a:gd name="T102" fmla="*/ 38 w 282"/>
                <a:gd name="T103" fmla="*/ 8 h 253"/>
                <a:gd name="T104" fmla="*/ 45 w 282"/>
                <a:gd name="T105" fmla="*/ 9 h 253"/>
                <a:gd name="T106" fmla="*/ 51 w 282"/>
                <a:gd name="T107" fmla="*/ 11 h 253"/>
                <a:gd name="T108" fmla="*/ 57 w 282"/>
                <a:gd name="T109" fmla="*/ 13 h 253"/>
                <a:gd name="T110" fmla="*/ 64 w 282"/>
                <a:gd name="T111" fmla="*/ 15 h 253"/>
                <a:gd name="T112" fmla="*/ 70 w 282"/>
                <a:gd name="T113" fmla="*/ 17 h 253"/>
                <a:gd name="T114" fmla="*/ 76 w 282"/>
                <a:gd name="T115" fmla="*/ 19 h 253"/>
                <a:gd name="T116" fmla="*/ 82 w 282"/>
                <a:gd name="T117" fmla="*/ 22 h 253"/>
                <a:gd name="T118" fmla="*/ 87 w 282"/>
                <a:gd name="T119" fmla="*/ 25 h 253"/>
                <a:gd name="T120" fmla="*/ 92 w 282"/>
                <a:gd name="T121" fmla="*/ 2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46 h 236"/>
                <a:gd name="T2" fmla="*/ 0 w 115"/>
                <a:gd name="T3" fmla="*/ 53 h 236"/>
                <a:gd name="T4" fmla="*/ 2 w 115"/>
                <a:gd name="T5" fmla="*/ 60 h 236"/>
                <a:gd name="T6" fmla="*/ 5 w 115"/>
                <a:gd name="T7" fmla="*/ 66 h 236"/>
                <a:gd name="T8" fmla="*/ 9 w 115"/>
                <a:gd name="T9" fmla="*/ 71 h 236"/>
                <a:gd name="T10" fmla="*/ 15 w 115"/>
                <a:gd name="T11" fmla="*/ 76 h 236"/>
                <a:gd name="T12" fmla="*/ 22 w 115"/>
                <a:gd name="T13" fmla="*/ 80 h 236"/>
                <a:gd name="T14" fmla="*/ 29 w 115"/>
                <a:gd name="T15" fmla="*/ 83 h 236"/>
                <a:gd name="T16" fmla="*/ 36 w 115"/>
                <a:gd name="T17" fmla="*/ 85 h 236"/>
                <a:gd name="T18" fmla="*/ 38 w 115"/>
                <a:gd name="T19" fmla="*/ 85 h 236"/>
                <a:gd name="T20" fmla="*/ 41 w 115"/>
                <a:gd name="T21" fmla="*/ 84 h 236"/>
                <a:gd name="T22" fmla="*/ 43 w 115"/>
                <a:gd name="T23" fmla="*/ 83 h 236"/>
                <a:gd name="T24" fmla="*/ 43 w 115"/>
                <a:gd name="T25" fmla="*/ 81 h 236"/>
                <a:gd name="T26" fmla="*/ 43 w 115"/>
                <a:gd name="T27" fmla="*/ 79 h 236"/>
                <a:gd name="T28" fmla="*/ 43 w 115"/>
                <a:gd name="T29" fmla="*/ 77 h 236"/>
                <a:gd name="T30" fmla="*/ 42 w 115"/>
                <a:gd name="T31" fmla="*/ 76 h 236"/>
                <a:gd name="T32" fmla="*/ 40 w 115"/>
                <a:gd name="T33" fmla="*/ 75 h 236"/>
                <a:gd name="T34" fmla="*/ 32 w 115"/>
                <a:gd name="T35" fmla="*/ 72 h 236"/>
                <a:gd name="T36" fmla="*/ 25 w 115"/>
                <a:gd name="T37" fmla="*/ 69 h 236"/>
                <a:gd name="T38" fmla="*/ 20 w 115"/>
                <a:gd name="T39" fmla="*/ 64 h 236"/>
                <a:gd name="T40" fmla="*/ 16 w 115"/>
                <a:gd name="T41" fmla="*/ 59 h 236"/>
                <a:gd name="T42" fmla="*/ 13 w 115"/>
                <a:gd name="T43" fmla="*/ 53 h 236"/>
                <a:gd name="T44" fmla="*/ 11 w 115"/>
                <a:gd name="T45" fmla="*/ 47 h 236"/>
                <a:gd name="T46" fmla="*/ 11 w 115"/>
                <a:gd name="T47" fmla="*/ 40 h 236"/>
                <a:gd name="T48" fmla="*/ 14 w 115"/>
                <a:gd name="T49" fmla="*/ 32 h 236"/>
                <a:gd name="T50" fmla="*/ 17 w 115"/>
                <a:gd name="T51" fmla="*/ 27 h 236"/>
                <a:gd name="T52" fmla="*/ 22 w 115"/>
                <a:gd name="T53" fmla="*/ 22 h 236"/>
                <a:gd name="T54" fmla="*/ 27 w 115"/>
                <a:gd name="T55" fmla="*/ 17 h 236"/>
                <a:gd name="T56" fmla="*/ 33 w 115"/>
                <a:gd name="T57" fmla="*/ 12 h 236"/>
                <a:gd name="T58" fmla="*/ 38 w 115"/>
                <a:gd name="T59" fmla="*/ 8 h 236"/>
                <a:gd name="T60" fmla="*/ 43 w 115"/>
                <a:gd name="T61" fmla="*/ 4 h 236"/>
                <a:gd name="T62" fmla="*/ 45 w 115"/>
                <a:gd name="T63" fmla="*/ 2 h 236"/>
                <a:gd name="T64" fmla="*/ 45 w 115"/>
                <a:gd name="T65" fmla="*/ 0 h 236"/>
                <a:gd name="T66" fmla="*/ 40 w 115"/>
                <a:gd name="T67" fmla="*/ 1 h 236"/>
                <a:gd name="T68" fmla="*/ 33 w 115"/>
                <a:gd name="T69" fmla="*/ 4 h 236"/>
                <a:gd name="T70" fmla="*/ 27 w 115"/>
                <a:gd name="T71" fmla="*/ 9 h 236"/>
                <a:gd name="T72" fmla="*/ 19 w 115"/>
                <a:gd name="T73" fmla="*/ 15 h 236"/>
                <a:gd name="T74" fmla="*/ 13 w 115"/>
                <a:gd name="T75" fmla="*/ 22 h 236"/>
                <a:gd name="T76" fmla="*/ 7 w 115"/>
                <a:gd name="T77" fmla="*/ 30 h 236"/>
                <a:gd name="T78" fmla="*/ 2 w 115"/>
                <a:gd name="T79" fmla="*/ 38 h 236"/>
                <a:gd name="T80" fmla="*/ 0 w 115"/>
                <a:gd name="T81" fmla="*/ 46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82 w 245"/>
                <a:gd name="T1" fmla="*/ 46 h 310"/>
                <a:gd name="T2" fmla="*/ 86 w 245"/>
                <a:gd name="T3" fmla="*/ 53 h 310"/>
                <a:gd name="T4" fmla="*/ 89 w 245"/>
                <a:gd name="T5" fmla="*/ 60 h 310"/>
                <a:gd name="T6" fmla="*/ 87 w 245"/>
                <a:gd name="T7" fmla="*/ 69 h 310"/>
                <a:gd name="T8" fmla="*/ 82 w 245"/>
                <a:gd name="T9" fmla="*/ 77 h 310"/>
                <a:gd name="T10" fmla="*/ 74 w 245"/>
                <a:gd name="T11" fmla="*/ 84 h 310"/>
                <a:gd name="T12" fmla="*/ 65 w 245"/>
                <a:gd name="T13" fmla="*/ 90 h 310"/>
                <a:gd name="T14" fmla="*/ 56 w 245"/>
                <a:gd name="T15" fmla="*/ 97 h 310"/>
                <a:gd name="T16" fmla="*/ 50 w 245"/>
                <a:gd name="T17" fmla="*/ 102 h 310"/>
                <a:gd name="T18" fmla="*/ 49 w 245"/>
                <a:gd name="T19" fmla="*/ 106 h 310"/>
                <a:gd name="T20" fmla="*/ 47 w 245"/>
                <a:gd name="T21" fmla="*/ 109 h 310"/>
                <a:gd name="T22" fmla="*/ 48 w 245"/>
                <a:gd name="T23" fmla="*/ 113 h 310"/>
                <a:gd name="T24" fmla="*/ 51 w 245"/>
                <a:gd name="T25" fmla="*/ 114 h 310"/>
                <a:gd name="T26" fmla="*/ 54 w 245"/>
                <a:gd name="T27" fmla="*/ 114 h 310"/>
                <a:gd name="T28" fmla="*/ 60 w 245"/>
                <a:gd name="T29" fmla="*/ 107 h 310"/>
                <a:gd name="T30" fmla="*/ 71 w 245"/>
                <a:gd name="T31" fmla="*/ 99 h 310"/>
                <a:gd name="T32" fmla="*/ 81 w 245"/>
                <a:gd name="T33" fmla="*/ 90 h 310"/>
                <a:gd name="T34" fmla="*/ 90 w 245"/>
                <a:gd name="T35" fmla="*/ 81 h 310"/>
                <a:gd name="T36" fmla="*/ 96 w 245"/>
                <a:gd name="T37" fmla="*/ 68 h 310"/>
                <a:gd name="T38" fmla="*/ 95 w 245"/>
                <a:gd name="T39" fmla="*/ 56 h 310"/>
                <a:gd name="T40" fmla="*/ 89 w 245"/>
                <a:gd name="T41" fmla="*/ 44 h 310"/>
                <a:gd name="T42" fmla="*/ 80 w 245"/>
                <a:gd name="T43" fmla="*/ 34 h 310"/>
                <a:gd name="T44" fmla="*/ 69 w 245"/>
                <a:gd name="T45" fmla="*/ 28 h 310"/>
                <a:gd name="T46" fmla="*/ 59 w 245"/>
                <a:gd name="T47" fmla="*/ 22 h 310"/>
                <a:gd name="T48" fmla="*/ 48 w 245"/>
                <a:gd name="T49" fmla="*/ 17 h 310"/>
                <a:gd name="T50" fmla="*/ 36 w 245"/>
                <a:gd name="T51" fmla="*/ 11 h 310"/>
                <a:gd name="T52" fmla="*/ 26 w 245"/>
                <a:gd name="T53" fmla="*/ 7 h 310"/>
                <a:gd name="T54" fmla="*/ 16 w 245"/>
                <a:gd name="T55" fmla="*/ 3 h 310"/>
                <a:gd name="T56" fmla="*/ 8 w 245"/>
                <a:gd name="T57" fmla="*/ 0 h 310"/>
                <a:gd name="T58" fmla="*/ 2 w 245"/>
                <a:gd name="T59" fmla="*/ 0 h 310"/>
                <a:gd name="T60" fmla="*/ 4 w 245"/>
                <a:gd name="T61" fmla="*/ 3 h 310"/>
                <a:gd name="T62" fmla="*/ 14 w 245"/>
                <a:gd name="T63" fmla="*/ 7 h 310"/>
                <a:gd name="T64" fmla="*/ 24 w 245"/>
                <a:gd name="T65" fmla="*/ 11 h 310"/>
                <a:gd name="T66" fmla="*/ 34 w 245"/>
                <a:gd name="T67" fmla="*/ 16 h 310"/>
                <a:gd name="T68" fmla="*/ 44 w 245"/>
                <a:gd name="T69" fmla="*/ 21 h 310"/>
                <a:gd name="T70" fmla="*/ 54 w 245"/>
                <a:gd name="T71" fmla="*/ 26 h 310"/>
                <a:gd name="T72" fmla="*/ 65 w 245"/>
                <a:gd name="T73" fmla="*/ 32 h 310"/>
                <a:gd name="T74" fmla="*/ 74 w 245"/>
                <a:gd name="T75" fmla="*/ 39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113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11325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11323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4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11321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2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11319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0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17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Physical Media: Twisted Pair</a:t>
            </a:r>
            <a:endParaRPr lang="en-US" dirty="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22763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Bit: </a:t>
            </a:r>
            <a:r>
              <a:rPr lang="en-US" sz="2400" dirty="0" smtClean="0"/>
              <a:t>propagates between</a:t>
            </a:r>
            <a:br>
              <a:rPr lang="en-US" sz="2400" dirty="0" smtClean="0"/>
            </a:br>
            <a:r>
              <a:rPr lang="en-US" sz="2400" dirty="0" smtClean="0"/>
              <a:t>transmitter/</a:t>
            </a:r>
            <a:r>
              <a:rPr lang="en-US" sz="2400" dirty="0" err="1" smtClean="0"/>
              <a:t>rcvr</a:t>
            </a:r>
            <a:r>
              <a:rPr lang="en-US" sz="2400" dirty="0" smtClean="0"/>
              <a:t> pairs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Physical link:</a:t>
            </a:r>
            <a:r>
              <a:rPr lang="en-US" sz="2400" dirty="0" smtClean="0"/>
              <a:t> what lies between transmitter &amp; receiver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Guided media: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signals propagate in solid media: copper, fiber, coax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Unguided media: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signals propagate freely, e.g., radio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2779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Twisted Pair (TP)</a:t>
            </a:r>
            <a:endParaRPr lang="en-US" sz="2400" dirty="0" smtClean="0"/>
          </a:p>
          <a:p>
            <a:r>
              <a:rPr lang="en-US" sz="2400" dirty="0" smtClean="0"/>
              <a:t>Two insulated copper wires</a:t>
            </a:r>
          </a:p>
          <a:p>
            <a:pPr lvl="1"/>
            <a:r>
              <a:rPr lang="en-US" sz="2000" dirty="0" smtClean="0"/>
              <a:t>Category 3: traditional phone wires, 10 Mbps Ethernet</a:t>
            </a:r>
          </a:p>
          <a:p>
            <a:pPr lvl="1"/>
            <a:r>
              <a:rPr lang="en-US" sz="2000" dirty="0" smtClean="0"/>
              <a:t>Category 5: </a:t>
            </a:r>
            <a:br>
              <a:rPr lang="en-US" sz="2000" dirty="0" smtClean="0"/>
            </a:br>
            <a:r>
              <a:rPr lang="en-US" sz="2000" dirty="0" smtClean="0"/>
              <a:t>100 Mbps Ethernet</a:t>
            </a:r>
          </a:p>
        </p:txBody>
      </p:sp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434498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/>
              <a:t>Physical Media: Coax, Fiber</a:t>
            </a:r>
            <a:endParaRPr lang="en-US" dirty="0" smtClean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Coaxial cable: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multiple channels on cable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HFC</a:t>
            </a:r>
          </a:p>
        </p:txBody>
      </p:sp>
      <p:pic>
        <p:nvPicPr>
          <p:cNvPr id="60422" name="Picture 4" descr="co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5464175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4667250" y="1195388"/>
            <a:ext cx="423068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glass fiber carrying light pulses, each pulse a bit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high-speed point-to-point transmission (e.g., 10’s-100’s Gps)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low error rate: repeaters spaced far apart ; immune to electromagnetic noise</a:t>
            </a:r>
          </a:p>
        </p:txBody>
      </p:sp>
      <p:pic>
        <p:nvPicPr>
          <p:cNvPr id="60424" name="Picture 6" descr="f-pi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4488" y="4956175"/>
            <a:ext cx="2371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/>
              <a:t>Physical Media: Radio</a:t>
            </a:r>
            <a:endParaRPr lang="en-US" dirty="0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 smtClean="0"/>
              <a:t>Signal carried in electromagnetic spectrum</a:t>
            </a:r>
          </a:p>
          <a:p>
            <a:r>
              <a:rPr lang="en-US" sz="2400" dirty="0" smtClean="0"/>
              <a:t>No physical “wire”</a:t>
            </a:r>
          </a:p>
          <a:p>
            <a:r>
              <a:rPr lang="en-US" sz="2400" dirty="0" smtClean="0"/>
              <a:t>Bidirectional</a:t>
            </a:r>
          </a:p>
          <a:p>
            <a:r>
              <a:rPr lang="en-US" sz="2400" dirty="0" smtClean="0"/>
              <a:t>Propagation environment effects:</a:t>
            </a:r>
          </a:p>
          <a:p>
            <a:pPr lvl="1"/>
            <a:r>
              <a:rPr lang="en-US" sz="2000" dirty="0" smtClean="0"/>
              <a:t>reflection </a:t>
            </a:r>
          </a:p>
          <a:p>
            <a:pPr lvl="1"/>
            <a:r>
              <a:rPr lang="en-US" sz="2000" dirty="0" smtClean="0"/>
              <a:t>obstruction by objects</a:t>
            </a:r>
          </a:p>
          <a:p>
            <a:pPr lvl="1"/>
            <a:r>
              <a:rPr lang="en-US" sz="2000" dirty="0" smtClean="0"/>
              <a:t>interference</a:t>
            </a:r>
          </a:p>
        </p:txBody>
      </p:sp>
      <p:sp>
        <p:nvSpPr>
          <p:cNvPr id="61446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terrestrial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microwave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sz="2000" dirty="0" smtClean="0">
                <a:latin typeface="Comic Sans MS" pitchFamily="66" charset="0"/>
              </a:rPr>
              <a:t>up </a:t>
            </a:r>
            <a:r>
              <a:rPr lang="en-US" sz="2000" dirty="0">
                <a:latin typeface="Comic Sans MS" pitchFamily="66" charset="0"/>
              </a:rPr>
              <a:t>to 45 Mbps channels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 dirty="0">
                <a:latin typeface="Comic Sans MS" pitchFamily="66" charset="0"/>
              </a:rPr>
              <a:t> (e.g., </a:t>
            </a:r>
            <a:r>
              <a:rPr lang="en-US" dirty="0" err="1">
                <a:latin typeface="Comic Sans MS" pitchFamily="66" charset="0"/>
              </a:rPr>
              <a:t>Wifi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sz="2000" dirty="0" smtClean="0">
                <a:latin typeface="Comic Sans MS" pitchFamily="66" charset="0"/>
              </a:rPr>
              <a:t>802.11b - 11 Mbps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sz="2000" dirty="0" smtClean="0">
                <a:latin typeface="Comic Sans MS" pitchFamily="66" charset="0"/>
              </a:rPr>
              <a:t>801.11g - 54 </a:t>
            </a:r>
            <a:r>
              <a:rPr lang="en-US" sz="2000" dirty="0">
                <a:latin typeface="Comic Sans MS" pitchFamily="66" charset="0"/>
              </a:rPr>
              <a:t>Mbps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(e.g., cellular)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3G </a:t>
            </a:r>
            <a:r>
              <a:rPr lang="en-US" sz="2000" dirty="0" smtClean="0">
                <a:latin typeface="Comic Sans MS" pitchFamily="66" charset="0"/>
              </a:rPr>
              <a:t>cellular </a:t>
            </a:r>
            <a:r>
              <a:rPr lang="en-US" sz="2000" dirty="0">
                <a:latin typeface="Comic Sans MS" pitchFamily="66" charset="0"/>
              </a:rPr>
              <a:t>~ 1 Mbps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00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Kbps to 45Mbps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00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270 </a:t>
            </a:r>
            <a:r>
              <a:rPr lang="en-US" sz="2000" dirty="0" err="1">
                <a:latin typeface="Comic Sans MS" pitchFamily="66" charset="0"/>
              </a:rPr>
              <a:t>msec</a:t>
            </a:r>
            <a:r>
              <a:rPr lang="en-US" sz="2000" dirty="0">
                <a:latin typeface="Comic Sans MS" pitchFamily="66" charset="0"/>
              </a:rPr>
              <a:t> end-end delay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00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geosynchronous versus low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1: Roadmap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1.1 </a:t>
            </a:r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1.2</a:t>
            </a:r>
            <a:r>
              <a:rPr lang="en-US" dirty="0" smtClean="0"/>
              <a:t> Network edge</a:t>
            </a:r>
          </a:p>
          <a:p>
            <a:pPr lvl="1"/>
            <a:r>
              <a:rPr lang="en-US" dirty="0" smtClean="0"/>
              <a:t>	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1.3 Network core</a:t>
            </a: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	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1.4</a:t>
            </a:r>
            <a:r>
              <a:rPr lang="en-US" dirty="0" smtClean="0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1.5</a:t>
            </a:r>
            <a:r>
              <a:rPr lang="en-US" dirty="0" smtClean="0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1.6</a:t>
            </a:r>
            <a:r>
              <a:rPr lang="en-US" dirty="0" smtClean="0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1.7</a:t>
            </a:r>
            <a:r>
              <a:rPr lang="en-US" dirty="0" smtClean="0"/>
              <a:t> History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 smtClean="0"/>
              <a:t>Chapter 1: Introduction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Goal: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Get “feel” and terminology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More depth, detail </a:t>
            </a:r>
            <a:r>
              <a:rPr lang="en-US" sz="2400" i="1" dirty="0" smtClean="0"/>
              <a:t>later</a:t>
            </a:r>
            <a:r>
              <a:rPr lang="en-US" sz="2400" dirty="0" smtClean="0"/>
              <a:t> in course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Approach: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Internet as example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5029200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Overview:</a:t>
            </a:r>
            <a:endParaRPr lang="en-US" dirty="0" smtClean="0"/>
          </a:p>
          <a:p>
            <a:r>
              <a:rPr lang="en-US" sz="2400" dirty="0" smtClean="0"/>
              <a:t>What’s the Internet?</a:t>
            </a:r>
          </a:p>
          <a:p>
            <a:r>
              <a:rPr lang="en-US" sz="2400" dirty="0" smtClean="0"/>
              <a:t>What’s a protocol?</a:t>
            </a:r>
          </a:p>
          <a:p>
            <a:r>
              <a:rPr lang="en-US" sz="2400" dirty="0" smtClean="0"/>
              <a:t>Network edge; hosts, access net, physical media</a:t>
            </a:r>
          </a:p>
          <a:p>
            <a:r>
              <a:rPr lang="en-US" sz="2400" dirty="0" smtClean="0"/>
              <a:t>Network core: packet/circuit switching, Internet structure</a:t>
            </a:r>
          </a:p>
          <a:p>
            <a:r>
              <a:rPr lang="en-US" sz="2400" dirty="0" smtClean="0"/>
              <a:t>Performance: loss, delay, throughput</a:t>
            </a:r>
          </a:p>
          <a:p>
            <a:r>
              <a:rPr lang="en-US" sz="2400" dirty="0" smtClean="0"/>
              <a:t>Security</a:t>
            </a:r>
          </a:p>
          <a:p>
            <a:r>
              <a:rPr lang="en-US" sz="2400" dirty="0" smtClean="0"/>
              <a:t>Protocol layers, service models</a:t>
            </a:r>
          </a:p>
          <a:p>
            <a:r>
              <a:rPr lang="en-US" sz="2400" dirty="0" smtClean="0"/>
              <a:t>history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Core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000" dirty="0" smtClean="0"/>
              <a:t>Mesh of interconnected routers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The</a:t>
            </a:r>
            <a:r>
              <a:rPr lang="en-US" sz="2000" dirty="0" smtClean="0">
                <a:solidFill>
                  <a:srgbClr val="FF0000"/>
                </a:solidFill>
              </a:rPr>
              <a:t> fundamental question:</a:t>
            </a:r>
            <a:r>
              <a:rPr lang="en-US" sz="2000" dirty="0" smtClean="0"/>
              <a:t> how is data transferred through net?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circuit switching:</a:t>
            </a:r>
            <a:r>
              <a:rPr lang="en-US" sz="2000" dirty="0" smtClean="0"/>
              <a:t> dedicated circuit per call</a:t>
            </a:r>
          </a:p>
          <a:p>
            <a:pPr lvl="2"/>
            <a:r>
              <a:rPr lang="en-US" sz="1800" dirty="0" smtClean="0"/>
              <a:t>E.g. telephone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packet-switching:</a:t>
            </a:r>
            <a:r>
              <a:rPr lang="en-US" sz="2000" dirty="0" smtClean="0"/>
              <a:t> data sent thru net in discrete “chunks”</a:t>
            </a:r>
          </a:p>
          <a:p>
            <a:pPr lvl="2"/>
            <a:r>
              <a:rPr lang="en-US" sz="1800" dirty="0" smtClean="0"/>
              <a:t>E.g. postal mail</a:t>
            </a:r>
          </a:p>
        </p:txBody>
      </p:sp>
      <p:graphicFrame>
        <p:nvGraphicFramePr>
          <p:cNvPr id="12290" name="Rectangle 92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5362" name="Clip" r:id="rId4" imgW="0" imgH="0" progId="">
              <p:embed/>
            </p:oleObj>
          </a:graphicData>
        </a:graphic>
      </p:graphicFrame>
      <p:graphicFrame>
        <p:nvGraphicFramePr>
          <p:cNvPr id="12291" name="Rectangle 92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5363" name="Clip" r:id="rId5" imgW="0" imgH="0" progId="">
              <p:embed/>
            </p:oleObj>
          </a:graphicData>
        </a:graphic>
      </p:graphicFrame>
      <p:sp>
        <p:nvSpPr>
          <p:cNvPr id="12296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2920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1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2890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1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2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3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4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5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6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7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8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9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0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1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2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4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916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7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8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9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912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4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5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908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0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1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301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03" name="Picture 102" descr="imgyjavg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8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2887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8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9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2884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5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6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15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2881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3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2878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9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0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8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22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2875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6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7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2872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3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4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25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12855" name="Picture 241" descr="31u_bnrz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56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7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8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9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0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1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2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3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4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5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6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7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8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9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0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1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0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1411288 w 1877"/>
              <a:gd name="T1" fmla="*/ 36513 h 917"/>
              <a:gd name="T2" fmla="*/ 1098550 w 1877"/>
              <a:gd name="T3" fmla="*/ 173038 h 917"/>
              <a:gd name="T4" fmla="*/ 658813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8 w 1877"/>
              <a:gd name="T15" fmla="*/ 1239838 h 917"/>
              <a:gd name="T16" fmla="*/ 1481138 w 1877"/>
              <a:gd name="T17" fmla="*/ 1406525 h 917"/>
              <a:gd name="T18" fmla="*/ 2174876 w 1877"/>
              <a:gd name="T19" fmla="*/ 1430338 h 917"/>
              <a:gd name="T20" fmla="*/ 2660651 w 1877"/>
              <a:gd name="T21" fmla="*/ 1258888 h 917"/>
              <a:gd name="T22" fmla="*/ 2952751 w 1877"/>
              <a:gd name="T23" fmla="*/ 990600 h 917"/>
              <a:gd name="T24" fmla="*/ 2819401 w 1877"/>
              <a:gd name="T25" fmla="*/ 347663 h 917"/>
              <a:gd name="T26" fmla="*/ 2386013 w 1877"/>
              <a:gd name="T27" fmla="*/ 158750 h 917"/>
              <a:gd name="T28" fmla="*/ 1905001 w 1877"/>
              <a:gd name="T29" fmla="*/ 20638 h 917"/>
              <a:gd name="T30" fmla="*/ 1411288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12847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8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9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0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1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2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3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4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5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41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1284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1284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44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47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1283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1283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0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54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1283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1282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7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1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3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4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5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6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8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2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3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2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3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84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12826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7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8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12823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4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5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87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8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9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1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12820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1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2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12817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8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9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4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7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8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12814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5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6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12811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2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01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2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4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05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12808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0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12805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7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08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9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0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1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12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12802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12799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15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7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8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19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12796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7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8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80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12793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4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5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22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905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12787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8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9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0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1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2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6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12768" name="Picture 337" descr="31u_bnrz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69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0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1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2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3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4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5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6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7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8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9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7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12781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2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3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4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5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6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922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12760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1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2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3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4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5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6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7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23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12729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0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1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2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3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4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5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6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7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8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9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0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1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2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3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4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5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6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7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8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9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0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1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2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3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4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5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6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7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8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9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4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12698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8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5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12659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0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1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5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6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7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8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9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0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1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2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3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4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5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6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7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8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9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0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1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2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3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4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5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6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7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8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9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0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1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2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3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4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5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6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7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6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12620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3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4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5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6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7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2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3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4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5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6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7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8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0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1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2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3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4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5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6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7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8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9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0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1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2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3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4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5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6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7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8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7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12581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3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1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4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8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12542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5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6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5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7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32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12503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12472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12441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36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7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36513 w 188"/>
              <a:gd name="T1" fmla="*/ 0 h 168"/>
              <a:gd name="T2" fmla="*/ 53578 w 188"/>
              <a:gd name="T3" fmla="*/ 3704 h 168"/>
              <a:gd name="T4" fmla="*/ 65088 w 188"/>
              <a:gd name="T5" fmla="*/ 14287 h 168"/>
              <a:gd name="T6" fmla="*/ 72232 w 188"/>
              <a:gd name="T7" fmla="*/ 28575 h 168"/>
              <a:gd name="T8" fmla="*/ 74613 w 188"/>
              <a:gd name="T9" fmla="*/ 44450 h 168"/>
              <a:gd name="T10" fmla="*/ 72232 w 188"/>
              <a:gd name="T11" fmla="*/ 60854 h 168"/>
              <a:gd name="T12" fmla="*/ 65088 w 188"/>
              <a:gd name="T13" fmla="*/ 74613 h 168"/>
              <a:gd name="T14" fmla="*/ 53578 w 188"/>
              <a:gd name="T15" fmla="*/ 85196 h 168"/>
              <a:gd name="T16" fmla="*/ 36513 w 188"/>
              <a:gd name="T17" fmla="*/ 88900 h 168"/>
              <a:gd name="T18" fmla="*/ 20241 w 188"/>
              <a:gd name="T19" fmla="*/ 85196 h 168"/>
              <a:gd name="T20" fmla="*/ 8731 w 188"/>
              <a:gd name="T21" fmla="*/ 74613 h 168"/>
              <a:gd name="T22" fmla="*/ 1984 w 188"/>
              <a:gd name="T23" fmla="*/ 60854 h 168"/>
              <a:gd name="T24" fmla="*/ 0 w 188"/>
              <a:gd name="T25" fmla="*/ 44450 h 168"/>
              <a:gd name="T26" fmla="*/ 1984 w 188"/>
              <a:gd name="T27" fmla="*/ 28575 h 168"/>
              <a:gd name="T28" fmla="*/ 8731 w 188"/>
              <a:gd name="T29" fmla="*/ 14287 h 168"/>
              <a:gd name="T30" fmla="*/ 20241 w 188"/>
              <a:gd name="T31" fmla="*/ 3704 h 168"/>
              <a:gd name="T32" fmla="*/ 36513 w 188"/>
              <a:gd name="T33" fmla="*/ 0 h 168"/>
              <a:gd name="T34" fmla="*/ 38100 w 188"/>
              <a:gd name="T35" fmla="*/ 19579 h 168"/>
              <a:gd name="T36" fmla="*/ 28575 w 188"/>
              <a:gd name="T37" fmla="*/ 22225 h 168"/>
              <a:gd name="T38" fmla="*/ 22622 w 188"/>
              <a:gd name="T39" fmla="*/ 27517 h 168"/>
              <a:gd name="T40" fmla="*/ 18653 w 188"/>
              <a:gd name="T41" fmla="*/ 35454 h 168"/>
              <a:gd name="T42" fmla="*/ 17859 w 188"/>
              <a:gd name="T43" fmla="*/ 44979 h 168"/>
              <a:gd name="T44" fmla="*/ 18653 w 188"/>
              <a:gd name="T45" fmla="*/ 53975 h 168"/>
              <a:gd name="T46" fmla="*/ 23019 w 188"/>
              <a:gd name="T47" fmla="*/ 61912 h 168"/>
              <a:gd name="T48" fmla="*/ 29369 w 188"/>
              <a:gd name="T49" fmla="*/ 67733 h 168"/>
              <a:gd name="T50" fmla="*/ 38100 w 188"/>
              <a:gd name="T51" fmla="*/ 69850 h 168"/>
              <a:gd name="T52" fmla="*/ 38100 w 188"/>
              <a:gd name="T53" fmla="*/ 69850 h 168"/>
              <a:gd name="T54" fmla="*/ 47625 w 188"/>
              <a:gd name="T55" fmla="*/ 67733 h 168"/>
              <a:gd name="T56" fmla="*/ 53975 w 188"/>
              <a:gd name="T57" fmla="*/ 61912 h 168"/>
              <a:gd name="T58" fmla="*/ 58341 w 188"/>
              <a:gd name="T59" fmla="*/ 53975 h 168"/>
              <a:gd name="T60" fmla="*/ 59929 w 188"/>
              <a:gd name="T61" fmla="*/ 44979 h 168"/>
              <a:gd name="T62" fmla="*/ 58738 w 188"/>
              <a:gd name="T63" fmla="*/ 35454 h 168"/>
              <a:gd name="T64" fmla="*/ 54372 w 188"/>
              <a:gd name="T65" fmla="*/ 27517 h 168"/>
              <a:gd name="T66" fmla="*/ 47625 w 188"/>
              <a:gd name="T67" fmla="*/ 22225 h 168"/>
              <a:gd name="T68" fmla="*/ 38100 w 188"/>
              <a:gd name="T69" fmla="*/ 19579 h 168"/>
              <a:gd name="T70" fmla="*/ 36513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8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37703 w 192"/>
              <a:gd name="T1" fmla="*/ 0 h 168"/>
              <a:gd name="T2" fmla="*/ 54769 w 192"/>
              <a:gd name="T3" fmla="*/ 3704 h 168"/>
              <a:gd name="T4" fmla="*/ 66675 w 192"/>
              <a:gd name="T5" fmla="*/ 14287 h 168"/>
              <a:gd name="T6" fmla="*/ 73422 w 192"/>
              <a:gd name="T7" fmla="*/ 28575 h 168"/>
              <a:gd name="T8" fmla="*/ 76200 w 192"/>
              <a:gd name="T9" fmla="*/ 44450 h 168"/>
              <a:gd name="T10" fmla="*/ 74216 w 192"/>
              <a:gd name="T11" fmla="*/ 60854 h 168"/>
              <a:gd name="T12" fmla="*/ 66675 w 192"/>
              <a:gd name="T13" fmla="*/ 74613 h 168"/>
              <a:gd name="T14" fmla="*/ 54769 w 192"/>
              <a:gd name="T15" fmla="*/ 85196 h 168"/>
              <a:gd name="T16" fmla="*/ 37703 w 192"/>
              <a:gd name="T17" fmla="*/ 88900 h 168"/>
              <a:gd name="T18" fmla="*/ 21034 w 192"/>
              <a:gd name="T19" fmla="*/ 85196 h 168"/>
              <a:gd name="T20" fmla="*/ 9525 w 192"/>
              <a:gd name="T21" fmla="*/ 74613 h 168"/>
              <a:gd name="T22" fmla="*/ 1984 w 192"/>
              <a:gd name="T23" fmla="*/ 60854 h 168"/>
              <a:gd name="T24" fmla="*/ 0 w 192"/>
              <a:gd name="T25" fmla="*/ 44450 h 168"/>
              <a:gd name="T26" fmla="*/ 2381 w 192"/>
              <a:gd name="T27" fmla="*/ 28575 h 168"/>
              <a:gd name="T28" fmla="*/ 9525 w 192"/>
              <a:gd name="T29" fmla="*/ 14287 h 168"/>
              <a:gd name="T30" fmla="*/ 21431 w 192"/>
              <a:gd name="T31" fmla="*/ 3704 h 168"/>
              <a:gd name="T32" fmla="*/ 37703 w 192"/>
              <a:gd name="T33" fmla="*/ 0 h 168"/>
              <a:gd name="T34" fmla="*/ 37703 w 192"/>
              <a:gd name="T35" fmla="*/ 0 h 168"/>
              <a:gd name="T36" fmla="*/ 37703 w 192"/>
              <a:gd name="T37" fmla="*/ 19579 h 168"/>
              <a:gd name="T38" fmla="*/ 28178 w 192"/>
              <a:gd name="T39" fmla="*/ 22225 h 168"/>
              <a:gd name="T40" fmla="*/ 22225 w 192"/>
              <a:gd name="T41" fmla="*/ 27517 h 168"/>
              <a:gd name="T42" fmla="*/ 18256 w 192"/>
              <a:gd name="T43" fmla="*/ 35454 h 168"/>
              <a:gd name="T44" fmla="*/ 17463 w 192"/>
              <a:gd name="T45" fmla="*/ 44979 h 168"/>
              <a:gd name="T46" fmla="*/ 18256 w 192"/>
              <a:gd name="T47" fmla="*/ 53975 h 168"/>
              <a:gd name="T48" fmla="*/ 22622 w 192"/>
              <a:gd name="T49" fmla="*/ 61912 h 168"/>
              <a:gd name="T50" fmla="*/ 28972 w 192"/>
              <a:gd name="T51" fmla="*/ 67733 h 168"/>
              <a:gd name="T52" fmla="*/ 37703 w 192"/>
              <a:gd name="T53" fmla="*/ 69850 h 168"/>
              <a:gd name="T54" fmla="*/ 37703 w 192"/>
              <a:gd name="T55" fmla="*/ 69850 h 168"/>
              <a:gd name="T56" fmla="*/ 47228 w 192"/>
              <a:gd name="T57" fmla="*/ 67733 h 168"/>
              <a:gd name="T58" fmla="*/ 53578 w 192"/>
              <a:gd name="T59" fmla="*/ 61912 h 168"/>
              <a:gd name="T60" fmla="*/ 57944 w 192"/>
              <a:gd name="T61" fmla="*/ 53975 h 168"/>
              <a:gd name="T62" fmla="*/ 59531 w 192"/>
              <a:gd name="T63" fmla="*/ 44979 h 168"/>
              <a:gd name="T64" fmla="*/ 58341 w 192"/>
              <a:gd name="T65" fmla="*/ 35454 h 168"/>
              <a:gd name="T66" fmla="*/ 53975 w 192"/>
              <a:gd name="T67" fmla="*/ 27517 h 168"/>
              <a:gd name="T68" fmla="*/ 47228 w 192"/>
              <a:gd name="T69" fmla="*/ 22225 h 168"/>
              <a:gd name="T70" fmla="*/ 37703 w 192"/>
              <a:gd name="T71" fmla="*/ 19579 h 168"/>
              <a:gd name="T72" fmla="*/ 37703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9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17804 w 325"/>
              <a:gd name="T1" fmla="*/ 0 h 148"/>
              <a:gd name="T2" fmla="*/ 22948 w 325"/>
              <a:gd name="T3" fmla="*/ 0 h 148"/>
              <a:gd name="T4" fmla="*/ 28883 w 325"/>
              <a:gd name="T5" fmla="*/ 0 h 148"/>
              <a:gd name="T6" fmla="*/ 34818 w 325"/>
              <a:gd name="T7" fmla="*/ 0 h 148"/>
              <a:gd name="T8" fmla="*/ 40357 w 325"/>
              <a:gd name="T9" fmla="*/ 1051 h 148"/>
              <a:gd name="T10" fmla="*/ 46292 w 325"/>
              <a:gd name="T11" fmla="*/ 1051 h 148"/>
              <a:gd name="T12" fmla="*/ 51831 w 325"/>
              <a:gd name="T13" fmla="*/ 1051 h 148"/>
              <a:gd name="T14" fmla="*/ 58161 w 325"/>
              <a:gd name="T15" fmla="*/ 1051 h 148"/>
              <a:gd name="T16" fmla="*/ 64492 w 325"/>
              <a:gd name="T17" fmla="*/ 1051 h 148"/>
              <a:gd name="T18" fmla="*/ 70822 w 325"/>
              <a:gd name="T19" fmla="*/ 1051 h 148"/>
              <a:gd name="T20" fmla="*/ 77548 w 325"/>
              <a:gd name="T21" fmla="*/ 1051 h 148"/>
              <a:gd name="T22" fmla="*/ 83879 w 325"/>
              <a:gd name="T23" fmla="*/ 1051 h 148"/>
              <a:gd name="T24" fmla="*/ 90605 w 325"/>
              <a:gd name="T25" fmla="*/ 1051 h 148"/>
              <a:gd name="T26" fmla="*/ 97727 w 325"/>
              <a:gd name="T27" fmla="*/ 1051 h 148"/>
              <a:gd name="T28" fmla="*/ 104849 w 325"/>
              <a:gd name="T29" fmla="*/ 1051 h 148"/>
              <a:gd name="T30" fmla="*/ 111575 w 325"/>
              <a:gd name="T31" fmla="*/ 1051 h 148"/>
              <a:gd name="T32" fmla="*/ 119092 w 325"/>
              <a:gd name="T33" fmla="*/ 1051 h 148"/>
              <a:gd name="T34" fmla="*/ 122653 w 325"/>
              <a:gd name="T35" fmla="*/ 5782 h 148"/>
              <a:gd name="T36" fmla="*/ 89022 w 325"/>
              <a:gd name="T37" fmla="*/ 8935 h 148"/>
              <a:gd name="T38" fmla="*/ 125027 w 325"/>
              <a:gd name="T39" fmla="*/ 12614 h 148"/>
              <a:gd name="T40" fmla="*/ 128588 w 325"/>
              <a:gd name="T41" fmla="*/ 24703 h 148"/>
              <a:gd name="T42" fmla="*/ 128588 w 325"/>
              <a:gd name="T43" fmla="*/ 34164 h 148"/>
              <a:gd name="T44" fmla="*/ 125818 w 325"/>
              <a:gd name="T45" fmla="*/ 42048 h 148"/>
              <a:gd name="T46" fmla="*/ 121862 w 325"/>
              <a:gd name="T47" fmla="*/ 49406 h 148"/>
              <a:gd name="T48" fmla="*/ 117114 w 325"/>
              <a:gd name="T49" fmla="*/ 55713 h 148"/>
              <a:gd name="T50" fmla="*/ 112366 w 325"/>
              <a:gd name="T51" fmla="*/ 62020 h 148"/>
              <a:gd name="T52" fmla="*/ 109201 w 325"/>
              <a:gd name="T53" fmla="*/ 69378 h 148"/>
              <a:gd name="T54" fmla="*/ 107618 w 325"/>
              <a:gd name="T55" fmla="*/ 77788 h 148"/>
              <a:gd name="T56" fmla="*/ 7913 w 325"/>
              <a:gd name="T57" fmla="*/ 75686 h 148"/>
              <a:gd name="T58" fmla="*/ 7517 w 325"/>
              <a:gd name="T59" fmla="*/ 65699 h 148"/>
              <a:gd name="T60" fmla="*/ 5935 w 325"/>
              <a:gd name="T61" fmla="*/ 54662 h 148"/>
              <a:gd name="T62" fmla="*/ 3561 w 325"/>
              <a:gd name="T63" fmla="*/ 43099 h 148"/>
              <a:gd name="T64" fmla="*/ 0 w 325"/>
              <a:gd name="T65" fmla="*/ 29959 h 148"/>
              <a:gd name="T66" fmla="*/ 17804 w 325"/>
              <a:gd name="T67" fmla="*/ 0 h 148"/>
              <a:gd name="T68" fmla="*/ 17804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0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314169 w 1303"/>
              <a:gd name="T1" fmla="*/ 105415 h 253"/>
              <a:gd name="T2" fmla="*/ 305828 w 1303"/>
              <a:gd name="T3" fmla="*/ 118065 h 253"/>
              <a:gd name="T4" fmla="*/ 301856 w 1303"/>
              <a:gd name="T5" fmla="*/ 133350 h 253"/>
              <a:gd name="T6" fmla="*/ 365802 w 1303"/>
              <a:gd name="T7" fmla="*/ 100671 h 253"/>
              <a:gd name="T8" fmla="*/ 386059 w 1303"/>
              <a:gd name="T9" fmla="*/ 69574 h 253"/>
              <a:gd name="T10" fmla="*/ 415053 w 1303"/>
              <a:gd name="T11" fmla="*/ 59032 h 253"/>
              <a:gd name="T12" fmla="*/ 443252 w 1303"/>
              <a:gd name="T13" fmla="*/ 68520 h 253"/>
              <a:gd name="T14" fmla="*/ 463509 w 1303"/>
              <a:gd name="T15" fmla="*/ 96455 h 253"/>
              <a:gd name="T16" fmla="*/ 512759 w 1303"/>
              <a:gd name="T17" fmla="*/ 118065 h 253"/>
              <a:gd name="T18" fmla="*/ 515539 w 1303"/>
              <a:gd name="T19" fmla="*/ 106469 h 253"/>
              <a:gd name="T20" fmla="*/ 509184 w 1303"/>
              <a:gd name="T21" fmla="*/ 87494 h 253"/>
              <a:gd name="T22" fmla="*/ 512362 w 1303"/>
              <a:gd name="T23" fmla="*/ 73263 h 253"/>
              <a:gd name="T24" fmla="*/ 517525 w 1303"/>
              <a:gd name="T25" fmla="*/ 56924 h 253"/>
              <a:gd name="T26" fmla="*/ 493297 w 1303"/>
              <a:gd name="T27" fmla="*/ 56397 h 253"/>
              <a:gd name="T28" fmla="*/ 470261 w 1303"/>
              <a:gd name="T29" fmla="*/ 53235 h 253"/>
              <a:gd name="T30" fmla="*/ 448019 w 1303"/>
              <a:gd name="T31" fmla="*/ 48491 h 253"/>
              <a:gd name="T32" fmla="*/ 426571 w 1303"/>
              <a:gd name="T33" fmla="*/ 41112 h 253"/>
              <a:gd name="T34" fmla="*/ 404329 w 1303"/>
              <a:gd name="T35" fmla="*/ 30570 h 253"/>
              <a:gd name="T36" fmla="*/ 365802 w 1303"/>
              <a:gd name="T37" fmla="*/ 11596 h 253"/>
              <a:gd name="T38" fmla="*/ 316949 w 1303"/>
              <a:gd name="T39" fmla="*/ 1581 h 253"/>
              <a:gd name="T40" fmla="*/ 267699 w 1303"/>
              <a:gd name="T41" fmla="*/ 2108 h 253"/>
              <a:gd name="T42" fmla="*/ 217654 w 1303"/>
              <a:gd name="T43" fmla="*/ 13177 h 253"/>
              <a:gd name="T44" fmla="*/ 169993 w 1303"/>
              <a:gd name="T45" fmla="*/ 32679 h 253"/>
              <a:gd name="T46" fmla="*/ 151723 w 1303"/>
              <a:gd name="T47" fmla="*/ 51126 h 253"/>
              <a:gd name="T48" fmla="*/ 169198 w 1303"/>
              <a:gd name="T49" fmla="*/ 42166 h 253"/>
              <a:gd name="T50" fmla="*/ 198193 w 1303"/>
              <a:gd name="T51" fmla="*/ 27935 h 253"/>
              <a:gd name="T52" fmla="*/ 224406 w 1303"/>
              <a:gd name="T53" fmla="*/ 16339 h 253"/>
              <a:gd name="T54" fmla="*/ 140602 w 1303"/>
              <a:gd name="T55" fmla="*/ 49018 h 253"/>
              <a:gd name="T56" fmla="*/ 111210 w 1303"/>
              <a:gd name="T57" fmla="*/ 45856 h 253"/>
              <a:gd name="T58" fmla="*/ 84202 w 1303"/>
              <a:gd name="T59" fmla="*/ 47437 h 253"/>
              <a:gd name="T60" fmla="*/ 59180 w 1303"/>
              <a:gd name="T61" fmla="*/ 54289 h 253"/>
              <a:gd name="T62" fmla="*/ 34952 w 1303"/>
              <a:gd name="T63" fmla="*/ 67993 h 253"/>
              <a:gd name="T64" fmla="*/ 11518 w 1303"/>
              <a:gd name="T65" fmla="*/ 88022 h 253"/>
              <a:gd name="T66" fmla="*/ 42895 w 1303"/>
              <a:gd name="T67" fmla="*/ 107523 h 253"/>
              <a:gd name="T68" fmla="*/ 24228 w 1303"/>
              <a:gd name="T69" fmla="*/ 111740 h 253"/>
              <a:gd name="T70" fmla="*/ 5561 w 1303"/>
              <a:gd name="T71" fmla="*/ 106469 h 253"/>
              <a:gd name="T72" fmla="*/ 1589 w 1303"/>
              <a:gd name="T73" fmla="*/ 109632 h 253"/>
              <a:gd name="T74" fmla="*/ 59180 w 1303"/>
              <a:gd name="T75" fmla="*/ 120700 h 253"/>
              <a:gd name="T76" fmla="*/ 68712 w 1303"/>
              <a:gd name="T77" fmla="*/ 82224 h 253"/>
              <a:gd name="T78" fmla="*/ 90557 w 1303"/>
              <a:gd name="T79" fmla="*/ 62722 h 253"/>
              <a:gd name="T80" fmla="*/ 118360 w 1303"/>
              <a:gd name="T81" fmla="*/ 61141 h 253"/>
              <a:gd name="T82" fmla="*/ 143779 w 1303"/>
              <a:gd name="T83" fmla="*/ 78007 h 253"/>
              <a:gd name="T84" fmla="*/ 158475 w 1303"/>
              <a:gd name="T85" fmla="*/ 114902 h 253"/>
              <a:gd name="T86" fmla="*/ 184688 w 1303"/>
              <a:gd name="T87" fmla="*/ 120173 h 253"/>
              <a:gd name="T88" fmla="*/ 175553 w 1303"/>
              <a:gd name="T89" fmla="*/ 84332 h 253"/>
              <a:gd name="T90" fmla="*/ 322113 w 1303"/>
              <a:gd name="T91" fmla="*/ 11069 h 253"/>
              <a:gd name="T92" fmla="*/ 341574 w 1303"/>
              <a:gd name="T93" fmla="*/ 26354 h 253"/>
              <a:gd name="T94" fmla="*/ 359447 w 1303"/>
              <a:gd name="T95" fmla="*/ 26354 h 253"/>
              <a:gd name="T96" fmla="*/ 361036 w 1303"/>
              <a:gd name="T97" fmla="*/ 43747 h 253"/>
              <a:gd name="T98" fmla="*/ 354284 w 1303"/>
              <a:gd name="T99" fmla="*/ 26354 h 253"/>
              <a:gd name="T100" fmla="*/ 347532 w 1303"/>
              <a:gd name="T101" fmla="*/ 26354 h 253"/>
              <a:gd name="T102" fmla="*/ 329659 w 1303"/>
              <a:gd name="T103" fmla="*/ 43747 h 253"/>
              <a:gd name="T104" fmla="*/ 318538 w 1303"/>
              <a:gd name="T105" fmla="*/ 54289 h 253"/>
              <a:gd name="T106" fmla="*/ 317346 w 1303"/>
              <a:gd name="T107" fmla="*/ 59032 h 253"/>
              <a:gd name="T108" fmla="*/ 337603 w 1303"/>
              <a:gd name="T109" fmla="*/ 56397 h 253"/>
              <a:gd name="T110" fmla="*/ 354284 w 1303"/>
              <a:gd name="T111" fmla="*/ 60087 h 253"/>
              <a:gd name="T112" fmla="*/ 350312 w 1303"/>
              <a:gd name="T113" fmla="*/ 67993 h 253"/>
              <a:gd name="T114" fmla="*/ 330056 w 1303"/>
              <a:gd name="T115" fmla="*/ 68520 h 253"/>
              <a:gd name="T116" fmla="*/ 316552 w 1303"/>
              <a:gd name="T117" fmla="*/ 67993 h 253"/>
              <a:gd name="T118" fmla="*/ 321318 w 1303"/>
              <a:gd name="T119" fmla="*/ 90657 h 253"/>
              <a:gd name="T120" fmla="*/ 334822 w 1303"/>
              <a:gd name="T121" fmla="*/ 88549 h 253"/>
              <a:gd name="T122" fmla="*/ 341574 w 1303"/>
              <a:gd name="T123" fmla="*/ 88549 h 253"/>
              <a:gd name="T124" fmla="*/ 329262 w 1303"/>
              <a:gd name="T125" fmla="*/ 96455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" name="Text Box 20"/>
          <p:cNvSpPr txBox="1">
            <a:spLocks noChangeArrowheads="1"/>
          </p:cNvSpPr>
          <p:nvPr/>
        </p:nvSpPr>
        <p:spPr bwMode="auto">
          <a:xfrm>
            <a:off x="762000" y="5791200"/>
            <a:ext cx="663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9900"/>
                </a:solidFill>
                <a:latin typeface="Comic Sans MS" pitchFamily="66" charset="0"/>
              </a:rPr>
              <a:t>Q</a:t>
            </a:r>
            <a:r>
              <a:rPr lang="en-US" sz="1800" dirty="0">
                <a:latin typeface="Comic Sans MS" pitchFamily="66" charset="0"/>
              </a:rPr>
              <a:t>:  human analogies of reserved resources (circuit switching) versus on-demand allocation (packet-switching)?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Circuit Switching</a:t>
            </a:r>
            <a:endParaRPr lang="en-US" smtClean="0"/>
          </a:p>
        </p:txBody>
      </p:sp>
      <p:sp>
        <p:nvSpPr>
          <p:cNvPr id="13330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End-end resources reserved for “call”</a:t>
            </a:r>
          </a:p>
          <a:p>
            <a:r>
              <a:rPr lang="en-US" sz="2400" smtClean="0"/>
              <a:t>link bandwidth,  switch capacity</a:t>
            </a:r>
          </a:p>
          <a:p>
            <a:r>
              <a:rPr lang="en-US" sz="2400" smtClean="0"/>
              <a:t>dedicated resources: no sharing</a:t>
            </a:r>
          </a:p>
          <a:p>
            <a:r>
              <a:rPr lang="en-US" sz="2400" smtClean="0"/>
              <a:t>circuit-like (guaranteed) performance</a:t>
            </a:r>
          </a:p>
          <a:p>
            <a:r>
              <a:rPr lang="en-US" sz="2400" smtClean="0"/>
              <a:t>call setup required</a:t>
            </a:r>
          </a:p>
          <a:p>
            <a:endParaRPr lang="en-US" sz="2400" smtClean="0"/>
          </a:p>
        </p:txBody>
      </p:sp>
      <p:grpSp>
        <p:nvGrpSpPr>
          <p:cNvPr id="2" name="Group 157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13334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13634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5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13604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05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06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07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08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09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0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1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2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3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4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5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6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7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18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630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31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32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33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626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27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28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29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622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23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24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625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13601" name="Picture 1612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602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340" name="Picture 1615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13325" name="Object 16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6397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3326" name="Object 16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6398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0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13588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89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90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91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92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98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99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00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95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96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97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13575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6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7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8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79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85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86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87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82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83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84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13562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3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4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5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66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72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73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74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69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70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71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13549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0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1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2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53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59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60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61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56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57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58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13536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7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8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9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40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46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47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48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43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44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45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13523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27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33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4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5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30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1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2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13510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1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2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3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14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20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17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13497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8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9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0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01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12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07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8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13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04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5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6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27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13484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7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88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1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94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5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6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37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91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2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3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51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8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13323" name="Object 175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6395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3324" name="Object 175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6396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13339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13467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68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314" name="Object 1771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16386" name="Clip" r:id="rId11" imgW="1305000" imgH="1085760" progId="">
                <p:embed/>
              </p:oleObj>
            </a:graphicData>
          </a:graphic>
        </p:graphicFrame>
        <p:sp>
          <p:nvSpPr>
            <p:cNvPr id="13358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1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13459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0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1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2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3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4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5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63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2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13446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7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8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9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0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3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56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57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58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4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53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54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55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5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13433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5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6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7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6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43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4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5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7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40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1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2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8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3420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24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9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30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50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27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8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9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68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5" name="Object 1839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1638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3316" name="Object 1840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1638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3317" name="Object 1841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16389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13318" name="Object 1842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16390" name="Clip" r:id="rId15" imgW="1305000" imgH="1085760" progId="">
                <p:embed/>
              </p:oleObj>
            </a:graphicData>
          </a:graphic>
        </p:graphicFrame>
        <p:grpSp>
          <p:nvGrpSpPr>
            <p:cNvPr id="13356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3321" name="Object 184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6393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3322" name="Object 184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6394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3357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3319" name="Object 184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6391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13320" name="Object 184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6392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13362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3403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04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81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65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3395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7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9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1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2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84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Freeform 1889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557213 w 1628"/>
              <a:gd name="T3" fmla="*/ 331788 h 2037"/>
              <a:gd name="T4" fmla="*/ 1682750 w 1628"/>
              <a:gd name="T5" fmla="*/ 396875 h 2037"/>
              <a:gd name="T6" fmla="*/ 1538287 w 1628"/>
              <a:gd name="T7" fmla="*/ 1444625 h 2037"/>
              <a:gd name="T8" fmla="*/ 1843088 w 1628"/>
              <a:gd name="T9" fmla="*/ 1789113 h 2037"/>
              <a:gd name="T10" fmla="*/ 1471612 w 1628"/>
              <a:gd name="T11" fmla="*/ 2425701 h 2037"/>
              <a:gd name="T12" fmla="*/ 2332038 w 1628"/>
              <a:gd name="T13" fmla="*/ 2624138 h 2037"/>
              <a:gd name="T14" fmla="*/ 2173288 w 1628"/>
              <a:gd name="T15" fmla="*/ 3167063 h 2037"/>
              <a:gd name="T16" fmla="*/ 2584450 w 1628"/>
              <a:gd name="T17" fmla="*/ 3233738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Freeform 1890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46037 w 1037"/>
              <a:gd name="T3" fmla="*/ 136525 h 1244"/>
              <a:gd name="T4" fmla="*/ 1341437 w 1037"/>
              <a:gd name="T5" fmla="*/ 127000 h 1244"/>
              <a:gd name="T6" fmla="*/ 1646237 w 1037"/>
              <a:gd name="T7" fmla="*/ 444500 h 1244"/>
              <a:gd name="T8" fmla="*/ 1277937 w 1037"/>
              <a:gd name="T9" fmla="*/ 1092200 h 1244"/>
              <a:gd name="T10" fmla="*/ 750887 w 1037"/>
              <a:gd name="T11" fmla="*/ 1397000 h 1244"/>
              <a:gd name="T12" fmla="*/ 547687 w 1037"/>
              <a:gd name="T13" fmla="*/ 1625600 h 1244"/>
              <a:gd name="T14" fmla="*/ 452437 w 1037"/>
              <a:gd name="T15" fmla="*/ 1974850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Network Core: Circuit Switching</a:t>
            </a:r>
            <a:endParaRPr lang="en-US" dirty="0" smtClean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network resources (e.g., bandwidth) </a:t>
            </a:r>
            <a:r>
              <a:rPr lang="en-US" dirty="0" smtClean="0">
                <a:solidFill>
                  <a:srgbClr val="FF0000"/>
                </a:solidFill>
              </a:rPr>
              <a:t>divided into “pieces”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pieces allocated to calls</a:t>
            </a:r>
          </a:p>
          <a:p>
            <a:r>
              <a:rPr lang="en-US" sz="2400" dirty="0" smtClean="0"/>
              <a:t>resource piece </a:t>
            </a:r>
            <a:r>
              <a:rPr lang="en-US" sz="2400" i="1" dirty="0" smtClean="0">
                <a:solidFill>
                  <a:srgbClr val="FF0000"/>
                </a:solidFill>
              </a:rPr>
              <a:t>idle</a:t>
            </a:r>
            <a:r>
              <a:rPr lang="en-US" sz="2400" dirty="0" smtClean="0"/>
              <a:t> if not used by owning call </a:t>
            </a:r>
            <a:r>
              <a:rPr lang="en-US" sz="2400" i="1" dirty="0" smtClean="0"/>
              <a:t>(no sharing)</a:t>
            </a:r>
            <a:endParaRPr lang="en-US" sz="2400" dirty="0" smtClean="0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648200" y="14478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dirty="0">
                <a:solidFill>
                  <a:srgbClr val="009900"/>
                </a:solidFill>
                <a:latin typeface="Comic Sans MS" pitchFamily="66" charset="0"/>
              </a:rPr>
              <a:t>frequency </a:t>
            </a:r>
            <a:r>
              <a:rPr lang="en-US" dirty="0" smtClean="0">
                <a:solidFill>
                  <a:srgbClr val="009900"/>
                </a:solidFill>
                <a:latin typeface="Comic Sans MS" pitchFamily="66" charset="0"/>
              </a:rPr>
              <a:t>division multiplexing </a:t>
            </a:r>
            <a:r>
              <a:rPr lang="en-US" dirty="0" smtClean="0">
                <a:latin typeface="Comic Sans MS" pitchFamily="66" charset="0"/>
              </a:rPr>
              <a:t>(FDM)</a:t>
            </a:r>
          </a:p>
          <a:p>
            <a:pPr marL="1200150" lvl="2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dirty="0" smtClean="0">
                <a:latin typeface="Comic Sans MS" pitchFamily="66" charset="0"/>
              </a:rPr>
              <a:t>Radio frequency 88-108 MHz</a:t>
            </a:r>
          </a:p>
          <a:p>
            <a:pPr marL="1200150" lvl="2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dirty="0" smtClean="0">
                <a:latin typeface="Comic Sans MS" pitchFamily="66" charset="0"/>
              </a:rPr>
              <a:t>Phone  4kHz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dirty="0">
                <a:solidFill>
                  <a:srgbClr val="009900"/>
                </a:solidFill>
                <a:latin typeface="Comic Sans MS" pitchFamily="66" charset="0"/>
              </a:rPr>
              <a:t>time </a:t>
            </a:r>
            <a:r>
              <a:rPr lang="en-US" dirty="0" smtClean="0">
                <a:solidFill>
                  <a:srgbClr val="009900"/>
                </a:solidFill>
                <a:latin typeface="Comic Sans MS" pitchFamily="66" charset="0"/>
              </a:rPr>
              <a:t>division multiplexing </a:t>
            </a:r>
            <a:r>
              <a:rPr lang="en-US" dirty="0" smtClean="0">
                <a:latin typeface="Comic Sans MS" pitchFamily="66" charset="0"/>
              </a:rPr>
              <a:t>(TDM)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 smtClean="0"/>
              <a:t>Circuit Switching: FDM and TDM</a:t>
            </a:r>
            <a:endParaRPr lang="fr-FR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00200"/>
            <a:ext cx="7239000" cy="2438400"/>
            <a:chOff x="288" y="1007"/>
            <a:chExt cx="4560" cy="1536"/>
          </a:xfrm>
        </p:grpSpPr>
        <p:sp>
          <p:nvSpPr>
            <p:cNvPr id="6461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FDM</a:t>
              </a:r>
              <a:endParaRPr lang="fr-FR" dirty="0"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461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959100" y="2528887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959100" y="2757487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959100" y="2986087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959100" y="3214687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96900" y="4051300"/>
            <a:ext cx="7239000" cy="2516187"/>
            <a:chOff x="288" y="2543"/>
            <a:chExt cx="4560" cy="1585"/>
          </a:xfrm>
        </p:grpSpPr>
        <p:sp>
          <p:nvSpPr>
            <p:cNvPr id="6460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6460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6460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6461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59100" y="5043487"/>
            <a:ext cx="3886200" cy="914400"/>
            <a:chOff x="1776" y="3168"/>
            <a:chExt cx="2448" cy="576"/>
          </a:xfrm>
        </p:grpSpPr>
        <p:sp>
          <p:nvSpPr>
            <p:cNvPr id="6460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187700" y="5043487"/>
            <a:ext cx="3886200" cy="914400"/>
            <a:chOff x="1920" y="3168"/>
            <a:chExt cx="2448" cy="576"/>
          </a:xfrm>
        </p:grpSpPr>
        <p:sp>
          <p:nvSpPr>
            <p:cNvPr id="6459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416300" y="5043487"/>
            <a:ext cx="3886200" cy="914400"/>
            <a:chOff x="2064" y="3168"/>
            <a:chExt cx="2448" cy="576"/>
          </a:xfrm>
        </p:grpSpPr>
        <p:sp>
          <p:nvSpPr>
            <p:cNvPr id="6459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644900" y="5043487"/>
            <a:ext cx="3886200" cy="914400"/>
            <a:chOff x="2208" y="3168"/>
            <a:chExt cx="2448" cy="576"/>
          </a:xfrm>
        </p:grpSpPr>
        <p:sp>
          <p:nvSpPr>
            <p:cNvPr id="6458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959100" y="2757487"/>
            <a:ext cx="4572000" cy="457200"/>
            <a:chOff x="1776" y="1728"/>
            <a:chExt cx="2880" cy="288"/>
          </a:xfrm>
        </p:grpSpPr>
        <p:sp>
          <p:nvSpPr>
            <p:cNvPr id="6458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187700" y="5043487"/>
            <a:ext cx="4114800" cy="914400"/>
            <a:chOff x="1920" y="3168"/>
            <a:chExt cx="2592" cy="576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959100" y="2643187"/>
            <a:ext cx="4572000" cy="685800"/>
            <a:chOff x="1776" y="1656"/>
            <a:chExt cx="2880" cy="432"/>
          </a:xfrm>
        </p:grpSpPr>
        <p:sp>
          <p:nvSpPr>
            <p:cNvPr id="64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3073400" y="5043487"/>
            <a:ext cx="4343400" cy="914400"/>
            <a:chOff x="1848" y="3168"/>
            <a:chExt cx="2736" cy="576"/>
          </a:xfrm>
        </p:grpSpPr>
        <p:sp>
          <p:nvSpPr>
            <p:cNvPr id="6453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584825" y="1271587"/>
            <a:ext cx="2709863" cy="952500"/>
            <a:chOff x="3477" y="216"/>
            <a:chExt cx="1707" cy="600"/>
          </a:xfrm>
        </p:grpSpPr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453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53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long does it take to send a file of </a:t>
            </a:r>
            <a:r>
              <a:rPr lang="en-US" dirty="0" smtClean="0">
                <a:solidFill>
                  <a:srgbClr val="FF0000"/>
                </a:solidFill>
              </a:rPr>
              <a:t>80 Kbytes </a:t>
            </a:r>
            <a:r>
              <a:rPr lang="en-US" dirty="0" smtClean="0"/>
              <a:t>from host A to host B over a circuit-switched network?</a:t>
            </a:r>
          </a:p>
          <a:p>
            <a:pPr lvl="1"/>
            <a:r>
              <a:rPr lang="en-US" dirty="0" smtClean="0"/>
              <a:t>All links are </a:t>
            </a:r>
            <a:r>
              <a:rPr lang="en-US" dirty="0" smtClean="0">
                <a:solidFill>
                  <a:srgbClr val="FF0000"/>
                </a:solidFill>
              </a:rPr>
              <a:t>1.536 Mbps</a:t>
            </a:r>
          </a:p>
          <a:p>
            <a:pPr lvl="1"/>
            <a:r>
              <a:rPr lang="en-US" dirty="0" smtClean="0"/>
              <a:t>Each link uses TDM with </a:t>
            </a:r>
            <a:r>
              <a:rPr lang="en-US" dirty="0" smtClean="0">
                <a:solidFill>
                  <a:srgbClr val="FF0000"/>
                </a:solidFill>
              </a:rPr>
              <a:t>24 slots/sec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 </a:t>
            </a:r>
            <a:r>
              <a:rPr lang="en-US" dirty="0" err="1" smtClean="0">
                <a:solidFill>
                  <a:srgbClr val="FF0000"/>
                </a:solidFill>
              </a:rPr>
              <a:t>msec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establish end-to-end circuit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9900"/>
                </a:solidFill>
              </a:rPr>
              <a:t>Let’s work it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Numerical Example: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267200"/>
          </a:xfrm>
        </p:spPr>
        <p:txBody>
          <a:bodyPr/>
          <a:lstStyle/>
          <a:p>
            <a:r>
              <a:rPr lang="en-US" dirty="0" smtClean="0"/>
              <a:t>80 Kbytes is 640,000 Kbits </a:t>
            </a:r>
          </a:p>
          <a:p>
            <a:pPr lvl="1"/>
            <a:r>
              <a:rPr lang="en-US" sz="1800" dirty="0" smtClean="0"/>
              <a:t>NOTE: networks in bits, end systems in bytes</a:t>
            </a:r>
          </a:p>
          <a:p>
            <a:pPr lvl="1"/>
            <a:r>
              <a:rPr lang="en-US" sz="1800" dirty="0" smtClean="0"/>
              <a:t>NOTE: 1 Kbyte = 1024 bytes, 1Kbit = 1000 bits</a:t>
            </a:r>
          </a:p>
          <a:p>
            <a:r>
              <a:rPr lang="en-US" dirty="0" smtClean="0"/>
              <a:t>Each circuit has a rate of 1.536 / 24 = 64 Kbps</a:t>
            </a:r>
          </a:p>
          <a:p>
            <a:r>
              <a:rPr lang="en-US" dirty="0" smtClean="0"/>
              <a:t>So, it takes 640,000 bits / 64 Kbps = 10 seconds to transmit the file</a:t>
            </a:r>
          </a:p>
          <a:p>
            <a:r>
              <a:rPr lang="en-US" dirty="0" smtClean="0"/>
              <a:t>Need to add the circuit establishment time  (½ second)</a:t>
            </a:r>
          </a:p>
          <a:p>
            <a:r>
              <a:rPr lang="en-US" dirty="0" smtClean="0"/>
              <a:t>So, 10.5 seconds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 dirty="0" smtClean="0">
                <a:solidFill>
                  <a:srgbClr val="FF0000"/>
                </a:solidFill>
              </a:rPr>
              <a:t>packets</a:t>
            </a:r>
            <a:endParaRPr lang="en-US" sz="2000" dirty="0" smtClean="0"/>
          </a:p>
          <a:p>
            <a:r>
              <a:rPr lang="en-US" sz="2400" dirty="0" smtClean="0"/>
              <a:t>user A, B packets </a:t>
            </a:r>
            <a:r>
              <a:rPr lang="en-US" sz="2400" i="1" dirty="0" smtClean="0"/>
              <a:t>share</a:t>
            </a:r>
            <a:r>
              <a:rPr lang="en-US" sz="2400" dirty="0" smtClean="0"/>
              <a:t> network resources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each packet uses full link bandwidth </a:t>
            </a:r>
          </a:p>
          <a:p>
            <a:r>
              <a:rPr lang="en-US" sz="2400" dirty="0" smtClean="0"/>
              <a:t>resources used </a:t>
            </a:r>
            <a:r>
              <a:rPr lang="en-US" sz="2400" i="1" dirty="0" smtClean="0"/>
              <a:t>as needed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Resource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contention: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sz="1800" dirty="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66568" name="Rectangle 7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 smtClean="0"/>
              <a:t>Packet Switching: Statistical Multiplexing</a:t>
            </a:r>
            <a:endParaRPr lang="en-US" sz="3600" smtClean="0"/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076825"/>
            <a:ext cx="8370888" cy="15240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Sequence of A &amp; B packets does not have fixed pattern, bandwidth shared on demand </a:t>
            </a:r>
            <a:r>
              <a:rPr lang="en-US" sz="2400" dirty="0" smtClean="0">
                <a:sym typeface="Monotype Sorts" pitchFamily="2" charset="2"/>
              </a:rPr>
              <a:t> </a:t>
            </a:r>
            <a:r>
              <a:rPr lang="en-US" sz="2400" b="1" i="1" dirty="0" smtClean="0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 dirty="0" smtClean="0">
                <a:sym typeface="Monotype Sorts" pitchFamily="2" charset="2"/>
              </a:rPr>
              <a:t>.</a:t>
            </a:r>
          </a:p>
        </p:txBody>
      </p:sp>
      <p:graphicFrame>
        <p:nvGraphicFramePr>
          <p:cNvPr id="14338" name="Object 226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17410" name="Clip" r:id="rId4" imgW="1305000" imgH="1085760" progId="">
              <p:embed/>
            </p:oleObj>
          </a:graphicData>
        </a:graphic>
      </p:graphicFrame>
      <p:sp>
        <p:nvSpPr>
          <p:cNvPr id="14347" name="Line 230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228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231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0" name="Oval 232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2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4426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7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4423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5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2" name="Oval 246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47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248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5" name="Oval 249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9" name="Object 274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17411" name="Clip" r:id="rId5" imgW="1305000" imgH="1085760" progId="">
              <p:embed/>
            </p:oleObj>
          </a:graphicData>
        </a:graphic>
      </p:graphicFrame>
      <p:graphicFrame>
        <p:nvGraphicFramePr>
          <p:cNvPr id="14340" name="Object 275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17412" name="Clip" r:id="rId6" imgW="1305000" imgH="1085760" progId="">
              <p:embed/>
            </p:oleObj>
          </a:graphicData>
        </a:graphic>
      </p:graphicFrame>
      <p:sp>
        <p:nvSpPr>
          <p:cNvPr id="14356" name="Line 276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77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278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279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280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84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85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87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8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89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290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Rectangle 291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Rectangle 292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293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11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14417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8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Line 300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Line 301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302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303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9" name="Text Box 308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0" name="Text Box 309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2" name="Rectangle 313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314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Rectangle 315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9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14413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1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14341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17413" name="Clip" r:id="rId7" imgW="1305000" imgH="1085760" progId="">
                <p:embed/>
              </p:oleObj>
            </a:graphicData>
          </a:graphic>
        </p:graphicFrame>
        <p:grpSp>
          <p:nvGrpSpPr>
            <p:cNvPr id="8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14400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403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10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14410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14407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8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9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14342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17414" name="Clip" r:id="rId8" imgW="1305000" imgH="1085760" progId="">
                <p:embed/>
              </p:oleObj>
            </a:graphicData>
          </a:graphic>
        </p:graphicFrame>
        <p:sp>
          <p:nvSpPr>
            <p:cNvPr id="14391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394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2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14396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87" name="Text Box 329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8" name="Text Box 330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4389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 dirty="0" smtClean="0"/>
              <a:t>Packet-switching: Store-and-Forward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Store and forward: </a:t>
            </a:r>
            <a:r>
              <a:rPr lang="en-US" sz="2400" dirty="0" smtClean="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9900"/>
                </a:solidFill>
              </a:rPr>
              <a:t>delay = 3 L/R </a:t>
            </a:r>
            <a:r>
              <a:rPr lang="en-US" sz="2400" dirty="0" smtClean="0"/>
              <a:t>(assuming zero propagation delay)</a:t>
            </a:r>
          </a:p>
        </p:txBody>
      </p:sp>
      <p:sp>
        <p:nvSpPr>
          <p:cNvPr id="153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Example: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3 hops (end </a:t>
            </a:r>
            <a:r>
              <a:rPr lang="en-US" sz="2400" smtClean="0"/>
              <a:t>plus 2 </a:t>
            </a:r>
            <a:r>
              <a:rPr lang="en-US" sz="2400" dirty="0" smtClean="0"/>
              <a:t>routers)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 = 7.5 </a:t>
            </a:r>
            <a:r>
              <a:rPr lang="en-US" sz="2400" dirty="0" err="1" smtClean="0"/>
              <a:t>Mbits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transmission delay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= 3 * 7.5 / 1.5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= 15 sec</a:t>
            </a: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18434" name="Clip" r:id="rId4" imgW="1305000" imgH="1085760" progId="">
              <p:embed/>
            </p:oleObj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18435" name="Clip" r:id="rId5" imgW="1305000" imgH="1085760" progId="">
              <p:embed/>
            </p:oleObj>
          </a:graphicData>
        </a:graphic>
      </p:graphicFrame>
      <p:sp>
        <p:nvSpPr>
          <p:cNvPr id="15370" name="Text Box 37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1" name="Text Box 38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2" name="Text Box 39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3" name="Rectangle 40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15374" name="AutoShape 4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4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15391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95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0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9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15378" name="Oval 7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7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7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Rectangle 7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82" name="Oval 7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8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8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8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16402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06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412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409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 smtClean="0"/>
              <a:t>Packet Switching versus Circuit Switching</a:t>
            </a:r>
            <a:endParaRPr lang="en-US" dirty="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 smtClean="0"/>
              <a:t>1 Mb/s link</a:t>
            </a:r>
          </a:p>
          <a:p>
            <a:r>
              <a:rPr lang="en-US" sz="2400" dirty="0" smtClean="0"/>
              <a:t>Each user: </a:t>
            </a:r>
          </a:p>
          <a:p>
            <a:pPr lvl="1"/>
            <a:r>
              <a:rPr lang="en-US" sz="2000" dirty="0" smtClean="0"/>
              <a:t>100 kb/s when “active”</a:t>
            </a:r>
          </a:p>
          <a:p>
            <a:pPr lvl="1"/>
            <a:r>
              <a:rPr lang="en-US" sz="2000" dirty="0" smtClean="0"/>
              <a:t>active 10% of time</a:t>
            </a:r>
          </a:p>
          <a:p>
            <a:r>
              <a:rPr lang="en-US" sz="2400" i="1" dirty="0" smtClean="0">
                <a:solidFill>
                  <a:srgbClr val="FF3300"/>
                </a:solidFill>
              </a:rPr>
              <a:t>circuit-switching: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10 users</a:t>
            </a:r>
          </a:p>
          <a:p>
            <a:r>
              <a:rPr lang="en-US" sz="2400" i="1" dirty="0" smtClean="0">
                <a:solidFill>
                  <a:srgbClr val="FF3300"/>
                </a:solidFill>
              </a:rPr>
              <a:t>packet switching: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With 35 users, probability 10+ active at same time is less than .0004</a:t>
            </a:r>
          </a:p>
        </p:txBody>
      </p:sp>
      <p:sp>
        <p:nvSpPr>
          <p:cNvPr id="163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293813"/>
            <a:ext cx="828675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FF3300"/>
                </a:solidFill>
              </a:rPr>
              <a:t>Packet switching can allow more users to use network!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16399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16400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</p:txBody>
      </p:sp>
      <p:graphicFrame>
        <p:nvGraphicFramePr>
          <p:cNvPr id="16386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19458" name="Clip" r:id="rId4" imgW="1305000" imgH="1085760" progId="">
              <p:embed/>
            </p:oleObj>
          </a:graphicData>
        </a:graphic>
      </p:graphicFrame>
      <p:graphicFrame>
        <p:nvGraphicFramePr>
          <p:cNvPr id="16387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19459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Chapter 1: Roadmap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07375" cy="5029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1.1 What </a:t>
            </a:r>
            <a:r>
              <a:rPr lang="en-US" i="1" dirty="0" smtClean="0">
                <a:solidFill>
                  <a:srgbClr val="FF0000"/>
                </a:solidFill>
              </a:rPr>
              <a:t>is</a:t>
            </a:r>
            <a:r>
              <a:rPr lang="en-US" dirty="0" smtClean="0">
                <a:solidFill>
                  <a:srgbClr val="FF0000"/>
                </a:solidFill>
              </a:rPr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1.2</a:t>
            </a:r>
            <a:r>
              <a:rPr lang="en-US" dirty="0" smtClean="0"/>
              <a:t> Network edge</a:t>
            </a:r>
          </a:p>
          <a:p>
            <a:pPr lvl="1"/>
            <a:r>
              <a:rPr lang="en-US" dirty="0" smtClean="0"/>
              <a:t>	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1.3</a:t>
            </a:r>
            <a:r>
              <a:rPr lang="en-US" dirty="0" smtClean="0"/>
              <a:t> Network core</a:t>
            </a:r>
          </a:p>
          <a:p>
            <a:pPr lvl="1"/>
            <a:r>
              <a:rPr lang="en-US" dirty="0" smtClean="0"/>
              <a:t>	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1.4</a:t>
            </a:r>
            <a:r>
              <a:rPr lang="en-US" dirty="0" smtClean="0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</a:rPr>
              <a:t>1.5</a:t>
            </a:r>
            <a:r>
              <a:rPr lang="en-US" dirty="0" smtClean="0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1.6</a:t>
            </a:r>
            <a:r>
              <a:rPr lang="en-US" dirty="0" smtClean="0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1.7</a:t>
            </a:r>
            <a:r>
              <a:rPr lang="en-US" dirty="0" smtClean="0"/>
              <a:t> History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Packet Switching versus Circuit Switching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</a:p>
          <a:p>
            <a:pPr lvl="1"/>
            <a:r>
              <a:rPr lang="en-US" dirty="0" smtClean="0"/>
              <a:t>3 users, </a:t>
            </a:r>
          </a:p>
          <a:p>
            <a:pPr lvl="1"/>
            <a:r>
              <a:rPr lang="en-US" dirty="0" smtClean="0"/>
              <a:t>TDM with 1000 bit slot, 1 slot per 10 </a:t>
            </a:r>
            <a:r>
              <a:rPr lang="en-US" dirty="0" err="1" smtClean="0"/>
              <a:t>msec</a:t>
            </a:r>
            <a:endParaRPr lang="en-US" dirty="0" smtClean="0"/>
          </a:p>
          <a:p>
            <a:r>
              <a:rPr lang="en-US" dirty="0" smtClean="0"/>
              <a:t>Users quiet, then one user 1000 1kbit packets</a:t>
            </a:r>
          </a:p>
          <a:p>
            <a:r>
              <a:rPr lang="en-US" dirty="0" smtClean="0"/>
              <a:t>With TDM, will take 10 seconds to transmit</a:t>
            </a:r>
          </a:p>
          <a:p>
            <a:r>
              <a:rPr lang="en-US" dirty="0" smtClean="0"/>
              <a:t>With packet switch, user can take all (1 Mbps) and transmit in about 1 second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1293813"/>
            <a:ext cx="828675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kumimoji="1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 switching can give individual</a:t>
            </a:r>
            <a:r>
              <a:rPr kumimoji="1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users </a:t>
            </a:r>
            <a:r>
              <a:rPr kumimoji="1" lang="en-US" sz="2000" i="1" kern="0" dirty="0" smtClean="0">
                <a:solidFill>
                  <a:srgbClr val="FF3300"/>
                </a:solidFill>
                <a:latin typeface="+mn-lt"/>
              </a:rPr>
              <a:t>better performance!</a:t>
            </a:r>
            <a:endParaRPr kumimoji="1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/>
          <a:lstStyle/>
          <a:p>
            <a:r>
              <a:rPr lang="en-US" sz="3200" dirty="0" smtClean="0"/>
              <a:t>Packet Switching versus Circuit Switching</a:t>
            </a:r>
            <a:endParaRPr lang="en-US" dirty="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8196263" cy="4648200"/>
          </a:xfrm>
        </p:spPr>
        <p:txBody>
          <a:bodyPr/>
          <a:lstStyle/>
          <a:p>
            <a:r>
              <a:rPr lang="en-US" sz="2400" dirty="0" smtClean="0"/>
              <a:t>Great for </a:t>
            </a:r>
            <a:r>
              <a:rPr lang="en-US" sz="2400" dirty="0" err="1" smtClean="0"/>
              <a:t>bursty</a:t>
            </a:r>
            <a:r>
              <a:rPr lang="en-US" sz="2400" dirty="0" smtClean="0"/>
              <a:t> data</a:t>
            </a:r>
          </a:p>
          <a:p>
            <a:pPr lvl="1"/>
            <a:r>
              <a:rPr lang="en-US" dirty="0" smtClean="0"/>
              <a:t>Resource sharing</a:t>
            </a:r>
          </a:p>
          <a:p>
            <a:pPr lvl="1"/>
            <a:r>
              <a:rPr lang="en-US" dirty="0" smtClean="0"/>
              <a:t>Simpler, no call setup</a:t>
            </a:r>
            <a:endParaRPr lang="en-US" sz="2000" dirty="0" smtClean="0"/>
          </a:p>
          <a:p>
            <a:r>
              <a:rPr lang="en-US" sz="2400" dirty="0" smtClean="0"/>
              <a:t>But… can have </a:t>
            </a:r>
            <a:r>
              <a:rPr lang="en-US" sz="2400" dirty="0" smtClean="0">
                <a:solidFill>
                  <a:srgbClr val="FF0000"/>
                </a:solidFill>
              </a:rPr>
              <a:t> excessive congestion:</a:t>
            </a:r>
            <a:r>
              <a:rPr lang="en-US" sz="2400" dirty="0" smtClean="0"/>
              <a:t> packet delay and loss</a:t>
            </a:r>
          </a:p>
          <a:p>
            <a:pPr lvl="1"/>
            <a:r>
              <a:rPr lang="en-US" dirty="0" smtClean="0"/>
              <a:t>Protocols needed for reliable data transfer, congestion control</a:t>
            </a:r>
            <a:endParaRPr lang="en-US" sz="2000" dirty="0" smtClean="0"/>
          </a:p>
          <a:p>
            <a:r>
              <a:rPr lang="en-US" sz="2400" dirty="0" smtClean="0"/>
              <a:t>Q: </a:t>
            </a:r>
            <a:r>
              <a:rPr lang="en-US" sz="2400" dirty="0" smtClean="0">
                <a:solidFill>
                  <a:srgbClr val="FF0000"/>
                </a:solidFill>
              </a:rPr>
              <a:t>How to provide circuit-like behavior?</a:t>
            </a:r>
            <a:endParaRPr lang="en-US" sz="2400" dirty="0" smtClean="0"/>
          </a:p>
          <a:p>
            <a:pPr lvl="1"/>
            <a:r>
              <a:rPr lang="en-US" dirty="0" smtClean="0"/>
              <a:t>Bandwidth guarantees needed for audio/video apps</a:t>
            </a:r>
          </a:p>
          <a:p>
            <a:pPr lvl="1"/>
            <a:r>
              <a:rPr lang="en-US" dirty="0" smtClean="0"/>
              <a:t>Still an unsolved problem (chapter 7)</a:t>
            </a:r>
            <a:endParaRPr lang="en-US" sz="2000" dirty="0" smtClean="0"/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9144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Is packet switching a “slam dunk” winner?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428750"/>
            <a:ext cx="8259763" cy="4648200"/>
          </a:xfrm>
        </p:spPr>
        <p:txBody>
          <a:bodyPr/>
          <a:lstStyle/>
          <a:p>
            <a:r>
              <a:rPr lang="en-US" sz="2400" dirty="0" smtClean="0"/>
              <a:t>Roughly hierarchical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At center: “tier-1” ISPs </a:t>
            </a:r>
            <a:r>
              <a:rPr lang="en-US" sz="2400" dirty="0" smtClean="0"/>
              <a:t>(e.g., Verizon, Sprint, AT&amp;T, Cable and Wireless), national/international coverage</a:t>
            </a:r>
          </a:p>
          <a:p>
            <a:pPr lvl="1"/>
            <a:r>
              <a:rPr lang="en-US" dirty="0" smtClean="0"/>
              <a:t>treat each other as equals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Tier-1 providers interconnect (peer) privately</a:t>
              </a:r>
            </a:p>
          </p:txBody>
        </p:sp>
        <p:sp>
          <p:nvSpPr>
            <p:cNvPr id="686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3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4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6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7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sz="2000" dirty="0" smtClean="0"/>
              <a:t>Connect to one or more tier-1 ISPs, possibly other tier-2 ISPs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0705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6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7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0702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3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4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0699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0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1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0696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698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0693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695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90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70682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 dirty="0">
                  <a:latin typeface="Comic Sans MS" pitchFamily="66" charset="0"/>
                </a:rPr>
                <a:t> tier-2 ISP is c</a:t>
              </a:r>
              <a:r>
                <a:rPr lang="en-US" sz="1800" i="1" dirty="0">
                  <a:latin typeface="Comic Sans MS" pitchFamily="66" charset="0"/>
                </a:rPr>
                <a:t>ustomer</a:t>
              </a:r>
              <a:r>
                <a:rPr lang="en-US" sz="1800" dirty="0">
                  <a:latin typeface="Comic Sans MS" pitchFamily="66" charset="0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 dirty="0">
                  <a:latin typeface="Comic Sans MS" pitchFamily="66" charset="0"/>
                </a:rPr>
                <a:t>tier-1 provider</a:t>
              </a:r>
            </a:p>
          </p:txBody>
        </p:sp>
        <p:sp>
          <p:nvSpPr>
            <p:cNvPr id="70683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70677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0679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sz="2000" smtClean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8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9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175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175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175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174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4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174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4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9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1734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5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1732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3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1730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1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1728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9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1726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7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1724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5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1722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3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1720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7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1718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9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1704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Local and tier- 3 ISPs are </a:t>
              </a:r>
              <a:r>
                <a:rPr lang="en-US" sz="1800" i="1" dirty="0">
                  <a:latin typeface="Comic Sans MS" pitchFamily="66" charset="0"/>
                </a:rPr>
                <a:t>customers</a:t>
              </a:r>
              <a:r>
                <a:rPr lang="en-US" sz="1800" dirty="0">
                  <a:latin typeface="Comic Sans MS" pitchFamily="66" charset="0"/>
                </a:rPr>
                <a:t> of</a:t>
              </a:r>
            </a:p>
            <a:p>
              <a:r>
                <a:rPr lang="en-US" sz="1800" dirty="0">
                  <a:latin typeface="Comic Sans MS" pitchFamily="66" charset="0"/>
                </a:rPr>
                <a:t>higher tier ISPs</a:t>
              </a:r>
            </a:p>
            <a:p>
              <a:r>
                <a:rPr lang="en-US" sz="1800" dirty="0">
                  <a:latin typeface="Comic Sans MS" pitchFamily="66" charset="0"/>
                </a:rPr>
                <a:t>connecting them to rest of Internet</a:t>
              </a:r>
            </a:p>
          </p:txBody>
        </p:sp>
        <p:sp>
          <p:nvSpPr>
            <p:cNvPr id="71705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3262" y="106680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 packet passes through many networks!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grpSp>
        <p:nvGrpSpPr>
          <p:cNvPr id="73" name="Group 72"/>
          <p:cNvGrpSpPr/>
          <p:nvPr/>
        </p:nvGrpSpPr>
        <p:grpSpPr>
          <a:xfrm>
            <a:off x="838200" y="1752600"/>
            <a:ext cx="7391400" cy="4438650"/>
            <a:chOff x="1512888" y="2197100"/>
            <a:chExt cx="7391400" cy="4438650"/>
          </a:xfrm>
        </p:grpSpPr>
        <p:sp>
          <p:nvSpPr>
            <p:cNvPr id="17416" name="Oval 4"/>
            <p:cNvSpPr>
              <a:spLocks noChangeArrowheads="1"/>
            </p:cNvSpPr>
            <p:nvPr/>
          </p:nvSpPr>
          <p:spPr bwMode="auto">
            <a:xfrm>
              <a:off x="2432050" y="4883150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/>
            </a:p>
          </p:txBody>
        </p:sp>
        <p:sp>
          <p:nvSpPr>
            <p:cNvPr id="17417" name="Oval 5"/>
            <p:cNvSpPr>
              <a:spLocks noChangeArrowheads="1"/>
            </p:cNvSpPr>
            <p:nvPr/>
          </p:nvSpPr>
          <p:spPr bwMode="auto">
            <a:xfrm>
              <a:off x="3530600" y="3679825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/>
            </a:p>
          </p:txBody>
        </p:sp>
        <p:sp>
          <p:nvSpPr>
            <p:cNvPr id="17418" name="Oval 6"/>
            <p:cNvSpPr>
              <a:spLocks noChangeArrowheads="1"/>
            </p:cNvSpPr>
            <p:nvPr/>
          </p:nvSpPr>
          <p:spPr bwMode="auto">
            <a:xfrm>
              <a:off x="4800600" y="4845050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/>
            </a:p>
          </p:txBody>
        </p:sp>
        <p:sp>
          <p:nvSpPr>
            <p:cNvPr id="17419" name="Oval 7"/>
            <p:cNvSpPr>
              <a:spLocks noChangeArrowheads="1"/>
            </p:cNvSpPr>
            <p:nvPr/>
          </p:nvSpPr>
          <p:spPr bwMode="auto">
            <a:xfrm>
              <a:off x="5121275" y="48514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8"/>
            <p:cNvSpPr>
              <a:spLocks noChangeArrowheads="1"/>
            </p:cNvSpPr>
            <p:nvPr/>
          </p:nvSpPr>
          <p:spPr bwMode="auto">
            <a:xfrm>
              <a:off x="4670425" y="43815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9"/>
            <p:cNvSpPr>
              <a:spLocks noChangeArrowheads="1"/>
            </p:cNvSpPr>
            <p:nvPr/>
          </p:nvSpPr>
          <p:spPr bwMode="auto">
            <a:xfrm>
              <a:off x="4206875" y="44069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0"/>
            <p:cNvSpPr>
              <a:spLocks noChangeArrowheads="1"/>
            </p:cNvSpPr>
            <p:nvPr/>
          </p:nvSpPr>
          <p:spPr bwMode="auto">
            <a:xfrm>
              <a:off x="3736975" y="48641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4232275" y="51816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2"/>
            <p:cNvSpPr>
              <a:spLocks noChangeArrowheads="1"/>
            </p:cNvSpPr>
            <p:nvPr/>
          </p:nvSpPr>
          <p:spPr bwMode="auto">
            <a:xfrm>
              <a:off x="4746625" y="51689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Line 13"/>
            <p:cNvSpPr>
              <a:spLocks noChangeShapeType="1"/>
            </p:cNvSpPr>
            <p:nvPr/>
          </p:nvSpPr>
          <p:spPr bwMode="auto">
            <a:xfrm flipV="1">
              <a:off x="4368800" y="5238750"/>
              <a:ext cx="38100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4"/>
            <p:cNvSpPr>
              <a:spLocks noChangeShapeType="1"/>
            </p:cNvSpPr>
            <p:nvPr/>
          </p:nvSpPr>
          <p:spPr bwMode="auto">
            <a:xfrm>
              <a:off x="4778375" y="4495800"/>
              <a:ext cx="368300" cy="368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5"/>
            <p:cNvSpPr>
              <a:spLocks noChangeShapeType="1"/>
            </p:cNvSpPr>
            <p:nvPr/>
          </p:nvSpPr>
          <p:spPr bwMode="auto">
            <a:xfrm flipV="1">
              <a:off x="3835400" y="4527550"/>
              <a:ext cx="393700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1946275" y="3286125"/>
              <a:ext cx="6219825" cy="2838450"/>
              <a:chOff x="1226" y="2070"/>
              <a:chExt cx="3918" cy="1788"/>
            </a:xfrm>
          </p:grpSpPr>
          <p:grpSp>
            <p:nvGrpSpPr>
              <p:cNvPr id="3" name="Group 23"/>
              <p:cNvGrpSpPr>
                <a:grpSpLocks/>
              </p:cNvGrpSpPr>
              <p:nvPr/>
            </p:nvGrpSpPr>
            <p:grpSpPr bwMode="auto">
              <a:xfrm>
                <a:off x="3042" y="2102"/>
                <a:ext cx="1054" cy="372"/>
                <a:chOff x="3042" y="2102"/>
                <a:chExt cx="1054" cy="372"/>
              </a:xfrm>
            </p:grpSpPr>
            <p:sp>
              <p:nvSpPr>
                <p:cNvPr id="17480" name="Oval 24"/>
                <p:cNvSpPr>
                  <a:spLocks noChangeArrowheads="1"/>
                </p:cNvSpPr>
                <p:nvPr/>
              </p:nvSpPr>
              <p:spPr bwMode="auto">
                <a:xfrm>
                  <a:off x="3042" y="210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82" y="2176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82" name="Oval 26"/>
                <p:cNvSpPr>
                  <a:spLocks noChangeArrowheads="1"/>
                </p:cNvSpPr>
                <p:nvPr/>
              </p:nvSpPr>
              <p:spPr bwMode="auto">
                <a:xfrm>
                  <a:off x="3184" y="2340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610" y="2070"/>
                <a:ext cx="1054" cy="372"/>
                <a:chOff x="698" y="2190"/>
                <a:chExt cx="1054" cy="372"/>
              </a:xfrm>
            </p:grpSpPr>
            <p:sp>
              <p:nvSpPr>
                <p:cNvPr id="17477" name="Oval 28"/>
                <p:cNvSpPr>
                  <a:spLocks noChangeArrowheads="1"/>
                </p:cNvSpPr>
                <p:nvPr/>
              </p:nvSpPr>
              <p:spPr bwMode="auto">
                <a:xfrm>
                  <a:off x="698" y="219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38" y="2264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9" name="Oval 30"/>
                <p:cNvSpPr>
                  <a:spLocks noChangeArrowheads="1"/>
                </p:cNvSpPr>
                <p:nvPr/>
              </p:nvSpPr>
              <p:spPr bwMode="auto">
                <a:xfrm>
                  <a:off x="1464" y="2460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1226" y="3476"/>
                <a:ext cx="1054" cy="374"/>
                <a:chOff x="442" y="3748"/>
                <a:chExt cx="1054" cy="374"/>
              </a:xfrm>
            </p:grpSpPr>
            <p:sp>
              <p:nvSpPr>
                <p:cNvPr id="17474" name="Oval 32"/>
                <p:cNvSpPr>
                  <a:spLocks noChangeArrowheads="1"/>
                </p:cNvSpPr>
                <p:nvPr/>
              </p:nvSpPr>
              <p:spPr bwMode="auto">
                <a:xfrm>
                  <a:off x="442" y="375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82" y="3824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6" name="Oval 34"/>
                <p:cNvSpPr>
                  <a:spLocks noChangeArrowheads="1"/>
                </p:cNvSpPr>
                <p:nvPr/>
              </p:nvSpPr>
              <p:spPr bwMode="auto">
                <a:xfrm>
                  <a:off x="904" y="3748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2674" y="3486"/>
                <a:ext cx="1054" cy="372"/>
                <a:chOff x="2698" y="3710"/>
                <a:chExt cx="1054" cy="372"/>
              </a:xfrm>
            </p:grpSpPr>
            <p:sp>
              <p:nvSpPr>
                <p:cNvPr id="17471" name="Oval 36"/>
                <p:cNvSpPr>
                  <a:spLocks noChangeArrowheads="1"/>
                </p:cNvSpPr>
                <p:nvPr/>
              </p:nvSpPr>
              <p:spPr bwMode="auto">
                <a:xfrm>
                  <a:off x="2698" y="371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8" y="3784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3" name="Oval 38"/>
                <p:cNvSpPr>
                  <a:spLocks noChangeArrowheads="1"/>
                </p:cNvSpPr>
                <p:nvPr/>
              </p:nvSpPr>
              <p:spPr bwMode="auto">
                <a:xfrm>
                  <a:off x="3408" y="3716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>
                <a:off x="4090" y="3182"/>
                <a:ext cx="1054" cy="372"/>
                <a:chOff x="4090" y="3182"/>
                <a:chExt cx="1054" cy="372"/>
              </a:xfrm>
            </p:grpSpPr>
            <p:sp>
              <p:nvSpPr>
                <p:cNvPr id="17468" name="Oval 40"/>
                <p:cNvSpPr>
                  <a:spLocks noChangeArrowheads="1"/>
                </p:cNvSpPr>
                <p:nvPr/>
              </p:nvSpPr>
              <p:spPr bwMode="auto">
                <a:xfrm>
                  <a:off x="4090" y="318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30" y="3256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0" name="Oval 42"/>
                <p:cNvSpPr>
                  <a:spLocks noChangeArrowheads="1"/>
                </p:cNvSpPr>
                <p:nvPr/>
              </p:nvSpPr>
              <p:spPr bwMode="auto">
                <a:xfrm>
                  <a:off x="4144" y="3308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65" name="Oval 43"/>
              <p:cNvSpPr>
                <a:spLocks noChangeArrowheads="1"/>
              </p:cNvSpPr>
              <p:nvPr/>
            </p:nvSpPr>
            <p:spPr bwMode="auto">
              <a:xfrm>
                <a:off x="1712" y="2328"/>
                <a:ext cx="96" cy="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Line 44"/>
              <p:cNvSpPr>
                <a:spLocks noChangeShapeType="1"/>
              </p:cNvSpPr>
              <p:nvPr/>
            </p:nvSpPr>
            <p:spPr bwMode="auto">
              <a:xfrm>
                <a:off x="1768" y="2400"/>
                <a:ext cx="200" cy="6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Oval 45"/>
              <p:cNvSpPr>
                <a:spLocks noChangeArrowheads="1"/>
              </p:cNvSpPr>
              <p:nvPr/>
            </p:nvSpPr>
            <p:spPr bwMode="auto">
              <a:xfrm>
                <a:off x="1928" y="3044"/>
                <a:ext cx="96" cy="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9" name="Oval 46"/>
            <p:cNvSpPr>
              <a:spLocks noChangeArrowheads="1"/>
            </p:cNvSpPr>
            <p:nvPr/>
          </p:nvSpPr>
          <p:spPr bwMode="auto">
            <a:xfrm>
              <a:off x="6337300" y="36830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47"/>
            <p:cNvSpPr>
              <a:spLocks noChangeArrowheads="1"/>
            </p:cNvSpPr>
            <p:nvPr/>
          </p:nvSpPr>
          <p:spPr bwMode="auto">
            <a:xfrm>
              <a:off x="7302500" y="49911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48"/>
            <p:cNvSpPr>
              <a:spLocks noChangeShapeType="1"/>
            </p:cNvSpPr>
            <p:nvPr/>
          </p:nvSpPr>
          <p:spPr bwMode="auto">
            <a:xfrm>
              <a:off x="6451600" y="3822700"/>
              <a:ext cx="876300" cy="1155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5273675" y="2676525"/>
              <a:ext cx="1057275" cy="695325"/>
              <a:chOff x="4314" y="1086"/>
              <a:chExt cx="666" cy="438"/>
            </a:xfrm>
          </p:grpSpPr>
          <p:sp>
            <p:nvSpPr>
              <p:cNvPr id="17458" name="Oval 5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Text Box 5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308475" y="2828925"/>
              <a:ext cx="1057275" cy="695325"/>
              <a:chOff x="4314" y="1086"/>
              <a:chExt cx="666" cy="438"/>
            </a:xfrm>
          </p:grpSpPr>
          <p:sp>
            <p:nvSpPr>
              <p:cNvPr id="17456" name="Oval 5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Text Box 5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6022975" y="2816225"/>
              <a:ext cx="1057275" cy="695325"/>
              <a:chOff x="4314" y="1086"/>
              <a:chExt cx="666" cy="438"/>
            </a:xfrm>
          </p:grpSpPr>
          <p:sp>
            <p:nvSpPr>
              <p:cNvPr id="17454" name="Oval 5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Text Box 60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1539875" y="5876925"/>
              <a:ext cx="1057275" cy="695325"/>
              <a:chOff x="4314" y="1086"/>
              <a:chExt cx="666" cy="438"/>
            </a:xfrm>
          </p:grpSpPr>
          <p:sp>
            <p:nvSpPr>
              <p:cNvPr id="17452" name="Oval 6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Text Box 6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1882775" y="2473325"/>
              <a:ext cx="1057275" cy="695325"/>
              <a:chOff x="4314" y="1086"/>
              <a:chExt cx="666" cy="438"/>
            </a:xfrm>
          </p:grpSpPr>
          <p:sp>
            <p:nvSpPr>
              <p:cNvPr id="17450" name="Oval 6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Text Box 6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2746375" y="2714625"/>
              <a:ext cx="1057275" cy="695325"/>
              <a:chOff x="4314" y="1086"/>
              <a:chExt cx="666" cy="438"/>
            </a:xfrm>
          </p:grpSpPr>
          <p:sp>
            <p:nvSpPr>
              <p:cNvPr id="17448" name="Oval 6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Text Box 69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2898775" y="5940425"/>
              <a:ext cx="1057275" cy="695325"/>
              <a:chOff x="4314" y="1086"/>
              <a:chExt cx="666" cy="438"/>
            </a:xfrm>
          </p:grpSpPr>
          <p:sp>
            <p:nvSpPr>
              <p:cNvPr id="17446" name="Oval 7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Text Box 7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5" name="Group 73"/>
            <p:cNvGrpSpPr>
              <a:grpSpLocks/>
            </p:cNvGrpSpPr>
            <p:nvPr/>
          </p:nvGrpSpPr>
          <p:grpSpPr bwMode="auto">
            <a:xfrm>
              <a:off x="4600575" y="5940425"/>
              <a:ext cx="1057275" cy="695325"/>
              <a:chOff x="4314" y="1086"/>
              <a:chExt cx="666" cy="438"/>
            </a:xfrm>
          </p:grpSpPr>
          <p:sp>
            <p:nvSpPr>
              <p:cNvPr id="17444" name="Oval 7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Text Box 7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7305675" y="5483225"/>
              <a:ext cx="1057275" cy="695325"/>
              <a:chOff x="4314" y="1086"/>
              <a:chExt cx="666" cy="438"/>
            </a:xfrm>
          </p:grpSpPr>
          <p:sp>
            <p:nvSpPr>
              <p:cNvPr id="17442" name="Oval 77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Text Box 78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aphicFrame>
          <p:nvGraphicFramePr>
            <p:cNvPr id="17410" name="Object 219"/>
            <p:cNvGraphicFramePr>
              <a:graphicFrameLocks noChangeAspect="1"/>
            </p:cNvGraphicFramePr>
            <p:nvPr/>
          </p:nvGraphicFramePr>
          <p:xfrm>
            <a:off x="1512888" y="2197100"/>
            <a:ext cx="417512" cy="319088"/>
          </p:xfrm>
          <a:graphic>
            <a:graphicData uri="http://schemas.openxmlformats.org/presentationml/2006/ole">
              <p:oleObj spid="_x0000_s20482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7411" name="Object 339"/>
            <p:cNvGraphicFramePr>
              <a:graphicFrameLocks noChangeAspect="1"/>
            </p:cNvGraphicFramePr>
            <p:nvPr/>
          </p:nvGraphicFramePr>
          <p:xfrm>
            <a:off x="8486775" y="6007100"/>
            <a:ext cx="417513" cy="319088"/>
          </p:xfrm>
          <a:graphic>
            <a:graphicData uri="http://schemas.openxmlformats.org/presentationml/2006/ole">
              <p:oleObj spid="_x0000_s20483" name="Clip" r:id="rId5" imgW="1305000" imgH="1085760" progId="">
                <p:embed/>
              </p:oleObj>
            </a:graphicData>
          </a:graphic>
        </p:graphicFrame>
        <p:sp>
          <p:nvSpPr>
            <p:cNvPr id="79189" name="Freeform 341"/>
            <p:cNvSpPr>
              <a:spLocks/>
            </p:cNvSpPr>
            <p:nvPr/>
          </p:nvSpPr>
          <p:spPr bwMode="auto">
            <a:xfrm>
              <a:off x="1879600" y="2476500"/>
              <a:ext cx="6654800" cy="3619500"/>
            </a:xfrm>
            <a:custGeom>
              <a:avLst/>
              <a:gdLst>
                <a:gd name="T0" fmla="*/ 0 w 4192"/>
                <a:gd name="T1" fmla="*/ 0 h 2280"/>
                <a:gd name="T2" fmla="*/ 901700 w 4192"/>
                <a:gd name="T3" fmla="*/ 419100 h 2280"/>
                <a:gd name="T4" fmla="*/ 1460500 w 4192"/>
                <a:gd name="T5" fmla="*/ 939800 h 2280"/>
                <a:gd name="T6" fmla="*/ 1955800 w 4192"/>
                <a:gd name="T7" fmla="*/ 1333500 h 2280"/>
                <a:gd name="T8" fmla="*/ 2844799 w 4192"/>
                <a:gd name="T9" fmla="*/ 1981200 h 2280"/>
                <a:gd name="T10" fmla="*/ 3327400 w 4192"/>
                <a:gd name="T11" fmla="*/ 2476500 h 2280"/>
                <a:gd name="T12" fmla="*/ 4775199 w 4192"/>
                <a:gd name="T13" fmla="*/ 2857500 h 2280"/>
                <a:gd name="T14" fmla="*/ 5765799 w 4192"/>
                <a:gd name="T15" fmla="*/ 3035299 h 2280"/>
                <a:gd name="T16" fmla="*/ 6413499 w 4192"/>
                <a:gd name="T17" fmla="*/ 3556000 h 2280"/>
                <a:gd name="T18" fmla="*/ 6654800 w 4192"/>
                <a:gd name="T19" fmla="*/ 3619500 h 2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92"/>
                <a:gd name="T31" fmla="*/ 0 h 2280"/>
                <a:gd name="T32" fmla="*/ 4192 w 4192"/>
                <a:gd name="T33" fmla="*/ 2280 h 22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92" h="2280">
                  <a:moveTo>
                    <a:pt x="0" y="0"/>
                  </a:moveTo>
                  <a:lnTo>
                    <a:pt x="568" y="264"/>
                  </a:lnTo>
                  <a:lnTo>
                    <a:pt x="920" y="592"/>
                  </a:lnTo>
                  <a:lnTo>
                    <a:pt x="1232" y="840"/>
                  </a:lnTo>
                  <a:lnTo>
                    <a:pt x="1792" y="1248"/>
                  </a:lnTo>
                  <a:lnTo>
                    <a:pt x="2096" y="1560"/>
                  </a:lnTo>
                  <a:lnTo>
                    <a:pt x="3008" y="1800"/>
                  </a:lnTo>
                  <a:lnTo>
                    <a:pt x="3632" y="1912"/>
                  </a:lnTo>
                  <a:lnTo>
                    <a:pt x="4040" y="2240"/>
                  </a:lnTo>
                  <a:lnTo>
                    <a:pt x="4192" y="2280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Chapter 1: Roadmap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1.1 </a:t>
            </a:r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1.2</a:t>
            </a:r>
            <a:r>
              <a:rPr lang="en-US" dirty="0" smtClean="0"/>
              <a:t> Network edge</a:t>
            </a:r>
          </a:p>
          <a:p>
            <a:pPr lvl="1"/>
            <a:r>
              <a:rPr lang="en-US" dirty="0" smtClean="0"/>
              <a:t>	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1.3</a:t>
            </a:r>
            <a:r>
              <a:rPr lang="en-US" dirty="0" smtClean="0"/>
              <a:t> Network core</a:t>
            </a:r>
          </a:p>
          <a:p>
            <a:pPr lvl="1"/>
            <a:r>
              <a:rPr lang="en-US" dirty="0" smtClean="0"/>
              <a:t>	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1.5</a:t>
            </a:r>
            <a:r>
              <a:rPr lang="en-US" dirty="0" smtClean="0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1.6</a:t>
            </a:r>
            <a:r>
              <a:rPr lang="en-US" dirty="0" smtClean="0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1.7</a:t>
            </a:r>
            <a:r>
              <a:rPr lang="en-US" dirty="0" smtClean="0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do Loss and Delay Occur?</a:t>
            </a:r>
            <a:endParaRPr lang="en-US" sz="4400" dirty="0" smtClean="0"/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Packets </a:t>
            </a:r>
            <a:r>
              <a:rPr lang="en-US" i="1" dirty="0" smtClean="0"/>
              <a:t>queue</a:t>
            </a:r>
            <a:r>
              <a:rPr lang="en-US" dirty="0" smtClean="0"/>
              <a:t> in router buffers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 dirty="0" smtClean="0"/>
              <a:t>packets queue, wait for turn (</a:t>
            </a:r>
            <a:r>
              <a:rPr lang="en-US" sz="2400" dirty="0" smtClean="0">
                <a:solidFill>
                  <a:srgbClr val="009900"/>
                </a:solidFill>
              </a:rPr>
              <a:t>delay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Queue is full, packets are dropped (</a:t>
            </a:r>
            <a:r>
              <a:rPr lang="en-US" sz="2400" dirty="0" smtClean="0">
                <a:solidFill>
                  <a:srgbClr val="009900"/>
                </a:solidFill>
              </a:rPr>
              <a:t>loss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21506" name="Clip" r:id="rId4" imgW="1305000" imgH="1085760" progId="">
              <p:embed/>
            </p:oleObj>
          </a:graphicData>
        </a:graphic>
      </p:graphicFrame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849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848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44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7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5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21507" name="Clip" r:id="rId5" imgW="1305000" imgH="1085760" progId="">
              <p:embed/>
            </p:oleObj>
          </a:graphicData>
        </a:graphic>
      </p:graphicFrame>
      <p:sp>
        <p:nvSpPr>
          <p:cNvPr id="1844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4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59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B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460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18483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18484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18481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18482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8478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8475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64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8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9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18471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dirty="0" smtClean="0"/>
              <a:t>Four Sources of Packet Delay</a:t>
            </a:r>
            <a:endParaRPr lang="en-US" sz="4400" dirty="0" smtClean="0"/>
          </a:p>
        </p:txBody>
      </p:sp>
      <p:sp>
        <p:nvSpPr>
          <p:cNvPr id="194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1. Nodal processing: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check bit errors</a:t>
            </a:r>
          </a:p>
          <a:p>
            <a:pPr lvl="1"/>
            <a:r>
              <a:rPr lang="en-US" sz="2000" dirty="0" smtClean="0"/>
              <a:t>determine output link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1945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22530" name="Clip" r:id="rId4" imgW="1305000" imgH="1085760" progId="">
                <p:embed/>
              </p:oleObj>
            </a:graphicData>
          </a:graphic>
        </p:graphicFrame>
        <p:sp>
          <p:nvSpPr>
            <p:cNvPr id="1946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46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951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950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47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47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22531" name="Clip" r:id="rId5" imgW="1305000" imgH="1085760" progId="">
                <p:embed/>
              </p:oleObj>
            </a:graphicData>
          </a:graphic>
        </p:graphicFrame>
        <p:sp>
          <p:nvSpPr>
            <p:cNvPr id="1947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1948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48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1949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1949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1949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1949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950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950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65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ueueing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 dirty="0" smtClean="0"/>
              <a:t>What’s the Internet: “Nuts and Bolts” 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</p:spPr>
        <p:txBody>
          <a:bodyPr/>
          <a:lstStyle/>
          <a:p>
            <a:r>
              <a:rPr lang="en-US" sz="2400" dirty="0" smtClean="0"/>
              <a:t>Millions of connected computing devices: </a:t>
            </a:r>
            <a:r>
              <a:rPr lang="en-US" sz="2400" i="1" dirty="0" smtClean="0">
                <a:solidFill>
                  <a:srgbClr val="FF0000"/>
                </a:solidFill>
              </a:rPr>
              <a:t>hosts = end systems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running </a:t>
            </a:r>
            <a:r>
              <a:rPr lang="en-US" i="1" dirty="0" smtClean="0">
                <a:solidFill>
                  <a:srgbClr val="FF0000"/>
                </a:solidFill>
              </a:rPr>
              <a:t>network apps</a:t>
            </a:r>
            <a:endParaRPr lang="en-US" dirty="0" smtClean="0"/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1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1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0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4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5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2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5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10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11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104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101" name="Clip" r:id="rId11" imgW="1305000" imgH="1085760" progId="">
                <p:embed/>
              </p:oleObj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9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0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1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53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3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3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38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39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4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10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10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104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105" name="Clip" r:id="rId15" imgW="1305000" imgH="1085760" progId="">
                <p:embed/>
              </p:oleObj>
            </a:graphicData>
          </a:graphic>
        </p:graphicFrame>
        <p:grpSp>
          <p:nvGrpSpPr>
            <p:cNvPr id="4741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8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9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742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6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7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743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4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746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4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48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750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99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0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098" name="Clip" r:id="rId22" imgW="1305000" imgH="1085760" progId="">
                <p:embed/>
              </p:oleObj>
            </a:graphicData>
          </a:graphic>
        </p:graphicFrame>
        <p:grpSp>
          <p:nvGrpSpPr>
            <p:cNvPr id="4751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53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54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55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6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7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Communication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links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transmission rate =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3779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Routers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dirty="0">
                <a:latin typeface="Comic Sans MS" pitchFamily="66" charset="0"/>
              </a:rPr>
              <a:t> 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dirty="0" smtClean="0"/>
              <a:t>Delay in Packet-switched </a:t>
            </a:r>
            <a:r>
              <a:rPr lang="en-US" dirty="0" smtClean="0"/>
              <a:t>N</a:t>
            </a:r>
            <a:r>
              <a:rPr lang="en-US" sz="3600" dirty="0" smtClean="0"/>
              <a:t>etworks</a:t>
            </a:r>
            <a:endParaRPr lang="en-US" dirty="0" smtClean="0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3. Transmission delay:</a:t>
            </a:r>
            <a:endParaRPr lang="en-US" sz="2400" smtClean="0"/>
          </a:p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time to send bits into link = L/R</a:t>
            </a:r>
          </a:p>
        </p:txBody>
      </p:sp>
      <p:sp>
        <p:nvSpPr>
          <p:cNvPr id="204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 smtClean="0"/>
              <a:t>d = length of physical link</a:t>
            </a:r>
          </a:p>
          <a:p>
            <a:r>
              <a:rPr lang="en-US" sz="2400" smtClean="0"/>
              <a:t>s = propagation speed in medium (~2x10</a:t>
            </a:r>
            <a:r>
              <a:rPr lang="en-US" sz="2400" baseline="30000" smtClean="0"/>
              <a:t>8</a:t>
            </a:r>
            <a:r>
              <a:rPr lang="en-US" sz="2400" smtClean="0"/>
              <a:t> m/sec)</a:t>
            </a:r>
          </a:p>
          <a:p>
            <a:r>
              <a:rPr lang="en-US" sz="2400" smtClean="0"/>
              <a:t>propagation delay = d/s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20482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23554" name="Clip" r:id="rId4" imgW="1305000" imgH="1085760" progId="">
                <p:embed/>
              </p:oleObj>
            </a:graphicData>
          </a:graphic>
        </p:graphicFrame>
        <p:sp>
          <p:nvSpPr>
            <p:cNvPr id="20492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4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053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9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0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053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496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9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23555" name="Clip" r:id="rId5" imgW="1305000" imgH="1085760" progId="">
                <p:embed/>
              </p:oleObj>
            </a:graphicData>
          </a:graphic>
        </p:graphicFrame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20513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514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20516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20518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20520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20523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053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052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8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9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490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20491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Caravan Analogy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79700"/>
            <a:ext cx="4267200" cy="3317875"/>
          </a:xfrm>
        </p:spPr>
        <p:txBody>
          <a:bodyPr/>
          <a:lstStyle/>
          <a:p>
            <a:r>
              <a:rPr lang="en-US" sz="2400" dirty="0" err="1" smtClean="0"/>
              <a:t>Car</a:t>
            </a:r>
            <a:r>
              <a:rPr lang="en-US" sz="2400" dirty="0" err="1" smtClean="0">
                <a:solidFill>
                  <a:srgbClr val="009900"/>
                </a:solidFill>
              </a:rPr>
              <a:t>~</a:t>
            </a:r>
            <a:r>
              <a:rPr lang="en-US" sz="2400" dirty="0" err="1" smtClean="0"/>
              <a:t>bit</a:t>
            </a:r>
            <a:r>
              <a:rPr lang="en-US" sz="2400" dirty="0" smtClean="0"/>
              <a:t>; </a:t>
            </a:r>
            <a:r>
              <a:rPr lang="en-US" sz="2400" dirty="0" err="1" smtClean="0"/>
              <a:t>caravan</a:t>
            </a:r>
            <a:r>
              <a:rPr lang="en-US" sz="2400" dirty="0" err="1" smtClean="0">
                <a:solidFill>
                  <a:srgbClr val="009900"/>
                </a:solidFill>
              </a:rPr>
              <a:t>~</a:t>
            </a:r>
            <a:r>
              <a:rPr lang="en-US" sz="2400" dirty="0" err="1" smtClean="0"/>
              <a:t>packet</a:t>
            </a:r>
            <a:endParaRPr lang="en-US" sz="2400" dirty="0" smtClean="0"/>
          </a:p>
          <a:p>
            <a:r>
              <a:rPr lang="en-US" sz="2400" dirty="0" smtClean="0"/>
              <a:t>Cars “propagate” at </a:t>
            </a:r>
            <a:br>
              <a:rPr lang="en-US" sz="2400" dirty="0" smtClean="0"/>
            </a:br>
            <a:r>
              <a:rPr lang="en-US" sz="2400" dirty="0" smtClean="0"/>
              <a:t>100 km/hr</a:t>
            </a:r>
          </a:p>
          <a:p>
            <a:r>
              <a:rPr lang="en-US" sz="2400" dirty="0" smtClean="0"/>
              <a:t>Toll booth takes 12 sec to service car (transmission time)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: How long until caravan is lined up before 2nd toll booth?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0275" y="2632075"/>
            <a:ext cx="4162425" cy="3365500"/>
          </a:xfrm>
        </p:spPr>
        <p:txBody>
          <a:bodyPr/>
          <a:lstStyle/>
          <a:p>
            <a:r>
              <a:rPr lang="en-US" sz="2400" dirty="0" smtClean="0"/>
              <a:t>Time to “push” entire caravan through toll booth onto highway = 12*10 = 120 sec</a:t>
            </a:r>
          </a:p>
          <a:p>
            <a:r>
              <a:rPr lang="en-US" sz="2400" dirty="0" smtClean="0"/>
              <a:t>Time for last car to propagate from 1st to 2nd toll both: 100km/(100km/hr)= 1 hr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: 62 minutes</a:t>
            </a:r>
            <a:endParaRPr lang="en-US" sz="2400" dirty="0" smtClean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09600" y="1143000"/>
            <a:ext cx="8043862" cy="1481137"/>
            <a:chOff x="165" y="725"/>
            <a:chExt cx="5067" cy="933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73760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1" name="Text Box 45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73758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9" name="Text Box 48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73738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mic Sans MS" pitchFamily="66" charset="0"/>
                </a:rPr>
                <a:t>ten-car </a:t>
              </a:r>
            </a:p>
            <a:p>
              <a:r>
                <a:rPr lang="en-US" sz="2000" dirty="0">
                  <a:latin typeface="Comic Sans MS" pitchFamily="66" charset="0"/>
                </a:rPr>
                <a:t>caravan</a:t>
              </a:r>
              <a:endParaRPr lang="en-US" sz="2000" dirty="0"/>
            </a:p>
          </p:txBody>
        </p:sp>
        <p:sp>
          <p:nvSpPr>
            <p:cNvPr id="73740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3742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3744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48" name="Picture 59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9" name="Picture 60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73756" name="Picture 6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757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3751" name="Picture 64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73754" name="Picture 6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755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53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dirty="0" smtClean="0"/>
              <a:t>Caravan Analogy (more)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67000"/>
            <a:ext cx="3941762" cy="3317875"/>
          </a:xfrm>
        </p:spPr>
        <p:txBody>
          <a:bodyPr/>
          <a:lstStyle/>
          <a:p>
            <a:r>
              <a:rPr lang="en-US" sz="2400" dirty="0" smtClean="0"/>
              <a:t>Cars now “propagate” at </a:t>
            </a:r>
            <a:br>
              <a:rPr lang="en-US" sz="2400" dirty="0" smtClean="0"/>
            </a:br>
            <a:r>
              <a:rPr lang="en-US" sz="2400" dirty="0" smtClean="0"/>
              <a:t>1000 km/hr</a:t>
            </a:r>
          </a:p>
          <a:p>
            <a:r>
              <a:rPr lang="en-US" sz="2400" dirty="0" smtClean="0"/>
              <a:t>Toll booth now takes 1 min to service a car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rgbClr val="009900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Will cars arrive to 2nd booth before all cars serviced at 1st booth?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632075"/>
            <a:ext cx="4368800" cy="33655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Yes!</a:t>
            </a:r>
            <a:r>
              <a:rPr lang="en-US" sz="2400" dirty="0" smtClean="0"/>
              <a:t> After 7 min, 1st car at 2nd booth and 3 cars still at 1st booth.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1st bit of packet can arrive at 2nd router before packet is fully transmitted at 1st router!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(See Ethernet Applet at book Web site)</a:t>
            </a:r>
            <a:endParaRPr lang="en-US" sz="2000" dirty="0" smtClean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85800" y="1143000"/>
            <a:ext cx="8043862" cy="1481137"/>
            <a:chOff x="165" y="725"/>
            <a:chExt cx="5067" cy="9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74784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5" name="Text Box 7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74782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3" name="Text Box 10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74762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ten-car </a:t>
              </a:r>
            </a:p>
            <a:p>
              <a:r>
                <a:rPr lang="en-US" sz="2000">
                  <a:latin typeface="Comic Sans MS" pitchFamily="66" charset="0"/>
                </a:rPr>
                <a:t>caravan</a:t>
              </a:r>
              <a:endParaRPr lang="en-US" sz="2000"/>
            </a:p>
          </p:txBody>
        </p:sp>
        <p:sp>
          <p:nvSpPr>
            <p:cNvPr id="74764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4766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4768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772" name="Picture 41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3" name="Picture 42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74780" name="Picture 4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1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4775" name="Picture 40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74778" name="Picture 4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79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77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Nodal delay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47938"/>
            <a:ext cx="6934200" cy="3700462"/>
          </a:xfrm>
        </p:spPr>
        <p:txBody>
          <a:bodyPr/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proc</a:t>
            </a:r>
            <a:r>
              <a:rPr lang="en-US" sz="2400" dirty="0" smtClean="0"/>
              <a:t> = processing delay</a:t>
            </a:r>
          </a:p>
          <a:p>
            <a:pPr lvl="1"/>
            <a:r>
              <a:rPr lang="en-US" sz="2000" dirty="0" smtClean="0"/>
              <a:t>typically a few </a:t>
            </a:r>
            <a:r>
              <a:rPr lang="en-US" sz="2000" dirty="0" err="1" smtClean="0"/>
              <a:t>microsecs</a:t>
            </a:r>
            <a:r>
              <a:rPr lang="en-US" sz="2000" dirty="0" smtClean="0"/>
              <a:t> or less</a:t>
            </a:r>
          </a:p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queue</a:t>
            </a:r>
            <a:r>
              <a:rPr lang="en-US" sz="2400" dirty="0" smtClean="0"/>
              <a:t> = queuing delay</a:t>
            </a:r>
          </a:p>
          <a:p>
            <a:pPr lvl="1"/>
            <a:r>
              <a:rPr lang="en-US" sz="2000" dirty="0" smtClean="0"/>
              <a:t>depends on congestion</a:t>
            </a:r>
          </a:p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trans</a:t>
            </a:r>
            <a:r>
              <a:rPr lang="en-US" sz="2400" dirty="0" smtClean="0"/>
              <a:t> = transmission delay</a:t>
            </a:r>
          </a:p>
          <a:p>
            <a:pPr lvl="1"/>
            <a:r>
              <a:rPr lang="en-US" sz="2000" dirty="0" smtClean="0"/>
              <a:t>= L/R, significant for low-speed links</a:t>
            </a:r>
          </a:p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prop</a:t>
            </a:r>
            <a:r>
              <a:rPr lang="en-US" sz="2400" dirty="0" smtClean="0"/>
              <a:t> = propagation delay</a:t>
            </a:r>
          </a:p>
          <a:p>
            <a:pPr lvl="1"/>
            <a:r>
              <a:rPr lang="en-US" sz="2000" dirty="0" smtClean="0"/>
              <a:t>a few </a:t>
            </a:r>
            <a:r>
              <a:rPr lang="en-US" sz="2000" dirty="0" err="1" smtClean="0"/>
              <a:t>microsecs</a:t>
            </a:r>
            <a:r>
              <a:rPr lang="en-US" sz="2000" dirty="0" smtClean="0"/>
              <a:t> to hundreds of </a:t>
            </a:r>
            <a:r>
              <a:rPr lang="en-US" sz="2000" dirty="0" err="1" smtClean="0"/>
              <a:t>msecs</a:t>
            </a:r>
            <a:endParaRPr lang="en-US" sz="2000" dirty="0" smtClean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24578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dirty="0" err="1" smtClean="0"/>
              <a:t>Queueing</a:t>
            </a:r>
            <a:r>
              <a:rPr lang="en-US" sz="3600" dirty="0" smtClean="0"/>
              <a:t> Delay (revisited)</a:t>
            </a:r>
            <a:endParaRPr lang="en-US" dirty="0" smtClean="0"/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 dirty="0" smtClean="0"/>
              <a:t>R=link bandwidth (bps)</a:t>
            </a:r>
          </a:p>
          <a:p>
            <a:r>
              <a:rPr lang="en-US" sz="2400" dirty="0" smtClean="0"/>
              <a:t>L=packet length (bits)</a:t>
            </a:r>
          </a:p>
          <a:p>
            <a:r>
              <a:rPr lang="en-US" sz="2400" dirty="0" smtClean="0"/>
              <a:t>a=average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traffic intensity 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>
                <a:latin typeface="Comic Sans MS" pitchFamily="66" charset="0"/>
              </a:rPr>
              <a:t>La/R ~ 0: average </a:t>
            </a:r>
            <a:r>
              <a:rPr lang="en-US" dirty="0" err="1">
                <a:latin typeface="Comic Sans MS" pitchFamily="66" charset="0"/>
              </a:rPr>
              <a:t>queueing</a:t>
            </a:r>
            <a:r>
              <a:rPr lang="en-US" dirty="0">
                <a:latin typeface="Comic Sans MS" pitchFamily="66" charset="0"/>
              </a:rPr>
              <a:t>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>
                <a:latin typeface="Comic Sans MS" pitchFamily="66" charset="0"/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>
                <a:latin typeface="Comic Sans MS" pitchFamily="66" charset="0"/>
              </a:rPr>
              <a:t>La/R &gt; 1: more “work” arriving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“Real” Internet Delays and Routes</a:t>
            </a:r>
          </a:p>
        </p:txBody>
      </p:sp>
      <p:sp>
        <p:nvSpPr>
          <p:cNvPr id="225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 dirty="0" smtClean="0"/>
              <a:t>What do “real” Internet delay &amp; loss look like? </a:t>
            </a:r>
          </a:p>
          <a:p>
            <a:pPr>
              <a:buNone/>
            </a:pPr>
            <a:r>
              <a:rPr lang="en-US" sz="2400" b="1" u="sng" dirty="0" err="1" smtClean="0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 dirty="0" smtClean="0">
                <a:solidFill>
                  <a:srgbClr val="FF0000"/>
                </a:solidFill>
              </a:rPr>
              <a:t> program:</a:t>
            </a:r>
            <a:r>
              <a:rPr lang="en-US" sz="2400" dirty="0" smtClean="0"/>
              <a:t> provides delay measurement from source to router along end-end Internet path towards destination.  For all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:</a:t>
            </a:r>
          </a:p>
          <a:p>
            <a:pPr lvl="1"/>
            <a:r>
              <a:rPr lang="en-US" sz="2000" dirty="0" smtClean="0"/>
              <a:t>sends three packets that will reach router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on path towards destination</a:t>
            </a:r>
          </a:p>
          <a:p>
            <a:pPr lvl="1"/>
            <a:r>
              <a:rPr lang="en-US" sz="2000" dirty="0" smtClean="0"/>
              <a:t>router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will return packets to sender</a:t>
            </a:r>
          </a:p>
          <a:p>
            <a:pPr lvl="1"/>
            <a:r>
              <a:rPr lang="en-US" sz="2000" dirty="0" smtClean="0"/>
              <a:t>sender times interval between transmission and reply.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25602" name="Clip" r:id="rId4" imgW="1305000" imgH="1085760" progId="">
              <p:embed/>
            </p:oleObj>
          </a:graphicData>
        </a:graphic>
      </p:graphicFrame>
      <p:sp>
        <p:nvSpPr>
          <p:cNvPr id="22536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22610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14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20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17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8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22597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1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07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04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5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6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22584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88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594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5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6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59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4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22571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75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581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2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578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9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0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22558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62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568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565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7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2531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25603" name="Clip" r:id="rId5" imgW="1305000" imgH="1085760" progId="">
              <p:embed/>
            </p:oleObj>
          </a:graphicData>
        </a:graphic>
      </p:graphicFrame>
      <p:sp>
        <p:nvSpPr>
          <p:cNvPr id="22548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95250 w 264"/>
              <a:gd name="T1" fmla="*/ 0 h 264"/>
              <a:gd name="T2" fmla="*/ 361950 w 264"/>
              <a:gd name="T3" fmla="*/ 349250 h 264"/>
              <a:gd name="T4" fmla="*/ 0 w 264"/>
              <a:gd name="T5" fmla="*/ 139700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120650 w 848"/>
              <a:gd name="T1" fmla="*/ 120650 h 299"/>
              <a:gd name="T2" fmla="*/ 514350 w 848"/>
              <a:gd name="T3" fmla="*/ 342900 h 299"/>
              <a:gd name="T4" fmla="*/ 1301750 w 848"/>
              <a:gd name="T5" fmla="*/ 120650 h 299"/>
              <a:gd name="T6" fmla="*/ 539750 w 848"/>
              <a:gd name="T7" fmla="*/ 469900 h 299"/>
              <a:gd name="T8" fmla="*/ 0 w 848"/>
              <a:gd name="T9" fmla="*/ 152400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120650 w 1416"/>
              <a:gd name="T1" fmla="*/ 47625 h 254"/>
              <a:gd name="T2" fmla="*/ 514350 w 1416"/>
              <a:gd name="T3" fmla="*/ 269875 h 254"/>
              <a:gd name="T4" fmla="*/ 1422400 w 1416"/>
              <a:gd name="T5" fmla="*/ 3175 h 254"/>
              <a:gd name="T6" fmla="*/ 2222500 w 1416"/>
              <a:gd name="T7" fmla="*/ 288925 h 254"/>
              <a:gd name="T8" fmla="*/ 1422400 w 1416"/>
              <a:gd name="T9" fmla="*/ 117475 h 254"/>
              <a:gd name="T10" fmla="*/ 539750 w 1416"/>
              <a:gd name="T11" fmla="*/ 396875 h 254"/>
              <a:gd name="T12" fmla="*/ 0 w 1416"/>
              <a:gd name="T13" fmla="*/ 79375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“Real” Internet Delays and Routes</a:t>
            </a: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gaia.cs.umass.edu</a:t>
            </a:r>
            <a:r>
              <a:rPr lang="en-US" dirty="0">
                <a:latin typeface="Comic Sans MS" pitchFamily="66" charset="0"/>
              </a:rPr>
              <a:t> to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www.eurecom.fr</a:t>
            </a:r>
          </a:p>
        </p:txBody>
      </p:sp>
      <p:sp>
        <p:nvSpPr>
          <p:cNvPr id="76807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76809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76814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941388 w 638"/>
              <a:gd name="T1" fmla="*/ 0 h 155"/>
              <a:gd name="T2" fmla="*/ 989013 w 638"/>
              <a:gd name="T3" fmla="*/ 60325 h 155"/>
              <a:gd name="T4" fmla="*/ 965200 w 638"/>
              <a:gd name="T5" fmla="*/ 195263 h 155"/>
              <a:gd name="T6" fmla="*/ 708025 w 638"/>
              <a:gd name="T7" fmla="*/ 244475 h 155"/>
              <a:gd name="T8" fmla="*/ 0 w 638"/>
              <a:gd name="T9" fmla="*/ 206375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Packet Loss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91513" cy="4648200"/>
          </a:xfrm>
        </p:spPr>
        <p:txBody>
          <a:bodyPr/>
          <a:lstStyle/>
          <a:p>
            <a:r>
              <a:rPr lang="en-US" dirty="0" smtClean="0"/>
              <a:t>Queue (aka buffer) preceding link in buffer has finite capacity</a:t>
            </a:r>
          </a:p>
          <a:p>
            <a:r>
              <a:rPr lang="en-US" dirty="0" smtClean="0"/>
              <a:t>Packet arriving to full queue dropped (aka lost)</a:t>
            </a:r>
          </a:p>
          <a:p>
            <a:r>
              <a:rPr lang="en-US" dirty="0" smtClean="0"/>
              <a:t>Lost packet may be retransmitted by previous node, by source end system, or not at all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26626" name="Clip" r:id="rId4" imgW="1305000" imgH="1085760" progId="">
              <p:embed/>
            </p:oleObj>
          </a:graphicData>
        </a:graphic>
      </p:graphicFrame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23594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2359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3555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26627" name="Clip" r:id="rId5" imgW="1305000" imgH="1085760" progId="">
              <p:embed/>
            </p:oleObj>
          </a:graphicData>
        </a:graphic>
      </p:graphicFrame>
      <p:sp>
        <p:nvSpPr>
          <p:cNvPr id="23564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>
              <a:gd name="T0" fmla="*/ 0 w 111"/>
              <a:gd name="T1" fmla="*/ 103187 h 67"/>
              <a:gd name="T2" fmla="*/ 0 w 111"/>
              <a:gd name="T3" fmla="*/ 0 h 67"/>
              <a:gd name="T4" fmla="*/ 228600 w 111"/>
              <a:gd name="T5" fmla="*/ 1540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57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577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23578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63"/>
          <p:cNvSpPr>
            <a:spLocks noChangeShapeType="1"/>
          </p:cNvSpPr>
          <p:nvPr/>
        </p:nvSpPr>
        <p:spPr bwMode="auto">
          <a:xfrm rot="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 dirty="0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23587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23588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Line 321"/>
          <p:cNvSpPr>
            <a:spLocks noChangeShapeType="1"/>
          </p:cNvSpPr>
          <p:nvPr/>
        </p:nvSpPr>
        <p:spPr bwMode="auto">
          <a:xfrm>
            <a:off x="1600200" y="4343400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Throughput:</a:t>
            </a:r>
            <a:r>
              <a:rPr lang="en-US" dirty="0" smtClean="0"/>
              <a:t> rate (bits/time unit) at which bits transferred between sender/receiver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Instantaneous</a:t>
            </a:r>
            <a:r>
              <a:rPr lang="en-US" i="1" dirty="0" smtClean="0"/>
              <a:t>:</a:t>
            </a:r>
            <a:r>
              <a:rPr lang="en-US" dirty="0" smtClean="0"/>
              <a:t> rate at given point in time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Average:</a:t>
            </a:r>
            <a:r>
              <a:rPr lang="en-US" dirty="0" smtClean="0"/>
              <a:t> rate over longer period of time</a:t>
            </a: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3965575" y="4206875"/>
            <a:ext cx="1055688" cy="360363"/>
            <a:chOff x="3600" y="219"/>
            <a:chExt cx="360" cy="175"/>
          </a:xfrm>
        </p:grpSpPr>
        <p:sp>
          <p:nvSpPr>
            <p:cNvPr id="24619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23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26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4578" name="Object 271"/>
          <p:cNvGraphicFramePr>
            <a:graphicFrameLocks noChangeAspect="1"/>
          </p:cNvGraphicFramePr>
          <p:nvPr/>
        </p:nvGraphicFramePr>
        <p:xfrm>
          <a:off x="7880350" y="3875088"/>
          <a:ext cx="785813" cy="655637"/>
        </p:xfrm>
        <a:graphic>
          <a:graphicData uri="http://schemas.openxmlformats.org/presentationml/2006/ole">
            <p:oleObj spid="_x0000_s27650" name="Clip" r:id="rId3" imgW="1305000" imgH="1085760" progId="">
              <p:embed/>
            </p:oleObj>
          </a:graphicData>
        </a:graphic>
      </p:graphicFrame>
      <p:grpSp>
        <p:nvGrpSpPr>
          <p:cNvPr id="5" name="Group 300"/>
          <p:cNvGrpSpPr>
            <a:grpSpLocks/>
          </p:cNvGrpSpPr>
          <p:nvPr/>
        </p:nvGrpSpPr>
        <p:grpSpPr bwMode="auto">
          <a:xfrm>
            <a:off x="1101725" y="3794125"/>
            <a:ext cx="374650" cy="838200"/>
            <a:chOff x="4180" y="783"/>
            <a:chExt cx="150" cy="307"/>
          </a:xfrm>
        </p:grpSpPr>
        <p:sp>
          <p:nvSpPr>
            <p:cNvPr id="24611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6" name="Text Box 325"/>
          <p:cNvSpPr txBox="1">
            <a:spLocks noChangeArrowheads="1"/>
          </p:cNvSpPr>
          <p:nvPr/>
        </p:nvSpPr>
        <p:spPr bwMode="auto">
          <a:xfrm>
            <a:off x="401638" y="4856163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4587" name="AutoShape 327"/>
          <p:cNvSpPr>
            <a:spLocks noChangeArrowheads="1"/>
          </p:cNvSpPr>
          <p:nvPr/>
        </p:nvSpPr>
        <p:spPr bwMode="auto">
          <a:xfrm>
            <a:off x="577850" y="3454400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328"/>
          <p:cNvSpPr txBox="1">
            <a:spLocks noChangeArrowheads="1"/>
          </p:cNvSpPr>
          <p:nvPr/>
        </p:nvSpPr>
        <p:spPr bwMode="auto">
          <a:xfrm>
            <a:off x="2833688" y="478631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4589" name="Text Box 329"/>
          <p:cNvSpPr txBox="1">
            <a:spLocks noChangeArrowheads="1"/>
          </p:cNvSpPr>
          <p:nvPr/>
        </p:nvSpPr>
        <p:spPr bwMode="auto">
          <a:xfrm>
            <a:off x="5702300" y="47831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563688" y="4184650"/>
            <a:ext cx="3568700" cy="1676400"/>
            <a:chOff x="913" y="2726"/>
            <a:chExt cx="2248" cy="1056"/>
          </a:xfrm>
        </p:grpSpPr>
        <p:grpSp>
          <p:nvGrpSpPr>
            <p:cNvPr id="7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09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06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4591" name="Line 337"/>
          <p:cNvSpPr>
            <a:spLocks noChangeShapeType="1"/>
          </p:cNvSpPr>
          <p:nvPr/>
        </p:nvSpPr>
        <p:spPr bwMode="auto">
          <a:xfrm flipH="1" flipV="1">
            <a:off x="2960688" y="4427538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347"/>
          <p:cNvSpPr>
            <a:spLocks noChangeShapeType="1"/>
          </p:cNvSpPr>
          <p:nvPr/>
        </p:nvSpPr>
        <p:spPr bwMode="auto">
          <a:xfrm flipH="1" flipV="1">
            <a:off x="5992813" y="4370388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AutoShape 349"/>
          <p:cNvSpPr>
            <a:spLocks noChangeArrowheads="1"/>
          </p:cNvSpPr>
          <p:nvPr/>
        </p:nvSpPr>
        <p:spPr bwMode="auto">
          <a:xfrm flipV="1">
            <a:off x="666750" y="3876675"/>
            <a:ext cx="974725" cy="720725"/>
          </a:xfrm>
          <a:custGeom>
            <a:avLst/>
            <a:gdLst>
              <a:gd name="T0" fmla="*/ 30802122 w 21600"/>
              <a:gd name="T1" fmla="*/ 0 h 21600"/>
              <a:gd name="T2" fmla="*/ 30802122 w 21600"/>
              <a:gd name="T3" fmla="*/ 13536116 h 21600"/>
              <a:gd name="T4" fmla="*/ 6591714 w 21600"/>
              <a:gd name="T5" fmla="*/ 24048357 h 21600"/>
              <a:gd name="T6" fmla="*/ 43985589 w 21600"/>
              <a:gd name="T7" fmla="*/ 676804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AutoShape 350"/>
          <p:cNvSpPr>
            <a:spLocks noChangeArrowheads="1"/>
          </p:cNvSpPr>
          <p:nvPr/>
        </p:nvSpPr>
        <p:spPr bwMode="auto">
          <a:xfrm>
            <a:off x="7445375" y="4138613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5068888" y="4060825"/>
            <a:ext cx="3178175" cy="1822450"/>
            <a:chOff x="3093" y="2676"/>
            <a:chExt cx="2002" cy="1148"/>
          </a:xfrm>
        </p:grpSpPr>
        <p:grpSp>
          <p:nvGrpSpPr>
            <p:cNvPr id="9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03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00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4596" name="AutoShape 351"/>
          <p:cNvSpPr>
            <a:spLocks noChangeArrowheads="1"/>
          </p:cNvSpPr>
          <p:nvPr/>
        </p:nvSpPr>
        <p:spPr bwMode="auto">
          <a:xfrm>
            <a:off x="3867150" y="4132263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352"/>
          <p:cNvSpPr>
            <a:spLocks noChangeShapeType="1"/>
          </p:cNvSpPr>
          <p:nvPr/>
        </p:nvSpPr>
        <p:spPr bwMode="auto">
          <a:xfrm>
            <a:off x="1189038" y="46894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158750" y="4879975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25608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82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5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86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0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1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2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8674" name="Clip" r:id="rId3" imgW="1305000" imgH="1085760" progId="">
              <p:embed/>
            </p:oleObj>
          </a:graphicData>
        </a:graphic>
      </p:graphicFrame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74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0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1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2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13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14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5989773 w 21600"/>
              <a:gd name="T1" fmla="*/ 0 h 21600"/>
              <a:gd name="T2" fmla="*/ 25989773 w 21600"/>
              <a:gd name="T3" fmla="*/ 8323038 h 21600"/>
              <a:gd name="T4" fmla="*/ 5561865 w 21600"/>
              <a:gd name="T5" fmla="*/ 14786785 h 21600"/>
              <a:gd name="T6" fmla="*/ 37113498 w 21600"/>
              <a:gd name="T7" fmla="*/ 41615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8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665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17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23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24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51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55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6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2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3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5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59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0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3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8675" name="Clip" r:id="rId4" imgW="1305000" imgH="1085760" progId="">
                <p:embed/>
              </p:oleObj>
            </a:graphicData>
          </a:graphic>
        </p:graphicFrame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43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5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7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8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9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0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7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1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630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5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7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632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33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10 w 21600"/>
                <a:gd name="T1" fmla="*/ 0 h 21600"/>
                <a:gd name="T2" fmla="*/ 10 w 21600"/>
                <a:gd name="T3" fmla="*/ 3 h 21600"/>
                <a:gd name="T4" fmla="*/ 2 w 21600"/>
                <a:gd name="T5" fmla="*/ 6 h 21600"/>
                <a:gd name="T6" fmla="*/ 15 w 21600"/>
                <a:gd name="T7" fmla="*/ 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20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link on end-end path that </a:t>
              </a:r>
              <a:r>
                <a:rPr lang="en-US" dirty="0" smtClean="0">
                  <a:latin typeface="Comic Sans MS" pitchFamily="66" charset="0"/>
                </a:rPr>
                <a:t>constrains end-end </a:t>
              </a:r>
              <a:r>
                <a:rPr lang="en-US" dirty="0">
                  <a:latin typeface="Comic Sans MS" pitchFamily="66" charset="0"/>
                </a:rPr>
                <a:t>throughput</a:t>
              </a:r>
            </a:p>
          </p:txBody>
        </p:sp>
        <p:sp>
          <p:nvSpPr>
            <p:cNvPr id="25622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“Cool” Internet Appliances</a:t>
            </a:r>
          </a:p>
        </p:txBody>
      </p:sp>
      <p:pic>
        <p:nvPicPr>
          <p:cNvPr id="48133" name="Picture 3" descr="to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60500"/>
            <a:ext cx="24955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 descr="whis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813" y="1368425"/>
            <a:ext cx="18954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5" descr="i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75" y="3763963"/>
            <a:ext cx="216535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739775" y="5476875"/>
            <a:ext cx="4144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World’s smallest </a:t>
            </a:r>
            <a:r>
              <a:rPr lang="en-US" sz="1600" dirty="0" smtClean="0">
                <a:latin typeface="Arial" charset="0"/>
              </a:rPr>
              <a:t>Web </a:t>
            </a:r>
            <a:r>
              <a:rPr lang="en-US" sz="1600" dirty="0">
                <a:latin typeface="Arial" charset="0"/>
              </a:rPr>
              <a:t>server</a:t>
            </a:r>
          </a:p>
          <a:p>
            <a:r>
              <a:rPr lang="en-US" sz="1600" dirty="0">
                <a:latin typeface="Arial" charset="0"/>
              </a:rPr>
              <a:t>http://www-ccs.cs.umass.edu/~shri/iPic.html</a:t>
            </a:r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1279525" y="2774950"/>
            <a:ext cx="216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IP picture frame</a:t>
            </a:r>
          </a:p>
          <a:p>
            <a:r>
              <a:rPr lang="en-US" sz="1600">
                <a:latin typeface="Arial" charset="0"/>
              </a:rPr>
              <a:t>http://www.ceiva.com/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6115050" y="1989138"/>
            <a:ext cx="2246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Web-enabled toaster +</a:t>
            </a:r>
          </a:p>
          <a:p>
            <a:r>
              <a:rPr lang="en-US" sz="1600">
                <a:latin typeface="Arial" charset="0"/>
              </a:rPr>
              <a:t>weather forecaster</a:t>
            </a:r>
          </a:p>
        </p:txBody>
      </p:sp>
      <p:pic>
        <p:nvPicPr>
          <p:cNvPr id="48139" name="Picture 9" descr="cis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50" y="4138613"/>
            <a:ext cx="23955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6457950" y="5767388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Internet phones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 dirty="0" smtClean="0"/>
              <a:t>Throughput: Internet Scenario</a:t>
            </a:r>
          </a:p>
        </p:txBody>
      </p:sp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bits/sec</a:t>
            </a:r>
          </a:p>
        </p:txBody>
      </p:sp>
      <p:sp>
        <p:nvSpPr>
          <p:cNvPr id="26633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1481213 w 1877"/>
              <a:gd name="T1" fmla="*/ 37588 h 917"/>
              <a:gd name="T2" fmla="*/ 1152980 w 1877"/>
              <a:gd name="T3" fmla="*/ 178132 h 917"/>
              <a:gd name="T4" fmla="*/ 691455 w 1877"/>
              <a:gd name="T5" fmla="*/ 148716 h 917"/>
              <a:gd name="T6" fmla="*/ 186609 w 1877"/>
              <a:gd name="T7" fmla="*/ 277821 h 917"/>
              <a:gd name="T8" fmla="*/ 83308 w 1877"/>
              <a:gd name="T9" fmla="*/ 576888 h 917"/>
              <a:gd name="T10" fmla="*/ 23326 w 1877"/>
              <a:gd name="T11" fmla="*/ 862880 h 917"/>
              <a:gd name="T12" fmla="*/ 231596 w 1877"/>
              <a:gd name="T13" fmla="*/ 1062257 h 917"/>
              <a:gd name="T14" fmla="*/ 841409 w 1877"/>
              <a:gd name="T15" fmla="*/ 1276343 h 917"/>
              <a:gd name="T16" fmla="*/ 1554524 w 1877"/>
              <a:gd name="T17" fmla="*/ 1447939 h 917"/>
              <a:gd name="T18" fmla="*/ 2282634 w 1877"/>
              <a:gd name="T19" fmla="*/ 1472452 h 917"/>
              <a:gd name="T20" fmla="*/ 2792478 w 1877"/>
              <a:gd name="T21" fmla="*/ 1295954 h 917"/>
              <a:gd name="T22" fmla="*/ 3099050 w 1877"/>
              <a:gd name="T23" fmla="*/ 1019767 h 917"/>
              <a:gd name="T24" fmla="*/ 2959093 w 1877"/>
              <a:gd name="T25" fmla="*/ 357899 h 917"/>
              <a:gd name="T26" fmla="*/ 2504233 w 1877"/>
              <a:gd name="T27" fmla="*/ 163424 h 917"/>
              <a:gd name="T28" fmla="*/ 1999388 w 1877"/>
              <a:gd name="T29" fmla="*/ 21245 h 917"/>
              <a:gd name="T30" fmla="*/ 1481213 w 1877"/>
              <a:gd name="T31" fmla="*/ 37588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45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6626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29698" name="Clip" r:id="rId3" imgW="1305000" imgH="1085760" progId="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49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51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62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64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67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69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72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74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6627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29699" name="Clip" r:id="rId4" imgW="1305000" imgH="1085760" progId="">
              <p:embed/>
            </p:oleObj>
          </a:graphicData>
        </a:graphic>
      </p:graphicFrame>
      <p:sp>
        <p:nvSpPr>
          <p:cNvPr id="26675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5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7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90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92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6628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29700" name="Clip" r:id="rId5" imgW="1305000" imgH="1085760" progId="">
              <p:embed/>
            </p:oleObj>
          </a:graphicData>
        </a:graphic>
      </p:graphicFrame>
      <p:sp>
        <p:nvSpPr>
          <p:cNvPr id="26693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6694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6695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04788 w 504"/>
              <a:gd name="T3" fmla="*/ 100012 h 870"/>
              <a:gd name="T4" fmla="*/ 474663 w 504"/>
              <a:gd name="T5" fmla="*/ 177800 h 870"/>
              <a:gd name="T6" fmla="*/ 622300 w 504"/>
              <a:gd name="T7" fmla="*/ 192087 h 870"/>
              <a:gd name="T8" fmla="*/ 760413 w 504"/>
              <a:gd name="T9" fmla="*/ 230188 h 870"/>
              <a:gd name="T10" fmla="*/ 777875 w 504"/>
              <a:gd name="T11" fmla="*/ 1225550 h 870"/>
              <a:gd name="T12" fmla="*/ 644525 w 504"/>
              <a:gd name="T13" fmla="*/ 1331913 h 870"/>
              <a:gd name="T14" fmla="*/ 454025 w 504"/>
              <a:gd name="T15" fmla="*/ 1322388 h 870"/>
              <a:gd name="T16" fmla="*/ 304800 w 504"/>
              <a:gd name="T17" fmla="*/ 1314450 h 870"/>
              <a:gd name="T18" fmla="*/ 133350 w 504"/>
              <a:gd name="T19" fmla="*/ 1381125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6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6697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146050 w 272"/>
              <a:gd name="T3" fmla="*/ 127000 h 989"/>
              <a:gd name="T4" fmla="*/ 407988 w 272"/>
              <a:gd name="T5" fmla="*/ 233363 h 989"/>
              <a:gd name="T6" fmla="*/ 425450 w 272"/>
              <a:gd name="T7" fmla="*/ 1228725 h 989"/>
              <a:gd name="T8" fmla="*/ 407988 w 272"/>
              <a:gd name="T9" fmla="*/ 1389063 h 989"/>
              <a:gd name="T10" fmla="*/ 384175 w 272"/>
              <a:gd name="T11" fmla="*/ 1441450 h 989"/>
              <a:gd name="T12" fmla="*/ 265112 w 272"/>
              <a:gd name="T13" fmla="*/ 1570038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485775 w 402"/>
              <a:gd name="T1" fmla="*/ 0 h 969"/>
              <a:gd name="T2" fmla="*/ 381000 w 402"/>
              <a:gd name="T3" fmla="*/ 57150 h 969"/>
              <a:gd name="T4" fmla="*/ 276225 w 402"/>
              <a:gd name="T5" fmla="*/ 114300 h 969"/>
              <a:gd name="T6" fmla="*/ 142875 w 402"/>
              <a:gd name="T7" fmla="*/ 188913 h 969"/>
              <a:gd name="T8" fmla="*/ 39688 w 402"/>
              <a:gd name="T9" fmla="*/ 282575 h 969"/>
              <a:gd name="T10" fmla="*/ 22225 w 402"/>
              <a:gd name="T11" fmla="*/ 1276350 h 969"/>
              <a:gd name="T12" fmla="*/ 155575 w 402"/>
              <a:gd name="T13" fmla="*/ 1382713 h 969"/>
              <a:gd name="T14" fmla="*/ 414338 w 402"/>
              <a:gd name="T15" fmla="*/ 1428750 h 969"/>
              <a:gd name="T16" fmla="*/ 638175 w 402"/>
              <a:gd name="T17" fmla="*/ 1538288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6700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6701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6702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 dirty="0" smtClean="0"/>
              <a:t>Per-connection end-end throughput: min(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s</a:t>
            </a:r>
            <a:r>
              <a:rPr lang="en-US" dirty="0" err="1" smtClean="0"/>
              <a:t>,R</a:t>
            </a:r>
            <a:r>
              <a:rPr lang="en-US" dirty="0" smtClean="0"/>
              <a:t>/10)</a:t>
            </a:r>
          </a:p>
          <a:p>
            <a:r>
              <a:rPr lang="en-US" dirty="0" smtClean="0"/>
              <a:t>In practice: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or R</a:t>
            </a:r>
            <a:r>
              <a:rPr lang="en-US" baseline="-25000" dirty="0" smtClean="0"/>
              <a:t>s</a:t>
            </a:r>
            <a:r>
              <a:rPr lang="en-US" dirty="0" smtClean="0"/>
              <a:t> is often bottleneck</a:t>
            </a:r>
          </a:p>
          <a:p>
            <a:pPr lvl="1"/>
            <a:r>
              <a:rPr lang="en-US" dirty="0" smtClean="0"/>
              <a:t>“last mile”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1: Roadmap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1.1 </a:t>
            </a:r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1.2</a:t>
            </a:r>
            <a:r>
              <a:rPr lang="en-US" dirty="0" smtClean="0"/>
              <a:t> Network edge</a:t>
            </a:r>
          </a:p>
          <a:p>
            <a:pPr lvl="1"/>
            <a:r>
              <a:rPr lang="en-US" dirty="0" smtClean="0"/>
              <a:t>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1.3</a:t>
            </a:r>
            <a:r>
              <a:rPr lang="en-US" dirty="0" smtClean="0"/>
              <a:t> Network core</a:t>
            </a:r>
          </a:p>
          <a:p>
            <a:pPr lvl="1"/>
            <a:r>
              <a:rPr lang="en-US" dirty="0" smtClean="0"/>
              <a:t>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1.4</a:t>
            </a:r>
            <a:r>
              <a:rPr lang="en-US" dirty="0" smtClean="0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1.5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1.6</a:t>
            </a:r>
            <a:r>
              <a:rPr lang="en-US" dirty="0" smtClean="0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1.7</a:t>
            </a:r>
            <a:r>
              <a:rPr lang="en-US" dirty="0" smtClean="0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 “Layers”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 dirty="0" smtClean="0"/>
              <a:t>Many “pieces”:</a:t>
            </a:r>
          </a:p>
          <a:p>
            <a:pPr lvl="1"/>
            <a:r>
              <a:rPr lang="en-US" dirty="0" smtClean="0"/>
              <a:t>hosts</a:t>
            </a:r>
          </a:p>
          <a:p>
            <a:pPr lvl="1"/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links of various media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hardware, software</a:t>
            </a:r>
            <a:endParaRPr lang="en-US" sz="2000" dirty="0" smtClean="0"/>
          </a:p>
        </p:txBody>
      </p:sp>
      <p:sp>
        <p:nvSpPr>
          <p:cNvPr id="788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52950" y="2266950"/>
            <a:ext cx="3943350" cy="26193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Question: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 smtClean="0"/>
              <a:t>Is there any hope of </a:t>
            </a:r>
            <a:r>
              <a:rPr lang="en-US" sz="2400" i="1" smtClean="0"/>
              <a:t>organizing</a:t>
            </a:r>
            <a:r>
              <a:rPr lang="en-US" sz="2400" smtClean="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 smtClean="0"/>
          </a:p>
          <a:p>
            <a:pPr algn="ctr">
              <a:buFont typeface="Wingdings" pitchFamily="2" charset="2"/>
              <a:buNone/>
            </a:pPr>
            <a:r>
              <a:rPr lang="en-US" sz="2400" smtClean="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Organization of air travel</a:t>
            </a:r>
            <a:endParaRPr lang="en-US" smtClean="0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489575"/>
            <a:ext cx="7772400" cy="542925"/>
          </a:xfrm>
        </p:spPr>
        <p:txBody>
          <a:bodyPr/>
          <a:lstStyle/>
          <a:p>
            <a:r>
              <a:rPr lang="en-US" smtClean="0"/>
              <a:t>a series of steps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1250" y="1587500"/>
            <a:ext cx="6508750" cy="3294063"/>
            <a:chOff x="700" y="1000"/>
            <a:chExt cx="4100" cy="2075"/>
          </a:xfrm>
        </p:grpSpPr>
        <p:sp>
          <p:nvSpPr>
            <p:cNvPr id="79879" name="Text Box 5"/>
            <p:cNvSpPr txBox="1">
              <a:spLocks noChangeArrowheads="1"/>
            </p:cNvSpPr>
            <p:nvPr/>
          </p:nvSpPr>
          <p:spPr bwMode="auto">
            <a:xfrm>
              <a:off x="846" y="1007"/>
              <a:ext cx="1401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ticket (purchase)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baggage (check)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gates (load)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runway takeoff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airplane routing</a:t>
              </a:r>
            </a:p>
          </p:txBody>
        </p:sp>
        <p:sp>
          <p:nvSpPr>
            <p:cNvPr id="79880" name="Text Box 6"/>
            <p:cNvSpPr txBox="1">
              <a:spLocks noChangeArrowheads="1"/>
            </p:cNvSpPr>
            <p:nvPr/>
          </p:nvSpPr>
          <p:spPr bwMode="auto">
            <a:xfrm>
              <a:off x="3242" y="1001"/>
              <a:ext cx="1364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ticket (complain)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baggage (claim)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gates (unload)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runway landing</a:t>
              </a:r>
            </a:p>
            <a:p>
              <a:endParaRPr lang="en-US" sz="2000">
                <a:latin typeface="Comic Sans MS" pitchFamily="66" charset="0"/>
              </a:endParaRPr>
            </a:p>
            <a:p>
              <a:r>
                <a:rPr lang="en-US" sz="2000">
                  <a:latin typeface="Comic Sans MS" pitchFamily="66" charset="0"/>
                </a:rPr>
                <a:t>airplane routing</a:t>
              </a:r>
            </a:p>
          </p:txBody>
        </p:sp>
        <p:sp>
          <p:nvSpPr>
            <p:cNvPr id="79881" name="Text Box 7"/>
            <p:cNvSpPr txBox="1">
              <a:spLocks noChangeArrowheads="1"/>
            </p:cNvSpPr>
            <p:nvPr/>
          </p:nvSpPr>
          <p:spPr bwMode="auto">
            <a:xfrm>
              <a:off x="2074" y="2825"/>
              <a:ext cx="1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airplane routing</a:t>
              </a:r>
            </a:p>
          </p:txBody>
        </p:sp>
        <p:sp>
          <p:nvSpPr>
            <p:cNvPr id="79882" name="Freeform 8"/>
            <p:cNvSpPr>
              <a:spLocks/>
            </p:cNvSpPr>
            <p:nvPr/>
          </p:nvSpPr>
          <p:spPr bwMode="auto">
            <a:xfrm>
              <a:off x="700" y="1000"/>
              <a:ext cx="4100" cy="2072"/>
            </a:xfrm>
            <a:custGeom>
              <a:avLst/>
              <a:gdLst>
                <a:gd name="T0" fmla="*/ 0 w 4100"/>
                <a:gd name="T1" fmla="*/ 0 h 2072"/>
                <a:gd name="T2" fmla="*/ 4 w 4100"/>
                <a:gd name="T3" fmla="*/ 1736 h 2072"/>
                <a:gd name="T4" fmla="*/ 804 w 4100"/>
                <a:gd name="T5" fmla="*/ 2064 h 2072"/>
                <a:gd name="T6" fmla="*/ 3468 w 4100"/>
                <a:gd name="T7" fmla="*/ 2072 h 2072"/>
                <a:gd name="T8" fmla="*/ 4100 w 4100"/>
                <a:gd name="T9" fmla="*/ 1736 h 2072"/>
                <a:gd name="T10" fmla="*/ 4100 w 4100"/>
                <a:gd name="T11" fmla="*/ 96 h 2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2072"/>
                <a:gd name="T20" fmla="*/ 4100 w 4100"/>
                <a:gd name="T21" fmla="*/ 2072 h 2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2072">
                  <a:moveTo>
                    <a:pt x="0" y="0"/>
                  </a:moveTo>
                  <a:lnTo>
                    <a:pt x="4" y="1736"/>
                  </a:lnTo>
                  <a:lnTo>
                    <a:pt x="804" y="2064"/>
                  </a:lnTo>
                  <a:lnTo>
                    <a:pt x="3468" y="2072"/>
                  </a:lnTo>
                  <a:lnTo>
                    <a:pt x="4100" y="1736"/>
                  </a:lnTo>
                  <a:lnTo>
                    <a:pt x="4100" y="9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80903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4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airplane routing</a:t>
              </a:r>
            </a:p>
          </p:txBody>
        </p:sp>
        <p:sp>
          <p:nvSpPr>
            <p:cNvPr id="80905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departure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airport</a:t>
              </a:r>
            </a:p>
          </p:txBody>
        </p:sp>
        <p:sp>
          <p:nvSpPr>
            <p:cNvPr id="80910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arrival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airport</a:t>
              </a:r>
            </a:p>
          </p:txBody>
        </p:sp>
        <p:sp>
          <p:nvSpPr>
            <p:cNvPr id="80911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intermediate air-traffic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control centers</a:t>
              </a:r>
            </a:p>
          </p:txBody>
        </p:sp>
        <p:pic>
          <p:nvPicPr>
            <p:cNvPr id="80912" name="Picture 11" descr="yylgaifm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13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80936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7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>
                    <a:latin typeface="Arial" charset="0"/>
                  </a:rPr>
                  <a:t>airplane routing</a:t>
                </a: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80934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5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>
                    <a:latin typeface="Arial" charset="0"/>
                  </a:rPr>
                  <a:t>airplane routing</a:t>
                </a:r>
              </a:p>
            </p:txBody>
          </p:sp>
        </p:grpSp>
        <p:sp>
          <p:nvSpPr>
            <p:cNvPr id="80918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9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sz="140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airplane routing</a:t>
              </a:r>
            </a:p>
          </p:txBody>
        </p:sp>
        <p:sp>
          <p:nvSpPr>
            <p:cNvPr id="80920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5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7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8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9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ticket</a:t>
              </a:r>
            </a:p>
          </p:txBody>
        </p:sp>
        <p:sp>
          <p:nvSpPr>
            <p:cNvPr id="80930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baggage</a:t>
              </a:r>
            </a:p>
          </p:txBody>
        </p:sp>
        <p:sp>
          <p:nvSpPr>
            <p:cNvPr id="80931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gate</a:t>
              </a:r>
            </a:p>
          </p:txBody>
        </p:sp>
        <p:sp>
          <p:nvSpPr>
            <p:cNvPr id="80932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takeoff/landing</a:t>
              </a:r>
            </a:p>
          </p:txBody>
        </p:sp>
        <p:sp>
          <p:nvSpPr>
            <p:cNvPr id="80933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airplane routing</a:t>
              </a:r>
            </a:p>
          </p:txBody>
        </p:sp>
      </p:grpSp>
      <p:sp>
        <p:nvSpPr>
          <p:cNvPr id="80901" name="Rectangle 39"/>
          <p:cNvSpPr>
            <a:spLocks noGrp="1" noChangeArrowheads="1"/>
          </p:cNvSpPr>
          <p:nvPr>
            <p:ph type="title"/>
          </p:nvPr>
        </p:nvSpPr>
        <p:spPr>
          <a:xfrm>
            <a:off x="533400" y="3175"/>
            <a:ext cx="7772400" cy="1143000"/>
          </a:xfrm>
        </p:spPr>
        <p:txBody>
          <a:bodyPr/>
          <a:lstStyle/>
          <a:p>
            <a:r>
              <a:rPr lang="en-US" dirty="0" smtClean="0"/>
              <a:t>Layering of Airline Functionality</a:t>
            </a:r>
          </a:p>
        </p:txBody>
      </p:sp>
      <p:sp>
        <p:nvSpPr>
          <p:cNvPr id="80902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533400" y="4430713"/>
            <a:ext cx="7613650" cy="1763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Layers: </a:t>
            </a:r>
            <a:r>
              <a:rPr lang="en-US" sz="2400" dirty="0" smtClean="0"/>
              <a:t>each layer implements a service</a:t>
            </a:r>
            <a:endParaRPr lang="en-US" dirty="0" smtClean="0"/>
          </a:p>
          <a:p>
            <a:pPr lvl="1"/>
            <a:r>
              <a:rPr lang="en-US" dirty="0" smtClean="0"/>
              <a:t>via its own internal-layer actions</a:t>
            </a:r>
          </a:p>
          <a:p>
            <a:pPr lvl="1"/>
            <a:r>
              <a:rPr lang="en-US" dirty="0" smtClean="0"/>
              <a:t>relying on services provided by layer below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Why Layering?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Dealing with complex systems:</a:t>
            </a:r>
          </a:p>
          <a:p>
            <a:r>
              <a:rPr lang="en-US" sz="2000" dirty="0" smtClean="0"/>
              <a:t>explicit structure allows identification, relationship of complex system’s pieces</a:t>
            </a:r>
            <a:endParaRPr lang="en-US" sz="2400" dirty="0" smtClean="0"/>
          </a:p>
          <a:p>
            <a:pPr lvl="1"/>
            <a:r>
              <a:rPr lang="en-US" sz="2400" dirty="0" smtClean="0"/>
              <a:t>layered </a:t>
            </a:r>
            <a:r>
              <a:rPr lang="en-US" sz="2400" dirty="0" smtClean="0">
                <a:solidFill>
                  <a:srgbClr val="FF0000"/>
                </a:solidFill>
              </a:rPr>
              <a:t>reference model</a:t>
            </a:r>
            <a:r>
              <a:rPr lang="en-US" sz="2400" dirty="0" smtClean="0"/>
              <a:t> for discussion</a:t>
            </a:r>
          </a:p>
          <a:p>
            <a:r>
              <a:rPr lang="en-US" sz="2000" dirty="0" smtClean="0"/>
              <a:t>modularization eases maintenance, updating of system</a:t>
            </a:r>
          </a:p>
          <a:p>
            <a:pPr lvl="1"/>
            <a:r>
              <a:rPr lang="en-US" sz="2400" dirty="0" smtClean="0"/>
              <a:t>change of implementation of layer’s service transparent to rest of system</a:t>
            </a:r>
          </a:p>
          <a:p>
            <a:pPr lvl="1"/>
            <a:r>
              <a:rPr lang="en-US" sz="2400" dirty="0" smtClean="0"/>
              <a:t>e.g., change in gate procedure doesn’t affect rest of system</a:t>
            </a:r>
          </a:p>
          <a:p>
            <a:r>
              <a:rPr lang="en-US" sz="2000" dirty="0" smtClean="0"/>
              <a:t>layering considered harmful?</a:t>
            </a:r>
          </a:p>
          <a:p>
            <a:pPr lvl="1"/>
            <a:r>
              <a:rPr lang="en-US" sz="2400" dirty="0" smtClean="0"/>
              <a:t>May need info from other layer (e.g. rate)</a:t>
            </a:r>
          </a:p>
          <a:p>
            <a:pPr lvl="1"/>
            <a:r>
              <a:rPr lang="en-US" sz="2400" dirty="0" smtClean="0"/>
              <a:t>May be redundant functions (e.g. error check)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Internet Protocol Stack</a:t>
            </a:r>
          </a:p>
        </p:txBody>
      </p:sp>
      <p:sp>
        <p:nvSpPr>
          <p:cNvPr id="829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636270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application:</a:t>
            </a:r>
            <a:r>
              <a:rPr lang="en-US" sz="2400" dirty="0" smtClean="0"/>
              <a:t> supporting network applications</a:t>
            </a:r>
          </a:p>
          <a:p>
            <a:pPr lvl="1"/>
            <a:r>
              <a:rPr lang="en-US" sz="2000" dirty="0" smtClean="0"/>
              <a:t>FTP, SMTP, HTTP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transport:</a:t>
            </a:r>
            <a:r>
              <a:rPr lang="en-US" sz="2400" dirty="0" smtClean="0"/>
              <a:t> process-process data transfer (segment)</a:t>
            </a:r>
          </a:p>
          <a:p>
            <a:pPr lvl="1"/>
            <a:r>
              <a:rPr lang="en-US" sz="2000" dirty="0" smtClean="0"/>
              <a:t>TCP, UDP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network:</a:t>
            </a:r>
            <a:r>
              <a:rPr lang="en-US" sz="2400" dirty="0" smtClean="0"/>
              <a:t> routing of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 from source to destination</a:t>
            </a:r>
          </a:p>
          <a:p>
            <a:pPr lvl="1"/>
            <a:r>
              <a:rPr lang="en-US" sz="2000" dirty="0" smtClean="0"/>
              <a:t>IP, routing protocols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link:</a:t>
            </a:r>
            <a:r>
              <a:rPr lang="en-US" sz="2400" dirty="0" smtClean="0"/>
              <a:t> data transfer between neighboring  network elements (frames)</a:t>
            </a:r>
          </a:p>
          <a:p>
            <a:pPr lvl="1"/>
            <a:r>
              <a:rPr lang="en-US" sz="2000" dirty="0" smtClean="0"/>
              <a:t>PPP, Ethernet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physical:</a:t>
            </a:r>
            <a:r>
              <a:rPr lang="en-US" sz="2400" dirty="0" smtClean="0"/>
              <a:t> bits “on the wire”</a:t>
            </a:r>
          </a:p>
          <a:p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6934200" y="1638300"/>
            <a:ext cx="1962150" cy="3644900"/>
            <a:chOff x="6934200" y="1638300"/>
            <a:chExt cx="1962150" cy="3644900"/>
          </a:xfrm>
        </p:grpSpPr>
        <p:sp>
          <p:nvSpPr>
            <p:cNvPr id="82948" name="Rectangle 2"/>
            <p:cNvSpPr>
              <a:spLocks noChangeArrowheads="1"/>
            </p:cNvSpPr>
            <p:nvPr/>
          </p:nvSpPr>
          <p:spPr bwMode="auto">
            <a:xfrm>
              <a:off x="7004050" y="1638300"/>
              <a:ext cx="1892300" cy="35306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6934200" y="1752600"/>
              <a:ext cx="1898650" cy="3530600"/>
              <a:chOff x="3076" y="888"/>
              <a:chExt cx="1196" cy="2224"/>
            </a:xfrm>
          </p:grpSpPr>
          <p:sp>
            <p:nvSpPr>
              <p:cNvPr id="82952" name="Rectangle 6"/>
              <p:cNvSpPr>
                <a:spLocks noChangeArrowheads="1"/>
              </p:cNvSpPr>
              <p:nvPr/>
            </p:nvSpPr>
            <p:spPr bwMode="auto">
              <a:xfrm>
                <a:off x="3080" y="888"/>
                <a:ext cx="1192" cy="22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3" name="Text Box 7"/>
              <p:cNvSpPr txBox="1">
                <a:spLocks noChangeArrowheads="1"/>
              </p:cNvSpPr>
              <p:nvPr/>
            </p:nvSpPr>
            <p:spPr bwMode="auto">
              <a:xfrm>
                <a:off x="3150" y="949"/>
                <a:ext cx="1070" cy="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application</a:t>
                </a:r>
              </a:p>
              <a:p>
                <a:pPr algn="ctr"/>
                <a:endParaRPr lang="en-US" dirty="0">
                  <a:latin typeface="Comic Sans MS" pitchFamily="66" charset="0"/>
                </a:endParaRPr>
              </a:p>
              <a:p>
                <a:pPr algn="ctr"/>
                <a:r>
                  <a:rPr lang="en-US" dirty="0">
                    <a:latin typeface="Comic Sans MS" pitchFamily="66" charset="0"/>
                  </a:rPr>
                  <a:t>transport</a:t>
                </a:r>
              </a:p>
              <a:p>
                <a:pPr algn="ctr"/>
                <a:endParaRPr lang="en-US" dirty="0">
                  <a:latin typeface="Comic Sans MS" pitchFamily="66" charset="0"/>
                </a:endParaRPr>
              </a:p>
              <a:p>
                <a:pPr algn="ctr"/>
                <a:r>
                  <a:rPr lang="en-US" dirty="0">
                    <a:latin typeface="Comic Sans MS" pitchFamily="66" charset="0"/>
                  </a:rPr>
                  <a:t>network</a:t>
                </a:r>
              </a:p>
              <a:p>
                <a:pPr algn="ctr"/>
                <a:endParaRPr lang="en-US" dirty="0">
                  <a:latin typeface="Comic Sans MS" pitchFamily="66" charset="0"/>
                </a:endParaRPr>
              </a:p>
              <a:p>
                <a:pPr algn="ctr"/>
                <a:r>
                  <a:rPr lang="en-US" dirty="0">
                    <a:latin typeface="Comic Sans MS" pitchFamily="66" charset="0"/>
                  </a:rPr>
                  <a:t>link</a:t>
                </a:r>
              </a:p>
              <a:p>
                <a:pPr algn="ctr"/>
                <a:endParaRPr lang="en-US" dirty="0">
                  <a:latin typeface="Comic Sans MS" pitchFamily="66" charset="0"/>
                </a:endParaRPr>
              </a:p>
              <a:p>
                <a:pPr algn="ctr"/>
                <a:r>
                  <a:rPr lang="en-US" dirty="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82954" name="Line 8"/>
              <p:cNvSpPr>
                <a:spLocks noChangeShapeType="1"/>
              </p:cNvSpPr>
              <p:nvPr/>
            </p:nvSpPr>
            <p:spPr bwMode="auto">
              <a:xfrm>
                <a:off x="3076" y="1324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5" name="Line 9"/>
              <p:cNvSpPr>
                <a:spLocks noChangeShapeType="1"/>
              </p:cNvSpPr>
              <p:nvPr/>
            </p:nvSpPr>
            <p:spPr bwMode="auto">
              <a:xfrm>
                <a:off x="3076" y="1768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6" name="Line 10"/>
              <p:cNvSpPr>
                <a:spLocks noChangeShapeType="1"/>
              </p:cNvSpPr>
              <p:nvPr/>
            </p:nvSpPr>
            <p:spPr bwMode="auto">
              <a:xfrm>
                <a:off x="3076" y="2216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7" name="Line 11"/>
              <p:cNvSpPr>
                <a:spLocks noChangeShapeType="1"/>
              </p:cNvSpPr>
              <p:nvPr/>
            </p:nvSpPr>
            <p:spPr bwMode="auto">
              <a:xfrm>
                <a:off x="3076" y="2664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ISO/OSI Reference Model</a:t>
            </a:r>
          </a:p>
        </p:txBody>
      </p:sp>
      <p:sp>
        <p:nvSpPr>
          <p:cNvPr id="839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presentation:</a:t>
            </a:r>
            <a:r>
              <a:rPr lang="en-US" sz="2400" smtClean="0"/>
              <a:t> allow applications to interpret meaning of data, e.g., encryption, compression, machine-specific conventions</a:t>
            </a:r>
          </a:p>
          <a:p>
            <a:r>
              <a:rPr lang="en-US" sz="2400" i="1" smtClean="0">
                <a:solidFill>
                  <a:srgbClr val="FF3300"/>
                </a:solidFill>
              </a:rPr>
              <a:t>session:</a:t>
            </a:r>
            <a:r>
              <a:rPr lang="en-US" sz="2400" smtClean="0"/>
              <a:t> synchronization, checkpointing, recovery of data exchange</a:t>
            </a:r>
          </a:p>
          <a:p>
            <a:r>
              <a:rPr lang="en-US" sz="2400" smtClean="0"/>
              <a:t>Internet stack “missing” these layers!</a:t>
            </a:r>
          </a:p>
          <a:p>
            <a:pPr lvl="1"/>
            <a:r>
              <a:rPr lang="en-US" smtClean="0"/>
              <a:t>these services, </a:t>
            </a:r>
            <a:r>
              <a:rPr lang="en-US" i="1" smtClean="0"/>
              <a:t>if needed,</a:t>
            </a:r>
            <a:r>
              <a:rPr lang="en-US" smtClean="0"/>
              <a:t> must be implemented in application</a:t>
            </a:r>
          </a:p>
          <a:p>
            <a:pPr lvl="1"/>
            <a:r>
              <a:rPr lang="en-US" smtClean="0"/>
              <a:t>needed?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83976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7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83978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939800 w 2550"/>
              <a:gd name="T1" fmla="*/ 0 h 2415"/>
              <a:gd name="T2" fmla="*/ 4038600 w 2550"/>
              <a:gd name="T3" fmla="*/ 0 h 2415"/>
              <a:gd name="T4" fmla="*/ 4048125 w 2550"/>
              <a:gd name="T5" fmla="*/ 3833813 h 2415"/>
              <a:gd name="T6" fmla="*/ 0 w 2550"/>
              <a:gd name="T7" fmla="*/ 3833813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638175 w 402"/>
              <a:gd name="T1" fmla="*/ 576262 h 537"/>
              <a:gd name="T2" fmla="*/ 44450 w 402"/>
              <a:gd name="T3" fmla="*/ 0 h 537"/>
              <a:gd name="T4" fmla="*/ 0 w 402"/>
              <a:gd name="T5" fmla="*/ 746124 h 537"/>
              <a:gd name="T6" fmla="*/ 384175 w 402"/>
              <a:gd name="T7" fmla="*/ 852487 h 537"/>
              <a:gd name="T8" fmla="*/ 638175 w 402"/>
              <a:gd name="T9" fmla="*/ 576262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0722" name="Clip" r:id="rId4" imgW="1305000" imgH="1085760" progId="">
              <p:embed/>
            </p:oleObj>
          </a:graphicData>
        </a:graphic>
      </p:graphicFrame>
      <p:sp>
        <p:nvSpPr>
          <p:cNvPr id="27657" name="Freeform 10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27788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2779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27793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4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5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9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27663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27782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3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84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85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86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27780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1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7670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27651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0723" name="Clip" r:id="rId5" imgW="1305000" imgH="1085760" progId="">
              <p:embed/>
            </p:oleObj>
          </a:graphicData>
        </a:graphic>
      </p:graphicFrame>
      <p:sp>
        <p:nvSpPr>
          <p:cNvPr id="27671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27676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27772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3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74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75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76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77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27766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7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68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69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70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27762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3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64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65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27760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1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27755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8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7759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27751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27685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655638 w 413"/>
              <a:gd name="T1" fmla="*/ 904875 h 715"/>
              <a:gd name="T2" fmla="*/ 14288 w 413"/>
              <a:gd name="T3" fmla="*/ 0 h 715"/>
              <a:gd name="T4" fmla="*/ 0 w 413"/>
              <a:gd name="T5" fmla="*/ 958850 h 715"/>
              <a:gd name="T6" fmla="*/ 630238 w 413"/>
              <a:gd name="T7" fmla="*/ 1135063 h 715"/>
              <a:gd name="T8" fmla="*/ 655638 w 413"/>
              <a:gd name="T9" fmla="*/ 904875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27738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9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0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42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48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9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0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4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7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87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1384300 w 3316"/>
              <a:gd name="T1" fmla="*/ 0 h 3461"/>
              <a:gd name="T2" fmla="*/ 1393825 w 3316"/>
              <a:gd name="T3" fmla="*/ 2351088 h 3461"/>
              <a:gd name="T4" fmla="*/ 4146550 w 3316"/>
              <a:gd name="T5" fmla="*/ 2351088 h 3461"/>
              <a:gd name="T6" fmla="*/ 4146550 w 3316"/>
              <a:gd name="T7" fmla="*/ 1871663 h 3461"/>
              <a:gd name="T8" fmla="*/ 5229225 w 3316"/>
              <a:gd name="T9" fmla="*/ 1871663 h 3461"/>
              <a:gd name="T10" fmla="*/ 5264150 w 3316"/>
              <a:gd name="T11" fmla="*/ 4970463 h 3461"/>
              <a:gd name="T12" fmla="*/ 4997450 w 3316"/>
              <a:gd name="T13" fmla="*/ 4740276 h 3461"/>
              <a:gd name="T14" fmla="*/ 4989513 w 3316"/>
              <a:gd name="T15" fmla="*/ 3789363 h 3461"/>
              <a:gd name="T16" fmla="*/ 3976688 w 3316"/>
              <a:gd name="T17" fmla="*/ 3789363 h 3461"/>
              <a:gd name="T18" fmla="*/ 3976688 w 3316"/>
              <a:gd name="T19" fmla="*/ 4873626 h 3461"/>
              <a:gd name="T20" fmla="*/ 1677988 w 3316"/>
              <a:gd name="T21" fmla="*/ 5494338 h 3461"/>
              <a:gd name="T22" fmla="*/ 0 w 3316"/>
              <a:gd name="T23" fmla="*/ 5494338 h 3461"/>
              <a:gd name="T24" fmla="*/ 0 w 3316"/>
              <a:gd name="T25" fmla="*/ 3976688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2773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3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3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3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3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2772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2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2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2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2771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2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2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2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2771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1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1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1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2771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2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27693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27694" name="Rectangle 168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 smtClean="0"/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2770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2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2770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2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2770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24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2770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5" grpId="1" animBg="1"/>
      <p:bldP spid="112644" grpId="0" animBg="1"/>
      <p:bldP spid="112644" grpId="1" animBg="1"/>
      <p:bldP spid="112814" grpId="0" animBg="1"/>
      <p:bldP spid="112647" grpId="0" animBg="1"/>
      <p:bldP spid="112647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Chapter 1: Roadmap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1.1 </a:t>
            </a:r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1.2</a:t>
            </a:r>
            <a:r>
              <a:rPr lang="en-US" dirty="0" smtClean="0"/>
              <a:t> Network edge</a:t>
            </a:r>
          </a:p>
          <a:p>
            <a:pPr lvl="1"/>
            <a:r>
              <a:rPr lang="en-US" dirty="0" smtClean="0"/>
              <a:t>	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1.3</a:t>
            </a:r>
            <a:r>
              <a:rPr lang="en-US" dirty="0" smtClean="0"/>
              <a:t> Network core</a:t>
            </a:r>
          </a:p>
          <a:p>
            <a:pPr lvl="1"/>
            <a:r>
              <a:rPr lang="en-US" dirty="0" smtClean="0"/>
              <a:t>	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1.4 </a:t>
            </a:r>
            <a:r>
              <a:rPr lang="en-US" dirty="0" smtClean="0"/>
              <a:t>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1.5</a:t>
            </a:r>
            <a:r>
              <a:rPr lang="en-US" dirty="0" smtClean="0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1.6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1.7</a:t>
            </a:r>
            <a:r>
              <a:rPr lang="en-US" dirty="0" smtClean="0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“nuts and bolts” view</a:t>
            </a:r>
            <a:endParaRPr lang="en-US" smtClean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48200" cy="5132388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Protocols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control sending, receiving of </a:t>
            </a:r>
            <a:r>
              <a:rPr lang="en-US" sz="2400" dirty="0" err="1" smtClean="0"/>
              <a:t>msgs</a:t>
            </a:r>
            <a:endParaRPr lang="en-US" sz="2400" dirty="0" smtClean="0"/>
          </a:p>
          <a:p>
            <a:pPr lvl="1"/>
            <a:r>
              <a:rPr lang="en-US" sz="2000" dirty="0" smtClean="0"/>
              <a:t>e.g., TCP, IP, HTTP, Skype,  Ethernet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Internet: </a:t>
            </a:r>
            <a:r>
              <a:rPr lang="en-US" sz="2400" dirty="0" smtClean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sz="2000" dirty="0" smtClean="0"/>
              <a:t>loosely hierarchical</a:t>
            </a:r>
          </a:p>
          <a:p>
            <a:r>
              <a:rPr lang="en-US" sz="2400" dirty="0" smtClean="0"/>
              <a:t>Internet standards</a:t>
            </a:r>
          </a:p>
          <a:p>
            <a:pPr lvl="1"/>
            <a:r>
              <a:rPr lang="en-US" sz="2000" dirty="0" smtClean="0"/>
              <a:t>Developed by IETF: Internet Engineering Task Force</a:t>
            </a:r>
          </a:p>
          <a:p>
            <a:pPr lvl="1"/>
            <a:r>
              <a:rPr lang="en-US" sz="2000" dirty="0" smtClean="0"/>
              <a:t>IETF produces RFCs: Request for comments</a:t>
            </a:r>
          </a:p>
          <a:p>
            <a:pPr lvl="2"/>
            <a:r>
              <a:rPr lang="en-US" sz="1600" dirty="0" smtClean="0"/>
              <a:t>More than 5000!</a:t>
            </a:r>
          </a:p>
          <a:p>
            <a:pPr lvl="1"/>
            <a:r>
              <a:rPr lang="en-US" sz="2000" dirty="0" smtClean="0"/>
              <a:t>IEEE for links (e.g. 802.11)</a:t>
            </a:r>
          </a:p>
        </p:txBody>
      </p:sp>
      <p:grpSp>
        <p:nvGrpSpPr>
          <p:cNvPr id="2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3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062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0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28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29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1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42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4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3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060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2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267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050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5122" name="Clip" r:id="rId11" imgW="1305000" imgH="1085760" progId="">
                <p:embed/>
              </p:oleObj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8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80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81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93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4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06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07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9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0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32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1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512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052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512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053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5125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054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5126" name="Clip" r:id="rId15" imgW="1305000" imgH="1085760" progId="">
                <p:embed/>
              </p:oleObj>
            </a:graphicData>
          </a:graphic>
        </p:graphicFrame>
        <p:grpSp>
          <p:nvGrpSpPr>
            <p:cNvPr id="2333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2058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2358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7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2056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8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2359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0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77200" cy="5119688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The field of network security is about:</a:t>
            </a:r>
          </a:p>
          <a:p>
            <a:pPr lvl="1"/>
            <a:r>
              <a:rPr lang="en-US" dirty="0" smtClean="0"/>
              <a:t>how bad guys can attack computer networks</a:t>
            </a:r>
          </a:p>
          <a:p>
            <a:pPr lvl="1"/>
            <a:r>
              <a:rPr lang="en-US" dirty="0" smtClean="0"/>
              <a:t>how we can defend networks against attacks</a:t>
            </a:r>
          </a:p>
          <a:p>
            <a:pPr lvl="1"/>
            <a:r>
              <a:rPr lang="en-US" dirty="0" smtClean="0"/>
              <a:t>how to design architectures that are immune to attacks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 dirty="0" smtClean="0"/>
              <a:t>original vision:</a:t>
            </a:r>
            <a:r>
              <a:rPr lang="en-US" dirty="0" smtClean="0"/>
              <a:t> “a group of mutually trusting users attached to a transparent network”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Internet protocol designers playing “catch-up”</a:t>
            </a:r>
          </a:p>
          <a:p>
            <a:pPr lvl="1"/>
            <a:r>
              <a:rPr lang="en-US" dirty="0" smtClean="0"/>
              <a:t>Security considerations in all layers!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Bad guys can put malware into hosts via Internet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676400"/>
            <a:ext cx="7710488" cy="4584700"/>
          </a:xfrm>
        </p:spPr>
        <p:txBody>
          <a:bodyPr/>
          <a:lstStyle/>
          <a:p>
            <a:r>
              <a:rPr lang="en-US" sz="2400" dirty="0" smtClean="0"/>
              <a:t>Malware can get in host from a </a:t>
            </a:r>
            <a:r>
              <a:rPr lang="en-US" sz="2400" dirty="0" smtClean="0">
                <a:solidFill>
                  <a:schemeClr val="accent2"/>
                </a:solidFill>
              </a:rPr>
              <a:t>virus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worm</a:t>
            </a:r>
            <a:r>
              <a:rPr lang="en-US" sz="2400" dirty="0" smtClean="0"/>
              <a:t>, or </a:t>
            </a:r>
            <a:r>
              <a:rPr lang="en-US" sz="2400" dirty="0" err="1" smtClean="0">
                <a:solidFill>
                  <a:schemeClr val="accent2"/>
                </a:solidFill>
              </a:rPr>
              <a:t>trojan</a:t>
            </a:r>
            <a:r>
              <a:rPr lang="en-US" sz="2400" dirty="0" smtClean="0">
                <a:solidFill>
                  <a:schemeClr val="accent2"/>
                </a:solidFill>
              </a:rPr>
              <a:t> horse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(More on next slide)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Spyware malware</a:t>
            </a:r>
            <a:r>
              <a:rPr lang="en-US" sz="2400" dirty="0" smtClean="0"/>
              <a:t> can record keystrokes, Web sites visited, upload info to collection site</a:t>
            </a:r>
          </a:p>
          <a:p>
            <a:r>
              <a:rPr lang="en-US" sz="2400" dirty="0" smtClean="0"/>
              <a:t>Infected host can be enrolled in a </a:t>
            </a:r>
            <a:r>
              <a:rPr lang="en-US" sz="2400" dirty="0" err="1" smtClean="0">
                <a:solidFill>
                  <a:schemeClr val="accent2"/>
                </a:solidFill>
              </a:rPr>
              <a:t>botnet</a:t>
            </a:r>
            <a:r>
              <a:rPr lang="en-US" sz="2400" dirty="0" smtClean="0"/>
              <a:t>, used for spam and </a:t>
            </a:r>
            <a:r>
              <a:rPr lang="en-US" sz="2400" dirty="0" err="1" smtClean="0"/>
              <a:t>DDoS</a:t>
            </a:r>
            <a:r>
              <a:rPr lang="en-US" sz="2400" dirty="0" smtClean="0"/>
              <a:t> attacks</a:t>
            </a:r>
          </a:p>
          <a:p>
            <a:r>
              <a:rPr lang="en-US" sz="2400" dirty="0" smtClean="0"/>
              <a:t>Malware is often </a:t>
            </a:r>
            <a:r>
              <a:rPr lang="en-US" sz="2400" dirty="0" smtClean="0">
                <a:solidFill>
                  <a:schemeClr val="accent2"/>
                </a:solidFill>
              </a:rPr>
              <a:t>self-replicating</a:t>
            </a:r>
            <a:r>
              <a:rPr lang="en-US" sz="2400" dirty="0" smtClean="0"/>
              <a:t>: from an infected host, seeks entry into other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Bad guys can put malware into hosts via Internet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3863975" cy="4772025"/>
          </a:xfrm>
        </p:spPr>
        <p:txBody>
          <a:bodyPr/>
          <a:lstStyle/>
          <a:p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lvl="1"/>
            <a:r>
              <a:rPr lang="en-US" sz="2000" smtClean="0"/>
              <a:t>Hidden part of some otherwise useful software</a:t>
            </a:r>
          </a:p>
          <a:p>
            <a:pPr lvl="1"/>
            <a:r>
              <a:rPr lang="en-US" sz="2000" smtClean="0"/>
              <a:t>Today often on a Web page (Active-X, plugin)</a:t>
            </a:r>
          </a:p>
          <a:p>
            <a:r>
              <a:rPr lang="en-US" sz="2400" smtClean="0">
                <a:solidFill>
                  <a:srgbClr val="FF3300"/>
                </a:solidFill>
              </a:rPr>
              <a:t>Virus</a:t>
            </a:r>
          </a:p>
          <a:p>
            <a:pPr lvl="1"/>
            <a:r>
              <a:rPr lang="en-US" sz="2000" smtClean="0"/>
              <a:t>infection by receiving object (e.g., e-mail attachment), actively executing</a:t>
            </a:r>
          </a:p>
          <a:p>
            <a:pPr lvl="1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419600" y="1516063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FF3300"/>
                </a:solidFill>
                <a:latin typeface="Comic Sans MS" pitchFamily="66" charset="0"/>
              </a:rPr>
              <a:t>Worm: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00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infection by passively receiving object that gets itself executed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00000"/>
              <a:buFont typeface="Comic Sans MS" pitchFamily="66" charset="0"/>
              <a:buChar char="–"/>
            </a:pPr>
            <a:r>
              <a:rPr lang="en-US" sz="2000" dirty="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25" y="3787775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621213" y="3722688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Bad guys can attack servers and network infrastructure</a:t>
            </a:r>
          </a:p>
        </p:txBody>
      </p:sp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584325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Denial of service (</a:t>
            </a:r>
            <a:r>
              <a:rPr lang="en-US" sz="2400" dirty="0" err="1" smtClean="0">
                <a:solidFill>
                  <a:srgbClr val="FF0000"/>
                </a:solidFill>
              </a:rPr>
              <a:t>DoS</a:t>
            </a:r>
            <a:r>
              <a:rPr lang="en-US" sz="2400" dirty="0" smtClean="0">
                <a:solidFill>
                  <a:srgbClr val="FF0000"/>
                </a:solidFill>
              </a:rPr>
              <a:t>): </a:t>
            </a:r>
            <a:r>
              <a:rPr lang="en-US" sz="2400" dirty="0" smtClean="0"/>
              <a:t>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82600" y="3146425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/>
            </a:pPr>
            <a:r>
              <a:rPr lang="en-US" dirty="0">
                <a:latin typeface="Comic Sans MS" pitchFamily="66" charset="0"/>
              </a:rPr>
              <a:t>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442912" y="3665537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r>
              <a:rPr lang="en-US" dirty="0">
                <a:latin typeface="Comic Sans MS" pitchFamily="66" charset="0"/>
              </a:rPr>
              <a:t>break into hosts around the network (see </a:t>
            </a:r>
            <a:r>
              <a:rPr lang="en-US" dirty="0" err="1">
                <a:latin typeface="Comic Sans MS" pitchFamily="66" charset="0"/>
              </a:rPr>
              <a:t>botnet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457200" y="4800600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3"/>
            </a:pPr>
            <a:r>
              <a:rPr lang="en-US" dirty="0">
                <a:latin typeface="Comic Sans MS" pitchFamily="66" charset="0"/>
              </a:rPr>
              <a:t>send packets toward target from compromised hosts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519613" y="2995613"/>
            <a:ext cx="3641725" cy="3559175"/>
            <a:chOff x="2820" y="1549"/>
            <a:chExt cx="2294" cy="224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29" y="2155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13" y="1549"/>
            <a:ext cx="344" cy="334"/>
          </p:xfrm>
          <a:graphic>
            <a:graphicData uri="http://schemas.openxmlformats.org/presentationml/2006/ole">
              <p:oleObj spid="_x0000_s31746" name="Clip" r:id="rId3" imgW="1305000" imgH="1085760" progId="">
                <p:embed/>
              </p:oleObj>
            </a:graphicData>
          </a:graphic>
        </p:graphicFrame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895" y="2707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894" y="1633"/>
            <a:ext cx="344" cy="334"/>
          </p:xfrm>
          <a:graphic>
            <a:graphicData uri="http://schemas.openxmlformats.org/presentationml/2006/ole">
              <p:oleObj spid="_x0000_s317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274" y="1651"/>
            <a:ext cx="344" cy="334"/>
          </p:xfrm>
          <a:graphic>
            <a:graphicData uri="http://schemas.openxmlformats.org/presentationml/2006/ole">
              <p:oleObj spid="_x0000_s317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53" y="2069"/>
            <a:ext cx="344" cy="334"/>
          </p:xfrm>
          <a:graphic>
            <a:graphicData uri="http://schemas.openxmlformats.org/presentationml/2006/ole">
              <p:oleObj spid="_x0000_s317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679" y="2070"/>
            <a:ext cx="344" cy="334"/>
          </p:xfrm>
          <a:graphic>
            <a:graphicData uri="http://schemas.openxmlformats.org/presentationml/2006/ole">
              <p:oleObj spid="_x0000_s317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33" y="3029"/>
            <a:ext cx="344" cy="334"/>
          </p:xfrm>
          <a:graphic>
            <a:graphicData uri="http://schemas.openxmlformats.org/presentationml/2006/ole">
              <p:oleObj spid="_x0000_s317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20" y="2096"/>
            <a:ext cx="344" cy="334"/>
          </p:xfrm>
          <a:graphic>
            <a:graphicData uri="http://schemas.openxmlformats.org/presentationml/2006/ole">
              <p:oleObj spid="_x0000_s317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30" y="2558"/>
            <a:ext cx="344" cy="334"/>
          </p:xfrm>
          <a:graphic>
            <a:graphicData uri="http://schemas.openxmlformats.org/presentationml/2006/ole">
              <p:oleObj spid="_x0000_s317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45" y="2951"/>
            <a:ext cx="344" cy="334"/>
          </p:xfrm>
          <a:graphic>
            <a:graphicData uri="http://schemas.openxmlformats.org/presentationml/2006/ole">
              <p:oleObj spid="_x0000_s3175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13" y="2506"/>
            <a:ext cx="344" cy="334"/>
          </p:xfrm>
          <a:graphic>
            <a:graphicData uri="http://schemas.openxmlformats.org/presentationml/2006/ole">
              <p:oleObj spid="_x0000_s3175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13" y="3196"/>
            <a:ext cx="344" cy="334"/>
          </p:xfrm>
          <a:graphic>
            <a:graphicData uri="http://schemas.openxmlformats.org/presentationml/2006/ole">
              <p:oleObj spid="_x0000_s3175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19" y="3457"/>
            <a:ext cx="344" cy="334"/>
          </p:xfrm>
          <a:graphic>
            <a:graphicData uri="http://schemas.openxmlformats.org/presentationml/2006/ole">
              <p:oleObj spid="_x0000_s31757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51" y="3126"/>
            <a:ext cx="344" cy="334"/>
          </p:xfrm>
          <a:graphic>
            <a:graphicData uri="http://schemas.openxmlformats.org/presentationml/2006/ole">
              <p:oleObj spid="_x0000_s31758" name="Clip" r:id="rId15" imgW="1305000" imgH="1085760" progId="">
                <p:embed/>
              </p:oleObj>
            </a:graphicData>
          </a:graphic>
        </p:graphicFrame>
        <p:pic>
          <p:nvPicPr>
            <p:cNvPr id="28697" name="Picture 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940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8" name="Picture 5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94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9" name="Picture 5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93" y="21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0" name="Picture 5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43" y="254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1" name="Picture 5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93" y="29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2" name="Picture 5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760" y="343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3" name="Picture 5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817" y="305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4" name="Picture 6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731" y="208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5" name="Picture 6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87" y="3141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6" name="Picture 6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525" y="157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sp>
          <p:nvSpPr>
            <p:cNvPr id="28707" name="Line 63"/>
            <p:cNvSpPr>
              <a:spLocks noChangeShapeType="1"/>
            </p:cNvSpPr>
            <p:nvPr/>
          </p:nvSpPr>
          <p:spPr bwMode="auto">
            <a:xfrm flipV="1">
              <a:off x="3570" y="2487"/>
              <a:ext cx="436" cy="16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64"/>
            <p:cNvSpPr>
              <a:spLocks noChangeShapeType="1"/>
            </p:cNvSpPr>
            <p:nvPr/>
          </p:nvSpPr>
          <p:spPr bwMode="auto">
            <a:xfrm flipV="1">
              <a:off x="3823" y="2696"/>
              <a:ext cx="226" cy="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65"/>
            <p:cNvSpPr>
              <a:spLocks noChangeShapeType="1"/>
            </p:cNvSpPr>
            <p:nvPr/>
          </p:nvSpPr>
          <p:spPr bwMode="auto">
            <a:xfrm flipH="1" flipV="1">
              <a:off x="4267" y="2643"/>
              <a:ext cx="595" cy="4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66"/>
            <p:cNvSpPr>
              <a:spLocks noChangeShapeType="1"/>
            </p:cNvSpPr>
            <p:nvPr/>
          </p:nvSpPr>
          <p:spPr bwMode="auto">
            <a:xfrm>
              <a:off x="4145" y="1781"/>
              <a:ext cx="16" cy="4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67"/>
            <p:cNvSpPr>
              <a:spLocks noChangeShapeType="1"/>
            </p:cNvSpPr>
            <p:nvPr/>
          </p:nvSpPr>
          <p:spPr bwMode="auto">
            <a:xfrm flipH="1">
              <a:off x="4239" y="2237"/>
              <a:ext cx="473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68"/>
            <p:cNvSpPr>
              <a:spLocks noChangeShapeType="1"/>
            </p:cNvSpPr>
            <p:nvPr/>
          </p:nvSpPr>
          <p:spPr bwMode="auto">
            <a:xfrm>
              <a:off x="3148" y="2309"/>
              <a:ext cx="879" cy="11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69"/>
            <p:cNvSpPr>
              <a:spLocks noChangeShapeType="1"/>
            </p:cNvSpPr>
            <p:nvPr/>
          </p:nvSpPr>
          <p:spPr bwMode="auto">
            <a:xfrm flipV="1">
              <a:off x="3209" y="2588"/>
              <a:ext cx="800" cy="64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70"/>
            <p:cNvSpPr>
              <a:spLocks noChangeShapeType="1"/>
            </p:cNvSpPr>
            <p:nvPr/>
          </p:nvSpPr>
          <p:spPr bwMode="auto">
            <a:xfrm flipH="1">
              <a:off x="4262" y="1849"/>
              <a:ext cx="352" cy="3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71"/>
            <p:cNvSpPr>
              <a:spLocks noChangeShapeType="1"/>
            </p:cNvSpPr>
            <p:nvPr/>
          </p:nvSpPr>
          <p:spPr bwMode="auto">
            <a:xfrm flipV="1">
              <a:off x="3904" y="2808"/>
              <a:ext cx="198" cy="6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72"/>
            <p:cNvSpPr>
              <a:spLocks noChangeShapeType="1"/>
            </p:cNvSpPr>
            <p:nvPr/>
          </p:nvSpPr>
          <p:spPr bwMode="auto">
            <a:xfrm>
              <a:off x="3572" y="1964"/>
              <a:ext cx="416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73"/>
            <p:cNvSpPr>
              <a:spLocks noChangeShapeType="1"/>
            </p:cNvSpPr>
            <p:nvPr/>
          </p:nvSpPr>
          <p:spPr bwMode="auto">
            <a:xfrm flipH="1" flipV="1">
              <a:off x="4319" y="2514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7053263" y="4829175"/>
          <a:ext cx="668337" cy="530225"/>
        </p:xfrm>
        <a:graphic>
          <a:graphicData uri="http://schemas.openxmlformats.org/presentationml/2006/ole">
            <p:oleObj spid="_x0000_s32770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63825" y="33988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617913" y="48895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5195888" y="3460750"/>
          <a:ext cx="668337" cy="530225"/>
        </p:xfrm>
        <a:graphic>
          <a:graphicData uri="http://schemas.openxmlformats.org/presentationml/2006/ole">
            <p:oleObj spid="_x0000_s32771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763838" y="41243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5595938" y="39941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938588" y="45164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957638" y="52276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2211388" y="34131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7696200" y="48768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805488" y="33909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92638" y="46434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4560888" y="45989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5703888" y="39957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73088" y="5360988"/>
            <a:ext cx="777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5900" y="34575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77200" cy="1484313"/>
          </a:xfrm>
          <a:noFill/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IP spoofing: </a:t>
            </a:r>
            <a:r>
              <a:rPr lang="en-US" sz="2400" dirty="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346825" y="4362450"/>
          <a:ext cx="668337" cy="530225"/>
        </p:xfrm>
        <a:graphic>
          <a:graphicData uri="http://schemas.openxmlformats.org/presentationml/2006/ole">
            <p:oleObj spid="_x0000_s33794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957387" y="2932113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11475" y="4422775"/>
            <a:ext cx="642937" cy="328613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489450" y="2994025"/>
          <a:ext cx="668337" cy="530225"/>
        </p:xfrm>
        <a:graphic>
          <a:graphicData uri="http://schemas.openxmlformats.org/presentationml/2006/ole">
            <p:oleObj spid="_x0000_s33795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057400" y="3657600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889500" y="3527425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32150" y="404971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251200" y="476091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04950" y="29464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6989762" y="441007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099050" y="292417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066925" y="3505200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2533650" y="3987800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5662" y="301942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731963"/>
            <a:ext cx="8077200" cy="1484312"/>
          </a:xfrm>
          <a:noFill/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record-and-playback</a:t>
            </a:r>
            <a:r>
              <a:rPr lang="en-US" sz="2400" smtClean="0"/>
              <a:t>: sniff sensitive info (e.g., password), and use later</a:t>
            </a:r>
          </a:p>
          <a:p>
            <a:pPr lvl="1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p:oleObj spid="_x0000_s34818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p:oleObj spid="_x0000_s34819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bit in this course</a:t>
            </a:r>
          </a:p>
          <a:p>
            <a:r>
              <a:rPr lang="en-US" dirty="0" smtClean="0"/>
              <a:t>Chapter 8: focus on security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roadmap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1.1 </a:t>
            </a:r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1.2</a:t>
            </a:r>
            <a:r>
              <a:rPr lang="en-US" dirty="0" smtClean="0"/>
              <a:t> Network </a:t>
            </a:r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end </a:t>
            </a:r>
            <a:r>
              <a:rPr lang="en-US" dirty="0" smtClean="0"/>
              <a:t>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1.3</a:t>
            </a:r>
            <a:r>
              <a:rPr lang="en-US" dirty="0" smtClean="0"/>
              <a:t> Network </a:t>
            </a:r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circuit </a:t>
            </a:r>
            <a:r>
              <a:rPr lang="en-US" dirty="0" smtClean="0"/>
              <a:t>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1.4</a:t>
            </a:r>
            <a:r>
              <a:rPr lang="en-US" dirty="0" smtClean="0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1.5 </a:t>
            </a:r>
            <a:r>
              <a:rPr lang="en-US" dirty="0" smtClean="0"/>
              <a:t>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1.6</a:t>
            </a:r>
            <a:r>
              <a:rPr lang="en-US" dirty="0" smtClean="0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1.7 History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6" descr="arpanet2"/>
          <p:cNvPicPr>
            <a:picLocks noChangeAspect="1" noChangeArrowheads="1"/>
          </p:cNvPicPr>
          <p:nvPr/>
        </p:nvPicPr>
        <p:blipFill>
          <a:blip r:embed="rId3"/>
          <a:srcRect b="8458"/>
          <a:stretch>
            <a:fillRect/>
          </a:stretch>
        </p:blipFill>
        <p:spPr bwMode="auto">
          <a:xfrm>
            <a:off x="3938588" y="3968750"/>
            <a:ext cx="29765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 smtClean="0"/>
              <a:t>Internet History</a:t>
            </a:r>
            <a:endParaRPr lang="en-US" smtClean="0"/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en-US" sz="2000" u="sng" dirty="0" smtClean="0">
                <a:solidFill>
                  <a:schemeClr val="accent2"/>
                </a:solidFill>
              </a:rPr>
              <a:t>1961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Kleinrock</a:t>
            </a:r>
            <a:r>
              <a:rPr lang="en-US" sz="2000" dirty="0" smtClean="0"/>
              <a:t> - </a:t>
            </a:r>
            <a:r>
              <a:rPr lang="en-US" sz="2000" dirty="0" err="1" smtClean="0"/>
              <a:t>queueing</a:t>
            </a:r>
            <a:r>
              <a:rPr lang="en-US" sz="2000" dirty="0" smtClean="0"/>
              <a:t> theory shows effectiveness of packet-switching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1964:</a:t>
            </a:r>
            <a:r>
              <a:rPr lang="en-US" sz="2000" dirty="0" smtClean="0"/>
              <a:t> </a:t>
            </a:r>
            <a:r>
              <a:rPr lang="en-US" sz="2000" dirty="0" err="1" smtClean="0"/>
              <a:t>Baran</a:t>
            </a:r>
            <a:r>
              <a:rPr lang="en-US" sz="2000" dirty="0" smtClean="0"/>
              <a:t> - packet-switching in military nets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1967:</a:t>
            </a:r>
            <a:r>
              <a:rPr lang="en-US" sz="2000" dirty="0" smtClean="0"/>
              <a:t> </a:t>
            </a:r>
            <a:r>
              <a:rPr lang="en-US" sz="2000" dirty="0" err="1" smtClean="0"/>
              <a:t>ARPAnet</a:t>
            </a:r>
            <a:r>
              <a:rPr lang="en-US" sz="2000" dirty="0" smtClean="0"/>
              <a:t> conceived by Advanced Research Projects Agency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1969:</a:t>
            </a:r>
            <a:r>
              <a:rPr lang="en-US" sz="2000" dirty="0" smtClean="0"/>
              <a:t> </a:t>
            </a:r>
            <a:r>
              <a:rPr lang="en-US" sz="2000" u="sng" dirty="0" smtClean="0"/>
              <a:t>first </a:t>
            </a:r>
            <a:r>
              <a:rPr lang="en-US" sz="2000" u="sng" dirty="0" err="1" smtClean="0"/>
              <a:t>ARPAnet</a:t>
            </a:r>
            <a:r>
              <a:rPr lang="en-US" sz="2000" u="sng" dirty="0" smtClean="0"/>
              <a:t> node operational</a:t>
            </a:r>
          </a:p>
          <a:p>
            <a:endParaRPr lang="en-US" sz="2000" dirty="0" smtClean="0"/>
          </a:p>
        </p:txBody>
      </p:sp>
      <p:sp>
        <p:nvSpPr>
          <p:cNvPr id="911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00225"/>
            <a:ext cx="4786312" cy="444817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1972: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ARPAnet</a:t>
            </a:r>
            <a:r>
              <a:rPr lang="en-US" sz="2000" dirty="0" smtClean="0"/>
              <a:t> public demonstration</a:t>
            </a:r>
          </a:p>
          <a:p>
            <a:pPr lvl="1"/>
            <a:r>
              <a:rPr lang="en-US" sz="2000" dirty="0" smtClean="0"/>
              <a:t>NCP (Network Control Protocol) first host-host protocol </a:t>
            </a:r>
          </a:p>
          <a:p>
            <a:pPr lvl="1"/>
            <a:r>
              <a:rPr lang="en-US" sz="2000" u="sng" dirty="0" smtClean="0"/>
              <a:t>first e-mail program</a:t>
            </a:r>
          </a:p>
          <a:p>
            <a:pPr lvl="1"/>
            <a:r>
              <a:rPr lang="en-US" sz="2000" dirty="0" err="1" smtClean="0"/>
              <a:t>ARPAnet</a:t>
            </a:r>
            <a:r>
              <a:rPr lang="en-US" sz="2000" dirty="0" smtClean="0"/>
              <a:t> has </a:t>
            </a:r>
            <a:r>
              <a:rPr lang="en-US" sz="2000" u="sng" dirty="0" smtClean="0"/>
              <a:t>15 nodes</a:t>
            </a:r>
          </a:p>
        </p:txBody>
      </p:sp>
      <p:sp>
        <p:nvSpPr>
          <p:cNvPr id="91144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1961-1972: Early packet-switching principles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/>
              <a:t>What’s the Internet: a Service View</a:t>
            </a:r>
            <a:endParaRPr lang="en-US" dirty="0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Communication </a:t>
            </a:r>
            <a:r>
              <a:rPr lang="en-US" sz="2400" i="1" dirty="0" smtClean="0">
                <a:solidFill>
                  <a:srgbClr val="FF0000"/>
                </a:solidFill>
              </a:rPr>
              <a:t>infrastructure </a:t>
            </a:r>
            <a:r>
              <a:rPr lang="en-US" sz="2400" dirty="0" smtClean="0"/>
              <a:t>enables distributed applications:</a:t>
            </a:r>
          </a:p>
          <a:p>
            <a:pPr lvl="1"/>
            <a:r>
              <a:rPr lang="en-US" dirty="0" smtClean="0"/>
              <a:t>Web, VoIP, email, games, e-commerce, file sharing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Communication services provided to apps:</a:t>
            </a:r>
            <a:endParaRPr lang="en-US" sz="2400" dirty="0" smtClean="0"/>
          </a:p>
          <a:p>
            <a:pPr lvl="1"/>
            <a:r>
              <a:rPr lang="en-US" dirty="0" smtClean="0"/>
              <a:t>Reliable data delivery from source to destination</a:t>
            </a:r>
          </a:p>
          <a:p>
            <a:pPr lvl="1"/>
            <a:r>
              <a:rPr lang="en-US" dirty="0" smtClean="0"/>
              <a:t>“best effort” (unreliable) data delivery</a:t>
            </a:r>
          </a:p>
        </p:txBody>
      </p:sp>
      <p:grpSp>
        <p:nvGrpSpPr>
          <p:cNvPr id="2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7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086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8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2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7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1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6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5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084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6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097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07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6146" name="Clip" r:id="rId11" imgW="1305000" imgH="1085760" progId="">
                <p:embed/>
              </p:oleObj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9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0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01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3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04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5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6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07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8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5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614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076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614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077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6149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078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6150" name="Clip" r:id="rId15" imgW="1305000" imgH="1085760" progId="">
                <p:embed/>
              </p:oleObj>
            </a:graphicData>
          </a:graphic>
        </p:graphicFrame>
        <p:grpSp>
          <p:nvGrpSpPr>
            <p:cNvPr id="3114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3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082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4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115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1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080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2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120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3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 smtClean="0"/>
              <a:t>Internet History</a:t>
            </a:r>
            <a:endParaRPr lang="en-US" smtClean="0"/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1970:</a:t>
            </a:r>
            <a:r>
              <a:rPr lang="en-US" sz="2000" dirty="0" smtClean="0"/>
              <a:t> </a:t>
            </a:r>
            <a:r>
              <a:rPr lang="en-US" sz="2000" dirty="0" err="1" smtClean="0"/>
              <a:t>ALOHAnet</a:t>
            </a:r>
            <a:r>
              <a:rPr lang="en-US" sz="2000" dirty="0" smtClean="0"/>
              <a:t> satellite network in Hawaii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1974:</a:t>
            </a:r>
            <a:r>
              <a:rPr lang="en-US" sz="2000" dirty="0" smtClean="0"/>
              <a:t> </a:t>
            </a:r>
            <a:r>
              <a:rPr lang="en-US" sz="2000" u="sng" dirty="0" smtClean="0"/>
              <a:t>Cerf and Kahn </a:t>
            </a:r>
            <a:r>
              <a:rPr lang="en-US" sz="2000" dirty="0" smtClean="0"/>
              <a:t>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1976:</a:t>
            </a:r>
            <a:r>
              <a:rPr lang="en-US" sz="2000" dirty="0" smtClean="0"/>
              <a:t> </a:t>
            </a:r>
            <a:r>
              <a:rPr lang="en-US" sz="2000" u="sng" dirty="0" smtClean="0"/>
              <a:t>Ethernet</a:t>
            </a:r>
            <a:r>
              <a:rPr lang="en-US" sz="2000" dirty="0" smtClean="0"/>
              <a:t> at Xerox PARC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ate70’s:</a:t>
            </a:r>
            <a:r>
              <a:rPr lang="en-US" sz="2000" dirty="0" smtClean="0"/>
              <a:t> proprietary architectures: </a:t>
            </a:r>
            <a:r>
              <a:rPr lang="en-US" sz="2000" dirty="0" err="1" smtClean="0"/>
              <a:t>DECnet</a:t>
            </a:r>
            <a:r>
              <a:rPr lang="en-US" sz="2000" dirty="0" smtClean="0"/>
              <a:t>, SNA, XNA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late 70’s:</a:t>
            </a:r>
            <a:r>
              <a:rPr lang="en-US" sz="2000" dirty="0" smtClean="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1979:</a:t>
            </a:r>
            <a:r>
              <a:rPr lang="en-US" sz="2000" dirty="0" smtClean="0"/>
              <a:t> </a:t>
            </a:r>
            <a:r>
              <a:rPr lang="en-US" sz="2000" dirty="0" err="1" smtClean="0"/>
              <a:t>ARPAnet</a:t>
            </a:r>
            <a:r>
              <a:rPr lang="en-US" sz="2000" dirty="0" smtClean="0"/>
              <a:t> has 200 nodes</a:t>
            </a:r>
          </a:p>
        </p:txBody>
      </p:sp>
      <p:sp>
        <p:nvSpPr>
          <p:cNvPr id="921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FF0000"/>
                </a:solidFill>
              </a:rPr>
              <a:t>define today’s Internet architecture</a:t>
            </a:r>
            <a:endParaRPr lang="en-US" sz="2000" smtClean="0"/>
          </a:p>
        </p:txBody>
      </p:sp>
      <p:sp>
        <p:nvSpPr>
          <p:cNvPr id="92167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2168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 smtClean="0"/>
              <a:t>Internet History</a:t>
            </a:r>
            <a:endParaRPr lang="en-US" smtClean="0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</a:rPr>
              <a:t>1983:</a:t>
            </a:r>
            <a:r>
              <a:rPr lang="en-US" sz="2400" dirty="0" smtClean="0"/>
              <a:t> deployment of </a:t>
            </a:r>
            <a:r>
              <a:rPr lang="en-US" sz="2400" u="sng" dirty="0" smtClean="0"/>
              <a:t>TCP/IP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1982:</a:t>
            </a:r>
            <a:r>
              <a:rPr lang="en-US" sz="2400" dirty="0" smtClean="0"/>
              <a:t> </a:t>
            </a:r>
            <a:r>
              <a:rPr lang="en-US" sz="2400" dirty="0" err="1" smtClean="0"/>
              <a:t>smtp</a:t>
            </a:r>
            <a:r>
              <a:rPr lang="en-US" sz="2400" dirty="0" smtClean="0"/>
              <a:t> e-mail protocol defined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1983:</a:t>
            </a:r>
            <a:r>
              <a:rPr lang="en-US" sz="2400" dirty="0" smtClean="0"/>
              <a:t> DNS defined for name-to-IP-address translation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1985:</a:t>
            </a:r>
            <a:r>
              <a:rPr lang="en-US" sz="2400" dirty="0" smtClean="0"/>
              <a:t> ftp protocol defined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1988:</a:t>
            </a:r>
            <a:r>
              <a:rPr lang="en-US" sz="2400" dirty="0" smtClean="0"/>
              <a:t> </a:t>
            </a:r>
            <a:r>
              <a:rPr lang="en-US" sz="2400" u="sng" dirty="0" smtClean="0"/>
              <a:t>TCP congestion control</a:t>
            </a:r>
          </a:p>
        </p:txBody>
      </p:sp>
      <p:sp>
        <p:nvSpPr>
          <p:cNvPr id="931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en-US" sz="2400" dirty="0" smtClean="0"/>
              <a:t>new national networks: </a:t>
            </a:r>
            <a:r>
              <a:rPr lang="en-US" sz="2400" dirty="0" err="1" smtClean="0"/>
              <a:t>Csnet</a:t>
            </a:r>
            <a:r>
              <a:rPr lang="en-US" sz="2400" dirty="0" smtClean="0"/>
              <a:t>, </a:t>
            </a:r>
            <a:r>
              <a:rPr lang="en-US" sz="2400" dirty="0" err="1" smtClean="0"/>
              <a:t>BITnet</a:t>
            </a:r>
            <a:r>
              <a:rPr lang="en-US" sz="2400" dirty="0" smtClean="0"/>
              <a:t>, </a:t>
            </a:r>
            <a:r>
              <a:rPr lang="en-US" sz="2400" dirty="0" err="1" smtClean="0"/>
              <a:t>NSFnet</a:t>
            </a:r>
            <a:r>
              <a:rPr lang="en-US" sz="2400" dirty="0" smtClean="0"/>
              <a:t>, </a:t>
            </a:r>
            <a:r>
              <a:rPr lang="en-US" sz="2400" dirty="0" err="1" smtClean="0"/>
              <a:t>Minitel</a:t>
            </a:r>
            <a:endParaRPr lang="en-US" sz="2400" dirty="0" smtClean="0"/>
          </a:p>
          <a:p>
            <a:r>
              <a:rPr lang="en-US" sz="2400" u="sng" dirty="0" smtClean="0"/>
              <a:t>100,000 hosts </a:t>
            </a:r>
            <a:r>
              <a:rPr lang="en-US" sz="2400" dirty="0" smtClean="0"/>
              <a:t>connected to confederation of networks</a:t>
            </a:r>
          </a:p>
          <a:p>
            <a:endParaRPr lang="en-US" sz="2400" dirty="0" smtClean="0"/>
          </a:p>
        </p:txBody>
      </p:sp>
      <p:sp>
        <p:nvSpPr>
          <p:cNvPr id="93191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 smtClean="0"/>
              <a:t>Internet History</a:t>
            </a:r>
            <a:endParaRPr lang="en-US" smtClean="0"/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Early 1990’s: </a:t>
            </a:r>
            <a:r>
              <a:rPr lang="en-US" sz="2000" dirty="0" err="1" smtClean="0"/>
              <a:t>ARPAnet</a:t>
            </a:r>
            <a:r>
              <a:rPr lang="en-US" sz="2000" dirty="0" smtClean="0"/>
              <a:t> decommissioned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1991: </a:t>
            </a:r>
            <a:r>
              <a:rPr lang="en-US" sz="2000" dirty="0" smtClean="0"/>
              <a:t>NSF lifts restrictions on commercial use of </a:t>
            </a:r>
            <a:r>
              <a:rPr lang="en-US" sz="2000" dirty="0" err="1" smtClean="0"/>
              <a:t>NSFnet</a:t>
            </a:r>
            <a:r>
              <a:rPr lang="en-US" sz="2000" dirty="0" smtClean="0"/>
              <a:t> (decommissioned, 1995)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early 1990s:</a:t>
            </a:r>
            <a:r>
              <a:rPr lang="en-US" sz="2000" dirty="0" smtClean="0"/>
              <a:t> </a:t>
            </a:r>
            <a:r>
              <a:rPr lang="en-US" sz="2000" u="sng" dirty="0" smtClean="0"/>
              <a:t>Web</a:t>
            </a:r>
          </a:p>
          <a:p>
            <a:pPr lvl="1"/>
            <a:r>
              <a:rPr lang="en-US" sz="2000" dirty="0" smtClean="0"/>
              <a:t>hypertext [Bush 1945, Nelson 1960’s]</a:t>
            </a:r>
          </a:p>
          <a:p>
            <a:pPr lvl="1"/>
            <a:r>
              <a:rPr lang="en-US" sz="2000" dirty="0" smtClean="0"/>
              <a:t>HTML, HTTP: Berners-Lee</a:t>
            </a:r>
          </a:p>
          <a:p>
            <a:pPr lvl="1"/>
            <a:r>
              <a:rPr lang="en-US" sz="2000" dirty="0" smtClean="0"/>
              <a:t>1994: Mosaic, later Netscape</a:t>
            </a:r>
          </a:p>
          <a:p>
            <a:pPr lvl="1"/>
            <a:r>
              <a:rPr lang="en-US" sz="2000" dirty="0" smtClean="0"/>
              <a:t>late 1990’s: commercialization</a:t>
            </a:r>
            <a:r>
              <a:rPr lang="en-US" sz="1800" dirty="0" smtClean="0"/>
              <a:t> of the Web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42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965575" cy="4448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Late 1990’s – 2000’s: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more killer apps: instant messaging, P2P file sharing</a:t>
            </a:r>
          </a:p>
          <a:p>
            <a:r>
              <a:rPr lang="en-US" sz="2000" dirty="0" smtClean="0"/>
              <a:t>network security to forefront</a:t>
            </a:r>
          </a:p>
          <a:p>
            <a:r>
              <a:rPr lang="en-US" sz="2000" dirty="0" smtClean="0"/>
              <a:t>est. </a:t>
            </a:r>
            <a:r>
              <a:rPr lang="en-US" sz="2000" u="sng" dirty="0" smtClean="0"/>
              <a:t>50 million </a:t>
            </a:r>
            <a:r>
              <a:rPr lang="en-US" sz="2000" u="sng" dirty="0" smtClean="0"/>
              <a:t>hosts</a:t>
            </a:r>
            <a:r>
              <a:rPr lang="en-US" sz="2000" dirty="0" smtClean="0"/>
              <a:t>, </a:t>
            </a:r>
            <a:r>
              <a:rPr lang="en-US" sz="2000" dirty="0" smtClean="0"/>
              <a:t>100 million+ users</a:t>
            </a:r>
          </a:p>
          <a:p>
            <a:r>
              <a:rPr lang="en-US" sz="2000" dirty="0" smtClean="0"/>
              <a:t>backbone links running at </a:t>
            </a:r>
            <a:r>
              <a:rPr lang="en-US" sz="2000" dirty="0" err="1" smtClean="0"/>
              <a:t>Gbps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4215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1990, 2000’s: commercialization, the Web, new apps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 smtClean="0"/>
              <a:t>Internet History</a:t>
            </a:r>
            <a:endParaRPr lang="en-US" smtClean="0"/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73200"/>
            <a:ext cx="4789488" cy="445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2007:</a:t>
            </a:r>
          </a:p>
          <a:p>
            <a:r>
              <a:rPr lang="en-US" sz="2400" smtClean="0"/>
              <a:t>~500 million hosts</a:t>
            </a:r>
          </a:p>
          <a:p>
            <a:r>
              <a:rPr lang="en-US" sz="2400" smtClean="0"/>
              <a:t>Voice, Video over IP</a:t>
            </a:r>
          </a:p>
          <a:p>
            <a:r>
              <a:rPr lang="en-US" sz="2400" smtClean="0"/>
              <a:t>P2P applications: BitTorrent (file sharing) Skype (VoIP), PPLive (video)</a:t>
            </a:r>
          </a:p>
          <a:p>
            <a:r>
              <a:rPr lang="en-US" sz="2400" smtClean="0"/>
              <a:t>more applications: YouTube, gaming</a:t>
            </a:r>
          </a:p>
          <a:p>
            <a:r>
              <a:rPr lang="en-US" sz="2400" smtClean="0"/>
              <a:t>wireless, mobility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Introduction: Summary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398588"/>
            <a:ext cx="4384675" cy="518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Internet overview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network edge, core, access network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packet-switching versus circuit-switching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Internet structure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performance: loss, delay, throughput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layering, service models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security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history</a:t>
            </a:r>
          </a:p>
        </p:txBody>
      </p:sp>
      <p:sp>
        <p:nvSpPr>
          <p:cNvPr id="962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1579563"/>
            <a:ext cx="3724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You now have: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context, overview, “feel” of networking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more depth, detail </a:t>
            </a:r>
            <a:r>
              <a:rPr lang="en-US" sz="2400" i="1" smtClean="0"/>
              <a:t>to follow!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14400" y="1676400"/>
            <a:ext cx="8229600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dirty="0" smtClean="0"/>
              <a:t>Introduction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CS</a:t>
            </a:r>
            <a:r>
              <a:rPr lang="en-US" sz="3200" dirty="0" smtClean="0"/>
              <a:t> 3516 – Computer Networks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What’s a Protocol?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Human protocols:</a:t>
            </a:r>
            <a:endParaRPr lang="en-US" sz="2400" dirty="0" smtClean="0"/>
          </a:p>
          <a:p>
            <a:r>
              <a:rPr lang="en-US" sz="2400" dirty="0" smtClean="0"/>
              <a:t>“What’s the time?”</a:t>
            </a:r>
          </a:p>
          <a:p>
            <a:pPr lvl="1"/>
            <a:r>
              <a:rPr lang="en-US" sz="1600" dirty="0" smtClean="0"/>
              <a:t>Say “hi” first</a:t>
            </a:r>
          </a:p>
          <a:p>
            <a:r>
              <a:rPr lang="en-US" sz="2400" dirty="0" smtClean="0"/>
              <a:t>“I have a question”</a:t>
            </a:r>
          </a:p>
          <a:p>
            <a:pPr lvl="1"/>
            <a:r>
              <a:rPr lang="en-US" sz="2000" dirty="0" smtClean="0"/>
              <a:t>Raise hand first</a:t>
            </a:r>
          </a:p>
          <a:p>
            <a:pPr lvl="1"/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… specific </a:t>
            </a:r>
            <a:r>
              <a:rPr lang="en-US" sz="2400" dirty="0" err="1" smtClean="0"/>
              <a:t>msgs</a:t>
            </a:r>
            <a:r>
              <a:rPr lang="en-US" sz="2400" dirty="0" smtClean="0"/>
              <a:t> sent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… specific actions taken when </a:t>
            </a:r>
            <a:r>
              <a:rPr lang="en-US" sz="2400" dirty="0" err="1" smtClean="0"/>
              <a:t>msgs</a:t>
            </a:r>
            <a:r>
              <a:rPr lang="en-US" sz="2400" dirty="0" smtClean="0"/>
              <a:t> received, or other events</a:t>
            </a: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Network protocols:</a:t>
            </a:r>
            <a:endParaRPr lang="en-US" sz="2400" dirty="0" smtClean="0"/>
          </a:p>
          <a:p>
            <a:r>
              <a:rPr lang="en-US" sz="2400" dirty="0" smtClean="0"/>
              <a:t>Machines rather than humans</a:t>
            </a:r>
          </a:p>
          <a:p>
            <a:r>
              <a:rPr lang="en-US" sz="2400" dirty="0" smtClean="0"/>
              <a:t>All communication activity in Internet governed by protocols</a:t>
            </a:r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4343400" y="3962400"/>
            <a:ext cx="4267200" cy="18288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009900"/>
                </a:solidFill>
                <a:latin typeface="Comic Sans MS" pitchFamily="66" charset="0"/>
              </a:rPr>
              <a:t>Protocols:</a:t>
            </a:r>
            <a:r>
              <a:rPr lang="en-US" sz="2000" i="1" dirty="0" smtClean="0">
                <a:latin typeface="Comic Sans MS" pitchFamily="66" charset="0"/>
              </a:rPr>
              <a:t> 1) define </a:t>
            </a:r>
            <a:r>
              <a:rPr lang="en-US" sz="2000" i="1" dirty="0">
                <a:latin typeface="Comic Sans MS" pitchFamily="66" charset="0"/>
              </a:rPr>
              <a:t>format, </a:t>
            </a:r>
            <a:r>
              <a:rPr lang="en-US" sz="2000" i="1" dirty="0" smtClean="0">
                <a:latin typeface="Comic Sans MS" pitchFamily="66" charset="0"/>
              </a:rPr>
              <a:t>2) order </a:t>
            </a:r>
            <a:r>
              <a:rPr lang="en-US" sz="2000" i="1" dirty="0">
                <a:latin typeface="Comic Sans MS" pitchFamily="66" charset="0"/>
              </a:rPr>
              <a:t>of </a:t>
            </a:r>
            <a:r>
              <a:rPr lang="en-US" sz="2000" i="1" dirty="0" err="1">
                <a:latin typeface="Comic Sans MS" pitchFamily="66" charset="0"/>
              </a:rPr>
              <a:t>msgs</a:t>
            </a:r>
            <a:r>
              <a:rPr lang="en-US" sz="2000" i="1" dirty="0">
                <a:latin typeface="Comic Sans MS" pitchFamily="66" charset="0"/>
              </a:rPr>
              <a:t> sent and received among network entities, and </a:t>
            </a:r>
            <a:r>
              <a:rPr lang="en-US" sz="2000" i="1" dirty="0" smtClean="0">
                <a:latin typeface="Comic Sans MS" pitchFamily="66" charset="0"/>
              </a:rPr>
              <a:t>3) actions </a:t>
            </a:r>
            <a:r>
              <a:rPr lang="en-US" sz="2000" i="1" dirty="0">
                <a:latin typeface="Comic Sans MS" pitchFamily="66" charset="0"/>
              </a:rPr>
              <a:t>taken on </a:t>
            </a:r>
            <a:r>
              <a:rPr lang="en-US" sz="2000" i="1" dirty="0" err="1">
                <a:latin typeface="Comic Sans MS" pitchFamily="66" charset="0"/>
              </a:rPr>
              <a:t>msg</a:t>
            </a:r>
            <a:r>
              <a:rPr lang="en-US" sz="2000" i="1" dirty="0">
                <a:latin typeface="Comic Sans MS" pitchFamily="66" charset="0"/>
              </a:rPr>
              <a:t> transmission, receipt</a:t>
            </a:r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C:\Office97\Templates\Presentation Designs\Dads Tie.pot</Template>
  <TotalTime>5372</TotalTime>
  <Words>4643</Words>
  <Application>Microsoft Office PowerPoint</Application>
  <PresentationFormat>On-screen Show (4:3)</PresentationFormat>
  <Paragraphs>1196</Paragraphs>
  <Slides>85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Dads Tie</vt:lpstr>
      <vt:lpstr>Bitmap Image</vt:lpstr>
      <vt:lpstr>Clip</vt:lpstr>
      <vt:lpstr>Equation</vt:lpstr>
      <vt:lpstr>ClipArt</vt:lpstr>
      <vt:lpstr>Introduction  CS 3516 – Computer Networks </vt:lpstr>
      <vt:lpstr>Slide 2</vt:lpstr>
      <vt:lpstr>Chapter 1: Introduction</vt:lpstr>
      <vt:lpstr>Chapter 1: Roadmap</vt:lpstr>
      <vt:lpstr>What’s the Internet: “Nuts and Bolts” view</vt:lpstr>
      <vt:lpstr>“Cool” Internet Appliances</vt:lpstr>
      <vt:lpstr>What’s the Internet: “nuts and bolts” view</vt:lpstr>
      <vt:lpstr>What’s the Internet: a Service View</vt:lpstr>
      <vt:lpstr>What’s a Protocol?</vt:lpstr>
      <vt:lpstr>What’s a Protocol?</vt:lpstr>
      <vt:lpstr>Chapter 1: Roadmap</vt:lpstr>
      <vt:lpstr>A Closer Look at Network Structure</vt:lpstr>
      <vt:lpstr>The Network Edge</vt:lpstr>
      <vt:lpstr>Access Networks and Physical Media</vt:lpstr>
      <vt:lpstr>Dial-up Modem</vt:lpstr>
      <vt:lpstr>Digital Subscriber Line (DSL)</vt:lpstr>
      <vt:lpstr>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Fiber to the Home</vt:lpstr>
      <vt:lpstr>Ethernet Internet access</vt:lpstr>
      <vt:lpstr>Wireless Access Networks</vt:lpstr>
      <vt:lpstr>Home Networks</vt:lpstr>
      <vt:lpstr>Physical Media: Twisted Pair</vt:lpstr>
      <vt:lpstr>Physical Media: Coax, Fiber</vt:lpstr>
      <vt:lpstr>Physical Media: Radio</vt:lpstr>
      <vt:lpstr>Chapter 1: Roadmap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Numerical Example: Solution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Packet Switching versus Circuit Switching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Chapter 1: Roadmap</vt:lpstr>
      <vt:lpstr>How do Loss and Delay Occur?</vt:lpstr>
      <vt:lpstr>Four Sources of Packet Delay</vt:lpstr>
      <vt:lpstr>Delay in Packet-switched Networks</vt:lpstr>
      <vt:lpstr>Caravan Analogy</vt:lpstr>
      <vt:lpstr>Caravan Analogy (more)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  <vt:lpstr>Chapter 1: Roadmap</vt:lpstr>
      <vt:lpstr>Protocol “Layers”</vt:lpstr>
      <vt:lpstr>Organization of air travel</vt:lpstr>
      <vt:lpstr>Layering of Airline Functionality</vt:lpstr>
      <vt:lpstr>Why Layering?</vt:lpstr>
      <vt:lpstr>Internet Protocol Stack</vt:lpstr>
      <vt:lpstr>ISO/OSI Reference Model</vt:lpstr>
      <vt:lpstr>Encapsulation</vt:lpstr>
      <vt:lpstr>Chapter 1: Roadmap</vt:lpstr>
      <vt:lpstr>Network Security</vt:lpstr>
      <vt:lpstr>Bad guys can put malware into hosts via Internet</vt:lpstr>
      <vt:lpstr>Bad guys can put malware into hosts via Internet</vt:lpstr>
      <vt:lpstr>Bad guys can attack servers and network infrastructure</vt:lpstr>
      <vt:lpstr>The bad guys can sniff packets</vt:lpstr>
      <vt:lpstr>The bad guys can use false source addresses</vt:lpstr>
      <vt:lpstr>The bad guys can record and playback</vt:lpstr>
      <vt:lpstr>Network Security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Introduction: Summary</vt:lpstr>
      <vt:lpstr>Introduction  CS 3516 – Computer Networks 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Claypool</dc:creator>
  <dc:description>Computer Networking - A Top-Down Approach (5th edition), by James F. Kurose and Keith W. Ross, copyright Pearson, 2010. ISBN: 0-13-607967-9 [http://www.aw-bc.com/kurose_ross/] </dc:description>
  <cp:lastModifiedBy>claypool</cp:lastModifiedBy>
  <cp:revision>347</cp:revision>
  <cp:lastPrinted>2000-04-28T00:56:10Z</cp:lastPrinted>
  <dcterms:created xsi:type="dcterms:W3CDTF">2000-04-27T03:15:31Z</dcterms:created>
  <dcterms:modified xsi:type="dcterms:W3CDTF">2009-11-03T11:22:11Z</dcterms:modified>
</cp:coreProperties>
</file>