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337" r:id="rId2"/>
    <p:sldId id="341" r:id="rId3"/>
    <p:sldId id="342" r:id="rId4"/>
    <p:sldId id="340" r:id="rId5"/>
    <p:sldId id="343" r:id="rId6"/>
    <p:sldId id="339" r:id="rId7"/>
    <p:sldId id="344" r:id="rId8"/>
    <p:sldId id="345" r:id="rId9"/>
    <p:sldId id="347" r:id="rId10"/>
    <p:sldId id="338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5" r:id="rId38"/>
    <p:sldId id="374" r:id="rId39"/>
    <p:sldId id="377" r:id="rId40"/>
    <p:sldId id="376" r:id="rId41"/>
    <p:sldId id="379" r:id="rId42"/>
    <p:sldId id="378" r:id="rId43"/>
    <p:sldId id="381" r:id="rId44"/>
    <p:sldId id="380" r:id="rId45"/>
    <p:sldId id="383" r:id="rId46"/>
    <p:sldId id="382" r:id="rId47"/>
    <p:sldId id="385" r:id="rId48"/>
    <p:sldId id="384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397" r:id="rId61"/>
    <p:sldId id="399" r:id="rId62"/>
    <p:sldId id="398" r:id="rId63"/>
    <p:sldId id="400" r:id="rId64"/>
    <p:sldId id="401" r:id="rId65"/>
    <p:sldId id="402" r:id="rId66"/>
    <p:sldId id="403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336600"/>
    <a:srgbClr val="FF5050"/>
    <a:srgbClr val="FF0000"/>
    <a:srgbClr val="CC0000"/>
    <a:srgbClr val="FFFF00"/>
    <a:srgbClr val="CC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F8B53-E39F-4587-911F-2C4858B716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13937E-E726-4700-9286-776DB6817B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95783E-A751-4139-A9DB-A0D50A6695AA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52400" y="0"/>
          <a:ext cx="800100" cy="6764338"/>
        </p:xfrm>
        <a:graphic>
          <a:graphicData uri="http://schemas.openxmlformats.org/presentationml/2006/ole">
            <p:oleObj spid="_x0000_s3102" name="Bitmap Image" r:id="rId3" imgW="800212" imgH="6761905" progId="PBrush">
              <p:embed/>
            </p:oleObj>
          </a:graphicData>
        </a:graphic>
      </p:graphicFrame>
      <p:pic>
        <p:nvPicPr>
          <p:cNvPr id="3105" name="Picture 33" descr="Wp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867400"/>
            <a:ext cx="1524000" cy="876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A93D-CC7C-47F7-AC91-9C8A75534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F9A05-D313-4BDB-B0B9-81CECC857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8727-2122-476B-9A76-A93B44586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3FD5-E0F8-4885-A7D6-D0E1548DA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ECA79-7162-460F-875A-4BD868373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9710-0CAD-4F6C-B710-8398B1F76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76A6C-E48A-45AA-96D9-CCCA633C6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F98E-814A-41F6-8275-C3D8D1898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1F5D0-C7B7-4599-8B5E-CA440704F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21E5-E146-408F-81E6-DAC19E64C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50A718BB-EBC8-404C-A3DE-2C4835B2A804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0" y="0"/>
          <a:ext cx="533400" cy="6764338"/>
        </p:xfrm>
        <a:graphic>
          <a:graphicData uri="http://schemas.openxmlformats.org/presentationml/2006/ole">
            <p:oleObj spid="_x0000_s2079" name="Bitmap Image" r:id="rId14" imgW="800212" imgH="6761905" progId="PBrush">
              <p:embed/>
            </p:oleObj>
          </a:graphicData>
        </a:graphic>
      </p:graphicFrame>
      <p:pic>
        <p:nvPicPr>
          <p:cNvPr id="2082" name="Picture 34" descr="Wp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72400" y="6042025"/>
            <a:ext cx="1219200" cy="701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50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050"/>
        </a:buClr>
        <a:buChar char="–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1752600"/>
            <a:ext cx="73914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400" dirty="0" smtClean="0"/>
              <a:t>Review</a:t>
            </a:r>
            <a:endParaRPr lang="en-US" sz="4400" dirty="0"/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048000"/>
            <a:ext cx="6248400" cy="2438400"/>
          </a:xfrm>
        </p:spPr>
        <p:txBody>
          <a:bodyPr/>
          <a:lstStyle/>
          <a:p>
            <a:r>
              <a:rPr lang="en-US" sz="3600" dirty="0" smtClean="0"/>
              <a:t>CS 3516 – Computer Networks</a:t>
            </a:r>
            <a:endParaRPr lang="en-US" sz="3600" dirty="0"/>
          </a:p>
          <a:p>
            <a:endParaRPr lang="en-US" sz="20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networks composed of layers?</a:t>
            </a:r>
          </a:p>
          <a:p>
            <a:r>
              <a:rPr lang="en-US" dirty="0" smtClean="0"/>
              <a:t>What are the layers in the Internet Protocol stack?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networks composed of layers?</a:t>
            </a:r>
          </a:p>
          <a:p>
            <a:r>
              <a:rPr lang="en-US" dirty="0" smtClean="0"/>
              <a:t>What are the layers in the Internet Protocol stack?</a:t>
            </a:r>
          </a:p>
          <a:p>
            <a:endParaRPr lang="en-US" dirty="0" smtClean="0"/>
          </a:p>
          <a:p>
            <a:r>
              <a:rPr lang="en-US" dirty="0" smtClean="0"/>
              <a:t>Helps deal with complexity; modularization</a:t>
            </a:r>
          </a:p>
          <a:p>
            <a:r>
              <a:rPr lang="en-US" dirty="0" smtClean="0"/>
              <a:t>Application, transport, network, data-link</a:t>
            </a:r>
            <a:r>
              <a:rPr lang="en-US" smtClean="0"/>
              <a:t>, physical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sources of malware over a network?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sources of malware over a network?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3300"/>
                </a:solidFill>
              </a:rPr>
              <a:t>Trojan horse</a:t>
            </a:r>
          </a:p>
          <a:p>
            <a:pPr lvl="1"/>
            <a:r>
              <a:rPr lang="en-US" sz="2000" dirty="0" smtClean="0"/>
              <a:t>Hidden part of some otherwise useful software</a:t>
            </a:r>
          </a:p>
          <a:p>
            <a:r>
              <a:rPr lang="en-US" sz="2400" dirty="0" smtClean="0">
                <a:solidFill>
                  <a:srgbClr val="FF3300"/>
                </a:solidFill>
              </a:rPr>
              <a:t>Virus</a:t>
            </a:r>
          </a:p>
          <a:p>
            <a:pPr lvl="1"/>
            <a:r>
              <a:rPr lang="en-US" sz="2000" dirty="0" smtClean="0"/>
              <a:t>infection by actively receiving object (e.g., e-mail attachment); self-replicating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Worm</a:t>
            </a:r>
          </a:p>
          <a:p>
            <a:pPr lvl="1"/>
            <a:r>
              <a:rPr lang="en-US" sz="1800" dirty="0" smtClean="0">
                <a:latin typeface="Comic Sans MS" pitchFamily="66" charset="0"/>
              </a:rPr>
              <a:t>infection by passively receiving, self replicating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hybrid architecture (in the context of this class)?  Provide an example.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hybrid architecture (in the context of this class)?  Provide an example.</a:t>
            </a:r>
          </a:p>
          <a:p>
            <a:endParaRPr lang="en-US" dirty="0" smtClean="0"/>
          </a:p>
          <a:p>
            <a:r>
              <a:rPr lang="en-US" dirty="0" smtClean="0"/>
              <a:t>Combines Client-Server (i.e. centralized server for some functionality) and P2P (for exchange of information/data)</a:t>
            </a:r>
          </a:p>
          <a:p>
            <a:r>
              <a:rPr lang="en-US" dirty="0" smtClean="0"/>
              <a:t>Example: IM – server for login, help peers find each other, P2P for exchange of messages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process?  Do pure P2P applications have server </a:t>
            </a:r>
            <a:r>
              <a:rPr lang="en-US" i="1" dirty="0" smtClean="0"/>
              <a:t>processes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process?  Do pure P2P applications have server </a:t>
            </a:r>
            <a:r>
              <a:rPr lang="en-US" i="1" dirty="0" smtClean="0"/>
              <a:t>processes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A process is a program running on a host</a:t>
            </a:r>
          </a:p>
          <a:p>
            <a:r>
              <a:rPr lang="en-US" dirty="0" smtClean="0"/>
              <a:t>Yes, P2P architectures still have server processes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Client process:</a:t>
            </a:r>
            <a:r>
              <a:rPr lang="en-US" dirty="0" smtClean="0"/>
              <a:t> process that initiates communication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Server process:</a:t>
            </a:r>
            <a:r>
              <a:rPr lang="en-US" dirty="0" smtClean="0"/>
              <a:t> process that waits to be contacted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to 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services that a Transport Layer provides?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to 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services that a Transport Layer provides?</a:t>
            </a:r>
          </a:p>
          <a:p>
            <a:endParaRPr lang="en-US" dirty="0" smtClean="0"/>
          </a:p>
          <a:p>
            <a:r>
              <a:rPr lang="en-US" dirty="0" smtClean="0"/>
              <a:t>Data loss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Throughput</a:t>
            </a:r>
          </a:p>
          <a:p>
            <a:r>
              <a:rPr lang="en-US" dirty="0" smtClean="0"/>
              <a:t>Security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network protocol do?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versus Non-Persistent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persistent versus a non-persistent HTTP connection?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versus Non-Persistent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persistent versus a non-persistent HTTP connection?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3886200"/>
            <a:ext cx="381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 typeface="ZapfDingbats" pitchFamily="82" charset="2"/>
              <a:buNone/>
              <a:tabLst/>
              <a:defRPr/>
            </a:pPr>
            <a:r>
              <a:rPr kumimoji="1" lang="en-US" sz="2400" b="0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Nonpersistent HTTP</a:t>
            </a:r>
            <a:endParaRPr kumimoji="1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most one object is sent over a TCP connection.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 typeface="ZapfDingbats" pitchFamily="82" charset="2"/>
              <a:buNone/>
              <a:tabLst/>
              <a:defRPr/>
            </a:pPr>
            <a:endParaRPr kumimoji="1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8200" y="3886200"/>
            <a:ext cx="3810000" cy="2209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 typeface="ZapfDingbats" pitchFamily="82" charset="2"/>
              <a:buNone/>
              <a:tabLst/>
              <a:defRPr/>
            </a:pPr>
            <a:r>
              <a:rPr kumimoji="1" lang="en-US" sz="2400" b="0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 HTTP</a:t>
            </a:r>
            <a:endParaRPr kumimoji="1" lang="en-US" sz="24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objects can be sent over single TCP connection between client and server.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 typeface="ZapfDingbats" pitchFamily="82" charset="2"/>
              <a:buNone/>
              <a:tabLst/>
              <a:defRPr/>
            </a:pPr>
            <a:endParaRPr kumimoji="1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HTTP cookie?  What is it used for?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HTTP cookie?  What is it used for?</a:t>
            </a:r>
          </a:p>
          <a:p>
            <a:r>
              <a:rPr lang="en-US" dirty="0" smtClean="0"/>
              <a:t>A header line in an HTTP request or response message that can be stored on a client browser</a:t>
            </a:r>
          </a:p>
          <a:p>
            <a:r>
              <a:rPr lang="en-US" dirty="0" smtClean="0"/>
              <a:t>Used to identify a client session at a browser since HTTP is effectively stateless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a Web Cache?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a Web Cache?</a:t>
            </a:r>
          </a:p>
          <a:p>
            <a:endParaRPr lang="en-US" dirty="0" smtClean="0"/>
          </a:p>
          <a:p>
            <a:r>
              <a:rPr lang="en-US" dirty="0" smtClean="0"/>
              <a:t>Reduce response time for client request</a:t>
            </a:r>
          </a:p>
          <a:p>
            <a:r>
              <a:rPr lang="en-US" dirty="0" smtClean="0"/>
              <a:t>Reduce traffic on an institution’s access link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DNS hierarchy?  Why is DNS organized in a hierarchy instead of being centralized?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DNS hierarchy?  Why is DNS organized in a hierarchy instead of being centralized?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single point of failure, traffic volume, maintenance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doesn’t </a:t>
            </a:r>
            <a:r>
              <a:rPr lang="en-US" i="1" dirty="0" smtClean="0"/>
              <a:t>scale!</a:t>
            </a:r>
            <a:endParaRPr lang="en-US" dirty="0" smtClean="0"/>
          </a:p>
          <a:p>
            <a:endParaRPr lang="en-US" dirty="0" smtClean="0"/>
          </a:p>
        </p:txBody>
      </p:sp>
      <p:grpSp>
        <p:nvGrpSpPr>
          <p:cNvPr id="40" name="Group 23"/>
          <p:cNvGrpSpPr>
            <a:grpSpLocks/>
          </p:cNvGrpSpPr>
          <p:nvPr/>
        </p:nvGrpSpPr>
        <p:grpSpPr bwMode="auto">
          <a:xfrm>
            <a:off x="2971800" y="2895600"/>
            <a:ext cx="5886325" cy="1816440"/>
            <a:chOff x="230" y="576"/>
            <a:chExt cx="5669" cy="1821"/>
          </a:xfrm>
        </p:grpSpPr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59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Root DNS Servers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53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com DNS servers</a:t>
              </a:r>
            </a:p>
          </p:txBody>
        </p:sp>
        <p:sp>
          <p:nvSpPr>
            <p:cNvPr id="43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453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org DNS servers</a:t>
              </a:r>
            </a:p>
          </p:txBody>
        </p:sp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49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edu DNS servers</a:t>
              </a:r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1157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DNS servers</a:t>
              </a:r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1157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DNS servers</a:t>
              </a:r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1157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DNS servers</a:t>
              </a:r>
            </a:p>
          </p:txBody>
        </p:sp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164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latin typeface="Arial" charset="0"/>
                </a:rPr>
                <a:t>DNS servers</a:t>
              </a:r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1157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DNS servers</a:t>
              </a:r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Broadly, when can P2P file distribution be faster than Client-Server file distribution?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Broadly, when is P2P file distribution efficient compared to Client-Server file distribution?</a:t>
            </a:r>
          </a:p>
          <a:p>
            <a:endParaRPr lang="en-US" dirty="0" smtClean="0"/>
          </a:p>
          <a:p>
            <a:r>
              <a:rPr lang="en-US" dirty="0" smtClean="0"/>
              <a:t>When:</a:t>
            </a:r>
          </a:p>
          <a:p>
            <a:pPr lvl="1"/>
            <a:r>
              <a:rPr lang="en-US" dirty="0" smtClean="0"/>
              <a:t>There are numerous clients</a:t>
            </a:r>
          </a:p>
          <a:p>
            <a:pPr lvl="1"/>
            <a:r>
              <a:rPr lang="en-US" dirty="0" smtClean="0"/>
              <a:t>Server uplink capacity is the bottleneck</a:t>
            </a:r>
          </a:p>
          <a:p>
            <a:pPr lvl="1"/>
            <a:r>
              <a:rPr lang="en-US" dirty="0" smtClean="0"/>
              <a:t>Clients have sufficient uplink capacity to participate in distribution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network protocol do?</a:t>
            </a:r>
          </a:p>
          <a:p>
            <a:endParaRPr lang="en-US" dirty="0" smtClean="0"/>
          </a:p>
          <a:p>
            <a:r>
              <a:rPr lang="en-US" i="1" dirty="0" smtClean="0">
                <a:latin typeface="Comic Sans MS" pitchFamily="66" charset="0"/>
              </a:rPr>
              <a:t>1) define format</a:t>
            </a:r>
          </a:p>
          <a:p>
            <a:r>
              <a:rPr lang="en-US" i="1" dirty="0" smtClean="0">
                <a:latin typeface="Comic Sans MS" pitchFamily="66" charset="0"/>
              </a:rPr>
              <a:t>2) order of </a:t>
            </a:r>
            <a:r>
              <a:rPr lang="en-US" i="1" dirty="0" err="1" smtClean="0">
                <a:latin typeface="Comic Sans MS" pitchFamily="66" charset="0"/>
              </a:rPr>
              <a:t>msgs</a:t>
            </a:r>
            <a:r>
              <a:rPr lang="en-US" i="1" dirty="0" smtClean="0">
                <a:latin typeface="Comic Sans MS" pitchFamily="66" charset="0"/>
              </a:rPr>
              <a:t> sent and received among network entities</a:t>
            </a:r>
          </a:p>
          <a:p>
            <a:r>
              <a:rPr lang="en-US" i="1" dirty="0" smtClean="0">
                <a:latin typeface="Comic Sans MS" pitchFamily="66" charset="0"/>
              </a:rPr>
              <a:t>3) actions taken on </a:t>
            </a:r>
            <a:r>
              <a:rPr lang="en-US" i="1" dirty="0" err="1" smtClean="0">
                <a:latin typeface="Comic Sans MS" pitchFamily="66" charset="0"/>
              </a:rPr>
              <a:t>msg</a:t>
            </a:r>
            <a:r>
              <a:rPr lang="en-US" i="1" dirty="0" smtClean="0">
                <a:latin typeface="Comic Sans MS" pitchFamily="66" charset="0"/>
              </a:rPr>
              <a:t> transmission, receipt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i="1" dirty="0" smtClean="0"/>
              <a:t>tracker</a:t>
            </a:r>
            <a:r>
              <a:rPr lang="en-US" dirty="0" smtClean="0"/>
              <a:t>?  What is a </a:t>
            </a:r>
            <a:r>
              <a:rPr lang="en-US" i="1" dirty="0" smtClean="0"/>
              <a:t>torrent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i="1" dirty="0" smtClean="0"/>
              <a:t>tracker</a:t>
            </a:r>
            <a:r>
              <a:rPr lang="en-US" dirty="0" smtClean="0"/>
              <a:t>?  What is a </a:t>
            </a:r>
            <a:r>
              <a:rPr lang="en-US" i="1" dirty="0" smtClean="0"/>
              <a:t>torrent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1066800" y="3048000"/>
            <a:ext cx="351570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i="1" u="sng" dirty="0">
                <a:solidFill>
                  <a:srgbClr val="FF3300"/>
                </a:solidFill>
                <a:latin typeface="+mn-lt"/>
              </a:rPr>
              <a:t>tracker:</a:t>
            </a:r>
            <a:r>
              <a:rPr lang="en-US" dirty="0">
                <a:latin typeface="+mn-lt"/>
              </a:rPr>
              <a:t> tracks peers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+mn-lt"/>
              </a:rPr>
              <a:t>participating in torrent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3352800" y="4343400"/>
            <a:ext cx="3429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75000"/>
              </a:lnSpc>
            </a:pPr>
            <a:r>
              <a:rPr lang="en-US" i="1" u="sng" dirty="0">
                <a:solidFill>
                  <a:srgbClr val="FF3300"/>
                </a:solidFill>
                <a:latin typeface="+mn-lt"/>
              </a:rPr>
              <a:t>torrent:</a:t>
            </a:r>
            <a:r>
              <a:rPr lang="en-US" dirty="0">
                <a:latin typeface="+mn-lt"/>
              </a:rPr>
              <a:t> group </a:t>
            </a:r>
            <a:r>
              <a:rPr lang="en-US" dirty="0" smtClean="0">
                <a:latin typeface="+mn-lt"/>
              </a:rPr>
              <a:t>of </a:t>
            </a:r>
            <a:endParaRPr lang="en-US" dirty="0">
              <a:latin typeface="+mn-lt"/>
            </a:endParaRPr>
          </a:p>
          <a:p>
            <a:pPr marL="342900" indent="-342900">
              <a:lnSpc>
                <a:spcPct val="75000"/>
              </a:lnSpc>
            </a:pPr>
            <a:r>
              <a:rPr lang="en-US" dirty="0">
                <a:latin typeface="+mn-lt"/>
              </a:rPr>
              <a:t>peers exchanging  </a:t>
            </a:r>
          </a:p>
          <a:p>
            <a:pPr marL="342900" indent="-342900">
              <a:lnSpc>
                <a:spcPct val="75000"/>
              </a:lnSpc>
            </a:pPr>
            <a:r>
              <a:rPr lang="en-US" dirty="0">
                <a:latin typeface="+mn-lt"/>
              </a:rPr>
              <a:t>chunks of a file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Messages are Exchanged by TCP During a Connection </a:t>
            </a:r>
            <a:r>
              <a:rPr lang="en-US" i="1" dirty="0" smtClean="0"/>
              <a:t>Setup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Messages are Exchanged by TCP During a Connection </a:t>
            </a:r>
            <a:r>
              <a:rPr lang="en-US" i="1" dirty="0" smtClean="0"/>
              <a:t>Setup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3810000" cy="467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5f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209800"/>
            <a:ext cx="5060950" cy="32819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Congestion in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Congestion in the Internet?  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Congestion in the Internet?  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Informally: “too many sources sending too much data too fast for </a:t>
            </a:r>
            <a:r>
              <a:rPr lang="en-US" i="1" dirty="0" smtClean="0">
                <a:solidFill>
                  <a:schemeClr val="accent2"/>
                </a:solidFill>
              </a:rPr>
              <a:t>network</a:t>
            </a:r>
            <a:r>
              <a:rPr lang="en-US" dirty="0" smtClean="0"/>
              <a:t> to handle”</a:t>
            </a:r>
          </a:p>
          <a:p>
            <a:r>
              <a:rPr lang="en-US" dirty="0" smtClean="0"/>
              <a:t>Different from flow control!</a:t>
            </a:r>
          </a:p>
          <a:p>
            <a:pPr lvl="1"/>
            <a:r>
              <a:rPr lang="en-US" sz="1800" dirty="0" smtClean="0"/>
              <a:t>(sender won’t overflow receiver’s buffer by transmitting too much,  too fast)</a:t>
            </a:r>
            <a:endParaRPr lang="en-US" dirty="0" smtClean="0"/>
          </a:p>
          <a:p>
            <a:r>
              <a:rPr lang="en-US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TCP Determine Rate and Infer Congestion?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TCP Determine Rate and Infer Congestion?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D</a:t>
            </a:r>
            <a:r>
              <a:rPr lang="en-US" sz="2400" dirty="0" smtClean="0"/>
              <a:t>ecentralized: each TCP sender sets its own rate, based on </a:t>
            </a:r>
            <a:r>
              <a:rPr lang="en-US" sz="2400" i="1" dirty="0" smtClean="0">
                <a:solidFill>
                  <a:srgbClr val="FF0000"/>
                </a:solidFill>
              </a:rPr>
              <a:t>implicit</a:t>
            </a:r>
            <a:r>
              <a:rPr lang="en-US" sz="2400" dirty="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Comic Sans MS" pitchFamily="66" charset="0"/>
              <a:buChar char="-"/>
            </a:pPr>
            <a:r>
              <a:rPr lang="en-US" sz="2400" i="1" dirty="0" smtClean="0">
                <a:solidFill>
                  <a:srgbClr val="FF0000"/>
                </a:solidFill>
              </a:rPr>
              <a:t>ACK:</a:t>
            </a:r>
            <a:r>
              <a:rPr lang="en-US" sz="2400" dirty="0" smtClean="0"/>
              <a:t> segment received (a good thing!), network not congested, so increase sending rate</a:t>
            </a:r>
          </a:p>
          <a:p>
            <a:pPr lvl="1">
              <a:buClr>
                <a:schemeClr val="accent2"/>
              </a:buClr>
              <a:buSzPct val="75000"/>
              <a:buFont typeface="Comic Sans MS" pitchFamily="66" charset="0"/>
              <a:buChar char="-"/>
            </a:pPr>
            <a:r>
              <a:rPr lang="en-US" sz="2400" i="1" dirty="0" smtClean="0">
                <a:solidFill>
                  <a:srgbClr val="FF0000"/>
                </a:solidFill>
              </a:rPr>
              <a:t>lost segment:</a:t>
            </a:r>
            <a:r>
              <a:rPr lang="en-US" sz="2400" dirty="0" smtClean="0"/>
              <a:t> assume loss due to congested network, so decrease sending rate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“Additive Increase, Multiplicative Decrease” in Relation to TCP Congestion Control?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Access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main differences between </a:t>
            </a:r>
            <a:r>
              <a:rPr lang="en-US" i="1" dirty="0" smtClean="0"/>
              <a:t>DSL</a:t>
            </a:r>
            <a:r>
              <a:rPr lang="en-US" dirty="0" smtClean="0"/>
              <a:t> and </a:t>
            </a:r>
            <a:r>
              <a:rPr lang="en-US" i="1" dirty="0" smtClean="0"/>
              <a:t>Cable</a:t>
            </a:r>
            <a:r>
              <a:rPr lang="en-US" dirty="0" smtClean="0"/>
              <a:t> for home network access?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“Additive Increase, Multiplicative Decrease” in Relation to TCP Congestion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Linear Increase -</a:t>
            </a:r>
            <a:r>
              <a:rPr lang="en-US" dirty="0" smtClean="0"/>
              <a:t> For each “</a:t>
            </a:r>
            <a:r>
              <a:rPr lang="en-US" dirty="0" err="1" smtClean="0"/>
              <a:t>cwnd’s</a:t>
            </a:r>
            <a:r>
              <a:rPr lang="en-US" dirty="0" smtClean="0"/>
              <a:t> worth” of packets successfully sent, </a:t>
            </a:r>
            <a:r>
              <a:rPr lang="en-US" i="1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</a:t>
            </a:r>
            <a:r>
              <a:rPr lang="en-US" dirty="0" err="1" smtClean="0"/>
              <a:t>cwnd</a:t>
            </a:r>
            <a:r>
              <a:rPr lang="en-US" dirty="0" smtClean="0"/>
              <a:t> by 1 packet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Multiplicate</a:t>
            </a:r>
            <a:r>
              <a:rPr lang="en-US" dirty="0" smtClean="0">
                <a:solidFill>
                  <a:srgbClr val="800000"/>
                </a:solidFill>
              </a:rPr>
              <a:t> Decrease - </a:t>
            </a:r>
            <a:r>
              <a:rPr lang="en-US" dirty="0" smtClean="0"/>
              <a:t>When loss, </a:t>
            </a:r>
            <a:r>
              <a:rPr lang="en-US" i="1" dirty="0" smtClean="0">
                <a:solidFill>
                  <a:srgbClr val="FF0000"/>
                </a:solidFill>
              </a:rPr>
              <a:t>halve</a:t>
            </a:r>
            <a:r>
              <a:rPr lang="en-US" dirty="0" smtClean="0"/>
              <a:t> </a:t>
            </a:r>
            <a:r>
              <a:rPr lang="en-US" dirty="0" err="1" smtClean="0"/>
              <a:t>cwnd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TCP</a:t>
            </a:r>
            <a:r>
              <a:rPr lang="en-US" i="1" dirty="0" err="1" smtClean="0"/>
              <a:t>Slow</a:t>
            </a:r>
            <a:r>
              <a:rPr lang="en-US" i="1" dirty="0" smtClean="0"/>
              <a:t> Start </a:t>
            </a:r>
            <a:r>
              <a:rPr lang="en-US" dirty="0" smtClean="0"/>
              <a:t>Really Slow?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TCP</a:t>
            </a:r>
            <a:r>
              <a:rPr lang="en-US" i="1" dirty="0" err="1" smtClean="0"/>
              <a:t>Slow</a:t>
            </a:r>
            <a:r>
              <a:rPr lang="en-US" i="1" dirty="0" smtClean="0"/>
              <a:t> Start</a:t>
            </a:r>
            <a:r>
              <a:rPr lang="en-US" dirty="0" smtClean="0"/>
              <a:t> Really Slow?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time an ACK arrives, </a:t>
            </a:r>
            <a:r>
              <a:rPr lang="en-US" dirty="0" err="1" smtClean="0"/>
              <a:t>cwnd</a:t>
            </a:r>
            <a:r>
              <a:rPr lang="en-US" dirty="0" smtClean="0"/>
              <a:t> is incremented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cwnd</a:t>
            </a:r>
            <a:r>
              <a:rPr lang="en-US" dirty="0" smtClean="0">
                <a:sym typeface="Wingdings" pitchFamily="2" charset="2"/>
              </a:rPr>
              <a:t> is effectively doubled per RTT “epoch”.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Forwarding and Routing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Forwarding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forwarding:</a:t>
            </a:r>
            <a:r>
              <a:rPr lang="en-US" dirty="0" smtClean="0"/>
              <a:t> move packets from router’s input to appropriate router output</a:t>
            </a:r>
          </a:p>
          <a:p>
            <a:pPr>
              <a:spcBef>
                <a:spcPct val="70000"/>
              </a:spcBef>
            </a:pPr>
            <a:r>
              <a:rPr lang="en-US" i="1" dirty="0" smtClean="0">
                <a:solidFill>
                  <a:schemeClr val="accent2"/>
                </a:solidFill>
              </a:rPr>
              <a:t>routing:</a:t>
            </a:r>
            <a:r>
              <a:rPr lang="en-US" dirty="0" smtClean="0"/>
              <a:t> determine route taken by packets from source to destination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MTU?  Why Does it Matter for the Network Layer?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MTU?  Why Does it Matter for the Network Layer?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3505200" cy="4267200"/>
          </a:xfrm>
        </p:spPr>
        <p:txBody>
          <a:bodyPr/>
          <a:lstStyle/>
          <a:p>
            <a:r>
              <a:rPr lang="en-US" dirty="0" smtClean="0"/>
              <a:t>MTU = Maximum Transmission Unit</a:t>
            </a:r>
          </a:p>
          <a:p>
            <a:pPr lvl="1"/>
            <a:r>
              <a:rPr lang="en-US" dirty="0" smtClean="0"/>
              <a:t>largest possible link-level frame</a:t>
            </a:r>
          </a:p>
          <a:p>
            <a:r>
              <a:rPr lang="en-US" dirty="0" smtClean="0"/>
              <a:t>IP </a:t>
            </a:r>
            <a:r>
              <a:rPr lang="en-US" dirty="0" err="1" smtClean="0"/>
              <a:t>datagrams</a:t>
            </a:r>
            <a:r>
              <a:rPr lang="en-US" dirty="0" smtClean="0"/>
              <a:t> larger than MTU are </a:t>
            </a:r>
            <a:r>
              <a:rPr lang="en-US" i="1" dirty="0" smtClean="0"/>
              <a:t>fragmented</a:t>
            </a:r>
            <a:endParaRPr lang="en-US" i="1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638800" y="2133600"/>
            <a:ext cx="2436813" cy="2255838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638800" y="4535488"/>
            <a:ext cx="1976438" cy="1987550"/>
          </a:xfrm>
          <a:custGeom>
            <a:avLst/>
            <a:gdLst/>
            <a:ahLst/>
            <a:cxnLst>
              <a:cxn ang="0">
                <a:pos x="2" y="405"/>
              </a:cxn>
              <a:cxn ang="0">
                <a:pos x="230" y="65"/>
              </a:cxn>
              <a:cxn ang="0">
                <a:pos x="555" y="22"/>
              </a:cxn>
              <a:cxn ang="0">
                <a:pos x="800" y="197"/>
              </a:cxn>
              <a:cxn ang="0">
                <a:pos x="866" y="347"/>
              </a:cxn>
              <a:cxn ang="0">
                <a:pos x="842" y="527"/>
              </a:cxn>
              <a:cxn ang="0">
                <a:pos x="788" y="767"/>
              </a:cxn>
              <a:cxn ang="0">
                <a:pos x="608" y="845"/>
              </a:cxn>
              <a:cxn ang="0">
                <a:pos x="418" y="925"/>
              </a:cxn>
              <a:cxn ang="0">
                <a:pos x="139" y="754"/>
              </a:cxn>
              <a:cxn ang="0">
                <a:pos x="2" y="405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32400" y="2513013"/>
            <a:ext cx="649288" cy="1247775"/>
            <a:chOff x="3314" y="1248"/>
            <a:chExt cx="344" cy="694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30723" name="ClipArt" r:id="rId3" imgW="1305000" imgH="1085760" progId="">
                <p:embed/>
              </p:oleObj>
            </a:graphicData>
          </a:graphic>
        </p:graphicFrame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30724" name="ClipArt" r:id="rId4" imgW="1305000" imgH="1085760" progId="">
                <p:embed/>
              </p:oleObj>
            </a:graphicData>
          </a:graphic>
        </p:graphicFrame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711825" y="3089275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288088" y="2414588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134225" y="2751138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037263" y="2527300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062663" y="3175000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7589838" y="3667125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>
            <a:off x="6296025" y="2719388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6305550" y="2159000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7023100" y="2335213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786438" y="2298700"/>
            <a:ext cx="679450" cy="314325"/>
            <a:chOff x="3600" y="219"/>
            <a:chExt cx="360" cy="175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35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34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5803900" y="2955925"/>
            <a:ext cx="679450" cy="314325"/>
            <a:chOff x="3600" y="219"/>
            <a:chExt cx="360" cy="1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51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" name="Group 49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48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6773863" y="2506663"/>
            <a:ext cx="676275" cy="314325"/>
            <a:chOff x="3600" y="219"/>
            <a:chExt cx="360" cy="175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65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63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62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7018338" y="3413125"/>
            <a:ext cx="679450" cy="314325"/>
            <a:chOff x="3600" y="219"/>
            <a:chExt cx="360" cy="175"/>
          </a:xfrm>
        </p:grpSpPr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" name="Group 73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79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" name="Group 77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76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6786563" y="5405438"/>
            <a:ext cx="715962" cy="311150"/>
            <a:chOff x="3600" y="219"/>
            <a:chExt cx="360" cy="17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9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91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9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7780338" y="4394200"/>
            <a:ext cx="679450" cy="314325"/>
            <a:chOff x="3600" y="219"/>
            <a:chExt cx="360" cy="175"/>
          </a:xfrm>
        </p:grpSpPr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" name="Group 101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107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5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104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5746750" y="4897438"/>
          <a:ext cx="563563" cy="446087"/>
        </p:xfrm>
        <a:graphic>
          <a:graphicData uri="http://schemas.openxmlformats.org/presentationml/2006/ole">
            <p:oleObj spid="_x0000_s30725" name="ClipArt" r:id="rId5" imgW="1305000" imgH="1085760" progId="">
              <p:embed/>
            </p:oleObj>
          </a:graphicData>
        </a:graphic>
      </p:graphicFrame>
      <p:sp>
        <p:nvSpPr>
          <p:cNvPr id="111" name="Line 110"/>
          <p:cNvSpPr>
            <a:spLocks noChangeShapeType="1"/>
          </p:cNvSpPr>
          <p:nvPr/>
        </p:nvSpPr>
        <p:spPr bwMode="auto">
          <a:xfrm>
            <a:off x="6291263" y="5226050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/>
        </p:nvGraphicFramePr>
        <p:xfrm>
          <a:off x="5956300" y="5695950"/>
          <a:ext cx="563563" cy="446088"/>
        </p:xfrm>
        <a:graphic>
          <a:graphicData uri="http://schemas.openxmlformats.org/presentationml/2006/ole">
            <p:oleObj spid="_x0000_s30726" name="ClipArt" r:id="rId6" imgW="1305000" imgH="1085760" progId="">
              <p:embed/>
            </p:oleObj>
          </a:graphicData>
        </a:graphic>
      </p:graphicFrame>
      <p:sp>
        <p:nvSpPr>
          <p:cNvPr id="113" name="Line 112"/>
          <p:cNvSpPr>
            <a:spLocks noChangeShapeType="1"/>
          </p:cNvSpPr>
          <p:nvPr/>
        </p:nvSpPr>
        <p:spPr bwMode="auto">
          <a:xfrm flipV="1">
            <a:off x="6507163" y="6034088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6126163" y="5354638"/>
            <a:ext cx="96837" cy="300037"/>
            <a:chOff x="3842" y="406"/>
            <a:chExt cx="51" cy="167"/>
          </a:xfrm>
        </p:grpSpPr>
        <p:sp>
          <p:nvSpPr>
            <p:cNvPr id="115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" name="Line 117"/>
          <p:cNvSpPr>
            <a:spLocks noChangeShapeType="1"/>
          </p:cNvSpPr>
          <p:nvPr/>
        </p:nvSpPr>
        <p:spPr bwMode="auto">
          <a:xfrm>
            <a:off x="6597650" y="5222875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8"/>
          <p:cNvSpPr>
            <a:spLocks noChangeShapeType="1"/>
          </p:cNvSpPr>
          <p:nvPr/>
        </p:nvSpPr>
        <p:spPr bwMode="auto">
          <a:xfrm>
            <a:off x="6597650" y="5572125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9"/>
          <p:cNvSpPr>
            <a:spLocks noChangeShapeType="1"/>
          </p:cNvSpPr>
          <p:nvPr/>
        </p:nvSpPr>
        <p:spPr bwMode="auto">
          <a:xfrm flipH="1">
            <a:off x="7502525" y="4711700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1" name="Group 120"/>
          <p:cNvGrpSpPr>
            <a:grpSpLocks/>
          </p:cNvGrpSpPr>
          <p:nvPr/>
        </p:nvGrpSpPr>
        <p:grpSpPr bwMode="auto">
          <a:xfrm rot="1433392">
            <a:off x="6045200" y="3460750"/>
            <a:ext cx="1028700" cy="171450"/>
            <a:chOff x="4712" y="1742"/>
            <a:chExt cx="648" cy="108"/>
          </a:xfrm>
        </p:grpSpPr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" name="Group 123"/>
          <p:cNvGrpSpPr>
            <a:grpSpLocks/>
          </p:cNvGrpSpPr>
          <p:nvPr/>
        </p:nvGrpSpPr>
        <p:grpSpPr bwMode="auto">
          <a:xfrm rot="3346875">
            <a:off x="7324725" y="3746501"/>
            <a:ext cx="447675" cy="171450"/>
            <a:chOff x="5078" y="1860"/>
            <a:chExt cx="282" cy="108"/>
          </a:xfrm>
        </p:grpSpPr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" name="Group 126"/>
          <p:cNvGrpSpPr>
            <a:grpSpLocks/>
          </p:cNvGrpSpPr>
          <p:nvPr/>
        </p:nvGrpSpPr>
        <p:grpSpPr bwMode="auto">
          <a:xfrm rot="3215306">
            <a:off x="7642225" y="3851276"/>
            <a:ext cx="447675" cy="171450"/>
            <a:chOff x="5078" y="1860"/>
            <a:chExt cx="282" cy="108"/>
          </a:xfrm>
        </p:grpSpPr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0" name="Group 129"/>
          <p:cNvGrpSpPr>
            <a:grpSpLocks/>
          </p:cNvGrpSpPr>
          <p:nvPr/>
        </p:nvGrpSpPr>
        <p:grpSpPr bwMode="auto">
          <a:xfrm rot="3051000">
            <a:off x="7994650" y="3971926"/>
            <a:ext cx="447675" cy="171450"/>
            <a:chOff x="5078" y="1860"/>
            <a:chExt cx="282" cy="108"/>
          </a:xfrm>
        </p:grpSpPr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" name="Line 132"/>
          <p:cNvSpPr>
            <a:spLocks noChangeShapeType="1"/>
          </p:cNvSpPr>
          <p:nvPr/>
        </p:nvSpPr>
        <p:spPr bwMode="auto">
          <a:xfrm>
            <a:off x="7048500" y="378142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3"/>
          <p:cNvSpPr>
            <a:spLocks noChangeShapeType="1"/>
          </p:cNvSpPr>
          <p:nvPr/>
        </p:nvSpPr>
        <p:spPr bwMode="auto">
          <a:xfrm>
            <a:off x="7683500" y="4022725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34"/>
          <p:cNvSpPr>
            <a:spLocks noChangeShapeType="1"/>
          </p:cNvSpPr>
          <p:nvPr/>
        </p:nvSpPr>
        <p:spPr bwMode="auto">
          <a:xfrm>
            <a:off x="8007350" y="4121150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135"/>
          <p:cNvSpPr>
            <a:spLocks noChangeShapeType="1"/>
          </p:cNvSpPr>
          <p:nvPr/>
        </p:nvSpPr>
        <p:spPr bwMode="auto">
          <a:xfrm>
            <a:off x="8375650" y="4235450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" name="Group 137"/>
          <p:cNvGrpSpPr>
            <a:grpSpLocks/>
          </p:cNvGrpSpPr>
          <p:nvPr/>
        </p:nvGrpSpPr>
        <p:grpSpPr bwMode="auto">
          <a:xfrm rot="-10773343">
            <a:off x="6651625" y="4857750"/>
            <a:ext cx="447675" cy="171450"/>
            <a:chOff x="5078" y="1860"/>
            <a:chExt cx="282" cy="108"/>
          </a:xfrm>
        </p:grpSpPr>
        <p:sp>
          <p:nvSpPr>
            <p:cNvPr id="138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" name="Group 140"/>
          <p:cNvGrpSpPr>
            <a:grpSpLocks/>
          </p:cNvGrpSpPr>
          <p:nvPr/>
        </p:nvGrpSpPr>
        <p:grpSpPr bwMode="auto">
          <a:xfrm rot="-10773343">
            <a:off x="6654800" y="5051425"/>
            <a:ext cx="447675" cy="171450"/>
            <a:chOff x="5078" y="1860"/>
            <a:chExt cx="282" cy="108"/>
          </a:xfrm>
        </p:grpSpPr>
        <p:sp>
          <p:nvSpPr>
            <p:cNvPr id="141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3"/>
          <p:cNvGrpSpPr>
            <a:grpSpLocks/>
          </p:cNvGrpSpPr>
          <p:nvPr/>
        </p:nvGrpSpPr>
        <p:grpSpPr bwMode="auto">
          <a:xfrm rot="-10773343">
            <a:off x="6657975" y="5245100"/>
            <a:ext cx="447675" cy="171450"/>
            <a:chOff x="5078" y="1860"/>
            <a:chExt cx="282" cy="108"/>
          </a:xfrm>
        </p:grpSpPr>
        <p:sp>
          <p:nvSpPr>
            <p:cNvPr id="144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" name="Line 146"/>
          <p:cNvSpPr>
            <a:spLocks noChangeShapeType="1"/>
          </p:cNvSpPr>
          <p:nvPr/>
        </p:nvSpPr>
        <p:spPr bwMode="auto">
          <a:xfrm rot="9691848">
            <a:off x="6407150" y="49149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Line 147"/>
          <p:cNvSpPr>
            <a:spLocks noChangeShapeType="1"/>
          </p:cNvSpPr>
          <p:nvPr/>
        </p:nvSpPr>
        <p:spPr bwMode="auto">
          <a:xfrm rot="9691848">
            <a:off x="6397625" y="508952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Line 148"/>
          <p:cNvSpPr>
            <a:spLocks noChangeShapeType="1"/>
          </p:cNvSpPr>
          <p:nvPr/>
        </p:nvSpPr>
        <p:spPr bwMode="auto">
          <a:xfrm rot="9691848">
            <a:off x="6400800" y="52959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" name="Group 149"/>
          <p:cNvGrpSpPr>
            <a:grpSpLocks/>
          </p:cNvGrpSpPr>
          <p:nvPr/>
        </p:nvGrpSpPr>
        <p:grpSpPr bwMode="auto">
          <a:xfrm rot="10793026">
            <a:off x="5322888" y="4694238"/>
            <a:ext cx="1030287" cy="173037"/>
            <a:chOff x="4712" y="1742"/>
            <a:chExt cx="648" cy="108"/>
          </a:xfrm>
        </p:grpSpPr>
        <p:sp>
          <p:nvSpPr>
            <p:cNvPr id="150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" name="Line 152"/>
          <p:cNvSpPr>
            <a:spLocks noChangeShapeType="1"/>
          </p:cNvSpPr>
          <p:nvPr/>
        </p:nvSpPr>
        <p:spPr bwMode="auto">
          <a:xfrm rot="9691848">
            <a:off x="5073650" y="47371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Text Box 153"/>
          <p:cNvSpPr txBox="1">
            <a:spLocks noChangeArrowheads="1"/>
          </p:cNvSpPr>
          <p:nvPr/>
        </p:nvSpPr>
        <p:spPr bwMode="auto">
          <a:xfrm>
            <a:off x="5713413" y="4348163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reassembly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DHCP?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DHCP?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DHCP: Dynamic Host Configuration Protocol</a:t>
            </a:r>
          </a:p>
          <a:p>
            <a:r>
              <a:rPr lang="en-US" dirty="0" smtClean="0"/>
              <a:t>Allows hosts to </a:t>
            </a:r>
            <a:r>
              <a:rPr lang="en-US" i="1" dirty="0" smtClean="0"/>
              <a:t>dynamically </a:t>
            </a:r>
            <a:r>
              <a:rPr lang="en-US" dirty="0" smtClean="0"/>
              <a:t>obtain its IP address from network server when it joins network</a:t>
            </a:r>
          </a:p>
          <a:p>
            <a:pPr lvl="1"/>
            <a:r>
              <a:rPr lang="en-US" dirty="0" smtClean="0"/>
              <a:t>Plus first hop router</a:t>
            </a:r>
          </a:p>
          <a:p>
            <a:pPr lvl="1"/>
            <a:r>
              <a:rPr lang="en-US" dirty="0" smtClean="0"/>
              <a:t>Plus name server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Access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main differences between DSL and Cable for home network access?</a:t>
            </a:r>
          </a:p>
          <a:p>
            <a:r>
              <a:rPr lang="en-US" sz="2000" dirty="0" smtClean="0"/>
              <a:t>DSL</a:t>
            </a:r>
          </a:p>
          <a:p>
            <a:pPr lvl="1">
              <a:buClr>
                <a:srgbClr val="FF0000"/>
              </a:buClr>
              <a:buSzPct val="75000"/>
              <a:buFont typeface="Comic Sans MS" pitchFamily="66" charset="0"/>
              <a:buChar char="–"/>
            </a:pPr>
            <a:r>
              <a:rPr lang="en-US" sz="2000" dirty="0" smtClean="0">
                <a:latin typeface="Comic Sans MS" pitchFamily="66" charset="0"/>
              </a:rPr>
              <a:t>Uses existing telephone infrastructure</a:t>
            </a:r>
          </a:p>
          <a:p>
            <a:pPr lvl="1">
              <a:buClr>
                <a:srgbClr val="FF0000"/>
              </a:buClr>
              <a:buSzPct val="75000"/>
              <a:buFont typeface="Comic Sans MS" pitchFamily="66" charset="0"/>
              <a:buChar char="–"/>
            </a:pPr>
            <a:r>
              <a:rPr lang="en-US" sz="2000" dirty="0" smtClean="0">
                <a:latin typeface="Comic Sans MS" pitchFamily="66" charset="0"/>
              </a:rPr>
              <a:t>1 Mbps up, 8 Mbps down</a:t>
            </a:r>
          </a:p>
          <a:p>
            <a:pPr lvl="1">
              <a:buClr>
                <a:srgbClr val="FF0000"/>
              </a:buClr>
              <a:buSzPct val="75000"/>
              <a:buFont typeface="Comic Sans MS" pitchFamily="66" charset="0"/>
              <a:buChar char="–"/>
            </a:pPr>
            <a:r>
              <a:rPr lang="en-US" sz="2000" dirty="0" smtClean="0">
                <a:latin typeface="Comic Sans MS" pitchFamily="66" charset="0"/>
              </a:rPr>
              <a:t>dedicated physical line</a:t>
            </a:r>
          </a:p>
          <a:p>
            <a:r>
              <a:rPr lang="en-US" sz="2000" dirty="0" smtClean="0"/>
              <a:t>Cable</a:t>
            </a:r>
          </a:p>
          <a:p>
            <a:pPr lvl="1"/>
            <a:r>
              <a:rPr lang="en-US" sz="2000" dirty="0" smtClean="0"/>
              <a:t>Uses existing cable infrastructure</a:t>
            </a:r>
          </a:p>
          <a:p>
            <a:pPr lvl="1"/>
            <a:r>
              <a:rPr lang="en-US" sz="2000" dirty="0" smtClean="0"/>
              <a:t>2 Mbps up, 30 down</a:t>
            </a:r>
          </a:p>
          <a:p>
            <a:pPr lvl="1"/>
            <a:r>
              <a:rPr lang="en-US" sz="2000" dirty="0" smtClean="0"/>
              <a:t>Shared access to </a:t>
            </a:r>
            <a:r>
              <a:rPr lang="en-US" sz="2000" dirty="0" err="1" smtClean="0"/>
              <a:t>headend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Motivation:</a:t>
            </a:r>
            <a:r>
              <a:rPr lang="en-US" sz="2400" dirty="0" smtClean="0"/>
              <a:t> local network uses just one IP address as far as outside world is concerned:</a:t>
            </a:r>
          </a:p>
          <a:p>
            <a:pPr lvl="1"/>
            <a:r>
              <a:rPr lang="en-US" sz="2200" dirty="0" smtClean="0"/>
              <a:t>Range of addresses not needed from ISP: just one IP address for all devices</a:t>
            </a:r>
          </a:p>
          <a:p>
            <a:pPr lvl="1"/>
            <a:r>
              <a:rPr lang="en-US" sz="2200" dirty="0" smtClean="0"/>
              <a:t>Can change addresses of devices in local network without notifying outside world</a:t>
            </a:r>
          </a:p>
          <a:p>
            <a:pPr lvl="1"/>
            <a:r>
              <a:rPr lang="en-US" sz="2200" dirty="0" smtClean="0"/>
              <a:t>Can change ISP without changing addresses of devices in local network</a:t>
            </a:r>
          </a:p>
          <a:p>
            <a:pPr lvl="1"/>
            <a:r>
              <a:rPr lang="en-US" sz="2200" dirty="0" smtClean="0"/>
              <a:t>Devices inside local net not explicitly addressable, visible by outside world (a security plus)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Forwarding IP </a:t>
            </a:r>
            <a:r>
              <a:rPr lang="en-US" dirty="0" err="1" smtClean="0"/>
              <a:t>Datagrams</a:t>
            </a:r>
            <a:r>
              <a:rPr lang="en-US" dirty="0" smtClean="0"/>
              <a:t>, What Layer Does NAT Violate and How?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Forwarding IP </a:t>
            </a:r>
            <a:r>
              <a:rPr lang="en-US" dirty="0" err="1" smtClean="0"/>
              <a:t>Datagrams</a:t>
            </a:r>
            <a:r>
              <a:rPr lang="en-US" dirty="0" smtClean="0"/>
              <a:t>, What Layer Does NAT Violate and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Violates upper layer (Transport) boundary</a:t>
            </a:r>
          </a:p>
          <a:p>
            <a:r>
              <a:rPr lang="en-US" dirty="0" smtClean="0"/>
              <a:t>Modifies Port number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828800"/>
          </a:xfrm>
        </p:spPr>
        <p:txBody>
          <a:bodyPr/>
          <a:lstStyle/>
          <a:p>
            <a:r>
              <a:rPr lang="en-US" dirty="0" smtClean="0"/>
              <a:t>What are “Global” Routing Algorithms Called?  What are “Decentralized” Routing Algorithms Called?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828800"/>
          </a:xfrm>
        </p:spPr>
        <p:txBody>
          <a:bodyPr/>
          <a:lstStyle/>
          <a:p>
            <a:r>
              <a:rPr lang="en-US" dirty="0" smtClean="0"/>
              <a:t>What are “Global” Routing Algorithms Called?  What are “Decentralized” Routing Algorithms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2895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Global:</a:t>
            </a:r>
            <a:endParaRPr lang="en-US" sz="2000" dirty="0" smtClean="0"/>
          </a:p>
          <a:p>
            <a:r>
              <a:rPr lang="en-US" sz="2000" dirty="0" smtClean="0"/>
              <a:t>All routers have complete topology, link cost info</a:t>
            </a:r>
          </a:p>
          <a:p>
            <a:r>
              <a:rPr lang="en-US" sz="2000" dirty="0" smtClean="0">
                <a:solidFill>
                  <a:srgbClr val="009900"/>
                </a:solidFill>
              </a:rPr>
              <a:t>“link state” </a:t>
            </a:r>
            <a:r>
              <a:rPr lang="en-US" sz="2000" dirty="0" smtClean="0">
                <a:solidFill>
                  <a:srgbClr val="FF0000"/>
                </a:solidFill>
              </a:rPr>
              <a:t>algorithms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Decentralized: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Router knows physically-connected neighbors, link costs to neighbors</a:t>
            </a:r>
          </a:p>
          <a:p>
            <a:r>
              <a:rPr lang="en-US" sz="2000" dirty="0" smtClean="0"/>
              <a:t>Iterative process of computation, exchange of info with neighbors</a:t>
            </a:r>
          </a:p>
          <a:p>
            <a:r>
              <a:rPr lang="en-US" sz="2000" dirty="0" smtClean="0">
                <a:solidFill>
                  <a:srgbClr val="009900"/>
                </a:solidFill>
              </a:rPr>
              <a:t>“distance vector” </a:t>
            </a:r>
            <a:r>
              <a:rPr lang="en-US" sz="2000" dirty="0" smtClean="0">
                <a:solidFill>
                  <a:srgbClr val="FF0000"/>
                </a:solidFill>
              </a:rPr>
              <a:t>algorithms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 LS vs. DV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 LS vs. 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</a:t>
            </a:r>
          </a:p>
          <a:p>
            <a:pPr lvl="1"/>
            <a:r>
              <a:rPr lang="en-US" dirty="0" smtClean="0"/>
              <a:t>Exchange information with neighbors when change in tables</a:t>
            </a:r>
          </a:p>
          <a:p>
            <a:pPr lvl="1"/>
            <a:r>
              <a:rPr lang="en-US" dirty="0" smtClean="0"/>
              <a:t>Compute route based on distance to neighbor plus neighbors estimate</a:t>
            </a:r>
          </a:p>
          <a:p>
            <a:r>
              <a:rPr lang="en-US" dirty="0" smtClean="0"/>
              <a:t>LS</a:t>
            </a:r>
          </a:p>
          <a:p>
            <a:pPr lvl="1"/>
            <a:r>
              <a:rPr lang="en-US" dirty="0" smtClean="0"/>
              <a:t>Flood link information periodically</a:t>
            </a:r>
          </a:p>
          <a:p>
            <a:pPr lvl="1"/>
            <a:r>
              <a:rPr lang="en-US" dirty="0" smtClean="0"/>
              <a:t>Compute route based on full topology and link information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 Why Hierarchical Routing?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 Why Hierarchical Routing?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Scale:</a:t>
            </a:r>
            <a:r>
              <a:rPr lang="en-US" sz="3200" dirty="0" smtClean="0"/>
              <a:t> with 200 million destinations:</a:t>
            </a:r>
          </a:p>
          <a:p>
            <a:r>
              <a:rPr lang="en-US" dirty="0" smtClean="0"/>
              <a:t>Can’t store all </a:t>
            </a:r>
            <a:r>
              <a:rPr lang="en-US" dirty="0" err="1" smtClean="0"/>
              <a:t>dest’s</a:t>
            </a:r>
            <a:r>
              <a:rPr lang="en-US" dirty="0" smtClean="0"/>
              <a:t> in routing tables!</a:t>
            </a:r>
          </a:p>
          <a:p>
            <a:r>
              <a:rPr lang="en-US" dirty="0" smtClean="0"/>
              <a:t>Routing table exchange would swamp links!</a:t>
            </a:r>
            <a:r>
              <a:rPr lang="en-US" sz="3200" dirty="0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Administrative autonomy</a:t>
            </a:r>
            <a:endParaRPr lang="en-US" sz="3200" dirty="0" smtClean="0"/>
          </a:p>
          <a:p>
            <a:r>
              <a:rPr lang="en-US" dirty="0" smtClean="0"/>
              <a:t>Internet </a:t>
            </a:r>
            <a:r>
              <a:rPr lang="en-US" dirty="0" smtClean="0"/>
              <a:t>= network of networks</a:t>
            </a:r>
          </a:p>
          <a:p>
            <a:r>
              <a:rPr lang="en-US" dirty="0" smtClean="0"/>
              <a:t>Each network admin may want to control routing in its own network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What is a CRC?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the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fundamentally different ways of getting packets across the network core?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What is a CRC?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Cyclic Redundancy Check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 data bits,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as a binary number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bit pattern (generator),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Goal: choose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CRC bits,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such that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050"/>
              </a:buClr>
              <a:buSzTx/>
              <a:buFontTx/>
              <a:buChar char="–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&gt; exactly divisible by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</a:rPr>
              <a:t>modulo 2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050"/>
              </a:buClr>
              <a:buSzTx/>
              <a:buFontTx/>
              <a:buChar char="–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Receiver knows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divides &lt;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&gt; by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50000"/>
              <a:buFontTx/>
              <a:buChar char="•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non-zero remainder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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error detected!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050"/>
              </a:buClr>
              <a:buSzTx/>
              <a:buFontTx/>
              <a:buChar char="–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Can detect all burst errors less than r+1 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50000"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Widely used in practice (Ethernet, 802.11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Broad Classes of MAC Protocols?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Broad Classes of MAC Protocols?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/>
              <a:t>Three broad classes: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Channel Partitioning</a:t>
            </a:r>
            <a:endParaRPr lang="en-US" dirty="0"/>
          </a:p>
          <a:p>
            <a:pPr lvl="1"/>
            <a:r>
              <a:rPr lang="en-US" sz="2000" dirty="0" smtClean="0"/>
              <a:t>Divide </a:t>
            </a:r>
            <a:r>
              <a:rPr lang="en-US" sz="2000" dirty="0"/>
              <a:t>channel into smaller “pieces” (time slots, </a:t>
            </a:r>
            <a:r>
              <a:rPr lang="en-US" sz="2000" dirty="0" smtClean="0"/>
              <a:t>frequency)</a:t>
            </a:r>
            <a:endParaRPr lang="en-US" sz="2000" dirty="0"/>
          </a:p>
          <a:p>
            <a:pPr lvl="1"/>
            <a:r>
              <a:rPr lang="en-US" sz="2000" dirty="0" smtClean="0"/>
              <a:t>Allocate </a:t>
            </a:r>
            <a:r>
              <a:rPr lang="en-US" sz="2000" dirty="0"/>
              <a:t>piece to node for exclusive use</a:t>
            </a:r>
            <a:endParaRPr lang="en-US" dirty="0"/>
          </a:p>
          <a:p>
            <a:r>
              <a:rPr lang="en-US" sz="2400" dirty="0">
                <a:solidFill>
                  <a:srgbClr val="FF0000"/>
                </a:solidFill>
              </a:rPr>
              <a:t>Random Access</a:t>
            </a:r>
            <a:endParaRPr lang="en-US" dirty="0"/>
          </a:p>
          <a:p>
            <a:pPr lvl="1"/>
            <a:r>
              <a:rPr lang="en-US" sz="2000" dirty="0" smtClean="0"/>
              <a:t>Channel </a:t>
            </a:r>
            <a:r>
              <a:rPr lang="en-US" sz="2000" dirty="0"/>
              <a:t>not divided, allow collisions</a:t>
            </a:r>
          </a:p>
          <a:p>
            <a:pPr lvl="1"/>
            <a:r>
              <a:rPr lang="en-US" sz="2000" dirty="0" smtClean="0"/>
              <a:t>“Recover</a:t>
            </a:r>
            <a:r>
              <a:rPr lang="en-US" sz="2000" dirty="0"/>
              <a:t>” from collisions</a:t>
            </a:r>
            <a:endParaRPr lang="en-US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Taking turns</a:t>
            </a:r>
            <a:endParaRPr lang="en-US" dirty="0"/>
          </a:p>
          <a:p>
            <a:pPr lvl="1"/>
            <a:r>
              <a:rPr lang="en-US" sz="2000" dirty="0" smtClean="0"/>
              <a:t>Nodes </a:t>
            </a:r>
            <a:r>
              <a:rPr lang="en-US" sz="2000" dirty="0"/>
              <a:t>take turns, but nodes with more to send can </a:t>
            </a:r>
            <a:r>
              <a:rPr lang="en-US" sz="2000" dirty="0" smtClean="0"/>
              <a:t>perhaps take </a:t>
            </a:r>
            <a:r>
              <a:rPr lang="en-US" sz="2000" dirty="0"/>
              <a:t>longer turns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ALOHA Inefficient?  How to Fix in Wired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ALOHA Inefficient?  How to Fix in Wired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Empty slots and collisions</a:t>
            </a:r>
          </a:p>
          <a:p>
            <a:r>
              <a:rPr lang="en-US" dirty="0" smtClean="0"/>
              <a:t>Can fix with:</a:t>
            </a:r>
          </a:p>
          <a:p>
            <a:pPr lvl="1"/>
            <a:r>
              <a:rPr lang="en-US" dirty="0" smtClean="0"/>
              <a:t>CA – Collision Avoidance – listen before transmit</a:t>
            </a:r>
          </a:p>
          <a:p>
            <a:pPr lvl="1"/>
            <a:r>
              <a:rPr lang="en-US" dirty="0" smtClean="0"/>
              <a:t>CD – Collisions Detection – stop transmitting upon hearing collision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Problem Does ARP Solve?  And How?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Problem Does ARP Solve?  And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How to determine MAC </a:t>
            </a:r>
            <a:r>
              <a:rPr lang="en-US" sz="2200" dirty="0" smtClean="0"/>
              <a:t>address of </a:t>
            </a:r>
            <a:r>
              <a:rPr lang="en-US" sz="2200" dirty="0" smtClean="0"/>
              <a:t>B knowing </a:t>
            </a:r>
            <a:r>
              <a:rPr lang="en-US" sz="2200" dirty="0" smtClean="0"/>
              <a:t>B’s </a:t>
            </a:r>
            <a:r>
              <a:rPr lang="en-US" sz="2200" smtClean="0"/>
              <a:t>IP </a:t>
            </a:r>
            <a:r>
              <a:rPr lang="en-US" sz="2200" smtClean="0"/>
              <a:t>address</a:t>
            </a:r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broadcasts</a:t>
            </a:r>
            <a:r>
              <a:rPr lang="en-US" sz="2200" dirty="0" smtClean="0"/>
              <a:t> ARP query packet, containing B's IP address </a:t>
            </a:r>
          </a:p>
          <a:p>
            <a:pPr lvl="1"/>
            <a:r>
              <a:rPr lang="en-US" sz="2000" dirty="0" err="1" smtClean="0"/>
              <a:t>dest</a:t>
            </a:r>
            <a:r>
              <a:rPr lang="en-US" sz="2000" dirty="0" smtClean="0"/>
              <a:t> MAC address = FF-FF-FF-FF-FF-FF</a:t>
            </a:r>
          </a:p>
          <a:p>
            <a:pPr lvl="1"/>
            <a:r>
              <a:rPr lang="en-US" sz="2000" dirty="0" smtClean="0"/>
              <a:t>all machines on LAN receive ARP query </a:t>
            </a:r>
          </a:p>
          <a:p>
            <a:r>
              <a:rPr lang="en-US" sz="2200" dirty="0" smtClean="0"/>
              <a:t>B receives ARP packet, replies to A with its (B's) MAC address</a:t>
            </a:r>
          </a:p>
          <a:p>
            <a:pPr lvl="1"/>
            <a:r>
              <a:rPr lang="en-US" sz="2200" dirty="0" smtClean="0"/>
              <a:t>frame sent to A’s MAC address (</a:t>
            </a:r>
            <a:r>
              <a:rPr lang="en-US" sz="2200" dirty="0" err="1" smtClean="0"/>
              <a:t>unicast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A caches (saves) IP-to-MAC address pair in its ARP table until information becomes old (times out)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the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fundamentally different ways of getting packets across the network core?</a:t>
            </a:r>
          </a:p>
          <a:p>
            <a:endParaRPr lang="en-US" dirty="0" smtClean="0"/>
          </a:p>
          <a:p>
            <a:r>
              <a:rPr lang="en-US" dirty="0" smtClean="0"/>
              <a:t>Circuit switching</a:t>
            </a:r>
          </a:p>
          <a:p>
            <a:pPr lvl="1"/>
            <a:r>
              <a:rPr lang="en-US" dirty="0" smtClean="0"/>
              <a:t>Call setup, dedicated resources, no sharing</a:t>
            </a:r>
          </a:p>
          <a:p>
            <a:r>
              <a:rPr lang="en-US" dirty="0" smtClean="0"/>
              <a:t>Packet switching</a:t>
            </a:r>
          </a:p>
          <a:p>
            <a:pPr lvl="1"/>
            <a:r>
              <a:rPr lang="en-US" dirty="0" smtClean="0"/>
              <a:t>No setup, resources used as needed and available, sharing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sources of delay in a network node?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sources of delay in a network node?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proc</a:t>
            </a:r>
            <a:r>
              <a:rPr lang="en-US" sz="2000" dirty="0" smtClean="0"/>
              <a:t> = processing delay</a:t>
            </a:r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queue</a:t>
            </a:r>
            <a:r>
              <a:rPr lang="en-US" sz="2000" dirty="0" smtClean="0"/>
              <a:t> = queuing delay</a:t>
            </a:r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trans</a:t>
            </a:r>
            <a:r>
              <a:rPr lang="en-US" sz="2000" dirty="0" smtClean="0"/>
              <a:t> = transmission delay</a:t>
            </a:r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prop</a:t>
            </a:r>
            <a:r>
              <a:rPr lang="en-US" sz="2000" dirty="0" smtClean="0"/>
              <a:t> = propagation delay</a:t>
            </a:r>
          </a:p>
          <a:p>
            <a:endParaRPr lang="en-US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86000" y="2971800"/>
          <a:ext cx="4267200" cy="509821"/>
        </p:xfrm>
        <a:graphic>
          <a:graphicData uri="http://schemas.openxmlformats.org/presentationml/2006/ole">
            <p:oleObj spid="_x0000_s5122" name="Equation" r:id="rId3" imgW="20062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C:\Office97\Templates\Presentation Designs\Dads Tie.pot</Template>
  <TotalTime>6002</TotalTime>
  <Words>1785</Words>
  <Application>Microsoft Office PowerPoint</Application>
  <PresentationFormat>On-screen Show (4:3)</PresentationFormat>
  <Paragraphs>267</Paragraphs>
  <Slides>66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Dads Tie</vt:lpstr>
      <vt:lpstr>Bitmap Image</vt:lpstr>
      <vt:lpstr>Equation</vt:lpstr>
      <vt:lpstr>ClipArt</vt:lpstr>
      <vt:lpstr>Review</vt:lpstr>
      <vt:lpstr>Protocol</vt:lpstr>
      <vt:lpstr>Protocol</vt:lpstr>
      <vt:lpstr>Home Access Networks</vt:lpstr>
      <vt:lpstr>Home Access Networks</vt:lpstr>
      <vt:lpstr>Traversing the Core</vt:lpstr>
      <vt:lpstr>Traversing the Core</vt:lpstr>
      <vt:lpstr>Delay</vt:lpstr>
      <vt:lpstr>Delay</vt:lpstr>
      <vt:lpstr>Layering</vt:lpstr>
      <vt:lpstr>Layering</vt:lpstr>
      <vt:lpstr>Security</vt:lpstr>
      <vt:lpstr>Security</vt:lpstr>
      <vt:lpstr>Architectures</vt:lpstr>
      <vt:lpstr>Architectures</vt:lpstr>
      <vt:lpstr>Process</vt:lpstr>
      <vt:lpstr>Process</vt:lpstr>
      <vt:lpstr>Transport Services to Application Layer</vt:lpstr>
      <vt:lpstr>Transport Services to Application Layer</vt:lpstr>
      <vt:lpstr>Persistent versus Non-Persistent HTTP</vt:lpstr>
      <vt:lpstr>Persistent versus Non-Persistent HTTP</vt:lpstr>
      <vt:lpstr>Cookies</vt:lpstr>
      <vt:lpstr>Cookies</vt:lpstr>
      <vt:lpstr>Web Cache</vt:lpstr>
      <vt:lpstr>Web Cache</vt:lpstr>
      <vt:lpstr>DNS Hierarchy</vt:lpstr>
      <vt:lpstr>DNS Hierarchy</vt:lpstr>
      <vt:lpstr>P2P</vt:lpstr>
      <vt:lpstr>P2P</vt:lpstr>
      <vt:lpstr>BitTorrent</vt:lpstr>
      <vt:lpstr>BitTorrent</vt:lpstr>
      <vt:lpstr>What Messages are Exchanged by TCP During a Connection Setup?</vt:lpstr>
      <vt:lpstr>What Messages are Exchanged by TCP During a Connection Setup?</vt:lpstr>
      <vt:lpstr>What is Congestion in the Internet?</vt:lpstr>
      <vt:lpstr>What is Congestion in the Internet?  What Happens?</vt:lpstr>
      <vt:lpstr>What is Congestion in the Internet?  What Happens?</vt:lpstr>
      <vt:lpstr>How Does TCP Determine Rate and Infer Congestion?</vt:lpstr>
      <vt:lpstr>How Does TCP Determine Rate and Infer Congestion?</vt:lpstr>
      <vt:lpstr>What is “Additive Increase, Multiplicative Decrease” in Relation to TCP Congestion Control?</vt:lpstr>
      <vt:lpstr>What is “Additive Increase, Multiplicative Decrease” in Relation to TCP Congestion Control?</vt:lpstr>
      <vt:lpstr>Is TCPSlow Start Really Slow?</vt:lpstr>
      <vt:lpstr>Is TCPSlow Start Really Slow?</vt:lpstr>
      <vt:lpstr>What is the Difference between Forwarding and Routing</vt:lpstr>
      <vt:lpstr>What is the Difference between Forwarding and Routing</vt:lpstr>
      <vt:lpstr>What is an MTU?  Why Does it Matter for the Network Layer?</vt:lpstr>
      <vt:lpstr>What is an MTU?  Why Does it Matter for the Network Layer?</vt:lpstr>
      <vt:lpstr>What is DHCP?</vt:lpstr>
      <vt:lpstr>What is DHCP?</vt:lpstr>
      <vt:lpstr>Why NAT?</vt:lpstr>
      <vt:lpstr>Why NAT?</vt:lpstr>
      <vt:lpstr>In Forwarding IP Datagrams, What Layer Does NAT Violate and How?</vt:lpstr>
      <vt:lpstr>In Forwarding IP Datagrams, What Layer Does NAT Violate and How?</vt:lpstr>
      <vt:lpstr>What are “Global” Routing Algorithms Called?  What are “Decentralized” Routing Algorithms Called?</vt:lpstr>
      <vt:lpstr>What are “Global” Routing Algorithms Called?  What are “Decentralized” Routing Algorithms Called?</vt:lpstr>
      <vt:lpstr>Compare and Contrast LS vs. DV</vt:lpstr>
      <vt:lpstr>Compare and Contrast LS vs. DV</vt:lpstr>
      <vt:lpstr>What and Why Hierarchical Routing?</vt:lpstr>
      <vt:lpstr>What and Why Hierarchical Routing?</vt:lpstr>
      <vt:lpstr>What is a CRC?</vt:lpstr>
      <vt:lpstr>What is a CRC?</vt:lpstr>
      <vt:lpstr>What are the 3 Broad Classes of MAC Protocols?</vt:lpstr>
      <vt:lpstr>What are the 3 Broad Classes of MAC Protocols?</vt:lpstr>
      <vt:lpstr>Why is ALOHA Inefficient?  How to Fix in Wired Networks?</vt:lpstr>
      <vt:lpstr>Why is ALOHA Inefficient?  How to Fix in Wired Networks?</vt:lpstr>
      <vt:lpstr>What Problem Does ARP Solve?  And How?</vt:lpstr>
      <vt:lpstr>What Problem Does ARP Solve?  And How?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Claypool</dc:creator>
  <cp:lastModifiedBy>Mark Claypool</cp:lastModifiedBy>
  <cp:revision>333</cp:revision>
  <cp:lastPrinted>2000-04-28T00:56:10Z</cp:lastPrinted>
  <dcterms:created xsi:type="dcterms:W3CDTF">2000-04-27T03:15:31Z</dcterms:created>
  <dcterms:modified xsi:type="dcterms:W3CDTF">2009-12-11T11:29:35Z</dcterms:modified>
</cp:coreProperties>
</file>