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337" r:id="rId2"/>
    <p:sldId id="362" r:id="rId3"/>
    <p:sldId id="338" r:id="rId4"/>
    <p:sldId id="357" r:id="rId5"/>
    <p:sldId id="358" r:id="rId6"/>
    <p:sldId id="359" r:id="rId7"/>
    <p:sldId id="360" r:id="rId8"/>
    <p:sldId id="361" r:id="rId9"/>
    <p:sldId id="355" r:id="rId10"/>
    <p:sldId id="35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9900"/>
    <a:srgbClr val="336600"/>
    <a:srgbClr val="FF5050"/>
    <a:srgbClr val="FF0000"/>
    <a:srgbClr val="CC0000"/>
    <a:srgbClr val="FFFF00"/>
    <a:srgbClr val="CC99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7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71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BF8B53-E39F-4587-911F-2C4858B716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13937E-E726-4700-9286-776DB6817B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F95783E-A751-4139-A9DB-A0D50A6695AA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3102" name="Object 30"/>
          <p:cNvGraphicFramePr>
            <a:graphicFrameLocks noChangeAspect="1"/>
          </p:cNvGraphicFramePr>
          <p:nvPr/>
        </p:nvGraphicFramePr>
        <p:xfrm>
          <a:off x="152400" y="0"/>
          <a:ext cx="800100" cy="6764338"/>
        </p:xfrm>
        <a:graphic>
          <a:graphicData uri="http://schemas.openxmlformats.org/presentationml/2006/ole">
            <p:oleObj spid="_x0000_s3102" name="Bitmap Image" r:id="rId3" imgW="800212" imgH="6761905" progId="PBrush">
              <p:embed/>
            </p:oleObj>
          </a:graphicData>
        </a:graphic>
      </p:graphicFrame>
      <p:pic>
        <p:nvPicPr>
          <p:cNvPr id="3105" name="Picture 33" descr="Wp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5867400"/>
            <a:ext cx="1524000" cy="876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FA93D-CC7C-47F7-AC91-9C8A75534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F9A05-D313-4BDB-B0B9-81CECC8572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8727-2122-476B-9A76-A93B44586B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13FD5-E0F8-4885-A7D6-D0E1548DA8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ECA79-7162-460F-875A-4BD868373F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19710-0CAD-4F6C-B710-8398B1F766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76A6C-E48A-45AA-96D9-CCCA633C68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0F98E-814A-41F6-8275-C3D8D1898C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1F5D0-C7B7-4599-8B5E-CA440704F4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E21E5-E146-408F-81E6-DAC19E64C2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" charset="0"/>
              </a:defRPr>
            </a:lvl1pPr>
          </a:lstStyle>
          <a:p>
            <a:fld id="{50A718BB-EBC8-404C-A3DE-2C4835B2A804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2079" name="Object 31"/>
          <p:cNvGraphicFramePr>
            <a:graphicFrameLocks noChangeAspect="1"/>
          </p:cNvGraphicFramePr>
          <p:nvPr/>
        </p:nvGraphicFramePr>
        <p:xfrm>
          <a:off x="0" y="0"/>
          <a:ext cx="533400" cy="6764338"/>
        </p:xfrm>
        <a:graphic>
          <a:graphicData uri="http://schemas.openxmlformats.org/presentationml/2006/ole">
            <p:oleObj spid="_x0000_s2079" name="Bitmap Image" r:id="rId14" imgW="800212" imgH="6761905" progId="PBrush">
              <p:embed/>
            </p:oleObj>
          </a:graphicData>
        </a:graphic>
      </p:graphicFrame>
      <p:pic>
        <p:nvPicPr>
          <p:cNvPr id="2082" name="Picture 34" descr="Wpi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772400" y="6042025"/>
            <a:ext cx="1219200" cy="7016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150000"/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5050"/>
        </a:buClr>
        <a:buChar char="–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50000"/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eb.cs.wpi.edu/~claypool/3516/wireshark/wire1/wireshark-intro.pdf" TargetMode="External"/><Relationship Id="rId2" Type="http://schemas.openxmlformats.org/officeDocument/2006/relationships/hyperlink" Target="http://www.wireshark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s3516-staff@cs.wpi.edu" TargetMode="External"/><Relationship Id="rId2" Type="http://schemas.openxmlformats.org/officeDocument/2006/relationships/hyperlink" Target="http://web.cs.wpi.edu/~kfisler/turni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1295400" y="1752600"/>
            <a:ext cx="7391400" cy="1447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4400" dirty="0" err="1" smtClean="0"/>
              <a:t>Wireshark</a:t>
            </a:r>
            <a:r>
              <a:rPr lang="en-US" sz="4400" dirty="0" smtClean="0"/>
              <a:t> – Introduction</a:t>
            </a:r>
            <a:endParaRPr lang="en-US" sz="4400" dirty="0"/>
          </a:p>
        </p:txBody>
      </p:sp>
      <p:sp>
        <p:nvSpPr>
          <p:cNvPr id="11366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048000"/>
            <a:ext cx="6248400" cy="2438400"/>
          </a:xfrm>
        </p:spPr>
        <p:txBody>
          <a:bodyPr/>
          <a:lstStyle/>
          <a:p>
            <a:r>
              <a:rPr lang="en-US" sz="3600" dirty="0" smtClean="0"/>
              <a:t>Wire 1</a:t>
            </a:r>
            <a:endParaRPr lang="en-US" sz="3600" dirty="0"/>
          </a:p>
          <a:p>
            <a:endParaRPr lang="en-US" sz="2000" dirty="0"/>
          </a:p>
          <a:p>
            <a:r>
              <a:rPr lang="en-US" sz="2400" dirty="0"/>
              <a:t>Due date: </a:t>
            </a:r>
            <a:r>
              <a:rPr lang="en-US" sz="2400" dirty="0" smtClean="0"/>
              <a:t>Friday, October 30th</a:t>
            </a:r>
            <a:endParaRPr lang="en-US" sz="2300" dirty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Guidelines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620000" cy="4267200"/>
          </a:xfrm>
        </p:spPr>
        <p:txBody>
          <a:bodyPr/>
          <a:lstStyle/>
          <a:p>
            <a:r>
              <a:rPr lang="en-US" dirty="0" err="1" smtClean="0"/>
              <a:t>Wireshark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9900"/>
                </a:solidFill>
              </a:rPr>
              <a:t>50%	</a:t>
            </a:r>
            <a:r>
              <a:rPr lang="en-US" dirty="0" smtClean="0"/>
              <a:t>Answers   </a:t>
            </a:r>
            <a:r>
              <a:rPr lang="en-US" dirty="0" smtClean="0">
                <a:solidFill>
                  <a:srgbClr val="009900"/>
                </a:solidFill>
              </a:rPr>
              <a:t>50</a:t>
            </a:r>
            <a:r>
              <a:rPr lang="en-US" dirty="0" smtClean="0">
                <a:solidFill>
                  <a:srgbClr val="009900"/>
                </a:solidFill>
              </a:rPr>
              <a:t>%</a:t>
            </a:r>
          </a:p>
          <a:p>
            <a:r>
              <a:rPr lang="en-US" sz="1800" b="1" dirty="0" smtClean="0"/>
              <a:t>90-100</a:t>
            </a:r>
            <a:r>
              <a:rPr lang="en-US" sz="1800" dirty="0" smtClean="0"/>
              <a:t>: The </a:t>
            </a:r>
            <a:r>
              <a:rPr lang="en-US" sz="1800" dirty="0" err="1" smtClean="0">
                <a:solidFill>
                  <a:srgbClr val="009900"/>
                </a:solidFill>
              </a:rPr>
              <a:t>Wireshark</a:t>
            </a:r>
            <a:r>
              <a:rPr lang="en-US" sz="1800" dirty="0" smtClean="0"/>
              <a:t> capture file is present, answers to the questions are thorough and accurate. </a:t>
            </a:r>
          </a:p>
          <a:p>
            <a:r>
              <a:rPr lang="en-US" sz="1800" b="1" dirty="0" smtClean="0"/>
              <a:t>80-89</a:t>
            </a:r>
            <a:r>
              <a:rPr lang="en-US" sz="1800" dirty="0" smtClean="0"/>
              <a:t>: The </a:t>
            </a:r>
            <a:r>
              <a:rPr lang="en-US" sz="1800" dirty="0" err="1" smtClean="0">
                <a:solidFill>
                  <a:srgbClr val="009900"/>
                </a:solidFill>
              </a:rPr>
              <a:t>Wireshark</a:t>
            </a:r>
            <a:r>
              <a:rPr lang="en-US" sz="1800" dirty="0" smtClean="0"/>
              <a:t> capture file is present, all questions are answered and mostly accurate, but there are some minor errors. </a:t>
            </a:r>
          </a:p>
          <a:p>
            <a:r>
              <a:rPr lang="en-US" sz="1800" b="1" dirty="0" smtClean="0"/>
              <a:t>70-79</a:t>
            </a:r>
            <a:r>
              <a:rPr lang="en-US" sz="1800" dirty="0" smtClean="0"/>
              <a:t>: The </a:t>
            </a:r>
            <a:r>
              <a:rPr lang="en-US" sz="1800" dirty="0" err="1" smtClean="0">
                <a:solidFill>
                  <a:srgbClr val="009900"/>
                </a:solidFill>
              </a:rPr>
              <a:t>Wireshark</a:t>
            </a:r>
            <a:r>
              <a:rPr lang="en-US" sz="1800" dirty="0" smtClean="0"/>
              <a:t> capture file is present, but an answer is missing or several answers are incomplete or inaccurate. </a:t>
            </a:r>
          </a:p>
          <a:p>
            <a:r>
              <a:rPr lang="en-US" sz="1800" b="1" dirty="0" smtClean="0"/>
              <a:t>60-69</a:t>
            </a:r>
            <a:r>
              <a:rPr lang="en-US" sz="1800" dirty="0" smtClean="0"/>
              <a:t>: The </a:t>
            </a:r>
            <a:r>
              <a:rPr lang="en-US" sz="1800" dirty="0" err="1" smtClean="0">
                <a:solidFill>
                  <a:srgbClr val="009900"/>
                </a:solidFill>
              </a:rPr>
              <a:t>Wireshark</a:t>
            </a:r>
            <a:r>
              <a:rPr lang="en-US" sz="1800" dirty="0" smtClean="0"/>
              <a:t> capture file is present, but one or more answers are missing and/or most of the answers are incomplete or inaccurate. </a:t>
            </a:r>
          </a:p>
          <a:p>
            <a:r>
              <a:rPr lang="en-US" sz="1800" b="1" dirty="0" smtClean="0"/>
              <a:t>0-50</a:t>
            </a:r>
            <a:r>
              <a:rPr lang="en-US" sz="1800" dirty="0" smtClean="0"/>
              <a:t>: The </a:t>
            </a:r>
            <a:r>
              <a:rPr lang="en-US" sz="1800" dirty="0" err="1" smtClean="0">
                <a:solidFill>
                  <a:srgbClr val="009900"/>
                </a:solidFill>
              </a:rPr>
              <a:t>Wireshark</a:t>
            </a:r>
            <a:r>
              <a:rPr lang="en-US" sz="1800" dirty="0" smtClean="0"/>
              <a:t> capture file is not present and the answers to the questions are incorrect or severely lacking. </a:t>
            </a:r>
          </a:p>
          <a:p>
            <a:pPr>
              <a:buFontTx/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Packet Sniffer</a:t>
            </a:r>
          </a:p>
          <a:p>
            <a:r>
              <a:rPr lang="en-US" dirty="0" smtClean="0"/>
              <a:t>Lab and Grading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First of series of “sniffer” labs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This one designed to get you familiar with the </a:t>
            </a:r>
            <a:r>
              <a:rPr lang="en-US" dirty="0" err="1" smtClean="0">
                <a:solidFill>
                  <a:srgbClr val="009900"/>
                </a:solidFill>
              </a:rPr>
              <a:t>Wireshark</a:t>
            </a:r>
            <a:r>
              <a:rPr lang="en-US" dirty="0" smtClean="0"/>
              <a:t> packet capture tool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Work through a “cook-book” like set of instructions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Install </a:t>
            </a:r>
            <a:r>
              <a:rPr lang="en-US" dirty="0" err="1" smtClean="0">
                <a:solidFill>
                  <a:srgbClr val="009900"/>
                </a:solidFill>
              </a:rPr>
              <a:t>Wireshark</a:t>
            </a:r>
            <a:endParaRPr lang="en-US" dirty="0" smtClean="0">
              <a:solidFill>
                <a:srgbClr val="0099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Gather a trace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Basic investigation about performance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Turn in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Trace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Answers </a:t>
            </a:r>
            <a:r>
              <a:rPr lang="en-US" dirty="0" smtClean="0"/>
              <a:t>to some questions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dirty="0" smtClean="0"/>
              <a:t>Better understanding by “seeing” network protocols in action</a:t>
            </a:r>
          </a:p>
          <a:p>
            <a:pPr lvl="1"/>
            <a:r>
              <a:rPr lang="en-US" dirty="0" smtClean="0"/>
              <a:t>Seeing sequence of messages exchanged</a:t>
            </a:r>
          </a:p>
          <a:p>
            <a:pPr lvl="1"/>
            <a:r>
              <a:rPr lang="en-US" dirty="0" smtClean="0"/>
              <a:t>Delving into details</a:t>
            </a:r>
          </a:p>
          <a:p>
            <a:r>
              <a:rPr lang="en-US" dirty="0" smtClean="0"/>
              <a:t>Can be done by simulation or observing real Internet data </a:t>
            </a:r>
            <a:r>
              <a:rPr lang="en-US" dirty="0" smtClean="0">
                <a:sym typeface="Wingdings" pitchFamily="2" charset="2"/>
              </a:rPr>
              <a:t> we’ll choose the latter</a:t>
            </a:r>
          </a:p>
          <a:p>
            <a:r>
              <a:rPr lang="en-US" dirty="0" smtClean="0">
                <a:sym typeface="Wingdings" pitchFamily="2" charset="2"/>
              </a:rPr>
              <a:t>Basic tool to do so is the </a:t>
            </a:r>
            <a:r>
              <a:rPr lang="en-US" b="1" dirty="0" smtClean="0">
                <a:solidFill>
                  <a:srgbClr val="009900"/>
                </a:solidFill>
                <a:sym typeface="Wingdings" pitchFamily="2" charset="2"/>
              </a:rPr>
              <a:t>packet sniffer</a:t>
            </a:r>
            <a:endParaRPr lang="en-US" b="1" dirty="0">
              <a:solidFill>
                <a:srgbClr val="0099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10668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i="1" dirty="0" smtClean="0"/>
              <a:t>“Tell me and I forget. Show me and I remember. Involve me and I understand.”</a:t>
            </a:r>
          </a:p>
          <a:p>
            <a:pPr algn="ctr"/>
            <a:r>
              <a:rPr lang="en-US" sz="1800" dirty="0" smtClean="0"/>
              <a:t>Chinese proverb</a:t>
            </a: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Packet Sniffer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2971800"/>
          </a:xfrm>
        </p:spPr>
        <p:txBody>
          <a:bodyPr/>
          <a:lstStyle/>
          <a:p>
            <a:r>
              <a:rPr lang="en-US" sz="2400" dirty="0" smtClean="0"/>
              <a:t>Captures (“sniffs”) messages send/received by your computer</a:t>
            </a:r>
          </a:p>
          <a:p>
            <a:pPr lvl="1"/>
            <a:r>
              <a:rPr lang="en-US" sz="2400" dirty="0" smtClean="0"/>
              <a:t>Also stores</a:t>
            </a:r>
          </a:p>
          <a:p>
            <a:r>
              <a:rPr lang="en-US" sz="2400" dirty="0" smtClean="0"/>
              <a:t>A passive application (does not send data itself)</a:t>
            </a:r>
          </a:p>
          <a:p>
            <a:pPr lvl="1"/>
            <a:r>
              <a:rPr lang="en-US" sz="2400" dirty="0" smtClean="0"/>
              <a:t>Contrast that to active measurements</a:t>
            </a:r>
          </a:p>
          <a:p>
            <a:pPr lvl="1"/>
            <a:r>
              <a:rPr lang="en-US" sz="2400" dirty="0" smtClean="0"/>
              <a:t>Gets a copy of all data send/received</a:t>
            </a:r>
          </a:p>
        </p:txBody>
      </p:sp>
      <p:pic>
        <p:nvPicPr>
          <p:cNvPr id="4" name="Picture 3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886200"/>
            <a:ext cx="4800600" cy="222380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 smtClean="0"/>
              <a:t>Packet Sniffer w/Analyzer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267200"/>
          </a:xfrm>
        </p:spPr>
        <p:txBody>
          <a:bodyPr/>
          <a:lstStyle/>
          <a:p>
            <a:r>
              <a:rPr lang="en-US" dirty="0" smtClean="0"/>
              <a:t>“Understand” format of the data</a:t>
            </a:r>
          </a:p>
          <a:p>
            <a:pPr lvl="1"/>
            <a:r>
              <a:rPr lang="en-US" dirty="0" smtClean="0"/>
              <a:t>Layers of the network (e.g. </a:t>
            </a:r>
            <a:r>
              <a:rPr lang="en-US" dirty="0" smtClean="0">
                <a:solidFill>
                  <a:srgbClr val="009900"/>
                </a:solidFill>
              </a:rPr>
              <a:t>HTTP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9900"/>
                </a:solidFill>
              </a:rPr>
              <a:t>TCP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9900"/>
                </a:solidFill>
              </a:rPr>
              <a:t>Ethernet</a:t>
            </a:r>
            <a:r>
              <a:rPr lang="en-US" dirty="0" smtClean="0"/>
              <a:t> …)</a:t>
            </a:r>
          </a:p>
          <a:p>
            <a:pPr lvl="1"/>
            <a:r>
              <a:rPr lang="en-US" dirty="0" smtClean="0"/>
              <a:t>Within the layer (e.g. </a:t>
            </a:r>
            <a:r>
              <a:rPr lang="en-US" dirty="0" smtClean="0">
                <a:solidFill>
                  <a:srgbClr val="009900"/>
                </a:solidFill>
              </a:rPr>
              <a:t>GET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9900"/>
                </a:solidFill>
              </a:rPr>
              <a:t>POST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9900"/>
                </a:solidFill>
              </a:rPr>
              <a:t>HTTP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733800"/>
            <a:ext cx="61817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 smtClean="0"/>
              <a:t>Wireshark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267200"/>
          </a:xfrm>
        </p:spPr>
        <p:txBody>
          <a:bodyPr/>
          <a:lstStyle/>
          <a:p>
            <a:r>
              <a:rPr lang="en-US" dirty="0" smtClean="0"/>
              <a:t>One of the best open-source packet sniffers available today</a:t>
            </a:r>
          </a:p>
          <a:p>
            <a:r>
              <a:rPr lang="en-US" dirty="0" err="1" smtClean="0"/>
              <a:t>Mutiple</a:t>
            </a:r>
            <a:r>
              <a:rPr lang="en-US" dirty="0" smtClean="0"/>
              <a:t> platforms (Windows, Linux, Mac)</a:t>
            </a:r>
          </a:p>
          <a:p>
            <a:r>
              <a:rPr lang="en-US" dirty="0" smtClean="0"/>
              <a:t>Get it and install</a:t>
            </a:r>
          </a:p>
          <a:p>
            <a:r>
              <a:rPr lang="en-US" dirty="0" smtClean="0"/>
              <a:t>Note! You need your own computer</a:t>
            </a:r>
          </a:p>
          <a:p>
            <a:pPr lvl="1"/>
            <a:r>
              <a:rPr lang="en-US" dirty="0" smtClean="0"/>
              <a:t>Capturing traffic requires root/administrator access</a:t>
            </a:r>
          </a:p>
          <a:p>
            <a:pPr lvl="1"/>
            <a:r>
              <a:rPr lang="en-US" dirty="0" smtClean="0"/>
              <a:t>Or, borrow a friends for capture and can analyze on a public machine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and install </a:t>
            </a:r>
            <a:r>
              <a:rPr lang="en-US" dirty="0" err="1" smtClean="0">
                <a:solidFill>
                  <a:srgbClr val="009900"/>
                </a:solidFill>
              </a:rPr>
              <a:t>Wireshark</a:t>
            </a:r>
            <a:endParaRPr lang="en-US" dirty="0" smtClean="0">
              <a:solidFill>
                <a:srgbClr val="009900"/>
              </a:solidFill>
            </a:endParaRPr>
          </a:p>
          <a:p>
            <a:pPr lvl="1"/>
            <a:r>
              <a:rPr lang="en-US" dirty="0" smtClean="0">
                <a:hlinkClick r:id="rId2"/>
              </a:rPr>
              <a:t>http://www.wireshark.org</a:t>
            </a:r>
            <a:endParaRPr lang="en-US" dirty="0" smtClean="0"/>
          </a:p>
          <a:p>
            <a:r>
              <a:rPr lang="en-US" dirty="0" smtClean="0"/>
              <a:t>Work through book lab</a:t>
            </a:r>
          </a:p>
          <a:p>
            <a:pPr lvl="1"/>
            <a:r>
              <a:rPr lang="en-US" dirty="0" err="1" smtClean="0">
                <a:hlinkClick r:id="rId3"/>
              </a:rPr>
              <a:t>Wireshark</a:t>
            </a:r>
            <a:r>
              <a:rPr lang="en-US" dirty="0" smtClean="0">
                <a:hlinkClick r:id="rId3"/>
              </a:rPr>
              <a:t> Lab: Getting Started</a:t>
            </a:r>
            <a:endParaRPr lang="en-US" dirty="0" smtClean="0"/>
          </a:p>
          <a:p>
            <a:r>
              <a:rPr lang="en-US" dirty="0" smtClean="0"/>
              <a:t>Answer questions in lab</a:t>
            </a:r>
          </a:p>
          <a:p>
            <a:pPr lvl="1"/>
            <a:r>
              <a:rPr lang="en-US" dirty="0" smtClean="0"/>
              <a:t>Only a few on this one, more later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Answers in text file</a:t>
            </a:r>
          </a:p>
          <a:p>
            <a:r>
              <a:rPr lang="en-US" dirty="0" err="1" smtClean="0">
                <a:solidFill>
                  <a:srgbClr val="009900"/>
                </a:solidFill>
              </a:rPr>
              <a:t>Wireshark</a:t>
            </a:r>
            <a:r>
              <a:rPr lang="en-US" dirty="0" smtClean="0"/>
              <a:t> trace</a:t>
            </a:r>
          </a:p>
          <a:p>
            <a:r>
              <a:rPr lang="en-US" dirty="0" smtClean="0"/>
              <a:t>Zip up, submit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wire1</a:t>
            </a:r>
            <a:r>
              <a:rPr lang="en-US" dirty="0" smtClean="0"/>
              <a:t> is lab name</a:t>
            </a:r>
          </a:p>
          <a:p>
            <a:r>
              <a:rPr lang="en-US" dirty="0" smtClean="0"/>
              <a:t>Web-based </a:t>
            </a:r>
            <a:r>
              <a:rPr lang="en-US" dirty="0" err="1" smtClean="0"/>
              <a:t>turnin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http://web.cs.wpi.edu/~kfisler/turnin.html</a:t>
            </a:r>
            <a:endParaRPr lang="en-US" dirty="0" smtClean="0"/>
          </a:p>
          <a:p>
            <a:pPr lvl="1"/>
            <a:r>
              <a:rPr lang="en-US" dirty="0" smtClean="0"/>
              <a:t>Should get password! </a:t>
            </a:r>
          </a:p>
          <a:p>
            <a:pPr lvl="2"/>
            <a:r>
              <a:rPr lang="en-US" dirty="0" smtClean="0"/>
              <a:t>Email: </a:t>
            </a:r>
            <a:r>
              <a:rPr lang="en-US" dirty="0" smtClean="0">
                <a:hlinkClick r:id="rId3"/>
              </a:rPr>
              <a:t>cs3516-staff@cs.wpi.edu</a:t>
            </a:r>
            <a:r>
              <a:rPr lang="en-US" dirty="0" smtClean="0"/>
              <a:t> if not!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C:\Office97\Templates\Presentation Designs\Dads Tie.pot</Template>
  <TotalTime>5879</TotalTime>
  <Words>319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Dads Tie</vt:lpstr>
      <vt:lpstr>Bitmap Image</vt:lpstr>
      <vt:lpstr>Wireshark – Introduction</vt:lpstr>
      <vt:lpstr>Outline</vt:lpstr>
      <vt:lpstr>Overview</vt:lpstr>
      <vt:lpstr>Motivation</vt:lpstr>
      <vt:lpstr>Packet Sniffer</vt:lpstr>
      <vt:lpstr>Packet Sniffer w/Analyzer</vt:lpstr>
      <vt:lpstr>Wireshark</vt:lpstr>
      <vt:lpstr>The Lab</vt:lpstr>
      <vt:lpstr>Submission</vt:lpstr>
      <vt:lpstr>Grading Guidelines</vt:lpstr>
    </vt:vector>
  </TitlesOfParts>
  <Company>WPI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 1</dc:title>
  <dc:creator>Claypool</dc:creator>
  <cp:lastModifiedBy>claypool</cp:lastModifiedBy>
  <cp:revision>308</cp:revision>
  <cp:lastPrinted>2000-04-28T00:56:10Z</cp:lastPrinted>
  <dcterms:created xsi:type="dcterms:W3CDTF">2000-04-27T03:15:31Z</dcterms:created>
  <dcterms:modified xsi:type="dcterms:W3CDTF">2009-10-27T08:42:42Z</dcterms:modified>
</cp:coreProperties>
</file>