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70" r:id="rId7"/>
    <p:sldId id="264" r:id="rId8"/>
    <p:sldId id="267" r:id="rId9"/>
    <p:sldId id="272" r:id="rId10"/>
    <p:sldId id="268" r:id="rId11"/>
    <p:sldId id="271" r:id="rId12"/>
    <p:sldId id="269" r:id="rId13"/>
    <p:sldId id="262" r:id="rId14"/>
    <p:sldId id="263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364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D2C6C-888E-4878-A607-3674B532D444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BBE91-BBE7-4CDF-A248-9DC92C0F0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0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57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5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4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1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4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1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87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3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2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8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CC326-7720-40EC-A072-C2331980F036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2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ygwin.com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eb.cs.wpi.edu/~claypool/courses/4513-B11/projects/proj1/index.html#gra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eb.cs.wpi.edu/~cs4513/b11/samples/stat.c" TargetMode="External"/><Relationship Id="rId2" Type="http://schemas.openxmlformats.org/officeDocument/2006/relationships/hyperlink" Target="http://web.cs.wpi.edu/~cs4513/b11/samples/get-opt.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eb.cs.wpi.edu/~cs4513/b11/samples/touch.c" TargetMode="External"/><Relationship Id="rId5" Type="http://schemas.openxmlformats.org/officeDocument/2006/relationships/hyperlink" Target="http://web.cs.wpi.edu/~cs4513/b11/samples/ls.c" TargetMode="External"/><Relationship Id="rId4" Type="http://schemas.openxmlformats.org/officeDocument/2006/relationships/hyperlink" Target="http://web.cs.wpi.edu/~cs4513/b11/samples/env.c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Distributed Computing Systems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Project 1 – Dumpster Diving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Due: Sunday, January 24</a:t>
            </a:r>
            <a:r>
              <a:rPr lang="en-US" baseline="30000" dirty="0" smtClean="0">
                <a:solidFill>
                  <a:srgbClr val="0070C0"/>
                </a:solidFill>
              </a:rPr>
              <a:t>th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667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Hints </a:t>
            </a:r>
            <a:r>
              <a:rPr lang="en-US" dirty="0" smtClean="0"/>
              <a:t>(4 </a:t>
            </a:r>
            <a:r>
              <a:rPr lang="en-US" dirty="0" smtClean="0"/>
              <a:t>of </a:t>
            </a:r>
            <a:r>
              <a:rPr lang="en-US" dirty="0" smtClean="0"/>
              <a:t>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000" dirty="0"/>
              <a:t>Suggested development steps: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Setup program, </a:t>
            </a:r>
            <a:r>
              <a:rPr lang="en-US" dirty="0" smtClean="0"/>
              <a:t>take in 1+ </a:t>
            </a:r>
            <a:r>
              <a:rPr lang="en-US" dirty="0" err="1" smtClean="0"/>
              <a:t>arg</a:t>
            </a:r>
            <a:r>
              <a:rPr lang="en-US" dirty="0" smtClean="0"/>
              <a:t> 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argv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[1]</a:t>
            </a:r>
            <a:r>
              <a:rPr lang="en-US" dirty="0" smtClean="0"/>
              <a:t>) </a:t>
            </a:r>
            <a:r>
              <a:rPr lang="en-US" dirty="0"/>
              <a:t>and </a:t>
            </a:r>
            <a:r>
              <a:rPr lang="en-US" dirty="0" smtClean="0"/>
              <a:t>DUMPSTER with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getenv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Move file in current working directory to </a:t>
            </a:r>
            <a:r>
              <a:rPr lang="en-US" dirty="0" smtClean="0"/>
              <a:t>DUMPSTER on </a:t>
            </a:r>
            <a:r>
              <a:rPr lang="en-US" dirty="0"/>
              <a:t>same partition using 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rename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check for same name using 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access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dirty="0"/>
              <a:t>adding extension .</a:t>
            </a:r>
            <a:r>
              <a:rPr lang="en-US" dirty="0" err="1" smtClean="0"/>
              <a:t>num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support for single file in another directory (e.g., 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tmp</a:t>
            </a:r>
            <a:r>
              <a:rPr lang="en-US" dirty="0"/>
              <a:t>), using 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dirname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/>
              <a:t> and 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basename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dirty="0">
              <a:cs typeface="Consolas" panose="020B06090202040302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Check if file to be moved is on another partition using 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stat()</a:t>
            </a:r>
            <a:r>
              <a:rPr lang="en-US" dirty="0"/>
              <a:t> with 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st_dev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en-US" dirty="0"/>
              <a:t>or EXDEV error set by </a:t>
            </a:r>
            <a:r>
              <a:rPr lang="en-US" dirty="0">
                <a:latin typeface="Consolas" panose="020B0609020204030204" pitchFamily="49" charset="0"/>
                <a:cs typeface="Courier New" panose="02070309020205020404" pitchFamily="49" charset="0"/>
              </a:rPr>
              <a:t>rename()</a:t>
            </a:r>
            <a:r>
              <a:rPr lang="en-US" dirty="0"/>
              <a:t> </a:t>
            </a:r>
            <a:r>
              <a:rPr lang="en-US" dirty="0" smtClean="0"/>
              <a:t>call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 files on another partition, write copy function to move across partitions, using 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link()</a:t>
            </a:r>
            <a:r>
              <a:rPr lang="en-US" dirty="0">
                <a:latin typeface="Calibri" panose="020F0502020204030204" pitchFamily="34" charset="0"/>
                <a:cs typeface="Consolas" panose="020B0609020204030204" pitchFamily="49" charset="0"/>
              </a:rPr>
              <a:t> </a:t>
            </a:r>
            <a:r>
              <a:rPr lang="en-US" dirty="0"/>
              <a:t>and 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unlink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dirty="0">
              <a:cs typeface="Consolas" panose="020B06090202040302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Modify copy to preserve permissions using 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stat()</a:t>
            </a:r>
            <a:r>
              <a:rPr lang="en-US" dirty="0"/>
              <a:t> and 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utime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Check if file to be moved is a directory using 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stat()</a:t>
            </a:r>
            <a:r>
              <a:rPr lang="en-US" dirty="0"/>
              <a:t> and </a:t>
            </a:r>
            <a:r>
              <a:rPr lang="en-US" dirty="0">
                <a:latin typeface="Consolas" panose="020B0609020204030204" pitchFamily="49" charset="0"/>
              </a:rPr>
              <a:t>S_ISDIR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  <a:endParaRPr lang="en-US" dirty="0">
              <a:latin typeface="Consolas" panose="020B06090202040302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 directories on another partition, write function to iterate through directory using 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opendir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/>
              <a:t> and 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readdir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/>
              <a:t>, providing </a:t>
            </a:r>
            <a:r>
              <a:rPr lang="en-US" dirty="0"/>
              <a:t>each file name for </a:t>
            </a:r>
            <a:r>
              <a:rPr lang="en-US" dirty="0" smtClean="0"/>
              <a:t>moving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Parse additional command line arguments (e.g., "-r") using 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getopt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Modify code to </a:t>
            </a:r>
            <a:r>
              <a:rPr lang="en-US" dirty="0" err="1"/>
              <a:t>recurse</a:t>
            </a:r>
            <a:r>
              <a:rPr lang="en-US" dirty="0"/>
              <a:t> through sub-directories, as appropriate, moving all to </a:t>
            </a:r>
            <a:r>
              <a:rPr lang="en-US" dirty="0" smtClean="0"/>
              <a:t>DUMPSTER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Enable </a:t>
            </a:r>
            <a:r>
              <a:rPr lang="en-US" dirty="0" smtClean="0"/>
              <a:t>iterations through </a:t>
            </a:r>
            <a:r>
              <a:rPr lang="en-US" dirty="0"/>
              <a:t>all filenames passed </a:t>
            </a:r>
            <a:r>
              <a:rPr lang="en-US" dirty="0" smtClean="0"/>
              <a:t>in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Error check many test cases </a:t>
            </a:r>
            <a:r>
              <a:rPr lang="en-US" dirty="0" smtClean="0"/>
              <a:t>thoroughly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483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Hints </a:t>
            </a:r>
            <a:r>
              <a:rPr lang="en-US" dirty="0" smtClean="0"/>
              <a:t>(5 </a:t>
            </a:r>
            <a:r>
              <a:rPr lang="en-US" dirty="0"/>
              <a:t>of </a:t>
            </a:r>
            <a:r>
              <a:rPr lang="en-US" dirty="0" smtClean="0"/>
              <a:t>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307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dirty="0" smtClean="0"/>
              <a:t>Final flow of </a:t>
            </a:r>
            <a:r>
              <a:rPr lang="en-US" sz="4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sz="4400" dirty="0" smtClean="0"/>
              <a:t> may look like:</a:t>
            </a:r>
          </a:p>
          <a:p>
            <a:pPr marL="0" indent="0"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sz="3500" dirty="0" smtClean="0"/>
              <a:t>	Parse </a:t>
            </a:r>
            <a:r>
              <a:rPr lang="en-US" sz="3500" dirty="0"/>
              <a:t>command line </a:t>
            </a:r>
            <a:r>
              <a:rPr lang="en-US" sz="3500" dirty="0" smtClean="0"/>
              <a:t>arguments</a:t>
            </a:r>
          </a:p>
          <a:p>
            <a:pPr marL="0" indent="0">
              <a:buNone/>
            </a:pPr>
            <a:r>
              <a:rPr lang="en-US" sz="3500" dirty="0" smtClean="0"/>
              <a:t>	Check </a:t>
            </a:r>
            <a:r>
              <a:rPr lang="en-US" sz="3500" dirty="0"/>
              <a:t>environment </a:t>
            </a:r>
            <a:r>
              <a:rPr lang="en-US" sz="3500" dirty="0" smtClean="0"/>
              <a:t>setup (for </a:t>
            </a:r>
            <a:r>
              <a:rPr lang="en-US" sz="3500" dirty="0" smtClean="0">
                <a:solidFill>
                  <a:srgbClr val="C00000"/>
                </a:solidFill>
              </a:rPr>
              <a:t>dumpster</a:t>
            </a:r>
            <a:r>
              <a:rPr lang="en-US" sz="3500" dirty="0" smtClean="0"/>
              <a:t>)</a:t>
            </a:r>
          </a:p>
          <a:p>
            <a:pPr marL="0" indent="0">
              <a:buNone/>
            </a:pPr>
            <a:r>
              <a:rPr lang="en-US" sz="3500" dirty="0" smtClean="0"/>
              <a:t>	For </a:t>
            </a:r>
            <a:r>
              <a:rPr lang="en-US" sz="3500" dirty="0"/>
              <a:t>each </a:t>
            </a:r>
            <a:r>
              <a:rPr lang="en-US" sz="3500" dirty="0">
                <a:solidFill>
                  <a:srgbClr val="0000FF"/>
                </a:solidFill>
              </a:rPr>
              <a:t>file </a:t>
            </a:r>
            <a:r>
              <a:rPr lang="en-US" sz="3500" dirty="0"/>
              <a:t>to be </a:t>
            </a:r>
            <a:r>
              <a:rPr lang="en-US" sz="3500" dirty="0" smtClean="0"/>
              <a:t>removed</a:t>
            </a:r>
          </a:p>
          <a:p>
            <a:pPr marL="457200" lvl="1" indent="0">
              <a:buNone/>
            </a:pPr>
            <a:r>
              <a:rPr lang="en-US" sz="3500" dirty="0" smtClean="0"/>
              <a:t>	If </a:t>
            </a:r>
            <a:r>
              <a:rPr lang="en-US" sz="3500" dirty="0">
                <a:solidFill>
                  <a:srgbClr val="0000FF"/>
                </a:solidFill>
              </a:rPr>
              <a:t>file</a:t>
            </a:r>
            <a:r>
              <a:rPr lang="en-US" sz="3500" dirty="0"/>
              <a:t> does not </a:t>
            </a:r>
            <a:r>
              <a:rPr lang="en-US" sz="3500" dirty="0" smtClean="0"/>
              <a:t>exist</a:t>
            </a:r>
          </a:p>
          <a:p>
            <a:pPr marL="914400" lvl="2" indent="0">
              <a:buNone/>
            </a:pPr>
            <a:r>
              <a:rPr lang="en-US" sz="3500" dirty="0" smtClean="0"/>
              <a:t>	Report error</a:t>
            </a:r>
          </a:p>
          <a:p>
            <a:pPr marL="457200" lvl="1" indent="0">
              <a:buNone/>
            </a:pPr>
            <a:r>
              <a:rPr lang="en-US" sz="3500" dirty="0" smtClean="0"/>
              <a:t>	If </a:t>
            </a:r>
            <a:r>
              <a:rPr lang="en-US" sz="3500" dirty="0">
                <a:solidFill>
                  <a:srgbClr val="0000FF"/>
                </a:solidFill>
              </a:rPr>
              <a:t>file</a:t>
            </a:r>
            <a:r>
              <a:rPr lang="en-US" sz="3500" dirty="0"/>
              <a:t> is </a:t>
            </a:r>
            <a:r>
              <a:rPr lang="en-US" sz="3500" dirty="0" smtClean="0">
                <a:solidFill>
                  <a:srgbClr val="008000"/>
                </a:solidFill>
              </a:rPr>
              <a:t>directory</a:t>
            </a:r>
          </a:p>
          <a:p>
            <a:pPr marL="914400" lvl="2" indent="0">
              <a:buNone/>
            </a:pPr>
            <a:r>
              <a:rPr lang="en-US" sz="3500" dirty="0" smtClean="0"/>
              <a:t>	Create </a:t>
            </a:r>
            <a:r>
              <a:rPr lang="en-US" sz="3500" dirty="0">
                <a:solidFill>
                  <a:srgbClr val="008000"/>
                </a:solidFill>
              </a:rPr>
              <a:t>directory</a:t>
            </a:r>
            <a:r>
              <a:rPr lang="en-US" sz="3500" dirty="0"/>
              <a:t> in </a:t>
            </a:r>
            <a:r>
              <a:rPr lang="en-US" sz="3500" dirty="0" smtClean="0">
                <a:solidFill>
                  <a:srgbClr val="C00000"/>
                </a:solidFill>
              </a:rPr>
              <a:t>dumpster</a:t>
            </a:r>
          </a:p>
          <a:p>
            <a:pPr marL="914400" lvl="2" indent="0">
              <a:buNone/>
            </a:pPr>
            <a:r>
              <a:rPr lang="en-US" sz="3500" dirty="0" smtClean="0"/>
              <a:t>	For </a:t>
            </a:r>
            <a:r>
              <a:rPr lang="en-US" sz="3500" dirty="0"/>
              <a:t>each </a:t>
            </a:r>
            <a:r>
              <a:rPr lang="en-US" sz="3500" dirty="0">
                <a:solidFill>
                  <a:srgbClr val="0000FF"/>
                </a:solidFill>
              </a:rPr>
              <a:t>file</a:t>
            </a:r>
            <a:r>
              <a:rPr lang="en-US" sz="3500" dirty="0"/>
              <a:t> to be removed ... (recursive</a:t>
            </a:r>
            <a:r>
              <a:rPr lang="en-US" sz="3500" dirty="0" smtClean="0"/>
              <a:t>)</a:t>
            </a:r>
          </a:p>
          <a:p>
            <a:pPr marL="457200" lvl="1" indent="0">
              <a:buNone/>
            </a:pPr>
            <a:r>
              <a:rPr lang="en-US" sz="3500" dirty="0" smtClean="0"/>
              <a:t>	If </a:t>
            </a:r>
            <a:r>
              <a:rPr lang="en-US" sz="3500" dirty="0">
                <a:solidFill>
                  <a:srgbClr val="0000FF"/>
                </a:solidFill>
              </a:rPr>
              <a:t>file</a:t>
            </a:r>
            <a:r>
              <a:rPr lang="en-US" sz="3500" dirty="0"/>
              <a:t> is on another </a:t>
            </a:r>
            <a:r>
              <a:rPr lang="en-US" sz="3500" dirty="0" smtClean="0"/>
              <a:t>partition</a:t>
            </a:r>
          </a:p>
          <a:p>
            <a:pPr marL="914400" lvl="2" indent="0">
              <a:buNone/>
            </a:pPr>
            <a:r>
              <a:rPr lang="en-US" sz="3500" dirty="0" smtClean="0"/>
              <a:t>	Copy </a:t>
            </a:r>
            <a:r>
              <a:rPr lang="en-US" sz="3500" dirty="0"/>
              <a:t>file to </a:t>
            </a:r>
            <a:r>
              <a:rPr lang="en-US" sz="3500" dirty="0" smtClean="0">
                <a:solidFill>
                  <a:srgbClr val="C00000"/>
                </a:solidFill>
              </a:rPr>
              <a:t>dumpster</a:t>
            </a:r>
          </a:p>
          <a:p>
            <a:pPr marL="457200" lvl="1" indent="0">
              <a:buNone/>
            </a:pPr>
            <a:r>
              <a:rPr lang="en-US" sz="3500" dirty="0" smtClean="0"/>
              <a:t>	If </a:t>
            </a:r>
            <a:r>
              <a:rPr lang="en-US" sz="3500" dirty="0">
                <a:solidFill>
                  <a:srgbClr val="0000FF"/>
                </a:solidFill>
              </a:rPr>
              <a:t>file</a:t>
            </a:r>
            <a:r>
              <a:rPr lang="en-US" sz="3500" dirty="0"/>
              <a:t> is on same </a:t>
            </a:r>
            <a:r>
              <a:rPr lang="en-US" sz="3500" dirty="0" smtClean="0"/>
              <a:t>partition</a:t>
            </a:r>
          </a:p>
          <a:p>
            <a:pPr marL="914400" lvl="2" indent="0">
              <a:buNone/>
            </a:pPr>
            <a:r>
              <a:rPr lang="en-US" sz="3500" dirty="0" smtClean="0"/>
              <a:t>	Link </a:t>
            </a:r>
            <a:r>
              <a:rPr lang="en-US" sz="3500" dirty="0">
                <a:solidFill>
                  <a:srgbClr val="0000FF"/>
                </a:solidFill>
              </a:rPr>
              <a:t>file</a:t>
            </a:r>
            <a:r>
              <a:rPr lang="en-US" sz="3500" dirty="0"/>
              <a:t> to </a:t>
            </a:r>
            <a:r>
              <a:rPr lang="en-US" sz="3500" dirty="0" smtClean="0">
                <a:solidFill>
                  <a:srgbClr val="C00000"/>
                </a:solidFill>
              </a:rPr>
              <a:t>dumpster</a:t>
            </a:r>
          </a:p>
          <a:p>
            <a:pPr marL="457200" lvl="1" indent="0">
              <a:buNone/>
            </a:pPr>
            <a:r>
              <a:rPr lang="en-US" sz="3500" dirty="0" smtClean="0"/>
              <a:t>	Unlink </a:t>
            </a:r>
            <a:r>
              <a:rPr lang="en-US" sz="3500" dirty="0"/>
              <a:t>old </a:t>
            </a:r>
            <a:r>
              <a:rPr lang="en-US" sz="3500" dirty="0" smtClean="0">
                <a:solidFill>
                  <a:srgbClr val="0000FF"/>
                </a:solidFill>
              </a:rPr>
              <a:t>file</a:t>
            </a:r>
          </a:p>
          <a:p>
            <a:pPr marL="0" indent="0">
              <a:buNone/>
            </a:pPr>
            <a:r>
              <a:rPr lang="en-US" sz="3500" dirty="0" smtClean="0"/>
              <a:t>	End </a:t>
            </a:r>
            <a:r>
              <a:rPr lang="en-US" sz="3500" dirty="0"/>
              <a:t>for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828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152400"/>
            <a:ext cx="6019800" cy="1143000"/>
          </a:xfrm>
        </p:spPr>
        <p:txBody>
          <a:bodyPr/>
          <a:lstStyle/>
          <a:p>
            <a:r>
              <a:rPr lang="en-US" smtClean="0"/>
              <a:t>Hints </a:t>
            </a:r>
            <a:r>
              <a:rPr lang="en-US" smtClean="0"/>
              <a:t>(6 </a:t>
            </a:r>
            <a:r>
              <a:rPr lang="en-US" dirty="0" smtClean="0"/>
              <a:t>of </a:t>
            </a:r>
            <a:r>
              <a:rPr lang="en-US" dirty="0" smtClean="0"/>
              <a:t>6)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417129"/>
            <a:ext cx="296227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1316" y="2061263"/>
            <a:ext cx="2609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http://www.cygwin.com/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66594" y="1463754"/>
            <a:ext cx="36985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Already installed on the Zoo lab</a:t>
            </a:r>
          </a:p>
          <a:p>
            <a:pPr algn="ctr"/>
            <a:r>
              <a:rPr lang="en-US" dirty="0" smtClean="0"/>
              <a:t>Or, can install in user space anywhere</a:t>
            </a:r>
          </a:p>
          <a:p>
            <a:pPr algn="ctr"/>
            <a:endParaRPr lang="en-US" dirty="0"/>
          </a:p>
        </p:txBody>
      </p:sp>
      <p:pic>
        <p:nvPicPr>
          <p:cNvPr id="1028" name="Picture 4" descr="File:Hamilton C shell and Cygwin bash recursi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43200"/>
            <a:ext cx="6096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177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Measure time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link()</a:t>
            </a:r>
            <a:r>
              <a:rPr lang="en-US" dirty="0" smtClean="0">
                <a:cs typeface="Courier New" pitchFamily="49" charset="0"/>
              </a:rPr>
              <a:t>+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unlink()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or </a:t>
            </a:r>
            <a:r>
              <a:rPr lang="en-US" dirty="0" smtClean="0">
                <a:latin typeface="Courier New" pitchFamily="49" charset="0"/>
              </a:rPr>
              <a:t>rename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1"/>
            <a:r>
              <a:rPr lang="en-US" dirty="0"/>
              <a:t>Small operation so repeat and divide</a:t>
            </a:r>
          </a:p>
          <a:p>
            <a:r>
              <a:rPr lang="en-US" dirty="0"/>
              <a:t>Measure throughput (bytes/sec) for copy</a:t>
            </a:r>
          </a:p>
          <a:p>
            <a:pPr lvl="1"/>
            <a:r>
              <a:rPr lang="en-US" dirty="0"/>
              <a:t>Large file</a:t>
            </a:r>
          </a:p>
          <a:p>
            <a:r>
              <a:rPr lang="en-US" dirty="0"/>
              <a:t>Use </a:t>
            </a:r>
            <a:r>
              <a:rPr lang="en-US" dirty="0" smtClean="0">
                <a:latin typeface="Courier New" pitchFamily="49" charset="0"/>
              </a:rPr>
              <a:t>sync()</a:t>
            </a:r>
            <a:r>
              <a:rPr lang="en-US" dirty="0" smtClean="0"/>
              <a:t> </a:t>
            </a:r>
            <a:r>
              <a:rPr lang="en-US" dirty="0"/>
              <a:t>to be sure flushed and not in RAM</a:t>
            </a:r>
          </a:p>
          <a:p>
            <a:r>
              <a:rPr lang="en-US" dirty="0" smtClean="0"/>
              <a:t>Put together have </a:t>
            </a:r>
            <a:r>
              <a:rPr lang="en-US" dirty="0"/>
              <a:t>per-file cost and </a:t>
            </a:r>
            <a:r>
              <a:rPr lang="en-US" dirty="0" smtClean="0"/>
              <a:t>per-byte </a:t>
            </a:r>
            <a:r>
              <a:rPr lang="en-US" dirty="0"/>
              <a:t>cost.  Use to predict time to </a:t>
            </a:r>
            <a:r>
              <a:rPr lang="en-US" dirty="0" err="1">
                <a:latin typeface="Courier New" pitchFamily="49" charset="0"/>
              </a:rPr>
              <a:t>rm</a:t>
            </a:r>
            <a:r>
              <a:rPr lang="en-US" dirty="0"/>
              <a:t> for large </a:t>
            </a:r>
            <a:r>
              <a:rPr lang="en-US" dirty="0" err="1"/>
              <a:t>dir</a:t>
            </a:r>
            <a:r>
              <a:rPr lang="en-US" dirty="0"/>
              <a:t> with many files</a:t>
            </a:r>
          </a:p>
          <a:p>
            <a:r>
              <a:rPr lang="en-US" dirty="0"/>
              <a:t>Measure </a:t>
            </a:r>
            <a:r>
              <a:rPr lang="en-US" dirty="0" smtClean="0"/>
              <a:t>time for many files (large and small) and </a:t>
            </a:r>
            <a:r>
              <a:rPr lang="en-US" dirty="0"/>
              <a:t>compare to predicted</a:t>
            </a:r>
          </a:p>
        </p:txBody>
      </p:sp>
    </p:spTree>
    <p:extLst>
      <p:ext uri="{BB962C8B-B14F-4D97-AF65-F5344CB8AC3E}">
        <p14:creationId xmlns:p14="http://schemas.microsoft.com/office/powerpoint/2010/main" val="3841775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Writeup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i="1" dirty="0"/>
              <a:t>Design</a:t>
            </a:r>
            <a:r>
              <a:rPr lang="en-US" sz="2400" dirty="0"/>
              <a:t> - describe your experiments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Programs/scripts (pseudo-code)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Number of runs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Data recording method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System conditions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Other … </a:t>
            </a:r>
          </a:p>
          <a:p>
            <a:pPr>
              <a:lnSpc>
                <a:spcPct val="90000"/>
              </a:lnSpc>
            </a:pPr>
            <a:r>
              <a:rPr lang="en-US" sz="2400" i="1" dirty="0"/>
              <a:t>Results</a:t>
            </a:r>
            <a:r>
              <a:rPr lang="en-US" sz="2400" dirty="0"/>
              <a:t> - depict your results </a:t>
            </a:r>
            <a:r>
              <a:rPr lang="en-US" sz="2400" i="1" dirty="0"/>
              <a:t>clearly</a:t>
            </a:r>
            <a:r>
              <a:rPr lang="en-US" sz="24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Tables or graphs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At least </a:t>
            </a:r>
            <a:r>
              <a:rPr lang="en-US" sz="2000" i="1" dirty="0"/>
              <a:t>mean</a:t>
            </a:r>
            <a:r>
              <a:rPr lang="en-US" sz="2000" dirty="0"/>
              <a:t> and </a:t>
            </a:r>
            <a:r>
              <a:rPr lang="en-US" sz="2000" i="1" dirty="0"/>
              <a:t>standard deviation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i="1" dirty="0"/>
              <a:t>Analysis</a:t>
            </a:r>
            <a:r>
              <a:rPr lang="en-US" sz="2400" dirty="0"/>
              <a:t> - interpret the results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Describe what </a:t>
            </a:r>
            <a:r>
              <a:rPr lang="en-US" sz="2000" dirty="0" smtClean="0"/>
              <a:t>results </a:t>
            </a:r>
            <a:r>
              <a:rPr lang="en-US" sz="2000" dirty="0"/>
              <a:t>mean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How does your prediction match measured?  </a:t>
            </a:r>
            <a:r>
              <a:rPr lang="en-US" sz="2000" dirty="0" smtClean="0"/>
              <a:t>If there is a difference, why do you think there is?</a:t>
            </a:r>
            <a:endParaRPr lang="en-US" sz="20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3793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 code package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rm.c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dv.c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dump.c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Support files 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*.h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Experimental </a:t>
            </a:r>
            <a:r>
              <a:rPr lang="en-US" dirty="0" err="1" smtClean="0"/>
              <a:t>writeup</a:t>
            </a:r>
            <a:endParaRPr lang="en-US" dirty="0" smtClean="0"/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tar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gzip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See Web page for turn in instructions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909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Support for all command line </a:t>
            </a:r>
            <a:r>
              <a:rPr lang="en-US" dirty="0" err="1" smtClean="0"/>
              <a:t>args</a:t>
            </a:r>
            <a:r>
              <a:rPr lang="en-US" dirty="0" smtClean="0"/>
              <a:t> 			(10 points)</a:t>
            </a:r>
          </a:p>
          <a:p>
            <a:r>
              <a:rPr lang="en-US" dirty="0" smtClean="0"/>
              <a:t>Proper checking of DUMPSTER </a:t>
            </a:r>
            <a:r>
              <a:rPr lang="en-US" dirty="0" err="1" smtClean="0"/>
              <a:t>env</a:t>
            </a:r>
            <a:r>
              <a:rPr lang="en-US" dirty="0" smtClean="0"/>
              <a:t> 			(2 points)</a:t>
            </a:r>
          </a:p>
          <a:p>
            <a:r>
              <a:rPr lang="en-US" dirty="0" smtClean="0"/>
              <a:t>Support for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rename()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of single ﬁles 			(5 points)</a:t>
            </a:r>
          </a:p>
          <a:p>
            <a:r>
              <a:rPr lang="en-US" dirty="0" smtClean="0"/>
              <a:t>Support for copy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unlink()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when needed 		(15 points)</a:t>
            </a:r>
          </a:p>
          <a:p>
            <a:r>
              <a:rPr lang="en-US" dirty="0" smtClean="0"/>
              <a:t>Preserving permissions during copy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unlink()</a:t>
            </a:r>
            <a:r>
              <a:rPr lang="en-US" dirty="0" smtClean="0">
                <a:cs typeface="Courier New" pitchFamily="49" charset="0"/>
              </a:rPr>
              <a:t> 	</a:t>
            </a:r>
            <a:r>
              <a:rPr lang="en-US" dirty="0" smtClean="0"/>
              <a:t>(5 points)</a:t>
            </a:r>
          </a:p>
          <a:p>
            <a:r>
              <a:rPr lang="en-US" dirty="0" smtClean="0"/>
              <a:t>Support for directories 					(10 points)</a:t>
            </a:r>
          </a:p>
          <a:p>
            <a:r>
              <a:rPr lang="en-US" dirty="0" smtClean="0"/>
              <a:t>Support for recursive directories 			(5 points)</a:t>
            </a:r>
          </a:p>
          <a:p>
            <a:r>
              <a:rPr lang="en-US" dirty="0" smtClean="0"/>
              <a:t>Support for name collision with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extension 		(8 points)</a:t>
            </a:r>
          </a:p>
          <a:p>
            <a:r>
              <a:rPr lang="en-US" dirty="0" smtClean="0"/>
              <a:t>Proper working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dump</a:t>
            </a:r>
            <a:r>
              <a:rPr lang="en-US" dirty="0" smtClean="0"/>
              <a:t> 					(15 points)</a:t>
            </a:r>
          </a:p>
          <a:p>
            <a:r>
              <a:rPr lang="en-US" dirty="0" smtClean="0"/>
              <a:t>Proper working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dv</a:t>
            </a:r>
            <a:r>
              <a:rPr lang="en-US" dirty="0" smtClean="0"/>
              <a:t> 					(15 points)</a:t>
            </a:r>
          </a:p>
          <a:p>
            <a:r>
              <a:rPr lang="en-US" dirty="0" smtClean="0"/>
              <a:t>Experiments: </a:t>
            </a:r>
          </a:p>
          <a:p>
            <a:pPr lvl="1"/>
            <a:r>
              <a:rPr lang="en-US" dirty="0" smtClean="0"/>
              <a:t>Design 		(4 points)</a:t>
            </a:r>
          </a:p>
          <a:p>
            <a:pPr lvl="1"/>
            <a:r>
              <a:rPr lang="en-US" dirty="0" smtClean="0"/>
              <a:t>Results 		(3 points)</a:t>
            </a:r>
          </a:p>
          <a:p>
            <a:pPr lvl="1"/>
            <a:r>
              <a:rPr lang="en-US" dirty="0" smtClean="0"/>
              <a:t>Analysis 	</a:t>
            </a:r>
            <a:r>
              <a:rPr lang="en-US" smtClean="0"/>
              <a:t>	(3 </a:t>
            </a:r>
            <a:r>
              <a:rPr lang="en-US" dirty="0" smtClean="0"/>
              <a:t>points)</a:t>
            </a:r>
          </a:p>
          <a:p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rubric</a:t>
            </a:r>
            <a:r>
              <a:rPr lang="en-US" dirty="0" smtClean="0"/>
              <a:t> on Web page,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666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Utilities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rm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/>
              <a:t>“Remove” </a:t>
            </a:r>
            <a:r>
              <a:rPr lang="en-US" dirty="0"/>
              <a:t>files to </a:t>
            </a:r>
            <a:r>
              <a:rPr lang="en-US" dirty="0" smtClean="0"/>
              <a:t>dumpster</a:t>
            </a:r>
            <a:endParaRPr lang="en-US" dirty="0"/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dv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/>
              <a:t>“Dive” to restore </a:t>
            </a:r>
            <a:r>
              <a:rPr lang="en-US" dirty="0"/>
              <a:t>files that </a:t>
            </a:r>
            <a:r>
              <a:rPr lang="en-US" dirty="0" smtClean="0"/>
              <a:t>were “removed”</a:t>
            </a:r>
            <a:endParaRPr lang="en-US" dirty="0"/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dump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/>
              <a:t>Permanently remove </a:t>
            </a:r>
            <a:r>
              <a:rPr lang="en-US" dirty="0" smtClean="0"/>
              <a:t>files from dumpster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91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RM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Transparently replace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rm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/>
              <a:t>Actually, just earlier in users PATH</a:t>
            </a:r>
          </a:p>
          <a:p>
            <a:r>
              <a:rPr lang="en-US" sz="2400" dirty="0" smtClean="0"/>
              <a:t>Moves </a:t>
            </a:r>
            <a:r>
              <a:rPr lang="en-US" sz="2400" dirty="0"/>
              <a:t>files </a:t>
            </a:r>
            <a:r>
              <a:rPr lang="en-US" sz="2400" dirty="0" smtClean="0"/>
              <a:t>to “dumpster" </a:t>
            </a:r>
            <a:r>
              <a:rPr lang="en-US" sz="2400" dirty="0"/>
              <a:t>directory</a:t>
            </a:r>
          </a:p>
          <a:p>
            <a:pPr lvl="1"/>
            <a:r>
              <a:rPr lang="en-US" sz="2000" dirty="0"/>
              <a:t>Specified by user in </a:t>
            </a:r>
            <a:r>
              <a:rPr lang="en-US" sz="2000" dirty="0" smtClean="0"/>
              <a:t>DUMPSTER environment </a:t>
            </a:r>
            <a:r>
              <a:rPr lang="en-US" sz="2000" dirty="0"/>
              <a:t>variable</a:t>
            </a:r>
          </a:p>
          <a:p>
            <a:pPr lvl="1"/>
            <a:r>
              <a:rPr lang="en-US" sz="2000" dirty="0" smtClean="0"/>
              <a:t>Use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rename()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link()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unlink()</a:t>
            </a:r>
            <a:r>
              <a:rPr lang="en-US" sz="2000" dirty="0" smtClean="0"/>
              <a:t>, as appropriate</a:t>
            </a:r>
          </a:p>
          <a:p>
            <a:pPr lvl="1"/>
            <a:r>
              <a:rPr lang="en-US" sz="2000" dirty="0" smtClean="0"/>
              <a:t>Note, need to pay attention to partitions for file and dumpster </a:t>
            </a:r>
          </a:p>
          <a:p>
            <a:r>
              <a:rPr lang="en-US" sz="2400" dirty="0" smtClean="0"/>
              <a:t>Same </a:t>
            </a:r>
            <a:r>
              <a:rPr lang="en-US" sz="2400" dirty="0"/>
              <a:t>name?  Add extension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.1, .2, .3 ...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.9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 smtClean="0"/>
              <a:t>If already .9?  Then report dumpster full</a:t>
            </a:r>
          </a:p>
          <a:p>
            <a:r>
              <a:rPr lang="en-US" sz="2400" dirty="0" smtClean="0"/>
              <a:t>File </a:t>
            </a:r>
            <a:r>
              <a:rPr lang="en-US" sz="2400" dirty="0"/>
              <a:t>permissions, including access times, should be </a:t>
            </a:r>
            <a:r>
              <a:rPr lang="en-US" sz="2400" dirty="0" smtClean="0"/>
              <a:t>preserved </a:t>
            </a:r>
            <a:endParaRPr lang="en-US" sz="2400" dirty="0"/>
          </a:p>
          <a:p>
            <a:pPr lvl="1"/>
            <a:r>
              <a:rPr lang="en-US" sz="2000" dirty="0"/>
              <a:t>Use the </a:t>
            </a:r>
            <a:r>
              <a:rPr lang="en-US" sz="2000" dirty="0">
                <a:latin typeface="Courier New" pitchFamily="49" charset="0"/>
              </a:rPr>
              <a:t>stat()</a:t>
            </a:r>
            <a:r>
              <a:rPr lang="en-US" sz="2000" dirty="0"/>
              <a:t>, </a:t>
            </a:r>
            <a:r>
              <a:rPr lang="en-US" sz="2000" dirty="0" smtClean="0"/>
              <a:t> </a:t>
            </a:r>
            <a:r>
              <a:rPr lang="en-US" sz="2000" dirty="0" err="1" smtClean="0">
                <a:latin typeface="Courier New" pitchFamily="49" charset="0"/>
              </a:rPr>
              <a:t>chmod</a:t>
            </a:r>
            <a:r>
              <a:rPr lang="en-US" sz="2000" dirty="0">
                <a:latin typeface="Courier New" pitchFamily="49" charset="0"/>
              </a:rPr>
              <a:t>()</a:t>
            </a:r>
            <a:r>
              <a:rPr lang="en-US" sz="2000" dirty="0"/>
              <a:t>, </a:t>
            </a:r>
            <a:r>
              <a:rPr lang="en-US" sz="2000" dirty="0" err="1">
                <a:latin typeface="Courier New" pitchFamily="49" charset="0"/>
              </a:rPr>
              <a:t>utime</a:t>
            </a:r>
            <a:r>
              <a:rPr lang="en-US" sz="2000" dirty="0" smtClean="0">
                <a:latin typeface="Courier New" pitchFamily="49" charset="0"/>
              </a:rPr>
              <a:t>()</a:t>
            </a:r>
            <a:r>
              <a:rPr lang="en-US" sz="2000" dirty="0" smtClean="0"/>
              <a:t>, as appropriate</a:t>
            </a:r>
            <a:endParaRPr lang="en-US" sz="2000" dirty="0"/>
          </a:p>
          <a:p>
            <a:r>
              <a:rPr lang="en-US" sz="2400" dirty="0"/>
              <a:t>Command line options:</a:t>
            </a:r>
          </a:p>
          <a:p>
            <a:pPr lvl="1"/>
            <a:r>
              <a:rPr lang="en-US" sz="2000" dirty="0"/>
              <a:t>f </a:t>
            </a:r>
            <a:r>
              <a:rPr lang="en-US" sz="2000" dirty="0" smtClean="0"/>
              <a:t>: force </a:t>
            </a:r>
            <a:r>
              <a:rPr lang="en-US" sz="2000" dirty="0"/>
              <a:t>complete remove, do not move to </a:t>
            </a:r>
            <a:r>
              <a:rPr lang="en-US" sz="2000" dirty="0" smtClean="0"/>
              <a:t>dumpster directory</a:t>
            </a:r>
            <a:endParaRPr lang="en-US" sz="2000" dirty="0"/>
          </a:p>
          <a:p>
            <a:pPr lvl="1"/>
            <a:r>
              <a:rPr lang="en-US" sz="2000" dirty="0"/>
              <a:t>r </a:t>
            </a:r>
            <a:r>
              <a:rPr lang="en-US" sz="2000" dirty="0" smtClean="0"/>
              <a:t>: </a:t>
            </a:r>
            <a:r>
              <a:rPr lang="en-US" sz="2000" dirty="0" err="1"/>
              <a:t>recurse</a:t>
            </a:r>
            <a:r>
              <a:rPr lang="en-US" sz="2000" dirty="0"/>
              <a:t> directories </a:t>
            </a:r>
            <a:r>
              <a:rPr lang="en-US" sz="2000" dirty="0" smtClean="0"/>
              <a:t>(requires directory commands and traversal)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94317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</a:t>
            </a:r>
            <a:endParaRPr lang="en-US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Restore “deleted” files from </a:t>
            </a:r>
            <a:r>
              <a:rPr lang="en-US" dirty="0" smtClean="0"/>
              <a:t>dumpster to current directory (not origin)</a:t>
            </a:r>
            <a:endParaRPr lang="en-US" dirty="0"/>
          </a:p>
          <a:p>
            <a:pPr lvl="1"/>
            <a:r>
              <a:rPr lang="en-US" dirty="0" smtClean="0"/>
              <a:t>Use </a:t>
            </a:r>
            <a:r>
              <a:rPr lang="en-US" dirty="0" err="1" smtClean="0">
                <a:latin typeface="Courier New" pitchFamily="49" charset="0"/>
              </a:rPr>
              <a:t>getcwd</a:t>
            </a:r>
            <a:r>
              <a:rPr lang="en-US" dirty="0" smtClean="0">
                <a:latin typeface="Courier New" pitchFamily="49" charset="0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to get current working directory</a:t>
            </a:r>
            <a:endParaRPr lang="en-US" dirty="0"/>
          </a:p>
          <a:p>
            <a:r>
              <a:rPr lang="en-US" dirty="0"/>
              <a:t>File permissions, including access times, should be </a:t>
            </a:r>
            <a:r>
              <a:rPr lang="en-US" dirty="0" smtClean="0"/>
              <a:t>preserved</a:t>
            </a:r>
            <a:endParaRPr lang="en-US" dirty="0"/>
          </a:p>
          <a:p>
            <a:r>
              <a:rPr lang="en-US" dirty="0"/>
              <a:t>Feel free to support </a:t>
            </a:r>
            <a:r>
              <a:rPr lang="en-US" dirty="0" smtClean="0"/>
              <a:t>any command </a:t>
            </a:r>
            <a:r>
              <a:rPr lang="en-US" dirty="0"/>
              <a:t>line options that you think are </a:t>
            </a:r>
            <a:r>
              <a:rPr lang="en-US" dirty="0" smtClean="0"/>
              <a:t>useful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-a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/>
              <a:t>option </a:t>
            </a:r>
            <a:r>
              <a:rPr lang="en-US" dirty="0" smtClean="0"/>
              <a:t>restores </a:t>
            </a:r>
            <a:r>
              <a:rPr lang="en-US" dirty="0"/>
              <a:t>all files with </a:t>
            </a:r>
            <a:r>
              <a:rPr lang="en-US" dirty="0" smtClean="0"/>
              <a:t>same name,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1, .2, </a:t>
            </a:r>
            <a:r>
              <a:rPr lang="en-US" dirty="0"/>
              <a:t>... </a:t>
            </a:r>
            <a:r>
              <a:rPr lang="en-US" dirty="0" smtClean="0"/>
              <a:t>extension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836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DUMP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Permanently remove files from </a:t>
            </a:r>
            <a:r>
              <a:rPr lang="en-US" dirty="0" smtClean="0"/>
              <a:t>dumpster directory </a:t>
            </a:r>
            <a:endParaRPr lang="en-US" dirty="0"/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latin typeface="Courier New" pitchFamily="49" charset="0"/>
              </a:rPr>
              <a:t>unlink</a:t>
            </a:r>
            <a:r>
              <a:rPr lang="en-US" dirty="0">
                <a:latin typeface="Courier New" pitchFamily="49" charset="0"/>
              </a:rPr>
              <a:t>()</a:t>
            </a:r>
            <a:r>
              <a:rPr lang="en-US" dirty="0"/>
              <a:t> and </a:t>
            </a:r>
            <a:r>
              <a:rPr lang="en-US" dirty="0" err="1">
                <a:latin typeface="Courier New" pitchFamily="49" charset="0"/>
              </a:rPr>
              <a:t>rmdir</a:t>
            </a:r>
            <a:r>
              <a:rPr lang="en-US" dirty="0" smtClean="0">
                <a:latin typeface="Courier New" pitchFamily="49" charset="0"/>
              </a:rPr>
              <a:t>(),</a:t>
            </a:r>
            <a:r>
              <a:rPr lang="en-US" dirty="0" smtClean="0"/>
              <a:t> as appropriate</a:t>
            </a:r>
            <a:endParaRPr lang="en-US" dirty="0"/>
          </a:p>
          <a:p>
            <a:r>
              <a:rPr lang="en-US" dirty="0"/>
              <a:t>Recursive, until whole </a:t>
            </a:r>
            <a:r>
              <a:rPr lang="en-US" dirty="0" smtClean="0"/>
              <a:t>dumpster is empty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031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324600" cy="4525963"/>
          </a:xfrm>
        </p:spPr>
        <p:txBody>
          <a:bodyPr>
            <a:normAutofit/>
          </a:bodyPr>
          <a:lstStyle/>
          <a:p>
            <a:r>
              <a:rPr lang="en-US" dirty="0"/>
              <a:t>Must be coded in C or C++</a:t>
            </a:r>
          </a:p>
          <a:p>
            <a:endParaRPr lang="en-US" dirty="0" smtClean="0"/>
          </a:p>
          <a:p>
            <a:r>
              <a:rPr lang="en-US" dirty="0" smtClean="0"/>
              <a:t>Must work in Linux</a:t>
            </a:r>
          </a:p>
          <a:p>
            <a:pPr lvl="1"/>
            <a:r>
              <a:rPr lang="en-US" dirty="0" smtClean="0"/>
              <a:t>Specifically, CCC machines</a:t>
            </a:r>
          </a:p>
          <a:p>
            <a:pPr lvl="1"/>
            <a:r>
              <a:rPr lang="en-US" dirty="0" smtClean="0"/>
              <a:t>Development can be elsewhere, but must ensure works on CCC machines</a:t>
            </a:r>
          </a:p>
        </p:txBody>
      </p:sp>
      <p:pic>
        <p:nvPicPr>
          <p:cNvPr id="1026" name="Picture 2" descr="http://1.bp.blogspot.com/-RW1OPKr2SN8/ViOYD3Es-GI/AAAAAAAABA8/9weSpOSiuew/s1600/diffrence%2Bbetween%2Bc%2Band%2Bc%252B%252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09600"/>
            <a:ext cx="2619374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4.bp.blogspot.com/-3PTqVrc3-jA/UnS8xYG5rlI/AAAAAAAAAfk/pkqjzX2e6k4/s1600/linuxdistr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666" y="3096638"/>
            <a:ext cx="1930908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016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Hints (1 of </a:t>
            </a:r>
            <a:r>
              <a:rPr lang="en-US" dirty="0" smtClean="0"/>
              <a:t>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638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get-</a:t>
            </a:r>
            <a:r>
              <a:rPr lang="en-US" dirty="0" err="1" smtClean="0">
                <a:hlinkClick r:id="rId2"/>
              </a:rPr>
              <a:t>opt.c</a:t>
            </a:r>
            <a:r>
              <a:rPr lang="en-US" dirty="0" smtClean="0"/>
              <a:t>  for </a:t>
            </a:r>
            <a:r>
              <a:rPr lang="en-US" dirty="0"/>
              <a:t>help in parsing command line </a:t>
            </a:r>
            <a:r>
              <a:rPr lang="en-US" dirty="0" smtClean="0"/>
              <a:t>parameters</a:t>
            </a:r>
            <a:endParaRPr lang="en-US" dirty="0"/>
          </a:p>
          <a:p>
            <a:r>
              <a:rPr lang="en-US" dirty="0"/>
              <a:t>See </a:t>
            </a:r>
            <a:r>
              <a:rPr lang="en-US" dirty="0" err="1">
                <a:hlinkClick r:id="rId3"/>
              </a:rPr>
              <a:t>stat.c</a:t>
            </a:r>
            <a:r>
              <a:rPr lang="en-US" dirty="0"/>
              <a:t> for sample code on how to get status </a:t>
            </a:r>
            <a:r>
              <a:rPr lang="en-US" dirty="0" smtClean="0"/>
              <a:t>(e.g., permissions) information</a:t>
            </a:r>
            <a:endParaRPr lang="en-US" dirty="0"/>
          </a:p>
          <a:p>
            <a:r>
              <a:rPr lang="en-US" dirty="0"/>
              <a:t>See </a:t>
            </a:r>
            <a:r>
              <a:rPr lang="en-US" dirty="0" err="1">
                <a:hlinkClick r:id="rId4"/>
              </a:rPr>
              <a:t>env.c</a:t>
            </a:r>
            <a:r>
              <a:rPr lang="en-US" dirty="0"/>
              <a:t> for sample code on how to (more easily) access environment </a:t>
            </a:r>
            <a:r>
              <a:rPr lang="en-US" dirty="0" smtClean="0"/>
              <a:t>variables</a:t>
            </a:r>
            <a:endParaRPr lang="en-US" dirty="0"/>
          </a:p>
          <a:p>
            <a:r>
              <a:rPr lang="en-US" dirty="0"/>
              <a:t>See </a:t>
            </a:r>
            <a:r>
              <a:rPr lang="en-US" dirty="0" err="1">
                <a:hlinkClick r:id="rId5"/>
              </a:rPr>
              <a:t>ls.c</a:t>
            </a:r>
            <a:r>
              <a:rPr lang="en-US" dirty="0"/>
              <a:t> for sample code on how to do a directory </a:t>
            </a:r>
            <a:r>
              <a:rPr lang="en-US" dirty="0" smtClean="0"/>
              <a:t>listing</a:t>
            </a:r>
            <a:endParaRPr lang="en-US" dirty="0"/>
          </a:p>
          <a:p>
            <a:r>
              <a:rPr lang="en-US" dirty="0"/>
              <a:t>See </a:t>
            </a:r>
            <a:r>
              <a:rPr lang="en-US" dirty="0" err="1">
                <a:hlinkClick r:id="rId6"/>
              </a:rPr>
              <a:t>touch.c</a:t>
            </a:r>
            <a:r>
              <a:rPr lang="en-US" dirty="0"/>
              <a:t> for sample code on how to set </a:t>
            </a:r>
            <a:r>
              <a:rPr lang="en-US" dirty="0" smtClean="0"/>
              <a:t>modification times</a:t>
            </a:r>
            <a:endParaRPr lang="en-US" dirty="0"/>
          </a:p>
          <a:p>
            <a:r>
              <a:rPr lang="en-US" dirty="0" smtClean="0"/>
              <a:t>Other </a:t>
            </a:r>
            <a:r>
              <a:rPr lang="en-US" dirty="0"/>
              <a:t>system calls that may be useful:</a:t>
            </a:r>
          </a:p>
          <a:p>
            <a:pPr lvl="1"/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chmod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900" dirty="0"/>
              <a:t> - change (user, group, other) permissions</a:t>
            </a:r>
          </a:p>
          <a:p>
            <a:pPr lvl="1"/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chown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900" dirty="0"/>
              <a:t> - change ownerships</a:t>
            </a:r>
          </a:p>
          <a:p>
            <a:pPr lvl="1"/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link()</a:t>
            </a:r>
            <a:r>
              <a:rPr lang="en-US" sz="2900" dirty="0"/>
              <a:t> - add a hard link to a file</a:t>
            </a:r>
          </a:p>
          <a:p>
            <a:pPr lvl="1"/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unlink()</a:t>
            </a:r>
            <a:r>
              <a:rPr lang="en-US" sz="2900" dirty="0"/>
              <a:t> - delete a file</a:t>
            </a:r>
          </a:p>
          <a:p>
            <a:pPr lvl="1"/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rmdir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900" dirty="0"/>
              <a:t> - remove a directory</a:t>
            </a:r>
          </a:p>
          <a:p>
            <a:pPr lvl="1"/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remove()</a:t>
            </a:r>
            <a:r>
              <a:rPr lang="en-US" sz="2900" dirty="0"/>
              <a:t> - delete a file or directory</a:t>
            </a:r>
          </a:p>
          <a:p>
            <a:pPr lvl="1"/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rename()</a:t>
            </a:r>
            <a:r>
              <a:rPr lang="en-US" sz="2900" dirty="0"/>
              <a:t> - change the name or location of a file</a:t>
            </a:r>
          </a:p>
          <a:p>
            <a:pPr lvl="1"/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getcwd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900" dirty="0"/>
              <a:t> - get current working directory for a process</a:t>
            </a:r>
          </a:p>
          <a:p>
            <a:pPr lvl="1"/>
            <a:r>
              <a:rPr lang="en-US" sz="29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perror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900" dirty="0"/>
              <a:t> </a:t>
            </a:r>
            <a:r>
              <a:rPr lang="en-US" sz="2900" dirty="0" smtClean="0"/>
              <a:t> - print </a:t>
            </a:r>
            <a:r>
              <a:rPr lang="en-US" sz="2900" dirty="0"/>
              <a:t>appropriate text-based strings for system call </a:t>
            </a:r>
            <a:r>
              <a:rPr lang="en-US" sz="2900" dirty="0" smtClean="0"/>
              <a:t>errors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access() </a:t>
            </a:r>
            <a:r>
              <a:rPr lang="en-US" dirty="0">
                <a:latin typeface="Calibri" panose="020F0502020204030204" pitchFamily="34" charset="0"/>
                <a:cs typeface="Consolas" panose="020B0609020204030204" pitchFamily="49" charset="0"/>
              </a:rPr>
              <a:t>- </a:t>
            </a:r>
            <a:r>
              <a:rPr lang="en-US" dirty="0"/>
              <a:t>can be used to check for </a:t>
            </a:r>
            <a:r>
              <a:rPr lang="en-US" dirty="0" err="1"/>
              <a:t>existance</a:t>
            </a:r>
            <a:r>
              <a:rPr lang="en-US" dirty="0"/>
              <a:t> of a file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basename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/>
              <a:t> and 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dirname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 </a:t>
            </a:r>
            <a:r>
              <a:rPr lang="en-US" dirty="0">
                <a:latin typeface="Calibri" panose="020F0502020204030204" pitchFamily="34" charset="0"/>
                <a:cs typeface="Consolas" panose="020B0609020204030204" pitchFamily="49" charset="0"/>
              </a:rPr>
              <a:t>- </a:t>
            </a:r>
            <a:r>
              <a:rPr lang="en-US" dirty="0"/>
              <a:t>split full path to </a:t>
            </a:r>
            <a:r>
              <a:rPr lang="en-US" dirty="0" err="1"/>
              <a:t>dir</a:t>
            </a:r>
            <a:r>
              <a:rPr lang="en-US" dirty="0"/>
              <a:t> and filename (warning! can modify incoming string so copy first)</a:t>
            </a:r>
          </a:p>
          <a:p>
            <a:pPr lvl="1"/>
            <a:endParaRPr lang="en-US" sz="2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661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 (2 of </a:t>
            </a:r>
            <a:r>
              <a:rPr lang="en-US" dirty="0" smtClean="0"/>
              <a:t>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In general …</a:t>
            </a:r>
          </a:p>
          <a:p>
            <a:r>
              <a:rPr lang="en-US" dirty="0" smtClean="0"/>
              <a:t>Proceed </a:t>
            </a:r>
            <a:r>
              <a:rPr lang="en-US" dirty="0"/>
              <a:t>incrementally, write SMALL pieces of code first and then </a:t>
            </a:r>
            <a:r>
              <a:rPr lang="en-US" dirty="0" smtClean="0"/>
              <a:t>test</a:t>
            </a:r>
            <a:endParaRPr lang="en-US" dirty="0"/>
          </a:p>
          <a:p>
            <a:r>
              <a:rPr lang="en-US" dirty="0"/>
              <a:t>When appropriate, place code in separate function to aid readability and testing </a:t>
            </a:r>
            <a:endParaRPr lang="en-US" dirty="0" smtClean="0"/>
          </a:p>
          <a:p>
            <a:pPr lvl="1"/>
            <a:r>
              <a:rPr lang="en-US" dirty="0" smtClean="0"/>
              <a:t>e.g</a:t>
            </a:r>
            <a:r>
              <a:rPr lang="en-US" dirty="0"/>
              <a:t>.,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getExtension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char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*name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 smtClean="0"/>
              <a:t>Do not worry about efficiency nor elegance initially</a:t>
            </a:r>
          </a:p>
          <a:p>
            <a:pPr lvl="1"/>
            <a:r>
              <a:rPr lang="en-US" dirty="0" smtClean="0"/>
              <a:t>e.g., static arrays vs. 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malloc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/>
              <a:t> fine to start</a:t>
            </a:r>
          </a:p>
          <a:p>
            <a:r>
              <a:rPr lang="en-US" dirty="0" smtClean="0"/>
              <a:t>Refactor code </a:t>
            </a:r>
            <a:r>
              <a:rPr lang="en-US" dirty="0"/>
              <a:t>as </a:t>
            </a:r>
            <a:r>
              <a:rPr lang="en-US" dirty="0" smtClean="0"/>
              <a:t>appropriate as proceed</a:t>
            </a:r>
          </a:p>
          <a:p>
            <a:r>
              <a:rPr lang="en-US" dirty="0" smtClean="0"/>
              <a:t>More </a:t>
            </a:r>
            <a:r>
              <a:rPr lang="en-US" dirty="0"/>
              <a:t>than one way to do </a:t>
            </a:r>
            <a:r>
              <a:rPr lang="en-US" dirty="0" smtClean="0"/>
              <a:t>something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checking partition </a:t>
            </a:r>
            <a:r>
              <a:rPr lang="en-US" dirty="0"/>
              <a:t>can be done using </a:t>
            </a:r>
            <a:r>
              <a:rPr lang="en-US" dirty="0" smtClean="0"/>
              <a:t>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/>
              <a:t> call, looking at 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st_dev</a:t>
            </a:r>
            <a:r>
              <a:rPr lang="en-US" dirty="0"/>
              <a:t> or by doing the 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rename()</a:t>
            </a:r>
            <a:r>
              <a:rPr lang="en-US" dirty="0"/>
              <a:t> call, </a:t>
            </a:r>
            <a:r>
              <a:rPr lang="en-US" dirty="0" smtClean="0"/>
              <a:t>looking for EXDEV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632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Hints (3 of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7166"/>
            <a:ext cx="8229600" cy="511899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Error check all system calls!</a:t>
            </a:r>
          </a:p>
          <a:p>
            <a:pPr lvl="1"/>
            <a:r>
              <a:rPr lang="en-US" sz="2400" dirty="0" smtClean="0"/>
              <a:t>Can fail for a variety of reasons</a:t>
            </a:r>
          </a:p>
          <a:p>
            <a:r>
              <a:rPr lang="en-US" sz="2800" dirty="0" smtClean="0"/>
              <a:t>Can use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800" dirty="0"/>
              <a:t> to print appropriate text-based strings for system call </a:t>
            </a:r>
            <a:r>
              <a:rPr lang="en-US" sz="2800" dirty="0" smtClean="0"/>
              <a:t>errors</a:t>
            </a:r>
          </a:p>
          <a:p>
            <a:pPr lvl="1"/>
            <a:r>
              <a:rPr lang="en-US" sz="2400" dirty="0" smtClean="0"/>
              <a:t>Or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strerror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2400" dirty="0" smtClean="0">
                <a:cs typeface="Courier New" panose="02070309020205020404" pitchFamily="49" charset="0"/>
              </a:rPr>
              <a:t>Or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Man pages indicate return values at end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895600"/>
            <a:ext cx="4953000" cy="1869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0"/>
            <a:ext cx="6823075" cy="1240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2610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612</Words>
  <Application>Microsoft Office PowerPoint</Application>
  <PresentationFormat>On-screen Show (4:3)</PresentationFormat>
  <Paragraphs>158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Distributed Computing Systems</vt:lpstr>
      <vt:lpstr>Three Utilities</vt:lpstr>
      <vt:lpstr>RM</vt:lpstr>
      <vt:lpstr>DV</vt:lpstr>
      <vt:lpstr>DUMP</vt:lpstr>
      <vt:lpstr>Linux</vt:lpstr>
      <vt:lpstr>Hints (1 of 6)</vt:lpstr>
      <vt:lpstr>Hints (2 of 6)</vt:lpstr>
      <vt:lpstr>Hints (3 of 6)</vt:lpstr>
      <vt:lpstr>Hints (4 of 6)</vt:lpstr>
      <vt:lpstr>Hints (5 of 6)</vt:lpstr>
      <vt:lpstr>Hints (6 of 6)</vt:lpstr>
      <vt:lpstr>Experiments</vt:lpstr>
      <vt:lpstr>Writeup</vt:lpstr>
      <vt:lpstr>Hand In</vt:lpstr>
      <vt:lpstr>Grading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Computing Systems</dc:title>
  <dc:creator>Mark Claypool</dc:creator>
  <cp:lastModifiedBy>Mark Claypool</cp:lastModifiedBy>
  <cp:revision>28</cp:revision>
  <dcterms:created xsi:type="dcterms:W3CDTF">2011-10-25T02:50:53Z</dcterms:created>
  <dcterms:modified xsi:type="dcterms:W3CDTF">2016-01-15T01:55:45Z</dcterms:modified>
</cp:coreProperties>
</file>