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321" r:id="rId3"/>
    <p:sldId id="257" r:id="rId4"/>
    <p:sldId id="287" r:id="rId5"/>
    <p:sldId id="258" r:id="rId6"/>
    <p:sldId id="312" r:id="rId7"/>
    <p:sldId id="274" r:id="rId8"/>
    <p:sldId id="275" r:id="rId9"/>
    <p:sldId id="279" r:id="rId10"/>
    <p:sldId id="281" r:id="rId11"/>
    <p:sldId id="276" r:id="rId12"/>
    <p:sldId id="277" r:id="rId13"/>
    <p:sldId id="278" r:id="rId14"/>
    <p:sldId id="259" r:id="rId15"/>
    <p:sldId id="260" r:id="rId16"/>
    <p:sldId id="313" r:id="rId17"/>
    <p:sldId id="302" r:id="rId18"/>
    <p:sldId id="314" r:id="rId19"/>
    <p:sldId id="325" r:id="rId20"/>
    <p:sldId id="266" r:id="rId21"/>
    <p:sldId id="265" r:id="rId22"/>
    <p:sldId id="316" r:id="rId23"/>
    <p:sldId id="317" r:id="rId24"/>
    <p:sldId id="271" r:id="rId25"/>
    <p:sldId id="318" r:id="rId26"/>
    <p:sldId id="289" r:id="rId27"/>
    <p:sldId id="272" r:id="rId28"/>
    <p:sldId id="319" r:id="rId29"/>
    <p:sldId id="320" r:id="rId30"/>
    <p:sldId id="294" r:id="rId31"/>
    <p:sldId id="326" r:id="rId32"/>
    <p:sldId id="282" r:id="rId33"/>
    <p:sldId id="310" r:id="rId34"/>
    <p:sldId id="311" r:id="rId35"/>
    <p:sldId id="290" r:id="rId36"/>
    <p:sldId id="291" r:id="rId37"/>
    <p:sldId id="292" r:id="rId38"/>
    <p:sldId id="293" r:id="rId39"/>
    <p:sldId id="295" r:id="rId40"/>
    <p:sldId id="332" r:id="rId41"/>
    <p:sldId id="333" r:id="rId42"/>
    <p:sldId id="303" r:id="rId43"/>
    <p:sldId id="286" r:id="rId44"/>
    <p:sldId id="267" r:id="rId45"/>
    <p:sldId id="269" r:id="rId46"/>
    <p:sldId id="268" r:id="rId47"/>
    <p:sldId id="296" r:id="rId48"/>
    <p:sldId id="309" r:id="rId49"/>
    <p:sldId id="334" r:id="rId50"/>
    <p:sldId id="323" r:id="rId51"/>
    <p:sldId id="324" r:id="rId52"/>
    <p:sldId id="297" r:id="rId53"/>
    <p:sldId id="305" r:id="rId54"/>
    <p:sldId id="306" r:id="rId55"/>
    <p:sldId id="307" r:id="rId56"/>
    <p:sldId id="308" r:id="rId57"/>
    <p:sldId id="304" r:id="rId58"/>
    <p:sldId id="299" r:id="rId59"/>
    <p:sldId id="300" r:id="rId60"/>
    <p:sldId id="298" r:id="rId61"/>
    <p:sldId id="301" r:id="rId62"/>
    <p:sldId id="329" r:id="rId63"/>
    <p:sldId id="322" r:id="rId64"/>
    <p:sldId id="327" r:id="rId65"/>
    <p:sldId id="328" r:id="rId66"/>
    <p:sldId id="330" r:id="rId67"/>
    <p:sldId id="331"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99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584" y="-2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FBB7E4-B17B-44C4-A6AF-55F4FCE4CDE4}" type="datetimeFigureOut">
              <a:rPr lang="en-US" smtClean="0"/>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7358E-E5E2-47EE-B290-D0169B6E8CE1}" type="slidenum">
              <a:rPr lang="en-US" smtClean="0"/>
              <a:t>‹#›</a:t>
            </a:fld>
            <a:endParaRPr lang="en-US"/>
          </a:p>
        </p:txBody>
      </p:sp>
    </p:spTree>
    <p:extLst>
      <p:ext uri="{BB962C8B-B14F-4D97-AF65-F5344CB8AC3E}">
        <p14:creationId xmlns:p14="http://schemas.microsoft.com/office/powerpoint/2010/main" val="864672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FBB7E4-B17B-44C4-A6AF-55F4FCE4CDE4}" type="datetimeFigureOut">
              <a:rPr lang="en-US" smtClean="0"/>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7358E-E5E2-47EE-B290-D0169B6E8CE1}" type="slidenum">
              <a:rPr lang="en-US" smtClean="0"/>
              <a:t>‹#›</a:t>
            </a:fld>
            <a:endParaRPr lang="en-US"/>
          </a:p>
        </p:txBody>
      </p:sp>
    </p:spTree>
    <p:extLst>
      <p:ext uri="{BB962C8B-B14F-4D97-AF65-F5344CB8AC3E}">
        <p14:creationId xmlns:p14="http://schemas.microsoft.com/office/powerpoint/2010/main" val="3458356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FBB7E4-B17B-44C4-A6AF-55F4FCE4CDE4}" type="datetimeFigureOut">
              <a:rPr lang="en-US" smtClean="0"/>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7358E-E5E2-47EE-B290-D0169B6E8CE1}" type="slidenum">
              <a:rPr lang="en-US" smtClean="0"/>
              <a:t>‹#›</a:t>
            </a:fld>
            <a:endParaRPr lang="en-US"/>
          </a:p>
        </p:txBody>
      </p:sp>
    </p:spTree>
    <p:extLst>
      <p:ext uri="{BB962C8B-B14F-4D97-AF65-F5344CB8AC3E}">
        <p14:creationId xmlns:p14="http://schemas.microsoft.com/office/powerpoint/2010/main" val="63902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FBB7E4-B17B-44C4-A6AF-55F4FCE4CDE4}" type="datetimeFigureOut">
              <a:rPr lang="en-US" smtClean="0"/>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7358E-E5E2-47EE-B290-D0169B6E8CE1}" type="slidenum">
              <a:rPr lang="en-US" smtClean="0"/>
              <a:t>‹#›</a:t>
            </a:fld>
            <a:endParaRPr lang="en-US"/>
          </a:p>
        </p:txBody>
      </p:sp>
    </p:spTree>
    <p:extLst>
      <p:ext uri="{BB962C8B-B14F-4D97-AF65-F5344CB8AC3E}">
        <p14:creationId xmlns:p14="http://schemas.microsoft.com/office/powerpoint/2010/main" val="3506916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FBB7E4-B17B-44C4-A6AF-55F4FCE4CDE4}" type="datetimeFigureOut">
              <a:rPr lang="en-US" smtClean="0"/>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7358E-E5E2-47EE-B290-D0169B6E8CE1}" type="slidenum">
              <a:rPr lang="en-US" smtClean="0"/>
              <a:t>‹#›</a:t>
            </a:fld>
            <a:endParaRPr lang="en-US"/>
          </a:p>
        </p:txBody>
      </p:sp>
    </p:spTree>
    <p:extLst>
      <p:ext uri="{BB962C8B-B14F-4D97-AF65-F5344CB8AC3E}">
        <p14:creationId xmlns:p14="http://schemas.microsoft.com/office/powerpoint/2010/main" val="1992242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FBB7E4-B17B-44C4-A6AF-55F4FCE4CDE4}" type="datetimeFigureOut">
              <a:rPr lang="en-US" smtClean="0"/>
              <a:t>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17358E-E5E2-47EE-B290-D0169B6E8CE1}" type="slidenum">
              <a:rPr lang="en-US" smtClean="0"/>
              <a:t>‹#›</a:t>
            </a:fld>
            <a:endParaRPr lang="en-US"/>
          </a:p>
        </p:txBody>
      </p:sp>
    </p:spTree>
    <p:extLst>
      <p:ext uri="{BB962C8B-B14F-4D97-AF65-F5344CB8AC3E}">
        <p14:creationId xmlns:p14="http://schemas.microsoft.com/office/powerpoint/2010/main" val="142929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FBB7E4-B17B-44C4-A6AF-55F4FCE4CDE4}" type="datetimeFigureOut">
              <a:rPr lang="en-US" smtClean="0"/>
              <a:t>2/27/2016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17358E-E5E2-47EE-B290-D0169B6E8CE1}" type="slidenum">
              <a:rPr lang="en-US" smtClean="0"/>
              <a:t>‹#›</a:t>
            </a:fld>
            <a:endParaRPr lang="en-US"/>
          </a:p>
        </p:txBody>
      </p:sp>
    </p:spTree>
    <p:extLst>
      <p:ext uri="{BB962C8B-B14F-4D97-AF65-F5344CB8AC3E}">
        <p14:creationId xmlns:p14="http://schemas.microsoft.com/office/powerpoint/2010/main" val="3830770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FBB7E4-B17B-44C4-A6AF-55F4FCE4CDE4}" type="datetimeFigureOut">
              <a:rPr lang="en-US" smtClean="0"/>
              <a:t>2/27/2016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17358E-E5E2-47EE-B290-D0169B6E8CE1}" type="slidenum">
              <a:rPr lang="en-US" smtClean="0"/>
              <a:t>‹#›</a:t>
            </a:fld>
            <a:endParaRPr lang="en-US"/>
          </a:p>
        </p:txBody>
      </p:sp>
    </p:spTree>
    <p:extLst>
      <p:ext uri="{BB962C8B-B14F-4D97-AF65-F5344CB8AC3E}">
        <p14:creationId xmlns:p14="http://schemas.microsoft.com/office/powerpoint/2010/main" val="1886987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FBB7E4-B17B-44C4-A6AF-55F4FCE4CDE4}" type="datetimeFigureOut">
              <a:rPr lang="en-US" smtClean="0"/>
              <a:t>2/27/2016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17358E-E5E2-47EE-B290-D0169B6E8CE1}" type="slidenum">
              <a:rPr lang="en-US" smtClean="0"/>
              <a:t>‹#›</a:t>
            </a:fld>
            <a:endParaRPr lang="en-US"/>
          </a:p>
        </p:txBody>
      </p:sp>
    </p:spTree>
    <p:extLst>
      <p:ext uri="{BB962C8B-B14F-4D97-AF65-F5344CB8AC3E}">
        <p14:creationId xmlns:p14="http://schemas.microsoft.com/office/powerpoint/2010/main" val="846132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BB7E4-B17B-44C4-A6AF-55F4FCE4CDE4}" type="datetimeFigureOut">
              <a:rPr lang="en-US" smtClean="0"/>
              <a:t>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17358E-E5E2-47EE-B290-D0169B6E8CE1}" type="slidenum">
              <a:rPr lang="en-US" smtClean="0"/>
              <a:t>‹#›</a:t>
            </a:fld>
            <a:endParaRPr lang="en-US"/>
          </a:p>
        </p:txBody>
      </p:sp>
    </p:spTree>
    <p:extLst>
      <p:ext uri="{BB962C8B-B14F-4D97-AF65-F5344CB8AC3E}">
        <p14:creationId xmlns:p14="http://schemas.microsoft.com/office/powerpoint/2010/main" val="2651783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BB7E4-B17B-44C4-A6AF-55F4FCE4CDE4}" type="datetimeFigureOut">
              <a:rPr lang="en-US" smtClean="0"/>
              <a:t>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17358E-E5E2-47EE-B290-D0169B6E8CE1}" type="slidenum">
              <a:rPr lang="en-US" smtClean="0"/>
              <a:t>‹#›</a:t>
            </a:fld>
            <a:endParaRPr lang="en-US"/>
          </a:p>
        </p:txBody>
      </p:sp>
    </p:spTree>
    <p:extLst>
      <p:ext uri="{BB962C8B-B14F-4D97-AF65-F5344CB8AC3E}">
        <p14:creationId xmlns:p14="http://schemas.microsoft.com/office/powerpoint/2010/main" val="3237858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BB7E4-B17B-44C4-A6AF-55F4FCE4CDE4}" type="datetimeFigureOut">
              <a:rPr lang="en-US" smtClean="0"/>
              <a:t>2/27/2016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17358E-E5E2-47EE-B290-D0169B6E8CE1}" type="slidenum">
              <a:rPr lang="en-US" smtClean="0"/>
              <a:t>‹#›</a:t>
            </a:fld>
            <a:endParaRPr lang="en-US"/>
          </a:p>
        </p:txBody>
      </p:sp>
    </p:spTree>
    <p:extLst>
      <p:ext uri="{BB962C8B-B14F-4D97-AF65-F5344CB8AC3E}">
        <p14:creationId xmlns:p14="http://schemas.microsoft.com/office/powerpoint/2010/main" val="2263082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dragonfly.wpi.edu/tutoria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dragonfly.wpi.edu/documentation/"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source=images&amp;cd=&amp;cad=rja&amp;uact=8&amp;ved=0ahUKEwj2y-73z_zKAhUEuYMKHcSIBykQjRwIBw&amp;url=http://engagedfamilygaming.com/console-pc-gaming/home-consoles/xbox-one/console-game-review-fifa-16/&amp;bvm=bv.114195076,d.amc&amp;psig=AFQjCNFpvBND1WWg3QURbj458ImGtGoAmQ&amp;ust=1455723808537184"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alpheus.wpi.edu/dqa/"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s.wpi.edu/~claypool/papers/dragonfly-networking/" TargetMode="Externa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49425"/>
            <a:ext cx="7772400" cy="1470025"/>
          </a:xfrm>
        </p:spPr>
        <p:txBody>
          <a:bodyPr/>
          <a:lstStyle/>
          <a:p>
            <a:r>
              <a:rPr lang="en-US" dirty="0" smtClean="0"/>
              <a:t>Distributed Computing Systems</a:t>
            </a:r>
            <a:endParaRPr lang="en-US" dirty="0"/>
          </a:p>
        </p:txBody>
      </p:sp>
      <p:sp>
        <p:nvSpPr>
          <p:cNvPr id="3" name="Subtitle 2"/>
          <p:cNvSpPr>
            <a:spLocks noGrp="1"/>
          </p:cNvSpPr>
          <p:nvPr>
            <p:ph type="subTitle" idx="1"/>
          </p:nvPr>
        </p:nvSpPr>
        <p:spPr>
          <a:xfrm>
            <a:off x="1371600" y="3505200"/>
            <a:ext cx="6400800" cy="1752600"/>
          </a:xfrm>
        </p:spPr>
        <p:txBody>
          <a:bodyPr/>
          <a:lstStyle/>
          <a:p>
            <a:r>
              <a:rPr lang="en-US" dirty="0" smtClean="0">
                <a:solidFill>
                  <a:srgbClr val="0070C0"/>
                </a:solidFill>
              </a:rPr>
              <a:t>Project 4 – Dragonfly Wings</a:t>
            </a:r>
          </a:p>
          <a:p>
            <a:r>
              <a:rPr lang="en-US" sz="2800" dirty="0" smtClean="0">
                <a:solidFill>
                  <a:srgbClr val="0070C0"/>
                </a:solidFill>
              </a:rPr>
              <a:t>Extending the Dragonfly Game Engine with Networking</a:t>
            </a:r>
            <a:endParaRPr lang="en-US" sz="2800" dirty="0">
              <a:solidFill>
                <a:srgbClr val="0070C0"/>
              </a:solidFill>
            </a:endParaRPr>
          </a:p>
        </p:txBody>
      </p:sp>
      <p:pic>
        <p:nvPicPr>
          <p:cNvPr id="1028" name="Picture 4" descr="[Dragonfl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457200"/>
            <a:ext cx="1219200" cy="13460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74480" y="5486400"/>
            <a:ext cx="5431295" cy="461665"/>
          </a:xfrm>
          <a:prstGeom prst="rect">
            <a:avLst/>
          </a:prstGeom>
          <a:noFill/>
        </p:spPr>
        <p:txBody>
          <a:bodyPr wrap="none" rtlCol="0">
            <a:spAutoFit/>
          </a:bodyPr>
          <a:lstStyle/>
          <a:p>
            <a:r>
              <a:rPr lang="en-US" sz="2400" dirty="0" smtClean="0">
                <a:solidFill>
                  <a:srgbClr val="008000"/>
                </a:solidFill>
              </a:rPr>
              <a:t>Due date: Sunday, February 28</a:t>
            </a:r>
            <a:r>
              <a:rPr lang="en-US" sz="2400" baseline="30000" dirty="0" smtClean="0">
                <a:solidFill>
                  <a:srgbClr val="008000"/>
                </a:solidFill>
              </a:rPr>
              <a:t>th</a:t>
            </a:r>
            <a:r>
              <a:rPr lang="en-US" sz="2400" dirty="0" smtClean="0">
                <a:solidFill>
                  <a:srgbClr val="008000"/>
                </a:solidFill>
              </a:rPr>
              <a:t>, 11:59pm</a:t>
            </a:r>
            <a:endParaRPr lang="en-US" sz="2400" dirty="0">
              <a:solidFill>
                <a:srgbClr val="008000"/>
              </a:solidFill>
            </a:endParaRPr>
          </a:p>
        </p:txBody>
      </p:sp>
    </p:spTree>
    <p:extLst>
      <p:ext uri="{BB962C8B-B14F-4D97-AF65-F5344CB8AC3E}">
        <p14:creationId xmlns:p14="http://schemas.microsoft.com/office/powerpoint/2010/main" val="267226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Text-based Graphics - Sprites</a:t>
            </a:r>
            <a:endParaRPr lang="en-US" dirty="0"/>
          </a:p>
        </p:txBody>
      </p:sp>
      <p:sp>
        <p:nvSpPr>
          <p:cNvPr id="3" name="Content Placeholder 2"/>
          <p:cNvSpPr>
            <a:spLocks noGrp="1"/>
          </p:cNvSpPr>
          <p:nvPr>
            <p:ph idx="1"/>
          </p:nvPr>
        </p:nvSpPr>
        <p:spPr>
          <a:xfrm>
            <a:off x="457200" y="1600200"/>
            <a:ext cx="5943600" cy="5029200"/>
          </a:xfrm>
        </p:spPr>
        <p:txBody>
          <a:bodyPr>
            <a:normAutofit fontScale="70000" lnSpcReduction="20000"/>
          </a:bodyPr>
          <a:lstStyle/>
          <a:p>
            <a:r>
              <a:rPr lang="en-US" dirty="0" smtClean="0"/>
              <a:t>Animations stored in Sprite file</a:t>
            </a:r>
          </a:p>
          <a:p>
            <a:pPr lvl="1"/>
            <a:r>
              <a:rPr lang="en-US" dirty="0" smtClean="0"/>
              <a:t>Read in by engine before use</a:t>
            </a:r>
          </a:p>
          <a:p>
            <a:r>
              <a:rPr lang="en-US" dirty="0" smtClean="0"/>
              <a:t>Sprite file with fixed format</a:t>
            </a:r>
          </a:p>
          <a:p>
            <a:pPr lvl="1"/>
            <a:r>
              <a:rPr lang="en-US" dirty="0" smtClean="0"/>
              <a:t>Note, must be exact (spaces)</a:t>
            </a:r>
          </a:p>
          <a:p>
            <a:r>
              <a:rPr lang="en-US" dirty="0" smtClean="0"/>
              <a:t>Included sprites (</a:t>
            </a:r>
            <a:r>
              <a:rPr lang="en-US" sz="2800" dirty="0" smtClean="0">
                <a:latin typeface="Consolas" pitchFamily="49" charset="0"/>
                <a:cs typeface="Consolas" pitchFamily="49" charset="0"/>
              </a:rPr>
              <a:t>sprites.zip</a:t>
            </a:r>
            <a:r>
              <a:rPr lang="en-US" dirty="0" smtClean="0"/>
              <a:t>) all work with tutorial</a:t>
            </a:r>
          </a:p>
          <a:p>
            <a:r>
              <a:rPr lang="en-US" dirty="0" smtClean="0"/>
              <a:t>Note, if doing your own may need to “debug” art</a:t>
            </a:r>
          </a:p>
          <a:p>
            <a:pPr lvl="1"/>
            <a:r>
              <a:rPr lang="en-US" dirty="0">
                <a:sym typeface="Wingdings" pitchFamily="2" charset="2"/>
              </a:rPr>
              <a:t>I</a:t>
            </a:r>
            <a:r>
              <a:rPr lang="en-US" dirty="0" smtClean="0"/>
              <a:t>f doesn’t load, see “</a:t>
            </a:r>
            <a:r>
              <a:rPr lang="en-US" sz="2400" dirty="0" smtClean="0">
                <a:latin typeface="Consolas" pitchFamily="49" charset="0"/>
                <a:cs typeface="Consolas" pitchFamily="49" charset="0"/>
              </a:rPr>
              <a:t>dragonfly.log</a:t>
            </a:r>
            <a:r>
              <a:rPr lang="en-US" dirty="0" smtClean="0"/>
              <a:t>” for messages</a:t>
            </a:r>
          </a:p>
          <a:p>
            <a:r>
              <a:rPr lang="en-US" dirty="0" smtClean="0">
                <a:solidFill>
                  <a:srgbClr val="008000"/>
                </a:solidFill>
              </a:rPr>
              <a:t>Dragonfly</a:t>
            </a:r>
            <a:r>
              <a:rPr lang="en-US" dirty="0" smtClean="0"/>
              <a:t> does 30 updates/second (</a:t>
            </a:r>
            <a:r>
              <a:rPr lang="en-US" dirty="0" smtClean="0">
                <a:sym typeface="Wingdings" pitchFamily="2" charset="2"/>
              </a:rPr>
              <a:t> </a:t>
            </a:r>
            <a:r>
              <a:rPr lang="en-US" dirty="0" smtClean="0"/>
              <a:t>can potentially change frame each update)</a:t>
            </a:r>
          </a:p>
          <a:p>
            <a:pPr lvl="1"/>
            <a:r>
              <a:rPr lang="en-US" dirty="0" smtClean="0"/>
              <a:t>Use Object </a:t>
            </a:r>
            <a:r>
              <a:rPr lang="en-US" dirty="0" err="1" smtClean="0">
                <a:solidFill>
                  <a:srgbClr val="0070C0"/>
                </a:solidFill>
                <a:latin typeface="Consolas" panose="020B0609020204030204" pitchFamily="49" charset="0"/>
                <a:cs typeface="Consolas" panose="020B0609020204030204" pitchFamily="49" charset="0"/>
              </a:rPr>
              <a:t>setSpriteSlowDown</a:t>
            </a:r>
            <a:r>
              <a:rPr lang="en-US" dirty="0" smtClean="0">
                <a:solidFill>
                  <a:srgbClr val="0070C0"/>
                </a:solidFill>
                <a:latin typeface="Consolas" panose="020B0609020204030204" pitchFamily="49" charset="0"/>
                <a:cs typeface="Consolas" panose="020B0609020204030204" pitchFamily="49" charset="0"/>
              </a:rPr>
              <a:t>()</a:t>
            </a:r>
            <a:r>
              <a:rPr lang="en-US" dirty="0" smtClean="0">
                <a:solidFill>
                  <a:srgbClr val="0070C0"/>
                </a:solidFill>
                <a:cs typeface="Consolas" panose="020B0609020204030204" pitchFamily="49" charset="0"/>
              </a:rPr>
              <a:t> </a:t>
            </a:r>
            <a:r>
              <a:rPr lang="en-US" dirty="0" smtClean="0"/>
              <a:t>if slower</a:t>
            </a:r>
            <a:r>
              <a:rPr lang="en-US" dirty="0"/>
              <a:t/>
            </a:r>
            <a:br>
              <a:rPr lang="en-US" dirty="0"/>
            </a:b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371600"/>
            <a:ext cx="1743075"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964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Tutorial</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0070C0"/>
                </a:solidFill>
              </a:rPr>
              <a:t>Saucer Shoot</a:t>
            </a:r>
            <a:r>
              <a:rPr lang="en-US" dirty="0"/>
              <a:t> </a:t>
            </a:r>
            <a:endParaRPr lang="en-US" dirty="0" smtClean="0"/>
          </a:p>
          <a:p>
            <a:pPr lvl="1"/>
            <a:r>
              <a:rPr lang="en-US" dirty="0" smtClean="0"/>
              <a:t>Online: </a:t>
            </a:r>
            <a:r>
              <a:rPr lang="en-US" dirty="0" smtClean="0">
                <a:hlinkClick r:id="rId2"/>
              </a:rPr>
              <a:t>http://dragonfly.wpi.edu/tutorial/</a:t>
            </a:r>
            <a:r>
              <a:rPr lang="en-US" dirty="0" smtClean="0"/>
              <a:t> </a:t>
            </a:r>
          </a:p>
          <a:p>
            <a:r>
              <a:rPr lang="en-US" dirty="0" smtClean="0"/>
              <a:t>Work through start to finish</a:t>
            </a:r>
          </a:p>
          <a:p>
            <a:pPr lvl="1"/>
            <a:r>
              <a:rPr lang="en-US" dirty="0" smtClean="0"/>
              <a:t>“Cook-book” like, but with some explanations</a:t>
            </a:r>
          </a:p>
          <a:p>
            <a:r>
              <a:rPr lang="en-US" dirty="0" smtClean="0"/>
              <a:t>Need resources/assets</a:t>
            </a:r>
          </a:p>
          <a:p>
            <a:pPr lvl="1"/>
            <a:r>
              <a:rPr lang="en-US" dirty="0" smtClean="0"/>
              <a:t>Sprite package (</a:t>
            </a:r>
            <a:r>
              <a:rPr lang="en-US" sz="2600" dirty="0" smtClean="0">
                <a:latin typeface="Consolas" pitchFamily="49" charset="0"/>
                <a:cs typeface="Consolas" pitchFamily="49" charset="0"/>
              </a:rPr>
              <a:t>sprites.zip</a:t>
            </a:r>
            <a:r>
              <a:rPr lang="en-US" dirty="0" smtClean="0"/>
              <a:t>)</a:t>
            </a:r>
          </a:p>
          <a:p>
            <a:pPr lvl="1"/>
            <a:r>
              <a:rPr lang="en-US" dirty="0" smtClean="0"/>
              <a:t>Sound </a:t>
            </a:r>
            <a:r>
              <a:rPr lang="en-US" dirty="0"/>
              <a:t>package (</a:t>
            </a:r>
            <a:r>
              <a:rPr lang="en-US" sz="2600" dirty="0" smtClean="0">
                <a:latin typeface="Consolas" pitchFamily="49" charset="0"/>
                <a:cs typeface="Consolas" pitchFamily="49" charset="0"/>
              </a:rPr>
              <a:t>sounds.zip</a:t>
            </a:r>
            <a:r>
              <a:rPr lang="en-US" dirty="0" smtClean="0"/>
              <a:t>)</a:t>
            </a:r>
          </a:p>
          <a:p>
            <a:r>
              <a:rPr lang="en-US" dirty="0" smtClean="0"/>
              <a:t>Also available is source code if stuck (</a:t>
            </a:r>
            <a:r>
              <a:rPr lang="en-US" sz="3000" dirty="0" smtClean="0">
                <a:latin typeface="Consolas" pitchFamily="49" charset="0"/>
                <a:cs typeface="Consolas" pitchFamily="49" charset="0"/>
              </a:rPr>
              <a:t>game</a:t>
            </a:r>
            <a:r>
              <a:rPr lang="en-US" sz="3000" i="1" dirty="0" smtClean="0">
                <a:latin typeface="Consolas" pitchFamily="49" charset="0"/>
                <a:cs typeface="Consolas" pitchFamily="49" charset="0"/>
              </a:rPr>
              <a:t>X</a:t>
            </a:r>
            <a:r>
              <a:rPr lang="en-US" sz="3000" dirty="0" smtClean="0">
                <a:latin typeface="Consolas" pitchFamily="49" charset="0"/>
                <a:cs typeface="Consolas" pitchFamily="49" charset="0"/>
              </a:rPr>
              <a:t>.zip</a:t>
            </a:r>
            <a:r>
              <a:rPr lang="en-US" dirty="0" smtClean="0"/>
              <a:t>)</a:t>
            </a:r>
          </a:p>
          <a:p>
            <a:r>
              <a:rPr lang="en-US" dirty="0" smtClean="0"/>
              <a:t>Internal understanding not necessarily needed</a:t>
            </a:r>
          </a:p>
          <a:p>
            <a:pPr lvl="1"/>
            <a:r>
              <a:rPr lang="en-US" dirty="0" smtClean="0"/>
              <a:t>That is whole other class!</a:t>
            </a:r>
          </a:p>
          <a:p>
            <a:r>
              <a:rPr lang="en-US" dirty="0" smtClean="0"/>
              <a:t>Basic external understanding expected</a:t>
            </a:r>
          </a:p>
          <a:p>
            <a:pPr lvl="1"/>
            <a:r>
              <a:rPr lang="en-US" dirty="0" smtClean="0"/>
              <a:t>Needed when extending </a:t>
            </a:r>
            <a:r>
              <a:rPr lang="en-US" dirty="0" smtClean="0">
                <a:solidFill>
                  <a:srgbClr val="0070C0"/>
                </a:solidFill>
              </a:rPr>
              <a:t>Saucer Shoot </a:t>
            </a:r>
            <a:r>
              <a:rPr lang="en-US" dirty="0" smtClean="0"/>
              <a:t>game</a:t>
            </a:r>
          </a:p>
          <a:p>
            <a:pPr lvl="1"/>
            <a:endParaRPr lang="en-US" dirty="0"/>
          </a:p>
        </p:txBody>
      </p:sp>
    </p:spTree>
    <p:extLst>
      <p:ext uri="{BB962C8B-B14F-4D97-AF65-F5344CB8AC3E}">
        <p14:creationId xmlns:p14="http://schemas.microsoft.com/office/powerpoint/2010/main" val="609134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10,000-Foot View of Game Code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Startup game </a:t>
            </a:r>
            <a:r>
              <a:rPr lang="en-US" dirty="0"/>
              <a:t>e</a:t>
            </a:r>
            <a:r>
              <a:rPr lang="en-US" dirty="0" smtClean="0"/>
              <a:t>ngine</a:t>
            </a:r>
          </a:p>
          <a:p>
            <a:pPr lvl="1"/>
            <a:r>
              <a:rPr lang="en-US" dirty="0" smtClean="0"/>
              <a:t>Initialize graphics, input devices, file logging</a:t>
            </a:r>
          </a:p>
          <a:p>
            <a:r>
              <a:rPr lang="en-US" dirty="0" smtClean="0"/>
              <a:t>Populate world with objects</a:t>
            </a:r>
          </a:p>
          <a:p>
            <a:pPr lvl="1"/>
            <a:r>
              <a:rPr lang="en-US" dirty="0" smtClean="0"/>
              <a:t>Player object (Hero), Enemies (Saucers), Decorations (Stars)</a:t>
            </a:r>
          </a:p>
          <a:p>
            <a:r>
              <a:rPr lang="en-US" dirty="0" smtClean="0"/>
              <a:t>Run game</a:t>
            </a:r>
          </a:p>
          <a:p>
            <a:pPr lvl="1"/>
            <a:r>
              <a:rPr lang="en-US" dirty="0" smtClean="0"/>
              <a:t>Move objects, get input, send events to objects (e.g., collisions), draw screen (objects draw themselves)</a:t>
            </a:r>
          </a:p>
          <a:p>
            <a:pPr lvl="1"/>
            <a:r>
              <a:rPr lang="en-US" dirty="0" smtClean="0"/>
              <a:t>Game engine does most of this work!</a:t>
            </a:r>
          </a:p>
          <a:p>
            <a:r>
              <a:rPr lang="en-US" dirty="0" smtClean="0"/>
              <a:t>Shutdown</a:t>
            </a:r>
          </a:p>
          <a:p>
            <a:endParaRPr lang="en-US" dirty="0"/>
          </a:p>
        </p:txBody>
      </p:sp>
    </p:spTree>
    <p:extLst>
      <p:ext uri="{BB962C8B-B14F-4D97-AF65-F5344CB8AC3E}">
        <p14:creationId xmlns:p14="http://schemas.microsoft.com/office/powerpoint/2010/main" val="3870357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Attributes of Engine in Tutorial</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dirty="0" smtClean="0"/>
              <a:t>Startup</a:t>
            </a:r>
          </a:p>
          <a:p>
            <a:pPr lvl="1"/>
            <a:r>
              <a:rPr lang="en-US" dirty="0" smtClean="0"/>
              <a:t>Managers – how invoked</a:t>
            </a:r>
          </a:p>
          <a:p>
            <a:r>
              <a:rPr lang="en-US" dirty="0" smtClean="0"/>
              <a:t>Objects – these need to by synchronized across computers!</a:t>
            </a:r>
          </a:p>
          <a:p>
            <a:pPr lvl="1"/>
            <a:r>
              <a:rPr lang="en-US" dirty="0" smtClean="0"/>
              <a:t>Made once (</a:t>
            </a:r>
            <a:r>
              <a:rPr lang="en-US" i="1" dirty="0" smtClean="0"/>
              <a:t>Hero</a:t>
            </a:r>
            <a:r>
              <a:rPr lang="en-US" dirty="0" smtClean="0"/>
              <a:t>, </a:t>
            </a:r>
            <a:r>
              <a:rPr lang="en-US" i="1" dirty="0" smtClean="0"/>
              <a:t>Stars</a:t>
            </a:r>
            <a:r>
              <a:rPr lang="en-US" dirty="0" smtClean="0"/>
              <a:t>)</a:t>
            </a:r>
          </a:p>
          <a:p>
            <a:pPr lvl="1"/>
            <a:r>
              <a:rPr lang="en-US" dirty="0" smtClean="0"/>
              <a:t>Made many times (</a:t>
            </a:r>
            <a:r>
              <a:rPr lang="en-US" i="1" dirty="0" smtClean="0"/>
              <a:t>Saucers</a:t>
            </a:r>
            <a:r>
              <a:rPr lang="en-US" dirty="0" smtClean="0"/>
              <a:t>, </a:t>
            </a:r>
            <a:r>
              <a:rPr lang="en-US" i="1" dirty="0" smtClean="0"/>
              <a:t>Bullets</a:t>
            </a:r>
            <a:r>
              <a:rPr lang="en-US" dirty="0" smtClean="0"/>
              <a:t>, </a:t>
            </a:r>
            <a:r>
              <a:rPr lang="en-US" i="1" dirty="0" smtClean="0"/>
              <a:t>Explosions</a:t>
            </a:r>
            <a:r>
              <a:rPr lang="en-US" dirty="0" smtClean="0"/>
              <a:t>)</a:t>
            </a:r>
          </a:p>
          <a:p>
            <a:r>
              <a:rPr lang="en-US" dirty="0" smtClean="0"/>
              <a:t>Events</a:t>
            </a:r>
          </a:p>
          <a:p>
            <a:pPr lvl="1"/>
            <a:r>
              <a:rPr lang="en-US" dirty="0" smtClean="0"/>
              <a:t>Built-in: </a:t>
            </a:r>
            <a:r>
              <a:rPr lang="en-US" i="1" dirty="0" smtClean="0"/>
              <a:t>Keyboard</a:t>
            </a:r>
            <a:r>
              <a:rPr lang="en-US" dirty="0" smtClean="0"/>
              <a:t>, </a:t>
            </a:r>
            <a:r>
              <a:rPr lang="en-US" i="1" dirty="0" smtClean="0"/>
              <a:t>Collision</a:t>
            </a:r>
          </a:p>
          <a:p>
            <a:pPr lvl="1"/>
            <a:r>
              <a:rPr lang="en-US" dirty="0" smtClean="0"/>
              <a:t>Custom: </a:t>
            </a:r>
            <a:r>
              <a:rPr lang="en-US" i="1" dirty="0" smtClean="0"/>
              <a:t>Nuke</a:t>
            </a:r>
          </a:p>
          <a:p>
            <a:r>
              <a:rPr lang="en-US" dirty="0" smtClean="0"/>
              <a:t>Not explicit, but also</a:t>
            </a:r>
          </a:p>
          <a:p>
            <a:pPr lvl="1"/>
            <a:r>
              <a:rPr lang="en-US" dirty="0" smtClean="0"/>
              <a:t>Debugging (own code)</a:t>
            </a:r>
          </a:p>
          <a:p>
            <a:pPr lvl="1"/>
            <a:r>
              <a:rPr lang="en-US" dirty="0" smtClean="0"/>
              <a:t>Reading (and using) </a:t>
            </a:r>
            <a:r>
              <a:rPr lang="en-US" dirty="0" err="1" smtClean="0"/>
              <a:t>logfiles</a:t>
            </a:r>
            <a:endParaRPr lang="en-US" dirty="0" smtClean="0"/>
          </a:p>
        </p:txBody>
      </p:sp>
    </p:spTree>
    <p:extLst>
      <p:ext uri="{BB962C8B-B14F-4D97-AF65-F5344CB8AC3E}">
        <p14:creationId xmlns:p14="http://schemas.microsoft.com/office/powerpoint/2010/main" val="1127105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Platforms</a:t>
            </a:r>
            <a:endParaRPr lang="en-US" dirty="0"/>
          </a:p>
        </p:txBody>
      </p:sp>
      <p:sp>
        <p:nvSpPr>
          <p:cNvPr id="3" name="Content Placeholder 2"/>
          <p:cNvSpPr>
            <a:spLocks noGrp="1"/>
          </p:cNvSpPr>
          <p:nvPr>
            <p:ph idx="1"/>
          </p:nvPr>
        </p:nvSpPr>
        <p:spPr/>
        <p:txBody>
          <a:bodyPr>
            <a:normAutofit/>
          </a:bodyPr>
          <a:lstStyle/>
          <a:p>
            <a:r>
              <a:rPr lang="en-US" dirty="0" smtClean="0"/>
              <a:t>Can be developed on common desktop development environments</a:t>
            </a:r>
          </a:p>
          <a:p>
            <a:r>
              <a:rPr lang="en-US" dirty="0" smtClean="0"/>
              <a:t>Linux (</a:t>
            </a:r>
            <a:r>
              <a:rPr lang="en-US" dirty="0" err="1" smtClean="0"/>
              <a:t>Debian</a:t>
            </a:r>
            <a:r>
              <a:rPr lang="en-US" dirty="0" smtClean="0"/>
              <a:t>-based has SFML package)</a:t>
            </a:r>
          </a:p>
          <a:p>
            <a:pPr lvl="1"/>
            <a:r>
              <a:rPr lang="en-US" dirty="0" smtClean="0"/>
              <a:t>Note: Can use CCC cs4513 machine</a:t>
            </a:r>
          </a:p>
          <a:p>
            <a:r>
              <a:rPr lang="en-US" dirty="0" smtClean="0"/>
              <a:t>Windows (</a:t>
            </a:r>
            <a:r>
              <a:rPr lang="en-US" i="1" dirty="0" smtClean="0"/>
              <a:t>Visual Studio 2013</a:t>
            </a:r>
            <a:r>
              <a:rPr lang="en-US" dirty="0" smtClean="0"/>
              <a:t>)</a:t>
            </a:r>
          </a:p>
          <a:p>
            <a:pPr lvl="1"/>
            <a:r>
              <a:rPr lang="en-US" dirty="0" smtClean="0"/>
              <a:t>Note, if have VS 2015 can use VS 2013 project</a:t>
            </a:r>
          </a:p>
          <a:p>
            <a:r>
              <a:rPr lang="en-US" dirty="0" err="1" smtClean="0"/>
              <a:t>MacOS</a:t>
            </a:r>
            <a:r>
              <a:rPr lang="en-US" dirty="0" smtClean="0"/>
              <a:t> (</a:t>
            </a:r>
            <a:r>
              <a:rPr lang="en-US" i="1" dirty="0" smtClean="0"/>
              <a:t>homebrew</a:t>
            </a:r>
            <a:r>
              <a:rPr lang="en-US" dirty="0" smtClean="0"/>
              <a:t> or </a:t>
            </a:r>
            <a:r>
              <a:rPr lang="en-US" i="1" dirty="0" err="1" smtClean="0"/>
              <a:t>XCode</a:t>
            </a:r>
            <a:r>
              <a:rPr lang="en-US" dirty="0" smtClean="0"/>
              <a:t>)</a:t>
            </a:r>
          </a:p>
        </p:txBody>
      </p:sp>
    </p:spTree>
    <p:extLst>
      <p:ext uri="{BB962C8B-B14F-4D97-AF65-F5344CB8AC3E}">
        <p14:creationId xmlns:p14="http://schemas.microsoft.com/office/powerpoint/2010/main" val="1109689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Environment</a:t>
            </a:r>
            <a:endParaRPr lang="en-US" dirty="0"/>
          </a:p>
        </p:txBody>
      </p:sp>
      <p:sp>
        <p:nvSpPr>
          <p:cNvPr id="6" name="Text Placeholder 5"/>
          <p:cNvSpPr>
            <a:spLocks noGrp="1"/>
          </p:cNvSpPr>
          <p:nvPr>
            <p:ph type="body" idx="1"/>
          </p:nvPr>
        </p:nvSpPr>
        <p:spPr>
          <a:xfrm>
            <a:off x="337259" y="1492909"/>
            <a:ext cx="4040188" cy="639762"/>
          </a:xfrm>
        </p:spPr>
        <p:txBody>
          <a:bodyPr/>
          <a:lstStyle/>
          <a:p>
            <a:r>
              <a:rPr lang="en-US" dirty="0" smtClean="0"/>
              <a:t>Tools and Libraries</a:t>
            </a:r>
            <a:endParaRPr lang="en-US" dirty="0"/>
          </a:p>
        </p:txBody>
      </p:sp>
      <p:sp>
        <p:nvSpPr>
          <p:cNvPr id="3" name="Content Placeholder 2"/>
          <p:cNvSpPr>
            <a:spLocks noGrp="1"/>
          </p:cNvSpPr>
          <p:nvPr>
            <p:ph sz="half" idx="2"/>
          </p:nvPr>
        </p:nvSpPr>
        <p:spPr>
          <a:xfrm>
            <a:off x="337259" y="2132671"/>
            <a:ext cx="4040188" cy="3951288"/>
          </a:xfrm>
        </p:spPr>
        <p:txBody>
          <a:bodyPr/>
          <a:lstStyle/>
          <a:p>
            <a:r>
              <a:rPr lang="en-US" dirty="0"/>
              <a:t>C++ compiler</a:t>
            </a:r>
          </a:p>
          <a:p>
            <a:r>
              <a:rPr lang="en-US" dirty="0"/>
              <a:t>Standard C++ libraries</a:t>
            </a:r>
          </a:p>
          <a:p>
            <a:r>
              <a:rPr lang="en-US" dirty="0"/>
              <a:t>Simple and Fast Multimedia Library (SFML)</a:t>
            </a:r>
          </a:p>
          <a:p>
            <a:pPr marL="0" indent="0">
              <a:buNone/>
            </a:pPr>
            <a:endParaRPr lang="en-US" dirty="0"/>
          </a:p>
          <a:p>
            <a:endParaRPr lang="en-US" dirty="0"/>
          </a:p>
        </p:txBody>
      </p:sp>
      <p:sp>
        <p:nvSpPr>
          <p:cNvPr id="7" name="Text Placeholder 6"/>
          <p:cNvSpPr>
            <a:spLocks noGrp="1"/>
          </p:cNvSpPr>
          <p:nvPr>
            <p:ph type="body" sz="quarter" idx="3"/>
          </p:nvPr>
        </p:nvSpPr>
        <p:spPr>
          <a:xfrm>
            <a:off x="4343400" y="1535113"/>
            <a:ext cx="4041775" cy="639762"/>
          </a:xfrm>
        </p:spPr>
        <p:txBody>
          <a:bodyPr/>
          <a:lstStyle/>
          <a:p>
            <a:r>
              <a:rPr lang="en-US" dirty="0" smtClean="0"/>
              <a:t>Environment</a:t>
            </a:r>
            <a:endParaRPr lang="en-US" dirty="0"/>
          </a:p>
        </p:txBody>
      </p:sp>
      <p:sp>
        <p:nvSpPr>
          <p:cNvPr id="4" name="Content Placeholder 3"/>
          <p:cNvSpPr>
            <a:spLocks noGrp="1"/>
          </p:cNvSpPr>
          <p:nvPr>
            <p:ph sz="quarter" idx="4"/>
          </p:nvPr>
        </p:nvSpPr>
        <p:spPr>
          <a:xfrm>
            <a:off x="4343400" y="2174875"/>
            <a:ext cx="4041775" cy="3951288"/>
          </a:xfrm>
        </p:spPr>
        <p:txBody>
          <a:bodyPr/>
          <a:lstStyle/>
          <a:p>
            <a:r>
              <a:rPr lang="en-US" dirty="0"/>
              <a:t>Project development software (e.g., make or IDE)</a:t>
            </a:r>
          </a:p>
          <a:p>
            <a:r>
              <a:rPr lang="en-US" dirty="0" smtClean="0"/>
              <a:t>Debugger </a:t>
            </a:r>
            <a:r>
              <a:rPr lang="en-US" dirty="0"/>
              <a:t>(e.g., </a:t>
            </a:r>
            <a:r>
              <a:rPr lang="en-US" dirty="0" err="1">
                <a:latin typeface="Consolas" pitchFamily="49" charset="0"/>
                <a:cs typeface="Consolas" pitchFamily="49" charset="0"/>
              </a:rPr>
              <a:t>gdb</a:t>
            </a:r>
            <a:r>
              <a:rPr lang="en-US" dirty="0"/>
              <a:t> or </a:t>
            </a:r>
            <a:r>
              <a:rPr lang="en-US" dirty="0" err="1">
                <a:latin typeface="Consolas" pitchFamily="49" charset="0"/>
                <a:cs typeface="Consolas" pitchFamily="49" charset="0"/>
              </a:rPr>
              <a:t>ddd</a:t>
            </a:r>
            <a:r>
              <a:rPr lang="en-US" dirty="0"/>
              <a:t>)</a:t>
            </a:r>
          </a:p>
        </p:txBody>
      </p:sp>
      <p:sp>
        <p:nvSpPr>
          <p:cNvPr id="5" name="TextBox 4"/>
          <p:cNvSpPr txBox="1"/>
          <p:nvPr/>
        </p:nvSpPr>
        <p:spPr>
          <a:xfrm>
            <a:off x="4343400" y="4108315"/>
            <a:ext cx="4777902" cy="2616101"/>
          </a:xfrm>
          <a:prstGeom prst="rect">
            <a:avLst/>
          </a:prstGeom>
          <a:noFill/>
        </p:spPr>
        <p:txBody>
          <a:bodyPr wrap="square" rtlCol="0">
            <a:spAutoFit/>
          </a:bodyPr>
          <a:lstStyle/>
          <a:p>
            <a:r>
              <a:rPr lang="en-US" sz="2400" b="1" dirty="0" smtClean="0"/>
              <a:t>SFML</a:t>
            </a:r>
          </a:p>
          <a:p>
            <a:pPr marL="342900" indent="-342900">
              <a:buFont typeface="Arial" panose="020B0604020202020204" pitchFamily="34" charset="0"/>
              <a:buChar char="•"/>
            </a:pPr>
            <a:r>
              <a:rPr lang="en-US" sz="2400" dirty="0" smtClean="0"/>
              <a:t>Linux</a:t>
            </a:r>
          </a:p>
          <a:p>
            <a:r>
              <a:rPr lang="en-US" sz="2000" dirty="0" err="1" smtClean="0">
                <a:latin typeface="Consolas" panose="020B0609020204030204" pitchFamily="49" charset="0"/>
              </a:rPr>
              <a:t>sudo</a:t>
            </a:r>
            <a:r>
              <a:rPr lang="en-US" sz="2000" dirty="0" smtClean="0">
                <a:latin typeface="Consolas" panose="020B0609020204030204" pitchFamily="49" charset="0"/>
              </a:rPr>
              <a:t> apt-get install </a:t>
            </a:r>
            <a:r>
              <a:rPr lang="en-US" sz="2000" dirty="0" err="1" smtClean="0">
                <a:latin typeface="Consolas" panose="020B0609020204030204" pitchFamily="49" charset="0"/>
              </a:rPr>
              <a:t>libsfml</a:t>
            </a:r>
            <a:r>
              <a:rPr lang="en-US" sz="2000" dirty="0" smtClean="0">
                <a:latin typeface="Consolas" panose="020B0609020204030204" pitchFamily="49" charset="0"/>
              </a:rPr>
              <a:t>-dev</a:t>
            </a:r>
          </a:p>
          <a:p>
            <a:pPr marL="342900" indent="-342900">
              <a:buFont typeface="Arial" panose="020B0604020202020204" pitchFamily="34" charset="0"/>
              <a:buChar char="•"/>
            </a:pPr>
            <a:r>
              <a:rPr lang="en-US" sz="2400" dirty="0" smtClean="0"/>
              <a:t>Windows</a:t>
            </a:r>
          </a:p>
          <a:p>
            <a:r>
              <a:rPr lang="en-US" sz="2400" dirty="0" smtClean="0"/>
              <a:t>	Download </a:t>
            </a:r>
            <a:r>
              <a:rPr lang="en-US" sz="2000" dirty="0" smtClean="0">
                <a:latin typeface="Consolas" panose="020B0609020204030204" pitchFamily="49" charset="0"/>
              </a:rPr>
              <a:t>zip</a:t>
            </a:r>
            <a:r>
              <a:rPr lang="en-US" sz="2000" dirty="0" smtClean="0"/>
              <a:t> </a:t>
            </a:r>
            <a:r>
              <a:rPr lang="en-US" sz="2400" dirty="0" smtClean="0"/>
              <a:t>and extract</a:t>
            </a:r>
          </a:p>
          <a:p>
            <a:pPr marL="342900" indent="-342900">
              <a:buFont typeface="Arial" panose="020B0604020202020204" pitchFamily="34" charset="0"/>
              <a:buChar char="•"/>
            </a:pPr>
            <a:r>
              <a:rPr lang="en-US" sz="2400" dirty="0" smtClean="0"/>
              <a:t>Mac</a:t>
            </a:r>
          </a:p>
          <a:p>
            <a:r>
              <a:rPr lang="en-US" sz="2400" dirty="0" smtClean="0"/>
              <a:t>	Download </a:t>
            </a:r>
            <a:r>
              <a:rPr lang="en-US" sz="2000" dirty="0" err="1" smtClean="0">
                <a:latin typeface="Consolas" panose="020B0609020204030204" pitchFamily="49" charset="0"/>
              </a:rPr>
              <a:t>tgz</a:t>
            </a:r>
            <a:r>
              <a:rPr lang="en-US" sz="2000" dirty="0" smtClean="0"/>
              <a:t> </a:t>
            </a:r>
            <a:r>
              <a:rPr lang="en-US" sz="2400" dirty="0" smtClean="0"/>
              <a:t>and extract</a:t>
            </a:r>
            <a:endParaRPr lang="en-US" sz="2400" dirty="0"/>
          </a:p>
        </p:txBody>
      </p:sp>
      <p:sp>
        <p:nvSpPr>
          <p:cNvPr id="8" name="TextBox 7"/>
          <p:cNvSpPr txBox="1"/>
          <p:nvPr/>
        </p:nvSpPr>
        <p:spPr>
          <a:xfrm>
            <a:off x="337259" y="4108314"/>
            <a:ext cx="3810000" cy="830997"/>
          </a:xfrm>
          <a:prstGeom prst="rect">
            <a:avLst/>
          </a:prstGeom>
          <a:noFill/>
        </p:spPr>
        <p:txBody>
          <a:bodyPr wrap="square" rtlCol="0">
            <a:spAutoFit/>
          </a:bodyPr>
          <a:lstStyle/>
          <a:p>
            <a:r>
              <a:rPr lang="en-US" sz="2400" b="1" dirty="0" smtClean="0"/>
              <a:t>Dragonfly Engine</a:t>
            </a:r>
          </a:p>
          <a:p>
            <a:pPr marL="342900" indent="-342900">
              <a:buFont typeface="Arial" panose="020B0604020202020204" pitchFamily="34" charset="0"/>
              <a:buChar char="•"/>
            </a:pPr>
            <a:r>
              <a:rPr lang="en-US" sz="2400" dirty="0" smtClean="0"/>
              <a:t>Download </a:t>
            </a:r>
            <a:r>
              <a:rPr lang="en-US" sz="2000" dirty="0" smtClean="0">
                <a:latin typeface="Consolas" panose="020B0609020204030204" pitchFamily="49" charset="0"/>
              </a:rPr>
              <a:t>zip</a:t>
            </a:r>
            <a:r>
              <a:rPr lang="en-US" sz="2000" dirty="0" smtClean="0"/>
              <a:t> </a:t>
            </a:r>
            <a:r>
              <a:rPr lang="en-US" sz="2400" dirty="0" smtClean="0"/>
              <a:t>and extract</a:t>
            </a:r>
            <a:endParaRPr lang="en-US" sz="2400" dirty="0"/>
          </a:p>
        </p:txBody>
      </p:sp>
    </p:spTree>
    <p:extLst>
      <p:ext uri="{BB962C8B-B14F-4D97-AF65-F5344CB8AC3E}">
        <p14:creationId xmlns:p14="http://schemas.microsoft.com/office/powerpoint/2010/main" val="2426262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Dragonfly Documentation</a:t>
            </a:r>
            <a:endParaRPr lang="en-US" dirty="0"/>
          </a:p>
        </p:txBody>
      </p:sp>
      <p:sp>
        <p:nvSpPr>
          <p:cNvPr id="4" name="TextBox 3"/>
          <p:cNvSpPr txBox="1"/>
          <p:nvPr/>
        </p:nvSpPr>
        <p:spPr>
          <a:xfrm>
            <a:off x="2266359" y="6458841"/>
            <a:ext cx="4166782" cy="369332"/>
          </a:xfrm>
          <a:prstGeom prst="rect">
            <a:avLst/>
          </a:prstGeom>
          <a:noFill/>
        </p:spPr>
        <p:txBody>
          <a:bodyPr wrap="none" rtlCol="0">
            <a:spAutoFit/>
          </a:bodyPr>
          <a:lstStyle/>
          <a:p>
            <a:r>
              <a:rPr lang="en-US" dirty="0" smtClean="0">
                <a:hlinkClick r:id="rId2"/>
              </a:rPr>
              <a:t>http://dragonfly.wpi.edu/documentation/</a:t>
            </a:r>
            <a:r>
              <a:rPr lang="en-US" dirty="0" smtClean="0"/>
              <a:t> </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089900" cy="615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3657600" y="-58366"/>
            <a:ext cx="441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Documentation</a:t>
            </a:r>
            <a:endParaRPr lang="en-US" dirty="0"/>
          </a:p>
        </p:txBody>
      </p:sp>
    </p:spTree>
    <p:extLst>
      <p:ext uri="{BB962C8B-B14F-4D97-AF65-F5344CB8AC3E}">
        <p14:creationId xmlns:p14="http://schemas.microsoft.com/office/powerpoint/2010/main" val="302899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t>Overview				(</a:t>
            </a:r>
            <a:r>
              <a:rPr lang="en-US" dirty="0" smtClean="0">
                <a:solidFill>
                  <a:srgbClr val="008000"/>
                </a:solidFill>
              </a:rPr>
              <a:t>done</a:t>
            </a:r>
            <a:r>
              <a:rPr lang="en-US" dirty="0" smtClean="0"/>
              <a:t>)</a:t>
            </a:r>
          </a:p>
          <a:p>
            <a:r>
              <a:rPr lang="en-US" dirty="0" smtClean="0"/>
              <a:t>Dragonfly extensions		(</a:t>
            </a:r>
            <a:r>
              <a:rPr lang="en-US" dirty="0" smtClean="0">
                <a:solidFill>
                  <a:srgbClr val="FF0000"/>
                </a:solidFill>
              </a:rPr>
              <a:t>next</a:t>
            </a:r>
            <a:r>
              <a:rPr lang="en-US" dirty="0" smtClean="0"/>
              <a:t>)</a:t>
            </a:r>
          </a:p>
          <a:p>
            <a:pPr lvl="1"/>
            <a:r>
              <a:rPr lang="en-US" dirty="0" smtClean="0"/>
              <a:t>Network Manager</a:t>
            </a:r>
          </a:p>
          <a:p>
            <a:pPr lvl="1"/>
            <a:r>
              <a:rPr lang="en-US" dirty="0" smtClean="0"/>
              <a:t>Network Events</a:t>
            </a:r>
          </a:p>
          <a:p>
            <a:r>
              <a:rPr lang="en-US" dirty="0" smtClean="0"/>
              <a:t>Hints</a:t>
            </a:r>
          </a:p>
          <a:p>
            <a:r>
              <a:rPr lang="en-US" dirty="0" smtClean="0"/>
              <a:t>Experiments</a:t>
            </a:r>
          </a:p>
          <a:p>
            <a:r>
              <a:rPr lang="en-US" dirty="0" smtClean="0"/>
              <a:t>Hand In </a:t>
            </a:r>
          </a:p>
          <a:p>
            <a:r>
              <a:rPr lang="en-US" dirty="0" smtClean="0"/>
              <a:t>Grading</a:t>
            </a:r>
            <a:endParaRPr lang="en-US" dirty="0"/>
          </a:p>
        </p:txBody>
      </p:sp>
    </p:spTree>
    <p:extLst>
      <p:ext uri="{BB962C8B-B14F-4D97-AF65-F5344CB8AC3E}">
        <p14:creationId xmlns:p14="http://schemas.microsoft.com/office/powerpoint/2010/main" val="2415078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6089650" cy="623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400800" y="533400"/>
            <a:ext cx="2743199" cy="1143000"/>
          </a:xfrm>
        </p:spPr>
        <p:txBody>
          <a:bodyPr>
            <a:normAutofit fontScale="90000"/>
          </a:bodyPr>
          <a:lstStyle/>
          <a:p>
            <a:r>
              <a:rPr lang="en-US" dirty="0" smtClean="0"/>
              <a:t>Dragonfly Classes</a:t>
            </a:r>
            <a:endParaRPr lang="en-US" dirty="0"/>
          </a:p>
        </p:txBody>
      </p:sp>
      <p:sp>
        <p:nvSpPr>
          <p:cNvPr id="3" name="TextBox 2"/>
          <p:cNvSpPr txBox="1"/>
          <p:nvPr/>
        </p:nvSpPr>
        <p:spPr>
          <a:xfrm>
            <a:off x="4876800" y="762000"/>
            <a:ext cx="1164101" cy="276999"/>
          </a:xfrm>
          <a:prstGeom prst="rect">
            <a:avLst/>
          </a:prstGeom>
          <a:noFill/>
          <a:ln w="19050">
            <a:solidFill>
              <a:schemeClr val="tx1"/>
            </a:solidFill>
            <a:prstDash val="sysDot"/>
          </a:ln>
        </p:spPr>
        <p:txBody>
          <a:bodyPr wrap="none" rtlCol="0">
            <a:spAutoFit/>
          </a:bodyPr>
          <a:lstStyle/>
          <a:p>
            <a:r>
              <a:rPr lang="en-US" sz="1200" dirty="0" smtClean="0">
                <a:latin typeface="Times" pitchFamily="18" charset="0"/>
              </a:rPr>
              <a:t>+ Sound, Music</a:t>
            </a:r>
            <a:endParaRPr lang="en-US" sz="1200" dirty="0">
              <a:latin typeface="Times" pitchFamily="18" charset="0"/>
            </a:endParaRPr>
          </a:p>
        </p:txBody>
      </p:sp>
      <p:sp>
        <p:nvSpPr>
          <p:cNvPr id="5" name="TextBox 4"/>
          <p:cNvSpPr txBox="1"/>
          <p:nvPr/>
        </p:nvSpPr>
        <p:spPr>
          <a:xfrm>
            <a:off x="7010400" y="4001869"/>
            <a:ext cx="1475084" cy="923330"/>
          </a:xfrm>
          <a:prstGeom prst="rect">
            <a:avLst/>
          </a:prstGeom>
          <a:noFill/>
          <a:ln w="19050">
            <a:solidFill>
              <a:schemeClr val="tx1"/>
            </a:solidFill>
            <a:prstDash val="dash"/>
          </a:ln>
        </p:spPr>
        <p:txBody>
          <a:bodyPr wrap="none" rtlCol="0">
            <a:spAutoFit/>
          </a:bodyPr>
          <a:lstStyle/>
          <a:p>
            <a:r>
              <a:rPr lang="en-US" dirty="0" smtClean="0"/>
              <a:t>Add </a:t>
            </a:r>
            <a:r>
              <a:rPr lang="en-US" i="1" dirty="0" smtClean="0">
                <a:solidFill>
                  <a:srgbClr val="0070C0"/>
                </a:solidFill>
              </a:rPr>
              <a:t>Manager</a:t>
            </a:r>
          </a:p>
          <a:p>
            <a:r>
              <a:rPr lang="en-US" dirty="0" smtClean="0"/>
              <a:t>Add </a:t>
            </a:r>
            <a:r>
              <a:rPr lang="en-US" i="1" dirty="0" smtClean="0">
                <a:solidFill>
                  <a:srgbClr val="0070C0"/>
                </a:solidFill>
              </a:rPr>
              <a:t>Event</a:t>
            </a:r>
          </a:p>
          <a:p>
            <a:r>
              <a:rPr lang="en-US" dirty="0" smtClean="0"/>
              <a:t>(Add </a:t>
            </a:r>
            <a:r>
              <a:rPr lang="en-US" i="1" dirty="0" smtClean="0"/>
              <a:t>Sentry)</a:t>
            </a:r>
            <a:endParaRPr lang="en-US" i="1" dirty="0"/>
          </a:p>
        </p:txBody>
      </p:sp>
    </p:spTree>
    <p:extLst>
      <p:ext uri="{BB962C8B-B14F-4D97-AF65-F5344CB8AC3E}">
        <p14:creationId xmlns:p14="http://schemas.microsoft.com/office/powerpoint/2010/main" val="3471512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4052" y="1066800"/>
            <a:ext cx="4724400"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Managers</a:t>
            </a:r>
            <a:endParaRPr lang="en-US" dirty="0"/>
          </a:p>
        </p:txBody>
      </p:sp>
      <p:sp>
        <p:nvSpPr>
          <p:cNvPr id="3" name="Content Placeholder 2"/>
          <p:cNvSpPr>
            <a:spLocks noGrp="1"/>
          </p:cNvSpPr>
          <p:nvPr>
            <p:ph idx="1"/>
          </p:nvPr>
        </p:nvSpPr>
        <p:spPr>
          <a:xfrm>
            <a:off x="457200" y="1600200"/>
            <a:ext cx="3352800" cy="4525963"/>
          </a:xfrm>
        </p:spPr>
        <p:txBody>
          <a:bodyPr>
            <a:normAutofit fontScale="77500" lnSpcReduction="20000"/>
          </a:bodyPr>
          <a:lstStyle/>
          <a:p>
            <a:r>
              <a:rPr lang="en-US" dirty="0"/>
              <a:t>Support systems that manage crucial tasks</a:t>
            </a:r>
          </a:p>
          <a:p>
            <a:pPr lvl="1"/>
            <a:r>
              <a:rPr lang="en-US" dirty="0"/>
              <a:t>Handling input, Rendering graphics, Logging </a:t>
            </a:r>
            <a:r>
              <a:rPr lang="en-US" dirty="0" smtClean="0"/>
              <a:t>data</a:t>
            </a:r>
          </a:p>
          <a:p>
            <a:pPr lvl="1"/>
            <a:r>
              <a:rPr lang="en-US" dirty="0" smtClean="0">
                <a:solidFill>
                  <a:srgbClr val="0070C0"/>
                </a:solidFill>
              </a:rPr>
              <a:t>Networking</a:t>
            </a:r>
          </a:p>
          <a:p>
            <a:r>
              <a:rPr lang="en-US" dirty="0" smtClean="0"/>
              <a:t>Startup and shutdown explicitly</a:t>
            </a:r>
          </a:p>
          <a:p>
            <a:pPr lvl="1"/>
            <a:r>
              <a:rPr lang="en-US" dirty="0" err="1" smtClean="0"/>
              <a:t>GameManager</a:t>
            </a:r>
            <a:endParaRPr lang="en-US" dirty="0" smtClean="0"/>
          </a:p>
          <a:p>
            <a:pPr lvl="1"/>
            <a:r>
              <a:rPr lang="en-US" dirty="0" err="1" smtClean="0">
                <a:solidFill>
                  <a:srgbClr val="0070C0"/>
                </a:solidFill>
              </a:rPr>
              <a:t>NetworkManager</a:t>
            </a:r>
            <a:endParaRPr lang="en-US" dirty="0">
              <a:solidFill>
                <a:srgbClr val="0070C0"/>
              </a:solidFill>
            </a:endParaRPr>
          </a:p>
          <a:p>
            <a:r>
              <a:rPr lang="en-US" dirty="0" smtClean="0"/>
              <a:t>Only makes sense to have one</a:t>
            </a:r>
          </a:p>
          <a:p>
            <a:pPr lvl="1"/>
            <a:r>
              <a:rPr lang="en-US" dirty="0" smtClean="0"/>
              <a:t>Singleton</a:t>
            </a:r>
            <a:endParaRPr lang="en-US" dirty="0"/>
          </a:p>
          <a:p>
            <a:endParaRPr lang="en-US" dirty="0"/>
          </a:p>
        </p:txBody>
      </p:sp>
      <p:sp>
        <p:nvSpPr>
          <p:cNvPr id="4" name="TextBox 3"/>
          <p:cNvSpPr txBox="1"/>
          <p:nvPr/>
        </p:nvSpPr>
        <p:spPr>
          <a:xfrm>
            <a:off x="6379698" y="5942986"/>
            <a:ext cx="2154308" cy="369332"/>
          </a:xfrm>
          <a:prstGeom prst="rect">
            <a:avLst/>
          </a:prstGeom>
          <a:noFill/>
          <a:ln w="19050">
            <a:solidFill>
              <a:schemeClr val="tx1"/>
            </a:solidFill>
            <a:prstDash val="dash"/>
          </a:ln>
        </p:spPr>
        <p:txBody>
          <a:bodyPr wrap="none" rtlCol="0">
            <a:spAutoFit/>
          </a:bodyPr>
          <a:lstStyle/>
          <a:p>
            <a:r>
              <a:rPr lang="en-US" dirty="0" err="1" smtClean="0">
                <a:solidFill>
                  <a:srgbClr val="0070C0"/>
                </a:solidFill>
              </a:rPr>
              <a:t>df</a:t>
            </a:r>
            <a:r>
              <a:rPr lang="en-US" dirty="0" smtClean="0">
                <a:solidFill>
                  <a:srgbClr val="0070C0"/>
                </a:solidFill>
              </a:rPr>
              <a:t>::</a:t>
            </a:r>
            <a:r>
              <a:rPr lang="en-US" dirty="0" err="1" smtClean="0">
                <a:solidFill>
                  <a:srgbClr val="0070C0"/>
                </a:solidFill>
              </a:rPr>
              <a:t>NetworkManager</a:t>
            </a:r>
            <a:endParaRPr lang="en-US" dirty="0">
              <a:solidFill>
                <a:srgbClr val="0070C0"/>
              </a:solidFill>
            </a:endParaRPr>
          </a:p>
        </p:txBody>
      </p:sp>
      <p:cxnSp>
        <p:nvCxnSpPr>
          <p:cNvPr id="6" name="Straight Arrow Connector 5"/>
          <p:cNvCxnSpPr/>
          <p:nvPr/>
        </p:nvCxnSpPr>
        <p:spPr>
          <a:xfrm flipH="1" flipV="1">
            <a:off x="4571999" y="3581400"/>
            <a:ext cx="1764323" cy="228600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521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engagedfamilygaming.com/wp-content/uploads/2015/09/fifa-16-logo-2.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399" y="2819400"/>
            <a:ext cx="1219199"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engagedfamilygaming.com/wp-content/uploads/2015/09/fifa-16-logo-2.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74" y="2819400"/>
            <a:ext cx="1219199" cy="685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0375" y="76200"/>
            <a:ext cx="8229600" cy="1143000"/>
          </a:xfrm>
        </p:spPr>
        <p:txBody>
          <a:bodyPr/>
          <a:lstStyle/>
          <a:p>
            <a:r>
              <a:rPr lang="en-US" dirty="0" smtClean="0"/>
              <a:t>Overview</a:t>
            </a:r>
            <a:endParaRPr lang="en-US" dirty="0"/>
          </a:p>
        </p:txBody>
      </p:sp>
      <p:sp>
        <p:nvSpPr>
          <p:cNvPr id="13" name="Content Placeholder 12"/>
          <p:cNvSpPr>
            <a:spLocks noGrp="1"/>
          </p:cNvSpPr>
          <p:nvPr>
            <p:ph idx="1"/>
          </p:nvPr>
        </p:nvSpPr>
        <p:spPr>
          <a:xfrm>
            <a:off x="1828800" y="4419600"/>
            <a:ext cx="6629400" cy="1752600"/>
          </a:xfrm>
        </p:spPr>
        <p:txBody>
          <a:bodyPr>
            <a:noAutofit/>
          </a:bodyPr>
          <a:lstStyle/>
          <a:p>
            <a:r>
              <a:rPr lang="en-US" sz="2000" dirty="0" smtClean="0"/>
              <a:t>One game world – the pitch</a:t>
            </a:r>
          </a:p>
          <a:p>
            <a:r>
              <a:rPr lang="en-US" sz="2000" dirty="0" smtClean="0"/>
              <a:t>But more than one copy – each client has own!</a:t>
            </a:r>
          </a:p>
          <a:p>
            <a:r>
              <a:rPr lang="en-US" sz="2000" dirty="0" smtClean="0"/>
              <a:t>Each client does own computations (ball moves left)</a:t>
            </a:r>
          </a:p>
          <a:p>
            <a:r>
              <a:rPr lang="en-US" sz="2000" dirty="0" smtClean="0"/>
              <a:t>How to keep game world synchronized?</a:t>
            </a:r>
          </a:p>
          <a:p>
            <a:r>
              <a:rPr lang="en-US" sz="2000" dirty="0" smtClean="0"/>
              <a:t>(Advanced: what about latency? scalability? cheating?)</a:t>
            </a:r>
            <a:endParaRPr lang="en-US" sz="2000" dirty="0"/>
          </a:p>
        </p:txBody>
      </p:sp>
      <p:pic>
        <p:nvPicPr>
          <p:cNvPr id="4098" name="Picture 2" descr="http://www.mrfreegames.com/wp-content/uploads/2015/05/FIFA-16-SCREENSHO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302" y="1131596"/>
            <a:ext cx="2743200" cy="15430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mrfreegames.com/wp-content/uploads/2015/05/FIFA-16-SCREENSHO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1302" y="1167264"/>
            <a:ext cx="2743200" cy="154305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Image result for playstation 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playstation 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7" name="Picture 11" descr="https://static.wmobjects.com.br/hotsite/sku-content/sony/418281/images/418281-console-playstation-4-sony-product-dimension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1741" y="2875711"/>
            <a:ext cx="2009775" cy="10328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https://static.wmobjects.com.br/hotsite/sku-content/sony/418281/images/418281-console-playstation-4-sony-product-dimension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4727" y="2875711"/>
            <a:ext cx="2009775" cy="103286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3711102" y="1798346"/>
            <a:ext cx="1219200" cy="0"/>
          </a:xfrm>
          <a:prstGeom prst="straightConnector1">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63501" y="1326714"/>
            <a:ext cx="966803" cy="369332"/>
          </a:xfrm>
          <a:prstGeom prst="rect">
            <a:avLst/>
          </a:prstGeom>
          <a:noFill/>
        </p:spPr>
        <p:txBody>
          <a:bodyPr wrap="none" rtlCol="0">
            <a:spAutoFit/>
          </a:bodyPr>
          <a:lstStyle/>
          <a:p>
            <a:r>
              <a:rPr lang="en-US" dirty="0" smtClean="0"/>
              <a:t>network</a:t>
            </a:r>
            <a:endParaRPr lang="en-US" dirty="0"/>
          </a:p>
        </p:txBody>
      </p:sp>
    </p:spTree>
    <p:extLst>
      <p:ext uri="{BB962C8B-B14F-4D97-AF65-F5344CB8AC3E}">
        <p14:creationId xmlns:p14="http://schemas.microsoft.com/office/powerpoint/2010/main" val="1308948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382000" cy="977900"/>
          </a:xfrm>
        </p:spPr>
        <p:txBody>
          <a:bodyPr>
            <a:normAutofit/>
          </a:bodyPr>
          <a:lstStyle/>
          <a:p>
            <a:r>
              <a:rPr lang="en-US" dirty="0" smtClean="0"/>
              <a:t>Managers: C++ Singletons</a:t>
            </a:r>
            <a:endParaRPr lang="en-US" dirty="0"/>
          </a:p>
        </p:txBody>
      </p:sp>
      <p:sp>
        <p:nvSpPr>
          <p:cNvPr id="3" name="Content Placeholder 2"/>
          <p:cNvSpPr>
            <a:spLocks noGrp="1"/>
          </p:cNvSpPr>
          <p:nvPr>
            <p:ph idx="1"/>
          </p:nvPr>
        </p:nvSpPr>
        <p:spPr>
          <a:xfrm>
            <a:off x="152400" y="1600200"/>
            <a:ext cx="4164676" cy="4572000"/>
          </a:xfrm>
        </p:spPr>
        <p:txBody>
          <a:bodyPr>
            <a:normAutofit fontScale="85000" lnSpcReduction="10000"/>
          </a:bodyPr>
          <a:lstStyle/>
          <a:p>
            <a:r>
              <a:rPr lang="en-US" sz="2800" dirty="0" smtClean="0"/>
              <a:t>Idea</a:t>
            </a:r>
          </a:p>
          <a:p>
            <a:pPr lvl="1"/>
            <a:r>
              <a:rPr lang="en-US" sz="2400" dirty="0" smtClean="0"/>
              <a:t>Generally only 1 makes sense</a:t>
            </a:r>
          </a:p>
          <a:p>
            <a:pPr lvl="1"/>
            <a:r>
              <a:rPr lang="en-US" sz="2400" dirty="0" smtClean="0"/>
              <a:t>Need global access</a:t>
            </a:r>
          </a:p>
          <a:p>
            <a:pPr marL="457200" lvl="1" indent="0">
              <a:buNone/>
            </a:pPr>
            <a:r>
              <a:rPr lang="en-US" sz="2400" dirty="0" smtClean="0">
                <a:sym typeface="Wingdings" panose="05000000000000000000" pitchFamily="2" charset="2"/>
              </a:rPr>
              <a:t> </a:t>
            </a:r>
            <a:r>
              <a:rPr lang="en-US" sz="2400" i="1" dirty="0" smtClean="0"/>
              <a:t>Singleton</a:t>
            </a:r>
            <a:r>
              <a:rPr lang="en-US" sz="2400" dirty="0" smtClean="0"/>
              <a:t> (design pattern)</a:t>
            </a:r>
            <a:endParaRPr lang="en-US" sz="2400" i="1" dirty="0" smtClean="0"/>
          </a:p>
          <a:p>
            <a:r>
              <a:rPr lang="en-US" sz="2800" dirty="0" smtClean="0"/>
              <a:t>Compiler won’t allow creation (so have only 1)</a:t>
            </a:r>
          </a:p>
          <a:p>
            <a:pPr marL="457200" lvl="1" indent="0">
              <a:buNone/>
            </a:pPr>
            <a:r>
              <a:rPr lang="en-US" sz="1800" dirty="0" smtClean="0">
                <a:solidFill>
                  <a:srgbClr val="0070C0"/>
                </a:solidFill>
                <a:latin typeface="Consolas" pitchFamily="49" charset="0"/>
                <a:cs typeface="Consolas" pitchFamily="49" charset="0"/>
              </a:rPr>
              <a:t>Singleton s; </a:t>
            </a:r>
            <a:r>
              <a:rPr lang="en-US" sz="1800" i="1" dirty="0" smtClean="0">
                <a:solidFill>
                  <a:srgbClr val="008000"/>
                </a:solidFill>
                <a:cs typeface="Consolas" pitchFamily="49" charset="0"/>
              </a:rPr>
              <a:t>// not allowed</a:t>
            </a:r>
          </a:p>
          <a:p>
            <a:r>
              <a:rPr lang="en-US" sz="2800" dirty="0" smtClean="0"/>
              <a:t>Instead:</a:t>
            </a:r>
          </a:p>
          <a:p>
            <a:pPr marL="457200" lvl="1" indent="0">
              <a:buNone/>
            </a:pPr>
            <a:r>
              <a:rPr lang="en-US" sz="1800" dirty="0" smtClean="0">
                <a:solidFill>
                  <a:srgbClr val="0070C0"/>
                </a:solidFill>
                <a:latin typeface="Consolas" pitchFamily="49" charset="0"/>
                <a:cs typeface="Consolas" pitchFamily="49" charset="0"/>
              </a:rPr>
              <a:t>Singleton &amp;s= Singleton::</a:t>
            </a:r>
            <a:r>
              <a:rPr lang="en-US" sz="1800" dirty="0" err="1" smtClean="0">
                <a:solidFill>
                  <a:srgbClr val="0070C0"/>
                </a:solidFill>
                <a:latin typeface="Consolas" pitchFamily="49" charset="0"/>
                <a:cs typeface="Consolas" pitchFamily="49" charset="0"/>
              </a:rPr>
              <a:t>getInstance</a:t>
            </a:r>
            <a:r>
              <a:rPr lang="en-US" sz="1800" dirty="0" smtClean="0">
                <a:solidFill>
                  <a:srgbClr val="0070C0"/>
                </a:solidFill>
                <a:latin typeface="Consolas" pitchFamily="49" charset="0"/>
                <a:cs typeface="Consolas" pitchFamily="49" charset="0"/>
              </a:rPr>
              <a:t>();</a:t>
            </a:r>
            <a:endParaRPr lang="en-US" sz="2400" dirty="0" smtClean="0">
              <a:solidFill>
                <a:srgbClr val="0070C0"/>
              </a:solidFill>
              <a:latin typeface="Consolas" pitchFamily="49" charset="0"/>
              <a:cs typeface="Consolas" pitchFamily="49" charset="0"/>
            </a:endParaRPr>
          </a:p>
          <a:p>
            <a:r>
              <a:rPr lang="en-US" sz="2800" dirty="0" smtClean="0"/>
              <a:t>Guarantees only 1 copy of </a:t>
            </a:r>
            <a:r>
              <a:rPr lang="en-US" sz="2800" dirty="0" smtClean="0">
                <a:solidFill>
                  <a:srgbClr val="0070C0"/>
                </a:solidFill>
              </a:rPr>
              <a:t>Singleton</a:t>
            </a:r>
            <a:r>
              <a:rPr lang="en-US" sz="2800" dirty="0" smtClean="0"/>
              <a:t> will exist</a:t>
            </a:r>
          </a:p>
          <a:p>
            <a:pPr marL="0" indent="0">
              <a:buNone/>
            </a:pPr>
            <a:r>
              <a:rPr lang="en-US" sz="2800" dirty="0" smtClean="0">
                <a:sym typeface="Wingdings" pitchFamily="2" charset="2"/>
              </a:rPr>
              <a:t> Use for </a:t>
            </a:r>
            <a:r>
              <a:rPr lang="en-US" sz="2800" dirty="0" smtClean="0">
                <a:solidFill>
                  <a:srgbClr val="0070C0"/>
                </a:solidFill>
                <a:sym typeface="Wingdings" pitchFamily="2" charset="2"/>
              </a:rPr>
              <a:t>Network Manager</a:t>
            </a:r>
          </a:p>
          <a:p>
            <a:endParaRPr lang="en-US" sz="2800" dirty="0" smtClean="0"/>
          </a:p>
        </p:txBody>
      </p:sp>
      <p:sp>
        <p:nvSpPr>
          <p:cNvPr id="6" name="TextBox 5"/>
          <p:cNvSpPr txBox="1"/>
          <p:nvPr/>
        </p:nvSpPr>
        <p:spPr>
          <a:xfrm>
            <a:off x="4419600" y="1752600"/>
            <a:ext cx="4648200" cy="3785652"/>
          </a:xfrm>
          <a:prstGeom prst="rect">
            <a:avLst/>
          </a:prstGeom>
          <a:solidFill>
            <a:srgbClr val="FFFF99"/>
          </a:solidFill>
          <a:ln w="19050">
            <a:solidFill>
              <a:srgbClr val="003300"/>
            </a:solidFill>
          </a:ln>
        </p:spPr>
        <p:txBody>
          <a:bodyPr wrap="square" rtlCol="0">
            <a:spAutoFit/>
          </a:bodyPr>
          <a:lstStyle/>
          <a:p>
            <a:r>
              <a:rPr lang="en-US" sz="1600" dirty="0" smtClean="0">
                <a:latin typeface="Consolas" pitchFamily="49" charset="0"/>
                <a:cs typeface="Consolas" pitchFamily="49" charset="0"/>
              </a:rPr>
              <a:t>class </a:t>
            </a:r>
            <a:r>
              <a:rPr lang="en-US" sz="1600" dirty="0" smtClean="0">
                <a:solidFill>
                  <a:srgbClr val="0070C0"/>
                </a:solidFill>
                <a:latin typeface="Consolas" pitchFamily="49" charset="0"/>
                <a:cs typeface="Consolas" pitchFamily="49" charset="0"/>
              </a:rPr>
              <a:t>Singleton {</a:t>
            </a:r>
          </a:p>
          <a:p>
            <a:r>
              <a:rPr lang="en-US" sz="1600" dirty="0" smtClean="0">
                <a:latin typeface="Consolas" pitchFamily="49" charset="0"/>
                <a:cs typeface="Consolas" pitchFamily="49" charset="0"/>
              </a:rPr>
              <a:t> private:</a:t>
            </a:r>
          </a:p>
          <a:p>
            <a:r>
              <a:rPr lang="en-US" sz="1600" dirty="0" smtClean="0">
                <a:latin typeface="Consolas" pitchFamily="49" charset="0"/>
                <a:cs typeface="Consolas" pitchFamily="49" charset="0"/>
              </a:rPr>
              <a:t>  </a:t>
            </a:r>
            <a:r>
              <a:rPr lang="en-US" sz="1600" dirty="0" smtClean="0">
                <a:solidFill>
                  <a:srgbClr val="0070C0"/>
                </a:solidFill>
                <a:latin typeface="Consolas" pitchFamily="49" charset="0"/>
                <a:cs typeface="Consolas" pitchFamily="49" charset="0"/>
              </a:rPr>
              <a:t>Singleton();</a:t>
            </a:r>
            <a:r>
              <a:rPr lang="en-US" sz="1600" dirty="0" smtClean="0">
                <a:latin typeface="Consolas" pitchFamily="49" charset="0"/>
                <a:cs typeface="Consolas" pitchFamily="49" charset="0"/>
              </a:rPr>
              <a:t> </a:t>
            </a:r>
          </a:p>
          <a:p>
            <a:r>
              <a:rPr lang="en-US" sz="1600" dirty="0" smtClean="0">
                <a:solidFill>
                  <a:srgbClr val="0070C0"/>
                </a:solidFill>
                <a:latin typeface="Consolas" pitchFamily="49" charset="0"/>
                <a:cs typeface="Consolas" pitchFamily="49" charset="0"/>
              </a:rPr>
              <a:t>  Singleton(Singleton</a:t>
            </a: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const</a:t>
            </a:r>
            <a:r>
              <a:rPr lang="en-US" sz="1600" dirty="0" smtClean="0">
                <a:latin typeface="Consolas" pitchFamily="49" charset="0"/>
                <a:cs typeface="Consolas" pitchFamily="49" charset="0"/>
              </a:rPr>
              <a:t> </a:t>
            </a:r>
            <a:r>
              <a:rPr lang="en-US" sz="1600" dirty="0" smtClean="0">
                <a:solidFill>
                  <a:srgbClr val="0070C0"/>
                </a:solidFill>
                <a:latin typeface="Consolas" pitchFamily="49" charset="0"/>
                <a:cs typeface="Consolas" pitchFamily="49" charset="0"/>
              </a:rPr>
              <a:t>&amp;copy); </a:t>
            </a:r>
          </a:p>
          <a:p>
            <a:r>
              <a:rPr lang="en-US" sz="1600" dirty="0" smtClean="0">
                <a:solidFill>
                  <a:srgbClr val="0070C0"/>
                </a:solidFill>
                <a:latin typeface="Consolas" pitchFamily="49" charset="0"/>
                <a:cs typeface="Consolas" pitchFamily="49" charset="0"/>
              </a:rPr>
              <a:t>  Singleton&amp;(Singleton </a:t>
            </a:r>
            <a:r>
              <a:rPr lang="en-US" sz="1600" dirty="0" err="1" smtClean="0">
                <a:latin typeface="Consolas" pitchFamily="49" charset="0"/>
                <a:cs typeface="Consolas" pitchFamily="49" charset="0"/>
              </a:rPr>
              <a:t>const</a:t>
            </a:r>
            <a:r>
              <a:rPr lang="en-US" sz="1600" dirty="0" smtClean="0">
                <a:latin typeface="Consolas" pitchFamily="49" charset="0"/>
                <a:cs typeface="Consolas" pitchFamily="49" charset="0"/>
              </a:rPr>
              <a:t> </a:t>
            </a:r>
            <a:r>
              <a:rPr lang="en-US" sz="1600" dirty="0" smtClean="0">
                <a:solidFill>
                  <a:srgbClr val="0070C0"/>
                </a:solidFill>
                <a:latin typeface="Consolas" pitchFamily="49" charset="0"/>
                <a:cs typeface="Consolas" pitchFamily="49" charset="0"/>
              </a:rPr>
              <a:t>&amp;assign); </a:t>
            </a:r>
          </a:p>
          <a:p>
            <a:r>
              <a:rPr lang="en-US" sz="1600" dirty="0" smtClean="0">
                <a:latin typeface="Consolas" pitchFamily="49" charset="0"/>
                <a:cs typeface="Consolas" pitchFamily="49" charset="0"/>
              </a:rPr>
              <a:t> public:</a:t>
            </a:r>
          </a:p>
          <a:p>
            <a:r>
              <a:rPr lang="en-US" sz="1600" dirty="0" smtClean="0">
                <a:latin typeface="Consolas" pitchFamily="49" charset="0"/>
                <a:cs typeface="Consolas" pitchFamily="49" charset="0"/>
              </a:rPr>
              <a:t>  static </a:t>
            </a:r>
            <a:r>
              <a:rPr lang="en-US" sz="1600" dirty="0" smtClean="0">
                <a:solidFill>
                  <a:srgbClr val="0070C0"/>
                </a:solidFill>
                <a:latin typeface="Consolas" pitchFamily="49" charset="0"/>
                <a:cs typeface="Consolas" pitchFamily="49" charset="0"/>
              </a:rPr>
              <a:t>Singleton &amp;</a:t>
            </a:r>
            <a:r>
              <a:rPr lang="en-US" sz="1600" dirty="0" err="1" smtClean="0">
                <a:solidFill>
                  <a:srgbClr val="0070C0"/>
                </a:solidFill>
                <a:latin typeface="Consolas" pitchFamily="49" charset="0"/>
                <a:cs typeface="Consolas" pitchFamily="49" charset="0"/>
              </a:rPr>
              <a:t>getInstance</a:t>
            </a:r>
            <a:r>
              <a:rPr lang="en-US" sz="1600" dirty="0" smtClean="0">
                <a:solidFill>
                  <a:srgbClr val="0070C0"/>
                </a:solidFill>
                <a:latin typeface="Consolas" pitchFamily="49" charset="0"/>
                <a:cs typeface="Consolas" pitchFamily="49" charset="0"/>
              </a:rPr>
              <a:t>();</a:t>
            </a:r>
            <a:r>
              <a:rPr lang="en-US" sz="1600" i="1" dirty="0" smtClean="0">
                <a:solidFill>
                  <a:srgbClr val="009900"/>
                </a:solidFill>
                <a:cs typeface="Consolas" pitchFamily="49" charset="0"/>
              </a:rPr>
              <a:t>.</a:t>
            </a:r>
          </a:p>
          <a:p>
            <a:r>
              <a:rPr lang="en-US" sz="1600" dirty="0" smtClean="0">
                <a:solidFill>
                  <a:srgbClr val="0070C0"/>
                </a:solidFill>
                <a:latin typeface="Consolas" pitchFamily="49" charset="0"/>
                <a:cs typeface="Consolas" pitchFamily="49" charset="0"/>
              </a:rPr>
              <a:t>};</a:t>
            </a:r>
          </a:p>
          <a:p>
            <a:endParaRPr lang="en-US" sz="1600" dirty="0" smtClean="0">
              <a:latin typeface="Consolas" pitchFamily="49" charset="0"/>
              <a:cs typeface="Consolas" pitchFamily="49" charset="0"/>
            </a:endParaRPr>
          </a:p>
          <a:p>
            <a:r>
              <a:rPr lang="en-US" sz="1600" i="1" dirty="0" smtClean="0">
                <a:solidFill>
                  <a:srgbClr val="009900"/>
                </a:solidFill>
                <a:cs typeface="Consolas" pitchFamily="49" charset="0"/>
              </a:rPr>
              <a:t>// Return the one and only instance of the class.</a:t>
            </a:r>
          </a:p>
          <a:p>
            <a:r>
              <a:rPr lang="en-US" sz="1600" dirty="0" smtClean="0">
                <a:latin typeface="Consolas" pitchFamily="49" charset="0"/>
                <a:cs typeface="Consolas" pitchFamily="49" charset="0"/>
              </a:rPr>
              <a:t>Singleton </a:t>
            </a:r>
            <a:r>
              <a:rPr lang="en-US" sz="1600" dirty="0" smtClean="0">
                <a:solidFill>
                  <a:srgbClr val="0070C0"/>
                </a:solidFill>
                <a:latin typeface="Consolas" pitchFamily="49" charset="0"/>
                <a:cs typeface="Consolas" pitchFamily="49" charset="0"/>
              </a:rPr>
              <a:t>&amp;Singleton::</a:t>
            </a:r>
            <a:r>
              <a:rPr lang="en-US" sz="1600" dirty="0" err="1" smtClean="0">
                <a:solidFill>
                  <a:srgbClr val="0070C0"/>
                </a:solidFill>
                <a:latin typeface="Consolas" pitchFamily="49" charset="0"/>
                <a:cs typeface="Consolas" pitchFamily="49" charset="0"/>
              </a:rPr>
              <a:t>getInstance</a:t>
            </a:r>
            <a:r>
              <a:rPr lang="en-US" sz="1600" dirty="0" smtClean="0">
                <a:solidFill>
                  <a:srgbClr val="0070C0"/>
                </a:solidFill>
                <a:latin typeface="Consolas" pitchFamily="49" charset="0"/>
                <a:cs typeface="Consolas" pitchFamily="49" charset="0"/>
              </a:rPr>
              <a:t>() {</a:t>
            </a:r>
          </a:p>
          <a:p>
            <a:r>
              <a:rPr lang="en-US" sz="1600" dirty="0" smtClean="0">
                <a:latin typeface="Consolas" pitchFamily="49" charset="0"/>
                <a:cs typeface="Consolas" pitchFamily="49" charset="0"/>
              </a:rPr>
              <a:t>  </a:t>
            </a:r>
            <a:r>
              <a:rPr lang="en-US" sz="1600" i="1" dirty="0" smtClean="0">
                <a:solidFill>
                  <a:srgbClr val="009900"/>
                </a:solidFill>
                <a:cs typeface="Consolas" pitchFamily="49" charset="0"/>
              </a:rPr>
              <a:t>// A static variable persists after method ends.</a:t>
            </a:r>
          </a:p>
          <a:p>
            <a:r>
              <a:rPr lang="en-US" sz="1600" dirty="0" smtClean="0">
                <a:latin typeface="Consolas" pitchFamily="49" charset="0"/>
                <a:cs typeface="Consolas" pitchFamily="49" charset="0"/>
              </a:rPr>
              <a:t>  static </a:t>
            </a:r>
            <a:r>
              <a:rPr lang="en-US" sz="1600" dirty="0" smtClean="0">
                <a:solidFill>
                  <a:srgbClr val="0070C0"/>
                </a:solidFill>
                <a:latin typeface="Consolas" pitchFamily="49" charset="0"/>
                <a:cs typeface="Consolas" pitchFamily="49" charset="0"/>
              </a:rPr>
              <a:t>Singleton single;</a:t>
            </a:r>
          </a:p>
          <a:p>
            <a:r>
              <a:rPr lang="en-US" sz="1600" dirty="0" smtClean="0">
                <a:latin typeface="Consolas" pitchFamily="49" charset="0"/>
                <a:cs typeface="Consolas" pitchFamily="49" charset="0"/>
              </a:rPr>
              <a:t>  return </a:t>
            </a:r>
            <a:r>
              <a:rPr lang="en-US" sz="1600" dirty="0" smtClean="0">
                <a:solidFill>
                  <a:srgbClr val="0070C0"/>
                </a:solidFill>
                <a:latin typeface="Consolas" pitchFamily="49" charset="0"/>
                <a:cs typeface="Consolas" pitchFamily="49" charset="0"/>
              </a:rPr>
              <a:t>single;</a:t>
            </a:r>
          </a:p>
          <a:p>
            <a:r>
              <a:rPr lang="en-US" sz="1600" dirty="0" smtClean="0">
                <a:solidFill>
                  <a:srgbClr val="0070C0"/>
                </a:solidFill>
                <a:latin typeface="Consolas" pitchFamily="49" charset="0"/>
                <a:cs typeface="Consolas" pitchFamily="49" charset="0"/>
              </a:rPr>
              <a:t>};</a:t>
            </a:r>
          </a:p>
        </p:txBody>
      </p:sp>
    </p:spTree>
    <p:extLst>
      <p:ext uri="{BB962C8B-B14F-4D97-AF65-F5344CB8AC3E}">
        <p14:creationId xmlns:p14="http://schemas.microsoft.com/office/powerpoint/2010/main" val="3440144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228600"/>
            <a:ext cx="2590800" cy="1143000"/>
          </a:xfrm>
        </p:spPr>
        <p:txBody>
          <a:bodyPr>
            <a:normAutofit fontScale="90000"/>
          </a:bodyPr>
          <a:lstStyle/>
          <a:p>
            <a:r>
              <a:rPr lang="en-US" dirty="0" err="1" smtClean="0"/>
              <a:t>Manager.h</a:t>
            </a:r>
            <a:endParaRPr lang="en-US" dirty="0"/>
          </a:p>
        </p:txBody>
      </p:sp>
      <p:sp>
        <p:nvSpPr>
          <p:cNvPr id="5" name="TextBox 4"/>
          <p:cNvSpPr txBox="1"/>
          <p:nvPr/>
        </p:nvSpPr>
        <p:spPr>
          <a:xfrm>
            <a:off x="6172200" y="1981200"/>
            <a:ext cx="2438400" cy="2616101"/>
          </a:xfrm>
          <a:prstGeom prst="rect">
            <a:avLst/>
          </a:prstGeom>
          <a:noFill/>
        </p:spPr>
        <p:txBody>
          <a:bodyPr wrap="square" rtlCol="0">
            <a:spAutoFit/>
          </a:bodyPr>
          <a:lstStyle/>
          <a:p>
            <a:r>
              <a:rPr lang="en-US" sz="2400" u="sng" dirty="0" smtClean="0"/>
              <a:t>Notes:</a:t>
            </a:r>
          </a:p>
          <a:p>
            <a:endParaRPr lang="en-US" sz="2000" u="sng" dirty="0" smtClean="0"/>
          </a:p>
          <a:p>
            <a:pPr marL="285750" indent="-285750">
              <a:buFont typeface="Arial" pitchFamily="34" charset="0"/>
              <a:buChar char="•"/>
            </a:pPr>
            <a:r>
              <a:rPr lang="en-US" sz="2000" dirty="0" smtClean="0"/>
              <a:t>Base class</a:t>
            </a:r>
          </a:p>
          <a:p>
            <a:pPr marL="285750" indent="-285750">
              <a:buFont typeface="Arial" pitchFamily="34" charset="0"/>
              <a:buChar char="•"/>
            </a:pPr>
            <a:r>
              <a:rPr lang="en-US" sz="2000" dirty="0" smtClean="0"/>
              <a:t>Other managers inherit (e.g., </a:t>
            </a:r>
            <a:r>
              <a:rPr lang="en-US" sz="2000" dirty="0" smtClean="0">
                <a:solidFill>
                  <a:srgbClr val="0070C0"/>
                </a:solidFill>
              </a:rPr>
              <a:t>Network Manager</a:t>
            </a:r>
            <a:r>
              <a:rPr lang="en-US" sz="2000" dirty="0" smtClean="0"/>
              <a:t>)</a:t>
            </a:r>
          </a:p>
          <a:p>
            <a:pPr marL="285750" indent="-285750">
              <a:buFont typeface="Arial" pitchFamily="34" charset="0"/>
              <a:buChar char="•"/>
            </a:pPr>
            <a:r>
              <a:rPr lang="en-US" sz="2000" dirty="0" smtClean="0">
                <a:latin typeface="Consolas" pitchFamily="49" charset="0"/>
                <a:cs typeface="Consolas" pitchFamily="49" charset="0"/>
              </a:rPr>
              <a:t>virtual</a:t>
            </a:r>
            <a:r>
              <a:rPr lang="en-US" sz="2000" dirty="0" smtClean="0"/>
              <a:t> ensures derived calls used</a:t>
            </a:r>
          </a:p>
        </p:txBody>
      </p:sp>
      <p:sp>
        <p:nvSpPr>
          <p:cNvPr id="6" name="TextBox 5"/>
          <p:cNvSpPr txBox="1"/>
          <p:nvPr/>
        </p:nvSpPr>
        <p:spPr>
          <a:xfrm>
            <a:off x="457200" y="18173"/>
            <a:ext cx="4876801" cy="6771084"/>
          </a:xfrm>
          <a:prstGeom prst="rect">
            <a:avLst/>
          </a:prstGeom>
          <a:solidFill>
            <a:srgbClr val="FFFF99"/>
          </a:solidFill>
          <a:ln w="19050">
            <a:solidFill>
              <a:srgbClr val="003300"/>
            </a:solidFill>
          </a:ln>
        </p:spPr>
        <p:txBody>
          <a:bodyPr wrap="square" rtlCol="0">
            <a:spAutoFit/>
          </a:bodyPr>
          <a:lstStyle/>
          <a:p>
            <a:r>
              <a:rPr lang="en-US" sz="1400" dirty="0" smtClean="0">
                <a:latin typeface="Consolas" pitchFamily="49" charset="0"/>
                <a:cs typeface="Consolas" pitchFamily="49" charset="0"/>
              </a:rPr>
              <a:t>namespace </a:t>
            </a:r>
            <a:r>
              <a:rPr lang="en-US" sz="1400" dirty="0" err="1" smtClean="0">
                <a:solidFill>
                  <a:srgbClr val="0070C0"/>
                </a:solidFill>
                <a:latin typeface="Consolas" pitchFamily="49" charset="0"/>
                <a:cs typeface="Consolas" pitchFamily="49" charset="0"/>
              </a:rPr>
              <a:t>df</a:t>
            </a:r>
            <a:r>
              <a:rPr lang="en-US" sz="1400" dirty="0" smtClean="0">
                <a:solidFill>
                  <a:srgbClr val="0070C0"/>
                </a:solidFill>
                <a:latin typeface="Consolas" pitchFamily="49" charset="0"/>
                <a:cs typeface="Consolas" pitchFamily="49" charset="0"/>
              </a:rPr>
              <a:t> {</a:t>
            </a:r>
          </a:p>
          <a:p>
            <a:endParaRPr lang="en-US" sz="1400" dirty="0" smtClean="0">
              <a:latin typeface="Consolas" pitchFamily="49" charset="0"/>
              <a:cs typeface="Consolas" pitchFamily="49" charset="0"/>
            </a:endParaRPr>
          </a:p>
          <a:p>
            <a:r>
              <a:rPr lang="en-US" sz="1400" dirty="0" smtClean="0">
                <a:latin typeface="Consolas" pitchFamily="49" charset="0"/>
                <a:cs typeface="Consolas" pitchFamily="49" charset="0"/>
              </a:rPr>
              <a:t>class </a:t>
            </a:r>
            <a:r>
              <a:rPr lang="en-US" sz="1400" dirty="0" smtClean="0">
                <a:solidFill>
                  <a:srgbClr val="0070C0"/>
                </a:solidFill>
                <a:latin typeface="Consolas" pitchFamily="49" charset="0"/>
                <a:cs typeface="Consolas" pitchFamily="49" charset="0"/>
              </a:rPr>
              <a:t>Manager {</a:t>
            </a:r>
          </a:p>
          <a:p>
            <a:r>
              <a:rPr lang="en-US" sz="1400" dirty="0">
                <a:latin typeface="Consolas" pitchFamily="49" charset="0"/>
                <a:cs typeface="Consolas" pitchFamily="49" charset="0"/>
              </a:rPr>
              <a:t> </a:t>
            </a:r>
            <a:r>
              <a:rPr lang="en-US" sz="1400" dirty="0" smtClean="0">
                <a:latin typeface="Consolas" pitchFamily="49" charset="0"/>
                <a:cs typeface="Consolas" pitchFamily="49" charset="0"/>
              </a:rPr>
              <a:t> </a:t>
            </a:r>
          </a:p>
          <a:p>
            <a:r>
              <a:rPr lang="en-US" sz="1400" dirty="0">
                <a:latin typeface="Consolas" pitchFamily="49" charset="0"/>
                <a:cs typeface="Consolas" pitchFamily="49" charset="0"/>
              </a:rPr>
              <a:t> </a:t>
            </a:r>
            <a:r>
              <a:rPr lang="en-US" sz="1400" dirty="0" smtClean="0">
                <a:latin typeface="Consolas" pitchFamily="49" charset="0"/>
                <a:cs typeface="Consolas" pitchFamily="49" charset="0"/>
              </a:rPr>
              <a:t>private:</a:t>
            </a:r>
          </a:p>
          <a:p>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std</a:t>
            </a:r>
            <a:r>
              <a:rPr lang="en-US" sz="1400" dirty="0" smtClean="0">
                <a:latin typeface="Consolas" pitchFamily="49" charset="0"/>
                <a:cs typeface="Consolas" pitchFamily="49" charset="0"/>
              </a:rPr>
              <a:t>::</a:t>
            </a:r>
            <a:r>
              <a:rPr lang="pt-BR" sz="1400" dirty="0" smtClean="0">
                <a:latin typeface="Consolas" panose="020B0609020204030204" pitchFamily="49" charset="0"/>
                <a:cs typeface="Consolas" panose="020B0609020204030204" pitchFamily="49" charset="0"/>
              </a:rPr>
              <a:t>string </a:t>
            </a:r>
            <a:r>
              <a:rPr lang="pt-BR" sz="1400" dirty="0" smtClean="0">
                <a:solidFill>
                  <a:srgbClr val="0070C0"/>
                </a:solidFill>
                <a:latin typeface="Consolas" panose="020B0609020204030204" pitchFamily="49" charset="0"/>
                <a:cs typeface="Consolas" panose="020B0609020204030204" pitchFamily="49" charset="0"/>
              </a:rPr>
              <a:t>type</a:t>
            </a:r>
            <a:r>
              <a:rPr lang="pt-BR" sz="1400" dirty="0" smtClean="0">
                <a:latin typeface="Consolas" panose="020B0609020204030204" pitchFamily="49" charset="0"/>
                <a:cs typeface="Consolas" panose="020B0609020204030204" pitchFamily="49" charset="0"/>
              </a:rPr>
              <a:t>; </a:t>
            </a:r>
            <a:r>
              <a:rPr lang="pt-BR" sz="1400" i="1" dirty="0" smtClean="0">
                <a:solidFill>
                  <a:srgbClr val="009900"/>
                </a:solidFill>
              </a:rPr>
              <a:t>// </a:t>
            </a:r>
            <a:r>
              <a:rPr lang="pt-BR" sz="1400" i="1" dirty="0">
                <a:solidFill>
                  <a:srgbClr val="009900"/>
                </a:solidFill>
              </a:rPr>
              <a:t>Manager </a:t>
            </a:r>
            <a:r>
              <a:rPr lang="pt-BR" sz="1400" i="1" dirty="0" smtClean="0">
                <a:solidFill>
                  <a:srgbClr val="009900"/>
                </a:solidFill>
              </a:rPr>
              <a:t>type  identifier </a:t>
            </a:r>
            <a:r>
              <a:rPr lang="pt-BR" sz="1400" i="1" dirty="0">
                <a:solidFill>
                  <a:srgbClr val="009900"/>
                </a:solidFill>
              </a:rPr>
              <a:t>.</a:t>
            </a:r>
            <a:endParaRPr lang="en-US" sz="1400" dirty="0" smtClean="0">
              <a:solidFill>
                <a:srgbClr val="009900"/>
              </a:solidFill>
              <a:latin typeface="Consolas" pitchFamily="49" charset="0"/>
              <a:cs typeface="Consolas" pitchFamily="49" charset="0"/>
            </a:endParaRPr>
          </a:p>
          <a:p>
            <a:r>
              <a:rPr lang="en-US" sz="1400" dirty="0">
                <a:solidFill>
                  <a:srgbClr val="0070C0"/>
                </a:solidFill>
                <a:latin typeface="Consolas" pitchFamily="49" charset="0"/>
                <a:cs typeface="Consolas" pitchFamily="49" charset="0"/>
              </a:rPr>
              <a:t> </a:t>
            </a:r>
            <a:r>
              <a:rPr lang="en-US" sz="1400" dirty="0" smtClean="0">
                <a:solidFill>
                  <a:srgbClr val="0070C0"/>
                </a:solidFill>
                <a:latin typeface="Consolas" pitchFamily="49" charset="0"/>
                <a:cs typeface="Consolas" pitchFamily="49" charset="0"/>
              </a:rPr>
              <a:t> </a:t>
            </a:r>
            <a:r>
              <a:rPr lang="en-US" sz="1400" dirty="0" err="1" smtClean="0">
                <a:latin typeface="Consolas" pitchFamily="49" charset="0"/>
                <a:cs typeface="Consolas" pitchFamily="49" charset="0"/>
              </a:rPr>
              <a:t>bool</a:t>
            </a:r>
            <a:r>
              <a:rPr lang="en-US" sz="1400" dirty="0" smtClean="0">
                <a:latin typeface="Consolas" pitchFamily="49" charset="0"/>
                <a:cs typeface="Consolas" pitchFamily="49" charset="0"/>
              </a:rPr>
              <a:t> </a:t>
            </a:r>
            <a:r>
              <a:rPr lang="en-US" sz="1400" dirty="0" err="1" smtClean="0">
                <a:solidFill>
                  <a:srgbClr val="0070C0"/>
                </a:solidFill>
                <a:latin typeface="Consolas" pitchFamily="49" charset="0"/>
                <a:cs typeface="Consolas" pitchFamily="49" charset="0"/>
              </a:rPr>
              <a:t>is_started</a:t>
            </a:r>
            <a:r>
              <a:rPr lang="en-US" sz="1400" dirty="0" smtClean="0">
                <a:solidFill>
                  <a:srgbClr val="0070C0"/>
                </a:solidFill>
                <a:latin typeface="Consolas" pitchFamily="49" charset="0"/>
                <a:cs typeface="Consolas" pitchFamily="49" charset="0"/>
              </a:rPr>
              <a:t>;  </a:t>
            </a:r>
            <a:r>
              <a:rPr lang="en-US" sz="1400" i="1" dirty="0" smtClean="0">
                <a:solidFill>
                  <a:srgbClr val="009900"/>
                </a:solidFill>
                <a:cs typeface="Consolas" pitchFamily="49" charset="0"/>
              </a:rPr>
              <a:t>// True when started successfully.</a:t>
            </a:r>
          </a:p>
          <a:p>
            <a:endParaRPr lang="en-US" sz="1400" dirty="0" smtClean="0"/>
          </a:p>
          <a:p>
            <a:r>
              <a:rPr lang="en-US" sz="1400" dirty="0"/>
              <a:t> </a:t>
            </a:r>
            <a:r>
              <a:rPr lang="en-US" sz="1400" dirty="0" smtClean="0"/>
              <a:t>protected:</a:t>
            </a:r>
          </a:p>
          <a:p>
            <a:r>
              <a:rPr lang="en-US" sz="1400" dirty="0" smtClean="0">
                <a:solidFill>
                  <a:srgbClr val="009900"/>
                </a:solidFill>
                <a:latin typeface="Consolas" panose="020B0609020204030204" pitchFamily="49" charset="0"/>
                <a:cs typeface="Consolas" panose="020B0609020204030204" pitchFamily="49" charset="0"/>
              </a:rPr>
              <a:t>  </a:t>
            </a:r>
            <a:r>
              <a:rPr lang="en-US" sz="1400" i="1" dirty="0" smtClean="0">
                <a:solidFill>
                  <a:srgbClr val="009900"/>
                </a:solidFill>
              </a:rPr>
              <a:t>// Set type identifier of Manager.</a:t>
            </a:r>
          </a:p>
          <a:p>
            <a:r>
              <a:rPr lang="en-US" sz="1400" dirty="0" smtClean="0">
                <a:latin typeface="Consolas" panose="020B0609020204030204" pitchFamily="49" charset="0"/>
                <a:cs typeface="Consolas" panose="020B0609020204030204" pitchFamily="49" charset="0"/>
              </a:rPr>
              <a:t>  void </a:t>
            </a:r>
            <a:r>
              <a:rPr lang="en-US" sz="1400" dirty="0" err="1" smtClean="0">
                <a:solidFill>
                  <a:srgbClr val="0070C0"/>
                </a:solidFill>
                <a:latin typeface="Consolas" panose="020B0609020204030204" pitchFamily="49" charset="0"/>
                <a:cs typeface="Consolas" panose="020B0609020204030204" pitchFamily="49" charset="0"/>
              </a:rPr>
              <a:t>setType</a:t>
            </a:r>
            <a:r>
              <a:rPr lang="en-US" sz="1400" dirty="0" smtClean="0">
                <a:solidFill>
                  <a:srgbClr val="0070C0"/>
                </a:solidFill>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::string </a:t>
            </a:r>
            <a:r>
              <a:rPr lang="en-US" sz="1400" dirty="0" smtClean="0">
                <a:solidFill>
                  <a:srgbClr val="0070C0"/>
                </a:solidFill>
                <a:latin typeface="Consolas" panose="020B0609020204030204" pitchFamily="49" charset="0"/>
                <a:cs typeface="Consolas" panose="020B0609020204030204" pitchFamily="49" charset="0"/>
              </a:rPr>
              <a:t>type);</a:t>
            </a:r>
          </a:p>
          <a:p>
            <a:endParaRPr lang="en-US" sz="1400" dirty="0"/>
          </a:p>
          <a:p>
            <a:r>
              <a:rPr lang="en-US" sz="1400" dirty="0" smtClean="0">
                <a:latin typeface="Consolas" pitchFamily="49" charset="0"/>
                <a:cs typeface="Consolas" pitchFamily="49" charset="0"/>
              </a:rPr>
              <a:t> public</a:t>
            </a:r>
            <a:r>
              <a:rPr lang="en-US" sz="1400" dirty="0">
                <a:latin typeface="Consolas" pitchFamily="49" charset="0"/>
                <a:cs typeface="Consolas" pitchFamily="49" charset="0"/>
              </a:rPr>
              <a:t>:</a:t>
            </a:r>
          </a:p>
          <a:p>
            <a:r>
              <a:rPr lang="en-US" sz="1400" dirty="0">
                <a:latin typeface="Consolas" pitchFamily="49" charset="0"/>
                <a:cs typeface="Consolas" pitchFamily="49" charset="0"/>
              </a:rPr>
              <a:t> </a:t>
            </a:r>
            <a:r>
              <a:rPr lang="en-US" sz="1400" dirty="0" smtClean="0">
                <a:latin typeface="Consolas" pitchFamily="49" charset="0"/>
                <a:cs typeface="Consolas" pitchFamily="49" charset="0"/>
              </a:rPr>
              <a:t> </a:t>
            </a:r>
            <a:r>
              <a:rPr lang="en-US" sz="1400" dirty="0" smtClean="0">
                <a:solidFill>
                  <a:srgbClr val="0070C0"/>
                </a:solidFill>
                <a:latin typeface="Consolas" pitchFamily="49" charset="0"/>
                <a:cs typeface="Consolas" pitchFamily="49" charset="0"/>
              </a:rPr>
              <a:t>Manager</a:t>
            </a:r>
            <a:r>
              <a:rPr lang="en-US" sz="1400" dirty="0">
                <a:solidFill>
                  <a:srgbClr val="0070C0"/>
                </a:solidFill>
                <a:latin typeface="Consolas" pitchFamily="49" charset="0"/>
                <a:cs typeface="Consolas" pitchFamily="49" charset="0"/>
              </a:rPr>
              <a:t>();</a:t>
            </a:r>
          </a:p>
          <a:p>
            <a:r>
              <a:rPr lang="en-US" sz="1400" dirty="0">
                <a:solidFill>
                  <a:srgbClr val="0070C0"/>
                </a:solidFill>
                <a:latin typeface="Consolas" pitchFamily="49" charset="0"/>
                <a:cs typeface="Consolas" pitchFamily="49" charset="0"/>
              </a:rPr>
              <a:t> </a:t>
            </a:r>
            <a:r>
              <a:rPr lang="en-US" sz="1400" dirty="0" smtClean="0">
                <a:solidFill>
                  <a:srgbClr val="0070C0"/>
                </a:solidFill>
                <a:latin typeface="Consolas" pitchFamily="49" charset="0"/>
                <a:cs typeface="Consolas" pitchFamily="49" charset="0"/>
              </a:rPr>
              <a:t> </a:t>
            </a:r>
            <a:r>
              <a:rPr lang="en-US" sz="1400" dirty="0" smtClean="0">
                <a:latin typeface="Consolas" pitchFamily="49" charset="0"/>
                <a:cs typeface="Consolas" pitchFamily="49" charset="0"/>
              </a:rPr>
              <a:t>virtual </a:t>
            </a:r>
            <a:r>
              <a:rPr lang="en-US" sz="1400" dirty="0" smtClean="0">
                <a:solidFill>
                  <a:srgbClr val="0070C0"/>
                </a:solidFill>
                <a:latin typeface="Consolas" pitchFamily="49" charset="0"/>
                <a:cs typeface="Consolas" pitchFamily="49" charset="0"/>
              </a:rPr>
              <a:t>~Manager();</a:t>
            </a:r>
          </a:p>
          <a:p>
            <a:endParaRPr lang="en-US" sz="1400" dirty="0" smtClean="0">
              <a:latin typeface="Consolas" pitchFamily="49" charset="0"/>
              <a:cs typeface="Consolas" pitchFamily="49" charset="0"/>
            </a:endParaRPr>
          </a:p>
          <a:p>
            <a:r>
              <a:rPr lang="en-US" sz="1400" dirty="0">
                <a:latin typeface="Consolas" pitchFamily="49" charset="0"/>
                <a:cs typeface="Consolas" pitchFamily="49" charset="0"/>
              </a:rPr>
              <a:t> </a:t>
            </a:r>
            <a:r>
              <a:rPr lang="en-US" sz="1400" dirty="0" smtClean="0">
                <a:latin typeface="Consolas" pitchFamily="49" charset="0"/>
                <a:cs typeface="Consolas" pitchFamily="49" charset="0"/>
              </a:rPr>
              <a:t> </a:t>
            </a:r>
            <a:r>
              <a:rPr lang="en-US" sz="1400" i="1" dirty="0" smtClean="0">
                <a:solidFill>
                  <a:srgbClr val="009900"/>
                </a:solidFill>
                <a:cs typeface="Consolas" pitchFamily="49" charset="0"/>
              </a:rPr>
              <a:t>// Get type identifier of Manager.</a:t>
            </a:r>
          </a:p>
          <a:p>
            <a:r>
              <a:rPr lang="en-US" sz="1400" dirty="0">
                <a:latin typeface="Consolas" pitchFamily="49" charset="0"/>
                <a:cs typeface="Consolas" pitchFamily="49" charset="0"/>
              </a:rPr>
              <a:t> </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std</a:t>
            </a:r>
            <a:r>
              <a:rPr lang="en-US" sz="1400" dirty="0" smtClean="0">
                <a:latin typeface="Consolas" pitchFamily="49" charset="0"/>
                <a:cs typeface="Consolas" pitchFamily="49" charset="0"/>
              </a:rPr>
              <a:t>::string </a:t>
            </a:r>
            <a:r>
              <a:rPr lang="en-US" sz="1400" dirty="0" err="1" smtClean="0">
                <a:solidFill>
                  <a:srgbClr val="0070C0"/>
                </a:solidFill>
                <a:latin typeface="Consolas" pitchFamily="49" charset="0"/>
                <a:cs typeface="Consolas" pitchFamily="49" charset="0"/>
              </a:rPr>
              <a:t>getType</a:t>
            </a:r>
            <a:r>
              <a:rPr lang="en-US" sz="1400" dirty="0" smtClean="0">
                <a:solidFill>
                  <a:srgbClr val="0070C0"/>
                </a:solidFill>
                <a:latin typeface="Consolas" pitchFamily="49" charset="0"/>
                <a:cs typeface="Consolas" pitchFamily="49" charset="0"/>
              </a:rPr>
              <a:t>() </a:t>
            </a:r>
            <a:r>
              <a:rPr lang="en-US" sz="1400" dirty="0" err="1" smtClean="0">
                <a:latin typeface="Consolas" pitchFamily="49" charset="0"/>
                <a:cs typeface="Consolas" pitchFamily="49" charset="0"/>
              </a:rPr>
              <a:t>const</a:t>
            </a:r>
            <a:r>
              <a:rPr lang="en-US" sz="1400" dirty="0" smtClean="0">
                <a:latin typeface="Consolas" pitchFamily="49" charset="0"/>
                <a:cs typeface="Consolas" pitchFamily="49" charset="0"/>
              </a:rPr>
              <a:t>;</a:t>
            </a:r>
          </a:p>
          <a:p>
            <a:endParaRPr lang="en-US" sz="1400" dirty="0">
              <a:latin typeface="Consolas" pitchFamily="49" charset="0"/>
              <a:cs typeface="Consolas" pitchFamily="49" charset="0"/>
            </a:endParaRPr>
          </a:p>
          <a:p>
            <a:r>
              <a:rPr lang="en-US" sz="1400" dirty="0">
                <a:latin typeface="Consolas" pitchFamily="49" charset="0"/>
                <a:cs typeface="Consolas" pitchFamily="49" charset="0"/>
              </a:rPr>
              <a:t>  </a:t>
            </a:r>
            <a:r>
              <a:rPr lang="en-US" sz="1400" i="1" dirty="0">
                <a:solidFill>
                  <a:srgbClr val="009900"/>
                </a:solidFill>
                <a:cs typeface="Consolas" pitchFamily="49" charset="0"/>
              </a:rPr>
              <a:t>// Startup Manager.</a:t>
            </a:r>
          </a:p>
          <a:p>
            <a:r>
              <a:rPr lang="en-US" sz="1400" i="1" dirty="0">
                <a:solidFill>
                  <a:srgbClr val="009900"/>
                </a:solidFill>
                <a:latin typeface="Consolas" pitchFamily="49" charset="0"/>
                <a:cs typeface="Consolas" pitchFamily="49" charset="0"/>
              </a:rPr>
              <a:t>  </a:t>
            </a:r>
            <a:r>
              <a:rPr lang="en-US" sz="1400" i="1" dirty="0">
                <a:solidFill>
                  <a:srgbClr val="009900"/>
                </a:solidFill>
                <a:cs typeface="Consolas" pitchFamily="49" charset="0"/>
              </a:rPr>
              <a:t>// Return 0 if ok, else negative number.</a:t>
            </a:r>
          </a:p>
          <a:p>
            <a:r>
              <a:rPr lang="en-US" sz="1400" dirty="0">
                <a:latin typeface="Consolas" pitchFamily="49" charset="0"/>
                <a:cs typeface="Consolas" pitchFamily="49" charset="0"/>
              </a:rPr>
              <a:t>  virtual </a:t>
            </a:r>
            <a:r>
              <a:rPr lang="en-US" sz="1400" dirty="0" err="1">
                <a:latin typeface="Consolas" pitchFamily="49" charset="0"/>
                <a:cs typeface="Consolas" pitchFamily="49" charset="0"/>
              </a:rPr>
              <a:t>int</a:t>
            </a:r>
            <a:r>
              <a:rPr lang="en-US" sz="1400" dirty="0">
                <a:latin typeface="Consolas" pitchFamily="49" charset="0"/>
                <a:cs typeface="Consolas" pitchFamily="49" charset="0"/>
              </a:rPr>
              <a:t> </a:t>
            </a:r>
            <a:r>
              <a:rPr lang="en-US" sz="1400" dirty="0" err="1">
                <a:solidFill>
                  <a:srgbClr val="0070C0"/>
                </a:solidFill>
                <a:latin typeface="Consolas" pitchFamily="49" charset="0"/>
                <a:cs typeface="Consolas" pitchFamily="49" charset="0"/>
              </a:rPr>
              <a:t>startUp</a:t>
            </a:r>
            <a:r>
              <a:rPr lang="en-US" sz="1400" dirty="0">
                <a:solidFill>
                  <a:srgbClr val="0070C0"/>
                </a:solidFill>
                <a:latin typeface="Consolas" pitchFamily="49" charset="0"/>
                <a:cs typeface="Consolas" pitchFamily="49" charset="0"/>
              </a:rPr>
              <a:t>();</a:t>
            </a:r>
          </a:p>
          <a:p>
            <a:endParaRPr lang="en-US" sz="1400" dirty="0">
              <a:latin typeface="Consolas" pitchFamily="49" charset="0"/>
              <a:cs typeface="Consolas" pitchFamily="49" charset="0"/>
            </a:endParaRPr>
          </a:p>
          <a:p>
            <a:r>
              <a:rPr lang="en-US" sz="1400" dirty="0">
                <a:latin typeface="Consolas" pitchFamily="49" charset="0"/>
                <a:cs typeface="Consolas" pitchFamily="49" charset="0"/>
              </a:rPr>
              <a:t>  </a:t>
            </a:r>
            <a:r>
              <a:rPr lang="en-US" sz="1400" i="1" dirty="0">
                <a:solidFill>
                  <a:srgbClr val="009900"/>
                </a:solidFill>
                <a:cs typeface="Consolas" pitchFamily="49" charset="0"/>
              </a:rPr>
              <a:t>// Shutdown Manager.</a:t>
            </a:r>
          </a:p>
          <a:p>
            <a:r>
              <a:rPr lang="en-US" sz="1400" dirty="0">
                <a:latin typeface="Consolas" pitchFamily="49" charset="0"/>
                <a:cs typeface="Consolas" pitchFamily="49" charset="0"/>
              </a:rPr>
              <a:t>  virtual void </a:t>
            </a:r>
            <a:r>
              <a:rPr lang="en-US" sz="1400" dirty="0" err="1">
                <a:solidFill>
                  <a:srgbClr val="0070C0"/>
                </a:solidFill>
                <a:latin typeface="Consolas" pitchFamily="49" charset="0"/>
                <a:cs typeface="Consolas" pitchFamily="49" charset="0"/>
              </a:rPr>
              <a:t>shutDown</a:t>
            </a:r>
            <a:r>
              <a:rPr lang="en-US" sz="1400" dirty="0">
                <a:solidFill>
                  <a:srgbClr val="0070C0"/>
                </a:solidFill>
                <a:latin typeface="Consolas" pitchFamily="49" charset="0"/>
                <a:cs typeface="Consolas" pitchFamily="49" charset="0"/>
              </a:rPr>
              <a:t>();</a:t>
            </a:r>
          </a:p>
          <a:p>
            <a:endParaRPr lang="en-US" sz="1400" dirty="0">
              <a:latin typeface="Consolas" pitchFamily="49" charset="0"/>
              <a:cs typeface="Consolas" pitchFamily="49" charset="0"/>
            </a:endParaRPr>
          </a:p>
          <a:p>
            <a:r>
              <a:rPr lang="en-US" sz="1400" dirty="0">
                <a:latin typeface="Consolas" pitchFamily="49" charset="0"/>
                <a:cs typeface="Consolas" pitchFamily="49" charset="0"/>
              </a:rPr>
              <a:t>  </a:t>
            </a:r>
            <a:r>
              <a:rPr lang="en-US" sz="1400" i="1" dirty="0">
                <a:solidFill>
                  <a:srgbClr val="009900"/>
                </a:solidFill>
                <a:cs typeface="Consolas" pitchFamily="49" charset="0"/>
              </a:rPr>
              <a:t>// Return true when </a:t>
            </a:r>
            <a:r>
              <a:rPr lang="en-US" sz="1400" i="1" dirty="0" err="1">
                <a:solidFill>
                  <a:srgbClr val="009900"/>
                </a:solidFill>
                <a:cs typeface="Consolas" pitchFamily="49" charset="0"/>
              </a:rPr>
              <a:t>startUp</a:t>
            </a:r>
            <a:r>
              <a:rPr lang="en-US" sz="1400" i="1" dirty="0">
                <a:solidFill>
                  <a:srgbClr val="009900"/>
                </a:solidFill>
                <a:cs typeface="Consolas" pitchFamily="49" charset="0"/>
              </a:rPr>
              <a:t>() was executed ok, else false.</a:t>
            </a:r>
          </a:p>
          <a:p>
            <a:r>
              <a:rPr lang="en-US" sz="1400" dirty="0">
                <a:latin typeface="Consolas" pitchFamily="49" charset="0"/>
                <a:cs typeface="Consolas" pitchFamily="49" charset="0"/>
              </a:rPr>
              <a:t>  </a:t>
            </a:r>
            <a:r>
              <a:rPr lang="en-US" sz="1400" dirty="0" err="1">
                <a:latin typeface="Consolas" pitchFamily="49" charset="0"/>
                <a:cs typeface="Consolas" pitchFamily="49" charset="0"/>
              </a:rPr>
              <a:t>bool</a:t>
            </a:r>
            <a:r>
              <a:rPr lang="en-US" sz="1400" dirty="0">
                <a:latin typeface="Consolas" pitchFamily="49" charset="0"/>
                <a:cs typeface="Consolas" pitchFamily="49" charset="0"/>
              </a:rPr>
              <a:t> </a:t>
            </a:r>
            <a:r>
              <a:rPr lang="en-US" sz="1400" dirty="0" err="1">
                <a:solidFill>
                  <a:srgbClr val="0070C0"/>
                </a:solidFill>
                <a:latin typeface="Consolas" pitchFamily="49" charset="0"/>
                <a:cs typeface="Consolas" pitchFamily="49" charset="0"/>
              </a:rPr>
              <a:t>isStarted</a:t>
            </a:r>
            <a:r>
              <a:rPr lang="en-US" sz="1400" dirty="0" smtClean="0">
                <a:solidFill>
                  <a:srgbClr val="0070C0"/>
                </a:solidFill>
                <a:latin typeface="Consolas" pitchFamily="49" charset="0"/>
                <a:cs typeface="Consolas" pitchFamily="49" charset="0"/>
              </a:rPr>
              <a:t>() </a:t>
            </a:r>
            <a:r>
              <a:rPr lang="en-US" sz="1400" dirty="0" err="1" smtClean="0">
                <a:latin typeface="Consolas" pitchFamily="49" charset="0"/>
                <a:cs typeface="Consolas" pitchFamily="49" charset="0"/>
              </a:rPr>
              <a:t>const</a:t>
            </a:r>
            <a:r>
              <a:rPr lang="en-US" sz="1400" dirty="0" smtClean="0">
                <a:solidFill>
                  <a:srgbClr val="0070C0"/>
                </a:solidFill>
                <a:latin typeface="Consolas" pitchFamily="49" charset="0"/>
                <a:cs typeface="Consolas" pitchFamily="49" charset="0"/>
              </a:rPr>
              <a:t>; </a:t>
            </a:r>
          </a:p>
          <a:p>
            <a:r>
              <a:rPr lang="en-US" sz="1400" dirty="0" smtClean="0">
                <a:latin typeface="Consolas" pitchFamily="49" charset="0"/>
                <a:cs typeface="Consolas" pitchFamily="49" charset="0"/>
              </a:rPr>
              <a:t>};</a:t>
            </a:r>
          </a:p>
          <a:p>
            <a:endParaRPr lang="en-US" sz="1400" dirty="0" smtClean="0">
              <a:latin typeface="Consolas" pitchFamily="49" charset="0"/>
              <a:cs typeface="Consolas" pitchFamily="49" charset="0"/>
            </a:endParaRPr>
          </a:p>
          <a:p>
            <a:r>
              <a:rPr lang="en-US" sz="1400" dirty="0" smtClean="0">
                <a:latin typeface="Consolas" pitchFamily="49" charset="0"/>
                <a:cs typeface="Consolas" pitchFamily="49" charset="0"/>
              </a:rPr>
              <a:t>} </a:t>
            </a:r>
            <a:r>
              <a:rPr lang="en-US" sz="1400" i="1" dirty="0" smtClean="0">
                <a:solidFill>
                  <a:srgbClr val="009900"/>
                </a:solidFill>
                <a:latin typeface="Calibri" panose="020F0502020204030204" pitchFamily="34" charset="0"/>
                <a:cs typeface="Consolas" pitchFamily="49" charset="0"/>
              </a:rPr>
              <a:t>// end of namespace </a:t>
            </a:r>
            <a:r>
              <a:rPr lang="en-US" sz="1400" i="1" dirty="0" err="1" smtClean="0">
                <a:solidFill>
                  <a:srgbClr val="009900"/>
                </a:solidFill>
                <a:latin typeface="Calibri" panose="020F0502020204030204" pitchFamily="34" charset="0"/>
                <a:cs typeface="Consolas" pitchFamily="49" charset="0"/>
              </a:rPr>
              <a:t>df</a:t>
            </a:r>
            <a:endParaRPr lang="en-US" sz="1400" i="1" dirty="0">
              <a:solidFill>
                <a:srgbClr val="009900"/>
              </a:solidFill>
              <a:latin typeface="Calibri" panose="020F0502020204030204" pitchFamily="34" charset="0"/>
              <a:cs typeface="Consolas" pitchFamily="49" charset="0"/>
            </a:endParaRPr>
          </a:p>
        </p:txBody>
      </p:sp>
    </p:spTree>
    <p:extLst>
      <p:ext uri="{BB962C8B-B14F-4D97-AF65-F5344CB8AC3E}">
        <p14:creationId xmlns:p14="http://schemas.microsoft.com/office/powerpoint/2010/main" val="1078509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45915"/>
            <a:ext cx="5867400" cy="6555641"/>
          </a:xfrm>
          <a:prstGeom prst="rect">
            <a:avLst/>
          </a:prstGeom>
          <a:solidFill>
            <a:srgbClr val="FFFF99"/>
          </a:solidFill>
          <a:ln w="19050">
            <a:solidFill>
              <a:srgbClr val="003300"/>
            </a:solidFill>
          </a:ln>
        </p:spPr>
        <p:txBody>
          <a:bodyPr wrap="square" rtlCol="0">
            <a:spAutoFit/>
          </a:bodyPr>
          <a:lstStyle/>
          <a:p>
            <a:r>
              <a:rPr lang="en-US" sz="1200" i="1" dirty="0" smtClean="0">
                <a:solidFill>
                  <a:srgbClr val="008000"/>
                </a:solidFill>
              </a:rPr>
              <a:t>// </a:t>
            </a:r>
            <a:r>
              <a:rPr lang="en-US" sz="1200" i="1" dirty="0" err="1" smtClean="0">
                <a:solidFill>
                  <a:srgbClr val="008000"/>
                </a:solidFill>
              </a:rPr>
              <a:t>NetworkManager.h</a:t>
            </a:r>
            <a:endParaRPr lang="en-US" sz="1200" i="1" dirty="0" smtClean="0">
              <a:solidFill>
                <a:srgbClr val="008000"/>
              </a:solidFill>
            </a:endParaRPr>
          </a:p>
          <a:p>
            <a:r>
              <a:rPr lang="en-US" sz="1200" i="1" dirty="0" smtClean="0">
                <a:solidFill>
                  <a:srgbClr val="008000"/>
                </a:solidFill>
              </a:rPr>
              <a:t>// </a:t>
            </a:r>
            <a:r>
              <a:rPr lang="en-US" sz="1200" i="1" dirty="0">
                <a:solidFill>
                  <a:srgbClr val="008000"/>
                </a:solidFill>
              </a:rPr>
              <a:t>Manage network connections to/from engine. </a:t>
            </a:r>
            <a:endParaRPr lang="en-US" sz="1200" i="1" dirty="0" smtClean="0">
              <a:solidFill>
                <a:srgbClr val="008000"/>
              </a:solidFill>
            </a:endParaRPr>
          </a:p>
          <a:p>
            <a:endParaRPr lang="en-US" sz="1200" dirty="0">
              <a:latin typeface="Consolas" panose="020B0609020204030204" pitchFamily="49" charset="0"/>
            </a:endParaRPr>
          </a:p>
          <a:p>
            <a:r>
              <a:rPr lang="en-US" sz="1200" dirty="0" smtClean="0">
                <a:latin typeface="Consolas" panose="020B0609020204030204" pitchFamily="49" charset="0"/>
              </a:rPr>
              <a:t>#</a:t>
            </a:r>
            <a:r>
              <a:rPr lang="en-US" sz="1200" dirty="0" err="1">
                <a:latin typeface="Consolas" panose="020B0609020204030204" pitchFamily="49" charset="0"/>
              </a:rPr>
              <a:t>ifndef</a:t>
            </a:r>
            <a:r>
              <a:rPr lang="en-US" sz="1200" dirty="0">
                <a:latin typeface="Consolas" panose="020B0609020204030204" pitchFamily="49" charset="0"/>
              </a:rPr>
              <a:t> </a:t>
            </a:r>
            <a:r>
              <a:rPr lang="en-US" sz="1200" dirty="0">
                <a:solidFill>
                  <a:srgbClr val="0070C0"/>
                </a:solidFill>
                <a:latin typeface="Consolas" panose="020B0609020204030204" pitchFamily="49" charset="0"/>
              </a:rPr>
              <a:t>__NETWORK_MANAGER_H__ </a:t>
            </a:r>
            <a:endParaRPr lang="en-US" sz="1200" dirty="0" smtClean="0">
              <a:solidFill>
                <a:srgbClr val="0070C0"/>
              </a:solidFill>
              <a:latin typeface="Consolas" panose="020B0609020204030204" pitchFamily="49" charset="0"/>
            </a:endParaRPr>
          </a:p>
          <a:p>
            <a:r>
              <a:rPr lang="en-US" sz="1200" dirty="0" smtClean="0">
                <a:latin typeface="Consolas" panose="020B0609020204030204" pitchFamily="49" charset="0"/>
              </a:rPr>
              <a:t>#</a:t>
            </a:r>
            <a:r>
              <a:rPr lang="en-US" sz="1200" dirty="0">
                <a:latin typeface="Consolas" panose="020B0609020204030204" pitchFamily="49" charset="0"/>
              </a:rPr>
              <a:t>define </a:t>
            </a:r>
            <a:r>
              <a:rPr lang="en-US" sz="1200" dirty="0">
                <a:solidFill>
                  <a:srgbClr val="0070C0"/>
                </a:solidFill>
                <a:latin typeface="Consolas" panose="020B0609020204030204" pitchFamily="49" charset="0"/>
              </a:rPr>
              <a:t>__NETWORK_MANAGER_H__ </a:t>
            </a:r>
            <a:endParaRPr lang="en-US" sz="1200" dirty="0" smtClean="0">
              <a:solidFill>
                <a:srgbClr val="0070C0"/>
              </a:solidFill>
              <a:latin typeface="Consolas" panose="020B0609020204030204" pitchFamily="49" charset="0"/>
            </a:endParaRPr>
          </a:p>
          <a:p>
            <a:endParaRPr lang="en-US" sz="1200" dirty="0">
              <a:latin typeface="Consolas" panose="020B0609020204030204" pitchFamily="49" charset="0"/>
            </a:endParaRPr>
          </a:p>
          <a:p>
            <a:r>
              <a:rPr lang="en-US" sz="1200" i="1" dirty="0" smtClean="0">
                <a:solidFill>
                  <a:srgbClr val="008000"/>
                </a:solidFill>
              </a:rPr>
              <a:t>// </a:t>
            </a:r>
            <a:r>
              <a:rPr lang="en-US" sz="1200" i="1" dirty="0">
                <a:solidFill>
                  <a:srgbClr val="008000"/>
                </a:solidFill>
              </a:rPr>
              <a:t>System includes. </a:t>
            </a:r>
            <a:endParaRPr lang="en-US" sz="1200" i="1" dirty="0" smtClean="0">
              <a:solidFill>
                <a:srgbClr val="008000"/>
              </a:solidFill>
            </a:endParaRPr>
          </a:p>
          <a:p>
            <a:r>
              <a:rPr lang="en-US" sz="1200" dirty="0" smtClean="0">
                <a:latin typeface="Consolas" panose="020B0609020204030204" pitchFamily="49" charset="0"/>
              </a:rPr>
              <a:t>#</a:t>
            </a:r>
            <a:r>
              <a:rPr lang="en-US" sz="1200" dirty="0">
                <a:latin typeface="Consolas" panose="020B0609020204030204" pitchFamily="49" charset="0"/>
              </a:rPr>
              <a:t>include </a:t>
            </a:r>
            <a:r>
              <a:rPr lang="en-US" sz="1200" dirty="0">
                <a:solidFill>
                  <a:srgbClr val="0070C0"/>
                </a:solidFill>
                <a:latin typeface="Consolas" panose="020B0609020204030204" pitchFamily="49" charset="0"/>
              </a:rPr>
              <a:t>&lt;</a:t>
            </a:r>
            <a:r>
              <a:rPr lang="en-US" sz="1200" dirty="0" err="1">
                <a:solidFill>
                  <a:srgbClr val="0070C0"/>
                </a:solidFill>
                <a:latin typeface="Consolas" panose="020B0609020204030204" pitchFamily="49" charset="0"/>
              </a:rPr>
              <a:t>string.h</a:t>
            </a:r>
            <a:r>
              <a:rPr lang="en-US" sz="1200" dirty="0">
                <a:solidFill>
                  <a:srgbClr val="0070C0"/>
                </a:solidFill>
                <a:latin typeface="Consolas" panose="020B0609020204030204" pitchFamily="49" charset="0"/>
              </a:rPr>
              <a:t>&gt; </a:t>
            </a:r>
            <a:endParaRPr lang="en-US" sz="1200" dirty="0" smtClean="0">
              <a:solidFill>
                <a:srgbClr val="0070C0"/>
              </a:solidFill>
              <a:latin typeface="Consolas" panose="020B0609020204030204" pitchFamily="49" charset="0"/>
            </a:endParaRPr>
          </a:p>
          <a:p>
            <a:endParaRPr lang="en-US" sz="1200" dirty="0">
              <a:latin typeface="Consolas" panose="020B0609020204030204" pitchFamily="49" charset="0"/>
            </a:endParaRPr>
          </a:p>
          <a:p>
            <a:r>
              <a:rPr lang="en-US" sz="1200" i="1" dirty="0" smtClean="0">
                <a:solidFill>
                  <a:srgbClr val="008000"/>
                </a:solidFill>
              </a:rPr>
              <a:t>// </a:t>
            </a:r>
            <a:r>
              <a:rPr lang="en-US" sz="1200" i="1" dirty="0">
                <a:solidFill>
                  <a:srgbClr val="008000"/>
                </a:solidFill>
              </a:rPr>
              <a:t>Engine includes. </a:t>
            </a:r>
            <a:endParaRPr lang="en-US" sz="1200" i="1" dirty="0" smtClean="0">
              <a:solidFill>
                <a:srgbClr val="008000"/>
              </a:solidFill>
            </a:endParaRPr>
          </a:p>
          <a:p>
            <a:r>
              <a:rPr lang="en-US" sz="1200" dirty="0" smtClean="0">
                <a:latin typeface="Consolas" panose="020B0609020204030204" pitchFamily="49" charset="0"/>
              </a:rPr>
              <a:t>#</a:t>
            </a:r>
            <a:r>
              <a:rPr lang="en-US" sz="1200" dirty="0">
                <a:latin typeface="Consolas" panose="020B0609020204030204" pitchFamily="49" charset="0"/>
              </a:rPr>
              <a:t>include </a:t>
            </a:r>
            <a:r>
              <a:rPr lang="en-US" sz="1200" dirty="0">
                <a:solidFill>
                  <a:srgbClr val="7030A0"/>
                </a:solidFill>
                <a:latin typeface="Consolas" panose="020B0609020204030204" pitchFamily="49" charset="0"/>
              </a:rPr>
              <a:t>"</a:t>
            </a:r>
            <a:r>
              <a:rPr lang="en-US" sz="1200" dirty="0" err="1">
                <a:solidFill>
                  <a:srgbClr val="7030A0"/>
                </a:solidFill>
                <a:latin typeface="Consolas" panose="020B0609020204030204" pitchFamily="49" charset="0"/>
              </a:rPr>
              <a:t>Manager.h</a:t>
            </a:r>
            <a:r>
              <a:rPr lang="en-US" sz="1200" dirty="0">
                <a:solidFill>
                  <a:srgbClr val="7030A0"/>
                </a:solidFill>
                <a:latin typeface="Consolas" panose="020B0609020204030204" pitchFamily="49" charset="0"/>
              </a:rPr>
              <a:t>"</a:t>
            </a:r>
            <a:r>
              <a:rPr lang="en-US" sz="1200" dirty="0">
                <a:latin typeface="Consolas" panose="020B0609020204030204" pitchFamily="49" charset="0"/>
              </a:rPr>
              <a:t> </a:t>
            </a:r>
            <a:endParaRPr lang="en-US" sz="1200" dirty="0" smtClean="0">
              <a:latin typeface="Consolas" panose="020B0609020204030204" pitchFamily="49" charset="0"/>
            </a:endParaRPr>
          </a:p>
          <a:p>
            <a:r>
              <a:rPr lang="en-US" sz="1200" dirty="0" smtClean="0">
                <a:latin typeface="Consolas" panose="020B0609020204030204" pitchFamily="49" charset="0"/>
              </a:rPr>
              <a:t>#</a:t>
            </a:r>
            <a:r>
              <a:rPr lang="en-US" sz="1200" dirty="0">
                <a:latin typeface="Consolas" panose="020B0609020204030204" pitchFamily="49" charset="0"/>
              </a:rPr>
              <a:t>define </a:t>
            </a:r>
            <a:r>
              <a:rPr lang="en-US" sz="1200" dirty="0">
                <a:solidFill>
                  <a:srgbClr val="7030A0"/>
                </a:solidFill>
                <a:latin typeface="Consolas" panose="020B0609020204030204" pitchFamily="49" charset="0"/>
              </a:rPr>
              <a:t>DRAGONFLY_PORT</a:t>
            </a:r>
            <a:r>
              <a:rPr lang="en-US" sz="1200" dirty="0">
                <a:solidFill>
                  <a:srgbClr val="0070C0"/>
                </a:solidFill>
                <a:latin typeface="Consolas" panose="020B0609020204030204" pitchFamily="49" charset="0"/>
              </a:rPr>
              <a:t> </a:t>
            </a:r>
            <a:r>
              <a:rPr lang="en-US" sz="1200" dirty="0">
                <a:solidFill>
                  <a:srgbClr val="7030A0"/>
                </a:solidFill>
                <a:latin typeface="Consolas" panose="020B0609020204030204" pitchFamily="49" charset="0"/>
              </a:rPr>
              <a:t>"PICK NUMBER HERE" </a:t>
            </a:r>
            <a:r>
              <a:rPr lang="en-US" sz="1200" i="1" dirty="0">
                <a:solidFill>
                  <a:srgbClr val="008000"/>
                </a:solidFill>
                <a:latin typeface="Calibri" panose="020F0502020204030204" pitchFamily="34" charset="0"/>
              </a:rPr>
              <a:t>// Default port. </a:t>
            </a:r>
            <a:endParaRPr lang="en-US" sz="1200" i="1" dirty="0" smtClean="0">
              <a:solidFill>
                <a:srgbClr val="008000"/>
              </a:solidFill>
              <a:latin typeface="Calibri" panose="020F0502020204030204" pitchFamily="34" charset="0"/>
            </a:endParaRPr>
          </a:p>
          <a:p>
            <a:endParaRPr lang="en-US" sz="1200" dirty="0">
              <a:latin typeface="Consolas" panose="020B0609020204030204" pitchFamily="49" charset="0"/>
            </a:endParaRPr>
          </a:p>
          <a:p>
            <a:r>
              <a:rPr lang="en-US" sz="1200" dirty="0" smtClean="0">
                <a:latin typeface="Consolas" panose="020B0609020204030204" pitchFamily="49" charset="0"/>
              </a:rPr>
              <a:t>namespace </a:t>
            </a:r>
            <a:r>
              <a:rPr lang="en-US" sz="1200" dirty="0" err="1">
                <a:solidFill>
                  <a:srgbClr val="0070C0"/>
                </a:solidFill>
                <a:latin typeface="Consolas" panose="020B0609020204030204" pitchFamily="49" charset="0"/>
              </a:rPr>
              <a:t>df</a:t>
            </a:r>
            <a:r>
              <a:rPr lang="en-US" sz="1200" dirty="0">
                <a:latin typeface="Consolas" panose="020B0609020204030204" pitchFamily="49" charset="0"/>
              </a:rPr>
              <a:t> { </a:t>
            </a:r>
            <a:endParaRPr lang="en-US" sz="1200" dirty="0" smtClean="0">
              <a:latin typeface="Consolas" panose="020B0609020204030204" pitchFamily="49" charset="0"/>
            </a:endParaRPr>
          </a:p>
          <a:p>
            <a:endParaRPr lang="en-US" sz="1200" dirty="0" smtClean="0">
              <a:latin typeface="Consolas" panose="020B0609020204030204" pitchFamily="49" charset="0"/>
            </a:endParaRPr>
          </a:p>
          <a:p>
            <a:r>
              <a:rPr lang="en-US" sz="1200" dirty="0" smtClean="0">
                <a:latin typeface="Consolas" panose="020B0609020204030204" pitchFamily="49" charset="0"/>
              </a:rPr>
              <a:t>class </a:t>
            </a:r>
            <a:r>
              <a:rPr lang="en-US" sz="1200" dirty="0" err="1">
                <a:solidFill>
                  <a:srgbClr val="0070C0"/>
                </a:solidFill>
                <a:latin typeface="Consolas" panose="020B0609020204030204" pitchFamily="49" charset="0"/>
              </a:rPr>
              <a:t>NetworkManager</a:t>
            </a:r>
            <a:r>
              <a:rPr lang="en-US" sz="1200" dirty="0">
                <a:latin typeface="Consolas" panose="020B0609020204030204" pitchFamily="49" charset="0"/>
              </a:rPr>
              <a:t> : public </a:t>
            </a:r>
            <a:r>
              <a:rPr lang="en-US" sz="1200" dirty="0" smtClean="0">
                <a:solidFill>
                  <a:srgbClr val="0070C0"/>
                </a:solidFill>
                <a:latin typeface="Consolas" panose="020B0609020204030204" pitchFamily="49" charset="0"/>
              </a:rPr>
              <a:t>Manager </a:t>
            </a:r>
            <a:r>
              <a:rPr lang="en-US" sz="1200" dirty="0">
                <a:latin typeface="Consolas" panose="020B0609020204030204" pitchFamily="49" charset="0"/>
              </a:rPr>
              <a:t>{ </a:t>
            </a:r>
            <a:endParaRPr lang="en-US" sz="1200" dirty="0" smtClean="0">
              <a:latin typeface="Consolas" panose="020B0609020204030204" pitchFamily="49" charset="0"/>
            </a:endParaRPr>
          </a:p>
          <a:p>
            <a:r>
              <a:rPr lang="en-US" sz="1200" dirty="0" smtClean="0">
                <a:latin typeface="Consolas" panose="020B0609020204030204" pitchFamily="49" charset="0"/>
              </a:rPr>
              <a:t> private</a:t>
            </a:r>
            <a:r>
              <a:rPr lang="en-US" sz="1200" dirty="0">
                <a:latin typeface="Consolas" panose="020B0609020204030204" pitchFamily="49" charset="0"/>
              </a:rPr>
              <a:t>: </a:t>
            </a:r>
            <a:endParaRPr lang="en-US" sz="1200" dirty="0" smtClean="0">
              <a:latin typeface="Consolas" panose="020B0609020204030204" pitchFamily="49" charset="0"/>
            </a:endParaRPr>
          </a:p>
          <a:p>
            <a:r>
              <a:rPr lang="en-US" sz="1200" dirty="0" smtClean="0">
                <a:latin typeface="Consolas" panose="020B0609020204030204" pitchFamily="49" charset="0"/>
              </a:rPr>
              <a:t>  </a:t>
            </a:r>
            <a:r>
              <a:rPr lang="en-US" sz="1200" dirty="0" err="1" smtClean="0">
                <a:solidFill>
                  <a:srgbClr val="0070C0"/>
                </a:solidFill>
                <a:latin typeface="Consolas" panose="020B0609020204030204" pitchFamily="49" charset="0"/>
              </a:rPr>
              <a:t>NetworkManager</a:t>
            </a:r>
            <a:r>
              <a:rPr lang="en-US" sz="1200" dirty="0">
                <a:solidFill>
                  <a:srgbClr val="0070C0"/>
                </a:solidFill>
                <a:latin typeface="Consolas" panose="020B0609020204030204" pitchFamily="49" charset="0"/>
              </a:rPr>
              <a:t>(); </a:t>
            </a:r>
            <a:r>
              <a:rPr lang="en-US" sz="1200" dirty="0" smtClean="0">
                <a:solidFill>
                  <a:srgbClr val="0070C0"/>
                </a:solidFill>
                <a:latin typeface="Consolas" panose="020B0609020204030204" pitchFamily="49" charset="0"/>
              </a:rPr>
              <a:t> </a:t>
            </a:r>
            <a:r>
              <a:rPr lang="en-US" sz="1200" i="1" dirty="0" smtClean="0">
                <a:solidFill>
                  <a:srgbClr val="008000"/>
                </a:solidFill>
              </a:rPr>
              <a:t>// </a:t>
            </a:r>
            <a:r>
              <a:rPr lang="en-US" sz="1200" i="1" dirty="0">
                <a:solidFill>
                  <a:srgbClr val="008000"/>
                </a:solidFill>
              </a:rPr>
              <a:t>Private since a singleton. </a:t>
            </a:r>
            <a:endParaRPr lang="en-US" sz="1200" i="1" dirty="0" smtClean="0">
              <a:solidFill>
                <a:srgbClr val="008000"/>
              </a:solidFill>
            </a:endParaRPr>
          </a:p>
          <a:p>
            <a:r>
              <a:rPr lang="en-US" sz="1200" dirty="0">
                <a:latin typeface="Consolas" panose="020B0609020204030204" pitchFamily="49" charset="0"/>
              </a:rPr>
              <a:t> </a:t>
            </a:r>
            <a:r>
              <a:rPr lang="en-US" sz="1200" dirty="0" smtClean="0">
                <a:latin typeface="Consolas" panose="020B0609020204030204" pitchFamily="49" charset="0"/>
              </a:rPr>
              <a:t> </a:t>
            </a:r>
            <a:r>
              <a:rPr lang="en-US" sz="1200" dirty="0" err="1" smtClean="0">
                <a:solidFill>
                  <a:srgbClr val="0070C0"/>
                </a:solidFill>
                <a:latin typeface="Consolas" panose="020B0609020204030204" pitchFamily="49" charset="0"/>
              </a:rPr>
              <a:t>NetworkManager</a:t>
            </a:r>
            <a:r>
              <a:rPr lang="en-US" sz="1200" dirty="0" smtClean="0">
                <a:solidFill>
                  <a:srgbClr val="0070C0"/>
                </a:solidFill>
                <a:latin typeface="Consolas" panose="020B0609020204030204" pitchFamily="49" charset="0"/>
              </a:rPr>
              <a:t>(</a:t>
            </a:r>
            <a:r>
              <a:rPr lang="en-US" sz="1200" dirty="0" err="1" smtClean="0">
                <a:solidFill>
                  <a:srgbClr val="0070C0"/>
                </a:solidFill>
                <a:latin typeface="Consolas" panose="020B0609020204030204" pitchFamily="49" charset="0"/>
              </a:rPr>
              <a:t>NetworkManager</a:t>
            </a:r>
            <a:r>
              <a:rPr lang="en-US" sz="1200" dirty="0" smtClean="0">
                <a:solidFill>
                  <a:srgbClr val="0070C0"/>
                </a:solidFill>
                <a:latin typeface="Consolas" panose="020B0609020204030204" pitchFamily="49" charset="0"/>
              </a:rPr>
              <a:t> </a:t>
            </a:r>
            <a:r>
              <a:rPr lang="en-US" sz="1200" dirty="0" err="1">
                <a:latin typeface="Consolas" panose="020B0609020204030204" pitchFamily="49" charset="0"/>
              </a:rPr>
              <a:t>const</a:t>
            </a:r>
            <a:r>
              <a:rPr lang="en-US" sz="1200" dirty="0">
                <a:latin typeface="Consolas" panose="020B0609020204030204" pitchFamily="49" charset="0"/>
              </a:rPr>
              <a:t>&amp;); </a:t>
            </a:r>
            <a:r>
              <a:rPr lang="en-US" sz="1200" i="1" dirty="0">
                <a:solidFill>
                  <a:srgbClr val="008000"/>
                </a:solidFill>
              </a:rPr>
              <a:t>// Don't allow copy. </a:t>
            </a:r>
            <a:endParaRPr lang="en-US" sz="1200" i="1" dirty="0" smtClean="0">
              <a:solidFill>
                <a:srgbClr val="008000"/>
              </a:solidFill>
            </a:endParaRPr>
          </a:p>
          <a:p>
            <a:r>
              <a:rPr lang="en-US" sz="1200" dirty="0">
                <a:latin typeface="Consolas" panose="020B0609020204030204" pitchFamily="49" charset="0"/>
              </a:rPr>
              <a:t> </a:t>
            </a:r>
            <a:r>
              <a:rPr lang="en-US" sz="1200" dirty="0" smtClean="0">
                <a:latin typeface="Consolas" panose="020B0609020204030204" pitchFamily="49" charset="0"/>
              </a:rPr>
              <a:t> void </a:t>
            </a:r>
            <a:r>
              <a:rPr lang="en-US" sz="1200" dirty="0">
                <a:latin typeface="Consolas" panose="020B0609020204030204" pitchFamily="49" charset="0"/>
              </a:rPr>
              <a:t>operator=(</a:t>
            </a:r>
            <a:r>
              <a:rPr lang="en-US" sz="1200" dirty="0" err="1">
                <a:solidFill>
                  <a:srgbClr val="0070C0"/>
                </a:solidFill>
                <a:latin typeface="Consolas" panose="020B0609020204030204" pitchFamily="49" charset="0"/>
              </a:rPr>
              <a:t>NetworkManager</a:t>
            </a:r>
            <a:r>
              <a:rPr lang="en-US" sz="1200" dirty="0">
                <a:latin typeface="Consolas" panose="020B0609020204030204" pitchFamily="49" charset="0"/>
              </a:rPr>
              <a:t> </a:t>
            </a:r>
            <a:r>
              <a:rPr lang="en-US" sz="1200" dirty="0" err="1">
                <a:latin typeface="Consolas" panose="020B0609020204030204" pitchFamily="49" charset="0"/>
              </a:rPr>
              <a:t>const</a:t>
            </a:r>
            <a:r>
              <a:rPr lang="en-US" sz="1200" dirty="0">
                <a:latin typeface="Consolas" panose="020B0609020204030204" pitchFamily="49" charset="0"/>
              </a:rPr>
              <a:t>&amp;); </a:t>
            </a:r>
            <a:r>
              <a:rPr lang="en-US" sz="1200" i="1" dirty="0">
                <a:solidFill>
                  <a:srgbClr val="008000"/>
                </a:solidFill>
              </a:rPr>
              <a:t>// Don't allow assignment. </a:t>
            </a:r>
            <a:endParaRPr lang="en-US" sz="1200" i="1" dirty="0" smtClean="0">
              <a:solidFill>
                <a:srgbClr val="008000"/>
              </a:solidFill>
            </a:endParaRPr>
          </a:p>
          <a:p>
            <a:r>
              <a:rPr lang="en-US" sz="1200" dirty="0">
                <a:latin typeface="Consolas" panose="020B0609020204030204" pitchFamily="49" charset="0"/>
              </a:rPr>
              <a:t> </a:t>
            </a:r>
            <a:r>
              <a:rPr lang="en-US" sz="1200" dirty="0" smtClean="0">
                <a:latin typeface="Consolas" panose="020B0609020204030204" pitchFamily="49" charset="0"/>
              </a:rPr>
              <a:t> </a:t>
            </a:r>
            <a:r>
              <a:rPr lang="en-US" sz="1200" dirty="0" err="1" smtClean="0">
                <a:latin typeface="Consolas" panose="020B0609020204030204" pitchFamily="49" charset="0"/>
              </a:rPr>
              <a:t>int</a:t>
            </a:r>
            <a:r>
              <a:rPr lang="en-US" sz="1200" dirty="0" smtClean="0">
                <a:latin typeface="Consolas" panose="020B0609020204030204" pitchFamily="49" charset="0"/>
              </a:rPr>
              <a:t> </a:t>
            </a:r>
            <a:r>
              <a:rPr lang="en-US" sz="1200" dirty="0">
                <a:latin typeface="Consolas" panose="020B0609020204030204" pitchFamily="49" charset="0"/>
              </a:rPr>
              <a:t>sock; </a:t>
            </a:r>
            <a:r>
              <a:rPr lang="en-US" sz="1200" i="1" dirty="0">
                <a:solidFill>
                  <a:srgbClr val="008000"/>
                </a:solidFill>
              </a:rPr>
              <a:t>// Connected network socket. </a:t>
            </a:r>
            <a:endParaRPr lang="en-US" sz="1200" i="1" dirty="0" smtClean="0">
              <a:solidFill>
                <a:srgbClr val="008000"/>
              </a:solidFill>
            </a:endParaRPr>
          </a:p>
          <a:p>
            <a:endParaRPr lang="en-US" sz="1200" dirty="0">
              <a:latin typeface="Consolas" panose="020B0609020204030204" pitchFamily="49" charset="0"/>
            </a:endParaRPr>
          </a:p>
          <a:p>
            <a:r>
              <a:rPr lang="en-US" sz="1200" dirty="0" smtClean="0">
                <a:latin typeface="Consolas" panose="020B0609020204030204" pitchFamily="49" charset="0"/>
              </a:rPr>
              <a:t> public</a:t>
            </a:r>
            <a:r>
              <a:rPr lang="en-US" sz="1200" dirty="0">
                <a:latin typeface="Consolas" panose="020B0609020204030204" pitchFamily="49" charset="0"/>
              </a:rPr>
              <a:t>: </a:t>
            </a:r>
            <a:endParaRPr lang="en-US" sz="1200" dirty="0" smtClean="0">
              <a:latin typeface="Consolas" panose="020B0609020204030204" pitchFamily="49" charset="0"/>
            </a:endParaRPr>
          </a:p>
          <a:p>
            <a:r>
              <a:rPr lang="en-US" sz="1200" dirty="0">
                <a:latin typeface="Consolas" panose="020B0609020204030204" pitchFamily="49" charset="0"/>
              </a:rPr>
              <a:t> </a:t>
            </a:r>
            <a:r>
              <a:rPr lang="en-US" sz="1200" dirty="0" smtClean="0">
                <a:latin typeface="Consolas" panose="020B0609020204030204" pitchFamily="49" charset="0"/>
              </a:rPr>
              <a:t> </a:t>
            </a:r>
            <a:r>
              <a:rPr lang="en-US" sz="1200" i="1" dirty="0" smtClean="0">
                <a:solidFill>
                  <a:srgbClr val="008000"/>
                </a:solidFill>
              </a:rPr>
              <a:t>// </a:t>
            </a:r>
            <a:r>
              <a:rPr lang="en-US" sz="1200" i="1" dirty="0">
                <a:solidFill>
                  <a:srgbClr val="008000"/>
                </a:solidFill>
              </a:rPr>
              <a:t>Get the one and only instance of the </a:t>
            </a:r>
            <a:r>
              <a:rPr lang="en-US" sz="1200" i="1" dirty="0" err="1">
                <a:solidFill>
                  <a:srgbClr val="008000"/>
                </a:solidFill>
              </a:rPr>
              <a:t>NetworkManager</a:t>
            </a:r>
            <a:r>
              <a:rPr lang="en-US" sz="1200" i="1" dirty="0">
                <a:solidFill>
                  <a:srgbClr val="008000"/>
                </a:solidFill>
              </a:rPr>
              <a:t>. </a:t>
            </a:r>
            <a:endParaRPr lang="en-US" sz="1200" i="1" dirty="0" smtClean="0">
              <a:solidFill>
                <a:srgbClr val="008000"/>
              </a:solidFill>
            </a:endParaRPr>
          </a:p>
          <a:p>
            <a:r>
              <a:rPr lang="en-US" sz="1200" dirty="0">
                <a:latin typeface="Consolas" panose="020B0609020204030204" pitchFamily="49" charset="0"/>
              </a:rPr>
              <a:t> </a:t>
            </a:r>
            <a:r>
              <a:rPr lang="en-US" sz="1200" dirty="0" smtClean="0">
                <a:latin typeface="Consolas" panose="020B0609020204030204" pitchFamily="49" charset="0"/>
              </a:rPr>
              <a:t> static </a:t>
            </a:r>
            <a:r>
              <a:rPr lang="en-US" sz="1200" dirty="0" err="1">
                <a:solidFill>
                  <a:srgbClr val="0070C0"/>
                </a:solidFill>
                <a:latin typeface="Consolas" panose="020B0609020204030204" pitchFamily="49" charset="0"/>
              </a:rPr>
              <a:t>NetworkManager</a:t>
            </a:r>
            <a:r>
              <a:rPr lang="en-US" sz="1200" dirty="0">
                <a:solidFill>
                  <a:srgbClr val="0070C0"/>
                </a:solidFill>
                <a:latin typeface="Consolas" panose="020B0609020204030204" pitchFamily="49" charset="0"/>
              </a:rPr>
              <a:t> </a:t>
            </a:r>
            <a:r>
              <a:rPr lang="en-US" sz="1200" dirty="0">
                <a:latin typeface="Consolas" panose="020B0609020204030204" pitchFamily="49" charset="0"/>
              </a:rPr>
              <a:t>&amp;</a:t>
            </a:r>
            <a:r>
              <a:rPr lang="en-US" sz="1200" dirty="0" err="1">
                <a:solidFill>
                  <a:srgbClr val="0070C0"/>
                </a:solidFill>
                <a:latin typeface="Consolas" panose="020B0609020204030204" pitchFamily="49" charset="0"/>
              </a:rPr>
              <a:t>getInstance</a:t>
            </a:r>
            <a:r>
              <a:rPr lang="en-US" sz="1200" dirty="0">
                <a:solidFill>
                  <a:srgbClr val="0070C0"/>
                </a:solidFill>
                <a:latin typeface="Consolas" panose="020B0609020204030204" pitchFamily="49" charset="0"/>
              </a:rPr>
              <a:t>(); </a:t>
            </a:r>
            <a:endParaRPr lang="en-US" sz="1200" dirty="0" smtClean="0">
              <a:solidFill>
                <a:srgbClr val="0070C0"/>
              </a:solidFill>
              <a:latin typeface="Consolas" panose="020B0609020204030204" pitchFamily="49" charset="0"/>
            </a:endParaRPr>
          </a:p>
          <a:p>
            <a:endParaRPr lang="en-US" sz="1200" dirty="0">
              <a:latin typeface="Consolas" panose="020B0609020204030204" pitchFamily="49" charset="0"/>
            </a:endParaRPr>
          </a:p>
          <a:p>
            <a:r>
              <a:rPr lang="en-US" sz="1200" dirty="0" smtClean="0">
                <a:latin typeface="Consolas" panose="020B0609020204030204" pitchFamily="49" charset="0"/>
              </a:rPr>
              <a:t>  </a:t>
            </a:r>
            <a:r>
              <a:rPr lang="en-US" sz="1200" i="1" dirty="0" smtClean="0">
                <a:solidFill>
                  <a:srgbClr val="008000"/>
                </a:solidFill>
              </a:rPr>
              <a:t>// </a:t>
            </a:r>
            <a:r>
              <a:rPr lang="en-US" sz="1200" i="1" dirty="0">
                <a:solidFill>
                  <a:srgbClr val="008000"/>
                </a:solidFill>
              </a:rPr>
              <a:t>Start up </a:t>
            </a:r>
            <a:r>
              <a:rPr lang="en-US" sz="1200" i="1" dirty="0" err="1">
                <a:solidFill>
                  <a:srgbClr val="008000"/>
                </a:solidFill>
              </a:rPr>
              <a:t>NetworkManager</a:t>
            </a:r>
            <a:r>
              <a:rPr lang="en-US" sz="1200" i="1" dirty="0">
                <a:solidFill>
                  <a:srgbClr val="008000"/>
                </a:solidFill>
              </a:rPr>
              <a:t>. </a:t>
            </a:r>
            <a:endParaRPr lang="en-US" sz="1200" i="1" dirty="0" smtClean="0">
              <a:solidFill>
                <a:srgbClr val="008000"/>
              </a:solidFill>
            </a:endParaRPr>
          </a:p>
          <a:p>
            <a:r>
              <a:rPr lang="en-US" sz="1200" dirty="0">
                <a:latin typeface="Consolas" panose="020B0609020204030204" pitchFamily="49" charset="0"/>
              </a:rPr>
              <a:t> </a:t>
            </a:r>
            <a:r>
              <a:rPr lang="en-US" sz="1200" dirty="0" smtClean="0">
                <a:latin typeface="Consolas" panose="020B0609020204030204" pitchFamily="49" charset="0"/>
              </a:rPr>
              <a:t> </a:t>
            </a:r>
            <a:r>
              <a:rPr lang="en-US" sz="1200" dirty="0" err="1" smtClean="0">
                <a:latin typeface="Consolas" panose="020B0609020204030204" pitchFamily="49" charset="0"/>
              </a:rPr>
              <a:t>int</a:t>
            </a:r>
            <a:r>
              <a:rPr lang="en-US" sz="1200" dirty="0" smtClean="0">
                <a:latin typeface="Consolas" panose="020B0609020204030204" pitchFamily="49" charset="0"/>
              </a:rPr>
              <a:t> </a:t>
            </a:r>
            <a:r>
              <a:rPr lang="en-US" sz="1200" dirty="0" err="1">
                <a:solidFill>
                  <a:srgbClr val="0070C0"/>
                </a:solidFill>
                <a:latin typeface="Consolas" panose="020B0609020204030204" pitchFamily="49" charset="0"/>
              </a:rPr>
              <a:t>startUp</a:t>
            </a:r>
            <a:r>
              <a:rPr lang="en-US" sz="1200" dirty="0">
                <a:solidFill>
                  <a:srgbClr val="0070C0"/>
                </a:solidFill>
                <a:latin typeface="Consolas" panose="020B0609020204030204" pitchFamily="49" charset="0"/>
              </a:rPr>
              <a:t>(); </a:t>
            </a:r>
            <a:endParaRPr lang="en-US" sz="1200" dirty="0" smtClean="0">
              <a:solidFill>
                <a:srgbClr val="0070C0"/>
              </a:solidFill>
              <a:latin typeface="Consolas" panose="020B0609020204030204" pitchFamily="49" charset="0"/>
            </a:endParaRPr>
          </a:p>
          <a:p>
            <a:endParaRPr lang="en-US" sz="1200" dirty="0">
              <a:latin typeface="Consolas" panose="020B0609020204030204" pitchFamily="49" charset="0"/>
            </a:endParaRPr>
          </a:p>
          <a:p>
            <a:r>
              <a:rPr lang="en-US" sz="1200" dirty="0" smtClean="0">
                <a:latin typeface="Consolas" panose="020B0609020204030204" pitchFamily="49" charset="0"/>
              </a:rPr>
              <a:t>  </a:t>
            </a:r>
            <a:r>
              <a:rPr lang="en-US" sz="1200" i="1" dirty="0" smtClean="0">
                <a:solidFill>
                  <a:srgbClr val="008000"/>
                </a:solidFill>
              </a:rPr>
              <a:t>// </a:t>
            </a:r>
            <a:r>
              <a:rPr lang="en-US" sz="1200" i="1" dirty="0">
                <a:solidFill>
                  <a:srgbClr val="008000"/>
                </a:solidFill>
              </a:rPr>
              <a:t>Shut down </a:t>
            </a:r>
            <a:r>
              <a:rPr lang="en-US" sz="1200" i="1" dirty="0" err="1">
                <a:solidFill>
                  <a:srgbClr val="008000"/>
                </a:solidFill>
              </a:rPr>
              <a:t>NetworkManager</a:t>
            </a:r>
            <a:r>
              <a:rPr lang="en-US" sz="1200" i="1" dirty="0">
                <a:solidFill>
                  <a:srgbClr val="008000"/>
                </a:solidFill>
              </a:rPr>
              <a:t>.</a:t>
            </a:r>
            <a:r>
              <a:rPr lang="en-US" sz="1200" dirty="0">
                <a:latin typeface="Consolas" panose="020B0609020204030204" pitchFamily="49" charset="0"/>
              </a:rPr>
              <a:t> </a:t>
            </a:r>
            <a:endParaRPr lang="en-US" sz="1200" dirty="0" smtClean="0">
              <a:latin typeface="Consolas" panose="020B0609020204030204" pitchFamily="49" charset="0"/>
            </a:endParaRPr>
          </a:p>
          <a:p>
            <a:r>
              <a:rPr lang="en-US" sz="1200" dirty="0">
                <a:latin typeface="Consolas" panose="020B0609020204030204" pitchFamily="49" charset="0"/>
              </a:rPr>
              <a:t> </a:t>
            </a:r>
            <a:r>
              <a:rPr lang="en-US" sz="1200" dirty="0" smtClean="0">
                <a:latin typeface="Consolas" panose="020B0609020204030204" pitchFamily="49" charset="0"/>
              </a:rPr>
              <a:t> void </a:t>
            </a:r>
            <a:r>
              <a:rPr lang="en-US" sz="1200" dirty="0" err="1">
                <a:solidFill>
                  <a:srgbClr val="0070C0"/>
                </a:solidFill>
                <a:latin typeface="Consolas" panose="020B0609020204030204" pitchFamily="49" charset="0"/>
              </a:rPr>
              <a:t>shutDown</a:t>
            </a:r>
            <a:r>
              <a:rPr lang="en-US" sz="1200" dirty="0">
                <a:solidFill>
                  <a:srgbClr val="0070C0"/>
                </a:solidFill>
                <a:latin typeface="Consolas" panose="020B0609020204030204" pitchFamily="49" charset="0"/>
              </a:rPr>
              <a:t>(); </a:t>
            </a:r>
            <a:endParaRPr lang="en-US" sz="1200" dirty="0" smtClean="0">
              <a:solidFill>
                <a:srgbClr val="0070C0"/>
              </a:solidFill>
              <a:latin typeface="Consolas" panose="020B0609020204030204" pitchFamily="49" charset="0"/>
            </a:endParaRPr>
          </a:p>
          <a:p>
            <a:endParaRPr lang="en-US" sz="1200" dirty="0">
              <a:solidFill>
                <a:srgbClr val="0070C0"/>
              </a:solidFill>
              <a:latin typeface="Consolas" pitchFamily="49" charset="0"/>
              <a:cs typeface="Consolas" pitchFamily="49" charset="0"/>
            </a:endParaRPr>
          </a:p>
          <a:p>
            <a:r>
              <a:rPr lang="en-US" sz="1200" dirty="0" smtClean="0">
                <a:latin typeface="Consolas" panose="020B0609020204030204" pitchFamily="49" charset="0"/>
              </a:rPr>
              <a:t>  </a:t>
            </a:r>
            <a:r>
              <a:rPr lang="en-US" sz="1200" i="1" dirty="0" smtClean="0">
                <a:solidFill>
                  <a:srgbClr val="008000"/>
                </a:solidFill>
              </a:rPr>
              <a:t>// </a:t>
            </a:r>
            <a:r>
              <a:rPr lang="en-US" sz="1200" i="1" dirty="0">
                <a:solidFill>
                  <a:srgbClr val="008000"/>
                </a:solidFill>
              </a:rPr>
              <a:t>Accept only network events. </a:t>
            </a:r>
            <a:endParaRPr lang="en-US" sz="1200" i="1" dirty="0" smtClean="0">
              <a:solidFill>
                <a:srgbClr val="008000"/>
              </a:solidFill>
            </a:endParaRPr>
          </a:p>
          <a:p>
            <a:r>
              <a:rPr lang="en-US" sz="1200" dirty="0" smtClean="0">
                <a:latin typeface="Consolas" panose="020B0609020204030204" pitchFamily="49" charset="0"/>
              </a:rPr>
              <a:t>  </a:t>
            </a:r>
            <a:r>
              <a:rPr lang="en-US" sz="1200" i="1" dirty="0" smtClean="0">
                <a:solidFill>
                  <a:srgbClr val="008000"/>
                </a:solidFill>
              </a:rPr>
              <a:t>// </a:t>
            </a:r>
            <a:r>
              <a:rPr lang="en-US" sz="1200" i="1" dirty="0">
                <a:solidFill>
                  <a:srgbClr val="008000"/>
                </a:solidFill>
              </a:rPr>
              <a:t>Returns false for other engine events</a:t>
            </a:r>
            <a:r>
              <a:rPr lang="en-US" sz="1200" i="1" dirty="0" smtClean="0">
                <a:solidFill>
                  <a:srgbClr val="008000"/>
                </a:solidFill>
              </a:rPr>
              <a:t>.</a:t>
            </a:r>
          </a:p>
          <a:p>
            <a:r>
              <a:rPr lang="en-US" sz="1200" i="1" dirty="0" smtClean="0">
                <a:solidFill>
                  <a:srgbClr val="008000"/>
                </a:solidFill>
              </a:rPr>
              <a:t> </a:t>
            </a:r>
            <a:r>
              <a:rPr lang="en-US" sz="1200" dirty="0" smtClean="0">
                <a:latin typeface="Consolas" panose="020B0609020204030204" pitchFamily="49" charset="0"/>
              </a:rPr>
              <a:t>  bool </a:t>
            </a:r>
            <a:r>
              <a:rPr lang="en-US" sz="1200" dirty="0" err="1">
                <a:solidFill>
                  <a:srgbClr val="0070C0"/>
                </a:solidFill>
                <a:latin typeface="Consolas" panose="020B0609020204030204" pitchFamily="49" charset="0"/>
              </a:rPr>
              <a:t>isValid</a:t>
            </a:r>
            <a:r>
              <a:rPr lang="en-US" sz="1200" dirty="0">
                <a:latin typeface="Consolas" panose="020B0609020204030204" pitchFamily="49" charset="0"/>
              </a:rPr>
              <a:t>(</a:t>
            </a:r>
            <a:r>
              <a:rPr lang="en-US" sz="1200" dirty="0" err="1">
                <a:latin typeface="Consolas" panose="020B0609020204030204" pitchFamily="49" charset="0"/>
              </a:rPr>
              <a:t>std</a:t>
            </a:r>
            <a:r>
              <a:rPr lang="en-US" sz="1200" dirty="0">
                <a:latin typeface="Consolas" panose="020B0609020204030204" pitchFamily="49" charset="0"/>
              </a:rPr>
              <a:t>::string </a:t>
            </a:r>
            <a:r>
              <a:rPr lang="en-US" sz="1200" dirty="0" err="1">
                <a:solidFill>
                  <a:srgbClr val="0070C0"/>
                </a:solidFill>
                <a:latin typeface="Consolas" panose="020B0609020204030204" pitchFamily="49" charset="0"/>
              </a:rPr>
              <a:t>event_type</a:t>
            </a:r>
            <a:r>
              <a:rPr lang="en-US" sz="1200" dirty="0">
                <a:latin typeface="Consolas" panose="020B0609020204030204" pitchFamily="49" charset="0"/>
              </a:rPr>
              <a:t>) </a:t>
            </a:r>
            <a:r>
              <a:rPr lang="en-US" sz="1200" dirty="0" err="1">
                <a:latin typeface="Consolas" panose="020B0609020204030204" pitchFamily="49" charset="0"/>
              </a:rPr>
              <a:t>const</a:t>
            </a:r>
            <a:r>
              <a:rPr lang="en-US" sz="1200" dirty="0">
                <a:latin typeface="Consolas" panose="020B0609020204030204" pitchFamily="49" charset="0"/>
              </a:rPr>
              <a:t>; </a:t>
            </a:r>
            <a:endParaRPr lang="en-US" sz="1200" i="1" dirty="0">
              <a:solidFill>
                <a:srgbClr val="008000"/>
              </a:solidFill>
              <a:cs typeface="Consolas" pitchFamily="49" charset="0"/>
            </a:endParaRPr>
          </a:p>
        </p:txBody>
      </p:sp>
      <p:sp>
        <p:nvSpPr>
          <p:cNvPr id="4" name="Title 3"/>
          <p:cNvSpPr>
            <a:spLocks noGrp="1"/>
          </p:cNvSpPr>
          <p:nvPr>
            <p:ph type="title"/>
          </p:nvPr>
        </p:nvSpPr>
        <p:spPr>
          <a:xfrm rot="5400000">
            <a:off x="5638800" y="2819400"/>
            <a:ext cx="5562600" cy="1143000"/>
          </a:xfrm>
        </p:spPr>
        <p:txBody>
          <a:bodyPr>
            <a:normAutofit fontScale="90000"/>
          </a:bodyPr>
          <a:lstStyle/>
          <a:p>
            <a:r>
              <a:rPr lang="en-US" dirty="0" smtClean="0"/>
              <a:t>Network Manager (1 of 2)</a:t>
            </a:r>
            <a:endParaRPr lang="en-US" dirty="0"/>
          </a:p>
        </p:txBody>
      </p:sp>
    </p:spTree>
    <p:extLst>
      <p:ext uri="{BB962C8B-B14F-4D97-AF65-F5344CB8AC3E}">
        <p14:creationId xmlns:p14="http://schemas.microsoft.com/office/powerpoint/2010/main" val="3176391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45915"/>
            <a:ext cx="5867400" cy="6370975"/>
          </a:xfrm>
          <a:prstGeom prst="rect">
            <a:avLst/>
          </a:prstGeom>
          <a:solidFill>
            <a:srgbClr val="FFFF99"/>
          </a:solidFill>
          <a:ln w="19050">
            <a:solidFill>
              <a:srgbClr val="003300"/>
            </a:solidFill>
          </a:ln>
        </p:spPr>
        <p:txBody>
          <a:bodyPr wrap="square" rtlCol="0">
            <a:spAutoFit/>
          </a:bodyPr>
          <a:lstStyle/>
          <a:p>
            <a:r>
              <a:rPr lang="en-US" sz="1200" dirty="0" smtClean="0">
                <a:latin typeface="Consolas" panose="020B0609020204030204" pitchFamily="49" charset="0"/>
              </a:rPr>
              <a:t>  </a:t>
            </a:r>
            <a:r>
              <a:rPr lang="en-US" sz="1200" i="1" dirty="0" smtClean="0">
                <a:solidFill>
                  <a:srgbClr val="008000"/>
                </a:solidFill>
              </a:rPr>
              <a:t>// </a:t>
            </a:r>
            <a:r>
              <a:rPr lang="en-US" sz="1200" i="1" dirty="0">
                <a:solidFill>
                  <a:srgbClr val="008000"/>
                </a:solidFill>
              </a:rPr>
              <a:t>Block, waiting to accept network connection. </a:t>
            </a:r>
            <a:endParaRPr lang="en-US" sz="1200" i="1" dirty="0" smtClean="0">
              <a:solidFill>
                <a:srgbClr val="008000"/>
              </a:solidFill>
            </a:endParaRPr>
          </a:p>
          <a:p>
            <a:r>
              <a:rPr lang="en-US" sz="1200" dirty="0" smtClean="0">
                <a:latin typeface="Consolas" panose="020B0609020204030204" pitchFamily="49" charset="0"/>
              </a:rPr>
              <a:t>  </a:t>
            </a:r>
            <a:r>
              <a:rPr lang="en-US" sz="1200" dirty="0" err="1" smtClean="0">
                <a:latin typeface="Consolas" panose="020B0609020204030204" pitchFamily="49" charset="0"/>
              </a:rPr>
              <a:t>int</a:t>
            </a:r>
            <a:r>
              <a:rPr lang="en-US" sz="1200" dirty="0" smtClean="0">
                <a:latin typeface="Consolas" panose="020B0609020204030204" pitchFamily="49" charset="0"/>
              </a:rPr>
              <a:t> </a:t>
            </a:r>
            <a:r>
              <a:rPr lang="en-US" sz="1200" dirty="0">
                <a:solidFill>
                  <a:srgbClr val="0070C0"/>
                </a:solidFill>
                <a:latin typeface="Consolas" panose="020B0609020204030204" pitchFamily="49" charset="0"/>
              </a:rPr>
              <a:t>accept</a:t>
            </a:r>
            <a:r>
              <a:rPr lang="en-US" sz="1200" dirty="0">
                <a:latin typeface="Consolas" panose="020B0609020204030204" pitchFamily="49" charset="0"/>
              </a:rPr>
              <a:t>(</a:t>
            </a:r>
            <a:r>
              <a:rPr lang="en-US" sz="1200" dirty="0" err="1">
                <a:latin typeface="Consolas" panose="020B0609020204030204" pitchFamily="49" charset="0"/>
              </a:rPr>
              <a:t>std</a:t>
            </a:r>
            <a:r>
              <a:rPr lang="en-US" sz="1200" dirty="0">
                <a:latin typeface="Consolas" panose="020B0609020204030204" pitchFamily="49" charset="0"/>
              </a:rPr>
              <a:t>::string </a:t>
            </a:r>
            <a:r>
              <a:rPr lang="en-US" sz="1200" dirty="0">
                <a:solidFill>
                  <a:srgbClr val="0070C0"/>
                </a:solidFill>
                <a:latin typeface="Consolas" panose="020B0609020204030204" pitchFamily="49" charset="0"/>
              </a:rPr>
              <a:t>port</a:t>
            </a:r>
            <a:r>
              <a:rPr lang="en-US" sz="1200" dirty="0">
                <a:latin typeface="Consolas" panose="020B0609020204030204" pitchFamily="49" charset="0"/>
              </a:rPr>
              <a:t> = </a:t>
            </a:r>
            <a:r>
              <a:rPr lang="en-US" sz="1200" dirty="0">
                <a:solidFill>
                  <a:srgbClr val="7030A0"/>
                </a:solidFill>
                <a:latin typeface="Consolas" panose="020B0609020204030204" pitchFamily="49" charset="0"/>
              </a:rPr>
              <a:t>DRAGONFLY_PORT</a:t>
            </a:r>
            <a:r>
              <a:rPr lang="en-US" sz="1200" dirty="0">
                <a:latin typeface="Consolas" panose="020B0609020204030204" pitchFamily="49" charset="0"/>
              </a:rPr>
              <a:t>); </a:t>
            </a:r>
            <a:endParaRPr lang="en-US" sz="1200" dirty="0" smtClean="0">
              <a:latin typeface="Consolas" panose="020B0609020204030204" pitchFamily="49" charset="0"/>
            </a:endParaRPr>
          </a:p>
          <a:p>
            <a:endParaRPr lang="en-US" sz="1200" dirty="0">
              <a:latin typeface="Consolas" panose="020B0609020204030204" pitchFamily="49" charset="0"/>
            </a:endParaRPr>
          </a:p>
          <a:p>
            <a:r>
              <a:rPr lang="en-US" sz="1200" dirty="0" smtClean="0">
                <a:latin typeface="Consolas" panose="020B0609020204030204" pitchFamily="49" charset="0"/>
              </a:rPr>
              <a:t>  </a:t>
            </a:r>
            <a:r>
              <a:rPr lang="en-US" sz="1200" i="1" dirty="0" smtClean="0">
                <a:solidFill>
                  <a:srgbClr val="008000"/>
                </a:solidFill>
              </a:rPr>
              <a:t>// </a:t>
            </a:r>
            <a:r>
              <a:rPr lang="en-US" sz="1200" i="1" dirty="0">
                <a:solidFill>
                  <a:srgbClr val="008000"/>
                </a:solidFill>
              </a:rPr>
              <a:t>Make network connection. </a:t>
            </a:r>
            <a:endParaRPr lang="en-US" sz="1200" i="1" dirty="0" smtClean="0">
              <a:solidFill>
                <a:srgbClr val="008000"/>
              </a:solidFill>
            </a:endParaRPr>
          </a:p>
          <a:p>
            <a:r>
              <a:rPr lang="en-US" sz="1200" dirty="0">
                <a:latin typeface="Consolas" panose="020B0609020204030204" pitchFamily="49" charset="0"/>
              </a:rPr>
              <a:t> </a:t>
            </a:r>
            <a:r>
              <a:rPr lang="en-US" sz="1200" dirty="0" smtClean="0">
                <a:latin typeface="Consolas" panose="020B0609020204030204" pitchFamily="49" charset="0"/>
              </a:rPr>
              <a:t> </a:t>
            </a:r>
            <a:r>
              <a:rPr lang="en-US" sz="1200" i="1" dirty="0" smtClean="0">
                <a:solidFill>
                  <a:srgbClr val="008000"/>
                </a:solidFill>
              </a:rPr>
              <a:t>// </a:t>
            </a:r>
            <a:r>
              <a:rPr lang="en-US" sz="1200" i="1" dirty="0">
                <a:solidFill>
                  <a:srgbClr val="008000"/>
                </a:solidFill>
              </a:rPr>
              <a:t>Return 0 if success, else -1. </a:t>
            </a:r>
            <a:endParaRPr lang="en-US" sz="1200" i="1" dirty="0" smtClean="0">
              <a:solidFill>
                <a:srgbClr val="008000"/>
              </a:solidFill>
            </a:endParaRPr>
          </a:p>
          <a:p>
            <a:r>
              <a:rPr lang="en-US" sz="1200" dirty="0">
                <a:latin typeface="Consolas" panose="020B0609020204030204" pitchFamily="49" charset="0"/>
              </a:rPr>
              <a:t> </a:t>
            </a:r>
            <a:r>
              <a:rPr lang="en-US" sz="1200" dirty="0" smtClean="0">
                <a:latin typeface="Consolas" panose="020B0609020204030204" pitchFamily="49" charset="0"/>
              </a:rPr>
              <a:t> </a:t>
            </a:r>
            <a:r>
              <a:rPr lang="en-US" sz="1200" dirty="0" err="1" smtClean="0">
                <a:latin typeface="Consolas" panose="020B0609020204030204" pitchFamily="49" charset="0"/>
              </a:rPr>
              <a:t>int</a:t>
            </a:r>
            <a:r>
              <a:rPr lang="en-US" sz="1200" dirty="0" smtClean="0">
                <a:latin typeface="Consolas" panose="020B0609020204030204" pitchFamily="49" charset="0"/>
              </a:rPr>
              <a:t> </a:t>
            </a:r>
            <a:r>
              <a:rPr lang="en-US" sz="1200" dirty="0">
                <a:solidFill>
                  <a:srgbClr val="0070C0"/>
                </a:solidFill>
                <a:latin typeface="Consolas" panose="020B0609020204030204" pitchFamily="49" charset="0"/>
              </a:rPr>
              <a:t>connect</a:t>
            </a:r>
            <a:r>
              <a:rPr lang="en-US" sz="1200" dirty="0">
                <a:latin typeface="Consolas" panose="020B0609020204030204" pitchFamily="49" charset="0"/>
              </a:rPr>
              <a:t>(</a:t>
            </a:r>
            <a:r>
              <a:rPr lang="en-US" sz="1200" dirty="0" err="1">
                <a:latin typeface="Consolas" panose="020B0609020204030204" pitchFamily="49" charset="0"/>
              </a:rPr>
              <a:t>std</a:t>
            </a:r>
            <a:r>
              <a:rPr lang="en-US" sz="1200" dirty="0">
                <a:latin typeface="Consolas" panose="020B0609020204030204" pitchFamily="49" charset="0"/>
              </a:rPr>
              <a:t>::string </a:t>
            </a:r>
            <a:r>
              <a:rPr lang="en-US" sz="1200" dirty="0">
                <a:solidFill>
                  <a:srgbClr val="0070C0"/>
                </a:solidFill>
                <a:latin typeface="Consolas" panose="020B0609020204030204" pitchFamily="49" charset="0"/>
              </a:rPr>
              <a:t>host</a:t>
            </a:r>
            <a:r>
              <a:rPr lang="en-US" sz="1200" dirty="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::string </a:t>
            </a:r>
            <a:r>
              <a:rPr lang="en-US" sz="1200" dirty="0">
                <a:solidFill>
                  <a:srgbClr val="0070C0"/>
                </a:solidFill>
                <a:latin typeface="Consolas" panose="020B0609020204030204" pitchFamily="49" charset="0"/>
              </a:rPr>
              <a:t>port</a:t>
            </a:r>
            <a:r>
              <a:rPr lang="en-US" sz="1200" dirty="0">
                <a:latin typeface="Consolas" panose="020B0609020204030204" pitchFamily="49" charset="0"/>
              </a:rPr>
              <a:t> = </a:t>
            </a:r>
            <a:r>
              <a:rPr lang="en-US" sz="1200" dirty="0">
                <a:solidFill>
                  <a:srgbClr val="7030A0"/>
                </a:solidFill>
                <a:latin typeface="Consolas" panose="020B0609020204030204" pitchFamily="49" charset="0"/>
              </a:rPr>
              <a:t>DRAGONFLY_PORT</a:t>
            </a:r>
            <a:r>
              <a:rPr lang="en-US" sz="1200" dirty="0">
                <a:latin typeface="Consolas" panose="020B0609020204030204" pitchFamily="49" charset="0"/>
              </a:rPr>
              <a:t>); </a:t>
            </a:r>
            <a:endParaRPr lang="en-US" sz="1200" dirty="0" smtClean="0">
              <a:latin typeface="Consolas" panose="020B0609020204030204" pitchFamily="49" charset="0"/>
            </a:endParaRPr>
          </a:p>
          <a:p>
            <a:endParaRPr lang="en-US" sz="1200" dirty="0">
              <a:latin typeface="Consolas" panose="020B0609020204030204" pitchFamily="49" charset="0"/>
            </a:endParaRPr>
          </a:p>
          <a:p>
            <a:r>
              <a:rPr lang="en-US" sz="1200" dirty="0" smtClean="0">
                <a:latin typeface="Consolas" panose="020B0609020204030204" pitchFamily="49" charset="0"/>
              </a:rPr>
              <a:t>  </a:t>
            </a:r>
            <a:r>
              <a:rPr lang="en-US" sz="1200" i="1" dirty="0" smtClean="0">
                <a:solidFill>
                  <a:srgbClr val="008000"/>
                </a:solidFill>
              </a:rPr>
              <a:t>// </a:t>
            </a:r>
            <a:r>
              <a:rPr lang="en-US" sz="1200" i="1" dirty="0">
                <a:solidFill>
                  <a:srgbClr val="008000"/>
                </a:solidFill>
              </a:rPr>
              <a:t>Close network connection. </a:t>
            </a:r>
            <a:endParaRPr lang="en-US" sz="1200" i="1" dirty="0" smtClean="0">
              <a:solidFill>
                <a:srgbClr val="008000"/>
              </a:solidFill>
            </a:endParaRPr>
          </a:p>
          <a:p>
            <a:r>
              <a:rPr lang="en-US" sz="1200" dirty="0">
                <a:latin typeface="Consolas" panose="020B0609020204030204" pitchFamily="49" charset="0"/>
              </a:rPr>
              <a:t> </a:t>
            </a:r>
            <a:r>
              <a:rPr lang="en-US" sz="1200" dirty="0" smtClean="0">
                <a:latin typeface="Consolas" panose="020B0609020204030204" pitchFamily="49" charset="0"/>
              </a:rPr>
              <a:t> </a:t>
            </a:r>
            <a:r>
              <a:rPr lang="en-US" sz="1200" i="1" dirty="0" smtClean="0">
                <a:solidFill>
                  <a:srgbClr val="008000"/>
                </a:solidFill>
              </a:rPr>
              <a:t>// </a:t>
            </a:r>
            <a:r>
              <a:rPr lang="en-US" sz="1200" i="1" dirty="0">
                <a:solidFill>
                  <a:srgbClr val="008000"/>
                </a:solidFill>
              </a:rPr>
              <a:t>Return 0 if success, else -1.</a:t>
            </a:r>
            <a:r>
              <a:rPr lang="en-US" sz="1200" dirty="0">
                <a:latin typeface="Consolas" panose="020B0609020204030204" pitchFamily="49" charset="0"/>
              </a:rPr>
              <a:t> </a:t>
            </a:r>
            <a:endParaRPr lang="en-US" sz="1200" dirty="0" smtClean="0">
              <a:latin typeface="Consolas" panose="020B0609020204030204" pitchFamily="49" charset="0"/>
            </a:endParaRPr>
          </a:p>
          <a:p>
            <a:r>
              <a:rPr lang="en-US" sz="1200" dirty="0">
                <a:latin typeface="Consolas" panose="020B0609020204030204" pitchFamily="49" charset="0"/>
              </a:rPr>
              <a:t> </a:t>
            </a:r>
            <a:r>
              <a:rPr lang="en-US" sz="1200" dirty="0" smtClean="0">
                <a:latin typeface="Consolas" panose="020B0609020204030204" pitchFamily="49" charset="0"/>
              </a:rPr>
              <a:t> </a:t>
            </a:r>
            <a:r>
              <a:rPr lang="en-US" sz="1200" dirty="0" err="1" smtClean="0">
                <a:latin typeface="Consolas" panose="020B0609020204030204" pitchFamily="49" charset="0"/>
              </a:rPr>
              <a:t>int</a:t>
            </a:r>
            <a:r>
              <a:rPr lang="en-US" sz="1200" dirty="0" smtClean="0">
                <a:latin typeface="Consolas" panose="020B0609020204030204" pitchFamily="49" charset="0"/>
              </a:rPr>
              <a:t> </a:t>
            </a:r>
            <a:r>
              <a:rPr lang="en-US" sz="1200" dirty="0">
                <a:solidFill>
                  <a:srgbClr val="0070C0"/>
                </a:solidFill>
                <a:latin typeface="Consolas" panose="020B0609020204030204" pitchFamily="49" charset="0"/>
              </a:rPr>
              <a:t>close(); </a:t>
            </a:r>
            <a:endParaRPr lang="en-US" sz="1200" dirty="0" smtClean="0">
              <a:solidFill>
                <a:srgbClr val="0070C0"/>
              </a:solidFill>
              <a:latin typeface="Consolas" panose="020B0609020204030204" pitchFamily="49" charset="0"/>
            </a:endParaRPr>
          </a:p>
          <a:p>
            <a:endParaRPr lang="en-US" sz="1200" dirty="0">
              <a:latin typeface="Consolas" panose="020B0609020204030204" pitchFamily="49" charset="0"/>
            </a:endParaRPr>
          </a:p>
          <a:p>
            <a:r>
              <a:rPr lang="en-US" sz="1200" dirty="0" smtClean="0">
                <a:latin typeface="Consolas" panose="020B0609020204030204" pitchFamily="49" charset="0"/>
              </a:rPr>
              <a:t>  </a:t>
            </a:r>
            <a:r>
              <a:rPr lang="en-US" sz="1200" i="1" dirty="0" smtClean="0">
                <a:solidFill>
                  <a:srgbClr val="008000"/>
                </a:solidFill>
              </a:rPr>
              <a:t>// </a:t>
            </a:r>
            <a:r>
              <a:rPr lang="en-US" sz="1200" i="1" dirty="0">
                <a:solidFill>
                  <a:srgbClr val="008000"/>
                </a:solidFill>
              </a:rPr>
              <a:t>Return true if network connected, else false. </a:t>
            </a:r>
            <a:endParaRPr lang="en-US" sz="1200" i="1" dirty="0" smtClean="0">
              <a:solidFill>
                <a:srgbClr val="008000"/>
              </a:solidFill>
            </a:endParaRPr>
          </a:p>
          <a:p>
            <a:r>
              <a:rPr lang="en-US" sz="1200" dirty="0">
                <a:latin typeface="Consolas" panose="020B0609020204030204" pitchFamily="49" charset="0"/>
              </a:rPr>
              <a:t> </a:t>
            </a:r>
            <a:r>
              <a:rPr lang="en-US" sz="1200" dirty="0" smtClean="0">
                <a:latin typeface="Consolas" panose="020B0609020204030204" pitchFamily="49" charset="0"/>
              </a:rPr>
              <a:t> bool </a:t>
            </a:r>
            <a:r>
              <a:rPr lang="en-US" sz="1200" dirty="0" err="1">
                <a:solidFill>
                  <a:srgbClr val="0070C0"/>
                </a:solidFill>
                <a:latin typeface="Consolas" panose="020B0609020204030204" pitchFamily="49" charset="0"/>
              </a:rPr>
              <a:t>isConnected</a:t>
            </a:r>
            <a:r>
              <a:rPr lang="en-US" sz="1200" dirty="0" smtClean="0">
                <a:solidFill>
                  <a:srgbClr val="0070C0"/>
                </a:solidFill>
                <a:latin typeface="Consolas" panose="020B0609020204030204" pitchFamily="49" charset="0"/>
              </a:rPr>
              <a:t>() </a:t>
            </a:r>
            <a:r>
              <a:rPr lang="en-US" sz="1200" dirty="0" err="1" smtClean="0">
                <a:latin typeface="Consolas" panose="020B0609020204030204" pitchFamily="49" charset="0"/>
              </a:rPr>
              <a:t>const</a:t>
            </a:r>
            <a:r>
              <a:rPr lang="en-US" sz="1200" dirty="0" smtClean="0">
                <a:solidFill>
                  <a:srgbClr val="0070C0"/>
                </a:solidFill>
                <a:latin typeface="Consolas" panose="020B0609020204030204" pitchFamily="49" charset="0"/>
              </a:rPr>
              <a:t>; </a:t>
            </a:r>
          </a:p>
          <a:p>
            <a:endParaRPr lang="en-US" sz="1200" dirty="0">
              <a:latin typeface="Consolas" panose="020B0609020204030204" pitchFamily="49" charset="0"/>
            </a:endParaRPr>
          </a:p>
          <a:p>
            <a:r>
              <a:rPr lang="en-US" sz="1200" dirty="0" smtClean="0">
                <a:latin typeface="Consolas" panose="020B0609020204030204" pitchFamily="49" charset="0"/>
              </a:rPr>
              <a:t>  </a:t>
            </a:r>
            <a:r>
              <a:rPr lang="en-US" sz="1200" i="1" dirty="0" smtClean="0">
                <a:solidFill>
                  <a:srgbClr val="008000"/>
                </a:solidFill>
              </a:rPr>
              <a:t>// </a:t>
            </a:r>
            <a:r>
              <a:rPr lang="en-US" sz="1200" i="1" dirty="0">
                <a:solidFill>
                  <a:srgbClr val="008000"/>
                </a:solidFill>
              </a:rPr>
              <a:t>Return socket. </a:t>
            </a:r>
            <a:endParaRPr lang="en-US" sz="1200" i="1" dirty="0" smtClean="0">
              <a:solidFill>
                <a:srgbClr val="008000"/>
              </a:solidFill>
            </a:endParaRPr>
          </a:p>
          <a:p>
            <a:r>
              <a:rPr lang="en-US" sz="1200" dirty="0">
                <a:latin typeface="Consolas" panose="020B0609020204030204" pitchFamily="49" charset="0"/>
              </a:rPr>
              <a:t> </a:t>
            </a:r>
            <a:r>
              <a:rPr lang="en-US" sz="1200" dirty="0" smtClean="0">
                <a:latin typeface="Consolas" panose="020B0609020204030204" pitchFamily="49" charset="0"/>
              </a:rPr>
              <a:t> </a:t>
            </a:r>
            <a:r>
              <a:rPr lang="en-US" sz="1200" dirty="0" err="1" smtClean="0">
                <a:latin typeface="Consolas" panose="020B0609020204030204" pitchFamily="49" charset="0"/>
              </a:rPr>
              <a:t>int</a:t>
            </a:r>
            <a:r>
              <a:rPr lang="en-US" sz="1200" dirty="0" smtClean="0">
                <a:latin typeface="Consolas" panose="020B0609020204030204" pitchFamily="49" charset="0"/>
              </a:rPr>
              <a:t> </a:t>
            </a:r>
            <a:r>
              <a:rPr lang="en-US" sz="1200" dirty="0" err="1">
                <a:solidFill>
                  <a:srgbClr val="0070C0"/>
                </a:solidFill>
                <a:latin typeface="Consolas" panose="020B0609020204030204" pitchFamily="49" charset="0"/>
              </a:rPr>
              <a:t>getSocket</a:t>
            </a:r>
            <a:r>
              <a:rPr lang="en-US" sz="1200" dirty="0" smtClean="0">
                <a:solidFill>
                  <a:srgbClr val="0070C0"/>
                </a:solidFill>
                <a:latin typeface="Consolas" panose="020B0609020204030204" pitchFamily="49" charset="0"/>
              </a:rPr>
              <a:t>() </a:t>
            </a:r>
            <a:r>
              <a:rPr lang="en-US" sz="1200" dirty="0" err="1" smtClean="0">
                <a:latin typeface="Consolas" panose="020B0609020204030204" pitchFamily="49" charset="0"/>
              </a:rPr>
              <a:t>const</a:t>
            </a:r>
            <a:r>
              <a:rPr lang="en-US" sz="1200" dirty="0" smtClean="0">
                <a:solidFill>
                  <a:srgbClr val="0070C0"/>
                </a:solidFill>
                <a:latin typeface="Consolas" panose="020B0609020204030204" pitchFamily="49" charset="0"/>
              </a:rPr>
              <a:t>; </a:t>
            </a:r>
          </a:p>
          <a:p>
            <a:endParaRPr lang="en-US" sz="1200" dirty="0">
              <a:latin typeface="Consolas" panose="020B0609020204030204" pitchFamily="49" charset="0"/>
            </a:endParaRPr>
          </a:p>
          <a:p>
            <a:r>
              <a:rPr lang="en-US" sz="1200" dirty="0" smtClean="0">
                <a:latin typeface="Consolas" panose="020B0609020204030204" pitchFamily="49" charset="0"/>
              </a:rPr>
              <a:t>  </a:t>
            </a:r>
            <a:r>
              <a:rPr lang="en-US" sz="1200" i="1" dirty="0" smtClean="0">
                <a:solidFill>
                  <a:srgbClr val="008000"/>
                </a:solidFill>
              </a:rPr>
              <a:t>// </a:t>
            </a:r>
            <a:r>
              <a:rPr lang="en-US" sz="1200" i="1" dirty="0">
                <a:solidFill>
                  <a:srgbClr val="008000"/>
                </a:solidFill>
              </a:rPr>
              <a:t>Send buffer to connected network. </a:t>
            </a:r>
            <a:endParaRPr lang="en-US" sz="1200" i="1" dirty="0" smtClean="0">
              <a:solidFill>
                <a:srgbClr val="008000"/>
              </a:solidFill>
            </a:endParaRPr>
          </a:p>
          <a:p>
            <a:r>
              <a:rPr lang="en-US" sz="1200" dirty="0">
                <a:latin typeface="Consolas" panose="020B0609020204030204" pitchFamily="49" charset="0"/>
              </a:rPr>
              <a:t> </a:t>
            </a:r>
            <a:r>
              <a:rPr lang="en-US" sz="1200" dirty="0" smtClean="0">
                <a:latin typeface="Consolas" panose="020B0609020204030204" pitchFamily="49" charset="0"/>
              </a:rPr>
              <a:t> </a:t>
            </a:r>
            <a:r>
              <a:rPr lang="en-US" sz="1200" i="1" dirty="0" smtClean="0">
                <a:solidFill>
                  <a:srgbClr val="008000"/>
                </a:solidFill>
              </a:rPr>
              <a:t>// </a:t>
            </a:r>
            <a:r>
              <a:rPr lang="en-US" sz="1200" i="1" dirty="0">
                <a:solidFill>
                  <a:srgbClr val="008000"/>
                </a:solidFill>
              </a:rPr>
              <a:t>Return 0 if success, else -1. </a:t>
            </a:r>
            <a:endParaRPr lang="en-US" sz="1200" i="1" dirty="0" smtClean="0">
              <a:solidFill>
                <a:srgbClr val="008000"/>
              </a:solidFill>
            </a:endParaRPr>
          </a:p>
          <a:p>
            <a:r>
              <a:rPr lang="en-US" sz="1200" dirty="0">
                <a:latin typeface="Consolas" panose="020B0609020204030204" pitchFamily="49" charset="0"/>
              </a:rPr>
              <a:t> </a:t>
            </a:r>
            <a:r>
              <a:rPr lang="en-US" sz="1200" dirty="0" smtClean="0">
                <a:latin typeface="Consolas" panose="020B0609020204030204" pitchFamily="49" charset="0"/>
              </a:rPr>
              <a:t> </a:t>
            </a:r>
            <a:r>
              <a:rPr lang="en-US" sz="1200" dirty="0" err="1" smtClean="0">
                <a:latin typeface="Consolas" panose="020B0609020204030204" pitchFamily="49" charset="0"/>
              </a:rPr>
              <a:t>int</a:t>
            </a:r>
            <a:r>
              <a:rPr lang="en-US" sz="1200" dirty="0" smtClean="0">
                <a:latin typeface="Consolas" panose="020B0609020204030204" pitchFamily="49" charset="0"/>
              </a:rPr>
              <a:t> </a:t>
            </a:r>
            <a:r>
              <a:rPr lang="en-US" sz="1200" dirty="0">
                <a:solidFill>
                  <a:srgbClr val="0070C0"/>
                </a:solidFill>
                <a:latin typeface="Consolas" panose="020B0609020204030204" pitchFamily="49" charset="0"/>
              </a:rPr>
              <a:t>send</a:t>
            </a:r>
            <a:r>
              <a:rPr lang="en-US" sz="1200" dirty="0">
                <a:latin typeface="Consolas" panose="020B0609020204030204" pitchFamily="49" charset="0"/>
              </a:rPr>
              <a:t>(void *</a:t>
            </a:r>
            <a:r>
              <a:rPr lang="en-US" sz="1200" dirty="0">
                <a:solidFill>
                  <a:srgbClr val="0070C0"/>
                </a:solidFill>
                <a:latin typeface="Consolas" panose="020B0609020204030204" pitchFamily="49" charset="0"/>
              </a:rPr>
              <a:t>buffer</a:t>
            </a:r>
            <a:r>
              <a:rPr lang="en-US" sz="1200" dirty="0">
                <a:latin typeface="Consolas" panose="020B0609020204030204" pitchFamily="49" charset="0"/>
              </a:rPr>
              <a:t>, </a:t>
            </a:r>
            <a:r>
              <a:rPr lang="en-US" sz="1200" dirty="0" err="1">
                <a:latin typeface="Consolas" panose="020B0609020204030204" pitchFamily="49" charset="0"/>
              </a:rPr>
              <a:t>int</a:t>
            </a:r>
            <a:r>
              <a:rPr lang="en-US" sz="1200" dirty="0">
                <a:latin typeface="Consolas" panose="020B0609020204030204" pitchFamily="49" charset="0"/>
              </a:rPr>
              <a:t> </a:t>
            </a:r>
            <a:r>
              <a:rPr lang="en-US" sz="1200" dirty="0">
                <a:solidFill>
                  <a:srgbClr val="0070C0"/>
                </a:solidFill>
                <a:latin typeface="Consolas" panose="020B0609020204030204" pitchFamily="49" charset="0"/>
              </a:rPr>
              <a:t>bytes</a:t>
            </a:r>
            <a:r>
              <a:rPr lang="en-US" sz="1200" dirty="0">
                <a:latin typeface="Consolas" panose="020B0609020204030204" pitchFamily="49" charset="0"/>
              </a:rPr>
              <a:t>); </a:t>
            </a:r>
            <a:endParaRPr lang="en-US" sz="1200" dirty="0" smtClean="0">
              <a:latin typeface="Consolas" panose="020B0609020204030204" pitchFamily="49" charset="0"/>
            </a:endParaRPr>
          </a:p>
          <a:p>
            <a:endParaRPr lang="en-US" sz="1200" dirty="0">
              <a:latin typeface="Consolas" panose="020B0609020204030204" pitchFamily="49" charset="0"/>
            </a:endParaRPr>
          </a:p>
          <a:p>
            <a:r>
              <a:rPr lang="en-US" sz="1200" dirty="0" smtClean="0">
                <a:latin typeface="Consolas" panose="020B0609020204030204" pitchFamily="49" charset="0"/>
              </a:rPr>
              <a:t>  </a:t>
            </a:r>
            <a:r>
              <a:rPr lang="en-US" sz="1200" i="1" dirty="0" smtClean="0">
                <a:solidFill>
                  <a:srgbClr val="008000"/>
                </a:solidFill>
              </a:rPr>
              <a:t>// </a:t>
            </a:r>
            <a:r>
              <a:rPr lang="en-US" sz="1200" i="1" dirty="0">
                <a:solidFill>
                  <a:srgbClr val="008000"/>
                </a:solidFill>
              </a:rPr>
              <a:t>Receive from connected network (no more than </a:t>
            </a:r>
            <a:r>
              <a:rPr lang="en-US" sz="1200" i="1" dirty="0" err="1">
                <a:solidFill>
                  <a:srgbClr val="008000"/>
                </a:solidFill>
              </a:rPr>
              <a:t>nbytes</a:t>
            </a:r>
            <a:r>
              <a:rPr lang="en-US" sz="1200" i="1" dirty="0">
                <a:solidFill>
                  <a:srgbClr val="008000"/>
                </a:solidFill>
              </a:rPr>
              <a:t>). </a:t>
            </a:r>
            <a:endParaRPr lang="en-US" sz="1200" i="1" dirty="0" smtClean="0">
              <a:solidFill>
                <a:srgbClr val="008000"/>
              </a:solidFill>
            </a:endParaRPr>
          </a:p>
          <a:p>
            <a:r>
              <a:rPr lang="en-US" sz="1200" dirty="0">
                <a:latin typeface="Consolas" panose="020B0609020204030204" pitchFamily="49" charset="0"/>
              </a:rPr>
              <a:t> </a:t>
            </a:r>
            <a:r>
              <a:rPr lang="en-US" sz="1200" dirty="0" smtClean="0">
                <a:latin typeface="Consolas" panose="020B0609020204030204" pitchFamily="49" charset="0"/>
              </a:rPr>
              <a:t> </a:t>
            </a:r>
            <a:r>
              <a:rPr lang="en-US" sz="1200" i="1" dirty="0" smtClean="0">
                <a:solidFill>
                  <a:srgbClr val="008000"/>
                </a:solidFill>
              </a:rPr>
              <a:t>// </a:t>
            </a:r>
            <a:r>
              <a:rPr lang="en-US" sz="1200" i="1" dirty="0">
                <a:solidFill>
                  <a:srgbClr val="008000"/>
                </a:solidFill>
              </a:rPr>
              <a:t>If peek is true, leave data in </a:t>
            </a:r>
            <a:r>
              <a:rPr lang="en-US" sz="1200" i="1" dirty="0" smtClean="0">
                <a:solidFill>
                  <a:srgbClr val="008000"/>
                </a:solidFill>
              </a:rPr>
              <a:t>socket, </a:t>
            </a:r>
            <a:r>
              <a:rPr lang="en-US" sz="1200" i="1" dirty="0">
                <a:solidFill>
                  <a:srgbClr val="008000"/>
                </a:solidFill>
              </a:rPr>
              <a:t>else remove. </a:t>
            </a:r>
            <a:endParaRPr lang="en-US" sz="1200" i="1" dirty="0" smtClean="0">
              <a:solidFill>
                <a:srgbClr val="008000"/>
              </a:solidFill>
            </a:endParaRPr>
          </a:p>
          <a:p>
            <a:r>
              <a:rPr lang="en-US" sz="1200" dirty="0">
                <a:latin typeface="Consolas" panose="020B0609020204030204" pitchFamily="49" charset="0"/>
              </a:rPr>
              <a:t> </a:t>
            </a:r>
            <a:r>
              <a:rPr lang="en-US" sz="1200" dirty="0" smtClean="0">
                <a:latin typeface="Consolas" panose="020B0609020204030204" pitchFamily="49" charset="0"/>
              </a:rPr>
              <a:t> </a:t>
            </a:r>
            <a:r>
              <a:rPr lang="en-US" sz="1200" i="1" dirty="0" smtClean="0">
                <a:solidFill>
                  <a:srgbClr val="008000"/>
                </a:solidFill>
              </a:rPr>
              <a:t>// </a:t>
            </a:r>
            <a:r>
              <a:rPr lang="en-US" sz="1200" i="1" dirty="0">
                <a:solidFill>
                  <a:srgbClr val="008000"/>
                </a:solidFill>
              </a:rPr>
              <a:t>Return number of bytes received, else -1 if error. </a:t>
            </a:r>
            <a:endParaRPr lang="en-US" sz="1200" i="1" dirty="0" smtClean="0">
              <a:solidFill>
                <a:srgbClr val="008000"/>
              </a:solidFill>
            </a:endParaRPr>
          </a:p>
          <a:p>
            <a:r>
              <a:rPr lang="en-US" sz="1200" dirty="0">
                <a:latin typeface="Consolas" panose="020B0609020204030204" pitchFamily="49" charset="0"/>
              </a:rPr>
              <a:t> </a:t>
            </a:r>
            <a:r>
              <a:rPr lang="en-US" sz="1200" dirty="0" smtClean="0">
                <a:latin typeface="Consolas" panose="020B0609020204030204" pitchFamily="49" charset="0"/>
              </a:rPr>
              <a:t> </a:t>
            </a:r>
            <a:r>
              <a:rPr lang="en-US" sz="1200" dirty="0" err="1" smtClean="0">
                <a:latin typeface="Consolas" panose="020B0609020204030204" pitchFamily="49" charset="0"/>
              </a:rPr>
              <a:t>int</a:t>
            </a:r>
            <a:r>
              <a:rPr lang="en-US" sz="1200" dirty="0" smtClean="0">
                <a:latin typeface="Consolas" panose="020B0609020204030204" pitchFamily="49" charset="0"/>
              </a:rPr>
              <a:t> </a:t>
            </a:r>
            <a:r>
              <a:rPr lang="en-US" sz="1200" dirty="0">
                <a:solidFill>
                  <a:srgbClr val="0070C0"/>
                </a:solidFill>
                <a:latin typeface="Consolas" panose="020B0609020204030204" pitchFamily="49" charset="0"/>
              </a:rPr>
              <a:t>receive</a:t>
            </a:r>
            <a:r>
              <a:rPr lang="en-US" sz="1200" dirty="0">
                <a:latin typeface="Consolas" panose="020B0609020204030204" pitchFamily="49" charset="0"/>
              </a:rPr>
              <a:t>(void *</a:t>
            </a:r>
            <a:r>
              <a:rPr lang="en-US" sz="1200" dirty="0">
                <a:solidFill>
                  <a:srgbClr val="0070C0"/>
                </a:solidFill>
                <a:latin typeface="Consolas" panose="020B0609020204030204" pitchFamily="49" charset="0"/>
              </a:rPr>
              <a:t>buffer</a:t>
            </a:r>
            <a:r>
              <a:rPr lang="en-US" sz="1200" dirty="0">
                <a:latin typeface="Consolas" panose="020B0609020204030204" pitchFamily="49" charset="0"/>
              </a:rPr>
              <a:t>, </a:t>
            </a:r>
            <a:r>
              <a:rPr lang="en-US" sz="1200" dirty="0" err="1">
                <a:latin typeface="Consolas" panose="020B0609020204030204" pitchFamily="49" charset="0"/>
              </a:rPr>
              <a:t>int</a:t>
            </a:r>
            <a:r>
              <a:rPr lang="en-US" sz="1200" dirty="0">
                <a:latin typeface="Consolas" panose="020B0609020204030204" pitchFamily="49" charset="0"/>
              </a:rPr>
              <a:t> </a:t>
            </a:r>
            <a:r>
              <a:rPr lang="en-US" sz="1200" dirty="0" err="1">
                <a:solidFill>
                  <a:srgbClr val="0070C0"/>
                </a:solidFill>
                <a:latin typeface="Consolas" panose="020B0609020204030204" pitchFamily="49" charset="0"/>
              </a:rPr>
              <a:t>nbytes</a:t>
            </a:r>
            <a:r>
              <a:rPr lang="en-US" sz="1200" dirty="0">
                <a:latin typeface="Consolas" panose="020B0609020204030204" pitchFamily="49" charset="0"/>
              </a:rPr>
              <a:t>, bool </a:t>
            </a:r>
            <a:r>
              <a:rPr lang="en-US" sz="1200" dirty="0">
                <a:solidFill>
                  <a:srgbClr val="0070C0"/>
                </a:solidFill>
                <a:latin typeface="Consolas" panose="020B0609020204030204" pitchFamily="49" charset="0"/>
              </a:rPr>
              <a:t>peek </a:t>
            </a:r>
            <a:r>
              <a:rPr lang="en-US" sz="1200" dirty="0">
                <a:latin typeface="Consolas" panose="020B0609020204030204" pitchFamily="49" charset="0"/>
              </a:rPr>
              <a:t>= false); </a:t>
            </a:r>
            <a:endParaRPr lang="en-US" sz="1200" dirty="0" smtClean="0">
              <a:latin typeface="Consolas" panose="020B0609020204030204" pitchFamily="49" charset="0"/>
            </a:endParaRPr>
          </a:p>
          <a:p>
            <a:endParaRPr lang="en-US" sz="1200" dirty="0">
              <a:latin typeface="Consolas" panose="020B0609020204030204" pitchFamily="49" charset="0"/>
            </a:endParaRPr>
          </a:p>
          <a:p>
            <a:r>
              <a:rPr lang="en-US" sz="1200" dirty="0" smtClean="0">
                <a:latin typeface="Consolas" panose="020B0609020204030204" pitchFamily="49" charset="0"/>
              </a:rPr>
              <a:t>  </a:t>
            </a:r>
            <a:r>
              <a:rPr lang="en-US" sz="1200" i="1" dirty="0" smtClean="0">
                <a:solidFill>
                  <a:srgbClr val="008000"/>
                </a:solidFill>
              </a:rPr>
              <a:t>// </a:t>
            </a:r>
            <a:r>
              <a:rPr lang="en-US" sz="1200" i="1" dirty="0">
                <a:solidFill>
                  <a:srgbClr val="008000"/>
                </a:solidFill>
              </a:rPr>
              <a:t>Check if network data. </a:t>
            </a:r>
            <a:endParaRPr lang="en-US" sz="1200" i="1" dirty="0" smtClean="0">
              <a:solidFill>
                <a:srgbClr val="008000"/>
              </a:solidFill>
            </a:endParaRPr>
          </a:p>
          <a:p>
            <a:r>
              <a:rPr lang="en-US" sz="1200" dirty="0">
                <a:latin typeface="Consolas" panose="020B0609020204030204" pitchFamily="49" charset="0"/>
              </a:rPr>
              <a:t> </a:t>
            </a:r>
            <a:r>
              <a:rPr lang="en-US" sz="1200" dirty="0" smtClean="0">
                <a:latin typeface="Consolas" panose="020B0609020204030204" pitchFamily="49" charset="0"/>
              </a:rPr>
              <a:t> </a:t>
            </a:r>
            <a:r>
              <a:rPr lang="en-US" sz="1200" i="1" dirty="0" smtClean="0">
                <a:solidFill>
                  <a:srgbClr val="008000"/>
                </a:solidFill>
              </a:rPr>
              <a:t>// </a:t>
            </a:r>
            <a:r>
              <a:rPr lang="en-US" sz="1200" i="1" dirty="0">
                <a:solidFill>
                  <a:srgbClr val="008000"/>
                </a:solidFill>
              </a:rPr>
              <a:t>Return amount of data (0 if no data), -1 if not connected or error. </a:t>
            </a:r>
            <a:endParaRPr lang="en-US" sz="1200" i="1" dirty="0" smtClean="0">
              <a:solidFill>
                <a:srgbClr val="008000"/>
              </a:solidFill>
            </a:endParaRPr>
          </a:p>
          <a:p>
            <a:r>
              <a:rPr lang="en-US" sz="1200" dirty="0">
                <a:latin typeface="Consolas" panose="020B0609020204030204" pitchFamily="49" charset="0"/>
              </a:rPr>
              <a:t> </a:t>
            </a:r>
            <a:r>
              <a:rPr lang="en-US" sz="1200" dirty="0" smtClean="0">
                <a:latin typeface="Consolas" panose="020B0609020204030204" pitchFamily="49" charset="0"/>
              </a:rPr>
              <a:t> </a:t>
            </a:r>
            <a:r>
              <a:rPr lang="en-US" sz="1200" dirty="0" err="1" smtClean="0">
                <a:latin typeface="Consolas" panose="020B0609020204030204" pitchFamily="49" charset="0"/>
              </a:rPr>
              <a:t>int</a:t>
            </a:r>
            <a:r>
              <a:rPr lang="en-US" sz="1200" dirty="0" smtClean="0">
                <a:latin typeface="Consolas" panose="020B0609020204030204" pitchFamily="49" charset="0"/>
              </a:rPr>
              <a:t> </a:t>
            </a:r>
            <a:r>
              <a:rPr lang="en-US" sz="1200" dirty="0" err="1">
                <a:solidFill>
                  <a:srgbClr val="0070C0"/>
                </a:solidFill>
                <a:latin typeface="Consolas" panose="020B0609020204030204" pitchFamily="49" charset="0"/>
              </a:rPr>
              <a:t>isData</a:t>
            </a:r>
            <a:r>
              <a:rPr lang="en-US" sz="1200" dirty="0" smtClean="0">
                <a:solidFill>
                  <a:srgbClr val="0070C0"/>
                </a:solidFill>
                <a:latin typeface="Consolas" panose="020B0609020204030204" pitchFamily="49" charset="0"/>
              </a:rPr>
              <a:t>() </a:t>
            </a:r>
            <a:r>
              <a:rPr lang="en-US" sz="1200" dirty="0" err="1" smtClean="0">
                <a:latin typeface="Consolas" panose="020B0609020204030204" pitchFamily="49" charset="0"/>
              </a:rPr>
              <a:t>const</a:t>
            </a:r>
            <a:r>
              <a:rPr lang="en-US" sz="1200" dirty="0" smtClean="0">
                <a:solidFill>
                  <a:srgbClr val="0070C0"/>
                </a:solidFill>
                <a:latin typeface="Consolas" panose="020B0609020204030204" pitchFamily="49" charset="0"/>
              </a:rPr>
              <a:t>; </a:t>
            </a:r>
          </a:p>
          <a:p>
            <a:r>
              <a:rPr lang="en-US" sz="1200" dirty="0" smtClean="0">
                <a:latin typeface="Consolas" panose="020B0609020204030204" pitchFamily="49" charset="0"/>
              </a:rPr>
              <a:t>}; </a:t>
            </a:r>
          </a:p>
          <a:p>
            <a:endParaRPr lang="en-US" sz="1200" dirty="0" smtClean="0">
              <a:latin typeface="Consolas" panose="020B0609020204030204" pitchFamily="49" charset="0"/>
            </a:endParaRPr>
          </a:p>
          <a:p>
            <a:r>
              <a:rPr lang="en-US" sz="1200" dirty="0" smtClean="0">
                <a:latin typeface="Consolas" panose="020B0609020204030204" pitchFamily="49" charset="0"/>
              </a:rPr>
              <a:t>} </a:t>
            </a:r>
            <a:r>
              <a:rPr lang="en-US" sz="1200" i="1" dirty="0">
                <a:solidFill>
                  <a:srgbClr val="008000"/>
                </a:solidFill>
              </a:rPr>
              <a:t>// end of namespace </a:t>
            </a:r>
            <a:r>
              <a:rPr lang="en-US" sz="1200" i="1" dirty="0" err="1" smtClean="0">
                <a:solidFill>
                  <a:srgbClr val="008000"/>
                </a:solidFill>
              </a:rPr>
              <a:t>df</a:t>
            </a:r>
            <a:r>
              <a:rPr lang="en-US" sz="1200" i="1" dirty="0" smtClean="0">
                <a:solidFill>
                  <a:srgbClr val="008000"/>
                </a:solidFill>
              </a:rPr>
              <a:t> </a:t>
            </a:r>
          </a:p>
          <a:p>
            <a:endParaRPr lang="en-US" sz="1200" i="1" dirty="0">
              <a:solidFill>
                <a:srgbClr val="008000"/>
              </a:solidFill>
              <a:latin typeface="Consolas" panose="020B0609020204030204" pitchFamily="49" charset="0"/>
            </a:endParaRPr>
          </a:p>
          <a:p>
            <a:r>
              <a:rPr lang="en-US" sz="1200" dirty="0" smtClean="0">
                <a:latin typeface="Consolas" panose="020B0609020204030204" pitchFamily="49" charset="0"/>
              </a:rPr>
              <a:t>#</a:t>
            </a:r>
            <a:r>
              <a:rPr lang="en-US" sz="1200" dirty="0" err="1" smtClean="0">
                <a:latin typeface="Consolas" panose="020B0609020204030204" pitchFamily="49" charset="0"/>
              </a:rPr>
              <a:t>endif</a:t>
            </a:r>
            <a:r>
              <a:rPr lang="en-US" sz="1200" dirty="0" smtClean="0">
                <a:latin typeface="Consolas" panose="020B0609020204030204" pitchFamily="49" charset="0"/>
              </a:rPr>
              <a:t> </a:t>
            </a:r>
            <a:r>
              <a:rPr lang="en-US" sz="1200" i="1" dirty="0">
                <a:solidFill>
                  <a:srgbClr val="008000"/>
                </a:solidFill>
              </a:rPr>
              <a:t>// __NETWORK_MANAGER_H__ </a:t>
            </a:r>
            <a:endParaRPr lang="en-US" sz="1200" i="1" dirty="0">
              <a:solidFill>
                <a:srgbClr val="008000"/>
              </a:solidFill>
              <a:cs typeface="Consolas" pitchFamily="49" charset="0"/>
            </a:endParaRPr>
          </a:p>
        </p:txBody>
      </p:sp>
      <p:sp>
        <p:nvSpPr>
          <p:cNvPr id="4" name="Title 3"/>
          <p:cNvSpPr>
            <a:spLocks noGrp="1"/>
          </p:cNvSpPr>
          <p:nvPr>
            <p:ph type="title"/>
          </p:nvPr>
        </p:nvSpPr>
        <p:spPr>
          <a:xfrm rot="5400000">
            <a:off x="5638800" y="2819400"/>
            <a:ext cx="5562600" cy="1143000"/>
          </a:xfrm>
        </p:spPr>
        <p:txBody>
          <a:bodyPr>
            <a:normAutofit fontScale="90000"/>
          </a:bodyPr>
          <a:lstStyle/>
          <a:p>
            <a:r>
              <a:rPr lang="en-US" dirty="0" smtClean="0"/>
              <a:t>Network Manager (2 of 2)</a:t>
            </a:r>
            <a:endParaRPr lang="en-US" dirty="0"/>
          </a:p>
        </p:txBody>
      </p:sp>
    </p:spTree>
    <p:extLst>
      <p:ext uri="{BB962C8B-B14F-4D97-AF65-F5344CB8AC3E}">
        <p14:creationId xmlns:p14="http://schemas.microsoft.com/office/powerpoint/2010/main" val="4224206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9923" y="1066800"/>
            <a:ext cx="4048125"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smtClean="0">
                <a:solidFill>
                  <a:srgbClr val="009900"/>
                </a:solidFill>
              </a:rPr>
              <a:t>Dragonfly</a:t>
            </a:r>
            <a:r>
              <a:rPr lang="en-US" dirty="0" smtClean="0"/>
              <a:t> Events</a:t>
            </a:r>
            <a:endParaRPr lang="en-US" dirty="0"/>
          </a:p>
        </p:txBody>
      </p:sp>
      <p:sp>
        <p:nvSpPr>
          <p:cNvPr id="5" name="Content Placeholder 4"/>
          <p:cNvSpPr>
            <a:spLocks noGrp="1"/>
          </p:cNvSpPr>
          <p:nvPr>
            <p:ph idx="1"/>
          </p:nvPr>
        </p:nvSpPr>
        <p:spPr>
          <a:xfrm>
            <a:off x="457200" y="1600200"/>
            <a:ext cx="4191000" cy="4525963"/>
          </a:xfrm>
        </p:spPr>
        <p:txBody>
          <a:bodyPr>
            <a:normAutofit/>
          </a:bodyPr>
          <a:lstStyle/>
          <a:p>
            <a:r>
              <a:rPr lang="en-US" dirty="0" smtClean="0"/>
              <a:t>Built-in events derive from base class</a:t>
            </a:r>
          </a:p>
          <a:p>
            <a:r>
              <a:rPr lang="en-US" dirty="0" smtClean="0"/>
              <a:t>Game programmer can define others</a:t>
            </a:r>
          </a:p>
          <a:p>
            <a:pPr lvl="1"/>
            <a:r>
              <a:rPr lang="en-US" dirty="0" smtClean="0"/>
              <a:t>e.g., “nuke”</a:t>
            </a:r>
          </a:p>
          <a:p>
            <a:r>
              <a:rPr lang="en-US" dirty="0" smtClean="0"/>
              <a:t>Use for </a:t>
            </a:r>
            <a:r>
              <a:rPr lang="en-US" dirty="0"/>
              <a:t>n</a:t>
            </a:r>
            <a:r>
              <a:rPr lang="en-US" dirty="0" smtClean="0"/>
              <a:t>etwork event  (</a:t>
            </a:r>
            <a:r>
              <a:rPr lang="en-US" dirty="0" err="1" smtClean="0">
                <a:solidFill>
                  <a:srgbClr val="0070C0"/>
                </a:solidFill>
              </a:rPr>
              <a:t>EventNetwork</a:t>
            </a:r>
            <a:r>
              <a:rPr lang="en-US" dirty="0" smtClean="0"/>
              <a:t>)</a:t>
            </a:r>
            <a:endParaRPr lang="en-US" dirty="0"/>
          </a:p>
          <a:p>
            <a:endParaRPr lang="en-US" dirty="0"/>
          </a:p>
        </p:txBody>
      </p:sp>
      <p:sp>
        <p:nvSpPr>
          <p:cNvPr id="6" name="TextBox 5"/>
          <p:cNvSpPr txBox="1"/>
          <p:nvPr/>
        </p:nvSpPr>
        <p:spPr>
          <a:xfrm>
            <a:off x="6781800" y="5806385"/>
            <a:ext cx="1832296" cy="369332"/>
          </a:xfrm>
          <a:prstGeom prst="rect">
            <a:avLst/>
          </a:prstGeom>
          <a:noFill/>
          <a:ln w="19050">
            <a:solidFill>
              <a:schemeClr val="tx1"/>
            </a:solidFill>
            <a:prstDash val="dash"/>
          </a:ln>
        </p:spPr>
        <p:txBody>
          <a:bodyPr wrap="none" rtlCol="0">
            <a:spAutoFit/>
          </a:bodyPr>
          <a:lstStyle/>
          <a:p>
            <a:r>
              <a:rPr lang="en-US" dirty="0" err="1" smtClean="0">
                <a:solidFill>
                  <a:srgbClr val="0070C0"/>
                </a:solidFill>
              </a:rPr>
              <a:t>df</a:t>
            </a:r>
            <a:r>
              <a:rPr lang="en-US" dirty="0" smtClean="0">
                <a:solidFill>
                  <a:srgbClr val="0070C0"/>
                </a:solidFill>
              </a:rPr>
              <a:t>::</a:t>
            </a:r>
            <a:r>
              <a:rPr lang="en-US" dirty="0" err="1" smtClean="0">
                <a:solidFill>
                  <a:srgbClr val="0070C0"/>
                </a:solidFill>
              </a:rPr>
              <a:t>EventNetwork</a:t>
            </a:r>
            <a:endParaRPr lang="en-US" dirty="0">
              <a:solidFill>
                <a:srgbClr val="0070C0"/>
              </a:solidFill>
            </a:endParaRPr>
          </a:p>
        </p:txBody>
      </p:sp>
      <p:cxnSp>
        <p:nvCxnSpPr>
          <p:cNvPr id="8" name="Straight Arrow Connector 7"/>
          <p:cNvCxnSpPr/>
          <p:nvPr/>
        </p:nvCxnSpPr>
        <p:spPr>
          <a:xfrm flipH="1" flipV="1">
            <a:off x="5105400" y="3581400"/>
            <a:ext cx="1578586" cy="2133600"/>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600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5490369" y="2888754"/>
            <a:ext cx="5402262" cy="1143000"/>
          </a:xfrm>
        </p:spPr>
        <p:txBody>
          <a:bodyPr/>
          <a:lstStyle/>
          <a:p>
            <a:r>
              <a:rPr lang="en-US" dirty="0" err="1" smtClean="0"/>
              <a:t>Event.h</a:t>
            </a:r>
            <a:endParaRPr lang="en-US" dirty="0"/>
          </a:p>
        </p:txBody>
      </p:sp>
      <p:sp>
        <p:nvSpPr>
          <p:cNvPr id="3" name="TextBox 2"/>
          <p:cNvSpPr txBox="1"/>
          <p:nvPr/>
        </p:nvSpPr>
        <p:spPr>
          <a:xfrm>
            <a:off x="1219200" y="228600"/>
            <a:ext cx="6553200" cy="6186309"/>
          </a:xfrm>
          <a:prstGeom prst="rect">
            <a:avLst/>
          </a:prstGeom>
          <a:solidFill>
            <a:srgbClr val="FFFF99"/>
          </a:solidFill>
          <a:ln w="19050">
            <a:solidFill>
              <a:srgbClr val="003300"/>
            </a:solidFill>
          </a:ln>
        </p:spPr>
        <p:txBody>
          <a:bodyPr wrap="square" rtlCol="0">
            <a:spAutoFit/>
          </a:bodyPr>
          <a:lstStyle/>
          <a:p>
            <a:r>
              <a:rPr lang="en-US" dirty="0">
                <a:latin typeface="Consolas" pitchFamily="49" charset="0"/>
                <a:cs typeface="Consolas" pitchFamily="49" charset="0"/>
              </a:rPr>
              <a:t>#include </a:t>
            </a:r>
            <a:r>
              <a:rPr lang="en-US" dirty="0">
                <a:solidFill>
                  <a:srgbClr val="0070C0"/>
                </a:solidFill>
                <a:latin typeface="Consolas" pitchFamily="49" charset="0"/>
                <a:cs typeface="Consolas" pitchFamily="49" charset="0"/>
              </a:rPr>
              <a:t>&lt;string&gt;</a:t>
            </a:r>
          </a:p>
          <a:p>
            <a:endParaRPr lang="en-US" dirty="0" smtClean="0">
              <a:latin typeface="Consolas" pitchFamily="49" charset="0"/>
              <a:cs typeface="Consolas" pitchFamily="49" charset="0"/>
            </a:endParaRPr>
          </a:p>
          <a:p>
            <a:r>
              <a:rPr lang="en-US" dirty="0" err="1" smtClean="0">
                <a:latin typeface="Consolas" pitchFamily="49" charset="0"/>
                <a:cs typeface="Consolas" pitchFamily="49" charset="0"/>
              </a:rPr>
              <a:t>const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std</a:t>
            </a:r>
            <a:r>
              <a:rPr lang="en-US" dirty="0" smtClean="0">
                <a:latin typeface="Consolas" pitchFamily="49" charset="0"/>
                <a:cs typeface="Consolas" pitchFamily="49" charset="0"/>
              </a:rPr>
              <a:t>::string </a:t>
            </a:r>
            <a:r>
              <a:rPr lang="en-US" dirty="0" smtClean="0">
                <a:solidFill>
                  <a:srgbClr val="0070C0"/>
                </a:solidFill>
                <a:latin typeface="Consolas" pitchFamily="49" charset="0"/>
                <a:cs typeface="Consolas" pitchFamily="49" charset="0"/>
              </a:rPr>
              <a:t>UNDEFINED_EVENT </a:t>
            </a:r>
            <a:r>
              <a:rPr lang="en-US" dirty="0" smtClean="0">
                <a:solidFill>
                  <a:srgbClr val="7030A0"/>
                </a:solidFill>
                <a:latin typeface="Consolas" pitchFamily="49" charset="0"/>
                <a:cs typeface="Consolas" pitchFamily="49" charset="0"/>
              </a:rPr>
              <a:t>"</a:t>
            </a:r>
            <a:r>
              <a:rPr lang="en-US" dirty="0" err="1" smtClean="0">
                <a:solidFill>
                  <a:srgbClr val="7030A0"/>
                </a:solidFill>
                <a:latin typeface="Consolas" pitchFamily="49" charset="0"/>
                <a:cs typeface="Consolas" pitchFamily="49" charset="0"/>
              </a:rPr>
              <a:t>df</a:t>
            </a:r>
            <a:r>
              <a:rPr lang="en-US" dirty="0" smtClean="0">
                <a:solidFill>
                  <a:srgbClr val="7030A0"/>
                </a:solidFill>
                <a:latin typeface="Consolas" pitchFamily="49" charset="0"/>
                <a:cs typeface="Consolas" pitchFamily="49" charset="0"/>
              </a:rPr>
              <a:t>::undefined";</a:t>
            </a:r>
            <a:endParaRPr lang="en-US" dirty="0">
              <a:solidFill>
                <a:srgbClr val="7030A0"/>
              </a:solidFill>
              <a:latin typeface="Consolas" pitchFamily="49" charset="0"/>
              <a:cs typeface="Consolas" pitchFamily="49" charset="0"/>
            </a:endParaRPr>
          </a:p>
          <a:p>
            <a:endParaRPr lang="en-US" dirty="0">
              <a:latin typeface="Consolas" pitchFamily="49" charset="0"/>
              <a:cs typeface="Consolas" pitchFamily="49" charset="0"/>
            </a:endParaRPr>
          </a:p>
          <a:p>
            <a:r>
              <a:rPr lang="en-US" dirty="0" smtClean="0">
                <a:latin typeface="Consolas" pitchFamily="49" charset="0"/>
                <a:cs typeface="Consolas" pitchFamily="49" charset="0"/>
              </a:rPr>
              <a:t>class </a:t>
            </a:r>
            <a:r>
              <a:rPr lang="en-US" dirty="0">
                <a:solidFill>
                  <a:srgbClr val="0070C0"/>
                </a:solidFill>
                <a:latin typeface="Consolas" pitchFamily="49" charset="0"/>
                <a:cs typeface="Consolas" pitchFamily="49" charset="0"/>
              </a:rPr>
              <a:t>Event {</a:t>
            </a:r>
          </a:p>
          <a:p>
            <a:endParaRPr lang="en-US" dirty="0">
              <a:latin typeface="Consolas" pitchFamily="49" charset="0"/>
              <a:cs typeface="Consolas" pitchFamily="49" charset="0"/>
            </a:endParaRPr>
          </a:p>
          <a:p>
            <a:r>
              <a:rPr lang="en-US" dirty="0">
                <a:latin typeface="Consolas" pitchFamily="49" charset="0"/>
                <a:cs typeface="Consolas" pitchFamily="49" charset="0"/>
              </a:rPr>
              <a:t> private:</a:t>
            </a:r>
          </a:p>
          <a:p>
            <a:r>
              <a:rPr lang="nb-NO" dirty="0">
                <a:solidFill>
                  <a:srgbClr val="0070C0"/>
                </a:solidFill>
                <a:latin typeface="Consolas" pitchFamily="49" charset="0"/>
                <a:cs typeface="Consolas" pitchFamily="49" charset="0"/>
              </a:rPr>
              <a:t>  </a:t>
            </a:r>
            <a:r>
              <a:rPr lang="nb-NO" dirty="0" smtClean="0">
                <a:latin typeface="Consolas" pitchFamily="49" charset="0"/>
                <a:cs typeface="Consolas" pitchFamily="49" charset="0"/>
              </a:rPr>
              <a:t>std::string </a:t>
            </a:r>
            <a:r>
              <a:rPr lang="nb-NO" dirty="0">
                <a:solidFill>
                  <a:srgbClr val="0070C0"/>
                </a:solidFill>
                <a:latin typeface="Consolas" pitchFamily="49" charset="0"/>
                <a:cs typeface="Consolas" pitchFamily="49" charset="0"/>
              </a:rPr>
              <a:t>event_type;  </a:t>
            </a:r>
            <a:r>
              <a:rPr lang="nb-NO" i="1" dirty="0">
                <a:solidFill>
                  <a:srgbClr val="009900"/>
                </a:solidFill>
                <a:cs typeface="Consolas" pitchFamily="49" charset="0"/>
              </a:rPr>
              <a:t>// Holds event type.</a:t>
            </a:r>
          </a:p>
          <a:p>
            <a:endParaRPr lang="en-US" dirty="0">
              <a:latin typeface="Consolas" pitchFamily="49" charset="0"/>
              <a:cs typeface="Consolas" pitchFamily="49" charset="0"/>
            </a:endParaRPr>
          </a:p>
          <a:p>
            <a:r>
              <a:rPr lang="en-US" dirty="0">
                <a:latin typeface="Consolas" pitchFamily="49" charset="0"/>
                <a:cs typeface="Consolas" pitchFamily="49" charset="0"/>
              </a:rPr>
              <a:t> public:</a:t>
            </a:r>
          </a:p>
          <a:p>
            <a:r>
              <a:rPr lang="en-US" dirty="0">
                <a:latin typeface="Consolas" pitchFamily="49" charset="0"/>
                <a:cs typeface="Consolas" pitchFamily="49" charset="0"/>
              </a:rPr>
              <a:t>  </a:t>
            </a:r>
            <a:r>
              <a:rPr lang="en-US" i="1" dirty="0">
                <a:solidFill>
                  <a:srgbClr val="009900"/>
                </a:solidFill>
                <a:cs typeface="Consolas" pitchFamily="49" charset="0"/>
              </a:rPr>
              <a:t>// Create base event.</a:t>
            </a:r>
          </a:p>
          <a:p>
            <a:r>
              <a:rPr lang="en-US" dirty="0">
                <a:solidFill>
                  <a:srgbClr val="0070C0"/>
                </a:solidFill>
                <a:latin typeface="Consolas" pitchFamily="49" charset="0"/>
                <a:cs typeface="Consolas" pitchFamily="49" charset="0"/>
              </a:rPr>
              <a:t>  Event();</a:t>
            </a:r>
          </a:p>
          <a:p>
            <a:endParaRPr lang="en-US" dirty="0">
              <a:latin typeface="Consolas" pitchFamily="49" charset="0"/>
              <a:cs typeface="Consolas" pitchFamily="49" charset="0"/>
            </a:endParaRPr>
          </a:p>
          <a:p>
            <a:r>
              <a:rPr lang="en-US" dirty="0">
                <a:latin typeface="Consolas" pitchFamily="49" charset="0"/>
                <a:cs typeface="Consolas" pitchFamily="49" charset="0"/>
              </a:rPr>
              <a:t>  </a:t>
            </a:r>
            <a:r>
              <a:rPr lang="en-US" i="1" dirty="0">
                <a:solidFill>
                  <a:srgbClr val="009900"/>
                </a:solidFill>
                <a:cs typeface="Consolas" pitchFamily="49" charset="0"/>
              </a:rPr>
              <a:t>// Destructor.</a:t>
            </a:r>
          </a:p>
          <a:p>
            <a:r>
              <a:rPr lang="en-US" dirty="0">
                <a:latin typeface="Consolas" pitchFamily="49" charset="0"/>
                <a:cs typeface="Consolas" pitchFamily="49" charset="0"/>
              </a:rPr>
              <a:t>  virtual </a:t>
            </a:r>
            <a:r>
              <a:rPr lang="en-US" dirty="0">
                <a:solidFill>
                  <a:srgbClr val="0070C0"/>
                </a:solidFill>
                <a:latin typeface="Consolas" pitchFamily="49" charset="0"/>
                <a:cs typeface="Consolas" pitchFamily="49" charset="0"/>
              </a:rPr>
              <a:t>~Event();</a:t>
            </a:r>
          </a:p>
          <a:p>
            <a:endParaRPr lang="en-US" dirty="0">
              <a:latin typeface="Consolas" pitchFamily="49" charset="0"/>
              <a:cs typeface="Consolas" pitchFamily="49" charset="0"/>
            </a:endParaRPr>
          </a:p>
          <a:p>
            <a:r>
              <a:rPr lang="en-US" dirty="0">
                <a:latin typeface="Consolas" pitchFamily="49" charset="0"/>
                <a:cs typeface="Consolas" pitchFamily="49" charset="0"/>
              </a:rPr>
              <a:t>  </a:t>
            </a:r>
            <a:r>
              <a:rPr lang="en-US" i="1" dirty="0">
                <a:solidFill>
                  <a:srgbClr val="009900"/>
                </a:solidFill>
                <a:cs typeface="Consolas" pitchFamily="49" charset="0"/>
              </a:rPr>
              <a:t>// Set event type.</a:t>
            </a:r>
          </a:p>
          <a:p>
            <a:r>
              <a:rPr lang="en-US" dirty="0">
                <a:solidFill>
                  <a:srgbClr val="0070C0"/>
                </a:solidFill>
                <a:latin typeface="Consolas" pitchFamily="49" charset="0"/>
                <a:cs typeface="Consolas" pitchFamily="49" charset="0"/>
              </a:rPr>
              <a:t>  </a:t>
            </a:r>
            <a:r>
              <a:rPr lang="en-US" dirty="0">
                <a:latin typeface="Consolas" pitchFamily="49" charset="0"/>
                <a:cs typeface="Consolas" pitchFamily="49" charset="0"/>
              </a:rPr>
              <a:t>void</a:t>
            </a:r>
            <a:r>
              <a:rPr lang="en-US" dirty="0">
                <a:solidFill>
                  <a:srgbClr val="0070C0"/>
                </a:solidFill>
                <a:latin typeface="Consolas" pitchFamily="49" charset="0"/>
                <a:cs typeface="Consolas" pitchFamily="49" charset="0"/>
              </a:rPr>
              <a:t> </a:t>
            </a:r>
            <a:r>
              <a:rPr lang="en-US" dirty="0" err="1" smtClean="0">
                <a:solidFill>
                  <a:srgbClr val="0070C0"/>
                </a:solidFill>
                <a:latin typeface="Consolas" pitchFamily="49" charset="0"/>
                <a:cs typeface="Consolas" pitchFamily="49" charset="0"/>
              </a:rPr>
              <a:t>setType</a:t>
            </a:r>
            <a:r>
              <a:rPr lang="en-US" dirty="0" smtClean="0">
                <a:solidFill>
                  <a:srgbClr val="0070C0"/>
                </a:solidFill>
                <a:latin typeface="Consolas" pitchFamily="49" charset="0"/>
                <a:cs typeface="Consolas" pitchFamily="49" charset="0"/>
              </a:rPr>
              <a:t>(</a:t>
            </a:r>
            <a:r>
              <a:rPr lang="en-US" dirty="0" err="1" smtClean="0">
                <a:latin typeface="Consolas" pitchFamily="49" charset="0"/>
                <a:cs typeface="Consolas" pitchFamily="49" charset="0"/>
              </a:rPr>
              <a:t>std</a:t>
            </a:r>
            <a:r>
              <a:rPr lang="en-US" dirty="0" smtClean="0">
                <a:latin typeface="Consolas" pitchFamily="49" charset="0"/>
                <a:cs typeface="Consolas" pitchFamily="49" charset="0"/>
              </a:rPr>
              <a:t>::string </a:t>
            </a:r>
            <a:r>
              <a:rPr lang="en-US" dirty="0" err="1">
                <a:solidFill>
                  <a:srgbClr val="0070C0"/>
                </a:solidFill>
                <a:latin typeface="Consolas" pitchFamily="49" charset="0"/>
                <a:cs typeface="Consolas" pitchFamily="49" charset="0"/>
              </a:rPr>
              <a:t>new_type</a:t>
            </a:r>
            <a:r>
              <a:rPr lang="en-US" dirty="0">
                <a:solidFill>
                  <a:srgbClr val="0070C0"/>
                </a:solidFill>
                <a:latin typeface="Consolas" pitchFamily="49" charset="0"/>
                <a:cs typeface="Consolas" pitchFamily="49" charset="0"/>
              </a:rPr>
              <a:t>);</a:t>
            </a:r>
          </a:p>
          <a:p>
            <a:endParaRPr lang="en-US" dirty="0">
              <a:latin typeface="Consolas" pitchFamily="49" charset="0"/>
              <a:cs typeface="Consolas" pitchFamily="49" charset="0"/>
            </a:endParaRPr>
          </a:p>
          <a:p>
            <a:r>
              <a:rPr lang="en-US" dirty="0">
                <a:latin typeface="Consolas" pitchFamily="49" charset="0"/>
                <a:cs typeface="Consolas" pitchFamily="49" charset="0"/>
              </a:rPr>
              <a:t>  </a:t>
            </a:r>
            <a:r>
              <a:rPr lang="en-US" i="1" dirty="0">
                <a:solidFill>
                  <a:srgbClr val="009900"/>
                </a:solidFill>
                <a:cs typeface="Consolas" pitchFamily="49" charset="0"/>
              </a:rPr>
              <a:t>// Get event type.</a:t>
            </a:r>
          </a:p>
          <a:p>
            <a:r>
              <a:rPr lang="en-US" dirty="0">
                <a:solidFill>
                  <a:srgbClr val="0070C0"/>
                </a:solidFill>
                <a:latin typeface="Consolas" pitchFamily="49" charset="0"/>
                <a:cs typeface="Consolas" pitchFamily="49" charset="0"/>
              </a:rPr>
              <a:t>  </a:t>
            </a:r>
            <a:r>
              <a:rPr lang="en-US" dirty="0" err="1" smtClean="0">
                <a:latin typeface="Consolas" pitchFamily="49" charset="0"/>
                <a:cs typeface="Consolas" pitchFamily="49" charset="0"/>
              </a:rPr>
              <a:t>std</a:t>
            </a:r>
            <a:r>
              <a:rPr lang="en-US" dirty="0" smtClean="0">
                <a:latin typeface="Consolas" pitchFamily="49" charset="0"/>
                <a:cs typeface="Consolas" pitchFamily="49" charset="0"/>
              </a:rPr>
              <a:t>::string </a:t>
            </a:r>
            <a:r>
              <a:rPr lang="en-US" dirty="0" err="1">
                <a:solidFill>
                  <a:srgbClr val="0070C0"/>
                </a:solidFill>
                <a:latin typeface="Consolas" pitchFamily="49" charset="0"/>
                <a:cs typeface="Consolas" pitchFamily="49" charset="0"/>
              </a:rPr>
              <a:t>getType</a:t>
            </a:r>
            <a:r>
              <a:rPr lang="en-US" dirty="0" smtClean="0">
                <a:solidFill>
                  <a:srgbClr val="0070C0"/>
                </a:solidFill>
                <a:latin typeface="Consolas" pitchFamily="49" charset="0"/>
                <a:cs typeface="Consolas" pitchFamily="49" charset="0"/>
              </a:rPr>
              <a:t>() </a:t>
            </a:r>
            <a:r>
              <a:rPr lang="en-US" dirty="0" err="1" smtClean="0">
                <a:latin typeface="Consolas" pitchFamily="49" charset="0"/>
                <a:cs typeface="Consolas" pitchFamily="49" charset="0"/>
              </a:rPr>
              <a:t>const</a:t>
            </a:r>
            <a:r>
              <a:rPr lang="en-US" dirty="0" smtClean="0">
                <a:solidFill>
                  <a:srgbClr val="0070C0"/>
                </a:solidFill>
                <a:latin typeface="Consolas" pitchFamily="49" charset="0"/>
                <a:cs typeface="Consolas" pitchFamily="49" charset="0"/>
              </a:rPr>
              <a:t>;</a:t>
            </a:r>
            <a:endParaRPr lang="en-US" dirty="0">
              <a:solidFill>
                <a:srgbClr val="0070C0"/>
              </a:solidFill>
              <a:latin typeface="Consolas" pitchFamily="49" charset="0"/>
              <a:cs typeface="Consolas" pitchFamily="49" charset="0"/>
            </a:endParaRPr>
          </a:p>
          <a:p>
            <a:r>
              <a:rPr lang="en-US" dirty="0">
                <a:solidFill>
                  <a:srgbClr val="0070C0"/>
                </a:solidFill>
                <a:latin typeface="Consolas" pitchFamily="49" charset="0"/>
                <a:cs typeface="Consolas" pitchFamily="49" charset="0"/>
              </a:rPr>
              <a:t>};</a:t>
            </a:r>
          </a:p>
        </p:txBody>
      </p:sp>
    </p:spTree>
    <p:extLst>
      <p:ext uri="{BB962C8B-B14F-4D97-AF65-F5344CB8AC3E}">
        <p14:creationId xmlns:p14="http://schemas.microsoft.com/office/powerpoint/2010/main" val="2618174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5490369" y="2888754"/>
            <a:ext cx="5402262" cy="1143000"/>
          </a:xfrm>
        </p:spPr>
        <p:txBody>
          <a:bodyPr/>
          <a:lstStyle/>
          <a:p>
            <a:r>
              <a:rPr lang="en-US" dirty="0" err="1" smtClean="0"/>
              <a:t>EventNetwork.h</a:t>
            </a:r>
            <a:endParaRPr lang="en-US" dirty="0"/>
          </a:p>
        </p:txBody>
      </p:sp>
      <p:sp>
        <p:nvSpPr>
          <p:cNvPr id="3" name="TextBox 2"/>
          <p:cNvSpPr txBox="1"/>
          <p:nvPr/>
        </p:nvSpPr>
        <p:spPr>
          <a:xfrm>
            <a:off x="1447800" y="80431"/>
            <a:ext cx="5181600" cy="6771084"/>
          </a:xfrm>
          <a:prstGeom prst="rect">
            <a:avLst/>
          </a:prstGeom>
          <a:solidFill>
            <a:srgbClr val="FFFF99"/>
          </a:solidFill>
          <a:ln w="19050">
            <a:solidFill>
              <a:srgbClr val="003300"/>
            </a:solidFill>
          </a:ln>
        </p:spPr>
        <p:txBody>
          <a:bodyPr wrap="square" rtlCol="0">
            <a:spAutoFit/>
          </a:bodyPr>
          <a:lstStyle/>
          <a:p>
            <a:r>
              <a:rPr lang="en-US" sz="1400" i="1" dirty="0" smtClean="0">
                <a:solidFill>
                  <a:srgbClr val="008000"/>
                </a:solidFill>
              </a:rPr>
              <a:t>// </a:t>
            </a:r>
            <a:r>
              <a:rPr lang="en-US" sz="1400" i="1" dirty="0">
                <a:solidFill>
                  <a:srgbClr val="008000"/>
                </a:solidFill>
              </a:rPr>
              <a:t>A "network" event, generated when a network packet arrives. </a:t>
            </a:r>
            <a:endParaRPr lang="en-US" sz="1400" i="1" dirty="0" smtClean="0">
              <a:solidFill>
                <a:srgbClr val="008000"/>
              </a:solidFill>
            </a:endParaRPr>
          </a:p>
          <a:p>
            <a:r>
              <a:rPr lang="en-US" sz="1400" i="1" dirty="0" smtClean="0">
                <a:solidFill>
                  <a:srgbClr val="008000"/>
                </a:solidFill>
              </a:rPr>
              <a:t>                                                                                </a:t>
            </a:r>
            <a:endParaRPr lang="en-US" sz="1400" i="1" dirty="0">
              <a:solidFill>
                <a:srgbClr val="008000"/>
              </a:solidFill>
            </a:endParaRPr>
          </a:p>
          <a:p>
            <a:r>
              <a:rPr lang="en-US" sz="1400" dirty="0" smtClean="0">
                <a:latin typeface="Consolas" panose="020B0609020204030204" pitchFamily="49" charset="0"/>
              </a:rPr>
              <a:t>#</a:t>
            </a:r>
            <a:r>
              <a:rPr lang="en-US" sz="1400" dirty="0" err="1">
                <a:latin typeface="Consolas" panose="020B0609020204030204" pitchFamily="49" charset="0"/>
              </a:rPr>
              <a:t>ifndef</a:t>
            </a:r>
            <a:r>
              <a:rPr lang="en-US" sz="1400" dirty="0">
                <a:latin typeface="Consolas" panose="020B0609020204030204" pitchFamily="49" charset="0"/>
              </a:rPr>
              <a:t> </a:t>
            </a:r>
            <a:r>
              <a:rPr lang="en-US" sz="1400" dirty="0">
                <a:solidFill>
                  <a:srgbClr val="0070C0"/>
                </a:solidFill>
                <a:latin typeface="Consolas" panose="020B0609020204030204" pitchFamily="49" charset="0"/>
              </a:rPr>
              <a:t>__EVENT_NETWORK_H__</a:t>
            </a:r>
          </a:p>
          <a:p>
            <a:r>
              <a:rPr lang="en-US" sz="1400" dirty="0">
                <a:latin typeface="Consolas" panose="020B0609020204030204" pitchFamily="49" charset="0"/>
              </a:rPr>
              <a:t>#define </a:t>
            </a:r>
            <a:r>
              <a:rPr lang="en-US" sz="1400" dirty="0">
                <a:solidFill>
                  <a:srgbClr val="0070C0"/>
                </a:solidFill>
                <a:latin typeface="Consolas" panose="020B0609020204030204" pitchFamily="49" charset="0"/>
              </a:rPr>
              <a:t>__EVENT_NETWORK_H__</a:t>
            </a:r>
          </a:p>
          <a:p>
            <a:endParaRPr lang="en-US" sz="1400" dirty="0">
              <a:latin typeface="Consolas" panose="020B0609020204030204" pitchFamily="49" charset="0"/>
            </a:endParaRPr>
          </a:p>
          <a:p>
            <a:r>
              <a:rPr lang="en-US" sz="1400" dirty="0">
                <a:latin typeface="Consolas" panose="020B0609020204030204" pitchFamily="49" charset="0"/>
              </a:rPr>
              <a:t>#include </a:t>
            </a:r>
            <a:r>
              <a:rPr lang="en-US" sz="1400" dirty="0">
                <a:solidFill>
                  <a:srgbClr val="7030A0"/>
                </a:solidFill>
                <a:latin typeface="Consolas" panose="020B0609020204030204" pitchFamily="49" charset="0"/>
              </a:rPr>
              <a:t>"</a:t>
            </a:r>
            <a:r>
              <a:rPr lang="en-US" sz="1400" dirty="0" err="1">
                <a:solidFill>
                  <a:srgbClr val="7030A0"/>
                </a:solidFill>
                <a:latin typeface="Consolas" panose="020B0609020204030204" pitchFamily="49" charset="0"/>
              </a:rPr>
              <a:t>Event.h</a:t>
            </a:r>
            <a:r>
              <a:rPr lang="en-US" sz="1400" dirty="0">
                <a:solidFill>
                  <a:srgbClr val="7030A0"/>
                </a:solidFill>
                <a:latin typeface="Consolas" panose="020B0609020204030204" pitchFamily="49" charset="0"/>
              </a:rPr>
              <a:t>"</a:t>
            </a:r>
          </a:p>
          <a:p>
            <a:endParaRPr lang="en-US" sz="1400" dirty="0">
              <a:latin typeface="Consolas" panose="020B0609020204030204" pitchFamily="49" charset="0"/>
            </a:endParaRPr>
          </a:p>
          <a:p>
            <a:r>
              <a:rPr lang="en-US" sz="1400" dirty="0">
                <a:latin typeface="Consolas" panose="020B0609020204030204" pitchFamily="49" charset="0"/>
              </a:rPr>
              <a:t>namespace </a:t>
            </a:r>
            <a:r>
              <a:rPr lang="en-US" sz="1400" dirty="0" err="1">
                <a:solidFill>
                  <a:srgbClr val="0070C0"/>
                </a:solidFill>
                <a:latin typeface="Consolas" panose="020B0609020204030204" pitchFamily="49" charset="0"/>
              </a:rPr>
              <a:t>df</a:t>
            </a:r>
            <a:r>
              <a:rPr lang="en-US" sz="1400" dirty="0">
                <a:solidFill>
                  <a:srgbClr val="0070C0"/>
                </a:solidFill>
                <a:latin typeface="Consolas" panose="020B0609020204030204" pitchFamily="49" charset="0"/>
              </a:rPr>
              <a:t> </a:t>
            </a:r>
            <a:r>
              <a:rPr lang="en-US" sz="1400" dirty="0">
                <a:latin typeface="Consolas" panose="020B0609020204030204" pitchFamily="49" charset="0"/>
              </a:rPr>
              <a:t>{</a:t>
            </a:r>
          </a:p>
          <a:p>
            <a:endParaRPr lang="en-US" sz="1400" dirty="0">
              <a:latin typeface="Consolas" panose="020B0609020204030204" pitchFamily="49" charset="0"/>
            </a:endParaRPr>
          </a:p>
          <a:p>
            <a:r>
              <a:rPr lang="en-US" sz="1400" dirty="0" err="1">
                <a:latin typeface="Consolas" panose="020B0609020204030204" pitchFamily="49" charset="0"/>
              </a:rPr>
              <a:t>const</a:t>
            </a: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::string </a:t>
            </a:r>
            <a:r>
              <a:rPr lang="en-US" sz="1400" dirty="0">
                <a:solidFill>
                  <a:srgbClr val="0070C0"/>
                </a:solidFill>
                <a:latin typeface="Consolas" panose="020B0609020204030204" pitchFamily="49" charset="0"/>
              </a:rPr>
              <a:t>NETWORK_EVENT</a:t>
            </a:r>
            <a:r>
              <a:rPr lang="en-US" sz="1400" dirty="0">
                <a:latin typeface="Consolas" panose="020B0609020204030204" pitchFamily="49" charset="0"/>
              </a:rPr>
              <a:t> = </a:t>
            </a:r>
            <a:r>
              <a:rPr lang="en-US" sz="1400" dirty="0">
                <a:solidFill>
                  <a:srgbClr val="7030A0"/>
                </a:solidFill>
                <a:latin typeface="Consolas" panose="020B0609020204030204" pitchFamily="49" charset="0"/>
              </a:rPr>
              <a:t>"</a:t>
            </a:r>
            <a:r>
              <a:rPr lang="en-US" sz="1400" dirty="0" err="1">
                <a:solidFill>
                  <a:srgbClr val="7030A0"/>
                </a:solidFill>
                <a:latin typeface="Consolas" panose="020B0609020204030204" pitchFamily="49" charset="0"/>
              </a:rPr>
              <a:t>df</a:t>
            </a:r>
            <a:r>
              <a:rPr lang="en-US" sz="1400" dirty="0">
                <a:solidFill>
                  <a:srgbClr val="7030A0"/>
                </a:solidFill>
                <a:latin typeface="Consolas" panose="020B0609020204030204" pitchFamily="49" charset="0"/>
              </a:rPr>
              <a:t>::network";</a:t>
            </a:r>
          </a:p>
          <a:p>
            <a:endParaRPr lang="en-US" sz="1400" dirty="0">
              <a:latin typeface="Consolas" panose="020B0609020204030204" pitchFamily="49" charset="0"/>
            </a:endParaRPr>
          </a:p>
          <a:p>
            <a:r>
              <a:rPr lang="en-US" sz="1400" dirty="0">
                <a:latin typeface="Consolas" panose="020B0609020204030204" pitchFamily="49" charset="0"/>
              </a:rPr>
              <a:t>class </a:t>
            </a:r>
            <a:r>
              <a:rPr lang="en-US" sz="1400" dirty="0" err="1">
                <a:solidFill>
                  <a:srgbClr val="0070C0"/>
                </a:solidFill>
                <a:latin typeface="Consolas" panose="020B0609020204030204" pitchFamily="49" charset="0"/>
              </a:rPr>
              <a:t>EventNetwork</a:t>
            </a:r>
            <a:r>
              <a:rPr lang="en-US" sz="1400" dirty="0">
                <a:solidFill>
                  <a:srgbClr val="0070C0"/>
                </a:solidFill>
                <a:latin typeface="Consolas" panose="020B0609020204030204" pitchFamily="49" charset="0"/>
              </a:rPr>
              <a:t> </a:t>
            </a:r>
            <a:r>
              <a:rPr lang="en-US" sz="1400" dirty="0">
                <a:latin typeface="Consolas" panose="020B0609020204030204" pitchFamily="49" charset="0"/>
              </a:rPr>
              <a:t>: public </a:t>
            </a:r>
            <a:r>
              <a:rPr lang="en-US" sz="1400" dirty="0">
                <a:solidFill>
                  <a:srgbClr val="0070C0"/>
                </a:solidFill>
                <a:latin typeface="Consolas" panose="020B0609020204030204" pitchFamily="49" charset="0"/>
              </a:rPr>
              <a:t>Event</a:t>
            </a:r>
            <a:r>
              <a:rPr lang="en-US" sz="1400" dirty="0">
                <a:latin typeface="Consolas" panose="020B0609020204030204" pitchFamily="49" charset="0"/>
              </a:rPr>
              <a:t> {</a:t>
            </a:r>
          </a:p>
          <a:p>
            <a:endParaRPr lang="en-US" sz="1400" dirty="0">
              <a:latin typeface="Consolas" panose="020B0609020204030204" pitchFamily="49" charset="0"/>
            </a:endParaRPr>
          </a:p>
          <a:p>
            <a:r>
              <a:rPr lang="en-US" sz="1400" dirty="0">
                <a:latin typeface="Consolas" panose="020B0609020204030204" pitchFamily="49" charset="0"/>
              </a:rPr>
              <a:t> private:</a:t>
            </a:r>
          </a:p>
          <a:p>
            <a:r>
              <a:rPr lang="en-US" sz="1400" dirty="0">
                <a:latin typeface="Consolas" panose="020B0609020204030204" pitchFamily="49" charset="0"/>
              </a:rPr>
              <a:t>  </a:t>
            </a:r>
            <a:r>
              <a:rPr lang="en-US" sz="1400" dirty="0" err="1">
                <a:latin typeface="Consolas" panose="020B0609020204030204" pitchFamily="49" charset="0"/>
              </a:rPr>
              <a:t>int</a:t>
            </a:r>
            <a:r>
              <a:rPr lang="en-US" sz="1400" dirty="0">
                <a:latin typeface="Consolas" panose="020B0609020204030204" pitchFamily="49" charset="0"/>
              </a:rPr>
              <a:t> </a:t>
            </a:r>
            <a:r>
              <a:rPr lang="en-US" sz="1400" dirty="0">
                <a:solidFill>
                  <a:srgbClr val="0070C0"/>
                </a:solidFill>
                <a:latin typeface="Consolas" panose="020B0609020204030204" pitchFamily="49" charset="0"/>
              </a:rPr>
              <a:t>bytes</a:t>
            </a:r>
            <a:r>
              <a:rPr lang="en-US" sz="1400" dirty="0">
                <a:latin typeface="Consolas" panose="020B0609020204030204" pitchFamily="49" charset="0"/>
              </a:rPr>
              <a:t>;    </a:t>
            </a:r>
            <a:r>
              <a:rPr lang="en-US" sz="1400" i="1" dirty="0" smtClean="0">
                <a:solidFill>
                  <a:srgbClr val="008000"/>
                </a:solidFill>
              </a:rPr>
              <a:t>// </a:t>
            </a:r>
            <a:r>
              <a:rPr lang="en-US" sz="1400" i="1" dirty="0">
                <a:solidFill>
                  <a:srgbClr val="008000"/>
                </a:solidFill>
              </a:rPr>
              <a:t>Number of bytes available                       </a:t>
            </a:r>
          </a:p>
          <a:p>
            <a:endParaRPr lang="en-US" sz="1400" dirty="0">
              <a:latin typeface="Consolas" panose="020B0609020204030204" pitchFamily="49" charset="0"/>
            </a:endParaRPr>
          </a:p>
          <a:p>
            <a:r>
              <a:rPr lang="en-US" sz="1400" dirty="0">
                <a:latin typeface="Consolas" panose="020B0609020204030204" pitchFamily="49" charset="0"/>
              </a:rPr>
              <a:t> public:</a:t>
            </a:r>
          </a:p>
          <a:p>
            <a:r>
              <a:rPr lang="en-US" sz="1400" dirty="0">
                <a:latin typeface="Consolas" panose="020B0609020204030204" pitchFamily="49" charset="0"/>
              </a:rPr>
              <a:t>  </a:t>
            </a:r>
            <a:r>
              <a:rPr lang="en-US" sz="1400" i="1" dirty="0">
                <a:solidFill>
                  <a:srgbClr val="008000"/>
                </a:solidFill>
              </a:rPr>
              <a:t>// Default constructor.                                                          </a:t>
            </a:r>
          </a:p>
          <a:p>
            <a:r>
              <a:rPr lang="en-US" sz="1400" dirty="0">
                <a:latin typeface="Consolas" panose="020B0609020204030204" pitchFamily="49" charset="0"/>
              </a:rPr>
              <a:t>  </a:t>
            </a:r>
            <a:r>
              <a:rPr lang="en-US" sz="1400" dirty="0" err="1">
                <a:solidFill>
                  <a:srgbClr val="0070C0"/>
                </a:solidFill>
                <a:latin typeface="Consolas" panose="020B0609020204030204" pitchFamily="49" charset="0"/>
              </a:rPr>
              <a:t>EventNetwork</a:t>
            </a:r>
            <a:r>
              <a:rPr lang="en-US" sz="1400" dirty="0">
                <a:solidFill>
                  <a:srgbClr val="0070C0"/>
                </a:solidFill>
                <a:latin typeface="Consolas" panose="020B0609020204030204" pitchFamily="49" charset="0"/>
              </a:rPr>
              <a:t>();</a:t>
            </a:r>
          </a:p>
          <a:p>
            <a:endParaRPr lang="en-US" sz="1400" dirty="0">
              <a:latin typeface="Consolas" panose="020B0609020204030204" pitchFamily="49" charset="0"/>
            </a:endParaRPr>
          </a:p>
          <a:p>
            <a:r>
              <a:rPr lang="en-US" sz="1400" dirty="0">
                <a:latin typeface="Consolas" panose="020B0609020204030204" pitchFamily="49" charset="0"/>
              </a:rPr>
              <a:t>  </a:t>
            </a:r>
            <a:r>
              <a:rPr lang="en-US" sz="1400" i="1" dirty="0">
                <a:solidFill>
                  <a:srgbClr val="008000"/>
                </a:solidFill>
              </a:rPr>
              <a:t>// Create object with initial bytes.                                             </a:t>
            </a:r>
          </a:p>
          <a:p>
            <a:r>
              <a:rPr lang="en-US" sz="1400" dirty="0">
                <a:latin typeface="Consolas" panose="020B0609020204030204" pitchFamily="49" charset="0"/>
              </a:rPr>
              <a:t>  </a:t>
            </a:r>
            <a:r>
              <a:rPr lang="en-US" sz="1400" dirty="0" err="1">
                <a:solidFill>
                  <a:srgbClr val="0070C0"/>
                </a:solidFill>
                <a:latin typeface="Consolas" panose="020B0609020204030204" pitchFamily="49" charset="0"/>
              </a:rPr>
              <a:t>EventNetwork</a:t>
            </a:r>
            <a:r>
              <a:rPr lang="en-US" sz="1400" dirty="0">
                <a:latin typeface="Consolas" panose="020B0609020204030204" pitchFamily="49" charset="0"/>
              </a:rPr>
              <a:t>(</a:t>
            </a:r>
            <a:r>
              <a:rPr lang="en-US" sz="1400" dirty="0" err="1">
                <a:latin typeface="Consolas" panose="020B0609020204030204" pitchFamily="49" charset="0"/>
              </a:rPr>
              <a:t>int</a:t>
            </a:r>
            <a:r>
              <a:rPr lang="en-US" sz="1400" dirty="0">
                <a:latin typeface="Consolas" panose="020B0609020204030204" pitchFamily="49" charset="0"/>
              </a:rPr>
              <a:t> </a:t>
            </a:r>
            <a:r>
              <a:rPr lang="en-US" sz="1400" dirty="0" err="1">
                <a:solidFill>
                  <a:srgbClr val="0070C0"/>
                </a:solidFill>
                <a:latin typeface="Consolas" panose="020B0609020204030204" pitchFamily="49" charset="0"/>
              </a:rPr>
              <a:t>initial_bytes</a:t>
            </a:r>
            <a:r>
              <a:rPr lang="en-US" sz="1400" dirty="0">
                <a:latin typeface="Consolas" panose="020B0609020204030204" pitchFamily="49" charset="0"/>
              </a:rPr>
              <a:t>);</a:t>
            </a:r>
          </a:p>
          <a:p>
            <a:endParaRPr lang="en-US" sz="1400" dirty="0">
              <a:latin typeface="Consolas" panose="020B0609020204030204" pitchFamily="49" charset="0"/>
            </a:endParaRPr>
          </a:p>
          <a:p>
            <a:r>
              <a:rPr lang="en-US" sz="1400" dirty="0">
                <a:latin typeface="Consolas" panose="020B0609020204030204" pitchFamily="49" charset="0"/>
              </a:rPr>
              <a:t>  </a:t>
            </a:r>
            <a:r>
              <a:rPr lang="en-US" sz="1400" i="1" dirty="0">
                <a:solidFill>
                  <a:srgbClr val="008000"/>
                </a:solidFill>
              </a:rPr>
              <a:t>// Set number of bytes available</a:t>
            </a:r>
            <a:r>
              <a:rPr lang="en-US" sz="1400" dirty="0">
                <a:latin typeface="Consolas" panose="020B0609020204030204" pitchFamily="49" charset="0"/>
              </a:rPr>
              <a:t>.                                                </a:t>
            </a:r>
          </a:p>
          <a:p>
            <a:r>
              <a:rPr lang="en-US" sz="1400" dirty="0">
                <a:latin typeface="Consolas" panose="020B0609020204030204" pitchFamily="49" charset="0"/>
              </a:rPr>
              <a:t>  void </a:t>
            </a:r>
            <a:r>
              <a:rPr lang="en-US" sz="1400" dirty="0" err="1">
                <a:solidFill>
                  <a:srgbClr val="0070C0"/>
                </a:solidFill>
                <a:latin typeface="Consolas" panose="020B0609020204030204" pitchFamily="49" charset="0"/>
              </a:rPr>
              <a:t>setBytes</a:t>
            </a:r>
            <a:r>
              <a:rPr lang="en-US" sz="1400" dirty="0">
                <a:latin typeface="Consolas" panose="020B0609020204030204" pitchFamily="49" charset="0"/>
              </a:rPr>
              <a:t>(</a:t>
            </a:r>
            <a:r>
              <a:rPr lang="en-US" sz="1400" dirty="0" err="1">
                <a:latin typeface="Consolas" panose="020B0609020204030204" pitchFamily="49" charset="0"/>
              </a:rPr>
              <a:t>int</a:t>
            </a:r>
            <a:r>
              <a:rPr lang="en-US" sz="1400" dirty="0">
                <a:latin typeface="Consolas" panose="020B0609020204030204" pitchFamily="49" charset="0"/>
              </a:rPr>
              <a:t> </a:t>
            </a:r>
            <a:r>
              <a:rPr lang="en-US" sz="1400" dirty="0" err="1">
                <a:solidFill>
                  <a:srgbClr val="0070C0"/>
                </a:solidFill>
                <a:latin typeface="Consolas" panose="020B0609020204030204" pitchFamily="49" charset="0"/>
              </a:rPr>
              <a:t>new_bytes</a:t>
            </a:r>
            <a:r>
              <a:rPr lang="en-US" sz="1400" dirty="0">
                <a:latin typeface="Consolas" panose="020B0609020204030204" pitchFamily="49" charset="0"/>
              </a:rPr>
              <a:t>);</a:t>
            </a:r>
          </a:p>
          <a:p>
            <a:endParaRPr lang="en-US" sz="1400" dirty="0">
              <a:latin typeface="Consolas" panose="020B0609020204030204" pitchFamily="49" charset="0"/>
            </a:endParaRPr>
          </a:p>
          <a:p>
            <a:r>
              <a:rPr lang="en-US" sz="1400" dirty="0">
                <a:latin typeface="Consolas" panose="020B0609020204030204" pitchFamily="49" charset="0"/>
              </a:rPr>
              <a:t>  </a:t>
            </a:r>
            <a:r>
              <a:rPr lang="en-US" sz="1400" i="1" dirty="0">
                <a:solidFill>
                  <a:srgbClr val="008000"/>
                </a:solidFill>
              </a:rPr>
              <a:t>// Get number of bytes available.                                                </a:t>
            </a:r>
          </a:p>
          <a:p>
            <a:r>
              <a:rPr lang="en-US" sz="1400" dirty="0">
                <a:latin typeface="Consolas" panose="020B0609020204030204" pitchFamily="49" charset="0"/>
              </a:rPr>
              <a:t>  </a:t>
            </a:r>
            <a:r>
              <a:rPr lang="en-US" sz="1400" dirty="0" err="1">
                <a:latin typeface="Consolas" panose="020B0609020204030204" pitchFamily="49" charset="0"/>
              </a:rPr>
              <a:t>int</a:t>
            </a:r>
            <a:r>
              <a:rPr lang="en-US" sz="1400" dirty="0">
                <a:latin typeface="Consolas" panose="020B0609020204030204" pitchFamily="49" charset="0"/>
              </a:rPr>
              <a:t> </a:t>
            </a:r>
            <a:r>
              <a:rPr lang="en-US" sz="1400" dirty="0" err="1">
                <a:solidFill>
                  <a:srgbClr val="0070C0"/>
                </a:solidFill>
                <a:latin typeface="Consolas" panose="020B0609020204030204" pitchFamily="49" charset="0"/>
              </a:rPr>
              <a:t>getBytes</a:t>
            </a:r>
            <a:r>
              <a:rPr lang="en-US" sz="1400" dirty="0" smtClean="0">
                <a:latin typeface="Consolas" panose="020B0609020204030204" pitchFamily="49" charset="0"/>
              </a:rPr>
              <a:t>() </a:t>
            </a:r>
            <a:r>
              <a:rPr lang="en-US" sz="1400" dirty="0" err="1" smtClean="0">
                <a:latin typeface="Consolas" panose="020B0609020204030204" pitchFamily="49" charset="0"/>
              </a:rPr>
              <a:t>const</a:t>
            </a:r>
            <a:r>
              <a:rPr lang="en-US" sz="1400" dirty="0" smtClean="0">
                <a:latin typeface="Consolas" panose="020B0609020204030204" pitchFamily="49" charset="0"/>
              </a:rPr>
              <a:t>;</a:t>
            </a:r>
            <a:endParaRPr lang="en-US" sz="1400" dirty="0">
              <a:latin typeface="Consolas" panose="020B0609020204030204" pitchFamily="49" charset="0"/>
            </a:endParaRPr>
          </a:p>
          <a:p>
            <a:r>
              <a:rPr lang="en-US" sz="1400" dirty="0">
                <a:latin typeface="Consolas" panose="020B0609020204030204" pitchFamily="49" charset="0"/>
              </a:rPr>
              <a:t>};</a:t>
            </a:r>
          </a:p>
          <a:p>
            <a:r>
              <a:rPr lang="en-US" sz="1400" dirty="0" smtClean="0">
                <a:latin typeface="Consolas" panose="020B0609020204030204" pitchFamily="49" charset="0"/>
              </a:rPr>
              <a:t>} </a:t>
            </a:r>
            <a:r>
              <a:rPr lang="en-US" sz="1400" i="1" dirty="0">
                <a:solidFill>
                  <a:srgbClr val="008000"/>
                </a:solidFill>
              </a:rPr>
              <a:t>// end of namespace </a:t>
            </a:r>
            <a:r>
              <a:rPr lang="en-US" sz="1400" i="1" dirty="0" err="1">
                <a:solidFill>
                  <a:srgbClr val="008000"/>
                </a:solidFill>
              </a:rPr>
              <a:t>df</a:t>
            </a:r>
            <a:r>
              <a:rPr lang="en-US" sz="1400" i="1" dirty="0">
                <a:solidFill>
                  <a:srgbClr val="008000"/>
                </a:solidFill>
              </a:rPr>
              <a:t>                                                           </a:t>
            </a:r>
          </a:p>
          <a:p>
            <a:r>
              <a:rPr lang="en-US" sz="1400" dirty="0" smtClean="0">
                <a:latin typeface="Consolas" panose="020B0609020204030204" pitchFamily="49" charset="0"/>
              </a:rPr>
              <a:t>#</a:t>
            </a:r>
            <a:r>
              <a:rPr lang="en-US" sz="1400" dirty="0" err="1">
                <a:latin typeface="Consolas" panose="020B0609020204030204" pitchFamily="49" charset="0"/>
              </a:rPr>
              <a:t>endif</a:t>
            </a:r>
            <a:r>
              <a:rPr lang="en-US" sz="1400" dirty="0">
                <a:latin typeface="Consolas" panose="020B0609020204030204" pitchFamily="49" charset="0"/>
              </a:rPr>
              <a:t> </a:t>
            </a:r>
            <a:r>
              <a:rPr lang="en-US" sz="1400" i="1" dirty="0">
                <a:solidFill>
                  <a:srgbClr val="008000"/>
                </a:solidFill>
              </a:rPr>
              <a:t>// __EVENT_NETWORK_H__</a:t>
            </a:r>
          </a:p>
        </p:txBody>
      </p:sp>
    </p:spTree>
    <p:extLst>
      <p:ext uri="{BB962C8B-B14F-4D97-AF65-F5344CB8AC3E}">
        <p14:creationId xmlns:p14="http://schemas.microsoft.com/office/powerpoint/2010/main" val="2108720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Using Events</a:t>
            </a:r>
            <a:endParaRPr lang="en-US" dirty="0"/>
          </a:p>
        </p:txBody>
      </p:sp>
      <p:sp>
        <p:nvSpPr>
          <p:cNvPr id="3" name="Content Placeholder 2"/>
          <p:cNvSpPr>
            <a:spLocks noGrp="1"/>
          </p:cNvSpPr>
          <p:nvPr>
            <p:ph idx="1"/>
          </p:nvPr>
        </p:nvSpPr>
        <p:spPr>
          <a:xfrm>
            <a:off x="457200" y="1219200"/>
            <a:ext cx="8229600" cy="4449763"/>
          </a:xfrm>
        </p:spPr>
        <p:txBody>
          <a:bodyPr>
            <a:normAutofit fontScale="92500" lnSpcReduction="20000"/>
          </a:bodyPr>
          <a:lstStyle/>
          <a:p>
            <a:r>
              <a:rPr lang="en-US" dirty="0" smtClean="0"/>
              <a:t>Objects register with appropriate Manager</a:t>
            </a:r>
          </a:p>
          <a:p>
            <a:pPr lvl="1"/>
            <a:r>
              <a:rPr lang="en-US" dirty="0" smtClean="0"/>
              <a:t>Engine knows about built-in events</a:t>
            </a:r>
          </a:p>
          <a:p>
            <a:pPr lvl="1"/>
            <a:r>
              <a:rPr lang="en-US" dirty="0" smtClean="0"/>
              <a:t>All user-defined events go to World Manager</a:t>
            </a:r>
          </a:p>
          <a:p>
            <a:pPr lvl="1"/>
            <a:r>
              <a:rPr lang="en-US" dirty="0" smtClean="0"/>
              <a:t>But! </a:t>
            </a:r>
            <a:r>
              <a:rPr lang="en-US" dirty="0" smtClean="0">
                <a:sym typeface="Wingdings" panose="05000000000000000000" pitchFamily="2" charset="2"/>
              </a:rPr>
              <a:t> </a:t>
            </a:r>
            <a:r>
              <a:rPr lang="en-US" dirty="0">
                <a:sym typeface="Wingdings" panose="05000000000000000000" pitchFamily="2" charset="2"/>
              </a:rPr>
              <a:t>e</a:t>
            </a:r>
            <a:r>
              <a:rPr lang="en-US" dirty="0" smtClean="0"/>
              <a:t>ngine won’t know about network events</a:t>
            </a:r>
          </a:p>
          <a:p>
            <a:r>
              <a:rPr lang="en-US" dirty="0" smtClean="0"/>
              <a:t>Build special Sentry object that checks network</a:t>
            </a:r>
          </a:p>
          <a:p>
            <a:pPr lvl="1"/>
            <a:r>
              <a:rPr lang="en-US" dirty="0" smtClean="0"/>
              <a:t>(Next Slide)</a:t>
            </a:r>
          </a:p>
          <a:p>
            <a:r>
              <a:rPr lang="en-US" dirty="0" smtClean="0"/>
              <a:t>When network data, create network event using </a:t>
            </a:r>
            <a:r>
              <a:rPr lang="en-US" dirty="0" err="1" smtClean="0">
                <a:solidFill>
                  <a:srgbClr val="0070C0"/>
                </a:solidFill>
                <a:latin typeface="Consolas" panose="020B0609020204030204" pitchFamily="49" charset="0"/>
                <a:cs typeface="Consolas" panose="020B0609020204030204" pitchFamily="49" charset="0"/>
              </a:rPr>
              <a:t>onEvent</a:t>
            </a:r>
            <a:r>
              <a:rPr lang="en-US" dirty="0" smtClean="0">
                <a:solidFill>
                  <a:srgbClr val="0070C0"/>
                </a:solidFill>
                <a:latin typeface="Consolas" panose="020B0609020204030204" pitchFamily="49" charset="0"/>
                <a:cs typeface="Consolas" panose="020B0609020204030204" pitchFamily="49" charset="0"/>
              </a:rPr>
              <a:t>()</a:t>
            </a:r>
            <a:r>
              <a:rPr lang="en-US" dirty="0" smtClean="0">
                <a:solidFill>
                  <a:srgbClr val="0070C0"/>
                </a:solidFill>
                <a:cs typeface="Consolas" panose="020B0609020204030204" pitchFamily="49" charset="0"/>
              </a:rPr>
              <a:t> </a:t>
            </a:r>
            <a:r>
              <a:rPr lang="en-US" dirty="0" smtClean="0"/>
              <a:t>method</a:t>
            </a:r>
          </a:p>
          <a:p>
            <a:r>
              <a:rPr lang="en-US" dirty="0" smtClean="0"/>
              <a:t>Any interested game Objects get event</a:t>
            </a:r>
          </a:p>
          <a:p>
            <a:pPr lvl="1"/>
            <a:r>
              <a:rPr lang="en-US" dirty="0" smtClean="0"/>
              <a:t>Objects must explicitly register with </a:t>
            </a:r>
            <a:r>
              <a:rPr lang="en-US" dirty="0" err="1" smtClean="0">
                <a:solidFill>
                  <a:srgbClr val="0070C0"/>
                </a:solidFill>
              </a:rPr>
              <a:t>NetworkManager</a:t>
            </a:r>
            <a:endParaRPr lang="en-US" dirty="0" smtClean="0">
              <a:solidFill>
                <a:srgbClr val="0070C0"/>
              </a:solidFill>
            </a:endParaRPr>
          </a:p>
        </p:txBody>
      </p:sp>
      <p:sp>
        <p:nvSpPr>
          <p:cNvPr id="5" name="TextBox 4"/>
          <p:cNvSpPr txBox="1"/>
          <p:nvPr/>
        </p:nvSpPr>
        <p:spPr>
          <a:xfrm>
            <a:off x="914400" y="5765816"/>
            <a:ext cx="7391400" cy="584775"/>
          </a:xfrm>
          <a:prstGeom prst="rect">
            <a:avLst/>
          </a:prstGeom>
          <a:solidFill>
            <a:srgbClr val="FFFF99"/>
          </a:solidFill>
          <a:ln w="19050">
            <a:solidFill>
              <a:srgbClr val="003300"/>
            </a:solidFill>
          </a:ln>
        </p:spPr>
        <p:txBody>
          <a:bodyPr wrap="square" rtlCol="0">
            <a:spAutoFit/>
          </a:bodyPr>
          <a:lstStyle/>
          <a:p>
            <a:r>
              <a:rPr lang="en-US" sz="1600" dirty="0" err="1" smtClean="0">
                <a:solidFill>
                  <a:srgbClr val="0070C0"/>
                </a:solidFill>
                <a:latin typeface="Consolas" pitchFamily="49" charset="0"/>
                <a:cs typeface="Consolas" pitchFamily="49" charset="0"/>
              </a:rPr>
              <a:t>NetworkManager</a:t>
            </a:r>
            <a:r>
              <a:rPr lang="en-US" sz="1600" dirty="0" smtClean="0">
                <a:solidFill>
                  <a:srgbClr val="0070C0"/>
                </a:solidFill>
                <a:latin typeface="Consolas" pitchFamily="49" charset="0"/>
                <a:cs typeface="Consolas" pitchFamily="49" charset="0"/>
              </a:rPr>
              <a:t> &amp;</a:t>
            </a:r>
            <a:r>
              <a:rPr lang="en-US" sz="1600" dirty="0" err="1" smtClean="0">
                <a:solidFill>
                  <a:srgbClr val="0070C0"/>
                </a:solidFill>
                <a:latin typeface="Consolas" pitchFamily="49" charset="0"/>
                <a:cs typeface="Consolas" pitchFamily="49" charset="0"/>
              </a:rPr>
              <a:t>network_manager</a:t>
            </a:r>
            <a:r>
              <a:rPr lang="en-US" sz="1600" dirty="0" smtClean="0">
                <a:solidFill>
                  <a:srgbClr val="0070C0"/>
                </a:solidFill>
                <a:latin typeface="Consolas" pitchFamily="49" charset="0"/>
                <a:cs typeface="Consolas" pitchFamily="49" charset="0"/>
              </a:rPr>
              <a:t> = </a:t>
            </a:r>
            <a:r>
              <a:rPr lang="en-US" sz="1600" dirty="0" err="1" smtClean="0">
                <a:solidFill>
                  <a:srgbClr val="0070C0"/>
                </a:solidFill>
                <a:latin typeface="Consolas" pitchFamily="49" charset="0"/>
                <a:cs typeface="Consolas" pitchFamily="49" charset="0"/>
              </a:rPr>
              <a:t>NetworkManager</a:t>
            </a:r>
            <a:r>
              <a:rPr lang="en-US" sz="1600" dirty="0" smtClean="0">
                <a:solidFill>
                  <a:srgbClr val="0070C0"/>
                </a:solidFill>
                <a:latin typeface="Consolas" pitchFamily="49" charset="0"/>
                <a:cs typeface="Consolas" pitchFamily="49" charset="0"/>
              </a:rPr>
              <a:t>::</a:t>
            </a:r>
            <a:r>
              <a:rPr lang="en-US" sz="1600" dirty="0" err="1" smtClean="0">
                <a:solidFill>
                  <a:srgbClr val="0070C0"/>
                </a:solidFill>
                <a:latin typeface="Consolas" pitchFamily="49" charset="0"/>
                <a:cs typeface="Consolas" pitchFamily="49" charset="0"/>
              </a:rPr>
              <a:t>getInstance</a:t>
            </a:r>
            <a:r>
              <a:rPr lang="en-US" sz="1600" dirty="0" smtClean="0">
                <a:solidFill>
                  <a:srgbClr val="0070C0"/>
                </a:solidFill>
                <a:latin typeface="Consolas" pitchFamily="49" charset="0"/>
                <a:cs typeface="Consolas" pitchFamily="49" charset="0"/>
              </a:rPr>
              <a:t>();</a:t>
            </a:r>
          </a:p>
          <a:p>
            <a:r>
              <a:rPr lang="en-US" sz="1600" dirty="0" err="1">
                <a:solidFill>
                  <a:srgbClr val="0070C0"/>
                </a:solidFill>
                <a:latin typeface="Consolas" pitchFamily="49" charset="0"/>
                <a:cs typeface="Consolas" pitchFamily="49" charset="0"/>
              </a:rPr>
              <a:t>network_manager.registerInterest</a:t>
            </a:r>
            <a:r>
              <a:rPr lang="en-US" sz="1600" dirty="0">
                <a:solidFill>
                  <a:srgbClr val="0070C0"/>
                </a:solidFill>
                <a:latin typeface="Consolas" pitchFamily="49" charset="0"/>
                <a:cs typeface="Consolas" pitchFamily="49" charset="0"/>
              </a:rPr>
              <a:t>(</a:t>
            </a:r>
            <a:r>
              <a:rPr lang="en-US" sz="1600" dirty="0">
                <a:latin typeface="Consolas" pitchFamily="49" charset="0"/>
                <a:cs typeface="Consolas" pitchFamily="49" charset="0"/>
              </a:rPr>
              <a:t>this</a:t>
            </a:r>
            <a:r>
              <a:rPr lang="en-US" sz="1600" dirty="0">
                <a:solidFill>
                  <a:srgbClr val="0070C0"/>
                </a:solidFill>
                <a:latin typeface="Consolas" pitchFamily="49" charset="0"/>
                <a:cs typeface="Consolas" pitchFamily="49" charset="0"/>
              </a:rPr>
              <a:t>, </a:t>
            </a:r>
            <a:r>
              <a:rPr lang="en-US" sz="1600" dirty="0" err="1">
                <a:solidFill>
                  <a:srgbClr val="0070C0"/>
                </a:solidFill>
                <a:latin typeface="Consolas" pitchFamily="49" charset="0"/>
                <a:cs typeface="Consolas" pitchFamily="49" charset="0"/>
              </a:rPr>
              <a:t>df</a:t>
            </a:r>
            <a:r>
              <a:rPr lang="en-US" sz="1600" dirty="0">
                <a:solidFill>
                  <a:srgbClr val="0070C0"/>
                </a:solidFill>
                <a:latin typeface="Consolas" pitchFamily="49" charset="0"/>
                <a:cs typeface="Consolas" pitchFamily="49" charset="0"/>
              </a:rPr>
              <a:t>::NETWORK_EVENT)</a:t>
            </a:r>
          </a:p>
        </p:txBody>
      </p:sp>
    </p:spTree>
    <p:extLst>
      <p:ext uri="{BB962C8B-B14F-4D97-AF65-F5344CB8AC3E}">
        <p14:creationId xmlns:p14="http://schemas.microsoft.com/office/powerpoint/2010/main" val="2891624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152400"/>
            <a:ext cx="6019800" cy="6494085"/>
          </a:xfrm>
          <a:prstGeom prst="rect">
            <a:avLst/>
          </a:prstGeom>
          <a:solidFill>
            <a:srgbClr val="FFFF99"/>
          </a:solidFill>
          <a:ln w="19050">
            <a:solidFill>
              <a:srgbClr val="003300"/>
            </a:solidFill>
          </a:ln>
        </p:spPr>
        <p:txBody>
          <a:bodyPr wrap="square" rtlCol="0">
            <a:spAutoFit/>
          </a:bodyPr>
          <a:lstStyle/>
          <a:p>
            <a:r>
              <a:rPr lang="en-US" sz="1600" i="1" dirty="0" smtClean="0">
                <a:solidFill>
                  <a:srgbClr val="008000"/>
                </a:solidFill>
              </a:rPr>
              <a:t>//</a:t>
            </a:r>
          </a:p>
          <a:p>
            <a:r>
              <a:rPr lang="en-US" sz="1600" i="1" dirty="0" smtClean="0">
                <a:solidFill>
                  <a:srgbClr val="008000"/>
                </a:solidFill>
              </a:rPr>
              <a:t>// Sentry</a:t>
            </a:r>
          </a:p>
          <a:p>
            <a:r>
              <a:rPr lang="en-US" sz="1600" i="1" dirty="0" smtClean="0">
                <a:solidFill>
                  <a:srgbClr val="008000"/>
                </a:solidFill>
              </a:rPr>
              <a:t>// </a:t>
            </a:r>
          </a:p>
          <a:p>
            <a:r>
              <a:rPr lang="en-US" sz="1600" i="1" dirty="0" smtClean="0">
                <a:solidFill>
                  <a:srgbClr val="008000"/>
                </a:solidFill>
              </a:rPr>
              <a:t>// </a:t>
            </a:r>
            <a:r>
              <a:rPr lang="en-US" sz="1600" i="1" dirty="0">
                <a:solidFill>
                  <a:srgbClr val="008000"/>
                </a:solidFill>
              </a:rPr>
              <a:t>Poll </a:t>
            </a:r>
            <a:r>
              <a:rPr lang="en-US" sz="1600" i="1" dirty="0" err="1">
                <a:solidFill>
                  <a:srgbClr val="008000"/>
                </a:solidFill>
              </a:rPr>
              <a:t>NetworkManager</a:t>
            </a:r>
            <a:r>
              <a:rPr lang="en-US" sz="1600" i="1" dirty="0">
                <a:solidFill>
                  <a:srgbClr val="008000"/>
                </a:solidFill>
              </a:rPr>
              <a:t> for incoming messages, generating network               // events (</a:t>
            </a:r>
            <a:r>
              <a:rPr lang="en-US" sz="1600" i="1" dirty="0" err="1">
                <a:solidFill>
                  <a:srgbClr val="008000"/>
                </a:solidFill>
              </a:rPr>
              <a:t>onEvent</a:t>
            </a:r>
            <a:r>
              <a:rPr lang="en-US" sz="1600" i="1" dirty="0" smtClean="0">
                <a:solidFill>
                  <a:srgbClr val="008000"/>
                </a:solidFill>
              </a:rPr>
              <a:t>()) </a:t>
            </a:r>
            <a:r>
              <a:rPr lang="en-US" sz="1600" i="1" dirty="0">
                <a:solidFill>
                  <a:srgbClr val="008000"/>
                </a:solidFill>
              </a:rPr>
              <a:t>when there are complete messages available.               </a:t>
            </a:r>
          </a:p>
          <a:p>
            <a:endParaRPr lang="en-US" sz="1600" dirty="0">
              <a:latin typeface="Consolas" panose="020B0609020204030204" pitchFamily="49" charset="0"/>
            </a:endParaRPr>
          </a:p>
          <a:p>
            <a:r>
              <a:rPr lang="en-US" sz="1600" dirty="0">
                <a:latin typeface="Consolas" panose="020B0609020204030204" pitchFamily="49" charset="0"/>
              </a:rPr>
              <a:t>#</a:t>
            </a:r>
            <a:r>
              <a:rPr lang="en-US" sz="1600" dirty="0" err="1">
                <a:latin typeface="Consolas" panose="020B0609020204030204" pitchFamily="49" charset="0"/>
              </a:rPr>
              <a:t>ifndef</a:t>
            </a:r>
            <a:r>
              <a:rPr lang="en-US" sz="1600" dirty="0">
                <a:latin typeface="Consolas" panose="020B0609020204030204" pitchFamily="49" charset="0"/>
              </a:rPr>
              <a:t> </a:t>
            </a:r>
            <a:r>
              <a:rPr lang="en-US" sz="1600" dirty="0">
                <a:solidFill>
                  <a:srgbClr val="0070C0"/>
                </a:solidFill>
                <a:latin typeface="Consolas" panose="020B0609020204030204" pitchFamily="49" charset="0"/>
              </a:rPr>
              <a:t>__SENTRY_H__ </a:t>
            </a:r>
          </a:p>
          <a:p>
            <a:r>
              <a:rPr lang="en-US" sz="1600" dirty="0">
                <a:latin typeface="Consolas" panose="020B0609020204030204" pitchFamily="49" charset="0"/>
              </a:rPr>
              <a:t>#define </a:t>
            </a:r>
            <a:r>
              <a:rPr lang="en-US" sz="1600" dirty="0">
                <a:solidFill>
                  <a:srgbClr val="0070C0"/>
                </a:solidFill>
                <a:latin typeface="Consolas" panose="020B0609020204030204" pitchFamily="49" charset="0"/>
              </a:rPr>
              <a:t>__SENTRY_H__</a:t>
            </a:r>
          </a:p>
          <a:p>
            <a:endParaRPr lang="en-US" sz="1600" dirty="0">
              <a:latin typeface="Consolas" panose="020B0609020204030204" pitchFamily="49" charset="0"/>
            </a:endParaRPr>
          </a:p>
          <a:p>
            <a:r>
              <a:rPr lang="en-US" sz="1600" dirty="0">
                <a:latin typeface="Consolas" panose="020B0609020204030204" pitchFamily="49" charset="0"/>
              </a:rPr>
              <a:t>#include </a:t>
            </a:r>
            <a:r>
              <a:rPr lang="en-US" sz="1600" dirty="0">
                <a:solidFill>
                  <a:srgbClr val="7030A0"/>
                </a:solidFill>
                <a:latin typeface="Consolas" panose="020B0609020204030204" pitchFamily="49" charset="0"/>
              </a:rPr>
              <a:t>"</a:t>
            </a:r>
            <a:r>
              <a:rPr lang="en-US" sz="1600" dirty="0" err="1">
                <a:solidFill>
                  <a:srgbClr val="7030A0"/>
                </a:solidFill>
                <a:latin typeface="Consolas" panose="020B0609020204030204" pitchFamily="49" charset="0"/>
              </a:rPr>
              <a:t>Object.h</a:t>
            </a:r>
            <a:r>
              <a:rPr lang="en-US" sz="1600" dirty="0">
                <a:solidFill>
                  <a:srgbClr val="7030A0"/>
                </a:solidFill>
                <a:latin typeface="Consolas" panose="020B0609020204030204" pitchFamily="49" charset="0"/>
              </a:rPr>
              <a:t>"</a:t>
            </a:r>
          </a:p>
          <a:p>
            <a:endParaRPr lang="en-US" sz="1600" dirty="0">
              <a:latin typeface="Consolas" panose="020B0609020204030204" pitchFamily="49" charset="0"/>
            </a:endParaRPr>
          </a:p>
          <a:p>
            <a:r>
              <a:rPr lang="en-US" sz="1600" dirty="0">
                <a:latin typeface="Consolas" panose="020B0609020204030204" pitchFamily="49" charset="0"/>
              </a:rPr>
              <a:t>namespace </a:t>
            </a:r>
            <a:r>
              <a:rPr lang="en-US" sz="1600" dirty="0" err="1">
                <a:solidFill>
                  <a:srgbClr val="0070C0"/>
                </a:solidFill>
                <a:latin typeface="Consolas" panose="020B0609020204030204" pitchFamily="49" charset="0"/>
              </a:rPr>
              <a:t>df</a:t>
            </a:r>
            <a:r>
              <a:rPr lang="en-US" sz="1600" dirty="0">
                <a:solidFill>
                  <a:srgbClr val="0070C0"/>
                </a:solidFill>
                <a:latin typeface="Consolas" panose="020B0609020204030204" pitchFamily="49" charset="0"/>
              </a:rPr>
              <a:t> </a:t>
            </a:r>
            <a:r>
              <a:rPr lang="en-US" sz="1600" dirty="0">
                <a:latin typeface="Consolas" panose="020B0609020204030204" pitchFamily="49" charset="0"/>
              </a:rPr>
              <a:t>{</a:t>
            </a:r>
          </a:p>
          <a:p>
            <a:endParaRPr lang="en-US" sz="1600" dirty="0">
              <a:latin typeface="Consolas" panose="020B0609020204030204" pitchFamily="49" charset="0"/>
            </a:endParaRPr>
          </a:p>
          <a:p>
            <a:r>
              <a:rPr lang="en-US" sz="1600" dirty="0">
                <a:latin typeface="Consolas" panose="020B0609020204030204" pitchFamily="49" charset="0"/>
              </a:rPr>
              <a:t>class </a:t>
            </a:r>
            <a:r>
              <a:rPr lang="en-US" sz="1600" dirty="0">
                <a:solidFill>
                  <a:srgbClr val="0070C0"/>
                </a:solidFill>
                <a:latin typeface="Consolas" panose="020B0609020204030204" pitchFamily="49" charset="0"/>
              </a:rPr>
              <a:t>Sentry</a:t>
            </a:r>
            <a:r>
              <a:rPr lang="en-US" sz="1600" dirty="0">
                <a:latin typeface="Consolas" panose="020B0609020204030204" pitchFamily="49" charset="0"/>
              </a:rPr>
              <a:t> : public </a:t>
            </a:r>
            <a:r>
              <a:rPr lang="en-US" sz="1600" dirty="0">
                <a:solidFill>
                  <a:srgbClr val="0070C0"/>
                </a:solidFill>
                <a:latin typeface="Consolas" panose="020B0609020204030204" pitchFamily="49" charset="0"/>
              </a:rPr>
              <a:t>Object</a:t>
            </a:r>
            <a:r>
              <a:rPr lang="en-US" sz="1600" dirty="0">
                <a:latin typeface="Consolas" panose="020B0609020204030204" pitchFamily="49" charset="0"/>
              </a:rPr>
              <a:t> {</a:t>
            </a:r>
          </a:p>
          <a:p>
            <a:endParaRPr lang="en-US" sz="1600" dirty="0">
              <a:latin typeface="Consolas" panose="020B0609020204030204" pitchFamily="49" charset="0"/>
            </a:endParaRPr>
          </a:p>
          <a:p>
            <a:r>
              <a:rPr lang="en-US" sz="1600" dirty="0">
                <a:latin typeface="Consolas" panose="020B0609020204030204" pitchFamily="49" charset="0"/>
              </a:rPr>
              <a:t> private:</a:t>
            </a:r>
          </a:p>
          <a:p>
            <a:r>
              <a:rPr lang="en-US" sz="1600" dirty="0">
                <a:latin typeface="Consolas" panose="020B0609020204030204" pitchFamily="49" charset="0"/>
              </a:rPr>
              <a:t>  void </a:t>
            </a:r>
            <a:r>
              <a:rPr lang="en-US" sz="1600" dirty="0" err="1">
                <a:solidFill>
                  <a:srgbClr val="0070C0"/>
                </a:solidFill>
                <a:latin typeface="Consolas" panose="020B0609020204030204" pitchFamily="49" charset="0"/>
              </a:rPr>
              <a:t>doStep</a:t>
            </a:r>
            <a:r>
              <a:rPr lang="en-US" sz="1600" dirty="0" smtClean="0">
                <a:solidFill>
                  <a:srgbClr val="0070C0"/>
                </a:solidFill>
                <a:latin typeface="Consolas" panose="020B0609020204030204" pitchFamily="49" charset="0"/>
              </a:rPr>
              <a:t>(); </a:t>
            </a:r>
            <a:r>
              <a:rPr lang="en-US" sz="1600" i="1" dirty="0" smtClean="0">
                <a:solidFill>
                  <a:srgbClr val="008000"/>
                </a:solidFill>
              </a:rPr>
              <a:t>// Called for each step event.</a:t>
            </a:r>
            <a:endParaRPr lang="en-US" sz="1600" i="1" dirty="0">
              <a:solidFill>
                <a:srgbClr val="008000"/>
              </a:solidFill>
            </a:endParaRPr>
          </a:p>
          <a:p>
            <a:endParaRPr lang="en-US" sz="1600" dirty="0">
              <a:latin typeface="Consolas" panose="020B0609020204030204" pitchFamily="49" charset="0"/>
            </a:endParaRPr>
          </a:p>
          <a:p>
            <a:r>
              <a:rPr lang="en-US" sz="1600" dirty="0">
                <a:latin typeface="Consolas" panose="020B0609020204030204" pitchFamily="49" charset="0"/>
              </a:rPr>
              <a:t> public:</a:t>
            </a:r>
          </a:p>
          <a:p>
            <a:r>
              <a:rPr lang="en-US" sz="1600" dirty="0">
                <a:latin typeface="Consolas" panose="020B0609020204030204" pitchFamily="49" charset="0"/>
              </a:rPr>
              <a:t>  </a:t>
            </a:r>
            <a:r>
              <a:rPr lang="en-US" sz="1600" dirty="0">
                <a:solidFill>
                  <a:srgbClr val="0070C0"/>
                </a:solidFill>
                <a:latin typeface="Consolas" panose="020B0609020204030204" pitchFamily="49" charset="0"/>
              </a:rPr>
              <a:t>Sentry();</a:t>
            </a:r>
          </a:p>
          <a:p>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err="1" smtClean="0">
                <a:latin typeface="Consolas" panose="020B0609020204030204" pitchFamily="49" charset="0"/>
              </a:rPr>
              <a:t>int</a:t>
            </a:r>
            <a:r>
              <a:rPr lang="en-US" sz="1600" dirty="0" smtClean="0">
                <a:latin typeface="Consolas" panose="020B0609020204030204" pitchFamily="49" charset="0"/>
              </a:rPr>
              <a:t> </a:t>
            </a:r>
            <a:r>
              <a:rPr lang="en-US" sz="1600" dirty="0" err="1">
                <a:solidFill>
                  <a:srgbClr val="0070C0"/>
                </a:solidFill>
                <a:latin typeface="Consolas" panose="020B0609020204030204" pitchFamily="49" charset="0"/>
              </a:rPr>
              <a:t>eventHandler</a:t>
            </a:r>
            <a:r>
              <a:rPr lang="en-US" sz="1600" dirty="0">
                <a:latin typeface="Consolas" panose="020B0609020204030204" pitchFamily="49" charset="0"/>
              </a:rPr>
              <a:t>(</a:t>
            </a:r>
            <a:r>
              <a:rPr lang="en-US" sz="1600" dirty="0" err="1">
                <a:latin typeface="Consolas" panose="020B0609020204030204" pitchFamily="49" charset="0"/>
              </a:rPr>
              <a:t>const</a:t>
            </a:r>
            <a:r>
              <a:rPr lang="en-US" sz="1600" dirty="0">
                <a:latin typeface="Consolas" panose="020B0609020204030204" pitchFamily="49" charset="0"/>
              </a:rPr>
              <a:t> </a:t>
            </a:r>
            <a:r>
              <a:rPr lang="en-US" sz="1600" dirty="0" err="1">
                <a:solidFill>
                  <a:srgbClr val="0070C0"/>
                </a:solidFill>
                <a:latin typeface="Consolas" panose="020B0609020204030204" pitchFamily="49" charset="0"/>
              </a:rPr>
              <a:t>df</a:t>
            </a:r>
            <a:r>
              <a:rPr lang="en-US" sz="1600" dirty="0">
                <a:solidFill>
                  <a:srgbClr val="0070C0"/>
                </a:solidFill>
                <a:latin typeface="Consolas" panose="020B0609020204030204" pitchFamily="49" charset="0"/>
              </a:rPr>
              <a:t>::Event </a:t>
            </a:r>
            <a:r>
              <a:rPr lang="en-US" sz="1600" dirty="0">
                <a:latin typeface="Consolas" panose="020B0609020204030204" pitchFamily="49" charset="0"/>
              </a:rPr>
              <a:t>*</a:t>
            </a:r>
            <a:r>
              <a:rPr lang="en-US" sz="1600" dirty="0" err="1">
                <a:latin typeface="Consolas" panose="020B0609020204030204" pitchFamily="49" charset="0"/>
              </a:rPr>
              <a:t>p_e</a:t>
            </a:r>
            <a:r>
              <a:rPr lang="en-US" sz="1600" dirty="0">
                <a:latin typeface="Consolas" panose="020B0609020204030204" pitchFamily="49" charset="0"/>
              </a:rPr>
              <a:t>);</a:t>
            </a:r>
          </a:p>
          <a:p>
            <a:r>
              <a:rPr lang="en-US" sz="1600" dirty="0">
                <a:latin typeface="Consolas" panose="020B0609020204030204" pitchFamily="49" charset="0"/>
              </a:rPr>
              <a:t>};</a:t>
            </a:r>
          </a:p>
          <a:p>
            <a:endParaRPr lang="en-US" sz="1600" dirty="0">
              <a:latin typeface="Consolas" panose="020B0609020204030204" pitchFamily="49" charset="0"/>
            </a:endParaRPr>
          </a:p>
          <a:p>
            <a:r>
              <a:rPr lang="en-US" sz="1600" dirty="0">
                <a:latin typeface="Consolas" panose="020B0609020204030204" pitchFamily="49" charset="0"/>
              </a:rPr>
              <a:t>} </a:t>
            </a:r>
            <a:r>
              <a:rPr lang="en-US" sz="1600" i="1" dirty="0">
                <a:solidFill>
                  <a:srgbClr val="008000"/>
                </a:solidFill>
              </a:rPr>
              <a:t>// end of namespace </a:t>
            </a:r>
            <a:r>
              <a:rPr lang="en-US" sz="1600" i="1" dirty="0" err="1">
                <a:solidFill>
                  <a:srgbClr val="008000"/>
                </a:solidFill>
              </a:rPr>
              <a:t>df</a:t>
            </a:r>
            <a:r>
              <a:rPr lang="en-US" sz="1600" i="1" dirty="0">
                <a:solidFill>
                  <a:srgbClr val="008000"/>
                </a:solidFill>
              </a:rPr>
              <a:t>                                                           </a:t>
            </a:r>
          </a:p>
          <a:p>
            <a:endParaRPr lang="en-US" sz="1600" dirty="0" smtClean="0">
              <a:latin typeface="Consolas" panose="020B0609020204030204" pitchFamily="49" charset="0"/>
            </a:endParaRPr>
          </a:p>
          <a:p>
            <a:r>
              <a:rPr lang="en-US" sz="1600" dirty="0" smtClean="0">
                <a:latin typeface="Consolas" panose="020B0609020204030204" pitchFamily="49" charset="0"/>
              </a:rPr>
              <a:t>#</a:t>
            </a:r>
            <a:r>
              <a:rPr lang="en-US" sz="1600" dirty="0" err="1">
                <a:latin typeface="Consolas" panose="020B0609020204030204" pitchFamily="49" charset="0"/>
              </a:rPr>
              <a:t>endif</a:t>
            </a:r>
            <a:r>
              <a:rPr lang="en-US" sz="1600" dirty="0">
                <a:latin typeface="Consolas" panose="020B0609020204030204" pitchFamily="49" charset="0"/>
              </a:rPr>
              <a:t> </a:t>
            </a:r>
            <a:r>
              <a:rPr lang="en-US" sz="1600" i="1" dirty="0">
                <a:solidFill>
                  <a:srgbClr val="008000"/>
                </a:solidFill>
              </a:rPr>
              <a:t>// __SENTRY_H__  </a:t>
            </a:r>
          </a:p>
        </p:txBody>
      </p:sp>
      <p:sp>
        <p:nvSpPr>
          <p:cNvPr id="2" name="Title 1"/>
          <p:cNvSpPr>
            <a:spLocks noGrp="1"/>
          </p:cNvSpPr>
          <p:nvPr>
            <p:ph type="title"/>
          </p:nvPr>
        </p:nvSpPr>
        <p:spPr>
          <a:xfrm rot="5400000">
            <a:off x="5448300" y="2781300"/>
            <a:ext cx="5638800" cy="1143000"/>
          </a:xfrm>
        </p:spPr>
        <p:txBody>
          <a:bodyPr/>
          <a:lstStyle/>
          <a:p>
            <a:r>
              <a:rPr lang="en-US" dirty="0" err="1" smtClean="0"/>
              <a:t>Sentry.h</a:t>
            </a:r>
            <a:endParaRPr lang="en-US" dirty="0"/>
          </a:p>
        </p:txBody>
      </p:sp>
    </p:spTree>
    <p:extLst>
      <p:ext uri="{BB962C8B-B14F-4D97-AF65-F5344CB8AC3E}">
        <p14:creationId xmlns:p14="http://schemas.microsoft.com/office/powerpoint/2010/main" val="3799912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Sentry</a:t>
            </a:r>
            <a:endParaRPr lang="en-US" dirty="0"/>
          </a:p>
        </p:txBody>
      </p:sp>
      <p:sp>
        <p:nvSpPr>
          <p:cNvPr id="3" name="Content Placeholder 2"/>
          <p:cNvSpPr>
            <a:spLocks noGrp="1"/>
          </p:cNvSpPr>
          <p:nvPr>
            <p:ph idx="1"/>
          </p:nvPr>
        </p:nvSpPr>
        <p:spPr>
          <a:xfrm>
            <a:off x="495300" y="1447800"/>
            <a:ext cx="8229600" cy="3680297"/>
          </a:xfrm>
        </p:spPr>
        <p:txBody>
          <a:bodyPr>
            <a:normAutofit fontScale="92500" lnSpcReduction="10000"/>
          </a:bodyPr>
          <a:lstStyle/>
          <a:p>
            <a:r>
              <a:rPr lang="en-US" dirty="0" smtClean="0"/>
              <a:t>After starting up </a:t>
            </a:r>
            <a:r>
              <a:rPr lang="en-US" dirty="0" err="1" smtClean="0">
                <a:solidFill>
                  <a:srgbClr val="0070C0"/>
                </a:solidFill>
              </a:rPr>
              <a:t>NetworkManager</a:t>
            </a:r>
            <a:r>
              <a:rPr lang="en-US" dirty="0" smtClean="0"/>
              <a:t>, create </a:t>
            </a:r>
            <a:r>
              <a:rPr lang="en-US" dirty="0" smtClean="0">
                <a:solidFill>
                  <a:srgbClr val="0070C0"/>
                </a:solidFill>
              </a:rPr>
              <a:t>Sentry</a:t>
            </a:r>
            <a:r>
              <a:rPr lang="en-US" dirty="0" smtClean="0"/>
              <a:t> object</a:t>
            </a:r>
          </a:p>
          <a:p>
            <a:pPr marL="457200" lvl="1" indent="0">
              <a:buNone/>
            </a:pPr>
            <a:r>
              <a:rPr lang="en-US" dirty="0">
                <a:latin typeface="Consolas" panose="020B0609020204030204" pitchFamily="49" charset="0"/>
              </a:rPr>
              <a:t>n</a:t>
            </a:r>
            <a:r>
              <a:rPr lang="en-US" dirty="0" smtClean="0">
                <a:latin typeface="Consolas" panose="020B0609020204030204" pitchFamily="49" charset="0"/>
              </a:rPr>
              <a:t>ew </a:t>
            </a:r>
            <a:r>
              <a:rPr lang="en-US" dirty="0" err="1" smtClean="0">
                <a:solidFill>
                  <a:srgbClr val="0070C0"/>
                </a:solidFill>
                <a:latin typeface="Consolas" panose="020B0609020204030204" pitchFamily="49" charset="0"/>
              </a:rPr>
              <a:t>df</a:t>
            </a:r>
            <a:r>
              <a:rPr lang="en-US" dirty="0" smtClean="0">
                <a:solidFill>
                  <a:srgbClr val="0070C0"/>
                </a:solidFill>
                <a:latin typeface="Consolas" panose="020B0609020204030204" pitchFamily="49" charset="0"/>
              </a:rPr>
              <a:t>::Sentry</a:t>
            </a:r>
          </a:p>
          <a:p>
            <a:r>
              <a:rPr lang="en-US" dirty="0" smtClean="0">
                <a:solidFill>
                  <a:srgbClr val="0070C0"/>
                </a:solidFill>
              </a:rPr>
              <a:t>Sentry</a:t>
            </a:r>
            <a:r>
              <a:rPr lang="en-US" dirty="0" smtClean="0"/>
              <a:t> polls </a:t>
            </a:r>
            <a:r>
              <a:rPr lang="en-US" dirty="0" err="1" smtClean="0">
                <a:solidFill>
                  <a:srgbClr val="0070C0"/>
                </a:solidFill>
              </a:rPr>
              <a:t>NetworkManager</a:t>
            </a:r>
            <a:r>
              <a:rPr lang="en-US" dirty="0" smtClean="0"/>
              <a:t> for network data</a:t>
            </a:r>
          </a:p>
          <a:p>
            <a:r>
              <a:rPr lang="en-US" dirty="0" smtClean="0"/>
              <a:t>When </a:t>
            </a:r>
            <a:r>
              <a:rPr lang="en-US" dirty="0" err="1" smtClean="0">
                <a:latin typeface="Consolas" panose="020B0609020204030204" pitchFamily="49" charset="0"/>
              </a:rPr>
              <a:t>int</a:t>
            </a:r>
            <a:r>
              <a:rPr lang="en-US" dirty="0" smtClean="0"/>
              <a:t> of data, check if amount == total data</a:t>
            </a:r>
          </a:p>
          <a:p>
            <a:pPr lvl="1"/>
            <a:r>
              <a:rPr lang="en-US" dirty="0" smtClean="0"/>
              <a:t>Expects first byte of message to be message size (see Messages slides below)</a:t>
            </a:r>
          </a:p>
          <a:p>
            <a:r>
              <a:rPr lang="en-US" dirty="0" smtClean="0"/>
              <a:t>If so, send </a:t>
            </a:r>
            <a:r>
              <a:rPr lang="en-US" dirty="0" err="1" smtClean="0">
                <a:solidFill>
                  <a:srgbClr val="0070C0"/>
                </a:solidFill>
              </a:rPr>
              <a:t>EventNetwork</a:t>
            </a:r>
            <a:r>
              <a:rPr lang="en-US" dirty="0" smtClean="0"/>
              <a:t> to interested Objects</a:t>
            </a:r>
          </a:p>
          <a:p>
            <a:endParaRPr lang="en-US" dirty="0"/>
          </a:p>
        </p:txBody>
      </p:sp>
      <p:sp>
        <p:nvSpPr>
          <p:cNvPr id="5" name="TextBox 4"/>
          <p:cNvSpPr txBox="1"/>
          <p:nvPr/>
        </p:nvSpPr>
        <p:spPr>
          <a:xfrm>
            <a:off x="914400" y="5280498"/>
            <a:ext cx="7391400" cy="861774"/>
          </a:xfrm>
          <a:prstGeom prst="rect">
            <a:avLst/>
          </a:prstGeom>
          <a:solidFill>
            <a:srgbClr val="FFFF99"/>
          </a:solidFill>
          <a:ln w="19050">
            <a:solidFill>
              <a:srgbClr val="003300"/>
            </a:solidFill>
          </a:ln>
        </p:spPr>
        <p:txBody>
          <a:bodyPr wrap="square" rtlCol="0">
            <a:spAutoFit/>
          </a:bodyPr>
          <a:lstStyle/>
          <a:p>
            <a:r>
              <a:rPr lang="en-US" sz="1600" dirty="0" err="1" smtClean="0">
                <a:solidFill>
                  <a:srgbClr val="0070C0"/>
                </a:solidFill>
                <a:latin typeface="Consolas" pitchFamily="49" charset="0"/>
                <a:cs typeface="Consolas" pitchFamily="49" charset="0"/>
              </a:rPr>
              <a:t>NetworkManager</a:t>
            </a:r>
            <a:r>
              <a:rPr lang="en-US" sz="1600" dirty="0" smtClean="0">
                <a:solidFill>
                  <a:srgbClr val="0070C0"/>
                </a:solidFill>
                <a:latin typeface="Consolas" pitchFamily="49" charset="0"/>
                <a:cs typeface="Consolas" pitchFamily="49" charset="0"/>
              </a:rPr>
              <a:t> &amp;</a:t>
            </a:r>
            <a:r>
              <a:rPr lang="en-US" sz="1600" dirty="0" err="1" smtClean="0">
                <a:solidFill>
                  <a:srgbClr val="0070C0"/>
                </a:solidFill>
                <a:latin typeface="Consolas" pitchFamily="49" charset="0"/>
                <a:cs typeface="Consolas" pitchFamily="49" charset="0"/>
              </a:rPr>
              <a:t>network_manager</a:t>
            </a:r>
            <a:r>
              <a:rPr lang="en-US" sz="1600" dirty="0" smtClean="0">
                <a:solidFill>
                  <a:srgbClr val="0070C0"/>
                </a:solidFill>
                <a:latin typeface="Consolas" pitchFamily="49" charset="0"/>
                <a:cs typeface="Consolas" pitchFamily="49" charset="0"/>
              </a:rPr>
              <a:t> = </a:t>
            </a:r>
            <a:r>
              <a:rPr lang="en-US" sz="1600" dirty="0" err="1" smtClean="0">
                <a:solidFill>
                  <a:srgbClr val="0070C0"/>
                </a:solidFill>
                <a:latin typeface="Consolas" pitchFamily="49" charset="0"/>
                <a:cs typeface="Consolas" pitchFamily="49" charset="0"/>
              </a:rPr>
              <a:t>NetworkManager</a:t>
            </a:r>
            <a:r>
              <a:rPr lang="en-US" sz="1600" dirty="0" smtClean="0">
                <a:solidFill>
                  <a:srgbClr val="0070C0"/>
                </a:solidFill>
                <a:latin typeface="Consolas" pitchFamily="49" charset="0"/>
                <a:cs typeface="Consolas" pitchFamily="49" charset="0"/>
              </a:rPr>
              <a:t>::</a:t>
            </a:r>
            <a:r>
              <a:rPr lang="en-US" sz="1600" dirty="0" err="1" smtClean="0">
                <a:solidFill>
                  <a:srgbClr val="0070C0"/>
                </a:solidFill>
                <a:latin typeface="Consolas" pitchFamily="49" charset="0"/>
                <a:cs typeface="Consolas" pitchFamily="49" charset="0"/>
              </a:rPr>
              <a:t>getInstance</a:t>
            </a:r>
            <a:r>
              <a:rPr lang="en-US" sz="1600" dirty="0" smtClean="0">
                <a:solidFill>
                  <a:srgbClr val="0070C0"/>
                </a:solidFill>
                <a:latin typeface="Consolas" pitchFamily="49" charset="0"/>
                <a:cs typeface="Consolas" pitchFamily="49" charset="0"/>
              </a:rPr>
              <a:t>();</a:t>
            </a:r>
          </a:p>
          <a:p>
            <a:r>
              <a:rPr lang="en-US" sz="1600" dirty="0" err="1" smtClean="0">
                <a:solidFill>
                  <a:srgbClr val="0070C0"/>
                </a:solidFill>
                <a:latin typeface="Consolas" pitchFamily="49" charset="0"/>
                <a:cs typeface="Consolas" pitchFamily="49" charset="0"/>
              </a:rPr>
              <a:t>EventNetwork</a:t>
            </a:r>
            <a:r>
              <a:rPr lang="en-US" sz="1600" dirty="0" smtClean="0">
                <a:solidFill>
                  <a:srgbClr val="0070C0"/>
                </a:solidFill>
                <a:latin typeface="Consolas" pitchFamily="49" charset="0"/>
                <a:cs typeface="Consolas" pitchFamily="49" charset="0"/>
              </a:rPr>
              <a:t> en;</a:t>
            </a:r>
          </a:p>
          <a:p>
            <a:r>
              <a:rPr lang="en-US" sz="1600" dirty="0" err="1" smtClean="0">
                <a:solidFill>
                  <a:srgbClr val="0070C0"/>
                </a:solidFill>
                <a:latin typeface="Consolas" pitchFamily="49" charset="0"/>
                <a:cs typeface="Consolas" pitchFamily="49" charset="0"/>
              </a:rPr>
              <a:t>network_manager.onEvent</a:t>
            </a:r>
            <a:r>
              <a:rPr lang="en-US" sz="1600" dirty="0" smtClean="0">
                <a:solidFill>
                  <a:srgbClr val="0070C0"/>
                </a:solidFill>
                <a:latin typeface="Consolas" pitchFamily="49" charset="0"/>
                <a:cs typeface="Consolas" pitchFamily="49" charset="0"/>
              </a:rPr>
              <a:t>(&amp;en);</a:t>
            </a:r>
            <a:endParaRPr lang="en-US" sz="1600" dirty="0">
              <a:solidFill>
                <a:srgbClr val="0070C0"/>
              </a:solidFill>
              <a:latin typeface="Consolas" pitchFamily="49" charset="0"/>
              <a:cs typeface="Consolas" pitchFamily="49" charset="0"/>
            </a:endParaRPr>
          </a:p>
        </p:txBody>
      </p:sp>
    </p:spTree>
    <p:extLst>
      <p:ext uri="{BB962C8B-B14F-4D97-AF65-F5344CB8AC3E}">
        <p14:creationId xmlns:p14="http://schemas.microsoft.com/office/powerpoint/2010/main" val="1733896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4 Synopsis</a:t>
            </a:r>
            <a:endParaRPr lang="en-US" dirty="0"/>
          </a:p>
        </p:txBody>
      </p:sp>
      <p:sp>
        <p:nvSpPr>
          <p:cNvPr id="3" name="Content Placeholder 2"/>
          <p:cNvSpPr>
            <a:spLocks noGrp="1"/>
          </p:cNvSpPr>
          <p:nvPr>
            <p:ph idx="1"/>
          </p:nvPr>
        </p:nvSpPr>
        <p:spPr>
          <a:xfrm>
            <a:off x="457200" y="1371600"/>
            <a:ext cx="8229600" cy="5105400"/>
          </a:xfrm>
        </p:spPr>
        <p:txBody>
          <a:bodyPr>
            <a:normAutofit fontScale="77500" lnSpcReduction="20000"/>
          </a:bodyPr>
          <a:lstStyle/>
          <a:p>
            <a:r>
              <a:rPr lang="en-US" dirty="0" smtClean="0">
                <a:solidFill>
                  <a:srgbClr val="008000"/>
                </a:solidFill>
              </a:rPr>
              <a:t>Goals</a:t>
            </a:r>
          </a:p>
          <a:p>
            <a:pPr lvl="1"/>
            <a:r>
              <a:rPr lang="en-US" dirty="0" smtClean="0"/>
              <a:t>Understand implications </a:t>
            </a:r>
            <a:r>
              <a:rPr lang="en-US" dirty="0"/>
              <a:t>of distributing </a:t>
            </a:r>
            <a:r>
              <a:rPr lang="en-US" dirty="0" smtClean="0"/>
              <a:t>shared</a:t>
            </a:r>
            <a:r>
              <a:rPr lang="en-US" dirty="0"/>
              <a:t>, virtual world on multiple </a:t>
            </a:r>
            <a:r>
              <a:rPr lang="en-US" dirty="0" smtClean="0"/>
              <a:t>computers</a:t>
            </a:r>
            <a:endParaRPr lang="en-US" dirty="0"/>
          </a:p>
          <a:p>
            <a:pPr lvl="1"/>
            <a:r>
              <a:rPr lang="en-US" dirty="0"/>
              <a:t>Realize </a:t>
            </a:r>
            <a:r>
              <a:rPr lang="en-US" dirty="0" smtClean="0"/>
              <a:t>implementation </a:t>
            </a:r>
            <a:r>
              <a:rPr lang="en-US" dirty="0"/>
              <a:t>of </a:t>
            </a:r>
            <a:r>
              <a:rPr lang="en-US" dirty="0" smtClean="0"/>
              <a:t>distributed system</a:t>
            </a:r>
          </a:p>
          <a:p>
            <a:pPr lvl="1"/>
            <a:r>
              <a:rPr lang="en-US" dirty="0" smtClean="0"/>
              <a:t>Acquire familiarity with networking for game engine</a:t>
            </a:r>
          </a:p>
          <a:p>
            <a:pPr lvl="1"/>
            <a:r>
              <a:rPr lang="en-US" dirty="0" smtClean="0"/>
              <a:t>Gain experience using fundamental networking code</a:t>
            </a:r>
          </a:p>
          <a:p>
            <a:r>
              <a:rPr lang="en-US" dirty="0" smtClean="0">
                <a:solidFill>
                  <a:srgbClr val="0070C0"/>
                </a:solidFill>
              </a:rPr>
              <a:t>Objectives</a:t>
            </a:r>
          </a:p>
          <a:p>
            <a:pPr lvl="1"/>
            <a:r>
              <a:rPr lang="en-US" dirty="0" smtClean="0"/>
              <a:t>Implement distribution </a:t>
            </a:r>
            <a:r>
              <a:rPr lang="en-US" dirty="0"/>
              <a:t>of state in </a:t>
            </a:r>
            <a:r>
              <a:rPr lang="en-US" dirty="0" smtClean="0"/>
              <a:t>virtual world</a:t>
            </a:r>
            <a:endParaRPr lang="en-US" dirty="0"/>
          </a:p>
          <a:p>
            <a:pPr lvl="1"/>
            <a:r>
              <a:rPr lang="en-US" dirty="0"/>
              <a:t>Extend </a:t>
            </a:r>
            <a:r>
              <a:rPr lang="en-US" dirty="0" smtClean="0"/>
              <a:t>single </a:t>
            </a:r>
            <a:r>
              <a:rPr lang="en-US" dirty="0"/>
              <a:t>player game to </a:t>
            </a:r>
            <a:r>
              <a:rPr lang="en-US" dirty="0" smtClean="0"/>
              <a:t>two </a:t>
            </a:r>
            <a:r>
              <a:rPr lang="en-US" dirty="0"/>
              <a:t>player, networked game </a:t>
            </a:r>
            <a:r>
              <a:rPr lang="en-US" dirty="0" smtClean="0"/>
              <a:t>with </a:t>
            </a:r>
            <a:r>
              <a:rPr lang="en-US" dirty="0"/>
              <a:t>client-server </a:t>
            </a:r>
            <a:r>
              <a:rPr lang="en-US" dirty="0" smtClean="0"/>
              <a:t>architecture</a:t>
            </a:r>
          </a:p>
          <a:p>
            <a:pPr lvl="1"/>
            <a:r>
              <a:rPr lang="en-US" dirty="0" smtClean="0"/>
              <a:t>Design and implemented network functionality for game engine</a:t>
            </a:r>
          </a:p>
          <a:p>
            <a:pPr lvl="1"/>
            <a:r>
              <a:rPr lang="en-US" dirty="0" smtClean="0"/>
              <a:t>Implement networking (TCP/IP) socket code from scratch</a:t>
            </a:r>
          </a:p>
          <a:p>
            <a:r>
              <a:rPr lang="en-US" dirty="0" smtClean="0"/>
              <a:t>Extend </a:t>
            </a:r>
            <a:r>
              <a:rPr lang="en-US" dirty="0" smtClean="0">
                <a:solidFill>
                  <a:srgbClr val="008000"/>
                </a:solidFill>
              </a:rPr>
              <a:t>Dragonfly</a:t>
            </a:r>
            <a:r>
              <a:rPr lang="en-US" dirty="0" smtClean="0"/>
              <a:t> with network support</a:t>
            </a:r>
          </a:p>
          <a:p>
            <a:r>
              <a:rPr lang="en-US" dirty="0" smtClean="0"/>
              <a:t>Create two player, 2d game using game engine</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612155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Client</a:t>
            </a:r>
            <a:r>
              <a:rPr lang="en-US" dirty="0" smtClean="0"/>
              <a:t> and </a:t>
            </a:r>
            <a:r>
              <a:rPr lang="en-US" dirty="0" smtClean="0">
                <a:solidFill>
                  <a:srgbClr val="0070C0"/>
                </a:solidFill>
              </a:rPr>
              <a:t>Host</a:t>
            </a:r>
            <a:r>
              <a:rPr lang="en-US" dirty="0" smtClean="0"/>
              <a:t> Objects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0070C0"/>
                </a:solidFill>
              </a:rPr>
              <a:t>Host</a:t>
            </a:r>
            <a:r>
              <a:rPr lang="en-US" dirty="0" smtClean="0"/>
              <a:t> </a:t>
            </a:r>
            <a:r>
              <a:rPr lang="en-US" dirty="0"/>
              <a:t>object (derived from Object) </a:t>
            </a:r>
            <a:r>
              <a:rPr lang="en-US" dirty="0" smtClean="0"/>
              <a:t>runs </a:t>
            </a:r>
            <a:r>
              <a:rPr lang="en-US" dirty="0"/>
              <a:t>on </a:t>
            </a:r>
            <a:r>
              <a:rPr lang="en-US" dirty="0" smtClean="0"/>
              <a:t>server</a:t>
            </a:r>
          </a:p>
          <a:p>
            <a:r>
              <a:rPr lang="en-US" dirty="0" smtClean="0">
                <a:solidFill>
                  <a:srgbClr val="0070C0"/>
                </a:solidFill>
              </a:rPr>
              <a:t>Client</a:t>
            </a:r>
            <a:r>
              <a:rPr lang="en-US" dirty="0" smtClean="0"/>
              <a:t> </a:t>
            </a:r>
            <a:r>
              <a:rPr lang="en-US" dirty="0"/>
              <a:t>object </a:t>
            </a:r>
            <a:r>
              <a:rPr lang="en-US" dirty="0" smtClean="0"/>
              <a:t>(derived </a:t>
            </a:r>
            <a:r>
              <a:rPr lang="en-US" dirty="0"/>
              <a:t>from Object) </a:t>
            </a:r>
            <a:r>
              <a:rPr lang="en-US" dirty="0" smtClean="0"/>
              <a:t>runs </a:t>
            </a:r>
            <a:r>
              <a:rPr lang="en-US" dirty="0"/>
              <a:t>on </a:t>
            </a:r>
            <a:r>
              <a:rPr lang="en-US" dirty="0" smtClean="0"/>
              <a:t>client</a:t>
            </a:r>
            <a:endParaRPr lang="en-US" dirty="0"/>
          </a:p>
          <a:p>
            <a:r>
              <a:rPr lang="en-US" dirty="0" smtClean="0"/>
              <a:t>Host </a:t>
            </a:r>
            <a:r>
              <a:rPr lang="en-US" dirty="0"/>
              <a:t>game </a:t>
            </a:r>
            <a:r>
              <a:rPr lang="en-US" dirty="0" smtClean="0"/>
              <a:t>started </a:t>
            </a:r>
            <a:r>
              <a:rPr lang="en-US" dirty="0"/>
              <a:t>first, whereupon </a:t>
            </a:r>
            <a:r>
              <a:rPr lang="en-US" dirty="0" smtClean="0">
                <a:solidFill>
                  <a:srgbClr val="0070C0"/>
                </a:solidFill>
              </a:rPr>
              <a:t>Host</a:t>
            </a:r>
            <a:r>
              <a:rPr lang="en-US" dirty="0" smtClean="0"/>
              <a:t> </a:t>
            </a:r>
            <a:r>
              <a:rPr lang="en-US" dirty="0"/>
              <a:t>(using the </a:t>
            </a:r>
            <a:r>
              <a:rPr lang="en-US" dirty="0" err="1">
                <a:solidFill>
                  <a:srgbClr val="0070C0"/>
                </a:solidFill>
              </a:rPr>
              <a:t>NetworkManager</a:t>
            </a:r>
            <a:r>
              <a:rPr lang="en-US" dirty="0"/>
              <a:t>) readies </a:t>
            </a:r>
            <a:r>
              <a:rPr lang="en-US" dirty="0" smtClean="0"/>
              <a:t>computer </a:t>
            </a:r>
            <a:r>
              <a:rPr lang="en-US" dirty="0"/>
              <a:t>for </a:t>
            </a:r>
            <a:r>
              <a:rPr lang="en-US" dirty="0" smtClean="0"/>
              <a:t>connection</a:t>
            </a:r>
          </a:p>
          <a:p>
            <a:r>
              <a:rPr lang="en-US" dirty="0" smtClean="0"/>
              <a:t>Client game started next, where </a:t>
            </a:r>
            <a:r>
              <a:rPr lang="en-US" dirty="0" smtClean="0">
                <a:solidFill>
                  <a:srgbClr val="0070C0"/>
                </a:solidFill>
              </a:rPr>
              <a:t>Client</a:t>
            </a:r>
            <a:r>
              <a:rPr lang="en-US" dirty="0" smtClean="0"/>
              <a:t> (also </a:t>
            </a:r>
            <a:r>
              <a:rPr lang="en-US" dirty="0"/>
              <a:t>using </a:t>
            </a:r>
            <a:r>
              <a:rPr lang="en-US" dirty="0" err="1" smtClean="0">
                <a:solidFill>
                  <a:srgbClr val="0070C0"/>
                </a:solidFill>
              </a:rPr>
              <a:t>NetworkManager</a:t>
            </a:r>
            <a:r>
              <a:rPr lang="en-US" dirty="0"/>
              <a:t>) starts </a:t>
            </a:r>
            <a:r>
              <a:rPr lang="en-US" dirty="0" smtClean="0"/>
              <a:t>after and connects </a:t>
            </a:r>
            <a:r>
              <a:rPr lang="en-US" dirty="0"/>
              <a:t>to </a:t>
            </a:r>
            <a:r>
              <a:rPr lang="en-US" dirty="0" smtClean="0">
                <a:solidFill>
                  <a:srgbClr val="0070C0"/>
                </a:solidFill>
              </a:rPr>
              <a:t>Host</a:t>
            </a:r>
            <a:endParaRPr lang="en-US" dirty="0">
              <a:solidFill>
                <a:srgbClr val="0070C0"/>
              </a:solidFill>
            </a:endParaRPr>
          </a:p>
          <a:p>
            <a:r>
              <a:rPr lang="en-US" dirty="0" smtClean="0"/>
              <a:t>Each </a:t>
            </a:r>
            <a:r>
              <a:rPr lang="en-US" dirty="0"/>
              <a:t>game step, </a:t>
            </a:r>
            <a:r>
              <a:rPr lang="en-US" dirty="0" smtClean="0">
                <a:solidFill>
                  <a:srgbClr val="0070C0"/>
                </a:solidFill>
              </a:rPr>
              <a:t>Host</a:t>
            </a:r>
            <a:r>
              <a:rPr lang="en-US" dirty="0" smtClean="0"/>
              <a:t> </a:t>
            </a:r>
            <a:r>
              <a:rPr lang="en-US" dirty="0"/>
              <a:t>checks all game objects to see which ones are new (their Object id's are modified</a:t>
            </a:r>
            <a:r>
              <a:rPr lang="en-US" dirty="0" smtClean="0"/>
              <a:t>)</a:t>
            </a:r>
          </a:p>
          <a:p>
            <a:pPr lvl="1"/>
            <a:r>
              <a:rPr lang="en-US" dirty="0" smtClean="0"/>
              <a:t>Synchronized </a:t>
            </a:r>
            <a:r>
              <a:rPr lang="en-US" dirty="0"/>
              <a:t>via </a:t>
            </a:r>
            <a:r>
              <a:rPr lang="en-US" dirty="0" err="1" smtClean="0">
                <a:solidFill>
                  <a:srgbClr val="0070C0"/>
                </a:solidFill>
              </a:rPr>
              <a:t>NetworkManager</a:t>
            </a:r>
            <a:endParaRPr lang="en-US" dirty="0">
              <a:solidFill>
                <a:srgbClr val="0070C0"/>
              </a:solidFill>
            </a:endParaRPr>
          </a:p>
          <a:p>
            <a:r>
              <a:rPr lang="en-US" dirty="0" smtClean="0">
                <a:solidFill>
                  <a:srgbClr val="0070C0"/>
                </a:solidFill>
              </a:rPr>
              <a:t>Client</a:t>
            </a:r>
            <a:r>
              <a:rPr lang="en-US" dirty="0" smtClean="0"/>
              <a:t> </a:t>
            </a:r>
            <a:r>
              <a:rPr lang="en-US" dirty="0"/>
              <a:t>receives </a:t>
            </a:r>
            <a:r>
              <a:rPr lang="en-US" dirty="0" smtClean="0"/>
              <a:t>object data </a:t>
            </a:r>
            <a:r>
              <a:rPr lang="en-US" dirty="0"/>
              <a:t>over </a:t>
            </a:r>
            <a:r>
              <a:rPr lang="en-US" dirty="0" smtClean="0"/>
              <a:t>network</a:t>
            </a:r>
            <a:r>
              <a:rPr lang="en-US" dirty="0"/>
              <a:t>, </a:t>
            </a:r>
            <a:r>
              <a:rPr lang="en-US" dirty="0" smtClean="0"/>
              <a:t>updating </a:t>
            </a:r>
            <a:r>
              <a:rPr lang="en-US" dirty="0" smtClean="0">
                <a:solidFill>
                  <a:srgbClr val="0070C0"/>
                </a:solidFill>
              </a:rPr>
              <a:t>Objects</a:t>
            </a:r>
            <a:endParaRPr lang="en-US" dirty="0">
              <a:solidFill>
                <a:srgbClr val="0070C0"/>
              </a:solidFill>
            </a:endParaRPr>
          </a:p>
          <a:p>
            <a:r>
              <a:rPr lang="en-US" dirty="0" smtClean="0"/>
              <a:t>Host receives </a:t>
            </a:r>
            <a:r>
              <a:rPr lang="en-US" dirty="0"/>
              <a:t>keystrokes </a:t>
            </a:r>
            <a:r>
              <a:rPr lang="en-US" dirty="0" smtClean="0"/>
              <a:t>sent </a:t>
            </a:r>
            <a:r>
              <a:rPr lang="en-US" dirty="0"/>
              <a:t>by </a:t>
            </a:r>
            <a:r>
              <a:rPr lang="en-US" dirty="0" smtClean="0"/>
              <a:t>Client</a:t>
            </a:r>
            <a:r>
              <a:rPr lang="en-US" dirty="0"/>
              <a:t>, generating network events to game objects </a:t>
            </a:r>
            <a:r>
              <a:rPr lang="en-US" dirty="0" smtClean="0"/>
              <a:t>(</a:t>
            </a:r>
            <a:r>
              <a:rPr lang="en-US" dirty="0"/>
              <a:t>e.g., the Client Hero) to </a:t>
            </a:r>
            <a:r>
              <a:rPr lang="en-US" dirty="0" smtClean="0"/>
              <a:t>handle</a:t>
            </a:r>
            <a:endParaRPr lang="en-US" dirty="0"/>
          </a:p>
          <a:p>
            <a:endParaRPr lang="en-US" dirty="0"/>
          </a:p>
        </p:txBody>
      </p:sp>
    </p:spTree>
    <p:extLst>
      <p:ext uri="{BB962C8B-B14F-4D97-AF65-F5344CB8AC3E}">
        <p14:creationId xmlns:p14="http://schemas.microsoft.com/office/powerpoint/2010/main" val="1171641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Two-player Game Startup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Start </a:t>
            </a:r>
            <a:r>
              <a:rPr lang="en-US" dirty="0" smtClean="0">
                <a:solidFill>
                  <a:srgbClr val="008000"/>
                </a:solidFill>
              </a:rPr>
              <a:t>Dragonfly</a:t>
            </a:r>
          </a:p>
          <a:p>
            <a:pPr lvl="1"/>
            <a:r>
              <a:rPr lang="en-US" dirty="0" err="1" smtClean="0">
                <a:solidFill>
                  <a:srgbClr val="0070C0"/>
                </a:solidFill>
                <a:latin typeface="Consolas" panose="020B0609020204030204" pitchFamily="49" charset="0"/>
              </a:rPr>
              <a:t>GameManager</a:t>
            </a:r>
            <a:r>
              <a:rPr lang="en-US" dirty="0" smtClean="0">
                <a:solidFill>
                  <a:srgbClr val="0070C0"/>
                </a:solidFill>
                <a:latin typeface="Consolas" panose="020B0609020204030204" pitchFamily="49" charset="0"/>
              </a:rPr>
              <a:t> </a:t>
            </a:r>
            <a:r>
              <a:rPr lang="en-US" dirty="0" err="1" smtClean="0">
                <a:solidFill>
                  <a:srgbClr val="0070C0"/>
                </a:solidFill>
                <a:latin typeface="Consolas" panose="020B0609020204030204" pitchFamily="49" charset="0"/>
              </a:rPr>
              <a:t>startUp</a:t>
            </a:r>
            <a:r>
              <a:rPr lang="en-US" dirty="0" smtClean="0">
                <a:solidFill>
                  <a:srgbClr val="0070C0"/>
                </a:solidFill>
                <a:latin typeface="Consolas" panose="020B0609020204030204" pitchFamily="49" charset="0"/>
              </a:rPr>
              <a:t>()</a:t>
            </a:r>
            <a:r>
              <a:rPr lang="en-US" dirty="0" smtClean="0">
                <a:latin typeface="Consolas" panose="020B0609020204030204" pitchFamily="49" charset="0"/>
              </a:rPr>
              <a:t> </a:t>
            </a:r>
          </a:p>
          <a:p>
            <a:r>
              <a:rPr lang="en-US" dirty="0" smtClean="0"/>
              <a:t>Start </a:t>
            </a:r>
            <a:r>
              <a:rPr lang="en-US" dirty="0" err="1" smtClean="0">
                <a:solidFill>
                  <a:srgbClr val="0070C0"/>
                </a:solidFill>
              </a:rPr>
              <a:t>NetworkManager</a:t>
            </a:r>
            <a:endParaRPr lang="en-US" dirty="0" smtClean="0">
              <a:solidFill>
                <a:srgbClr val="0070C0"/>
              </a:solidFill>
            </a:endParaRPr>
          </a:p>
          <a:p>
            <a:pPr lvl="1"/>
            <a:r>
              <a:rPr lang="en-US" dirty="0" err="1" smtClean="0">
                <a:solidFill>
                  <a:srgbClr val="0070C0"/>
                </a:solidFill>
                <a:latin typeface="Consolas" panose="020B0609020204030204" pitchFamily="49" charset="0"/>
              </a:rPr>
              <a:t>NetworkManager</a:t>
            </a:r>
            <a:r>
              <a:rPr lang="en-US" dirty="0" smtClean="0">
                <a:solidFill>
                  <a:srgbClr val="0070C0"/>
                </a:solidFill>
                <a:latin typeface="Consolas" panose="020B0609020204030204" pitchFamily="49" charset="0"/>
              </a:rPr>
              <a:t> </a:t>
            </a:r>
            <a:r>
              <a:rPr lang="en-US" dirty="0" err="1" smtClean="0">
                <a:solidFill>
                  <a:srgbClr val="0070C0"/>
                </a:solidFill>
                <a:latin typeface="Consolas" panose="020B0609020204030204" pitchFamily="49" charset="0"/>
              </a:rPr>
              <a:t>startUp</a:t>
            </a:r>
            <a:r>
              <a:rPr lang="en-US" dirty="0" smtClean="0">
                <a:solidFill>
                  <a:srgbClr val="0070C0"/>
                </a:solidFill>
                <a:latin typeface="Consolas" panose="020B0609020204030204" pitchFamily="49" charset="0"/>
              </a:rPr>
              <a:t>()</a:t>
            </a:r>
          </a:p>
          <a:p>
            <a:r>
              <a:rPr lang="en-US" dirty="0" smtClean="0"/>
              <a:t>Start </a:t>
            </a:r>
            <a:r>
              <a:rPr lang="en-US" dirty="0" smtClean="0">
                <a:solidFill>
                  <a:srgbClr val="0070C0"/>
                </a:solidFill>
              </a:rPr>
              <a:t>Sentry</a:t>
            </a:r>
          </a:p>
          <a:p>
            <a:pPr lvl="1"/>
            <a:r>
              <a:rPr lang="en-US" dirty="0" smtClean="0">
                <a:latin typeface="Consolas" panose="020B0609020204030204" pitchFamily="49" charset="0"/>
              </a:rPr>
              <a:t>new</a:t>
            </a:r>
            <a:r>
              <a:rPr lang="en-US" dirty="0" smtClean="0">
                <a:solidFill>
                  <a:srgbClr val="0070C0"/>
                </a:solidFill>
                <a:latin typeface="Consolas" panose="020B0609020204030204" pitchFamily="49" charset="0"/>
              </a:rPr>
              <a:t> Sentry()</a:t>
            </a:r>
          </a:p>
          <a:p>
            <a:r>
              <a:rPr lang="en-US" dirty="0" smtClean="0"/>
              <a:t>If “host” </a:t>
            </a:r>
            <a:r>
              <a:rPr lang="en-US" dirty="0" smtClean="0">
                <a:sym typeface="Wingdings" panose="05000000000000000000" pitchFamily="2" charset="2"/>
              </a:rPr>
              <a:t> Start Host</a:t>
            </a:r>
          </a:p>
          <a:p>
            <a:pPr lvl="1"/>
            <a:r>
              <a:rPr lang="en-US" dirty="0" smtClean="0">
                <a:sym typeface="Wingdings" panose="05000000000000000000" pitchFamily="2" charset="2"/>
              </a:rPr>
              <a:t>new </a:t>
            </a:r>
            <a:r>
              <a:rPr lang="en-US" dirty="0" smtClean="0">
                <a:solidFill>
                  <a:srgbClr val="0070C0"/>
                </a:solidFill>
                <a:sym typeface="Wingdings" panose="05000000000000000000" pitchFamily="2" charset="2"/>
              </a:rPr>
              <a:t>Host</a:t>
            </a:r>
          </a:p>
          <a:p>
            <a:r>
              <a:rPr lang="en-US" dirty="0" smtClean="0">
                <a:sym typeface="Wingdings" panose="05000000000000000000" pitchFamily="2" charset="2"/>
              </a:rPr>
              <a:t>Else  Start Client</a:t>
            </a:r>
          </a:p>
          <a:p>
            <a:pPr lvl="1"/>
            <a:r>
              <a:rPr lang="en-US" dirty="0" smtClean="0">
                <a:sym typeface="Wingdings" panose="05000000000000000000" pitchFamily="2" charset="2"/>
              </a:rPr>
              <a:t>new </a:t>
            </a:r>
            <a:r>
              <a:rPr lang="en-US" dirty="0" smtClean="0">
                <a:solidFill>
                  <a:srgbClr val="0070C0"/>
                </a:solidFill>
                <a:sym typeface="Wingdings" panose="05000000000000000000" pitchFamily="2" charset="2"/>
              </a:rPr>
              <a:t>Client</a:t>
            </a:r>
            <a:endParaRPr lang="en-US" dirty="0">
              <a:solidFill>
                <a:srgbClr val="0070C0"/>
              </a:solidFill>
            </a:endParaRPr>
          </a:p>
        </p:txBody>
      </p:sp>
    </p:spTree>
    <p:extLst>
      <p:ext uri="{BB962C8B-B14F-4D97-AF65-F5344CB8AC3E}">
        <p14:creationId xmlns:p14="http://schemas.microsoft.com/office/powerpoint/2010/main" val="498632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Extending Tutorial Game – </a:t>
            </a:r>
            <a:br>
              <a:rPr lang="en-US" dirty="0" smtClean="0"/>
            </a:br>
            <a:r>
              <a:rPr lang="en-US" dirty="0" smtClean="0"/>
              <a:t>Saucer Shoot 2 (1 </a:t>
            </a:r>
            <a:r>
              <a:rPr lang="en-US" smtClean="0"/>
              <a:t>of 3)</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Need core gameplay only (e.g., hunting </a:t>
            </a:r>
            <a:r>
              <a:rPr lang="en-US" dirty="0" smtClean="0">
                <a:solidFill>
                  <a:srgbClr val="0070C0"/>
                </a:solidFill>
              </a:rPr>
              <a:t>Saucers</a:t>
            </a:r>
            <a:r>
              <a:rPr lang="en-US" dirty="0" smtClean="0"/>
              <a:t>)</a:t>
            </a:r>
          </a:p>
          <a:p>
            <a:pPr lvl="1"/>
            <a:r>
              <a:rPr lang="en-US" dirty="0" smtClean="0"/>
              <a:t>No </a:t>
            </a:r>
            <a:r>
              <a:rPr lang="en-US" dirty="0" err="1" smtClean="0">
                <a:solidFill>
                  <a:srgbClr val="0070C0"/>
                </a:solidFill>
              </a:rPr>
              <a:t>GameStart</a:t>
            </a:r>
            <a:r>
              <a:rPr lang="en-US" dirty="0" smtClean="0"/>
              <a:t> and </a:t>
            </a:r>
            <a:r>
              <a:rPr lang="en-US" dirty="0" err="1" smtClean="0">
                <a:solidFill>
                  <a:srgbClr val="0070C0"/>
                </a:solidFill>
              </a:rPr>
              <a:t>GameOver</a:t>
            </a:r>
            <a:endParaRPr lang="en-US" dirty="0" smtClean="0">
              <a:solidFill>
                <a:srgbClr val="0070C0"/>
              </a:solidFill>
            </a:endParaRPr>
          </a:p>
          <a:p>
            <a:pPr lvl="1"/>
            <a:r>
              <a:rPr lang="en-US" dirty="0" smtClean="0">
                <a:solidFill>
                  <a:srgbClr val="0070C0"/>
                </a:solidFill>
              </a:rPr>
              <a:t>Nukes</a:t>
            </a:r>
            <a:r>
              <a:rPr lang="en-US" dirty="0" smtClean="0"/>
              <a:t> also optional</a:t>
            </a:r>
          </a:p>
          <a:p>
            <a:pPr lvl="1"/>
            <a:r>
              <a:rPr lang="en-US" dirty="0" smtClean="0"/>
              <a:t>Once connected, can go right to gameplay</a:t>
            </a:r>
          </a:p>
          <a:p>
            <a:pPr lvl="1"/>
            <a:r>
              <a:rPr lang="en-US" dirty="0" smtClean="0"/>
              <a:t>Once </a:t>
            </a:r>
            <a:r>
              <a:rPr lang="en-US" dirty="0" smtClean="0">
                <a:solidFill>
                  <a:srgbClr val="0070C0"/>
                </a:solidFill>
              </a:rPr>
              <a:t>Hero</a:t>
            </a:r>
            <a:r>
              <a:rPr lang="en-US" dirty="0" smtClean="0"/>
              <a:t> dies, can exit</a:t>
            </a:r>
          </a:p>
          <a:p>
            <a:pPr lvl="1"/>
            <a:r>
              <a:rPr lang="en-US" dirty="0" smtClean="0"/>
              <a:t>Note: additional features (e.g., </a:t>
            </a:r>
            <a:r>
              <a:rPr lang="en-US" dirty="0" err="1" smtClean="0">
                <a:solidFill>
                  <a:srgbClr val="0070C0"/>
                </a:solidFill>
              </a:rPr>
              <a:t>GameStart</a:t>
            </a:r>
            <a:r>
              <a:rPr lang="en-US" dirty="0" smtClean="0"/>
              <a:t>) for Miscellaneous points (below)</a:t>
            </a:r>
          </a:p>
          <a:p>
            <a:r>
              <a:rPr lang="en-US" dirty="0" smtClean="0"/>
              <a:t>Add additional code (and sprites/sounds, if needed)</a:t>
            </a:r>
          </a:p>
          <a:p>
            <a:pPr lvl="1"/>
            <a:r>
              <a:rPr lang="en-US" dirty="0" smtClean="0"/>
              <a:t>Networking from independent computers (a distributed system)</a:t>
            </a:r>
          </a:p>
          <a:p>
            <a:pPr lvl="1"/>
            <a:r>
              <a:rPr lang="en-US" dirty="0" smtClean="0"/>
              <a:t>Two-player (one can play on Host)</a:t>
            </a:r>
          </a:p>
        </p:txBody>
      </p:sp>
    </p:spTree>
    <p:extLst>
      <p:ext uri="{BB962C8B-B14F-4D97-AF65-F5344CB8AC3E}">
        <p14:creationId xmlns:p14="http://schemas.microsoft.com/office/powerpoint/2010/main" val="895117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Extending Tutorial Game – </a:t>
            </a:r>
            <a:br>
              <a:rPr lang="en-US" dirty="0" smtClean="0"/>
            </a:br>
            <a:r>
              <a:rPr lang="en-US" dirty="0" smtClean="0"/>
              <a:t>Saucer Shoot 2 (2 of 3)</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Possible functionality</a:t>
            </a:r>
          </a:p>
          <a:p>
            <a:pPr lvl="1"/>
            <a:r>
              <a:rPr lang="en-US" dirty="0" smtClean="0"/>
              <a:t>Simultaneous </a:t>
            </a:r>
            <a:r>
              <a:rPr lang="en-US" dirty="0" smtClean="0">
                <a:solidFill>
                  <a:srgbClr val="0070C0"/>
                </a:solidFill>
              </a:rPr>
              <a:t>Heroes</a:t>
            </a:r>
            <a:r>
              <a:rPr lang="en-US" dirty="0" smtClean="0"/>
              <a:t> (same side, opposite sides)</a:t>
            </a:r>
          </a:p>
          <a:p>
            <a:pPr lvl="1"/>
            <a:r>
              <a:rPr lang="en-US" dirty="0" smtClean="0"/>
              <a:t>Second player controls </a:t>
            </a:r>
            <a:r>
              <a:rPr lang="en-US" dirty="0" smtClean="0">
                <a:solidFill>
                  <a:srgbClr val="0070C0"/>
                </a:solidFill>
              </a:rPr>
              <a:t>Saucer</a:t>
            </a:r>
            <a:r>
              <a:rPr lang="en-US" dirty="0" smtClean="0"/>
              <a:t>(s)</a:t>
            </a:r>
          </a:p>
          <a:p>
            <a:pPr lvl="1"/>
            <a:r>
              <a:rPr lang="en-US" dirty="0" smtClean="0"/>
              <a:t>Your own clever idea!</a:t>
            </a:r>
          </a:p>
          <a:p>
            <a:r>
              <a:rPr lang="en-US" dirty="0" smtClean="0"/>
              <a:t>Many </a:t>
            </a:r>
            <a:r>
              <a:rPr lang="en-US" dirty="0"/>
              <a:t>decisions </a:t>
            </a:r>
            <a:r>
              <a:rPr lang="en-US" dirty="0" smtClean="0"/>
              <a:t>for multiplayer game</a:t>
            </a:r>
          </a:p>
          <a:p>
            <a:pPr lvl="1"/>
            <a:r>
              <a:rPr lang="en-US" dirty="0" smtClean="0"/>
              <a:t>How </a:t>
            </a:r>
            <a:r>
              <a:rPr lang="en-US" dirty="0"/>
              <a:t>player actions </a:t>
            </a:r>
            <a:r>
              <a:rPr lang="en-US" dirty="0" smtClean="0"/>
              <a:t>are </a:t>
            </a:r>
            <a:r>
              <a:rPr lang="en-US" dirty="0"/>
              <a:t>transmitted to the </a:t>
            </a:r>
            <a:r>
              <a:rPr lang="en-US" dirty="0" smtClean="0"/>
              <a:t>server</a:t>
            </a:r>
          </a:p>
          <a:p>
            <a:pPr lvl="1"/>
            <a:r>
              <a:rPr lang="en-US" dirty="0" smtClean="0"/>
              <a:t>How </a:t>
            </a:r>
            <a:r>
              <a:rPr lang="en-US" dirty="0"/>
              <a:t>inconsistencies between client and server game states are </a:t>
            </a:r>
            <a:r>
              <a:rPr lang="en-US" dirty="0" smtClean="0"/>
              <a:t>resolved</a:t>
            </a:r>
          </a:p>
          <a:p>
            <a:pPr lvl="1"/>
            <a:r>
              <a:rPr lang="en-US" dirty="0" smtClean="0"/>
              <a:t>What </a:t>
            </a:r>
            <a:r>
              <a:rPr lang="en-US" dirty="0" smtClean="0">
                <a:solidFill>
                  <a:srgbClr val="0070C0"/>
                </a:solidFill>
              </a:rPr>
              <a:t>Objects</a:t>
            </a:r>
            <a:r>
              <a:rPr lang="en-US" dirty="0" smtClean="0"/>
              <a:t> are synchronized and how often</a:t>
            </a:r>
          </a:p>
          <a:p>
            <a:r>
              <a:rPr lang="en-US" dirty="0" smtClean="0"/>
              <a:t>Key aspect – how to “send” an </a:t>
            </a:r>
            <a:r>
              <a:rPr lang="en-US" dirty="0" smtClean="0">
                <a:solidFill>
                  <a:srgbClr val="0070C0"/>
                </a:solidFill>
              </a:rPr>
              <a:t>Object</a:t>
            </a:r>
            <a:r>
              <a:rPr lang="en-US" dirty="0" smtClean="0"/>
              <a:t> from one computer to another (next topic, after screenshot)</a:t>
            </a:r>
          </a:p>
        </p:txBody>
      </p:sp>
    </p:spTree>
    <p:extLst>
      <p:ext uri="{BB962C8B-B14F-4D97-AF65-F5344CB8AC3E}">
        <p14:creationId xmlns:p14="http://schemas.microsoft.com/office/powerpoint/2010/main" val="1569650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Extending Tutorial Game – </a:t>
            </a:r>
            <a:br>
              <a:rPr lang="en-US" dirty="0"/>
            </a:br>
            <a:r>
              <a:rPr lang="en-US" dirty="0"/>
              <a:t>Saucer Shoot 2 </a:t>
            </a:r>
            <a:r>
              <a:rPr lang="en-US" dirty="0" smtClean="0"/>
              <a:t>(3 </a:t>
            </a:r>
            <a:r>
              <a:rPr lang="en-US" dirty="0"/>
              <a:t>of </a:t>
            </a:r>
            <a:r>
              <a:rPr lang="en-US" dirty="0" smtClean="0"/>
              <a:t>3)</a:t>
            </a:r>
            <a:endParaRPr lang="en-US" dirty="0"/>
          </a:p>
        </p:txBody>
      </p:sp>
      <p:pic>
        <p:nvPicPr>
          <p:cNvPr id="1026" name="Picture 2" descr="Saucer Shoot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4517" y="1600200"/>
            <a:ext cx="757496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305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293"/>
            <a:ext cx="8229600" cy="1143000"/>
          </a:xfrm>
        </p:spPr>
        <p:txBody>
          <a:bodyPr/>
          <a:lstStyle/>
          <a:p>
            <a:r>
              <a:rPr lang="en-US" dirty="0" smtClean="0"/>
              <a:t>Serializing (Marshalling) Objects</a:t>
            </a:r>
            <a:endParaRPr lang="en-US" dirty="0"/>
          </a:p>
        </p:txBody>
      </p:sp>
      <p:sp>
        <p:nvSpPr>
          <p:cNvPr id="4" name="TextBox 3"/>
          <p:cNvSpPr txBox="1"/>
          <p:nvPr/>
        </p:nvSpPr>
        <p:spPr>
          <a:xfrm>
            <a:off x="790689" y="1143000"/>
            <a:ext cx="7350760" cy="3970318"/>
          </a:xfrm>
          <a:prstGeom prst="rect">
            <a:avLst/>
          </a:prstGeom>
          <a:solidFill>
            <a:srgbClr val="FFFF99"/>
          </a:solidFill>
          <a:ln w="19050">
            <a:solidFill>
              <a:srgbClr val="003300"/>
            </a:solidFill>
          </a:ln>
        </p:spPr>
        <p:txBody>
          <a:bodyPr wrap="square" rtlCol="0">
            <a:spAutoFit/>
          </a:bodyPr>
          <a:lstStyle/>
          <a:p>
            <a:r>
              <a:rPr lang="en-US" dirty="0" smtClean="0">
                <a:solidFill>
                  <a:srgbClr val="0070C0"/>
                </a:solidFill>
                <a:latin typeface="Consolas" pitchFamily="49" charset="0"/>
                <a:cs typeface="Consolas" pitchFamily="49" charset="0"/>
              </a:rPr>
              <a:t>  </a:t>
            </a:r>
            <a:r>
              <a:rPr lang="en-US" i="1" dirty="0" smtClean="0">
                <a:solidFill>
                  <a:srgbClr val="008000"/>
                </a:solidFill>
                <a:cs typeface="Consolas" pitchFamily="49" charset="0"/>
              </a:rPr>
              <a:t>// Object class methods to support serialization</a:t>
            </a:r>
          </a:p>
          <a:p>
            <a:endParaRPr lang="en-US" dirty="0" smtClean="0">
              <a:solidFill>
                <a:srgbClr val="0070C0"/>
              </a:solidFill>
              <a:latin typeface="Consolas" pitchFamily="49" charset="0"/>
              <a:cs typeface="Consolas" pitchFamily="49" charset="0"/>
            </a:endParaRPr>
          </a:p>
          <a:p>
            <a:r>
              <a:rPr lang="en-US" dirty="0" smtClean="0">
                <a:solidFill>
                  <a:srgbClr val="0070C0"/>
                </a:solidFill>
                <a:latin typeface="Consolas" pitchFamily="49" charset="0"/>
                <a:cs typeface="Consolas" pitchFamily="49" charset="0"/>
              </a:rPr>
              <a:t>  </a:t>
            </a:r>
            <a:r>
              <a:rPr lang="en-US" i="1" dirty="0" smtClean="0">
                <a:solidFill>
                  <a:srgbClr val="008000"/>
                </a:solidFill>
                <a:cs typeface="Consolas" pitchFamily="49" charset="0"/>
              </a:rPr>
              <a:t>// Serialize Object attributes to single string.</a:t>
            </a:r>
          </a:p>
          <a:p>
            <a:r>
              <a:rPr lang="en-US" dirty="0" smtClean="0">
                <a:solidFill>
                  <a:srgbClr val="0070C0"/>
                </a:solidFill>
                <a:latin typeface="Consolas" pitchFamily="49" charset="0"/>
                <a:cs typeface="Consolas" pitchFamily="49" charset="0"/>
              </a:rPr>
              <a:t>  </a:t>
            </a:r>
            <a:r>
              <a:rPr lang="en-US" i="1" dirty="0" smtClean="0">
                <a:solidFill>
                  <a:srgbClr val="008000"/>
                </a:solidFill>
                <a:cs typeface="Consolas" pitchFamily="49" charset="0"/>
              </a:rPr>
              <a:t>// e.g., "id:110,is_active:true, ...</a:t>
            </a:r>
          </a:p>
          <a:p>
            <a:r>
              <a:rPr lang="en-US" dirty="0" smtClean="0">
                <a:solidFill>
                  <a:srgbClr val="0070C0"/>
                </a:solidFill>
                <a:latin typeface="Consolas" pitchFamily="49" charset="0"/>
                <a:cs typeface="Consolas" pitchFamily="49" charset="0"/>
              </a:rPr>
              <a:t>  </a:t>
            </a:r>
            <a:r>
              <a:rPr lang="en-US" i="1" dirty="0" smtClean="0">
                <a:solidFill>
                  <a:srgbClr val="008000"/>
                </a:solidFill>
                <a:cs typeface="Consolas" pitchFamily="49" charset="0"/>
              </a:rPr>
              <a:t>// Only modified attributes are serialized (unless all is true).</a:t>
            </a:r>
          </a:p>
          <a:p>
            <a:r>
              <a:rPr lang="en-US" dirty="0" smtClean="0">
                <a:solidFill>
                  <a:srgbClr val="0070C0"/>
                </a:solidFill>
                <a:latin typeface="Consolas" pitchFamily="49" charset="0"/>
                <a:cs typeface="Consolas" pitchFamily="49" charset="0"/>
              </a:rPr>
              <a:t>  </a:t>
            </a:r>
            <a:r>
              <a:rPr lang="en-US" i="1" dirty="0" smtClean="0">
                <a:solidFill>
                  <a:srgbClr val="008000"/>
                </a:solidFill>
                <a:cs typeface="Consolas" pitchFamily="49" charset="0"/>
              </a:rPr>
              <a:t>// Clear modified[] array.</a:t>
            </a:r>
          </a:p>
          <a:p>
            <a:r>
              <a:rPr lang="en-US" dirty="0" smtClean="0">
                <a:solidFill>
                  <a:srgbClr val="0070C0"/>
                </a:solidFill>
                <a:latin typeface="Consolas" pitchFamily="49" charset="0"/>
                <a:cs typeface="Consolas" pitchFamily="49" charset="0"/>
              </a:rPr>
              <a:t>  </a:t>
            </a:r>
            <a:r>
              <a:rPr lang="en-US" dirty="0" smtClean="0">
                <a:latin typeface="Consolas" pitchFamily="49" charset="0"/>
                <a:cs typeface="Consolas" pitchFamily="49" charset="0"/>
              </a:rPr>
              <a:t>virtual string </a:t>
            </a:r>
            <a:r>
              <a:rPr lang="en-US" dirty="0" smtClean="0">
                <a:solidFill>
                  <a:srgbClr val="0070C0"/>
                </a:solidFill>
                <a:latin typeface="Consolas" pitchFamily="49" charset="0"/>
                <a:cs typeface="Consolas" pitchFamily="49" charset="0"/>
              </a:rPr>
              <a:t>serialize(</a:t>
            </a:r>
            <a:r>
              <a:rPr lang="en-US" dirty="0" err="1" smtClean="0">
                <a:latin typeface="Consolas" pitchFamily="49" charset="0"/>
                <a:cs typeface="Consolas" pitchFamily="49" charset="0"/>
              </a:rPr>
              <a:t>bool</a:t>
            </a:r>
            <a:r>
              <a:rPr lang="en-US" dirty="0" smtClean="0">
                <a:solidFill>
                  <a:srgbClr val="0070C0"/>
                </a:solidFill>
                <a:latin typeface="Consolas" pitchFamily="49" charset="0"/>
                <a:cs typeface="Consolas" pitchFamily="49" charset="0"/>
              </a:rPr>
              <a:t> all = </a:t>
            </a:r>
            <a:r>
              <a:rPr lang="en-US" dirty="0" smtClean="0">
                <a:latin typeface="Consolas" pitchFamily="49" charset="0"/>
                <a:cs typeface="Consolas" pitchFamily="49" charset="0"/>
              </a:rPr>
              <a:t>false</a:t>
            </a:r>
            <a:r>
              <a:rPr lang="en-US" dirty="0" smtClean="0">
                <a:solidFill>
                  <a:srgbClr val="0070C0"/>
                </a:solidFill>
                <a:latin typeface="Consolas" pitchFamily="49" charset="0"/>
                <a:cs typeface="Consolas" pitchFamily="49" charset="0"/>
              </a:rPr>
              <a:t>);</a:t>
            </a:r>
          </a:p>
          <a:p>
            <a:endParaRPr lang="en-US" dirty="0" smtClean="0">
              <a:solidFill>
                <a:srgbClr val="0070C0"/>
              </a:solidFill>
              <a:latin typeface="Consolas" pitchFamily="49" charset="0"/>
              <a:cs typeface="Consolas" pitchFamily="49" charset="0"/>
            </a:endParaRPr>
          </a:p>
          <a:p>
            <a:r>
              <a:rPr lang="en-US" dirty="0" smtClean="0">
                <a:solidFill>
                  <a:srgbClr val="0070C0"/>
                </a:solidFill>
                <a:latin typeface="Consolas" pitchFamily="49" charset="0"/>
                <a:cs typeface="Consolas" pitchFamily="49" charset="0"/>
              </a:rPr>
              <a:t>  </a:t>
            </a:r>
            <a:r>
              <a:rPr lang="en-US" i="1" dirty="0" smtClean="0">
                <a:solidFill>
                  <a:srgbClr val="008000"/>
                </a:solidFill>
                <a:cs typeface="Consolas" pitchFamily="49" charset="0"/>
              </a:rPr>
              <a:t>// </a:t>
            </a:r>
            <a:r>
              <a:rPr lang="en-US" i="1" dirty="0" err="1" smtClean="0">
                <a:solidFill>
                  <a:srgbClr val="008000"/>
                </a:solidFill>
                <a:cs typeface="Consolas" pitchFamily="49" charset="0"/>
              </a:rPr>
              <a:t>Deserialize</a:t>
            </a:r>
            <a:r>
              <a:rPr lang="en-US" i="1" dirty="0" smtClean="0">
                <a:solidFill>
                  <a:srgbClr val="008000"/>
                </a:solidFill>
                <a:cs typeface="Consolas" pitchFamily="49" charset="0"/>
              </a:rPr>
              <a:t> string to become Object attributes.</a:t>
            </a:r>
          </a:p>
          <a:p>
            <a:r>
              <a:rPr lang="en-US" dirty="0" smtClean="0">
                <a:solidFill>
                  <a:srgbClr val="0070C0"/>
                </a:solidFill>
                <a:latin typeface="Consolas" pitchFamily="49" charset="0"/>
                <a:cs typeface="Consolas" pitchFamily="49" charset="0"/>
              </a:rPr>
              <a:t>  </a:t>
            </a:r>
            <a:r>
              <a:rPr lang="en-US" i="1" dirty="0" smtClean="0">
                <a:solidFill>
                  <a:srgbClr val="008000"/>
                </a:solidFill>
                <a:cs typeface="Consolas" pitchFamily="49" charset="0"/>
              </a:rPr>
              <a:t>// Return 0 if no errors, else -1.  </a:t>
            </a:r>
          </a:p>
          <a:p>
            <a:r>
              <a:rPr lang="en-US" dirty="0" smtClean="0">
                <a:latin typeface="Consolas" pitchFamily="49" charset="0"/>
                <a:cs typeface="Consolas" pitchFamily="49" charset="0"/>
              </a:rPr>
              <a:t>  virtual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r>
              <a:rPr lang="en-US" dirty="0" err="1" smtClean="0">
                <a:solidFill>
                  <a:srgbClr val="0070C0"/>
                </a:solidFill>
                <a:latin typeface="Consolas" pitchFamily="49" charset="0"/>
                <a:cs typeface="Consolas" pitchFamily="49" charset="0"/>
              </a:rPr>
              <a:t>deserialize</a:t>
            </a:r>
            <a:r>
              <a:rPr lang="en-US" dirty="0" smtClean="0">
                <a:solidFill>
                  <a:srgbClr val="0070C0"/>
                </a:solidFill>
                <a:latin typeface="Consolas" pitchFamily="49" charset="0"/>
                <a:cs typeface="Consolas" pitchFamily="49" charset="0"/>
              </a:rPr>
              <a:t>(</a:t>
            </a:r>
            <a:r>
              <a:rPr lang="en-US" dirty="0" err="1" smtClean="0">
                <a:latin typeface="Consolas" pitchFamily="49" charset="0"/>
                <a:cs typeface="Consolas" pitchFamily="49" charset="0"/>
              </a:rPr>
              <a:t>std</a:t>
            </a:r>
            <a:r>
              <a:rPr lang="en-US" dirty="0" smtClean="0">
                <a:latin typeface="Consolas" pitchFamily="49" charset="0"/>
                <a:cs typeface="Consolas" pitchFamily="49" charset="0"/>
              </a:rPr>
              <a:t>::string</a:t>
            </a:r>
            <a:r>
              <a:rPr lang="en-US" dirty="0" smtClean="0">
                <a:solidFill>
                  <a:srgbClr val="0070C0"/>
                </a:solidFill>
                <a:latin typeface="Consolas" pitchFamily="49" charset="0"/>
                <a:cs typeface="Consolas" pitchFamily="49" charset="0"/>
              </a:rPr>
              <a:t> s);</a:t>
            </a:r>
          </a:p>
          <a:p>
            <a:endParaRPr lang="en-US" dirty="0" smtClean="0">
              <a:solidFill>
                <a:srgbClr val="0070C0"/>
              </a:solidFill>
              <a:latin typeface="Consolas" pitchFamily="49" charset="0"/>
              <a:cs typeface="Consolas" pitchFamily="49" charset="0"/>
            </a:endParaRPr>
          </a:p>
          <a:p>
            <a:r>
              <a:rPr lang="en-US" dirty="0" smtClean="0">
                <a:solidFill>
                  <a:srgbClr val="0070C0"/>
                </a:solidFill>
                <a:latin typeface="Consolas" pitchFamily="49" charset="0"/>
                <a:cs typeface="Consolas" pitchFamily="49" charset="0"/>
              </a:rPr>
              <a:t>  </a:t>
            </a:r>
            <a:r>
              <a:rPr lang="en-US" i="1" dirty="0" smtClean="0">
                <a:solidFill>
                  <a:srgbClr val="008000"/>
                </a:solidFill>
                <a:cs typeface="Consolas" pitchFamily="49" charset="0"/>
              </a:rPr>
              <a:t>// Return true if attribute modified since last serialize.</a:t>
            </a:r>
          </a:p>
          <a:p>
            <a:r>
              <a:rPr lang="en-US" dirty="0" smtClean="0">
                <a:solidFill>
                  <a:srgbClr val="0070C0"/>
                </a:solidFill>
                <a:latin typeface="Consolas" pitchFamily="49" charset="0"/>
                <a:cs typeface="Consolas" pitchFamily="49" charset="0"/>
              </a:rPr>
              <a:t>  </a:t>
            </a:r>
            <a:r>
              <a:rPr lang="en-US" dirty="0" smtClean="0">
                <a:latin typeface="Consolas" pitchFamily="49" charset="0"/>
                <a:cs typeface="Consolas" pitchFamily="49" charset="0"/>
              </a:rPr>
              <a:t>bool </a:t>
            </a:r>
            <a:r>
              <a:rPr lang="en-US" dirty="0" err="1" smtClean="0">
                <a:solidFill>
                  <a:srgbClr val="0070C0"/>
                </a:solidFill>
                <a:latin typeface="Consolas" pitchFamily="49" charset="0"/>
                <a:cs typeface="Consolas" pitchFamily="49" charset="0"/>
              </a:rPr>
              <a:t>isModified</a:t>
            </a:r>
            <a:r>
              <a:rPr lang="en-US" dirty="0" smtClean="0">
                <a:solidFill>
                  <a:srgbClr val="0070C0"/>
                </a:solidFill>
                <a:latin typeface="Consolas" pitchFamily="49" charset="0"/>
                <a:cs typeface="Consolas" pitchFamily="49" charset="0"/>
              </a:rPr>
              <a:t>(</a:t>
            </a:r>
            <a:r>
              <a:rPr lang="en-US" dirty="0" err="1" smtClean="0">
                <a:latin typeface="Consolas" pitchFamily="49" charset="0"/>
                <a:cs typeface="Consolas" pitchFamily="49" charset="0"/>
              </a:rPr>
              <a:t>enum</a:t>
            </a:r>
            <a:r>
              <a:rPr lang="en-US" dirty="0" smtClean="0">
                <a:solidFill>
                  <a:srgbClr val="0070C0"/>
                </a:solidFill>
                <a:latin typeface="Consolas" pitchFamily="49" charset="0"/>
                <a:cs typeface="Consolas" pitchFamily="49" charset="0"/>
              </a:rPr>
              <a:t> </a:t>
            </a:r>
            <a:r>
              <a:rPr lang="en-US" dirty="0" err="1" smtClean="0">
                <a:solidFill>
                  <a:srgbClr val="0070C0"/>
                </a:solidFill>
                <a:latin typeface="Consolas" pitchFamily="49" charset="0"/>
                <a:cs typeface="Consolas" pitchFamily="49" charset="0"/>
              </a:rPr>
              <a:t>ObjectAttribute</a:t>
            </a:r>
            <a:r>
              <a:rPr lang="en-US" dirty="0" smtClean="0">
                <a:solidFill>
                  <a:srgbClr val="0070C0"/>
                </a:solidFill>
                <a:latin typeface="Consolas" pitchFamily="49" charset="0"/>
                <a:cs typeface="Consolas" pitchFamily="49" charset="0"/>
              </a:rPr>
              <a:t> attribute) </a:t>
            </a:r>
            <a:r>
              <a:rPr lang="en-US" dirty="0" err="1" smtClean="0">
                <a:latin typeface="Consolas" pitchFamily="49" charset="0"/>
                <a:cs typeface="Consolas" pitchFamily="49" charset="0"/>
              </a:rPr>
              <a:t>const</a:t>
            </a:r>
            <a:r>
              <a:rPr lang="en-US" dirty="0" smtClean="0">
                <a:solidFill>
                  <a:srgbClr val="0070C0"/>
                </a:solidFill>
                <a:latin typeface="Consolas" pitchFamily="49" charset="0"/>
                <a:cs typeface="Consolas" pitchFamily="49" charset="0"/>
              </a:rPr>
              <a:t>;</a:t>
            </a:r>
            <a:endParaRPr lang="en-US" dirty="0">
              <a:solidFill>
                <a:srgbClr val="0070C0"/>
              </a:solidFill>
              <a:latin typeface="Consolas" pitchFamily="49" charset="0"/>
              <a:cs typeface="Consolas" pitchFamily="49" charset="0"/>
            </a:endParaRPr>
          </a:p>
        </p:txBody>
      </p:sp>
      <p:sp>
        <p:nvSpPr>
          <p:cNvPr id="5" name="TextBox 4"/>
          <p:cNvSpPr txBox="1"/>
          <p:nvPr/>
        </p:nvSpPr>
        <p:spPr>
          <a:xfrm>
            <a:off x="533400" y="5236723"/>
            <a:ext cx="8158457" cy="1538883"/>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Derived classes (e.g., game objects) need to (de)serialize own attributes.</a:t>
            </a:r>
          </a:p>
          <a:p>
            <a:pPr marL="742950" lvl="1" indent="-285750">
              <a:buFont typeface="Calibri" panose="020F0502020204030204" pitchFamily="34" charset="0"/>
              <a:buChar char="–"/>
            </a:pPr>
            <a:r>
              <a:rPr lang="en-US" dirty="0" smtClean="0"/>
              <a:t>(See helper functions next slide)</a:t>
            </a:r>
          </a:p>
          <a:p>
            <a:pPr marL="742950" lvl="1" indent="-285750">
              <a:buFont typeface="Calibri" panose="020F0502020204030204" pitchFamily="34" charset="0"/>
              <a:buChar char="–"/>
            </a:pPr>
            <a:r>
              <a:rPr lang="en-US" dirty="0" smtClean="0"/>
              <a:t>Note!  You may not need to do this – only if derived objects have attributes that need synchronizing</a:t>
            </a:r>
          </a:p>
          <a:p>
            <a:pPr marL="285750" indent="-285750">
              <a:buFont typeface="Arial" panose="020B0604020202020204" pitchFamily="34" charset="0"/>
              <a:buChar char="•"/>
            </a:pPr>
            <a:r>
              <a:rPr lang="en-US" sz="2000" dirty="0" smtClean="0"/>
              <a:t>Call parent methods</a:t>
            </a:r>
            <a:endParaRPr lang="en-US" dirty="0"/>
          </a:p>
        </p:txBody>
      </p:sp>
    </p:spTree>
    <p:extLst>
      <p:ext uri="{BB962C8B-B14F-4D97-AF65-F5344CB8AC3E}">
        <p14:creationId xmlns:p14="http://schemas.microsoft.com/office/powerpoint/2010/main" val="1064814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Utility Functions for Serializing</a:t>
            </a:r>
            <a:endParaRPr lang="en-US" dirty="0"/>
          </a:p>
        </p:txBody>
      </p:sp>
      <p:sp>
        <p:nvSpPr>
          <p:cNvPr id="7" name="TextBox 6"/>
          <p:cNvSpPr txBox="1"/>
          <p:nvPr/>
        </p:nvSpPr>
        <p:spPr>
          <a:xfrm>
            <a:off x="1066800" y="1600200"/>
            <a:ext cx="6934200" cy="4524315"/>
          </a:xfrm>
          <a:prstGeom prst="rect">
            <a:avLst/>
          </a:prstGeom>
          <a:solidFill>
            <a:srgbClr val="FFFF99"/>
          </a:solidFill>
          <a:ln w="19050">
            <a:solidFill>
              <a:srgbClr val="003300"/>
            </a:solidFill>
          </a:ln>
        </p:spPr>
        <p:txBody>
          <a:bodyPr wrap="square" rtlCol="0">
            <a:spAutoFit/>
          </a:bodyPr>
          <a:lstStyle/>
          <a:p>
            <a:r>
              <a:rPr lang="en-US" i="1" dirty="0" smtClean="0">
                <a:solidFill>
                  <a:srgbClr val="008000"/>
                </a:solidFill>
                <a:cs typeface="Consolas" pitchFamily="49" charset="0"/>
              </a:rPr>
              <a:t>// Convert integer to string, returning string.</a:t>
            </a:r>
          </a:p>
          <a:p>
            <a:r>
              <a:rPr lang="en-US" dirty="0" err="1" smtClean="0">
                <a:latin typeface="Consolas" pitchFamily="49" charset="0"/>
                <a:cs typeface="Consolas" pitchFamily="49" charset="0"/>
              </a:rPr>
              <a:t>std</a:t>
            </a:r>
            <a:r>
              <a:rPr lang="en-US" dirty="0" smtClean="0">
                <a:latin typeface="Consolas" pitchFamily="49" charset="0"/>
                <a:cs typeface="Consolas" pitchFamily="49" charset="0"/>
              </a:rPr>
              <a:t>::string</a:t>
            </a:r>
            <a:r>
              <a:rPr lang="en-US" dirty="0" smtClean="0">
                <a:solidFill>
                  <a:srgbClr val="0070C0"/>
                </a:solidFill>
                <a:latin typeface="Consolas" pitchFamily="49" charset="0"/>
                <a:cs typeface="Consolas" pitchFamily="49" charset="0"/>
              </a:rPr>
              <a:t> </a:t>
            </a:r>
            <a:r>
              <a:rPr lang="en-US" dirty="0" err="1" smtClean="0">
                <a:solidFill>
                  <a:srgbClr val="0070C0"/>
                </a:solidFill>
                <a:latin typeface="Consolas" pitchFamily="49" charset="0"/>
                <a:cs typeface="Consolas" pitchFamily="49" charset="0"/>
              </a:rPr>
              <a:t>toString</a:t>
            </a:r>
            <a:r>
              <a:rPr lang="en-US" dirty="0" smtClean="0">
                <a:solidFill>
                  <a:srgbClr val="0070C0"/>
                </a:solidFill>
                <a:latin typeface="Consolas" pitchFamily="49" charset="0"/>
                <a:cs typeface="Consolas" pitchFamily="49" charset="0"/>
              </a:rPr>
              <a:t>(</a:t>
            </a:r>
            <a:r>
              <a:rPr lang="en-US" dirty="0" err="1" smtClean="0">
                <a:latin typeface="Consolas" pitchFamily="49" charset="0"/>
                <a:cs typeface="Consolas" pitchFamily="49" charset="0"/>
              </a:rPr>
              <a:t>int</a:t>
            </a:r>
            <a:r>
              <a:rPr lang="en-US" dirty="0" smtClean="0">
                <a:solidFill>
                  <a:srgbClr val="0070C0"/>
                </a:solidFill>
                <a:latin typeface="Consolas" pitchFamily="49" charset="0"/>
                <a:cs typeface="Consolas" pitchFamily="49" charset="0"/>
              </a:rPr>
              <a:t> </a:t>
            </a:r>
            <a:r>
              <a:rPr lang="en-US" dirty="0" err="1" smtClean="0">
                <a:solidFill>
                  <a:srgbClr val="0070C0"/>
                </a:solidFill>
                <a:latin typeface="Consolas" pitchFamily="49" charset="0"/>
                <a:cs typeface="Consolas" pitchFamily="49" charset="0"/>
              </a:rPr>
              <a:t>i</a:t>
            </a:r>
            <a:r>
              <a:rPr lang="en-US" dirty="0" smtClean="0">
                <a:solidFill>
                  <a:srgbClr val="0070C0"/>
                </a:solidFill>
                <a:latin typeface="Consolas" pitchFamily="49" charset="0"/>
                <a:cs typeface="Consolas" pitchFamily="49" charset="0"/>
              </a:rPr>
              <a:t>);</a:t>
            </a:r>
          </a:p>
          <a:p>
            <a:endParaRPr lang="en-US" dirty="0" smtClean="0">
              <a:solidFill>
                <a:srgbClr val="0070C0"/>
              </a:solidFill>
              <a:latin typeface="Consolas" pitchFamily="49" charset="0"/>
              <a:cs typeface="Consolas" pitchFamily="49" charset="0"/>
            </a:endParaRPr>
          </a:p>
          <a:p>
            <a:r>
              <a:rPr lang="en-US" i="1" dirty="0" smtClean="0">
                <a:solidFill>
                  <a:srgbClr val="008000"/>
                </a:solidFill>
                <a:cs typeface="Consolas" pitchFamily="49" charset="0"/>
              </a:rPr>
              <a:t>// Convert float to string, returning string.</a:t>
            </a:r>
          </a:p>
          <a:p>
            <a:r>
              <a:rPr lang="en-US" dirty="0" err="1" smtClean="0">
                <a:latin typeface="Consolas" pitchFamily="49" charset="0"/>
                <a:cs typeface="Consolas" pitchFamily="49" charset="0"/>
              </a:rPr>
              <a:t>std</a:t>
            </a:r>
            <a:r>
              <a:rPr lang="en-US" dirty="0" smtClean="0">
                <a:latin typeface="Consolas" pitchFamily="49" charset="0"/>
                <a:cs typeface="Consolas" pitchFamily="49" charset="0"/>
              </a:rPr>
              <a:t>::string</a:t>
            </a:r>
            <a:r>
              <a:rPr lang="en-US" dirty="0" smtClean="0">
                <a:solidFill>
                  <a:srgbClr val="0070C0"/>
                </a:solidFill>
                <a:latin typeface="Consolas" pitchFamily="49" charset="0"/>
                <a:cs typeface="Consolas" pitchFamily="49" charset="0"/>
              </a:rPr>
              <a:t> </a:t>
            </a:r>
            <a:r>
              <a:rPr lang="en-US" dirty="0" err="1" smtClean="0">
                <a:solidFill>
                  <a:srgbClr val="0070C0"/>
                </a:solidFill>
                <a:latin typeface="Consolas" pitchFamily="49" charset="0"/>
                <a:cs typeface="Consolas" pitchFamily="49" charset="0"/>
              </a:rPr>
              <a:t>toString</a:t>
            </a:r>
            <a:r>
              <a:rPr lang="en-US" dirty="0" smtClean="0">
                <a:solidFill>
                  <a:srgbClr val="0070C0"/>
                </a:solidFill>
                <a:latin typeface="Consolas" pitchFamily="49" charset="0"/>
                <a:cs typeface="Consolas" pitchFamily="49" charset="0"/>
              </a:rPr>
              <a:t>(</a:t>
            </a:r>
            <a:r>
              <a:rPr lang="en-US" dirty="0" smtClean="0">
                <a:latin typeface="Consolas" pitchFamily="49" charset="0"/>
                <a:cs typeface="Consolas" pitchFamily="49" charset="0"/>
              </a:rPr>
              <a:t>float</a:t>
            </a:r>
            <a:r>
              <a:rPr lang="en-US" dirty="0" smtClean="0">
                <a:solidFill>
                  <a:srgbClr val="0070C0"/>
                </a:solidFill>
                <a:latin typeface="Consolas" pitchFamily="49" charset="0"/>
                <a:cs typeface="Consolas" pitchFamily="49" charset="0"/>
              </a:rPr>
              <a:t> f);</a:t>
            </a:r>
          </a:p>
          <a:p>
            <a:endParaRPr lang="en-US" dirty="0" smtClean="0">
              <a:solidFill>
                <a:srgbClr val="0070C0"/>
              </a:solidFill>
              <a:latin typeface="Consolas" pitchFamily="49" charset="0"/>
              <a:cs typeface="Consolas" pitchFamily="49" charset="0"/>
            </a:endParaRPr>
          </a:p>
          <a:p>
            <a:r>
              <a:rPr lang="en-US" i="1" dirty="0" smtClean="0">
                <a:solidFill>
                  <a:srgbClr val="008000"/>
                </a:solidFill>
                <a:cs typeface="Consolas" pitchFamily="49" charset="0"/>
              </a:rPr>
              <a:t>// Convert character to string, returning string.</a:t>
            </a:r>
          </a:p>
          <a:p>
            <a:r>
              <a:rPr lang="en-US" dirty="0" err="1" smtClean="0">
                <a:latin typeface="Consolas" pitchFamily="49" charset="0"/>
                <a:cs typeface="Consolas" pitchFamily="49" charset="0"/>
              </a:rPr>
              <a:t>std</a:t>
            </a:r>
            <a:r>
              <a:rPr lang="en-US" dirty="0" smtClean="0">
                <a:latin typeface="Consolas" pitchFamily="49" charset="0"/>
                <a:cs typeface="Consolas" pitchFamily="49" charset="0"/>
              </a:rPr>
              <a:t>::string</a:t>
            </a:r>
            <a:r>
              <a:rPr lang="en-US" dirty="0" smtClean="0">
                <a:solidFill>
                  <a:srgbClr val="0070C0"/>
                </a:solidFill>
                <a:latin typeface="Consolas" pitchFamily="49" charset="0"/>
                <a:cs typeface="Consolas" pitchFamily="49" charset="0"/>
              </a:rPr>
              <a:t> </a:t>
            </a:r>
            <a:r>
              <a:rPr lang="en-US" dirty="0" err="1" smtClean="0">
                <a:solidFill>
                  <a:srgbClr val="0070C0"/>
                </a:solidFill>
                <a:latin typeface="Consolas" pitchFamily="49" charset="0"/>
                <a:cs typeface="Consolas" pitchFamily="49" charset="0"/>
              </a:rPr>
              <a:t>toString</a:t>
            </a:r>
            <a:r>
              <a:rPr lang="en-US" dirty="0" smtClean="0">
                <a:solidFill>
                  <a:srgbClr val="0070C0"/>
                </a:solidFill>
                <a:latin typeface="Consolas" pitchFamily="49" charset="0"/>
                <a:cs typeface="Consolas" pitchFamily="49" charset="0"/>
              </a:rPr>
              <a:t>(</a:t>
            </a:r>
            <a:r>
              <a:rPr lang="en-US" dirty="0" smtClean="0">
                <a:latin typeface="Consolas" pitchFamily="49" charset="0"/>
                <a:cs typeface="Consolas" pitchFamily="49" charset="0"/>
              </a:rPr>
              <a:t>char</a:t>
            </a:r>
            <a:r>
              <a:rPr lang="en-US" dirty="0" smtClean="0">
                <a:solidFill>
                  <a:srgbClr val="0070C0"/>
                </a:solidFill>
                <a:latin typeface="Consolas" pitchFamily="49" charset="0"/>
                <a:cs typeface="Consolas" pitchFamily="49" charset="0"/>
              </a:rPr>
              <a:t> c);</a:t>
            </a:r>
          </a:p>
          <a:p>
            <a:endParaRPr lang="en-US" dirty="0" smtClean="0">
              <a:solidFill>
                <a:srgbClr val="0070C0"/>
              </a:solidFill>
              <a:latin typeface="Consolas" pitchFamily="49" charset="0"/>
              <a:cs typeface="Consolas" pitchFamily="49" charset="0"/>
            </a:endParaRPr>
          </a:p>
          <a:p>
            <a:r>
              <a:rPr lang="en-US" i="1" dirty="0" smtClean="0">
                <a:solidFill>
                  <a:srgbClr val="008000"/>
                </a:solidFill>
                <a:cs typeface="Consolas" pitchFamily="49" charset="0"/>
              </a:rPr>
              <a:t>// Convert </a:t>
            </a:r>
            <a:r>
              <a:rPr lang="en-US" i="1" dirty="0" err="1" smtClean="0">
                <a:solidFill>
                  <a:srgbClr val="008000"/>
                </a:solidFill>
                <a:cs typeface="Consolas" pitchFamily="49" charset="0"/>
              </a:rPr>
              <a:t>boolean</a:t>
            </a:r>
            <a:r>
              <a:rPr lang="en-US" i="1" dirty="0" smtClean="0">
                <a:solidFill>
                  <a:srgbClr val="008000"/>
                </a:solidFill>
                <a:cs typeface="Consolas" pitchFamily="49" charset="0"/>
              </a:rPr>
              <a:t> to string, returning string.</a:t>
            </a:r>
          </a:p>
          <a:p>
            <a:r>
              <a:rPr lang="en-US" dirty="0" err="1" smtClean="0">
                <a:latin typeface="Consolas" pitchFamily="49" charset="0"/>
                <a:cs typeface="Consolas" pitchFamily="49" charset="0"/>
              </a:rPr>
              <a:t>std</a:t>
            </a:r>
            <a:r>
              <a:rPr lang="en-US" dirty="0" smtClean="0">
                <a:latin typeface="Consolas" pitchFamily="49" charset="0"/>
                <a:cs typeface="Consolas" pitchFamily="49" charset="0"/>
              </a:rPr>
              <a:t>::string</a:t>
            </a:r>
            <a:r>
              <a:rPr lang="en-US" dirty="0" smtClean="0">
                <a:solidFill>
                  <a:srgbClr val="0070C0"/>
                </a:solidFill>
                <a:latin typeface="Consolas" pitchFamily="49" charset="0"/>
                <a:cs typeface="Consolas" pitchFamily="49" charset="0"/>
              </a:rPr>
              <a:t> </a:t>
            </a:r>
            <a:r>
              <a:rPr lang="en-US" dirty="0" err="1" smtClean="0">
                <a:solidFill>
                  <a:srgbClr val="0070C0"/>
                </a:solidFill>
                <a:latin typeface="Consolas" pitchFamily="49" charset="0"/>
                <a:cs typeface="Consolas" pitchFamily="49" charset="0"/>
              </a:rPr>
              <a:t>toString</a:t>
            </a:r>
            <a:r>
              <a:rPr lang="en-US" dirty="0" smtClean="0">
                <a:solidFill>
                  <a:srgbClr val="0070C0"/>
                </a:solidFill>
                <a:latin typeface="Consolas" pitchFamily="49" charset="0"/>
                <a:cs typeface="Consolas" pitchFamily="49" charset="0"/>
              </a:rPr>
              <a:t>(</a:t>
            </a:r>
            <a:r>
              <a:rPr lang="en-US" dirty="0" smtClean="0">
                <a:latin typeface="Consolas" pitchFamily="49" charset="0"/>
                <a:cs typeface="Consolas" pitchFamily="49" charset="0"/>
              </a:rPr>
              <a:t>bool</a:t>
            </a:r>
            <a:r>
              <a:rPr lang="en-US" dirty="0" smtClean="0">
                <a:solidFill>
                  <a:srgbClr val="0070C0"/>
                </a:solidFill>
                <a:latin typeface="Consolas" pitchFamily="49" charset="0"/>
                <a:cs typeface="Consolas" pitchFamily="49" charset="0"/>
              </a:rPr>
              <a:t> b);</a:t>
            </a:r>
          </a:p>
          <a:p>
            <a:endParaRPr lang="en-US" dirty="0" smtClean="0">
              <a:solidFill>
                <a:srgbClr val="0070C0"/>
              </a:solidFill>
              <a:latin typeface="Consolas" pitchFamily="49" charset="0"/>
              <a:cs typeface="Consolas" pitchFamily="49" charset="0"/>
            </a:endParaRPr>
          </a:p>
          <a:p>
            <a:r>
              <a:rPr lang="en-US" i="1" dirty="0" smtClean="0">
                <a:solidFill>
                  <a:srgbClr val="008000"/>
                </a:solidFill>
                <a:cs typeface="Consolas" pitchFamily="49" charset="0"/>
              </a:rPr>
              <a:t>// Match </a:t>
            </a:r>
            <a:r>
              <a:rPr lang="en-US" i="1" dirty="0" err="1" smtClean="0">
                <a:solidFill>
                  <a:srgbClr val="008000"/>
                </a:solidFill>
                <a:cs typeface="Consolas" pitchFamily="49" charset="0"/>
              </a:rPr>
              <a:t>key:value</a:t>
            </a:r>
            <a:r>
              <a:rPr lang="en-US" i="1" dirty="0" smtClean="0">
                <a:solidFill>
                  <a:srgbClr val="008000"/>
                </a:solidFill>
                <a:cs typeface="Consolas" pitchFamily="49" charset="0"/>
              </a:rPr>
              <a:t> pair in string in </a:t>
            </a:r>
            <a:r>
              <a:rPr lang="en-US" i="1" dirty="0" err="1" smtClean="0">
                <a:solidFill>
                  <a:srgbClr val="008000"/>
                </a:solidFill>
                <a:cs typeface="Consolas" pitchFamily="49" charset="0"/>
              </a:rPr>
              <a:t>str</a:t>
            </a:r>
            <a:r>
              <a:rPr lang="en-US" i="1" dirty="0" smtClean="0">
                <a:solidFill>
                  <a:srgbClr val="008000"/>
                </a:solidFill>
                <a:cs typeface="Consolas" pitchFamily="49" charset="0"/>
              </a:rPr>
              <a:t>, returning value.</a:t>
            </a:r>
          </a:p>
          <a:p>
            <a:r>
              <a:rPr lang="en-US" i="1" dirty="0" smtClean="0">
                <a:solidFill>
                  <a:srgbClr val="008000"/>
                </a:solidFill>
                <a:cs typeface="Consolas" pitchFamily="49" charset="0"/>
              </a:rPr>
              <a:t>// If </a:t>
            </a:r>
            <a:r>
              <a:rPr lang="en-US" i="1" dirty="0" err="1" smtClean="0">
                <a:solidFill>
                  <a:srgbClr val="008000"/>
                </a:solidFill>
                <a:cs typeface="Consolas" pitchFamily="49" charset="0"/>
              </a:rPr>
              <a:t>str</a:t>
            </a:r>
            <a:r>
              <a:rPr lang="en-US" i="1" dirty="0" smtClean="0">
                <a:solidFill>
                  <a:srgbClr val="008000"/>
                </a:solidFill>
                <a:cs typeface="Consolas" pitchFamily="49" charset="0"/>
              </a:rPr>
              <a:t> is empty, use previously parsed string str.</a:t>
            </a:r>
          </a:p>
          <a:p>
            <a:r>
              <a:rPr lang="en-US" i="1" dirty="0" smtClean="0">
                <a:solidFill>
                  <a:srgbClr val="008000"/>
                </a:solidFill>
                <a:cs typeface="Consolas" pitchFamily="49" charset="0"/>
              </a:rPr>
              <a:t>// Return empty string if no match.</a:t>
            </a:r>
          </a:p>
          <a:p>
            <a:r>
              <a:rPr lang="en-US" dirty="0" err="1" smtClean="0">
                <a:latin typeface="Consolas" pitchFamily="49" charset="0"/>
                <a:cs typeface="Consolas" pitchFamily="49" charset="0"/>
              </a:rPr>
              <a:t>std</a:t>
            </a:r>
            <a:r>
              <a:rPr lang="en-US" dirty="0" smtClean="0">
                <a:latin typeface="Consolas" pitchFamily="49" charset="0"/>
                <a:cs typeface="Consolas" pitchFamily="49" charset="0"/>
              </a:rPr>
              <a:t>::string</a:t>
            </a:r>
            <a:r>
              <a:rPr lang="en-US" dirty="0" smtClean="0">
                <a:solidFill>
                  <a:srgbClr val="0070C0"/>
                </a:solidFill>
                <a:latin typeface="Consolas" pitchFamily="49" charset="0"/>
                <a:cs typeface="Consolas" pitchFamily="49" charset="0"/>
              </a:rPr>
              <a:t> match(</a:t>
            </a:r>
            <a:r>
              <a:rPr lang="en-US" dirty="0" err="1" smtClean="0">
                <a:latin typeface="Consolas" pitchFamily="49" charset="0"/>
                <a:cs typeface="Consolas" pitchFamily="49" charset="0"/>
              </a:rPr>
              <a:t>std</a:t>
            </a:r>
            <a:r>
              <a:rPr lang="en-US" dirty="0" smtClean="0">
                <a:latin typeface="Consolas" pitchFamily="49" charset="0"/>
                <a:cs typeface="Consolas" pitchFamily="49" charset="0"/>
              </a:rPr>
              <a:t>::string</a:t>
            </a:r>
            <a:r>
              <a:rPr lang="en-US" dirty="0" smtClean="0">
                <a:solidFill>
                  <a:srgbClr val="0070C0"/>
                </a:solidFill>
                <a:latin typeface="Consolas" pitchFamily="49" charset="0"/>
                <a:cs typeface="Consolas" pitchFamily="49" charset="0"/>
              </a:rPr>
              <a:t> </a:t>
            </a:r>
            <a:r>
              <a:rPr lang="en-US" dirty="0" err="1" smtClean="0">
                <a:solidFill>
                  <a:srgbClr val="0070C0"/>
                </a:solidFill>
                <a:latin typeface="Consolas" pitchFamily="49" charset="0"/>
                <a:cs typeface="Consolas" pitchFamily="49" charset="0"/>
              </a:rPr>
              <a:t>str</a:t>
            </a:r>
            <a:r>
              <a:rPr lang="en-US" dirty="0" smtClean="0">
                <a:solidFill>
                  <a:srgbClr val="0070C0"/>
                </a:solidFill>
                <a:latin typeface="Consolas" pitchFamily="49" charset="0"/>
                <a:cs typeface="Consolas" pitchFamily="49" charset="0"/>
              </a:rPr>
              <a:t>, </a:t>
            </a:r>
            <a:r>
              <a:rPr lang="en-US" dirty="0" err="1" smtClean="0">
                <a:latin typeface="Consolas" pitchFamily="49" charset="0"/>
                <a:cs typeface="Consolas" pitchFamily="49" charset="0"/>
              </a:rPr>
              <a:t>std</a:t>
            </a:r>
            <a:r>
              <a:rPr lang="en-US" dirty="0" smtClean="0">
                <a:latin typeface="Consolas" pitchFamily="49" charset="0"/>
                <a:cs typeface="Consolas" pitchFamily="49" charset="0"/>
              </a:rPr>
              <a:t>::string</a:t>
            </a:r>
            <a:r>
              <a:rPr lang="en-US" dirty="0" smtClean="0">
                <a:solidFill>
                  <a:srgbClr val="0070C0"/>
                </a:solidFill>
                <a:latin typeface="Consolas" pitchFamily="49" charset="0"/>
                <a:cs typeface="Consolas" pitchFamily="49" charset="0"/>
              </a:rPr>
              <a:t> find);</a:t>
            </a:r>
          </a:p>
        </p:txBody>
      </p:sp>
    </p:spTree>
    <p:extLst>
      <p:ext uri="{BB962C8B-B14F-4D97-AF65-F5344CB8AC3E}">
        <p14:creationId xmlns:p14="http://schemas.microsoft.com/office/powerpoint/2010/main" val="707377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Synchronizing Objects (1 of 2)</a:t>
            </a:r>
            <a:endParaRPr lang="en-US" dirty="0"/>
          </a:p>
        </p:txBody>
      </p:sp>
      <p:sp>
        <p:nvSpPr>
          <p:cNvPr id="3" name="Content Placeholder 2"/>
          <p:cNvSpPr>
            <a:spLocks noGrp="1"/>
          </p:cNvSpPr>
          <p:nvPr>
            <p:ph idx="1"/>
          </p:nvPr>
        </p:nvSpPr>
        <p:spPr/>
        <p:txBody>
          <a:bodyPr/>
          <a:lstStyle/>
          <a:p>
            <a:r>
              <a:rPr lang="en-US" dirty="0" smtClean="0"/>
              <a:t>Only synchronize important objects and events (e.g., Hero destruction vs. Stars moving)</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276600"/>
            <a:ext cx="6858000" cy="3012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2957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Synchronizing Objects </a:t>
            </a:r>
            <a:r>
              <a:rPr lang="en-US" dirty="0" smtClean="0"/>
              <a:t>(2 </a:t>
            </a:r>
            <a:r>
              <a:rPr lang="en-US" dirty="0"/>
              <a:t>of 2)</a:t>
            </a:r>
          </a:p>
        </p:txBody>
      </p:sp>
      <p:sp>
        <p:nvSpPr>
          <p:cNvPr id="3" name="Content Placeholder 2"/>
          <p:cNvSpPr>
            <a:spLocks noGrp="1"/>
          </p:cNvSpPr>
          <p:nvPr>
            <p:ph idx="1"/>
          </p:nvPr>
        </p:nvSpPr>
        <p:spPr/>
        <p:txBody>
          <a:bodyPr>
            <a:normAutofit lnSpcReduction="10000"/>
          </a:bodyPr>
          <a:lstStyle/>
          <a:p>
            <a:r>
              <a:rPr lang="en-US" dirty="0" smtClean="0"/>
              <a:t>Generally, only </a:t>
            </a:r>
            <a:r>
              <a:rPr lang="en-US" dirty="0" smtClean="0">
                <a:solidFill>
                  <a:srgbClr val="0070C0"/>
                </a:solidFill>
              </a:rPr>
              <a:t>Host</a:t>
            </a:r>
            <a:r>
              <a:rPr lang="en-US" dirty="0" smtClean="0"/>
              <a:t> creates/destroys</a:t>
            </a:r>
          </a:p>
          <a:p>
            <a:pPr lvl="1"/>
            <a:r>
              <a:rPr lang="en-US" dirty="0" smtClean="0"/>
              <a:t>Except for </a:t>
            </a:r>
            <a:r>
              <a:rPr lang="en-US" dirty="0" smtClean="0">
                <a:solidFill>
                  <a:srgbClr val="0070C0"/>
                </a:solidFill>
              </a:rPr>
              <a:t>Explosion</a:t>
            </a:r>
          </a:p>
          <a:p>
            <a:r>
              <a:rPr lang="en-US" dirty="0" smtClean="0"/>
              <a:t>Generally, </a:t>
            </a:r>
            <a:r>
              <a:rPr lang="en-US" dirty="0" smtClean="0">
                <a:solidFill>
                  <a:srgbClr val="0070C0"/>
                </a:solidFill>
              </a:rPr>
              <a:t>Host</a:t>
            </a:r>
            <a:r>
              <a:rPr lang="en-US" dirty="0" smtClean="0"/>
              <a:t> and </a:t>
            </a:r>
            <a:r>
              <a:rPr lang="en-US" dirty="0" smtClean="0">
                <a:solidFill>
                  <a:srgbClr val="0070C0"/>
                </a:solidFill>
              </a:rPr>
              <a:t>Client</a:t>
            </a:r>
            <a:r>
              <a:rPr lang="en-US" dirty="0" smtClean="0"/>
              <a:t> move and animate</a:t>
            </a:r>
          </a:p>
          <a:p>
            <a:pPr lvl="1"/>
            <a:r>
              <a:rPr lang="en-US" dirty="0" smtClean="0"/>
              <a:t>Except for Client </a:t>
            </a:r>
            <a:r>
              <a:rPr lang="en-US" dirty="0" smtClean="0">
                <a:solidFill>
                  <a:srgbClr val="0070C0"/>
                </a:solidFill>
              </a:rPr>
              <a:t>Hero</a:t>
            </a:r>
            <a:r>
              <a:rPr lang="en-US" dirty="0" smtClean="0"/>
              <a:t> (see below)</a:t>
            </a:r>
          </a:p>
          <a:p>
            <a:r>
              <a:rPr lang="en-US" dirty="0" smtClean="0"/>
              <a:t>Client player </a:t>
            </a:r>
            <a:r>
              <a:rPr lang="en-US" dirty="0" smtClean="0">
                <a:solidFill>
                  <a:srgbClr val="0070C0"/>
                </a:solidFill>
              </a:rPr>
              <a:t>Hero</a:t>
            </a:r>
            <a:r>
              <a:rPr lang="en-US" dirty="0" smtClean="0"/>
              <a:t> </a:t>
            </a:r>
            <a:r>
              <a:rPr lang="en-US" dirty="0" smtClean="0">
                <a:sym typeface="Wingdings" panose="05000000000000000000" pitchFamily="2" charset="2"/>
              </a:rPr>
              <a:t> get player 2 </a:t>
            </a:r>
            <a:r>
              <a:rPr lang="en-US" dirty="0" smtClean="0"/>
              <a:t>input</a:t>
            </a:r>
          </a:p>
          <a:p>
            <a:pPr lvl="1"/>
            <a:r>
              <a:rPr lang="en-US" dirty="0" smtClean="0"/>
              <a:t>Could update ship and synchronize</a:t>
            </a:r>
          </a:p>
          <a:p>
            <a:pPr lvl="2"/>
            <a:r>
              <a:rPr lang="en-US" dirty="0" smtClean="0"/>
              <a:t>But if not allowed, need to “roll back” state</a:t>
            </a:r>
          </a:p>
          <a:p>
            <a:pPr lvl="1"/>
            <a:r>
              <a:rPr lang="en-US" dirty="0" smtClean="0"/>
              <a:t>Instead, send keystrokes to server</a:t>
            </a:r>
          </a:p>
          <a:p>
            <a:pPr lvl="2"/>
            <a:r>
              <a:rPr lang="en-US" dirty="0" smtClean="0"/>
              <a:t>Let server move all Objects and send to client</a:t>
            </a:r>
          </a:p>
          <a:p>
            <a:endParaRPr lang="en-US" dirty="0" smtClean="0"/>
          </a:p>
        </p:txBody>
      </p:sp>
    </p:spTree>
    <p:extLst>
      <p:ext uri="{BB962C8B-B14F-4D97-AF65-F5344CB8AC3E}">
        <p14:creationId xmlns:p14="http://schemas.microsoft.com/office/powerpoint/2010/main" val="4226804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Suggested message structure</a:t>
            </a:r>
          </a:p>
          <a:p>
            <a:pPr lvl="1"/>
            <a:r>
              <a:rPr lang="en-US" dirty="0" smtClean="0"/>
              <a:t>First item is </a:t>
            </a:r>
            <a:r>
              <a:rPr lang="en-US" dirty="0" err="1" smtClean="0">
                <a:latin typeface="Consolas" panose="020B0609020204030204" pitchFamily="49" charset="0"/>
              </a:rPr>
              <a:t>int</a:t>
            </a:r>
            <a:r>
              <a:rPr lang="en-US" dirty="0" smtClean="0"/>
              <a:t> </a:t>
            </a:r>
          </a:p>
          <a:p>
            <a:pPr lvl="1"/>
            <a:r>
              <a:rPr lang="en-US" dirty="0" smtClean="0"/>
              <a:t>Has </a:t>
            </a:r>
            <a:r>
              <a:rPr lang="en-US" i="1" dirty="0" smtClean="0"/>
              <a:t>size</a:t>
            </a:r>
            <a:r>
              <a:rPr lang="en-US" dirty="0" smtClean="0"/>
              <a:t> of entire message (including </a:t>
            </a:r>
            <a:r>
              <a:rPr lang="en-US" dirty="0" err="1" smtClean="0">
                <a:latin typeface="Consolas" panose="020B0609020204030204" pitchFamily="49" charset="0"/>
              </a:rPr>
              <a:t>int</a:t>
            </a:r>
            <a:r>
              <a:rPr lang="en-US" dirty="0" smtClean="0"/>
              <a:t>)</a:t>
            </a:r>
          </a:p>
          <a:p>
            <a:r>
              <a:rPr lang="en-US" dirty="0" smtClean="0"/>
              <a:t>Client can “peek” at data, not pulling all from socket until </a:t>
            </a:r>
            <a:r>
              <a:rPr lang="en-US" i="1" dirty="0" smtClean="0"/>
              <a:t>size</a:t>
            </a:r>
            <a:r>
              <a:rPr lang="en-US" dirty="0" smtClean="0"/>
              <a:t> bytes available</a:t>
            </a:r>
          </a:p>
          <a:p>
            <a:pPr lvl="1"/>
            <a:r>
              <a:rPr lang="en-US" dirty="0" smtClean="0"/>
              <a:t>At least one complete message</a:t>
            </a:r>
          </a:p>
          <a:p>
            <a:r>
              <a:rPr lang="en-US" dirty="0" smtClean="0"/>
              <a:t>After pulling message, </a:t>
            </a:r>
            <a:r>
              <a:rPr lang="en-US" dirty="0" smtClean="0">
                <a:solidFill>
                  <a:srgbClr val="0070C0"/>
                </a:solidFill>
              </a:rPr>
              <a:t>Host</a:t>
            </a:r>
            <a:r>
              <a:rPr lang="en-US" dirty="0" smtClean="0"/>
              <a:t>/</a:t>
            </a:r>
            <a:r>
              <a:rPr lang="en-US" dirty="0" smtClean="0">
                <a:solidFill>
                  <a:srgbClr val="0070C0"/>
                </a:solidFill>
              </a:rPr>
              <a:t>Client</a:t>
            </a:r>
            <a:r>
              <a:rPr lang="en-US" dirty="0" smtClean="0"/>
              <a:t> can check type and take appropriate actions</a:t>
            </a:r>
          </a:p>
          <a:p>
            <a:r>
              <a:rPr lang="en-US" dirty="0" smtClean="0">
                <a:solidFill>
                  <a:srgbClr val="0070C0"/>
                </a:solidFill>
              </a:rPr>
              <a:t>Host</a:t>
            </a:r>
            <a:r>
              <a:rPr lang="en-US" dirty="0" smtClean="0"/>
              <a:t> </a:t>
            </a:r>
            <a:r>
              <a:rPr lang="en-US" dirty="0" smtClean="0">
                <a:sym typeface="Wingdings" panose="05000000000000000000" pitchFamily="2" charset="2"/>
              </a:rPr>
              <a:t> </a:t>
            </a:r>
            <a:r>
              <a:rPr lang="en-US" dirty="0" smtClean="0">
                <a:solidFill>
                  <a:srgbClr val="0070C0"/>
                </a:solidFill>
                <a:sym typeface="Wingdings" panose="05000000000000000000" pitchFamily="2" charset="2"/>
              </a:rPr>
              <a:t>Client</a:t>
            </a:r>
            <a:r>
              <a:rPr lang="en-US" dirty="0" smtClean="0">
                <a:sym typeface="Wingdings" panose="05000000000000000000" pitchFamily="2" charset="2"/>
              </a:rPr>
              <a:t> format different than </a:t>
            </a:r>
            <a:r>
              <a:rPr lang="en-US" dirty="0" smtClean="0">
                <a:solidFill>
                  <a:srgbClr val="0070C0"/>
                </a:solidFill>
                <a:sym typeface="Wingdings" panose="05000000000000000000" pitchFamily="2" charset="2"/>
              </a:rPr>
              <a:t>Client</a:t>
            </a:r>
            <a:r>
              <a:rPr lang="en-US" dirty="0" smtClean="0">
                <a:sym typeface="Wingdings" panose="05000000000000000000" pitchFamily="2" charset="2"/>
              </a:rPr>
              <a:t>  </a:t>
            </a:r>
            <a:r>
              <a:rPr lang="en-US" dirty="0" smtClean="0">
                <a:solidFill>
                  <a:srgbClr val="0070C0"/>
                </a:solidFill>
                <a:sym typeface="Wingdings" panose="05000000000000000000" pitchFamily="2" charset="2"/>
              </a:rPr>
              <a:t>Host</a:t>
            </a:r>
            <a:endParaRPr lang="en-US" dirty="0">
              <a:solidFill>
                <a:srgbClr val="0070C0"/>
              </a:solidFill>
            </a:endParaRPr>
          </a:p>
        </p:txBody>
      </p:sp>
    </p:spTree>
    <p:extLst>
      <p:ext uri="{BB962C8B-B14F-4D97-AF65-F5344CB8AC3E}">
        <p14:creationId xmlns:p14="http://schemas.microsoft.com/office/powerpoint/2010/main" val="1230985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t>Overview				</a:t>
            </a:r>
          </a:p>
          <a:p>
            <a:pPr lvl="1"/>
            <a:r>
              <a:rPr lang="en-US" dirty="0" smtClean="0"/>
              <a:t>Project</a:t>
            </a:r>
          </a:p>
          <a:p>
            <a:pPr lvl="1"/>
            <a:r>
              <a:rPr lang="en-US" dirty="0" smtClean="0"/>
              <a:t>Game engine</a:t>
            </a:r>
          </a:p>
          <a:p>
            <a:r>
              <a:rPr lang="en-US" dirty="0" smtClean="0"/>
              <a:t>Dragonfly extensions</a:t>
            </a:r>
          </a:p>
          <a:p>
            <a:r>
              <a:rPr lang="en-US" dirty="0" smtClean="0"/>
              <a:t>Hints</a:t>
            </a:r>
          </a:p>
          <a:p>
            <a:r>
              <a:rPr lang="en-US" dirty="0" smtClean="0"/>
              <a:t>Experiments</a:t>
            </a:r>
            <a:endParaRPr lang="en-US" dirty="0"/>
          </a:p>
          <a:p>
            <a:r>
              <a:rPr lang="en-US" dirty="0" smtClean="0"/>
              <a:t>Hand In </a:t>
            </a:r>
          </a:p>
          <a:p>
            <a:r>
              <a:rPr lang="en-US" dirty="0" smtClean="0"/>
              <a:t>Grading</a:t>
            </a:r>
            <a:endParaRPr lang="en-US" dirty="0"/>
          </a:p>
        </p:txBody>
      </p:sp>
    </p:spTree>
    <p:extLst>
      <p:ext uri="{BB962C8B-B14F-4D97-AF65-F5344CB8AC3E}">
        <p14:creationId xmlns:p14="http://schemas.microsoft.com/office/powerpoint/2010/main" val="1109428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Messages – </a:t>
            </a:r>
            <a:r>
              <a:rPr lang="en-US" dirty="0" smtClean="0">
                <a:solidFill>
                  <a:srgbClr val="0070C0"/>
                </a:solidFill>
              </a:rPr>
              <a:t>Host</a:t>
            </a:r>
            <a:r>
              <a:rPr lang="en-US" dirty="0" smtClean="0"/>
              <a:t> to </a:t>
            </a:r>
            <a:r>
              <a:rPr lang="en-US" dirty="0" smtClean="0">
                <a:solidFill>
                  <a:srgbClr val="0070C0"/>
                </a:solidFill>
              </a:rPr>
              <a:t>Client</a:t>
            </a:r>
            <a:endParaRPr lang="en-US" dirty="0">
              <a:solidFill>
                <a:srgbClr val="0070C0"/>
              </a:solidFill>
            </a:endParaRPr>
          </a:p>
        </p:txBody>
      </p:sp>
      <p:sp>
        <p:nvSpPr>
          <p:cNvPr id="3" name="Content Placeholder 2"/>
          <p:cNvSpPr>
            <a:spLocks noGrp="1"/>
          </p:cNvSpPr>
          <p:nvPr>
            <p:ph idx="1"/>
          </p:nvPr>
        </p:nvSpPr>
        <p:spPr>
          <a:xfrm>
            <a:off x="457200" y="1600200"/>
            <a:ext cx="3962400" cy="4525963"/>
          </a:xfrm>
        </p:spPr>
        <p:txBody>
          <a:bodyPr>
            <a:normAutofit fontScale="62500" lnSpcReduction="20000"/>
          </a:bodyPr>
          <a:lstStyle/>
          <a:p>
            <a:r>
              <a:rPr lang="en-US" dirty="0" smtClean="0">
                <a:solidFill>
                  <a:srgbClr val="0070C0"/>
                </a:solidFill>
              </a:rPr>
              <a:t>Host</a:t>
            </a:r>
            <a:r>
              <a:rPr lang="en-US" dirty="0" smtClean="0"/>
              <a:t> sends game objects to </a:t>
            </a:r>
            <a:r>
              <a:rPr lang="en-US" dirty="0" smtClean="0">
                <a:solidFill>
                  <a:srgbClr val="0070C0"/>
                </a:solidFill>
              </a:rPr>
              <a:t>Client</a:t>
            </a:r>
          </a:p>
          <a:p>
            <a:r>
              <a:rPr lang="en-US" dirty="0" smtClean="0"/>
              <a:t>Objects are one of</a:t>
            </a:r>
          </a:p>
          <a:p>
            <a:pPr lvl="1"/>
            <a:r>
              <a:rPr lang="en-US" dirty="0" smtClean="0"/>
              <a:t>New (need to be created)</a:t>
            </a:r>
          </a:p>
          <a:p>
            <a:pPr lvl="1"/>
            <a:r>
              <a:rPr lang="en-US" dirty="0" smtClean="0"/>
              <a:t>Updated (some attributes changed)</a:t>
            </a:r>
          </a:p>
          <a:p>
            <a:pPr lvl="1"/>
            <a:r>
              <a:rPr lang="en-US" dirty="0" smtClean="0"/>
              <a:t>Deleted</a:t>
            </a:r>
          </a:p>
          <a:p>
            <a:r>
              <a:rPr lang="en-US" dirty="0" smtClean="0"/>
              <a:t>Client will take action appropriate to type</a:t>
            </a:r>
          </a:p>
          <a:p>
            <a:pPr lvl="1"/>
            <a:r>
              <a:rPr lang="en-US" dirty="0" smtClean="0">
                <a:latin typeface="Consolas" panose="020B0609020204030204" pitchFamily="49" charset="0"/>
              </a:rPr>
              <a:t>delete</a:t>
            </a:r>
          </a:p>
          <a:p>
            <a:pPr lvl="1"/>
            <a:r>
              <a:rPr lang="en-US" dirty="0" smtClean="0">
                <a:latin typeface="Consolas" panose="020B0609020204030204" pitchFamily="49" charset="0"/>
              </a:rPr>
              <a:t>new</a:t>
            </a:r>
            <a:r>
              <a:rPr lang="en-US" dirty="0" smtClean="0"/>
              <a:t> Object (check type)</a:t>
            </a:r>
          </a:p>
          <a:p>
            <a:r>
              <a:rPr lang="en-US" dirty="0" smtClean="0"/>
              <a:t>For </a:t>
            </a:r>
            <a:r>
              <a:rPr lang="en-US" dirty="0" smtClean="0">
                <a:latin typeface="Consolas" panose="020B0609020204030204" pitchFamily="49" charset="0"/>
              </a:rPr>
              <a:t>new</a:t>
            </a:r>
            <a:r>
              <a:rPr lang="en-US" dirty="0" smtClean="0"/>
              <a:t> and </a:t>
            </a:r>
            <a:r>
              <a:rPr lang="en-US" dirty="0" smtClean="0">
                <a:latin typeface="Consolas" panose="020B0609020204030204" pitchFamily="49" charset="0"/>
              </a:rPr>
              <a:t>update</a:t>
            </a:r>
          </a:p>
          <a:p>
            <a:pPr lvl="1"/>
            <a:r>
              <a:rPr lang="en-US" dirty="0" err="1" smtClean="0">
                <a:solidFill>
                  <a:srgbClr val="0070C0"/>
                </a:solidFill>
                <a:latin typeface="Consolas" panose="020B0609020204030204" pitchFamily="49" charset="0"/>
              </a:rPr>
              <a:t>deserialize</a:t>
            </a:r>
            <a:r>
              <a:rPr lang="en-US" dirty="0" smtClean="0">
                <a:solidFill>
                  <a:srgbClr val="0070C0"/>
                </a:solidFill>
                <a:latin typeface="Consolas" panose="020B0609020204030204" pitchFamily="49" charset="0"/>
              </a:rPr>
              <a:t>()</a:t>
            </a:r>
            <a:r>
              <a:rPr lang="en-US" dirty="0" smtClean="0">
                <a:solidFill>
                  <a:srgbClr val="0070C0"/>
                </a:solidFill>
              </a:rPr>
              <a:t> </a:t>
            </a:r>
            <a:r>
              <a:rPr lang="en-US" dirty="0" smtClean="0"/>
              <a:t>based on attributes</a:t>
            </a:r>
          </a:p>
          <a:p>
            <a:r>
              <a:rPr lang="en-US" dirty="0"/>
              <a:t>Could add “game over” </a:t>
            </a:r>
            <a:r>
              <a:rPr lang="en-US" dirty="0" smtClean="0"/>
              <a:t>type</a:t>
            </a:r>
            <a:endParaRPr lang="en-US" dirty="0"/>
          </a:p>
        </p:txBody>
      </p:sp>
      <p:sp>
        <p:nvSpPr>
          <p:cNvPr id="4" name="TextBox 3"/>
          <p:cNvSpPr txBox="1"/>
          <p:nvPr/>
        </p:nvSpPr>
        <p:spPr>
          <a:xfrm>
            <a:off x="4416669" y="4205081"/>
            <a:ext cx="4540348" cy="2062103"/>
          </a:xfrm>
          <a:prstGeom prst="rect">
            <a:avLst/>
          </a:prstGeom>
          <a:solidFill>
            <a:srgbClr val="FFFF99"/>
          </a:solidFill>
          <a:ln w="19050">
            <a:solidFill>
              <a:srgbClr val="003300"/>
            </a:solidFill>
          </a:ln>
        </p:spPr>
        <p:txBody>
          <a:bodyPr wrap="square" rtlCol="0">
            <a:spAutoFit/>
          </a:bodyPr>
          <a:lstStyle/>
          <a:p>
            <a:r>
              <a:rPr lang="en-US" sz="1600" dirty="0" smtClean="0">
                <a:latin typeface="Consolas" panose="020B0609020204030204" pitchFamily="49" charset="0"/>
                <a:cs typeface="Consolas" panose="020B0609020204030204" pitchFamily="49" charset="0"/>
              </a:rPr>
              <a:t>#define </a:t>
            </a:r>
            <a:r>
              <a:rPr lang="en-US" sz="1600" dirty="0" smtClean="0">
                <a:solidFill>
                  <a:srgbClr val="0070C0"/>
                </a:solidFill>
                <a:latin typeface="Consolas" panose="020B0609020204030204" pitchFamily="49" charset="0"/>
                <a:cs typeface="Consolas" panose="020B0609020204030204" pitchFamily="49" charset="0"/>
              </a:rPr>
              <a:t>HC_HEADER_SIZE</a:t>
            </a:r>
            <a:r>
              <a:rPr lang="en-US" sz="1600" dirty="0" smtClean="0">
                <a:solidFill>
                  <a:srgbClr val="009900"/>
                </a:solidFill>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3 * </a:t>
            </a:r>
            <a:r>
              <a:rPr lang="en-US" sz="1600" dirty="0" err="1" smtClean="0">
                <a:latin typeface="Consolas" panose="020B0609020204030204" pitchFamily="49" charset="0"/>
                <a:cs typeface="Consolas" panose="020B0609020204030204" pitchFamily="49" charset="0"/>
              </a:rPr>
              <a:t>sizeof</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int</a:t>
            </a:r>
            <a:r>
              <a:rPr lang="en-US" sz="1600" dirty="0" smtClean="0">
                <a:latin typeface="Consolas" panose="020B0609020204030204" pitchFamily="49" charset="0"/>
                <a:cs typeface="Consolas" panose="020B0609020204030204" pitchFamily="49" charset="0"/>
              </a:rPr>
              <a:t>)</a:t>
            </a:r>
          </a:p>
          <a:p>
            <a:endParaRPr lang="en-US" sz="1600" dirty="0" smtClean="0">
              <a:solidFill>
                <a:srgbClr val="009900"/>
              </a:solidFill>
              <a:cs typeface="Consolas" pitchFamily="49" charset="0"/>
            </a:endParaRPr>
          </a:p>
          <a:p>
            <a:r>
              <a:rPr lang="en-US" sz="1600" i="1" dirty="0" smtClean="0">
                <a:solidFill>
                  <a:srgbClr val="009900"/>
                </a:solidFill>
                <a:cs typeface="Consolas" pitchFamily="49" charset="0"/>
              </a:rPr>
              <a:t>// Types of messages from Host to Client                                        </a:t>
            </a:r>
          </a:p>
          <a:p>
            <a:r>
              <a:rPr lang="en-US" sz="1600" dirty="0" err="1" smtClean="0">
                <a:solidFill>
                  <a:srgbClr val="0070C0"/>
                </a:solidFill>
                <a:latin typeface="Consolas" panose="020B0609020204030204" pitchFamily="49" charset="0"/>
                <a:cs typeface="Consolas" panose="020B0609020204030204" pitchFamily="49" charset="0"/>
              </a:rPr>
              <a:t>enum</a:t>
            </a:r>
            <a:r>
              <a:rPr lang="en-US" sz="1600" dirty="0" smtClean="0">
                <a:solidFill>
                  <a:srgbClr val="0070C0"/>
                </a:solidFill>
                <a:latin typeface="Consolas" panose="020B0609020204030204" pitchFamily="49" charset="0"/>
                <a:cs typeface="Consolas" panose="020B0609020204030204" pitchFamily="49" charset="0"/>
              </a:rPr>
              <a:t> </a:t>
            </a:r>
            <a:r>
              <a:rPr lang="en-US" sz="1600" dirty="0" err="1" smtClean="0">
                <a:solidFill>
                  <a:srgbClr val="0070C0"/>
                </a:solidFill>
                <a:latin typeface="Consolas" panose="020B0609020204030204" pitchFamily="49" charset="0"/>
                <a:cs typeface="Consolas" panose="020B0609020204030204" pitchFamily="49" charset="0"/>
              </a:rPr>
              <a:t>HostMessageType</a:t>
            </a:r>
            <a:r>
              <a:rPr lang="en-US" sz="1600" dirty="0" smtClean="0">
                <a:solidFill>
                  <a:srgbClr val="0070C0"/>
                </a:solidFill>
                <a:latin typeface="Consolas" panose="020B0609020204030204" pitchFamily="49" charset="0"/>
                <a:cs typeface="Consolas" panose="020B0609020204030204" pitchFamily="49" charset="0"/>
              </a:rPr>
              <a:t> {</a:t>
            </a:r>
          </a:p>
          <a:p>
            <a:r>
              <a:rPr lang="en-US" sz="1600" dirty="0" smtClean="0">
                <a:solidFill>
                  <a:srgbClr val="0070C0"/>
                </a:solidFill>
                <a:latin typeface="Consolas" panose="020B0609020204030204" pitchFamily="49" charset="0"/>
                <a:cs typeface="Consolas" panose="020B0609020204030204" pitchFamily="49" charset="0"/>
              </a:rPr>
              <a:t>  ADD_OBJECT,</a:t>
            </a:r>
          </a:p>
          <a:p>
            <a:r>
              <a:rPr lang="en-US" sz="1600" dirty="0" smtClean="0">
                <a:solidFill>
                  <a:srgbClr val="0070C0"/>
                </a:solidFill>
                <a:latin typeface="Consolas" panose="020B0609020204030204" pitchFamily="49" charset="0"/>
                <a:cs typeface="Consolas" panose="020B0609020204030204" pitchFamily="49" charset="0"/>
              </a:rPr>
              <a:t>  UPDATE_OBJECT,</a:t>
            </a:r>
          </a:p>
          <a:p>
            <a:r>
              <a:rPr lang="en-US" sz="1600" dirty="0" smtClean="0">
                <a:solidFill>
                  <a:srgbClr val="0070C0"/>
                </a:solidFill>
                <a:latin typeface="Consolas" panose="020B0609020204030204" pitchFamily="49" charset="0"/>
                <a:cs typeface="Consolas" panose="020B0609020204030204" pitchFamily="49" charset="0"/>
              </a:rPr>
              <a:t>  DELETE_OBJECT,</a:t>
            </a:r>
          </a:p>
          <a:p>
            <a:r>
              <a:rPr lang="en-US" sz="1600" dirty="0" smtClean="0">
                <a:solidFill>
                  <a:srgbClr val="0070C0"/>
                </a:solidFill>
                <a:latin typeface="Consolas" panose="020B0609020204030204" pitchFamily="49" charset="0"/>
                <a:cs typeface="Consolas" panose="020B0609020204030204" pitchFamily="49" charset="0"/>
              </a:rPr>
              <a:t>};</a:t>
            </a:r>
            <a:endParaRPr lang="en-US" sz="1600" dirty="0">
              <a:solidFill>
                <a:srgbClr val="0070C0"/>
              </a:solidFill>
              <a:latin typeface="Consolas" panose="020B0609020204030204" pitchFamily="49" charset="0"/>
              <a:cs typeface="Consolas" panose="020B0609020204030204" pitchFamily="49" charset="0"/>
            </a:endParaRPr>
          </a:p>
        </p:txBody>
      </p:sp>
      <p:sp>
        <p:nvSpPr>
          <p:cNvPr id="5" name="Rectangle 4"/>
          <p:cNvSpPr/>
          <p:nvPr/>
        </p:nvSpPr>
        <p:spPr>
          <a:xfrm>
            <a:off x="4502248" y="1371600"/>
            <a:ext cx="4419600" cy="2585323"/>
          </a:xfrm>
          <a:prstGeom prst="rect">
            <a:avLst/>
          </a:prstGeom>
          <a:ln w="19050">
            <a:solidFill>
              <a:schemeClr val="tx1"/>
            </a:solidFill>
            <a:prstDash val="sysDash"/>
          </a:ln>
        </p:spPr>
        <p:txBody>
          <a:bodyPr wrap="square">
            <a:spAutoFit/>
          </a:bodyPr>
          <a:lstStyle/>
          <a:p>
            <a:r>
              <a:rPr lang="en-US" dirty="0" smtClean="0">
                <a:cs typeface="Consolas" pitchFamily="49" charset="0"/>
              </a:rPr>
              <a:t>HEADER (HC_HEADER_SIZE):                                                </a:t>
            </a:r>
            <a:endParaRPr lang="en-US" dirty="0">
              <a:cs typeface="Consolas" pitchFamily="49" charset="0"/>
            </a:endParaRPr>
          </a:p>
          <a:p>
            <a:r>
              <a:rPr lang="en-US" dirty="0" smtClean="0">
                <a:cs typeface="Consolas" pitchFamily="49" charset="0"/>
              </a:rPr>
              <a:t>+ </a:t>
            </a:r>
            <a:r>
              <a:rPr lang="en-US" i="1" dirty="0">
                <a:cs typeface="Consolas" pitchFamily="49" charset="0"/>
              </a:rPr>
              <a:t>size</a:t>
            </a:r>
            <a:r>
              <a:rPr lang="en-US" dirty="0">
                <a:cs typeface="Consolas" pitchFamily="49" charset="0"/>
              </a:rPr>
              <a:t> is one </a:t>
            </a:r>
            <a:r>
              <a:rPr lang="en-US" dirty="0" err="1" smtClean="0">
                <a:cs typeface="Consolas" pitchFamily="49" charset="0"/>
              </a:rPr>
              <a:t>int</a:t>
            </a:r>
            <a:r>
              <a:rPr lang="en-US" dirty="0" smtClean="0">
                <a:cs typeface="Consolas" pitchFamily="49" charset="0"/>
              </a:rPr>
              <a:t>                                                </a:t>
            </a:r>
            <a:endParaRPr lang="en-US" dirty="0">
              <a:cs typeface="Consolas" pitchFamily="49" charset="0"/>
            </a:endParaRPr>
          </a:p>
          <a:p>
            <a:r>
              <a:rPr lang="en-US" dirty="0" smtClean="0">
                <a:cs typeface="Consolas" pitchFamily="49" charset="0"/>
              </a:rPr>
              <a:t>+ </a:t>
            </a:r>
            <a:r>
              <a:rPr lang="en-US" i="1" dirty="0">
                <a:cs typeface="Consolas" pitchFamily="49" charset="0"/>
              </a:rPr>
              <a:t>message type </a:t>
            </a:r>
            <a:r>
              <a:rPr lang="en-US" dirty="0">
                <a:cs typeface="Consolas" pitchFamily="49" charset="0"/>
              </a:rPr>
              <a:t>is another </a:t>
            </a:r>
            <a:r>
              <a:rPr lang="en-US" dirty="0" err="1" smtClean="0">
                <a:cs typeface="Consolas" pitchFamily="49" charset="0"/>
              </a:rPr>
              <a:t>int</a:t>
            </a:r>
            <a:endParaRPr lang="en-US" dirty="0">
              <a:cs typeface="Consolas" pitchFamily="49" charset="0"/>
            </a:endParaRPr>
          </a:p>
          <a:p>
            <a:r>
              <a:rPr lang="en-US" dirty="0" smtClean="0">
                <a:cs typeface="Consolas" pitchFamily="49" charset="0"/>
              </a:rPr>
              <a:t>if </a:t>
            </a:r>
            <a:r>
              <a:rPr lang="en-US" dirty="0">
                <a:cs typeface="Consolas" pitchFamily="49" charset="0"/>
              </a:rPr>
              <a:t>NEW </a:t>
            </a:r>
            <a:r>
              <a:rPr lang="en-US" dirty="0" smtClean="0">
                <a:cs typeface="Consolas" pitchFamily="49" charset="0"/>
              </a:rPr>
              <a:t>then</a:t>
            </a:r>
            <a:endParaRPr lang="en-US" dirty="0">
              <a:cs typeface="Consolas" pitchFamily="49" charset="0"/>
            </a:endParaRPr>
          </a:p>
          <a:p>
            <a:r>
              <a:rPr lang="en-US" dirty="0" smtClean="0">
                <a:cs typeface="Consolas" pitchFamily="49" charset="0"/>
              </a:rPr>
              <a:t>+ </a:t>
            </a:r>
            <a:r>
              <a:rPr lang="en-US" dirty="0">
                <a:cs typeface="Consolas" pitchFamily="49" charset="0"/>
              </a:rPr>
              <a:t>next </a:t>
            </a:r>
            <a:r>
              <a:rPr lang="en-US" dirty="0" err="1">
                <a:cs typeface="Consolas" pitchFamily="49" charset="0"/>
              </a:rPr>
              <a:t>int</a:t>
            </a:r>
            <a:r>
              <a:rPr lang="en-US" dirty="0">
                <a:cs typeface="Consolas" pitchFamily="49" charset="0"/>
              </a:rPr>
              <a:t> is object </a:t>
            </a:r>
            <a:r>
              <a:rPr lang="en-US" i="1" dirty="0" smtClean="0">
                <a:cs typeface="Consolas" pitchFamily="49" charset="0"/>
              </a:rPr>
              <a:t>type</a:t>
            </a:r>
            <a:endParaRPr lang="en-US" i="1" dirty="0">
              <a:cs typeface="Consolas" pitchFamily="49" charset="0"/>
            </a:endParaRPr>
          </a:p>
          <a:p>
            <a:r>
              <a:rPr lang="en-US" dirty="0" smtClean="0">
                <a:cs typeface="Consolas" pitchFamily="49" charset="0"/>
              </a:rPr>
              <a:t>else </a:t>
            </a:r>
            <a:r>
              <a:rPr lang="en-US" dirty="0">
                <a:cs typeface="Consolas" pitchFamily="49" charset="0"/>
              </a:rPr>
              <a:t>UPDATE </a:t>
            </a:r>
          </a:p>
          <a:p>
            <a:r>
              <a:rPr lang="en-US" dirty="0" smtClean="0">
                <a:cs typeface="Consolas" pitchFamily="49" charset="0"/>
              </a:rPr>
              <a:t>+ next </a:t>
            </a:r>
            <a:r>
              <a:rPr lang="en-US" dirty="0" err="1">
                <a:cs typeface="Consolas" pitchFamily="49" charset="0"/>
              </a:rPr>
              <a:t>int</a:t>
            </a:r>
            <a:r>
              <a:rPr lang="en-US" dirty="0">
                <a:cs typeface="Consolas" pitchFamily="49" charset="0"/>
              </a:rPr>
              <a:t> is object </a:t>
            </a:r>
            <a:r>
              <a:rPr lang="en-US" i="1" dirty="0" smtClean="0">
                <a:cs typeface="Consolas" pitchFamily="49" charset="0"/>
              </a:rPr>
              <a:t>id</a:t>
            </a:r>
            <a:endParaRPr lang="en-US" i="1" dirty="0">
              <a:cs typeface="Consolas" pitchFamily="49" charset="0"/>
            </a:endParaRPr>
          </a:p>
          <a:p>
            <a:r>
              <a:rPr lang="en-US" dirty="0" smtClean="0">
                <a:cs typeface="Consolas" pitchFamily="49" charset="0"/>
              </a:rPr>
              <a:t>REST </a:t>
            </a:r>
            <a:r>
              <a:rPr lang="en-US" dirty="0">
                <a:cs typeface="Consolas" pitchFamily="49" charset="0"/>
              </a:rPr>
              <a:t>is serialized Object data (string</a:t>
            </a:r>
            <a:r>
              <a:rPr lang="en-US" dirty="0" smtClean="0">
                <a:cs typeface="Consolas" pitchFamily="49" charset="0"/>
              </a:rPr>
              <a:t>)</a:t>
            </a:r>
            <a:endParaRPr lang="en-US" dirty="0">
              <a:cs typeface="Consolas" pitchFamily="49" charset="0"/>
            </a:endParaRPr>
          </a:p>
          <a:p>
            <a:r>
              <a:rPr lang="en-US" dirty="0" smtClean="0">
                <a:cs typeface="Consolas" pitchFamily="49" charset="0"/>
              </a:rPr>
              <a:t>Note</a:t>
            </a:r>
            <a:r>
              <a:rPr lang="en-US" dirty="0">
                <a:cs typeface="Consolas" pitchFamily="49" charset="0"/>
              </a:rPr>
              <a:t>, if Object </a:t>
            </a:r>
            <a:r>
              <a:rPr lang="en-US" dirty="0" smtClean="0">
                <a:cs typeface="Consolas" pitchFamily="49" charset="0"/>
              </a:rPr>
              <a:t>not modified</a:t>
            </a:r>
            <a:r>
              <a:rPr lang="en-US" dirty="0">
                <a:cs typeface="Consolas" pitchFamily="49" charset="0"/>
              </a:rPr>
              <a:t>, nothing to </a:t>
            </a:r>
            <a:r>
              <a:rPr lang="en-US" dirty="0" smtClean="0">
                <a:cs typeface="Consolas" pitchFamily="49" charset="0"/>
              </a:rPr>
              <a:t>send</a:t>
            </a:r>
            <a:endParaRPr lang="en-US" dirty="0">
              <a:cs typeface="Consolas" pitchFamily="49" charset="0"/>
            </a:endParaRPr>
          </a:p>
        </p:txBody>
      </p:sp>
    </p:spTree>
    <p:extLst>
      <p:ext uri="{BB962C8B-B14F-4D97-AF65-F5344CB8AC3E}">
        <p14:creationId xmlns:p14="http://schemas.microsoft.com/office/powerpoint/2010/main" val="2019430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Messages – </a:t>
            </a:r>
            <a:r>
              <a:rPr lang="en-US" dirty="0">
                <a:solidFill>
                  <a:srgbClr val="0070C0"/>
                </a:solidFill>
              </a:rPr>
              <a:t>Client </a:t>
            </a:r>
            <a:r>
              <a:rPr lang="en-US" dirty="0"/>
              <a:t>to</a:t>
            </a:r>
            <a:r>
              <a:rPr lang="en-US" dirty="0">
                <a:solidFill>
                  <a:srgbClr val="0070C0"/>
                </a:solidFill>
              </a:rPr>
              <a:t> </a:t>
            </a:r>
            <a:r>
              <a:rPr lang="en-US" dirty="0" smtClean="0">
                <a:solidFill>
                  <a:srgbClr val="0070C0"/>
                </a:solidFill>
              </a:rPr>
              <a:t>Host</a:t>
            </a:r>
            <a:endParaRPr lang="en-US" dirty="0">
              <a:solidFill>
                <a:srgbClr val="0070C0"/>
              </a:solidFill>
            </a:endParaRPr>
          </a:p>
        </p:txBody>
      </p:sp>
      <p:sp>
        <p:nvSpPr>
          <p:cNvPr id="3" name="Content Placeholder 2"/>
          <p:cNvSpPr>
            <a:spLocks noGrp="1"/>
          </p:cNvSpPr>
          <p:nvPr>
            <p:ph idx="1"/>
          </p:nvPr>
        </p:nvSpPr>
        <p:spPr>
          <a:xfrm>
            <a:off x="304800" y="1447800"/>
            <a:ext cx="4114800" cy="4714458"/>
          </a:xfrm>
        </p:spPr>
        <p:txBody>
          <a:bodyPr>
            <a:normAutofit fontScale="77500" lnSpcReduction="20000"/>
          </a:bodyPr>
          <a:lstStyle/>
          <a:p>
            <a:r>
              <a:rPr lang="en-US" dirty="0" smtClean="0">
                <a:solidFill>
                  <a:srgbClr val="0070C0"/>
                </a:solidFill>
              </a:rPr>
              <a:t>Client</a:t>
            </a:r>
            <a:r>
              <a:rPr lang="en-US" dirty="0" smtClean="0"/>
              <a:t> sends player commands to </a:t>
            </a:r>
            <a:r>
              <a:rPr lang="en-US" dirty="0" smtClean="0">
                <a:solidFill>
                  <a:srgbClr val="0070C0"/>
                </a:solidFill>
              </a:rPr>
              <a:t>Host</a:t>
            </a:r>
          </a:p>
          <a:p>
            <a:r>
              <a:rPr lang="en-US" dirty="0" smtClean="0"/>
              <a:t>Messages are one of</a:t>
            </a:r>
          </a:p>
          <a:p>
            <a:pPr lvl="1"/>
            <a:r>
              <a:rPr lang="en-US" dirty="0" smtClean="0"/>
              <a:t>Keyboard</a:t>
            </a:r>
          </a:p>
          <a:p>
            <a:pPr lvl="1"/>
            <a:r>
              <a:rPr lang="en-US" dirty="0" smtClean="0"/>
              <a:t>Mouse</a:t>
            </a:r>
          </a:p>
          <a:p>
            <a:r>
              <a:rPr lang="en-US" dirty="0" smtClean="0"/>
              <a:t>Client will take action appropriate to type</a:t>
            </a:r>
          </a:p>
          <a:p>
            <a:r>
              <a:rPr lang="en-US" dirty="0" smtClean="0"/>
              <a:t>If KEY </a:t>
            </a:r>
          </a:p>
          <a:p>
            <a:pPr marL="457200" lvl="1" indent="0">
              <a:buNone/>
            </a:pPr>
            <a:r>
              <a:rPr lang="en-US" dirty="0" smtClean="0">
                <a:sym typeface="Wingdings" panose="05000000000000000000" pitchFamily="2" charset="2"/>
              </a:rPr>
              <a:t> invoke </a:t>
            </a:r>
            <a:r>
              <a:rPr lang="en-US" dirty="0" err="1" smtClean="0">
                <a:solidFill>
                  <a:srgbClr val="0070C0"/>
                </a:solidFill>
                <a:latin typeface="Consolas" panose="020B0609020204030204" pitchFamily="49" charset="0"/>
                <a:sym typeface="Wingdings" panose="05000000000000000000" pitchFamily="2" charset="2"/>
              </a:rPr>
              <a:t>kbd</a:t>
            </a:r>
            <a:r>
              <a:rPr lang="en-US" dirty="0" smtClean="0">
                <a:solidFill>
                  <a:srgbClr val="0070C0"/>
                </a:solidFill>
                <a:latin typeface="Consolas" panose="020B0609020204030204" pitchFamily="49" charset="0"/>
                <a:sym typeface="Wingdings" panose="05000000000000000000" pitchFamily="2" charset="2"/>
              </a:rPr>
              <a:t>()</a:t>
            </a:r>
            <a:r>
              <a:rPr lang="en-US" dirty="0" smtClean="0">
                <a:solidFill>
                  <a:srgbClr val="0070C0"/>
                </a:solidFill>
                <a:sym typeface="Wingdings" panose="05000000000000000000" pitchFamily="2" charset="2"/>
              </a:rPr>
              <a:t> </a:t>
            </a:r>
            <a:r>
              <a:rPr lang="en-US" dirty="0" smtClean="0">
                <a:sym typeface="Wingdings" panose="05000000000000000000" pitchFamily="2" charset="2"/>
              </a:rPr>
              <a:t>on Client Hero</a:t>
            </a:r>
            <a:endParaRPr lang="en-US" dirty="0" smtClean="0"/>
          </a:p>
          <a:p>
            <a:r>
              <a:rPr lang="en-US" dirty="0" smtClean="0"/>
              <a:t>If MOUSE</a:t>
            </a:r>
          </a:p>
          <a:p>
            <a:pPr marL="457200" lvl="1" indent="0">
              <a:buNone/>
            </a:pPr>
            <a:r>
              <a:rPr lang="en-US" dirty="0" smtClean="0">
                <a:sym typeface="Wingdings" panose="05000000000000000000" pitchFamily="2" charset="2"/>
              </a:rPr>
              <a:t> invoke </a:t>
            </a:r>
            <a:r>
              <a:rPr lang="en-US" dirty="0" smtClean="0">
                <a:solidFill>
                  <a:srgbClr val="0070C0"/>
                </a:solidFill>
                <a:latin typeface="Consolas" panose="020B0609020204030204" pitchFamily="49" charset="0"/>
                <a:sym typeface="Wingdings" panose="05000000000000000000" pitchFamily="2" charset="2"/>
              </a:rPr>
              <a:t>mouse()</a:t>
            </a:r>
            <a:r>
              <a:rPr lang="en-US" dirty="0" smtClean="0">
                <a:solidFill>
                  <a:srgbClr val="0070C0"/>
                </a:solidFill>
                <a:sym typeface="Wingdings" panose="05000000000000000000" pitchFamily="2" charset="2"/>
              </a:rPr>
              <a:t> </a:t>
            </a:r>
            <a:r>
              <a:rPr lang="en-US" dirty="0" smtClean="0">
                <a:sym typeface="Wingdings" panose="05000000000000000000" pitchFamily="2" charset="2"/>
              </a:rPr>
              <a:t>on Client Hero </a:t>
            </a:r>
          </a:p>
        </p:txBody>
      </p:sp>
      <p:sp>
        <p:nvSpPr>
          <p:cNvPr id="4" name="TextBox 3"/>
          <p:cNvSpPr txBox="1"/>
          <p:nvPr/>
        </p:nvSpPr>
        <p:spPr>
          <a:xfrm>
            <a:off x="4486422" y="4191000"/>
            <a:ext cx="4451252" cy="1815882"/>
          </a:xfrm>
          <a:prstGeom prst="rect">
            <a:avLst/>
          </a:prstGeom>
          <a:solidFill>
            <a:srgbClr val="FFFF99"/>
          </a:solidFill>
          <a:ln w="19050">
            <a:solidFill>
              <a:srgbClr val="003300"/>
            </a:solidFill>
          </a:ln>
        </p:spPr>
        <p:txBody>
          <a:bodyPr wrap="square" rtlCol="0">
            <a:spAutoFit/>
          </a:bodyPr>
          <a:lstStyle/>
          <a:p>
            <a:r>
              <a:rPr lang="en-US" sz="1600" dirty="0" smtClean="0">
                <a:latin typeface="Consolas" panose="020B0609020204030204" pitchFamily="49" charset="0"/>
                <a:cs typeface="Consolas" panose="020B0609020204030204" pitchFamily="49" charset="0"/>
              </a:rPr>
              <a:t>#define </a:t>
            </a:r>
            <a:r>
              <a:rPr lang="en-US" sz="1600" dirty="0" smtClean="0">
                <a:solidFill>
                  <a:srgbClr val="0070C0"/>
                </a:solidFill>
                <a:latin typeface="Consolas" panose="020B0609020204030204" pitchFamily="49" charset="0"/>
                <a:cs typeface="Consolas" panose="020B0609020204030204" pitchFamily="49" charset="0"/>
              </a:rPr>
              <a:t>CH_HEADER_SIZE</a:t>
            </a:r>
            <a:r>
              <a:rPr lang="en-US" sz="1600" dirty="0" smtClean="0">
                <a:solidFill>
                  <a:srgbClr val="009900"/>
                </a:solidFill>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2 * </a:t>
            </a:r>
            <a:r>
              <a:rPr lang="en-US" sz="1600" dirty="0" err="1" smtClean="0">
                <a:latin typeface="Consolas" panose="020B0609020204030204" pitchFamily="49" charset="0"/>
                <a:cs typeface="Consolas" panose="020B0609020204030204" pitchFamily="49" charset="0"/>
              </a:rPr>
              <a:t>sizeof</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int</a:t>
            </a:r>
            <a:r>
              <a:rPr lang="en-US" sz="1600" dirty="0" smtClean="0">
                <a:latin typeface="Consolas" panose="020B0609020204030204" pitchFamily="49" charset="0"/>
                <a:cs typeface="Consolas" panose="020B0609020204030204" pitchFamily="49" charset="0"/>
              </a:rPr>
              <a:t>)</a:t>
            </a:r>
          </a:p>
          <a:p>
            <a:endParaRPr lang="en-US" sz="1600" dirty="0" smtClean="0">
              <a:solidFill>
                <a:srgbClr val="009900"/>
              </a:solidFill>
              <a:cs typeface="Consolas" pitchFamily="49" charset="0"/>
            </a:endParaRPr>
          </a:p>
          <a:p>
            <a:r>
              <a:rPr lang="en-US" sz="1600" i="1" dirty="0" smtClean="0">
                <a:solidFill>
                  <a:srgbClr val="009900"/>
                </a:solidFill>
                <a:cs typeface="Consolas" pitchFamily="49" charset="0"/>
              </a:rPr>
              <a:t>// Types of messages from Host to Client                                        </a:t>
            </a:r>
          </a:p>
          <a:p>
            <a:r>
              <a:rPr lang="en-US" sz="1600" dirty="0" err="1" smtClean="0">
                <a:solidFill>
                  <a:srgbClr val="0070C0"/>
                </a:solidFill>
                <a:latin typeface="Consolas" panose="020B0609020204030204" pitchFamily="49" charset="0"/>
                <a:cs typeface="Consolas" panose="020B0609020204030204" pitchFamily="49" charset="0"/>
              </a:rPr>
              <a:t>enum</a:t>
            </a:r>
            <a:r>
              <a:rPr lang="en-US" sz="1600" dirty="0" smtClean="0">
                <a:solidFill>
                  <a:srgbClr val="0070C0"/>
                </a:solidFill>
                <a:latin typeface="Consolas" panose="020B0609020204030204" pitchFamily="49" charset="0"/>
                <a:cs typeface="Consolas" panose="020B0609020204030204" pitchFamily="49" charset="0"/>
              </a:rPr>
              <a:t> </a:t>
            </a:r>
            <a:r>
              <a:rPr lang="en-US" sz="1600" dirty="0" err="1" smtClean="0">
                <a:solidFill>
                  <a:srgbClr val="0070C0"/>
                </a:solidFill>
                <a:latin typeface="Consolas" panose="020B0609020204030204" pitchFamily="49" charset="0"/>
                <a:cs typeface="Consolas" panose="020B0609020204030204" pitchFamily="49" charset="0"/>
              </a:rPr>
              <a:t>ClientHostMessageType</a:t>
            </a:r>
            <a:r>
              <a:rPr lang="en-US" sz="1600" dirty="0" smtClean="0">
                <a:solidFill>
                  <a:srgbClr val="0070C0"/>
                </a:solidFill>
                <a:latin typeface="Consolas" panose="020B0609020204030204" pitchFamily="49" charset="0"/>
                <a:cs typeface="Consolas" panose="020B0609020204030204" pitchFamily="49" charset="0"/>
              </a:rPr>
              <a:t> {</a:t>
            </a:r>
          </a:p>
          <a:p>
            <a:r>
              <a:rPr lang="en-US" sz="1600" dirty="0" smtClean="0">
                <a:solidFill>
                  <a:srgbClr val="0070C0"/>
                </a:solidFill>
                <a:latin typeface="Consolas" panose="020B0609020204030204" pitchFamily="49" charset="0"/>
                <a:cs typeface="Consolas" panose="020B0609020204030204" pitchFamily="49" charset="0"/>
              </a:rPr>
              <a:t>  KEY,</a:t>
            </a:r>
          </a:p>
          <a:p>
            <a:r>
              <a:rPr lang="en-US" sz="1600" dirty="0" smtClean="0">
                <a:solidFill>
                  <a:srgbClr val="0070C0"/>
                </a:solidFill>
                <a:latin typeface="Consolas" panose="020B0609020204030204" pitchFamily="49" charset="0"/>
                <a:cs typeface="Consolas" panose="020B0609020204030204" pitchFamily="49" charset="0"/>
              </a:rPr>
              <a:t>  MOUSE,</a:t>
            </a:r>
          </a:p>
          <a:p>
            <a:r>
              <a:rPr lang="en-US" sz="1600" dirty="0" smtClean="0">
                <a:solidFill>
                  <a:srgbClr val="0070C0"/>
                </a:solidFill>
                <a:latin typeface="Consolas" panose="020B0609020204030204" pitchFamily="49" charset="0"/>
                <a:cs typeface="Consolas" panose="020B0609020204030204" pitchFamily="49" charset="0"/>
              </a:rPr>
              <a:t>};</a:t>
            </a:r>
            <a:endParaRPr lang="en-US" sz="1600" dirty="0">
              <a:solidFill>
                <a:srgbClr val="0070C0"/>
              </a:solidFill>
              <a:latin typeface="Consolas" panose="020B0609020204030204" pitchFamily="49" charset="0"/>
              <a:cs typeface="Consolas" panose="020B0609020204030204" pitchFamily="49" charset="0"/>
            </a:endParaRPr>
          </a:p>
        </p:txBody>
      </p:sp>
      <p:sp>
        <p:nvSpPr>
          <p:cNvPr id="5" name="Rectangle 4"/>
          <p:cNvSpPr/>
          <p:nvPr/>
        </p:nvSpPr>
        <p:spPr>
          <a:xfrm>
            <a:off x="4772172" y="1366911"/>
            <a:ext cx="3879752" cy="2308324"/>
          </a:xfrm>
          <a:prstGeom prst="rect">
            <a:avLst/>
          </a:prstGeom>
          <a:ln w="19050">
            <a:solidFill>
              <a:schemeClr val="tx1"/>
            </a:solidFill>
            <a:prstDash val="sysDash"/>
          </a:ln>
        </p:spPr>
        <p:txBody>
          <a:bodyPr wrap="square">
            <a:spAutoFit/>
          </a:bodyPr>
          <a:lstStyle/>
          <a:p>
            <a:r>
              <a:rPr lang="en-US" dirty="0" smtClean="0">
                <a:cs typeface="Consolas" pitchFamily="49" charset="0"/>
              </a:rPr>
              <a:t>HEADER (CH_HEADER_SIZE):                                                </a:t>
            </a:r>
            <a:endParaRPr lang="en-US" dirty="0">
              <a:cs typeface="Consolas" pitchFamily="49" charset="0"/>
            </a:endParaRPr>
          </a:p>
          <a:p>
            <a:r>
              <a:rPr lang="en-US" dirty="0" smtClean="0">
                <a:cs typeface="Consolas" pitchFamily="49" charset="0"/>
              </a:rPr>
              <a:t>+ </a:t>
            </a:r>
            <a:r>
              <a:rPr lang="en-US" i="1" dirty="0">
                <a:cs typeface="Consolas" pitchFamily="49" charset="0"/>
              </a:rPr>
              <a:t>size</a:t>
            </a:r>
            <a:r>
              <a:rPr lang="en-US" dirty="0">
                <a:cs typeface="Consolas" pitchFamily="49" charset="0"/>
              </a:rPr>
              <a:t> is one </a:t>
            </a:r>
            <a:r>
              <a:rPr lang="en-US" dirty="0" err="1" smtClean="0">
                <a:cs typeface="Consolas" pitchFamily="49" charset="0"/>
              </a:rPr>
              <a:t>int</a:t>
            </a:r>
            <a:r>
              <a:rPr lang="en-US" dirty="0" smtClean="0">
                <a:cs typeface="Consolas" pitchFamily="49" charset="0"/>
              </a:rPr>
              <a:t>                                                </a:t>
            </a:r>
            <a:endParaRPr lang="en-US" dirty="0">
              <a:cs typeface="Consolas" pitchFamily="49" charset="0"/>
            </a:endParaRPr>
          </a:p>
          <a:p>
            <a:r>
              <a:rPr lang="en-US" dirty="0" smtClean="0">
                <a:cs typeface="Consolas" pitchFamily="49" charset="0"/>
              </a:rPr>
              <a:t>+ </a:t>
            </a:r>
            <a:r>
              <a:rPr lang="en-US" i="1" dirty="0">
                <a:cs typeface="Consolas" pitchFamily="49" charset="0"/>
              </a:rPr>
              <a:t>message type </a:t>
            </a:r>
            <a:r>
              <a:rPr lang="en-US" dirty="0">
                <a:cs typeface="Consolas" pitchFamily="49" charset="0"/>
              </a:rPr>
              <a:t>is another </a:t>
            </a:r>
            <a:r>
              <a:rPr lang="en-US" dirty="0" err="1" smtClean="0">
                <a:cs typeface="Consolas" pitchFamily="49" charset="0"/>
              </a:rPr>
              <a:t>int</a:t>
            </a:r>
            <a:endParaRPr lang="en-US" dirty="0">
              <a:cs typeface="Consolas" pitchFamily="49" charset="0"/>
            </a:endParaRPr>
          </a:p>
          <a:p>
            <a:r>
              <a:rPr lang="en-US" dirty="0" smtClean="0">
                <a:cs typeface="Consolas" pitchFamily="49" charset="0"/>
              </a:rPr>
              <a:t>if KEYBOARD then</a:t>
            </a:r>
            <a:endParaRPr lang="en-US" dirty="0">
              <a:cs typeface="Consolas" pitchFamily="49" charset="0"/>
            </a:endParaRPr>
          </a:p>
          <a:p>
            <a:r>
              <a:rPr lang="en-US" dirty="0" smtClean="0">
                <a:cs typeface="Consolas" pitchFamily="49" charset="0"/>
              </a:rPr>
              <a:t>+ </a:t>
            </a:r>
            <a:r>
              <a:rPr lang="en-US" dirty="0">
                <a:cs typeface="Consolas" pitchFamily="49" charset="0"/>
              </a:rPr>
              <a:t>next </a:t>
            </a:r>
            <a:r>
              <a:rPr lang="en-US" dirty="0" err="1">
                <a:cs typeface="Consolas" pitchFamily="49" charset="0"/>
              </a:rPr>
              <a:t>int</a:t>
            </a:r>
            <a:r>
              <a:rPr lang="en-US" dirty="0">
                <a:cs typeface="Consolas" pitchFamily="49" charset="0"/>
              </a:rPr>
              <a:t> is </a:t>
            </a:r>
            <a:r>
              <a:rPr lang="en-US" dirty="0" smtClean="0">
                <a:cs typeface="Consolas" pitchFamily="49" charset="0"/>
              </a:rPr>
              <a:t>key</a:t>
            </a:r>
            <a:endParaRPr lang="en-US" i="1" dirty="0">
              <a:cs typeface="Consolas" pitchFamily="49" charset="0"/>
            </a:endParaRPr>
          </a:p>
          <a:p>
            <a:r>
              <a:rPr lang="en-US" dirty="0" smtClean="0">
                <a:cs typeface="Consolas" pitchFamily="49" charset="0"/>
              </a:rPr>
              <a:t>else MOUSE </a:t>
            </a:r>
            <a:endParaRPr lang="en-US" dirty="0">
              <a:cs typeface="Consolas" pitchFamily="49" charset="0"/>
            </a:endParaRPr>
          </a:p>
          <a:p>
            <a:r>
              <a:rPr lang="en-US" dirty="0" smtClean="0">
                <a:cs typeface="Consolas" pitchFamily="49" charset="0"/>
              </a:rPr>
              <a:t>+ next </a:t>
            </a:r>
            <a:r>
              <a:rPr lang="en-US" dirty="0" err="1">
                <a:cs typeface="Consolas" pitchFamily="49" charset="0"/>
              </a:rPr>
              <a:t>int</a:t>
            </a:r>
            <a:r>
              <a:rPr lang="en-US" dirty="0">
                <a:cs typeface="Consolas" pitchFamily="49" charset="0"/>
              </a:rPr>
              <a:t> is </a:t>
            </a:r>
            <a:r>
              <a:rPr lang="en-US" dirty="0" smtClean="0">
                <a:cs typeface="Consolas" pitchFamily="49" charset="0"/>
              </a:rPr>
              <a:t>mouse-x</a:t>
            </a:r>
          </a:p>
          <a:p>
            <a:r>
              <a:rPr lang="en-US" dirty="0" smtClean="0">
                <a:cs typeface="Consolas" pitchFamily="49" charset="0"/>
              </a:rPr>
              <a:t>+ next </a:t>
            </a:r>
            <a:r>
              <a:rPr lang="en-US" dirty="0" err="1" smtClean="0">
                <a:cs typeface="Consolas" pitchFamily="49" charset="0"/>
              </a:rPr>
              <a:t>int</a:t>
            </a:r>
            <a:r>
              <a:rPr lang="en-US" dirty="0" smtClean="0">
                <a:cs typeface="Consolas" pitchFamily="49" charset="0"/>
              </a:rPr>
              <a:t> is mouse-y</a:t>
            </a:r>
            <a:endParaRPr lang="en-US" dirty="0">
              <a:cs typeface="Consolas" pitchFamily="49" charset="0"/>
            </a:endParaRPr>
          </a:p>
        </p:txBody>
      </p:sp>
    </p:spTree>
    <p:extLst>
      <p:ext uri="{BB962C8B-B14F-4D97-AF65-F5344CB8AC3E}">
        <p14:creationId xmlns:p14="http://schemas.microsoft.com/office/powerpoint/2010/main" val="39073558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Overview				(</a:t>
            </a:r>
            <a:r>
              <a:rPr lang="en-US" dirty="0" smtClean="0">
                <a:solidFill>
                  <a:srgbClr val="008000"/>
                </a:solidFill>
              </a:rPr>
              <a:t>done</a:t>
            </a:r>
            <a:r>
              <a:rPr lang="en-US" dirty="0" smtClean="0"/>
              <a:t>)</a:t>
            </a:r>
          </a:p>
          <a:p>
            <a:r>
              <a:rPr lang="en-US" dirty="0" smtClean="0"/>
              <a:t>Dragonfly extensions		(</a:t>
            </a:r>
            <a:r>
              <a:rPr lang="en-US" dirty="0" smtClean="0">
                <a:solidFill>
                  <a:srgbClr val="008000"/>
                </a:solidFill>
              </a:rPr>
              <a:t>done</a:t>
            </a:r>
            <a:r>
              <a:rPr lang="en-US" dirty="0" smtClean="0"/>
              <a:t>)</a:t>
            </a:r>
          </a:p>
          <a:p>
            <a:r>
              <a:rPr lang="en-US" dirty="0" smtClean="0"/>
              <a:t>Hints					(</a:t>
            </a:r>
            <a:r>
              <a:rPr lang="en-US" dirty="0" smtClean="0">
                <a:solidFill>
                  <a:srgbClr val="FF0000"/>
                </a:solidFill>
              </a:rPr>
              <a:t>next</a:t>
            </a:r>
            <a:r>
              <a:rPr lang="en-US" dirty="0" smtClean="0"/>
              <a:t>)</a:t>
            </a:r>
          </a:p>
          <a:p>
            <a:r>
              <a:rPr lang="en-US" dirty="0" smtClean="0"/>
              <a:t>Experiments</a:t>
            </a:r>
          </a:p>
          <a:p>
            <a:r>
              <a:rPr lang="en-US" dirty="0" smtClean="0"/>
              <a:t>Hand In </a:t>
            </a:r>
          </a:p>
          <a:p>
            <a:r>
              <a:rPr lang="en-US" dirty="0" smtClean="0"/>
              <a:t>Grading</a:t>
            </a:r>
            <a:endParaRPr lang="en-US" dirty="0"/>
          </a:p>
        </p:txBody>
      </p:sp>
    </p:spTree>
    <p:extLst>
      <p:ext uri="{BB962C8B-B14F-4D97-AF65-F5344CB8AC3E}">
        <p14:creationId xmlns:p14="http://schemas.microsoft.com/office/powerpoint/2010/main" val="1843251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649"/>
            <a:ext cx="8229600" cy="1143000"/>
          </a:xfrm>
        </p:spPr>
        <p:txBody>
          <a:bodyPr/>
          <a:lstStyle/>
          <a:p>
            <a:r>
              <a:rPr lang="en-US" dirty="0" smtClean="0"/>
              <a:t>Dragonfly Question-Answer</a:t>
            </a:r>
            <a:endParaRPr lang="en-US" dirty="0"/>
          </a:p>
        </p:txBody>
      </p:sp>
      <p:sp>
        <p:nvSpPr>
          <p:cNvPr id="3" name="TextBox 2"/>
          <p:cNvSpPr txBox="1"/>
          <p:nvPr/>
        </p:nvSpPr>
        <p:spPr>
          <a:xfrm>
            <a:off x="3048000" y="1131651"/>
            <a:ext cx="2942216" cy="369332"/>
          </a:xfrm>
          <a:prstGeom prst="rect">
            <a:avLst/>
          </a:prstGeom>
          <a:noFill/>
        </p:spPr>
        <p:txBody>
          <a:bodyPr wrap="none" rtlCol="0">
            <a:spAutoFit/>
          </a:bodyPr>
          <a:lstStyle/>
          <a:p>
            <a:r>
              <a:rPr lang="en-US" dirty="0" smtClean="0">
                <a:hlinkClick r:id="rId2"/>
              </a:rPr>
              <a:t>http://alpheus.wpi.edu/dqa/</a:t>
            </a:r>
            <a:r>
              <a:rPr lang="en-US" dirty="0" smtClean="0"/>
              <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76400"/>
            <a:ext cx="7670800" cy="4895850"/>
          </a:xfrm>
          <a:prstGeom prst="rect">
            <a:avLst/>
          </a:prstGeom>
          <a:solidFill>
            <a:schemeClr val="bg1"/>
          </a:solidFill>
          <a:ln w="28575">
            <a:solidFill>
              <a:schemeClr val="tx1"/>
            </a:solidFill>
          </a:ln>
        </p:spPr>
      </p:pic>
    </p:spTree>
    <p:extLst>
      <p:ext uri="{BB962C8B-B14F-4D97-AF65-F5344CB8AC3E}">
        <p14:creationId xmlns:p14="http://schemas.microsoft.com/office/powerpoint/2010/main" val="1292114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solidFill>
                  <a:srgbClr val="0070C0"/>
                </a:solidFill>
              </a:rPr>
              <a:t>LogManager</a:t>
            </a:r>
            <a:r>
              <a:rPr lang="en-US" dirty="0" smtClean="0"/>
              <a:t> - Functionality</a:t>
            </a:r>
            <a:endParaRPr lang="en-US" dirty="0"/>
          </a:p>
        </p:txBody>
      </p:sp>
      <p:sp>
        <p:nvSpPr>
          <p:cNvPr id="3" name="Content Placeholder 2"/>
          <p:cNvSpPr>
            <a:spLocks noGrp="1"/>
          </p:cNvSpPr>
          <p:nvPr>
            <p:ph idx="1"/>
          </p:nvPr>
        </p:nvSpPr>
        <p:spPr>
          <a:xfrm>
            <a:off x="457200" y="1447800"/>
            <a:ext cx="8229600" cy="4876800"/>
          </a:xfrm>
        </p:spPr>
        <p:txBody>
          <a:bodyPr>
            <a:normAutofit fontScale="92500"/>
          </a:bodyPr>
          <a:lstStyle/>
          <a:p>
            <a:r>
              <a:rPr lang="en-US" dirty="0" smtClean="0"/>
              <a:t>Manages output to log file (</a:t>
            </a:r>
            <a:r>
              <a:rPr lang="en-US" dirty="0" smtClean="0">
                <a:solidFill>
                  <a:srgbClr val="7030A0"/>
                </a:solidFill>
              </a:rPr>
              <a:t>“dragonfly.log”)</a:t>
            </a:r>
          </a:p>
          <a:p>
            <a:pPr lvl="1"/>
            <a:r>
              <a:rPr lang="en-US" dirty="0" smtClean="0"/>
              <a:t>Upon startup </a:t>
            </a:r>
            <a:r>
              <a:rPr lang="en-US" dirty="0" smtClean="0">
                <a:sym typeface="Wingdings" pitchFamily="2" charset="2"/>
              </a:rPr>
              <a:t> opens file (erasing old content)</a:t>
            </a:r>
          </a:p>
          <a:p>
            <a:pPr lvl="1"/>
            <a:r>
              <a:rPr lang="en-US" dirty="0" smtClean="0">
                <a:sym typeface="Wingdings" pitchFamily="2" charset="2"/>
              </a:rPr>
              <a:t>Upon shutdown  closes file</a:t>
            </a:r>
          </a:p>
          <a:p>
            <a:r>
              <a:rPr lang="en-US" dirty="0" err="1" smtClean="0">
                <a:solidFill>
                  <a:srgbClr val="0070C0"/>
                </a:solidFill>
                <a:latin typeface="Consolas" panose="020B0609020204030204" pitchFamily="49" charset="0"/>
              </a:rPr>
              <a:t>Printf</a:t>
            </a:r>
            <a:r>
              <a:rPr lang="en-US" dirty="0" smtClean="0">
                <a:solidFill>
                  <a:srgbClr val="0070C0"/>
                </a:solidFill>
                <a:latin typeface="Consolas" panose="020B0609020204030204" pitchFamily="49" charset="0"/>
              </a:rPr>
              <a:t>()</a:t>
            </a:r>
            <a:r>
              <a:rPr lang="en-US" dirty="0" smtClean="0">
                <a:solidFill>
                  <a:srgbClr val="0070C0"/>
                </a:solidFill>
              </a:rPr>
              <a:t> </a:t>
            </a:r>
            <a:r>
              <a:rPr lang="en-US" dirty="0" smtClean="0"/>
              <a:t>style output via </a:t>
            </a:r>
            <a:r>
              <a:rPr lang="en-US" dirty="0" err="1" smtClean="0">
                <a:solidFill>
                  <a:srgbClr val="0070C0"/>
                </a:solidFill>
                <a:latin typeface="Consolas" pitchFamily="49" charset="0"/>
                <a:cs typeface="Consolas" pitchFamily="49" charset="0"/>
              </a:rPr>
              <a:t>writeLog</a:t>
            </a:r>
            <a:r>
              <a:rPr lang="en-US" dirty="0" smtClean="0">
                <a:solidFill>
                  <a:srgbClr val="0070C0"/>
                </a:solidFill>
                <a:latin typeface="Consolas" pitchFamily="49" charset="0"/>
                <a:cs typeface="Consolas" pitchFamily="49" charset="0"/>
              </a:rPr>
              <a:t>()</a:t>
            </a:r>
            <a:r>
              <a:rPr lang="en-US" dirty="0" smtClean="0">
                <a:cs typeface="Consolas" pitchFamily="49" charset="0"/>
              </a:rPr>
              <a:t>. E.g., </a:t>
            </a:r>
            <a:endParaRPr lang="en-US" dirty="0" smtClean="0">
              <a:solidFill>
                <a:srgbClr val="0070C0"/>
              </a:solidFill>
              <a:latin typeface="Consolas" pitchFamily="49" charset="0"/>
              <a:cs typeface="Consolas" pitchFamily="49" charset="0"/>
            </a:endParaRPr>
          </a:p>
          <a:p>
            <a:pPr marL="457200" lvl="1" indent="0">
              <a:buNone/>
            </a:pPr>
            <a:r>
              <a:rPr lang="en-US" sz="2600" dirty="0" err="1" smtClean="0">
                <a:solidFill>
                  <a:srgbClr val="0070C0"/>
                </a:solidFill>
                <a:latin typeface="Consolas" panose="020B0609020204030204" pitchFamily="49" charset="0"/>
              </a:rPr>
              <a:t>writelog</a:t>
            </a:r>
            <a:r>
              <a:rPr lang="en-US" sz="2600" dirty="0" smtClean="0">
                <a:latin typeface="Consolas" panose="020B0609020204030204" pitchFamily="49" charset="0"/>
              </a:rPr>
              <a:t>(</a:t>
            </a:r>
            <a:r>
              <a:rPr lang="en-US" sz="2600" dirty="0" smtClean="0">
                <a:solidFill>
                  <a:srgbClr val="7030A0"/>
                </a:solidFill>
                <a:latin typeface="Consolas" panose="020B0609020204030204" pitchFamily="49" charset="0"/>
              </a:rPr>
              <a:t>“Player is moving”</a:t>
            </a:r>
            <a:r>
              <a:rPr lang="en-US" sz="2600" dirty="0" smtClean="0">
                <a:latin typeface="Consolas" panose="020B0609020204030204" pitchFamily="49" charset="0"/>
              </a:rPr>
              <a:t>)</a:t>
            </a:r>
          </a:p>
          <a:p>
            <a:pPr marL="457200" lvl="1" indent="0">
              <a:buNone/>
            </a:pPr>
            <a:r>
              <a:rPr lang="en-US" sz="2600" dirty="0" err="1" smtClean="0">
                <a:solidFill>
                  <a:srgbClr val="0070C0"/>
                </a:solidFill>
                <a:latin typeface="Consolas" panose="020B0609020204030204" pitchFamily="49" charset="0"/>
              </a:rPr>
              <a:t>writelog</a:t>
            </a:r>
            <a:r>
              <a:rPr lang="en-US" sz="2600" dirty="0" smtClean="0">
                <a:latin typeface="Consolas" panose="020B0609020204030204" pitchFamily="49" charset="0"/>
              </a:rPr>
              <a:t>(</a:t>
            </a:r>
            <a:r>
              <a:rPr lang="en-US" sz="2600" dirty="0" smtClean="0">
                <a:solidFill>
                  <a:srgbClr val="7030A0"/>
                </a:solidFill>
                <a:latin typeface="Consolas" panose="020B0609020204030204" pitchFamily="49" charset="0"/>
              </a:rPr>
              <a:t>“Player is moving to (%</a:t>
            </a:r>
            <a:r>
              <a:rPr lang="en-US" sz="2600" dirty="0" err="1" smtClean="0">
                <a:solidFill>
                  <a:srgbClr val="7030A0"/>
                </a:solidFill>
                <a:latin typeface="Consolas" panose="020B0609020204030204" pitchFamily="49" charset="0"/>
              </a:rPr>
              <a:t>d,%d</a:t>
            </a:r>
            <a:r>
              <a:rPr lang="en-US" sz="2600" dirty="0" smtClean="0">
                <a:solidFill>
                  <a:srgbClr val="7030A0"/>
                </a:solidFill>
                <a:latin typeface="Consolas" panose="020B0609020204030204" pitchFamily="49" charset="0"/>
              </a:rPr>
              <a:t>)”</a:t>
            </a:r>
            <a:r>
              <a:rPr lang="en-US" sz="2600" dirty="0" smtClean="0">
                <a:latin typeface="Consolas" panose="020B0609020204030204" pitchFamily="49" charset="0"/>
              </a:rPr>
              <a:t>, x, y)</a:t>
            </a:r>
          </a:p>
          <a:p>
            <a:r>
              <a:rPr lang="en-US" dirty="0" smtClean="0"/>
              <a:t>Can set log level of </a:t>
            </a:r>
            <a:r>
              <a:rPr lang="en-US" dirty="0" err="1" smtClean="0"/>
              <a:t>LogManager</a:t>
            </a:r>
            <a:r>
              <a:rPr lang="en-US" dirty="0" smtClean="0"/>
              <a:t> (via </a:t>
            </a:r>
            <a:r>
              <a:rPr lang="en-US" dirty="0" err="1" smtClean="0">
                <a:solidFill>
                  <a:srgbClr val="0070C0"/>
                </a:solidFill>
                <a:latin typeface="Consolas" panose="020B0609020204030204" pitchFamily="49" charset="0"/>
              </a:rPr>
              <a:t>setLogLevel</a:t>
            </a:r>
            <a:r>
              <a:rPr lang="en-US" dirty="0" smtClean="0">
                <a:solidFill>
                  <a:srgbClr val="0070C0"/>
                </a:solidFill>
                <a:latin typeface="Consolas" panose="020B0609020204030204" pitchFamily="49" charset="0"/>
              </a:rPr>
              <a:t>()</a:t>
            </a:r>
            <a:r>
              <a:rPr lang="en-US" dirty="0" smtClean="0"/>
              <a:t>) and messages to control verbosity when logging.  E.g., </a:t>
            </a:r>
          </a:p>
          <a:p>
            <a:pPr marL="457200" lvl="1" indent="0">
              <a:buNone/>
            </a:pPr>
            <a:r>
              <a:rPr lang="en-US" sz="2600" dirty="0" err="1" smtClean="0">
                <a:solidFill>
                  <a:srgbClr val="0070C0"/>
                </a:solidFill>
                <a:latin typeface="Consolas" panose="020B0609020204030204" pitchFamily="49" charset="0"/>
              </a:rPr>
              <a:t>writelog</a:t>
            </a:r>
            <a:r>
              <a:rPr lang="en-US" sz="2600" dirty="0" smtClean="0">
                <a:latin typeface="Consolas" panose="020B0609020204030204" pitchFamily="49" charset="0"/>
              </a:rPr>
              <a:t>(3, </a:t>
            </a:r>
            <a:r>
              <a:rPr lang="en-US" sz="2600" dirty="0" smtClean="0">
                <a:solidFill>
                  <a:srgbClr val="7030A0"/>
                </a:solidFill>
                <a:latin typeface="Consolas" panose="020B0609020204030204" pitchFamily="49" charset="0"/>
              </a:rPr>
              <a:t>“Player </a:t>
            </a:r>
            <a:r>
              <a:rPr lang="en-US" sz="2600" dirty="0">
                <a:solidFill>
                  <a:srgbClr val="7030A0"/>
                </a:solidFill>
                <a:latin typeface="Consolas" panose="020B0609020204030204" pitchFamily="49" charset="0"/>
              </a:rPr>
              <a:t>is moving”</a:t>
            </a:r>
            <a:r>
              <a:rPr lang="en-US" sz="2600" dirty="0">
                <a:latin typeface="Consolas" panose="020B0609020204030204" pitchFamily="49" charset="0"/>
              </a:rPr>
              <a:t>)</a:t>
            </a:r>
          </a:p>
          <a:p>
            <a:pPr lvl="1"/>
            <a:endParaRPr lang="en-US" dirty="0" smtClean="0"/>
          </a:p>
          <a:p>
            <a:pPr lvl="1"/>
            <a:endParaRPr lang="en-US" dirty="0" smtClean="0">
              <a:latin typeface="Consolas" panose="020B0609020204030204" pitchFamily="49" charset="0"/>
            </a:endParaRPr>
          </a:p>
          <a:p>
            <a:endParaRPr lang="en-US" dirty="0"/>
          </a:p>
        </p:txBody>
      </p:sp>
    </p:spTree>
    <p:extLst>
      <p:ext uri="{BB962C8B-B14F-4D97-AF65-F5344CB8AC3E}">
        <p14:creationId xmlns:p14="http://schemas.microsoft.com/office/powerpoint/2010/main" val="21162413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a:t>
            </a:r>
            <a:r>
              <a:rPr lang="en-US" dirty="0" err="1">
                <a:solidFill>
                  <a:srgbClr val="0070C0"/>
                </a:solidFill>
              </a:rPr>
              <a:t>LogManager</a:t>
            </a:r>
            <a:r>
              <a:rPr lang="en-US" dirty="0">
                <a:solidFill>
                  <a:srgbClr val="0070C0"/>
                </a:solidFill>
              </a:rPr>
              <a:t> </a:t>
            </a:r>
            <a:r>
              <a:rPr lang="en-US" dirty="0" smtClean="0"/>
              <a:t>(1 </a:t>
            </a:r>
            <a:r>
              <a:rPr lang="en-US" dirty="0"/>
              <a:t>of 2)</a:t>
            </a:r>
          </a:p>
        </p:txBody>
      </p:sp>
      <p:sp>
        <p:nvSpPr>
          <p:cNvPr id="3" name="TextBox 2"/>
          <p:cNvSpPr txBox="1"/>
          <p:nvPr/>
        </p:nvSpPr>
        <p:spPr>
          <a:xfrm>
            <a:off x="352213" y="1600200"/>
            <a:ext cx="8382000" cy="4401205"/>
          </a:xfrm>
          <a:prstGeom prst="rect">
            <a:avLst/>
          </a:prstGeom>
          <a:solidFill>
            <a:srgbClr val="FFFF99"/>
          </a:solidFill>
          <a:ln w="19050">
            <a:solidFill>
              <a:srgbClr val="003300"/>
            </a:solidFill>
          </a:ln>
        </p:spPr>
        <p:txBody>
          <a:bodyPr wrap="square" rtlCol="0">
            <a:spAutoFit/>
          </a:bodyPr>
          <a:lstStyle/>
          <a:p>
            <a:r>
              <a:rPr lang="en-US" sz="2000" i="1" dirty="0">
                <a:solidFill>
                  <a:srgbClr val="009900"/>
                </a:solidFill>
                <a:cs typeface="Consolas" pitchFamily="49" charset="0"/>
              </a:rPr>
              <a:t>// Get singleton instance of </a:t>
            </a:r>
            <a:r>
              <a:rPr lang="en-US" sz="2000" i="1" dirty="0" err="1">
                <a:solidFill>
                  <a:srgbClr val="009900"/>
                </a:solidFill>
                <a:cs typeface="Consolas" pitchFamily="49" charset="0"/>
              </a:rPr>
              <a:t>LogManager</a:t>
            </a:r>
            <a:r>
              <a:rPr lang="en-US" sz="2000" i="1" dirty="0">
                <a:solidFill>
                  <a:srgbClr val="009900"/>
                </a:solidFill>
                <a:cs typeface="Consolas" pitchFamily="49" charset="0"/>
              </a:rPr>
              <a:t>.</a:t>
            </a:r>
          </a:p>
          <a:p>
            <a:r>
              <a:rPr lang="en-US" sz="2000" dirty="0" err="1">
                <a:solidFill>
                  <a:srgbClr val="0070C0"/>
                </a:solidFill>
                <a:latin typeface="Consolas" pitchFamily="49" charset="0"/>
                <a:cs typeface="Consolas" pitchFamily="49" charset="0"/>
              </a:rPr>
              <a:t>LogManager</a:t>
            </a:r>
            <a:r>
              <a:rPr lang="en-US" sz="2000" dirty="0">
                <a:solidFill>
                  <a:srgbClr val="0070C0"/>
                </a:solidFill>
                <a:latin typeface="Consolas" pitchFamily="49" charset="0"/>
                <a:cs typeface="Consolas" pitchFamily="49" charset="0"/>
              </a:rPr>
              <a:t> &amp;</a:t>
            </a:r>
            <a:r>
              <a:rPr lang="en-US" sz="2000" dirty="0" err="1">
                <a:solidFill>
                  <a:srgbClr val="0070C0"/>
                </a:solidFill>
                <a:latin typeface="Consolas" pitchFamily="49" charset="0"/>
                <a:cs typeface="Consolas" pitchFamily="49" charset="0"/>
              </a:rPr>
              <a:t>log_manager</a:t>
            </a:r>
            <a:r>
              <a:rPr lang="en-US" sz="2000" dirty="0">
                <a:solidFill>
                  <a:srgbClr val="0070C0"/>
                </a:solidFill>
                <a:latin typeface="Consolas" pitchFamily="49" charset="0"/>
                <a:cs typeface="Consolas" pitchFamily="49" charset="0"/>
              </a:rPr>
              <a:t> = </a:t>
            </a:r>
            <a:r>
              <a:rPr lang="en-US" sz="2000" dirty="0" err="1">
                <a:solidFill>
                  <a:srgbClr val="0070C0"/>
                </a:solidFill>
                <a:latin typeface="Consolas" pitchFamily="49" charset="0"/>
                <a:cs typeface="Consolas" pitchFamily="49" charset="0"/>
              </a:rPr>
              <a:t>LogManager</a:t>
            </a:r>
            <a:r>
              <a:rPr lang="en-US" sz="2000" dirty="0">
                <a:solidFill>
                  <a:srgbClr val="0070C0"/>
                </a:solidFill>
                <a:latin typeface="Consolas" pitchFamily="49" charset="0"/>
                <a:cs typeface="Consolas" pitchFamily="49" charset="0"/>
              </a:rPr>
              <a:t>::</a:t>
            </a:r>
            <a:r>
              <a:rPr lang="en-US" sz="2000" dirty="0" err="1">
                <a:solidFill>
                  <a:srgbClr val="0070C0"/>
                </a:solidFill>
                <a:latin typeface="Consolas" pitchFamily="49" charset="0"/>
                <a:cs typeface="Consolas" pitchFamily="49" charset="0"/>
              </a:rPr>
              <a:t>getInstance</a:t>
            </a:r>
            <a:r>
              <a:rPr lang="en-US" sz="2000" dirty="0">
                <a:solidFill>
                  <a:srgbClr val="0070C0"/>
                </a:solidFill>
                <a:latin typeface="Consolas" pitchFamily="49" charset="0"/>
                <a:cs typeface="Consolas" pitchFamily="49" charset="0"/>
              </a:rPr>
              <a:t>();</a:t>
            </a:r>
          </a:p>
          <a:p>
            <a:endParaRPr lang="en-US" sz="2000" dirty="0">
              <a:latin typeface="Consolas" pitchFamily="49" charset="0"/>
              <a:cs typeface="Consolas" pitchFamily="49" charset="0"/>
            </a:endParaRPr>
          </a:p>
          <a:p>
            <a:r>
              <a:rPr lang="en-US" sz="2000" i="1" dirty="0">
                <a:solidFill>
                  <a:srgbClr val="009900"/>
                </a:solidFill>
                <a:cs typeface="Consolas" pitchFamily="49" charset="0"/>
              </a:rPr>
              <a:t>// Example call with 1 arg.</a:t>
            </a:r>
          </a:p>
          <a:p>
            <a:r>
              <a:rPr lang="en-US" sz="2000" dirty="0" err="1">
                <a:solidFill>
                  <a:srgbClr val="0070C0"/>
                </a:solidFill>
                <a:latin typeface="Consolas" pitchFamily="49" charset="0"/>
                <a:cs typeface="Consolas" pitchFamily="49" charset="0"/>
              </a:rPr>
              <a:t>log_manager.writeLog</a:t>
            </a:r>
            <a:r>
              <a:rPr lang="en-US" sz="2000" dirty="0">
                <a:solidFill>
                  <a:srgbClr val="0070C0"/>
                </a:solidFill>
                <a:latin typeface="Consolas" pitchFamily="49" charset="0"/>
                <a:cs typeface="Consolas" pitchFamily="49" charset="0"/>
              </a:rPr>
              <a:t>(</a:t>
            </a:r>
          </a:p>
          <a:p>
            <a:r>
              <a:rPr lang="en-US" sz="2000" dirty="0">
                <a:latin typeface="Consolas" pitchFamily="49" charset="0"/>
                <a:cs typeface="Consolas" pitchFamily="49" charset="0"/>
              </a:rPr>
              <a:t>  </a:t>
            </a:r>
            <a:r>
              <a:rPr lang="en-US" sz="2000" dirty="0" smtClean="0">
                <a:solidFill>
                  <a:srgbClr val="7030A0"/>
                </a:solidFill>
                <a:latin typeface="Consolas" pitchFamily="49" charset="0"/>
                <a:cs typeface="Consolas" pitchFamily="49" charset="0"/>
              </a:rPr>
              <a:t>“</a:t>
            </a:r>
            <a:r>
              <a:rPr lang="en-US" sz="2000" dirty="0" err="1" smtClean="0">
                <a:solidFill>
                  <a:srgbClr val="7030A0"/>
                </a:solidFill>
                <a:latin typeface="Consolas" pitchFamily="49" charset="0"/>
                <a:cs typeface="Consolas" pitchFamily="49" charset="0"/>
              </a:rPr>
              <a:t>NetworkManager</a:t>
            </a:r>
            <a:r>
              <a:rPr lang="en-US" sz="2000" dirty="0" smtClean="0">
                <a:solidFill>
                  <a:srgbClr val="7030A0"/>
                </a:solidFill>
                <a:latin typeface="Consolas" pitchFamily="49" charset="0"/>
                <a:cs typeface="Consolas" pitchFamily="49" charset="0"/>
              </a:rPr>
              <a:t>::connect(): Socket is open"</a:t>
            </a:r>
            <a:r>
              <a:rPr lang="en-US" sz="2000" dirty="0" smtClean="0">
                <a:solidFill>
                  <a:srgbClr val="0070C0"/>
                </a:solidFill>
                <a:latin typeface="Consolas" pitchFamily="49" charset="0"/>
                <a:cs typeface="Consolas" pitchFamily="49" charset="0"/>
              </a:rPr>
              <a:t>);</a:t>
            </a:r>
            <a:endParaRPr lang="en-US" sz="2000" dirty="0">
              <a:solidFill>
                <a:srgbClr val="0070C0"/>
              </a:solidFill>
              <a:latin typeface="Consolas" pitchFamily="49" charset="0"/>
              <a:cs typeface="Consolas" pitchFamily="49" charset="0"/>
            </a:endParaRPr>
          </a:p>
          <a:p>
            <a:endParaRPr lang="en-US" sz="2000" dirty="0">
              <a:latin typeface="Consolas" pitchFamily="49" charset="0"/>
              <a:cs typeface="Consolas" pitchFamily="49" charset="0"/>
            </a:endParaRPr>
          </a:p>
          <a:p>
            <a:r>
              <a:rPr lang="en-US" sz="2000" i="1" dirty="0">
                <a:solidFill>
                  <a:srgbClr val="009900"/>
                </a:solidFill>
                <a:cs typeface="Consolas" pitchFamily="49" charset="0"/>
              </a:rPr>
              <a:t>// Example call with 2 </a:t>
            </a:r>
            <a:r>
              <a:rPr lang="en-US" sz="2000" i="1" dirty="0" err="1">
                <a:solidFill>
                  <a:srgbClr val="009900"/>
                </a:solidFill>
                <a:cs typeface="Consolas" pitchFamily="49" charset="0"/>
              </a:rPr>
              <a:t>args</a:t>
            </a:r>
            <a:r>
              <a:rPr lang="en-US" sz="2000" i="1" dirty="0">
                <a:solidFill>
                  <a:srgbClr val="009900"/>
                </a:solidFill>
                <a:cs typeface="Consolas" pitchFamily="49" charset="0"/>
              </a:rPr>
              <a:t>.</a:t>
            </a:r>
          </a:p>
          <a:p>
            <a:r>
              <a:rPr lang="en-US" sz="2000" dirty="0" err="1">
                <a:solidFill>
                  <a:srgbClr val="0070C0"/>
                </a:solidFill>
                <a:latin typeface="Consolas" pitchFamily="49" charset="0"/>
                <a:cs typeface="Consolas" pitchFamily="49" charset="0"/>
              </a:rPr>
              <a:t>log_manager.writeLog</a:t>
            </a:r>
            <a:r>
              <a:rPr lang="en-US" sz="2000" dirty="0">
                <a:solidFill>
                  <a:srgbClr val="0070C0"/>
                </a:solidFill>
                <a:latin typeface="Consolas" pitchFamily="49" charset="0"/>
                <a:cs typeface="Consolas" pitchFamily="49" charset="0"/>
              </a:rPr>
              <a:t>(</a:t>
            </a:r>
          </a:p>
          <a:p>
            <a:r>
              <a:rPr lang="en-US" sz="2000" dirty="0">
                <a:latin typeface="Consolas" pitchFamily="49" charset="0"/>
                <a:cs typeface="Consolas" pitchFamily="49" charset="0"/>
              </a:rPr>
              <a:t>  </a:t>
            </a:r>
            <a:r>
              <a:rPr lang="en-US" sz="2000" dirty="0" smtClean="0">
                <a:solidFill>
                  <a:srgbClr val="7030A0"/>
                </a:solidFill>
                <a:latin typeface="Consolas" pitchFamily="49" charset="0"/>
                <a:cs typeface="Consolas" pitchFamily="49" charset="0"/>
              </a:rPr>
              <a:t>“</a:t>
            </a:r>
            <a:r>
              <a:rPr lang="en-US" sz="2000" dirty="0" err="1" smtClean="0">
                <a:solidFill>
                  <a:srgbClr val="7030A0"/>
                </a:solidFill>
                <a:latin typeface="Consolas" pitchFamily="49" charset="0"/>
                <a:cs typeface="Consolas" pitchFamily="49" charset="0"/>
              </a:rPr>
              <a:t>NetworkManager</a:t>
            </a:r>
            <a:r>
              <a:rPr lang="en-US" sz="2000" dirty="0" smtClean="0">
                <a:solidFill>
                  <a:srgbClr val="7030A0"/>
                </a:solidFill>
                <a:latin typeface="Consolas" pitchFamily="49" charset="0"/>
                <a:cs typeface="Consolas" pitchFamily="49" charset="0"/>
              </a:rPr>
              <a:t>::receive(): read %d bytes”,</a:t>
            </a:r>
            <a:r>
              <a:rPr lang="en-US" sz="2000" dirty="0">
                <a:solidFill>
                  <a:srgbClr val="7030A0"/>
                </a:solidFill>
                <a:latin typeface="Consolas" pitchFamily="49" charset="0"/>
                <a:cs typeface="Consolas" pitchFamily="49" charset="0"/>
              </a:rPr>
              <a:t> </a:t>
            </a:r>
            <a:r>
              <a:rPr lang="en-US" sz="2000" dirty="0" smtClean="0">
                <a:solidFill>
                  <a:srgbClr val="0070C0"/>
                </a:solidFill>
                <a:latin typeface="Consolas" pitchFamily="49" charset="0"/>
                <a:cs typeface="Consolas" pitchFamily="49" charset="0"/>
              </a:rPr>
              <a:t>bytes);</a:t>
            </a:r>
            <a:endParaRPr lang="en-US" sz="2000" dirty="0">
              <a:solidFill>
                <a:srgbClr val="0070C0"/>
              </a:solidFill>
              <a:latin typeface="Consolas" pitchFamily="49" charset="0"/>
              <a:cs typeface="Consolas" pitchFamily="49" charset="0"/>
            </a:endParaRPr>
          </a:p>
          <a:p>
            <a:endParaRPr lang="en-US" sz="2000" dirty="0">
              <a:latin typeface="Consolas" pitchFamily="49" charset="0"/>
              <a:cs typeface="Consolas" pitchFamily="49" charset="0"/>
            </a:endParaRPr>
          </a:p>
          <a:p>
            <a:r>
              <a:rPr lang="en-US" sz="2000" i="1" dirty="0">
                <a:solidFill>
                  <a:srgbClr val="009900"/>
                </a:solidFill>
                <a:cs typeface="Consolas" pitchFamily="49" charset="0"/>
              </a:rPr>
              <a:t>// Call with 3 </a:t>
            </a:r>
            <a:r>
              <a:rPr lang="en-US" sz="2000" i="1" dirty="0" err="1">
                <a:solidFill>
                  <a:srgbClr val="009900"/>
                </a:solidFill>
                <a:cs typeface="Consolas" pitchFamily="49" charset="0"/>
              </a:rPr>
              <a:t>args</a:t>
            </a:r>
            <a:r>
              <a:rPr lang="en-US" sz="2000" i="1" dirty="0">
                <a:solidFill>
                  <a:srgbClr val="009900"/>
                </a:solidFill>
                <a:cs typeface="Consolas" pitchFamily="49" charset="0"/>
              </a:rPr>
              <a:t>.</a:t>
            </a:r>
          </a:p>
          <a:p>
            <a:r>
              <a:rPr lang="en-US" sz="2000" dirty="0" err="1">
                <a:solidFill>
                  <a:srgbClr val="0070C0"/>
                </a:solidFill>
                <a:latin typeface="Consolas" pitchFamily="49" charset="0"/>
                <a:cs typeface="Consolas" pitchFamily="49" charset="0"/>
              </a:rPr>
              <a:t>log_manager.writeLog</a:t>
            </a:r>
            <a:r>
              <a:rPr lang="en-US" sz="2000" dirty="0">
                <a:solidFill>
                  <a:srgbClr val="0070C0"/>
                </a:solidFill>
                <a:latin typeface="Consolas" pitchFamily="49" charset="0"/>
                <a:cs typeface="Consolas" pitchFamily="49" charset="0"/>
              </a:rPr>
              <a:t>(</a:t>
            </a:r>
          </a:p>
          <a:p>
            <a:r>
              <a:rPr lang="en-US" sz="2000" dirty="0">
                <a:latin typeface="Consolas" pitchFamily="49" charset="0"/>
                <a:cs typeface="Consolas" pitchFamily="49" charset="0"/>
              </a:rPr>
              <a:t>  </a:t>
            </a:r>
            <a:r>
              <a:rPr lang="en-US" sz="2000" dirty="0" smtClean="0">
                <a:solidFill>
                  <a:srgbClr val="7030A0"/>
                </a:solidFill>
                <a:latin typeface="Consolas" pitchFamily="49" charset="0"/>
                <a:cs typeface="Consolas" pitchFamily="49" charset="0"/>
              </a:rPr>
              <a:t>“Hero::</a:t>
            </a:r>
            <a:r>
              <a:rPr lang="en-US" sz="2000" dirty="0" err="1" smtClean="0">
                <a:solidFill>
                  <a:srgbClr val="7030A0"/>
                </a:solidFill>
                <a:latin typeface="Consolas" pitchFamily="49" charset="0"/>
                <a:cs typeface="Consolas" pitchFamily="49" charset="0"/>
              </a:rPr>
              <a:t>kbd</a:t>
            </a:r>
            <a:r>
              <a:rPr lang="en-US" sz="2000" dirty="0" smtClean="0">
                <a:solidFill>
                  <a:srgbClr val="7030A0"/>
                </a:solidFill>
                <a:latin typeface="Consolas" pitchFamily="49" charset="0"/>
                <a:cs typeface="Consolas" pitchFamily="49" charset="0"/>
              </a:rPr>
              <a:t>(): Hero is at is position (%d</a:t>
            </a:r>
            <a:r>
              <a:rPr lang="en-US" sz="2000" dirty="0">
                <a:solidFill>
                  <a:srgbClr val="7030A0"/>
                </a:solidFill>
                <a:latin typeface="Consolas" pitchFamily="49" charset="0"/>
                <a:cs typeface="Consolas" pitchFamily="49" charset="0"/>
              </a:rPr>
              <a:t>, </a:t>
            </a:r>
            <a:r>
              <a:rPr lang="en-US" sz="2000" dirty="0" smtClean="0">
                <a:solidFill>
                  <a:srgbClr val="7030A0"/>
                </a:solidFill>
                <a:latin typeface="Consolas" pitchFamily="49" charset="0"/>
                <a:cs typeface="Consolas" pitchFamily="49" charset="0"/>
              </a:rPr>
              <a:t>%d)", </a:t>
            </a:r>
            <a:r>
              <a:rPr lang="en-US" sz="2000" dirty="0" smtClean="0">
                <a:solidFill>
                  <a:srgbClr val="0070C0"/>
                </a:solidFill>
                <a:latin typeface="Consolas" pitchFamily="49" charset="0"/>
                <a:cs typeface="Consolas" pitchFamily="49" charset="0"/>
              </a:rPr>
              <a:t>x, y</a:t>
            </a:r>
            <a:r>
              <a:rPr lang="en-US" sz="2000" dirty="0">
                <a:solidFill>
                  <a:srgbClr val="0070C0"/>
                </a:solidFill>
                <a:latin typeface="Consolas" pitchFamily="49" charset="0"/>
                <a:cs typeface="Consolas" pitchFamily="49" charset="0"/>
              </a:rPr>
              <a:t>);</a:t>
            </a:r>
          </a:p>
        </p:txBody>
      </p:sp>
    </p:spTree>
    <p:extLst>
      <p:ext uri="{BB962C8B-B14F-4D97-AF65-F5344CB8AC3E}">
        <p14:creationId xmlns:p14="http://schemas.microsoft.com/office/powerpoint/2010/main" val="14621473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t>
            </a:r>
            <a:r>
              <a:rPr lang="en-US" dirty="0" err="1" smtClean="0">
                <a:solidFill>
                  <a:srgbClr val="0070C0"/>
                </a:solidFill>
              </a:rPr>
              <a:t>LogManager</a:t>
            </a:r>
            <a:r>
              <a:rPr lang="en-US" dirty="0" smtClean="0"/>
              <a:t> (2 of 2)</a:t>
            </a:r>
            <a:endParaRPr lang="en-US" dirty="0"/>
          </a:p>
        </p:txBody>
      </p:sp>
      <p:sp>
        <p:nvSpPr>
          <p:cNvPr id="3" name="Rectangle 2"/>
          <p:cNvSpPr/>
          <p:nvPr/>
        </p:nvSpPr>
        <p:spPr>
          <a:xfrm>
            <a:off x="609600" y="1905000"/>
            <a:ext cx="7848600" cy="3754874"/>
          </a:xfrm>
          <a:prstGeom prst="rect">
            <a:avLst/>
          </a:prstGeom>
          <a:solidFill>
            <a:schemeClr val="bg1">
              <a:lumMod val="85000"/>
            </a:schemeClr>
          </a:solidFill>
          <a:ln w="38100">
            <a:solidFill>
              <a:schemeClr val="tx1"/>
            </a:solidFill>
            <a:prstDash val="sysDash"/>
          </a:ln>
        </p:spPr>
        <p:txBody>
          <a:bodyPr wrap="square">
            <a:spAutoFit/>
          </a:bodyPr>
          <a:lstStyle/>
          <a:p>
            <a:pPr algn="ctr"/>
            <a:r>
              <a:rPr lang="en-US" sz="2400" b="1" dirty="0" smtClean="0">
                <a:cs typeface="Consolas" pitchFamily="49" charset="0"/>
              </a:rPr>
              <a:t>Tip #2!  </a:t>
            </a:r>
            <a:endParaRPr lang="en-US" sz="2400" dirty="0">
              <a:cs typeface="Consolas" pitchFamily="49" charset="0"/>
            </a:endParaRPr>
          </a:p>
          <a:p>
            <a:endParaRPr lang="en-US" sz="2400" dirty="0" smtClean="0">
              <a:cs typeface="Consolas" pitchFamily="49" charset="0"/>
            </a:endParaRPr>
          </a:p>
          <a:p>
            <a:r>
              <a:rPr lang="en-US" sz="2400" dirty="0" smtClean="0">
                <a:cs typeface="Consolas" pitchFamily="49" charset="0"/>
              </a:rPr>
              <a:t>When calling </a:t>
            </a:r>
            <a:r>
              <a:rPr lang="en-US" sz="2400" dirty="0" err="1" smtClean="0">
                <a:solidFill>
                  <a:srgbClr val="0070C0"/>
                </a:solidFill>
                <a:latin typeface="Consolas" pitchFamily="49" charset="0"/>
                <a:cs typeface="Consolas" pitchFamily="49" charset="0"/>
              </a:rPr>
              <a:t>writeLog</a:t>
            </a:r>
            <a:r>
              <a:rPr lang="en-US" sz="2400" dirty="0" smtClean="0">
                <a:solidFill>
                  <a:srgbClr val="0070C0"/>
                </a:solidFill>
                <a:latin typeface="Consolas" pitchFamily="49" charset="0"/>
                <a:cs typeface="Consolas" pitchFamily="49" charset="0"/>
              </a:rPr>
              <a:t>()</a:t>
            </a:r>
            <a:r>
              <a:rPr lang="en-US" sz="2400" dirty="0" smtClean="0">
                <a:solidFill>
                  <a:srgbClr val="0070C0"/>
                </a:solidFill>
                <a:cs typeface="Consolas" pitchFamily="49" charset="0"/>
              </a:rPr>
              <a:t> </a:t>
            </a:r>
            <a:r>
              <a:rPr lang="en-US" sz="2400" dirty="0" smtClean="0">
                <a:cs typeface="Consolas" pitchFamily="49" charset="0"/>
              </a:rPr>
              <a:t>include information:</a:t>
            </a:r>
          </a:p>
          <a:p>
            <a:pPr marL="342900" indent="-342900">
              <a:buFont typeface="Arial" pitchFamily="34" charset="0"/>
              <a:buChar char="•"/>
            </a:pPr>
            <a:r>
              <a:rPr lang="en-US" sz="2400" dirty="0" smtClean="0">
                <a:cs typeface="Consolas" pitchFamily="49" charset="0"/>
              </a:rPr>
              <a:t>Class name</a:t>
            </a:r>
          </a:p>
          <a:p>
            <a:pPr marL="342900" indent="-342900">
              <a:buFont typeface="Arial" pitchFamily="34" charset="0"/>
              <a:buChar char="•"/>
            </a:pPr>
            <a:r>
              <a:rPr lang="en-US" sz="2400" dirty="0" smtClean="0">
                <a:cs typeface="Consolas" pitchFamily="49" charset="0"/>
              </a:rPr>
              <a:t>Method name</a:t>
            </a:r>
          </a:p>
          <a:p>
            <a:endParaRPr lang="en-US" sz="2000" dirty="0">
              <a:solidFill>
                <a:srgbClr val="009900"/>
              </a:solidFill>
              <a:cs typeface="Consolas" pitchFamily="49" charset="0"/>
            </a:endParaRPr>
          </a:p>
          <a:p>
            <a:r>
              <a:rPr lang="en-US" sz="2400" i="1" dirty="0" smtClean="0">
                <a:solidFill>
                  <a:srgbClr val="009900"/>
                </a:solidFill>
              </a:rPr>
              <a:t>// </a:t>
            </a:r>
            <a:r>
              <a:rPr lang="en-US" sz="2400" i="1" dirty="0">
                <a:solidFill>
                  <a:srgbClr val="009900"/>
                </a:solidFill>
              </a:rPr>
              <a:t>Sample </a:t>
            </a:r>
            <a:r>
              <a:rPr lang="en-US" sz="2400" i="1" dirty="0" err="1">
                <a:solidFill>
                  <a:srgbClr val="009900"/>
                </a:solidFill>
              </a:rPr>
              <a:t>logfile</a:t>
            </a:r>
            <a:r>
              <a:rPr lang="en-US" sz="2400" i="1" dirty="0">
                <a:solidFill>
                  <a:srgbClr val="009900"/>
                </a:solidFill>
              </a:rPr>
              <a:t> output:</a:t>
            </a:r>
          </a:p>
          <a:p>
            <a:r>
              <a:rPr lang="en-US" dirty="0">
                <a:latin typeface="Consolas" pitchFamily="49" charset="0"/>
                <a:cs typeface="Consolas" pitchFamily="49" charset="0"/>
              </a:rPr>
              <a:t>07:53:30 Log Manager started</a:t>
            </a:r>
          </a:p>
          <a:p>
            <a:r>
              <a:rPr lang="en-US" dirty="0">
                <a:latin typeface="Consolas" pitchFamily="49" charset="0"/>
                <a:cs typeface="Consolas" pitchFamily="49" charset="0"/>
              </a:rPr>
              <a:t>07:53:31 </a:t>
            </a:r>
            <a:r>
              <a:rPr lang="en-US" dirty="0" err="1">
                <a:latin typeface="Consolas" pitchFamily="49" charset="0"/>
                <a:cs typeface="Consolas" pitchFamily="49" charset="0"/>
              </a:rPr>
              <a:t>GraphicsManager</a:t>
            </a:r>
            <a:r>
              <a:rPr lang="en-US" dirty="0">
                <a:latin typeface="Consolas" pitchFamily="49" charset="0"/>
                <a:cs typeface="Consolas" pitchFamily="49" charset="0"/>
              </a:rPr>
              <a:t>::</a:t>
            </a:r>
            <a:r>
              <a:rPr lang="en-US" dirty="0" err="1">
                <a:latin typeface="Consolas" pitchFamily="49" charset="0"/>
                <a:cs typeface="Consolas" pitchFamily="49" charset="0"/>
              </a:rPr>
              <a:t>startUp</a:t>
            </a:r>
            <a:r>
              <a:rPr lang="en-US" dirty="0">
                <a:latin typeface="Consolas" pitchFamily="49" charset="0"/>
                <a:cs typeface="Consolas" pitchFamily="49" charset="0"/>
              </a:rPr>
              <a:t>(): Current window set</a:t>
            </a:r>
          </a:p>
          <a:p>
            <a:r>
              <a:rPr lang="en-US" dirty="0">
                <a:latin typeface="Consolas" pitchFamily="49" charset="0"/>
                <a:cs typeface="Consolas" pitchFamily="49" charset="0"/>
              </a:rPr>
              <a:t>07:53:31 </a:t>
            </a:r>
            <a:r>
              <a:rPr lang="en-US" dirty="0" err="1">
                <a:latin typeface="Consolas" pitchFamily="49" charset="0"/>
                <a:cs typeface="Consolas" pitchFamily="49" charset="0"/>
              </a:rPr>
              <a:t>GraphicsManager</a:t>
            </a:r>
            <a:r>
              <a:rPr lang="en-US" dirty="0">
                <a:latin typeface="Consolas" pitchFamily="49" charset="0"/>
                <a:cs typeface="Consolas" pitchFamily="49" charset="0"/>
              </a:rPr>
              <a:t>::</a:t>
            </a:r>
            <a:r>
              <a:rPr lang="en-US" dirty="0" err="1">
                <a:latin typeface="Consolas" pitchFamily="49" charset="0"/>
                <a:cs typeface="Consolas" pitchFamily="49" charset="0"/>
              </a:rPr>
              <a:t>startUp</a:t>
            </a:r>
            <a:r>
              <a:rPr lang="en-US" dirty="0">
                <a:latin typeface="Consolas" pitchFamily="49" charset="0"/>
                <a:cs typeface="Consolas" pitchFamily="49" charset="0"/>
              </a:rPr>
              <a:t>(): max X is 80, max Y is 24</a:t>
            </a:r>
          </a:p>
          <a:p>
            <a:endParaRPr lang="en-US" sz="2000" dirty="0">
              <a:latin typeface="Consolas" pitchFamily="49" charset="0"/>
              <a:cs typeface="Consolas" pitchFamily="49" charset="0"/>
            </a:endParaRPr>
          </a:p>
        </p:txBody>
      </p:sp>
    </p:spTree>
    <p:extLst>
      <p:ext uri="{BB962C8B-B14F-4D97-AF65-F5344CB8AC3E}">
        <p14:creationId xmlns:p14="http://schemas.microsoft.com/office/powerpoint/2010/main" val="33452573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Once-only Header Files</a:t>
            </a:r>
          </a:p>
        </p:txBody>
      </p:sp>
      <p:sp>
        <p:nvSpPr>
          <p:cNvPr id="5" name="Content Placeholder 2"/>
          <p:cNvSpPr txBox="1">
            <a:spLocks/>
          </p:cNvSpPr>
          <p:nvPr/>
        </p:nvSpPr>
        <p:spPr>
          <a:xfrm>
            <a:off x="282633" y="1600200"/>
            <a:ext cx="4594167" cy="38100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t>
            </a:r>
            <a:r>
              <a:rPr lang="en-US" dirty="0" err="1"/>
              <a:t>Redeclaration</a:t>
            </a:r>
            <a:r>
              <a:rPr lang="en-US" dirty="0"/>
              <a:t> of class </a:t>
            </a:r>
            <a:r>
              <a:rPr lang="en-US" dirty="0" err="1"/>
              <a:t>ClassName</a:t>
            </a:r>
            <a:r>
              <a:rPr lang="en-US" dirty="0" smtClean="0"/>
              <a:t>...“?</a:t>
            </a:r>
          </a:p>
          <a:p>
            <a:r>
              <a:rPr lang="en-US" dirty="0" smtClean="0"/>
              <a:t>When header included first time, all is normal</a:t>
            </a:r>
          </a:p>
          <a:p>
            <a:pPr lvl="1"/>
            <a:r>
              <a:rPr lang="en-US" dirty="0" smtClean="0"/>
              <a:t>Defines </a:t>
            </a:r>
            <a:r>
              <a:rPr lang="en-US" sz="2600" dirty="0" smtClean="0">
                <a:solidFill>
                  <a:srgbClr val="0070C0"/>
                </a:solidFill>
                <a:latin typeface="Consolas" pitchFamily="49" charset="0"/>
                <a:cs typeface="Consolas" pitchFamily="49" charset="0"/>
              </a:rPr>
              <a:t>FILE_FOO_SEEN</a:t>
            </a:r>
          </a:p>
          <a:p>
            <a:r>
              <a:rPr lang="en-US" dirty="0" smtClean="0"/>
              <a:t>When header included second time, </a:t>
            </a:r>
            <a:r>
              <a:rPr lang="en-US" sz="2900" dirty="0" smtClean="0">
                <a:solidFill>
                  <a:srgbClr val="0070C0"/>
                </a:solidFill>
                <a:latin typeface="Consolas" pitchFamily="49" charset="0"/>
                <a:cs typeface="Consolas" pitchFamily="49" charset="0"/>
              </a:rPr>
              <a:t>FILE_FOO_SEEN</a:t>
            </a:r>
            <a:r>
              <a:rPr lang="en-US" dirty="0" smtClean="0"/>
              <a:t> defined</a:t>
            </a:r>
          </a:p>
          <a:p>
            <a:pPr lvl="1"/>
            <a:r>
              <a:rPr lang="en-US" dirty="0" smtClean="0"/>
              <a:t>Conditional is then </a:t>
            </a:r>
            <a:r>
              <a:rPr lang="en-US" i="1" dirty="0" smtClean="0"/>
              <a:t>false</a:t>
            </a:r>
          </a:p>
          <a:p>
            <a:pPr lvl="1"/>
            <a:r>
              <a:rPr lang="en-US" dirty="0" smtClean="0"/>
              <a:t>So, preprocessor skips entire contents </a:t>
            </a:r>
            <a:r>
              <a:rPr lang="en-US" dirty="0" smtClean="0">
                <a:sym typeface="Wingdings" pitchFamily="2" charset="2"/>
              </a:rPr>
              <a:t> </a:t>
            </a:r>
            <a:r>
              <a:rPr lang="en-US" dirty="0" smtClean="0"/>
              <a:t>compiler will not see it twice</a:t>
            </a:r>
          </a:p>
          <a:p>
            <a:endParaRPr lang="en-US" dirty="0"/>
          </a:p>
        </p:txBody>
      </p:sp>
      <p:sp>
        <p:nvSpPr>
          <p:cNvPr id="6" name="TextBox 5"/>
          <p:cNvSpPr txBox="1"/>
          <p:nvPr/>
        </p:nvSpPr>
        <p:spPr>
          <a:xfrm>
            <a:off x="5029200" y="2057400"/>
            <a:ext cx="3973484" cy="2554545"/>
          </a:xfrm>
          <a:prstGeom prst="rect">
            <a:avLst/>
          </a:prstGeom>
          <a:solidFill>
            <a:srgbClr val="FFFF99"/>
          </a:solidFill>
          <a:ln w="19050">
            <a:solidFill>
              <a:srgbClr val="003300"/>
            </a:solidFill>
          </a:ln>
        </p:spPr>
        <p:txBody>
          <a:bodyPr wrap="square" rtlCol="0">
            <a:spAutoFit/>
          </a:bodyPr>
          <a:lstStyle/>
          <a:p>
            <a:r>
              <a:rPr lang="en-US" sz="2000" i="1" dirty="0">
                <a:solidFill>
                  <a:srgbClr val="009900"/>
                </a:solidFill>
                <a:cs typeface="Consolas" pitchFamily="49" charset="0"/>
              </a:rPr>
              <a:t>// File </a:t>
            </a:r>
            <a:r>
              <a:rPr lang="en-US" sz="2000" i="1" dirty="0" err="1">
                <a:solidFill>
                  <a:srgbClr val="009900"/>
                </a:solidFill>
                <a:cs typeface="Consolas" pitchFamily="49" charset="0"/>
              </a:rPr>
              <a:t>foo.h</a:t>
            </a:r>
            <a:endParaRPr lang="en-US" sz="2000" i="1" dirty="0">
              <a:solidFill>
                <a:srgbClr val="009900"/>
              </a:solidFill>
              <a:cs typeface="Consolas" pitchFamily="49" charset="0"/>
            </a:endParaRPr>
          </a:p>
          <a:p>
            <a:r>
              <a:rPr lang="en-US" sz="2000" dirty="0">
                <a:latin typeface="Consolas" pitchFamily="49" charset="0"/>
                <a:cs typeface="Consolas" pitchFamily="49" charset="0"/>
              </a:rPr>
              <a:t>#</a:t>
            </a:r>
            <a:r>
              <a:rPr lang="en-US" sz="2000" dirty="0" err="1">
                <a:latin typeface="Consolas" pitchFamily="49" charset="0"/>
                <a:cs typeface="Consolas" pitchFamily="49" charset="0"/>
              </a:rPr>
              <a:t>ifndef</a:t>
            </a:r>
            <a:r>
              <a:rPr lang="en-US" sz="2000" dirty="0">
                <a:latin typeface="Consolas" pitchFamily="49" charset="0"/>
                <a:cs typeface="Consolas" pitchFamily="49" charset="0"/>
              </a:rPr>
              <a:t> </a:t>
            </a:r>
            <a:r>
              <a:rPr lang="en-US" sz="2000" dirty="0">
                <a:solidFill>
                  <a:srgbClr val="0070C0"/>
                </a:solidFill>
                <a:latin typeface="Consolas" pitchFamily="49" charset="0"/>
                <a:cs typeface="Consolas" pitchFamily="49" charset="0"/>
              </a:rPr>
              <a:t>FILE_FOO_SEEN</a:t>
            </a:r>
          </a:p>
          <a:p>
            <a:r>
              <a:rPr lang="en-US" sz="2000" dirty="0">
                <a:latin typeface="Consolas" pitchFamily="49" charset="0"/>
                <a:cs typeface="Consolas" pitchFamily="49" charset="0"/>
              </a:rPr>
              <a:t>#define </a:t>
            </a:r>
            <a:r>
              <a:rPr lang="en-US" sz="2000" dirty="0">
                <a:solidFill>
                  <a:srgbClr val="0070C0"/>
                </a:solidFill>
                <a:latin typeface="Consolas" pitchFamily="49" charset="0"/>
                <a:cs typeface="Consolas" pitchFamily="49" charset="0"/>
              </a:rPr>
              <a:t>FILE_FOO_SEEN</a:t>
            </a:r>
          </a:p>
          <a:p>
            <a:endParaRPr lang="en-US" sz="2000" dirty="0">
              <a:latin typeface="Consolas" pitchFamily="49" charset="0"/>
              <a:cs typeface="Consolas" pitchFamily="49" charset="0"/>
            </a:endParaRPr>
          </a:p>
          <a:p>
            <a:r>
              <a:rPr lang="en-US" sz="2000" i="1" dirty="0">
                <a:solidFill>
                  <a:srgbClr val="009900"/>
                </a:solidFill>
                <a:cs typeface="Consolas" pitchFamily="49" charset="0"/>
              </a:rPr>
              <a:t>// The entire foo file appears next.</a:t>
            </a:r>
          </a:p>
          <a:p>
            <a:r>
              <a:rPr lang="en-US" sz="2000" dirty="0">
                <a:latin typeface="Consolas" pitchFamily="49" charset="0"/>
                <a:cs typeface="Consolas" pitchFamily="49" charset="0"/>
              </a:rPr>
              <a:t>class </a:t>
            </a:r>
            <a:r>
              <a:rPr lang="en-US" sz="2000" dirty="0" smtClean="0">
                <a:solidFill>
                  <a:srgbClr val="0070C0"/>
                </a:solidFill>
                <a:latin typeface="Consolas" pitchFamily="49" charset="0"/>
                <a:cs typeface="Consolas" pitchFamily="49" charset="0"/>
              </a:rPr>
              <a:t>Foo{ … };</a:t>
            </a:r>
            <a:endParaRPr lang="en-US" sz="2000" dirty="0">
              <a:solidFill>
                <a:srgbClr val="0070C0"/>
              </a:solidFill>
              <a:latin typeface="Consolas" pitchFamily="49" charset="0"/>
              <a:cs typeface="Consolas" pitchFamily="49" charset="0"/>
            </a:endParaRPr>
          </a:p>
          <a:p>
            <a:endParaRPr lang="en-US" sz="2000" dirty="0">
              <a:latin typeface="Consolas" pitchFamily="49" charset="0"/>
              <a:cs typeface="Consolas" pitchFamily="49" charset="0"/>
            </a:endParaRPr>
          </a:p>
          <a:p>
            <a:r>
              <a:rPr lang="en-US" sz="2000" dirty="0">
                <a:latin typeface="Consolas" pitchFamily="49" charset="0"/>
                <a:cs typeface="Consolas" pitchFamily="49" charset="0"/>
              </a:rPr>
              <a:t>#</a:t>
            </a:r>
            <a:r>
              <a:rPr lang="en-US" sz="2000" dirty="0" err="1">
                <a:latin typeface="Consolas" pitchFamily="49" charset="0"/>
                <a:cs typeface="Consolas" pitchFamily="49" charset="0"/>
              </a:rPr>
              <a:t>endif</a:t>
            </a:r>
            <a:r>
              <a:rPr lang="en-US" sz="2000" dirty="0">
                <a:latin typeface="Consolas" pitchFamily="49" charset="0"/>
                <a:cs typeface="Consolas" pitchFamily="49" charset="0"/>
              </a:rPr>
              <a:t> </a:t>
            </a:r>
            <a:r>
              <a:rPr lang="en-US" sz="2000" i="1" dirty="0">
                <a:solidFill>
                  <a:srgbClr val="009900"/>
                </a:solidFill>
                <a:cs typeface="Consolas" pitchFamily="49" charset="0"/>
              </a:rPr>
              <a:t>// !FILE_FOO_SEEN</a:t>
            </a:r>
          </a:p>
        </p:txBody>
      </p:sp>
    </p:spTree>
    <p:extLst>
      <p:ext uri="{BB962C8B-B14F-4D97-AF65-F5344CB8AC3E}">
        <p14:creationId xmlns:p14="http://schemas.microsoft.com/office/powerpoint/2010/main" val="2227543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Protocols and Sockets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(recommended) </a:t>
            </a:r>
            <a:r>
              <a:rPr lang="en-US" dirty="0" smtClean="0">
                <a:solidFill>
                  <a:srgbClr val="0070C0"/>
                </a:solidFill>
              </a:rPr>
              <a:t>TCP</a:t>
            </a:r>
            <a:r>
              <a:rPr lang="en-US" dirty="0" smtClean="0"/>
              <a:t> – stream oriented, may have part of a message</a:t>
            </a:r>
          </a:p>
          <a:p>
            <a:pPr lvl="1"/>
            <a:r>
              <a:rPr lang="en-US" dirty="0" smtClean="0"/>
              <a:t>Check that header arrives, header has message size, then check that full message arrives</a:t>
            </a:r>
          </a:p>
          <a:p>
            <a:r>
              <a:rPr lang="en-US" dirty="0" smtClean="0"/>
              <a:t>(optional) </a:t>
            </a:r>
            <a:r>
              <a:rPr lang="en-US" dirty="0" smtClean="0">
                <a:solidFill>
                  <a:srgbClr val="008000"/>
                </a:solidFill>
              </a:rPr>
              <a:t>UDP</a:t>
            </a:r>
            <a:r>
              <a:rPr lang="en-US" dirty="0" smtClean="0"/>
              <a:t> – frame boundaries (e.g., message) preserved, but message may be lost</a:t>
            </a:r>
          </a:p>
          <a:p>
            <a:pPr lvl="1"/>
            <a:r>
              <a:rPr lang="en-US" dirty="0" smtClean="0"/>
              <a:t>If matters (could ignore), use sequence numbers to detect</a:t>
            </a:r>
          </a:p>
          <a:p>
            <a:r>
              <a:rPr lang="en-US" dirty="0" smtClean="0"/>
              <a:t>Non-blocking</a:t>
            </a:r>
          </a:p>
          <a:p>
            <a:pPr lvl="1"/>
            <a:r>
              <a:rPr lang="en-US" dirty="0" smtClean="0"/>
              <a:t>Don’t want to hang</a:t>
            </a:r>
          </a:p>
          <a:p>
            <a:r>
              <a:rPr lang="en-US" dirty="0" smtClean="0"/>
              <a:t>Get byte count (peek) before pulling examining</a:t>
            </a:r>
          </a:p>
          <a:p>
            <a:r>
              <a:rPr lang="en-US" dirty="0" smtClean="0"/>
              <a:t>Windows versus Mac/Linux?  Mostly same, but some exceptions</a:t>
            </a:r>
          </a:p>
          <a:p>
            <a:pPr marL="0" indent="0" algn="ctr">
              <a:buNone/>
            </a:pPr>
            <a:r>
              <a:rPr lang="en-US" dirty="0" smtClean="0"/>
              <a:t>(</a:t>
            </a:r>
            <a:r>
              <a:rPr lang="en-US" i="1" dirty="0" smtClean="0"/>
              <a:t>next slide</a:t>
            </a:r>
            <a:r>
              <a:rPr lang="en-US" dirty="0" smtClean="0"/>
              <a:t>)</a:t>
            </a:r>
          </a:p>
          <a:p>
            <a:endParaRPr lang="en-US" dirty="0" smtClean="0"/>
          </a:p>
          <a:p>
            <a:pPr lvl="1"/>
            <a:endParaRPr lang="en-US" dirty="0"/>
          </a:p>
        </p:txBody>
      </p:sp>
    </p:spTree>
    <p:extLst>
      <p:ext uri="{BB962C8B-B14F-4D97-AF65-F5344CB8AC3E}">
        <p14:creationId xmlns:p14="http://schemas.microsoft.com/office/powerpoint/2010/main" val="42735384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dirty="0" smtClean="0"/>
              <a:t>Linux/Mac vs. Windows</a:t>
            </a:r>
            <a:endParaRPr lang="en-US" dirty="0"/>
          </a:p>
        </p:txBody>
      </p:sp>
      <p:sp>
        <p:nvSpPr>
          <p:cNvPr id="5" name="Text Placeholder 4"/>
          <p:cNvSpPr>
            <a:spLocks noGrp="1"/>
          </p:cNvSpPr>
          <p:nvPr>
            <p:ph type="body" idx="1"/>
          </p:nvPr>
        </p:nvSpPr>
        <p:spPr>
          <a:xfrm>
            <a:off x="384175" y="1219200"/>
            <a:ext cx="4040188" cy="639762"/>
          </a:xfrm>
        </p:spPr>
        <p:txBody>
          <a:bodyPr/>
          <a:lstStyle/>
          <a:p>
            <a:r>
              <a:rPr lang="en-US" dirty="0" smtClean="0"/>
              <a:t>Linux/Mac</a:t>
            </a:r>
            <a:endParaRPr lang="en-US" dirty="0"/>
          </a:p>
        </p:txBody>
      </p:sp>
      <p:sp>
        <p:nvSpPr>
          <p:cNvPr id="6" name="Content Placeholder 5"/>
          <p:cNvSpPr>
            <a:spLocks noGrp="1"/>
          </p:cNvSpPr>
          <p:nvPr>
            <p:ph sz="half" idx="2"/>
          </p:nvPr>
        </p:nvSpPr>
        <p:spPr>
          <a:xfrm>
            <a:off x="384175" y="1858961"/>
            <a:ext cx="4040188" cy="4846639"/>
          </a:xfrm>
        </p:spPr>
        <p:txBody>
          <a:bodyPr>
            <a:normAutofit fontScale="70000" lnSpcReduction="20000"/>
          </a:bodyPr>
          <a:lstStyle/>
          <a:p>
            <a:pPr marL="0" indent="0">
              <a:buNone/>
            </a:pPr>
            <a:r>
              <a:rPr lang="en-US" i="1" dirty="0">
                <a:solidFill>
                  <a:srgbClr val="008000"/>
                </a:solidFill>
              </a:rPr>
              <a:t>// Header files </a:t>
            </a:r>
            <a:endParaRPr lang="en-US" i="1" dirty="0" smtClean="0">
              <a:solidFill>
                <a:srgbClr val="008000"/>
              </a:solidFill>
            </a:endParaRPr>
          </a:p>
          <a:p>
            <a:pPr marL="0" indent="0">
              <a:buNone/>
            </a:pPr>
            <a:r>
              <a:rPr lang="en-US" dirty="0" smtClean="0">
                <a:latin typeface="Consolas" panose="020B0609020204030204" pitchFamily="49" charset="0"/>
              </a:rPr>
              <a:t>#</a:t>
            </a:r>
            <a:r>
              <a:rPr lang="en-US" dirty="0">
                <a:latin typeface="Consolas" panose="020B0609020204030204" pitchFamily="49" charset="0"/>
              </a:rPr>
              <a:t>include </a:t>
            </a:r>
            <a:r>
              <a:rPr lang="en-US" dirty="0">
                <a:solidFill>
                  <a:srgbClr val="0070C0"/>
                </a:solidFill>
                <a:latin typeface="Consolas" panose="020B0609020204030204" pitchFamily="49" charset="0"/>
              </a:rPr>
              <a:t>&lt;</a:t>
            </a:r>
            <a:r>
              <a:rPr lang="en-US" dirty="0" err="1">
                <a:solidFill>
                  <a:srgbClr val="0070C0"/>
                </a:solidFill>
                <a:latin typeface="Consolas" panose="020B0609020204030204" pitchFamily="49" charset="0"/>
              </a:rPr>
              <a:t>netdb.h</a:t>
            </a:r>
            <a:r>
              <a:rPr lang="en-US" dirty="0">
                <a:solidFill>
                  <a:srgbClr val="0070C0"/>
                </a:solidFill>
                <a:latin typeface="Consolas" panose="020B0609020204030204" pitchFamily="49" charset="0"/>
              </a:rPr>
              <a:t>&gt; </a:t>
            </a:r>
            <a:endParaRPr lang="en-US" dirty="0" smtClean="0">
              <a:solidFill>
                <a:srgbClr val="0070C0"/>
              </a:solidFill>
              <a:latin typeface="Consolas" panose="020B0609020204030204" pitchFamily="49" charset="0"/>
            </a:endParaRPr>
          </a:p>
          <a:p>
            <a:pPr marL="0" indent="0">
              <a:buNone/>
            </a:pPr>
            <a:r>
              <a:rPr lang="en-US" dirty="0" smtClean="0">
                <a:latin typeface="Consolas" panose="020B0609020204030204" pitchFamily="49" charset="0"/>
              </a:rPr>
              <a:t>#</a:t>
            </a:r>
            <a:r>
              <a:rPr lang="en-US" dirty="0">
                <a:latin typeface="Consolas" panose="020B0609020204030204" pitchFamily="49" charset="0"/>
              </a:rPr>
              <a:t>include </a:t>
            </a:r>
            <a:r>
              <a:rPr lang="en-US" dirty="0">
                <a:solidFill>
                  <a:srgbClr val="0070C0"/>
                </a:solidFill>
                <a:latin typeface="Consolas" panose="020B0609020204030204" pitchFamily="49" charset="0"/>
              </a:rPr>
              <a:t>&lt;</a:t>
            </a:r>
            <a:r>
              <a:rPr lang="en-US" dirty="0" err="1">
                <a:solidFill>
                  <a:srgbClr val="0070C0"/>
                </a:solidFill>
                <a:latin typeface="Consolas" panose="020B0609020204030204" pitchFamily="49" charset="0"/>
              </a:rPr>
              <a:t>netinet</a:t>
            </a:r>
            <a:r>
              <a:rPr lang="en-US" dirty="0">
                <a:solidFill>
                  <a:srgbClr val="0070C0"/>
                </a:solidFill>
                <a:latin typeface="Consolas" panose="020B0609020204030204" pitchFamily="49" charset="0"/>
              </a:rPr>
              <a:t>/</a:t>
            </a:r>
            <a:r>
              <a:rPr lang="en-US" dirty="0" err="1">
                <a:solidFill>
                  <a:srgbClr val="0070C0"/>
                </a:solidFill>
                <a:latin typeface="Consolas" panose="020B0609020204030204" pitchFamily="49" charset="0"/>
              </a:rPr>
              <a:t>in.h</a:t>
            </a:r>
            <a:r>
              <a:rPr lang="en-US" dirty="0" smtClean="0">
                <a:solidFill>
                  <a:srgbClr val="0070C0"/>
                </a:solidFill>
                <a:latin typeface="Consolas" panose="020B0609020204030204" pitchFamily="49" charset="0"/>
              </a:rPr>
              <a:t>&gt;</a:t>
            </a:r>
          </a:p>
          <a:p>
            <a:pPr marL="0" indent="0">
              <a:buNone/>
            </a:pPr>
            <a:r>
              <a:rPr lang="en-US" dirty="0" smtClean="0">
                <a:latin typeface="Consolas" panose="020B0609020204030204" pitchFamily="49" charset="0"/>
              </a:rPr>
              <a:t>#</a:t>
            </a:r>
            <a:r>
              <a:rPr lang="en-US" dirty="0">
                <a:latin typeface="Consolas" panose="020B0609020204030204" pitchFamily="49" charset="0"/>
              </a:rPr>
              <a:t>include </a:t>
            </a:r>
            <a:r>
              <a:rPr lang="en-US" dirty="0">
                <a:solidFill>
                  <a:srgbClr val="0070C0"/>
                </a:solidFill>
                <a:latin typeface="Consolas" panose="020B0609020204030204" pitchFamily="49" charset="0"/>
              </a:rPr>
              <a:t>&lt;sys/</a:t>
            </a:r>
            <a:r>
              <a:rPr lang="en-US" dirty="0" err="1">
                <a:solidFill>
                  <a:srgbClr val="0070C0"/>
                </a:solidFill>
                <a:latin typeface="Consolas" panose="020B0609020204030204" pitchFamily="49" charset="0"/>
              </a:rPr>
              <a:t>ioctl.h</a:t>
            </a:r>
            <a:r>
              <a:rPr lang="en-US" dirty="0">
                <a:solidFill>
                  <a:srgbClr val="0070C0"/>
                </a:solidFill>
                <a:latin typeface="Consolas" panose="020B0609020204030204" pitchFamily="49" charset="0"/>
              </a:rPr>
              <a:t>&gt; </a:t>
            </a:r>
            <a:r>
              <a:rPr lang="en-US" i="1" dirty="0">
                <a:solidFill>
                  <a:srgbClr val="008000"/>
                </a:solidFill>
              </a:rPr>
              <a:t>// for </a:t>
            </a:r>
            <a:r>
              <a:rPr lang="en-US" i="1" dirty="0" err="1">
                <a:solidFill>
                  <a:srgbClr val="008000"/>
                </a:solidFill>
              </a:rPr>
              <a:t>ioctl</a:t>
            </a:r>
            <a:r>
              <a:rPr lang="en-US" i="1" dirty="0">
                <a:solidFill>
                  <a:srgbClr val="008000"/>
                </a:solidFill>
              </a:rPr>
              <a:t>() </a:t>
            </a:r>
            <a:endParaRPr lang="en-US" i="1" dirty="0" smtClean="0">
              <a:solidFill>
                <a:srgbClr val="008000"/>
              </a:solidFill>
            </a:endParaRPr>
          </a:p>
          <a:p>
            <a:pPr marL="0" indent="0">
              <a:buNone/>
            </a:pPr>
            <a:r>
              <a:rPr lang="en-US" dirty="0" smtClean="0">
                <a:latin typeface="Consolas" panose="020B0609020204030204" pitchFamily="49" charset="0"/>
              </a:rPr>
              <a:t>#</a:t>
            </a:r>
            <a:r>
              <a:rPr lang="en-US" dirty="0">
                <a:latin typeface="Consolas" panose="020B0609020204030204" pitchFamily="49" charset="0"/>
              </a:rPr>
              <a:t>include </a:t>
            </a:r>
            <a:r>
              <a:rPr lang="en-US" dirty="0">
                <a:solidFill>
                  <a:srgbClr val="0070C0"/>
                </a:solidFill>
                <a:latin typeface="Consolas" panose="020B0609020204030204" pitchFamily="49" charset="0"/>
              </a:rPr>
              <a:t>&lt;</a:t>
            </a:r>
            <a:r>
              <a:rPr lang="en-US" dirty="0" err="1">
                <a:solidFill>
                  <a:srgbClr val="0070C0"/>
                </a:solidFill>
                <a:latin typeface="Consolas" panose="020B0609020204030204" pitchFamily="49" charset="0"/>
              </a:rPr>
              <a:t>unistd.h</a:t>
            </a:r>
            <a:r>
              <a:rPr lang="en-US" dirty="0">
                <a:solidFill>
                  <a:srgbClr val="0070C0"/>
                </a:solidFill>
                <a:latin typeface="Consolas" panose="020B0609020204030204" pitchFamily="49" charset="0"/>
              </a:rPr>
              <a:t>&gt; </a:t>
            </a:r>
            <a:r>
              <a:rPr lang="en-US" i="1" dirty="0">
                <a:solidFill>
                  <a:srgbClr val="008000"/>
                </a:solidFill>
              </a:rPr>
              <a:t>// for close</a:t>
            </a:r>
            <a:r>
              <a:rPr lang="en-US" i="1" dirty="0" smtClean="0">
                <a:solidFill>
                  <a:srgbClr val="008000"/>
                </a:solidFill>
              </a:rPr>
              <a:t>()</a:t>
            </a:r>
          </a:p>
          <a:p>
            <a:pPr marL="0" indent="0">
              <a:buNone/>
            </a:pPr>
            <a:r>
              <a:rPr lang="en-US" dirty="0" smtClean="0">
                <a:latin typeface="Consolas" panose="020B0609020204030204" pitchFamily="49" charset="0"/>
              </a:rPr>
              <a:t>#</a:t>
            </a:r>
            <a:r>
              <a:rPr lang="en-US" dirty="0">
                <a:latin typeface="Consolas" panose="020B0609020204030204" pitchFamily="49" charset="0"/>
              </a:rPr>
              <a:t>include </a:t>
            </a:r>
            <a:r>
              <a:rPr lang="en-US" dirty="0">
                <a:solidFill>
                  <a:srgbClr val="0070C0"/>
                </a:solidFill>
                <a:latin typeface="Consolas" panose="020B0609020204030204" pitchFamily="49" charset="0"/>
              </a:rPr>
              <a:t>&lt;sys/</a:t>
            </a:r>
            <a:r>
              <a:rPr lang="en-US" dirty="0" err="1">
                <a:solidFill>
                  <a:srgbClr val="0070C0"/>
                </a:solidFill>
                <a:latin typeface="Consolas" panose="020B0609020204030204" pitchFamily="49" charset="0"/>
              </a:rPr>
              <a:t>socket.h</a:t>
            </a:r>
            <a:r>
              <a:rPr lang="en-US" dirty="0">
                <a:solidFill>
                  <a:srgbClr val="0070C0"/>
                </a:solidFill>
                <a:latin typeface="Consolas" panose="020B0609020204030204" pitchFamily="49" charset="0"/>
              </a:rPr>
              <a:t>&gt; </a:t>
            </a:r>
            <a:endParaRPr lang="en-US" dirty="0" smtClean="0">
              <a:solidFill>
                <a:srgbClr val="0070C0"/>
              </a:solidFill>
              <a:latin typeface="Consolas" panose="020B0609020204030204" pitchFamily="49" charset="0"/>
            </a:endParaRPr>
          </a:p>
          <a:p>
            <a:pPr marL="0" indent="0">
              <a:buNone/>
            </a:pPr>
            <a:endParaRPr lang="en-US" dirty="0"/>
          </a:p>
          <a:p>
            <a:pPr marL="0" indent="0">
              <a:buNone/>
            </a:pPr>
            <a:r>
              <a:rPr lang="en-US" i="1" dirty="0" smtClean="0">
                <a:solidFill>
                  <a:srgbClr val="008000"/>
                </a:solidFill>
              </a:rPr>
              <a:t>// </a:t>
            </a:r>
            <a:r>
              <a:rPr lang="en-US" i="1" dirty="0">
                <a:solidFill>
                  <a:srgbClr val="008000"/>
                </a:solidFill>
              </a:rPr>
              <a:t>System </a:t>
            </a:r>
            <a:r>
              <a:rPr lang="en-US" i="1" dirty="0" smtClean="0">
                <a:solidFill>
                  <a:srgbClr val="008000"/>
                </a:solidFill>
              </a:rPr>
              <a:t>calls</a:t>
            </a:r>
          </a:p>
          <a:p>
            <a:pPr marL="0" indent="0">
              <a:buNone/>
            </a:pPr>
            <a:r>
              <a:rPr lang="en-US" dirty="0" smtClean="0">
                <a:latin typeface="Consolas" panose="020B0609020204030204" pitchFamily="49" charset="0"/>
              </a:rPr>
              <a:t>close()</a:t>
            </a:r>
          </a:p>
          <a:p>
            <a:pPr marL="0" indent="0">
              <a:buNone/>
            </a:pPr>
            <a:r>
              <a:rPr lang="en-US" dirty="0" err="1" smtClean="0">
                <a:latin typeface="Consolas" panose="020B0609020204030204" pitchFamily="49" charset="0"/>
              </a:rPr>
              <a:t>ioctl</a:t>
            </a:r>
            <a:r>
              <a:rPr lang="en-US" dirty="0" smtClean="0">
                <a:latin typeface="Consolas" panose="020B0609020204030204" pitchFamily="49" charset="0"/>
              </a:rPr>
              <a:t>() </a:t>
            </a:r>
            <a:r>
              <a:rPr lang="en-US" i="1" dirty="0" smtClean="0">
                <a:solidFill>
                  <a:srgbClr val="008000"/>
                </a:solidFill>
              </a:rPr>
              <a:t>// check </a:t>
            </a:r>
            <a:r>
              <a:rPr lang="en-US" i="1" dirty="0" err="1" smtClean="0">
                <a:solidFill>
                  <a:srgbClr val="008000"/>
                </a:solidFill>
              </a:rPr>
              <a:t>num</a:t>
            </a:r>
            <a:r>
              <a:rPr lang="en-US" i="1" dirty="0" smtClean="0">
                <a:solidFill>
                  <a:srgbClr val="008000"/>
                </a:solidFill>
              </a:rPr>
              <a:t> bytes, non-block</a:t>
            </a:r>
          </a:p>
          <a:p>
            <a:pPr marL="0" indent="0">
              <a:buNone/>
            </a:pPr>
            <a:r>
              <a:rPr lang="en-US" dirty="0" err="1" smtClean="0">
                <a:latin typeface="Consolas" panose="020B0609020204030204" pitchFamily="49" charset="0"/>
              </a:rPr>
              <a:t>sigaction</a:t>
            </a:r>
            <a:r>
              <a:rPr lang="en-US" dirty="0">
                <a:latin typeface="Consolas" panose="020B0609020204030204" pitchFamily="49" charset="0"/>
              </a:rPr>
              <a:t>() </a:t>
            </a:r>
            <a:r>
              <a:rPr lang="en-US" i="1" dirty="0" smtClean="0">
                <a:solidFill>
                  <a:srgbClr val="008000"/>
                </a:solidFill>
              </a:rPr>
              <a:t>// if do signals</a:t>
            </a:r>
          </a:p>
          <a:p>
            <a:pPr marL="0" indent="0">
              <a:buNone/>
            </a:pPr>
            <a:endParaRPr lang="en-US" dirty="0"/>
          </a:p>
          <a:p>
            <a:pPr marL="0" indent="0">
              <a:buNone/>
            </a:pPr>
            <a:r>
              <a:rPr lang="en-US" i="1" dirty="0" smtClean="0">
                <a:solidFill>
                  <a:srgbClr val="008000"/>
                </a:solidFill>
              </a:rPr>
              <a:t>// </a:t>
            </a:r>
            <a:r>
              <a:rPr lang="en-US" i="1" dirty="0">
                <a:solidFill>
                  <a:srgbClr val="008000"/>
                </a:solidFill>
              </a:rPr>
              <a:t>Flags </a:t>
            </a:r>
            <a:endParaRPr lang="en-US" i="1" dirty="0" smtClean="0">
              <a:solidFill>
                <a:srgbClr val="008000"/>
              </a:solidFill>
            </a:endParaRPr>
          </a:p>
          <a:p>
            <a:pPr marL="0" indent="0">
              <a:buNone/>
            </a:pPr>
            <a:r>
              <a:rPr lang="en-US" dirty="0" smtClean="0"/>
              <a:t>MSG_DONTWAIT </a:t>
            </a:r>
            <a:r>
              <a:rPr lang="en-US" i="1" dirty="0" smtClean="0">
                <a:solidFill>
                  <a:srgbClr val="008000"/>
                </a:solidFill>
              </a:rPr>
              <a:t>// peek </a:t>
            </a:r>
            <a:r>
              <a:rPr lang="en-US" i="1" dirty="0" err="1" smtClean="0">
                <a:solidFill>
                  <a:srgbClr val="008000"/>
                </a:solidFill>
              </a:rPr>
              <a:t>recv</a:t>
            </a:r>
            <a:r>
              <a:rPr lang="en-US" i="1" dirty="0" smtClean="0">
                <a:solidFill>
                  <a:srgbClr val="008000"/>
                </a:solidFill>
              </a:rPr>
              <a:t>()</a:t>
            </a:r>
          </a:p>
          <a:p>
            <a:pPr marL="0" indent="0">
              <a:buNone/>
            </a:pPr>
            <a:endParaRPr lang="en-US" dirty="0" smtClean="0"/>
          </a:p>
          <a:p>
            <a:pPr marL="0" indent="0">
              <a:buNone/>
            </a:pPr>
            <a:r>
              <a:rPr lang="en-US" i="1" dirty="0" smtClean="0">
                <a:solidFill>
                  <a:srgbClr val="008000"/>
                </a:solidFill>
              </a:rPr>
              <a:t>// </a:t>
            </a:r>
            <a:r>
              <a:rPr lang="en-US" i="1" dirty="0">
                <a:solidFill>
                  <a:srgbClr val="008000"/>
                </a:solidFill>
              </a:rPr>
              <a:t>Types </a:t>
            </a:r>
            <a:endParaRPr lang="en-US" i="1" dirty="0" smtClean="0">
              <a:solidFill>
                <a:srgbClr val="008000"/>
              </a:solidFill>
            </a:endParaRPr>
          </a:p>
          <a:p>
            <a:pPr marL="0" indent="0">
              <a:buNone/>
            </a:pPr>
            <a:r>
              <a:rPr lang="en-US" dirty="0" err="1" smtClean="0"/>
              <a:t>socklen_t</a:t>
            </a:r>
            <a:endParaRPr lang="en-US" dirty="0"/>
          </a:p>
        </p:txBody>
      </p:sp>
      <p:sp>
        <p:nvSpPr>
          <p:cNvPr id="7" name="Text Placeholder 6"/>
          <p:cNvSpPr>
            <a:spLocks noGrp="1"/>
          </p:cNvSpPr>
          <p:nvPr>
            <p:ph type="body" sz="quarter" idx="3"/>
          </p:nvPr>
        </p:nvSpPr>
        <p:spPr>
          <a:xfrm>
            <a:off x="4572000" y="1219200"/>
            <a:ext cx="4041775" cy="639762"/>
          </a:xfrm>
        </p:spPr>
        <p:txBody>
          <a:bodyPr/>
          <a:lstStyle/>
          <a:p>
            <a:r>
              <a:rPr lang="en-US" dirty="0" smtClean="0"/>
              <a:t>Windows</a:t>
            </a:r>
            <a:endParaRPr lang="en-US" dirty="0"/>
          </a:p>
        </p:txBody>
      </p:sp>
      <p:sp>
        <p:nvSpPr>
          <p:cNvPr id="8" name="Content Placeholder 7"/>
          <p:cNvSpPr>
            <a:spLocks noGrp="1"/>
          </p:cNvSpPr>
          <p:nvPr>
            <p:ph sz="quarter" idx="4"/>
          </p:nvPr>
        </p:nvSpPr>
        <p:spPr>
          <a:xfrm>
            <a:off x="4572000" y="1858962"/>
            <a:ext cx="4343400" cy="3951288"/>
          </a:xfrm>
        </p:spPr>
        <p:txBody>
          <a:bodyPr>
            <a:normAutofit/>
          </a:bodyPr>
          <a:lstStyle/>
          <a:p>
            <a:pPr marL="0" indent="0">
              <a:buNone/>
            </a:pPr>
            <a:r>
              <a:rPr lang="en-US" sz="2000" i="1" dirty="0">
                <a:solidFill>
                  <a:srgbClr val="008000"/>
                </a:solidFill>
              </a:rPr>
              <a:t>// Header </a:t>
            </a:r>
            <a:r>
              <a:rPr lang="en-US" sz="2000" i="1" dirty="0" smtClean="0">
                <a:solidFill>
                  <a:srgbClr val="008000"/>
                </a:solidFill>
              </a:rPr>
              <a:t>files</a:t>
            </a:r>
          </a:p>
          <a:p>
            <a:pPr marL="0" indent="0">
              <a:buNone/>
            </a:pPr>
            <a:r>
              <a:rPr lang="en-US" sz="2000" dirty="0" smtClean="0">
                <a:latin typeface="Consolas" panose="020B0609020204030204" pitchFamily="49" charset="0"/>
              </a:rPr>
              <a:t>#</a:t>
            </a:r>
            <a:r>
              <a:rPr lang="en-US" sz="2000" dirty="0">
                <a:latin typeface="Consolas" panose="020B0609020204030204" pitchFamily="49" charset="0"/>
              </a:rPr>
              <a:t>include </a:t>
            </a:r>
            <a:r>
              <a:rPr lang="en-US" sz="2000" dirty="0">
                <a:solidFill>
                  <a:srgbClr val="0070C0"/>
                </a:solidFill>
                <a:latin typeface="Consolas" panose="020B0609020204030204" pitchFamily="49" charset="0"/>
              </a:rPr>
              <a:t>&lt;WinSock2.h&gt; </a:t>
            </a:r>
            <a:r>
              <a:rPr lang="en-US" sz="2000" dirty="0">
                <a:latin typeface="Consolas" panose="020B0609020204030204" pitchFamily="49" charset="0"/>
              </a:rPr>
              <a:t>#include </a:t>
            </a:r>
            <a:r>
              <a:rPr lang="en-US" sz="2000" dirty="0">
                <a:solidFill>
                  <a:srgbClr val="0070C0"/>
                </a:solidFill>
                <a:latin typeface="Consolas" panose="020B0609020204030204" pitchFamily="49" charset="0"/>
              </a:rPr>
              <a:t>&lt;WS2tcpip.h&gt; </a:t>
            </a:r>
            <a:endParaRPr lang="en-US" sz="2000" dirty="0" smtClean="0">
              <a:solidFill>
                <a:srgbClr val="0070C0"/>
              </a:solidFill>
              <a:latin typeface="Consolas" panose="020B0609020204030204" pitchFamily="49" charset="0"/>
            </a:endParaRPr>
          </a:p>
          <a:p>
            <a:pPr marL="0" indent="0">
              <a:buNone/>
            </a:pPr>
            <a:endParaRPr lang="en-US" sz="2000" dirty="0" smtClean="0"/>
          </a:p>
          <a:p>
            <a:pPr marL="0" indent="0">
              <a:buNone/>
            </a:pPr>
            <a:r>
              <a:rPr lang="en-US" sz="2000" i="1" dirty="0" smtClean="0">
                <a:solidFill>
                  <a:srgbClr val="008000"/>
                </a:solidFill>
              </a:rPr>
              <a:t>// </a:t>
            </a:r>
            <a:r>
              <a:rPr lang="en-US" sz="2000" i="1" dirty="0">
                <a:solidFill>
                  <a:srgbClr val="008000"/>
                </a:solidFill>
              </a:rPr>
              <a:t>System </a:t>
            </a:r>
            <a:r>
              <a:rPr lang="en-US" sz="2000" i="1" dirty="0" smtClean="0">
                <a:solidFill>
                  <a:srgbClr val="008000"/>
                </a:solidFill>
              </a:rPr>
              <a:t>calls</a:t>
            </a:r>
          </a:p>
          <a:p>
            <a:pPr marL="0" indent="0">
              <a:buNone/>
            </a:pPr>
            <a:r>
              <a:rPr lang="en-US" sz="2000" dirty="0" err="1" smtClean="0">
                <a:latin typeface="Consolas" panose="020B0609020204030204" pitchFamily="49" charset="0"/>
              </a:rPr>
              <a:t>closesocket</a:t>
            </a:r>
            <a:r>
              <a:rPr lang="en-US" sz="2000" dirty="0" smtClean="0">
                <a:latin typeface="Consolas" panose="020B0609020204030204" pitchFamily="49" charset="0"/>
              </a:rPr>
              <a:t>()</a:t>
            </a:r>
          </a:p>
          <a:p>
            <a:pPr marL="0" indent="0">
              <a:buNone/>
            </a:pPr>
            <a:r>
              <a:rPr lang="en-US" sz="2000" dirty="0" err="1" smtClean="0">
                <a:latin typeface="Consolas" panose="020B0609020204030204" pitchFamily="49" charset="0"/>
              </a:rPr>
              <a:t>ioctlsocket</a:t>
            </a:r>
            <a:r>
              <a:rPr lang="en-US" sz="2000" dirty="0" smtClean="0">
                <a:latin typeface="Consolas" panose="020B0609020204030204" pitchFamily="49" charset="0"/>
              </a:rPr>
              <a:t>()</a:t>
            </a:r>
            <a:r>
              <a:rPr lang="en-US" sz="2000" i="1" dirty="0">
                <a:solidFill>
                  <a:srgbClr val="008000"/>
                </a:solidFill>
              </a:rPr>
              <a:t> // check </a:t>
            </a:r>
            <a:r>
              <a:rPr lang="en-US" sz="2000" i="1" dirty="0" err="1">
                <a:solidFill>
                  <a:srgbClr val="008000"/>
                </a:solidFill>
              </a:rPr>
              <a:t>num</a:t>
            </a:r>
            <a:r>
              <a:rPr lang="en-US" sz="2000" i="1" dirty="0">
                <a:solidFill>
                  <a:srgbClr val="008000"/>
                </a:solidFill>
              </a:rPr>
              <a:t> </a:t>
            </a:r>
            <a:r>
              <a:rPr lang="en-US" sz="2000" i="1" dirty="0" smtClean="0">
                <a:solidFill>
                  <a:srgbClr val="008000"/>
                </a:solidFill>
              </a:rPr>
              <a:t>		                // bytes, non-blocking</a:t>
            </a:r>
            <a:endParaRPr lang="en-US" sz="2000" dirty="0">
              <a:latin typeface="Consolas" panose="020B0609020204030204" pitchFamily="49" charset="0"/>
            </a:endParaRPr>
          </a:p>
        </p:txBody>
      </p:sp>
      <p:sp>
        <p:nvSpPr>
          <p:cNvPr id="9" name="TextBox 8"/>
          <p:cNvSpPr txBox="1"/>
          <p:nvPr/>
        </p:nvSpPr>
        <p:spPr>
          <a:xfrm>
            <a:off x="3657600" y="5029200"/>
            <a:ext cx="4996881" cy="1200329"/>
          </a:xfrm>
          <a:prstGeom prst="rect">
            <a:avLst/>
          </a:prstGeom>
          <a:noFill/>
          <a:ln w="19050">
            <a:solidFill>
              <a:schemeClr val="tx1"/>
            </a:solidFill>
            <a:prstDash val="sysDash"/>
          </a:ln>
        </p:spPr>
        <p:txBody>
          <a:bodyPr wrap="none" rtlCol="0">
            <a:spAutoFit/>
          </a:bodyPr>
          <a:lstStyle/>
          <a:p>
            <a:r>
              <a:rPr lang="en-US" dirty="0" smtClean="0"/>
              <a:t>Multi-platform? (Optional – can be </a:t>
            </a:r>
            <a:r>
              <a:rPr lang="en-US" dirty="0" err="1" smtClean="0"/>
              <a:t>misc</a:t>
            </a:r>
            <a:r>
              <a:rPr lang="en-US" dirty="0" smtClean="0"/>
              <a:t> points)</a:t>
            </a:r>
          </a:p>
          <a:p>
            <a:r>
              <a:rPr lang="en-US" dirty="0">
                <a:latin typeface="Consolas" panose="020B0609020204030204" pitchFamily="49" charset="0"/>
              </a:rPr>
              <a:t>#if defined(</a:t>
            </a:r>
            <a:r>
              <a:rPr lang="en-US" dirty="0">
                <a:solidFill>
                  <a:srgbClr val="0070C0"/>
                </a:solidFill>
                <a:latin typeface="Consolas" panose="020B0609020204030204" pitchFamily="49" charset="0"/>
              </a:rPr>
              <a:t>_WIN32</a:t>
            </a:r>
            <a:r>
              <a:rPr lang="en-US" dirty="0">
                <a:latin typeface="Consolas" panose="020B0609020204030204" pitchFamily="49" charset="0"/>
              </a:rPr>
              <a:t>) || defined(</a:t>
            </a:r>
            <a:r>
              <a:rPr lang="en-US" dirty="0">
                <a:solidFill>
                  <a:srgbClr val="0070C0"/>
                </a:solidFill>
                <a:latin typeface="Consolas" panose="020B0609020204030204" pitchFamily="49" charset="0"/>
              </a:rPr>
              <a:t>_WIN64</a:t>
            </a:r>
            <a:r>
              <a:rPr lang="en-US" dirty="0">
                <a:latin typeface="Consolas" panose="020B0609020204030204" pitchFamily="49" charset="0"/>
              </a:rPr>
              <a:t>)</a:t>
            </a:r>
            <a:endParaRPr lang="en-US" dirty="0" smtClean="0">
              <a:latin typeface="Consolas" panose="020B0609020204030204" pitchFamily="49" charset="0"/>
            </a:endParaRPr>
          </a:p>
          <a:p>
            <a:endParaRPr lang="en-US" dirty="0" smtClean="0"/>
          </a:p>
          <a:p>
            <a:r>
              <a:rPr lang="en-US" dirty="0" smtClean="0"/>
              <a:t>Should be able to isolate all in </a:t>
            </a:r>
            <a:r>
              <a:rPr lang="en-US" dirty="0" err="1" smtClean="0">
                <a:solidFill>
                  <a:srgbClr val="0070C0"/>
                </a:solidFill>
              </a:rPr>
              <a:t>NetworkManager</a:t>
            </a:r>
            <a:endParaRPr lang="en-US" dirty="0">
              <a:solidFill>
                <a:srgbClr val="0070C0"/>
              </a:solidFill>
            </a:endParaRPr>
          </a:p>
        </p:txBody>
      </p:sp>
    </p:spTree>
    <p:extLst>
      <p:ext uri="{BB962C8B-B14F-4D97-AF65-F5344CB8AC3E}">
        <p14:creationId xmlns:p14="http://schemas.microsoft.com/office/powerpoint/2010/main" val="866553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Dragonfly Overview</a:t>
            </a:r>
            <a:endParaRPr lang="en-US" dirty="0"/>
          </a:p>
        </p:txBody>
      </p:sp>
      <p:sp>
        <p:nvSpPr>
          <p:cNvPr id="3" name="Content Placeholder 2"/>
          <p:cNvSpPr>
            <a:spLocks noGrp="1"/>
          </p:cNvSpPr>
          <p:nvPr>
            <p:ph idx="1"/>
          </p:nvPr>
        </p:nvSpPr>
        <p:spPr/>
        <p:txBody>
          <a:bodyPr>
            <a:normAutofit lnSpcReduction="10000"/>
          </a:bodyPr>
          <a:lstStyle/>
          <a:p>
            <a:r>
              <a:rPr lang="en-US" dirty="0" smtClean="0"/>
              <a:t>Text-based game engine</a:t>
            </a:r>
          </a:p>
          <a:p>
            <a:r>
              <a:rPr lang="en-US" dirty="0" smtClean="0"/>
              <a:t>Primarily to teach about game engine development</a:t>
            </a:r>
          </a:p>
          <a:p>
            <a:pPr lvl="1"/>
            <a:r>
              <a:rPr lang="en-US" dirty="0" smtClean="0"/>
              <a:t>But full-featured (graphics animation, collisions, audio, input/output) </a:t>
            </a:r>
            <a:r>
              <a:rPr lang="en-US" dirty="0" smtClean="0">
                <a:sym typeface="Wingdings" panose="05000000000000000000" pitchFamily="2" charset="2"/>
              </a:rPr>
              <a:t></a:t>
            </a:r>
            <a:r>
              <a:rPr lang="en-US" dirty="0" smtClean="0"/>
              <a:t> can make real games!</a:t>
            </a:r>
          </a:p>
          <a:p>
            <a:r>
              <a:rPr lang="en-US" dirty="0" smtClean="0"/>
              <a:t>Does not provide networking support</a:t>
            </a:r>
          </a:p>
          <a:p>
            <a:pPr lvl="1"/>
            <a:r>
              <a:rPr lang="en-US" dirty="0" smtClean="0"/>
              <a:t>(That’s the goal of this project!)</a:t>
            </a:r>
          </a:p>
          <a:p>
            <a:pPr lvl="1"/>
            <a:endParaRPr lang="en-US" dirty="0" smtClean="0"/>
          </a:p>
          <a:p>
            <a:pPr marL="0" indent="0" algn="ctr">
              <a:buNone/>
            </a:pPr>
            <a:r>
              <a:rPr lang="en-US" sz="2800" dirty="0" smtClean="0"/>
              <a:t>(High-level architecture slide next)</a:t>
            </a:r>
          </a:p>
        </p:txBody>
      </p:sp>
      <p:pic>
        <p:nvPicPr>
          <p:cNvPr id="4" name="Picture 4" descr="[Dragonfl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762000" cy="84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4559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Single-host Testing</a:t>
            </a:r>
            <a:endParaRPr lang="en-US" dirty="0"/>
          </a:p>
        </p:txBody>
      </p:sp>
      <p:sp>
        <p:nvSpPr>
          <p:cNvPr id="3" name="Content Placeholder 2"/>
          <p:cNvSpPr>
            <a:spLocks noGrp="1"/>
          </p:cNvSpPr>
          <p:nvPr>
            <p:ph idx="1"/>
          </p:nvPr>
        </p:nvSpPr>
        <p:spPr>
          <a:xfrm>
            <a:off x="457200" y="1524000"/>
            <a:ext cx="7620000" cy="2895600"/>
          </a:xfrm>
        </p:spPr>
        <p:txBody>
          <a:bodyPr/>
          <a:lstStyle/>
          <a:p>
            <a:r>
              <a:rPr lang="en-US" dirty="0" smtClean="0"/>
              <a:t>Can test via </a:t>
            </a:r>
            <a:r>
              <a:rPr lang="en-US" dirty="0" smtClean="0">
                <a:latin typeface="Consolas" panose="020B0609020204030204" pitchFamily="49" charset="0"/>
                <a:cs typeface="Consolas" panose="020B0609020204030204" pitchFamily="49" charset="0"/>
              </a:rPr>
              <a:t>localhost</a:t>
            </a:r>
          </a:p>
          <a:p>
            <a:r>
              <a:rPr lang="en-US" dirty="0" smtClean="0"/>
              <a:t>Both games will record keystrokes (</a:t>
            </a:r>
            <a:r>
              <a:rPr lang="en-US" dirty="0" smtClean="0">
                <a:solidFill>
                  <a:srgbClr val="008000"/>
                </a:solidFill>
              </a:rPr>
              <a:t>Dragonfly</a:t>
            </a:r>
            <a:r>
              <a:rPr lang="en-US" dirty="0" smtClean="0"/>
              <a:t> notes when key is pressed)</a:t>
            </a:r>
          </a:p>
          <a:p>
            <a:r>
              <a:rPr lang="en-US" dirty="0" smtClean="0"/>
              <a:t>Instead, game can check if mouse inside window (focus follow mouse)</a:t>
            </a:r>
            <a:endParaRPr lang="en-US" dirty="0"/>
          </a:p>
        </p:txBody>
      </p:sp>
      <p:sp>
        <p:nvSpPr>
          <p:cNvPr id="5" name="TextBox 4"/>
          <p:cNvSpPr txBox="1"/>
          <p:nvPr/>
        </p:nvSpPr>
        <p:spPr>
          <a:xfrm>
            <a:off x="1295400" y="4419600"/>
            <a:ext cx="6477000" cy="2123658"/>
          </a:xfrm>
          <a:prstGeom prst="rect">
            <a:avLst/>
          </a:prstGeom>
          <a:solidFill>
            <a:srgbClr val="FFFF99"/>
          </a:solidFill>
          <a:ln w="19050">
            <a:solidFill>
              <a:srgbClr val="003300"/>
            </a:solidFill>
          </a:ln>
        </p:spPr>
        <p:txBody>
          <a:bodyPr wrap="square" rtlCol="0">
            <a:spAutoFit/>
          </a:bodyPr>
          <a:lstStyle/>
          <a:p>
            <a:r>
              <a:rPr lang="en-US" sz="1200" i="1" dirty="0">
                <a:solidFill>
                  <a:srgbClr val="008000"/>
                </a:solidFill>
                <a:cs typeface="Consolas" panose="020B0609020204030204" pitchFamily="49" charset="0"/>
              </a:rPr>
              <a:t>// Check if mouse outside game window. </a:t>
            </a:r>
            <a:endParaRPr lang="en-US" sz="1200" i="1" dirty="0" smtClean="0">
              <a:solidFill>
                <a:srgbClr val="008000"/>
              </a:solidFill>
              <a:cs typeface="Consolas" panose="020B0609020204030204" pitchFamily="49" charset="0"/>
            </a:endParaRPr>
          </a:p>
          <a:p>
            <a:r>
              <a:rPr lang="en-US" sz="1200" dirty="0" smtClean="0">
                <a:solidFill>
                  <a:srgbClr val="0070C0"/>
                </a:solidFill>
                <a:latin typeface="Consolas" panose="020B0609020204030204" pitchFamily="49" charset="0"/>
                <a:cs typeface="Consolas" panose="020B0609020204030204" pitchFamily="49" charset="0"/>
              </a:rPr>
              <a:t>sf</a:t>
            </a:r>
            <a:r>
              <a:rPr lang="en-US" sz="1200" dirty="0">
                <a:solidFill>
                  <a:srgbClr val="0070C0"/>
                </a:solidFill>
                <a:latin typeface="Consolas" panose="020B0609020204030204" pitchFamily="49" charset="0"/>
                <a:cs typeface="Consolas" panose="020B0609020204030204" pitchFamily="49" charset="0"/>
              </a:rPr>
              <a:t>::</a:t>
            </a:r>
            <a:r>
              <a:rPr lang="en-US" sz="1200" dirty="0" err="1">
                <a:solidFill>
                  <a:srgbClr val="0070C0"/>
                </a:solidFill>
                <a:latin typeface="Consolas" panose="020B0609020204030204" pitchFamily="49" charset="0"/>
                <a:cs typeface="Consolas" panose="020B0609020204030204" pitchFamily="49" charset="0"/>
              </a:rPr>
              <a:t>RenderWindow</a:t>
            </a:r>
            <a:r>
              <a:rPr lang="en-US" sz="1200" dirty="0">
                <a:solidFill>
                  <a:srgbClr val="0070C0"/>
                </a:solidFill>
                <a:latin typeface="Consolas" panose="020B0609020204030204" pitchFamily="49" charset="0"/>
                <a:cs typeface="Consolas" panose="020B0609020204030204" pitchFamily="49" charset="0"/>
              </a:rPr>
              <a:t> *</a:t>
            </a:r>
            <a:r>
              <a:rPr lang="en-US" sz="1200" dirty="0" err="1">
                <a:solidFill>
                  <a:srgbClr val="0070C0"/>
                </a:solidFill>
                <a:latin typeface="Consolas" panose="020B0609020204030204" pitchFamily="49" charset="0"/>
                <a:cs typeface="Consolas" panose="020B0609020204030204" pitchFamily="49" charset="0"/>
              </a:rPr>
              <a:t>p_win</a:t>
            </a:r>
            <a:r>
              <a:rPr lang="en-US" sz="1200" dirty="0">
                <a:solidFill>
                  <a:srgbClr val="0070C0"/>
                </a:solidFill>
                <a:latin typeface="Consolas" panose="020B0609020204030204" pitchFamily="49" charset="0"/>
                <a:cs typeface="Consolas" panose="020B0609020204030204" pitchFamily="49" charset="0"/>
              </a:rPr>
              <a:t> </a:t>
            </a:r>
            <a:r>
              <a:rPr lang="en-US" sz="1200" dirty="0" smtClean="0">
                <a:solidFill>
                  <a:srgbClr val="0070C0"/>
                </a:solidFill>
                <a:latin typeface="Consolas" panose="020B0609020204030204" pitchFamily="49" charset="0"/>
                <a:cs typeface="Consolas" panose="020B0609020204030204" pitchFamily="49" charset="0"/>
              </a:rPr>
              <a:t>= </a:t>
            </a:r>
            <a:r>
              <a:rPr lang="en-US" sz="1200" dirty="0" err="1" smtClean="0">
                <a:solidFill>
                  <a:srgbClr val="0070C0"/>
                </a:solidFill>
                <a:latin typeface="Consolas" panose="020B0609020204030204" pitchFamily="49" charset="0"/>
                <a:cs typeface="Consolas" panose="020B0609020204030204" pitchFamily="49" charset="0"/>
              </a:rPr>
              <a:t>df</a:t>
            </a:r>
            <a:r>
              <a:rPr lang="en-US" sz="1200" dirty="0">
                <a:solidFill>
                  <a:srgbClr val="0070C0"/>
                </a:solidFill>
                <a:latin typeface="Consolas" panose="020B0609020204030204" pitchFamily="49" charset="0"/>
                <a:cs typeface="Consolas" panose="020B0609020204030204" pitchFamily="49" charset="0"/>
              </a:rPr>
              <a:t>::</a:t>
            </a:r>
            <a:r>
              <a:rPr lang="en-US" sz="1200" dirty="0" err="1">
                <a:solidFill>
                  <a:srgbClr val="0070C0"/>
                </a:solidFill>
                <a:latin typeface="Consolas" panose="020B0609020204030204" pitchFamily="49" charset="0"/>
                <a:cs typeface="Consolas" panose="020B0609020204030204" pitchFamily="49" charset="0"/>
              </a:rPr>
              <a:t>GraphicsManager</a:t>
            </a:r>
            <a:r>
              <a:rPr lang="en-US" sz="1200" dirty="0">
                <a:solidFill>
                  <a:srgbClr val="0070C0"/>
                </a:solidFill>
                <a:latin typeface="Consolas" panose="020B0609020204030204" pitchFamily="49" charset="0"/>
                <a:cs typeface="Consolas" panose="020B0609020204030204" pitchFamily="49" charset="0"/>
              </a:rPr>
              <a:t>::</a:t>
            </a:r>
            <a:r>
              <a:rPr lang="en-US" sz="1200" dirty="0" err="1">
                <a:solidFill>
                  <a:srgbClr val="0070C0"/>
                </a:solidFill>
                <a:latin typeface="Consolas" panose="020B0609020204030204" pitchFamily="49" charset="0"/>
                <a:cs typeface="Consolas" panose="020B0609020204030204" pitchFamily="49" charset="0"/>
              </a:rPr>
              <a:t>getInstance</a:t>
            </a:r>
            <a:r>
              <a:rPr lang="en-US" sz="1200" dirty="0">
                <a:solidFill>
                  <a:srgbClr val="0070C0"/>
                </a:solidFill>
                <a:latin typeface="Consolas" panose="020B0609020204030204" pitchFamily="49" charset="0"/>
                <a:cs typeface="Consolas" panose="020B0609020204030204" pitchFamily="49" charset="0"/>
              </a:rPr>
              <a:t>().</a:t>
            </a:r>
            <a:r>
              <a:rPr lang="en-US" sz="1200" dirty="0" err="1">
                <a:solidFill>
                  <a:srgbClr val="0070C0"/>
                </a:solidFill>
                <a:latin typeface="Consolas" panose="020B0609020204030204" pitchFamily="49" charset="0"/>
                <a:cs typeface="Consolas" panose="020B0609020204030204" pitchFamily="49" charset="0"/>
              </a:rPr>
              <a:t>getWindow</a:t>
            </a:r>
            <a:r>
              <a:rPr lang="en-US" sz="1200" dirty="0">
                <a:solidFill>
                  <a:srgbClr val="0070C0"/>
                </a:solidFill>
                <a:latin typeface="Consolas" panose="020B0609020204030204" pitchFamily="49" charset="0"/>
                <a:cs typeface="Consolas" panose="020B0609020204030204" pitchFamily="49" charset="0"/>
              </a:rPr>
              <a:t>(); </a:t>
            </a:r>
            <a:endParaRPr lang="en-US" sz="1200" dirty="0" smtClean="0">
              <a:solidFill>
                <a:srgbClr val="0070C0"/>
              </a:solidFill>
              <a:latin typeface="Consolas" panose="020B0609020204030204" pitchFamily="49" charset="0"/>
              <a:cs typeface="Consolas" panose="020B0609020204030204" pitchFamily="49" charset="0"/>
            </a:endParaRPr>
          </a:p>
          <a:p>
            <a:r>
              <a:rPr lang="en-US" sz="1200" dirty="0" smtClean="0">
                <a:solidFill>
                  <a:srgbClr val="0070C0"/>
                </a:solidFill>
                <a:latin typeface="Consolas" panose="020B0609020204030204" pitchFamily="49" charset="0"/>
                <a:cs typeface="Consolas" panose="020B0609020204030204" pitchFamily="49" charset="0"/>
              </a:rPr>
              <a:t>sf</a:t>
            </a:r>
            <a:r>
              <a:rPr lang="en-US" sz="1200" dirty="0">
                <a:solidFill>
                  <a:srgbClr val="0070C0"/>
                </a:solidFill>
                <a:latin typeface="Consolas" panose="020B0609020204030204" pitchFamily="49" charset="0"/>
                <a:cs typeface="Consolas" panose="020B0609020204030204" pitchFamily="49" charset="0"/>
              </a:rPr>
              <a:t>::Vector2i </a:t>
            </a:r>
            <a:r>
              <a:rPr lang="en-US" sz="1200" dirty="0" err="1">
                <a:solidFill>
                  <a:srgbClr val="0070C0"/>
                </a:solidFill>
                <a:latin typeface="Consolas" panose="020B0609020204030204" pitchFamily="49" charset="0"/>
                <a:cs typeface="Consolas" panose="020B0609020204030204" pitchFamily="49" charset="0"/>
              </a:rPr>
              <a:t>lp</a:t>
            </a:r>
            <a:r>
              <a:rPr lang="en-US" sz="1200" dirty="0">
                <a:solidFill>
                  <a:srgbClr val="0070C0"/>
                </a:solidFill>
                <a:latin typeface="Consolas" panose="020B0609020204030204" pitchFamily="49" charset="0"/>
                <a:cs typeface="Consolas" panose="020B0609020204030204" pitchFamily="49" charset="0"/>
              </a:rPr>
              <a:t> = sf::Mouse::</a:t>
            </a:r>
            <a:r>
              <a:rPr lang="en-US" sz="1200" dirty="0" err="1">
                <a:solidFill>
                  <a:srgbClr val="0070C0"/>
                </a:solidFill>
                <a:latin typeface="Consolas" panose="020B0609020204030204" pitchFamily="49" charset="0"/>
                <a:cs typeface="Consolas" panose="020B0609020204030204" pitchFamily="49" charset="0"/>
              </a:rPr>
              <a:t>getPosition</a:t>
            </a:r>
            <a:r>
              <a:rPr lang="en-US" sz="1200" dirty="0">
                <a:solidFill>
                  <a:srgbClr val="0070C0"/>
                </a:solidFill>
                <a:latin typeface="Consolas" panose="020B0609020204030204" pitchFamily="49" charset="0"/>
                <a:cs typeface="Consolas" panose="020B0609020204030204" pitchFamily="49" charset="0"/>
              </a:rPr>
              <a:t>(*</a:t>
            </a:r>
            <a:r>
              <a:rPr lang="en-US" sz="1200" dirty="0" err="1">
                <a:solidFill>
                  <a:srgbClr val="0070C0"/>
                </a:solidFill>
                <a:latin typeface="Consolas" panose="020B0609020204030204" pitchFamily="49" charset="0"/>
                <a:cs typeface="Consolas" panose="020B0609020204030204" pitchFamily="49" charset="0"/>
              </a:rPr>
              <a:t>p_win</a:t>
            </a:r>
            <a:r>
              <a:rPr lang="en-US" sz="1200" dirty="0">
                <a:solidFill>
                  <a:srgbClr val="0070C0"/>
                </a:solidFill>
                <a:latin typeface="Consolas" panose="020B0609020204030204" pitchFamily="49" charset="0"/>
                <a:cs typeface="Consolas" panose="020B0609020204030204" pitchFamily="49" charset="0"/>
              </a:rPr>
              <a:t>); </a:t>
            </a:r>
            <a:endParaRPr lang="en-US" sz="1200" dirty="0" smtClean="0">
              <a:solidFill>
                <a:srgbClr val="0070C0"/>
              </a:solidFill>
              <a:latin typeface="Consolas" panose="020B0609020204030204" pitchFamily="49" charset="0"/>
              <a:cs typeface="Consolas" panose="020B0609020204030204" pitchFamily="49" charset="0"/>
            </a:endParaRPr>
          </a:p>
          <a:p>
            <a:r>
              <a:rPr lang="en-US" sz="1200" b="1" dirty="0" smtClean="0">
                <a:latin typeface="Consolas" panose="020B0609020204030204" pitchFamily="49" charset="0"/>
                <a:cs typeface="Consolas" panose="020B0609020204030204" pitchFamily="49" charset="0"/>
              </a:rPr>
              <a:t>if</a:t>
            </a: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a:t>
            </a:r>
            <a:r>
              <a:rPr lang="en-US" sz="1200" dirty="0" err="1">
                <a:solidFill>
                  <a:srgbClr val="0070C0"/>
                </a:solidFill>
                <a:latin typeface="Consolas" panose="020B0609020204030204" pitchFamily="49" charset="0"/>
                <a:cs typeface="Consolas" panose="020B0609020204030204" pitchFamily="49" charset="0"/>
              </a:rPr>
              <a:t>lp.x</a:t>
            </a:r>
            <a:r>
              <a:rPr lang="en-US" sz="1200" dirty="0">
                <a:latin typeface="Consolas" panose="020B0609020204030204" pitchFamily="49" charset="0"/>
                <a:cs typeface="Consolas" panose="020B0609020204030204" pitchFamily="49" charset="0"/>
              </a:rPr>
              <a:t> &gt; </a:t>
            </a:r>
            <a:r>
              <a:rPr lang="en-US" sz="1200" dirty="0" err="1">
                <a:solidFill>
                  <a:srgbClr val="0070C0"/>
                </a:solidFill>
                <a:latin typeface="Consolas" panose="020B0609020204030204" pitchFamily="49" charset="0"/>
                <a:cs typeface="Consolas" panose="020B0609020204030204" pitchFamily="49" charset="0"/>
              </a:rPr>
              <a:t>df</a:t>
            </a:r>
            <a:r>
              <a:rPr lang="en-US" sz="1200" dirty="0">
                <a:solidFill>
                  <a:srgbClr val="0070C0"/>
                </a:solidFill>
                <a:latin typeface="Consolas" panose="020B0609020204030204" pitchFamily="49" charset="0"/>
                <a:cs typeface="Consolas" panose="020B0609020204030204" pitchFamily="49" charset="0"/>
              </a:rPr>
              <a:t>::</a:t>
            </a:r>
            <a:r>
              <a:rPr lang="en-US" sz="1200" dirty="0" err="1">
                <a:solidFill>
                  <a:srgbClr val="0070C0"/>
                </a:solidFill>
                <a:latin typeface="Consolas" panose="020B0609020204030204" pitchFamily="49" charset="0"/>
                <a:cs typeface="Consolas" panose="020B0609020204030204" pitchFamily="49" charset="0"/>
              </a:rPr>
              <a:t>Config</a:t>
            </a:r>
            <a:r>
              <a:rPr lang="en-US" sz="1200" dirty="0">
                <a:solidFill>
                  <a:srgbClr val="0070C0"/>
                </a:solidFill>
                <a:latin typeface="Consolas" panose="020B0609020204030204" pitchFamily="49" charset="0"/>
                <a:cs typeface="Consolas" panose="020B0609020204030204" pitchFamily="49" charset="0"/>
              </a:rPr>
              <a:t>::</a:t>
            </a:r>
            <a:r>
              <a:rPr lang="en-US" sz="1200" dirty="0" err="1">
                <a:solidFill>
                  <a:srgbClr val="0070C0"/>
                </a:solidFill>
                <a:latin typeface="Consolas" panose="020B0609020204030204" pitchFamily="49" charset="0"/>
                <a:cs typeface="Consolas" panose="020B0609020204030204" pitchFamily="49" charset="0"/>
              </a:rPr>
              <a:t>getInstance</a:t>
            </a:r>
            <a:r>
              <a:rPr lang="en-US" sz="1200" dirty="0">
                <a:solidFill>
                  <a:srgbClr val="0070C0"/>
                </a:solidFill>
                <a:latin typeface="Consolas" panose="020B0609020204030204" pitchFamily="49" charset="0"/>
                <a:cs typeface="Consolas" panose="020B0609020204030204" pitchFamily="49" charset="0"/>
              </a:rPr>
              <a:t>().</a:t>
            </a:r>
            <a:r>
              <a:rPr lang="en-US" sz="1200" dirty="0" err="1">
                <a:solidFill>
                  <a:srgbClr val="0070C0"/>
                </a:solidFill>
                <a:latin typeface="Consolas" panose="020B0609020204030204" pitchFamily="49" charset="0"/>
                <a:cs typeface="Consolas" panose="020B0609020204030204" pitchFamily="49" charset="0"/>
              </a:rPr>
              <a:t>getWindowHorizontalPixels</a:t>
            </a:r>
            <a:r>
              <a:rPr lang="en-US" sz="1200" dirty="0">
                <a:solidFill>
                  <a:srgbClr val="0070C0"/>
                </a:solidFill>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a:t>
            </a:r>
          </a:p>
          <a:p>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a:t>
            </a:r>
            <a:r>
              <a:rPr lang="en-US" sz="1200" dirty="0" err="1" smtClean="0">
                <a:solidFill>
                  <a:srgbClr val="0070C0"/>
                </a:solidFill>
                <a:latin typeface="Consolas" panose="020B0609020204030204" pitchFamily="49" charset="0"/>
                <a:cs typeface="Consolas" panose="020B0609020204030204" pitchFamily="49" charset="0"/>
              </a:rPr>
              <a:t>lp.x</a:t>
            </a: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&lt; </a:t>
            </a:r>
            <a:r>
              <a:rPr lang="en-US" sz="1200" b="1" dirty="0">
                <a:latin typeface="Consolas" panose="020B0609020204030204" pitchFamily="49" charset="0"/>
                <a:cs typeface="Consolas" panose="020B0609020204030204" pitchFamily="49" charset="0"/>
              </a:rPr>
              <a:t>0</a:t>
            </a:r>
            <a:r>
              <a:rPr lang="en-US" sz="1200" dirty="0">
                <a:latin typeface="Consolas" panose="020B0609020204030204" pitchFamily="49" charset="0"/>
                <a:cs typeface="Consolas" panose="020B0609020204030204" pitchFamily="49" charset="0"/>
              </a:rPr>
              <a:t> || </a:t>
            </a:r>
            <a:endParaRPr lang="en-US" sz="1200" dirty="0" smtClean="0">
              <a:latin typeface="Consolas" panose="020B0609020204030204" pitchFamily="49" charset="0"/>
              <a:cs typeface="Consolas" panose="020B0609020204030204" pitchFamily="49" charset="0"/>
            </a:endParaRPr>
          </a:p>
          <a:p>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a:t>
            </a:r>
            <a:r>
              <a:rPr lang="en-US" sz="1200" dirty="0" err="1" smtClean="0">
                <a:solidFill>
                  <a:srgbClr val="0070C0"/>
                </a:solidFill>
                <a:latin typeface="Consolas" panose="020B0609020204030204" pitchFamily="49" charset="0"/>
                <a:cs typeface="Consolas" panose="020B0609020204030204" pitchFamily="49" charset="0"/>
              </a:rPr>
              <a:t>lp.y</a:t>
            </a: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&gt; </a:t>
            </a:r>
            <a:r>
              <a:rPr lang="en-US" sz="1200" dirty="0" err="1" smtClean="0">
                <a:solidFill>
                  <a:srgbClr val="0070C0"/>
                </a:solidFill>
                <a:latin typeface="Consolas" panose="020B0609020204030204" pitchFamily="49" charset="0"/>
                <a:cs typeface="Consolas" panose="020B0609020204030204" pitchFamily="49" charset="0"/>
              </a:rPr>
              <a:t>df</a:t>
            </a:r>
            <a:r>
              <a:rPr lang="en-US" sz="1200" dirty="0">
                <a:solidFill>
                  <a:srgbClr val="0070C0"/>
                </a:solidFill>
                <a:latin typeface="Consolas" panose="020B0609020204030204" pitchFamily="49" charset="0"/>
                <a:cs typeface="Consolas" panose="020B0609020204030204" pitchFamily="49" charset="0"/>
              </a:rPr>
              <a:t>::</a:t>
            </a:r>
            <a:r>
              <a:rPr lang="en-US" sz="1200" dirty="0" err="1">
                <a:solidFill>
                  <a:srgbClr val="0070C0"/>
                </a:solidFill>
                <a:latin typeface="Consolas" panose="020B0609020204030204" pitchFamily="49" charset="0"/>
                <a:cs typeface="Consolas" panose="020B0609020204030204" pitchFamily="49" charset="0"/>
              </a:rPr>
              <a:t>Config</a:t>
            </a:r>
            <a:r>
              <a:rPr lang="en-US" sz="1200" dirty="0">
                <a:solidFill>
                  <a:srgbClr val="0070C0"/>
                </a:solidFill>
                <a:latin typeface="Consolas" panose="020B0609020204030204" pitchFamily="49" charset="0"/>
                <a:cs typeface="Consolas" panose="020B0609020204030204" pitchFamily="49" charset="0"/>
              </a:rPr>
              <a:t>::</a:t>
            </a:r>
            <a:r>
              <a:rPr lang="en-US" sz="1200" dirty="0" err="1">
                <a:solidFill>
                  <a:srgbClr val="0070C0"/>
                </a:solidFill>
                <a:latin typeface="Consolas" panose="020B0609020204030204" pitchFamily="49" charset="0"/>
                <a:cs typeface="Consolas" panose="020B0609020204030204" pitchFamily="49" charset="0"/>
              </a:rPr>
              <a:t>getInstance</a:t>
            </a:r>
            <a:r>
              <a:rPr lang="en-US" sz="1200" dirty="0">
                <a:solidFill>
                  <a:srgbClr val="0070C0"/>
                </a:solidFill>
                <a:latin typeface="Consolas" panose="020B0609020204030204" pitchFamily="49" charset="0"/>
                <a:cs typeface="Consolas" panose="020B0609020204030204" pitchFamily="49" charset="0"/>
              </a:rPr>
              <a:t>().</a:t>
            </a:r>
            <a:r>
              <a:rPr lang="en-US" sz="1200" dirty="0" err="1">
                <a:solidFill>
                  <a:srgbClr val="0070C0"/>
                </a:solidFill>
                <a:latin typeface="Consolas" panose="020B0609020204030204" pitchFamily="49" charset="0"/>
                <a:cs typeface="Consolas" panose="020B0609020204030204" pitchFamily="49" charset="0"/>
              </a:rPr>
              <a:t>getWindowVerticalPixels</a:t>
            </a:r>
            <a:r>
              <a:rPr lang="en-US" sz="1200" dirty="0">
                <a:solidFill>
                  <a:srgbClr val="0070C0"/>
                </a:solidFill>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a:t>
            </a:r>
          </a:p>
          <a:p>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a:t>
            </a:r>
            <a:r>
              <a:rPr lang="en-US" sz="1200" dirty="0" err="1">
                <a:solidFill>
                  <a:srgbClr val="0070C0"/>
                </a:solidFill>
                <a:latin typeface="Consolas" panose="020B0609020204030204" pitchFamily="49" charset="0"/>
                <a:cs typeface="Consolas" panose="020B0609020204030204" pitchFamily="49" charset="0"/>
              </a:rPr>
              <a:t>lp.y</a:t>
            </a:r>
            <a:r>
              <a:rPr lang="en-US" sz="1200" dirty="0">
                <a:latin typeface="Consolas" panose="020B0609020204030204" pitchFamily="49" charset="0"/>
                <a:cs typeface="Consolas" panose="020B0609020204030204" pitchFamily="49" charset="0"/>
              </a:rPr>
              <a:t> &lt; </a:t>
            </a:r>
            <a:r>
              <a:rPr lang="en-US" sz="1200" b="1" dirty="0">
                <a:latin typeface="Consolas" panose="020B0609020204030204" pitchFamily="49" charset="0"/>
                <a:cs typeface="Consolas" panose="020B0609020204030204" pitchFamily="49" charset="0"/>
              </a:rPr>
              <a:t>0</a:t>
            </a:r>
            <a:r>
              <a:rPr lang="en-US" sz="1200" dirty="0">
                <a:latin typeface="Consolas" panose="020B0609020204030204" pitchFamily="49" charset="0"/>
                <a:cs typeface="Consolas" panose="020B0609020204030204" pitchFamily="49" charset="0"/>
              </a:rPr>
              <a:t>) { </a:t>
            </a:r>
            <a:endParaRPr lang="en-US" sz="1200" dirty="0" smtClean="0">
              <a:latin typeface="Consolas" panose="020B0609020204030204" pitchFamily="49" charset="0"/>
              <a:cs typeface="Consolas" panose="020B0609020204030204" pitchFamily="49" charset="0"/>
            </a:endParaRPr>
          </a:p>
          <a:p>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a:t>
            </a:r>
            <a:r>
              <a:rPr lang="en-US" sz="1200" i="1" dirty="0" smtClean="0">
                <a:solidFill>
                  <a:srgbClr val="008000"/>
                </a:solidFill>
                <a:cs typeface="Consolas" panose="020B0609020204030204" pitchFamily="49" charset="0"/>
              </a:rPr>
              <a:t>// </a:t>
            </a:r>
            <a:r>
              <a:rPr lang="en-US" sz="1200" i="1" dirty="0">
                <a:solidFill>
                  <a:srgbClr val="008000"/>
                </a:solidFill>
                <a:cs typeface="Consolas" panose="020B0609020204030204" pitchFamily="49" charset="0"/>
              </a:rPr>
              <a:t>Outside window so don't capture input.</a:t>
            </a:r>
            <a:r>
              <a:rPr lang="en-US" sz="1200" dirty="0">
                <a:latin typeface="Consolas" panose="020B0609020204030204" pitchFamily="49" charset="0"/>
                <a:cs typeface="Consolas" panose="020B0609020204030204" pitchFamily="49" charset="0"/>
              </a:rPr>
              <a:t> </a:t>
            </a:r>
            <a:endParaRPr lang="en-US" sz="1200" dirty="0" smtClean="0">
              <a:latin typeface="Consolas" panose="020B0609020204030204" pitchFamily="49" charset="0"/>
              <a:cs typeface="Consolas" panose="020B0609020204030204" pitchFamily="49" charset="0"/>
            </a:endParaRPr>
          </a:p>
          <a:p>
            <a:r>
              <a:rPr lang="en-US" sz="1200" dirty="0" smtClean="0">
                <a:latin typeface="Consolas" panose="020B0609020204030204" pitchFamily="49" charset="0"/>
                <a:cs typeface="Consolas" panose="020B0609020204030204" pitchFamily="49" charset="0"/>
              </a:rPr>
              <a:t>} </a:t>
            </a:r>
            <a:r>
              <a:rPr lang="en-US" sz="1200" b="1" dirty="0">
                <a:latin typeface="Consolas" panose="020B0609020204030204" pitchFamily="49" charset="0"/>
                <a:cs typeface="Consolas" panose="020B0609020204030204" pitchFamily="49" charset="0"/>
              </a:rPr>
              <a:t>else</a:t>
            </a:r>
            <a:r>
              <a:rPr lang="en-US" sz="1200" dirty="0">
                <a:latin typeface="Consolas" panose="020B0609020204030204" pitchFamily="49" charset="0"/>
                <a:cs typeface="Consolas" panose="020B0609020204030204" pitchFamily="49" charset="0"/>
              </a:rPr>
              <a:t> { </a:t>
            </a:r>
            <a:endParaRPr lang="en-US" sz="1200" dirty="0" smtClean="0">
              <a:latin typeface="Consolas" panose="020B0609020204030204" pitchFamily="49" charset="0"/>
              <a:cs typeface="Consolas" panose="020B0609020204030204" pitchFamily="49" charset="0"/>
            </a:endParaRPr>
          </a:p>
          <a:p>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a:t>
            </a:r>
            <a:r>
              <a:rPr lang="en-US" sz="1200" i="1" dirty="0" smtClean="0">
                <a:solidFill>
                  <a:srgbClr val="008000"/>
                </a:solidFill>
                <a:cs typeface="Consolas" panose="020B0609020204030204" pitchFamily="49" charset="0"/>
              </a:rPr>
              <a:t>// </a:t>
            </a:r>
            <a:r>
              <a:rPr lang="en-US" sz="1200" i="1" dirty="0">
                <a:solidFill>
                  <a:srgbClr val="008000"/>
                </a:solidFill>
                <a:cs typeface="Consolas" panose="020B0609020204030204" pitchFamily="49" charset="0"/>
              </a:rPr>
              <a:t>Inside window so don't capture input.</a:t>
            </a:r>
            <a:r>
              <a:rPr lang="en-US" sz="1200" dirty="0">
                <a:latin typeface="Consolas" panose="020B0609020204030204" pitchFamily="49" charset="0"/>
                <a:cs typeface="Consolas" panose="020B0609020204030204" pitchFamily="49" charset="0"/>
              </a:rPr>
              <a:t> </a:t>
            </a:r>
            <a:endParaRPr lang="en-US" sz="1200" dirty="0" smtClean="0">
              <a:latin typeface="Consolas" panose="020B0609020204030204" pitchFamily="49" charset="0"/>
              <a:cs typeface="Consolas" panose="020B0609020204030204" pitchFamily="49" charset="0"/>
            </a:endParaRPr>
          </a:p>
          <a:p>
            <a:r>
              <a:rPr lang="en-US" sz="1200" dirty="0" smtClean="0">
                <a:latin typeface="Consolas" panose="020B0609020204030204" pitchFamily="49" charset="0"/>
                <a:cs typeface="Consolas" panose="020B0609020204030204" pitchFamily="49" charset="0"/>
              </a:rPr>
              <a:t>} </a:t>
            </a:r>
            <a:endParaRPr lang="en-US" sz="1200" i="1" dirty="0">
              <a:solidFill>
                <a:srgbClr val="0099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9594678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Defined Roles – Host or Client</a:t>
            </a:r>
            <a:endParaRPr lang="en-US" dirty="0"/>
          </a:p>
        </p:txBody>
      </p:sp>
      <p:sp>
        <p:nvSpPr>
          <p:cNvPr id="3" name="Content Placeholder 2"/>
          <p:cNvSpPr>
            <a:spLocks noGrp="1"/>
          </p:cNvSpPr>
          <p:nvPr>
            <p:ph idx="1"/>
          </p:nvPr>
        </p:nvSpPr>
        <p:spPr>
          <a:xfrm>
            <a:off x="457200" y="1600201"/>
            <a:ext cx="8229600" cy="838199"/>
          </a:xfrm>
        </p:spPr>
        <p:txBody>
          <a:bodyPr>
            <a:noAutofit/>
          </a:bodyPr>
          <a:lstStyle/>
          <a:p>
            <a:r>
              <a:rPr lang="en-US" sz="2400" dirty="0" smtClean="0"/>
              <a:t>Helpful for single code-base game to “know” if Host or Client</a:t>
            </a:r>
            <a:endParaRPr lang="en-US" sz="2400" dirty="0"/>
          </a:p>
        </p:txBody>
      </p:sp>
      <p:sp>
        <p:nvSpPr>
          <p:cNvPr id="4" name="TextBox 3"/>
          <p:cNvSpPr txBox="1"/>
          <p:nvPr/>
        </p:nvSpPr>
        <p:spPr>
          <a:xfrm>
            <a:off x="1447800" y="2362200"/>
            <a:ext cx="6477000" cy="4339650"/>
          </a:xfrm>
          <a:prstGeom prst="rect">
            <a:avLst/>
          </a:prstGeom>
          <a:solidFill>
            <a:srgbClr val="FFFF99"/>
          </a:solidFill>
          <a:ln w="19050">
            <a:solidFill>
              <a:srgbClr val="003300"/>
            </a:solidFill>
          </a:ln>
        </p:spPr>
        <p:txBody>
          <a:bodyPr wrap="square" rtlCol="0">
            <a:spAutoFit/>
          </a:bodyPr>
          <a:lstStyle/>
          <a:p>
            <a:r>
              <a:rPr lang="en-US" sz="1200" i="1" dirty="0" smtClean="0">
                <a:solidFill>
                  <a:srgbClr val="008000"/>
                </a:solidFill>
                <a:cs typeface="Consolas" panose="020B0609020204030204" pitchFamily="49" charset="0"/>
              </a:rPr>
              <a:t>// </a:t>
            </a:r>
            <a:r>
              <a:rPr lang="en-US" sz="1200" i="1" dirty="0">
                <a:solidFill>
                  <a:srgbClr val="008000"/>
                </a:solidFill>
                <a:cs typeface="Consolas" panose="020B0609020204030204" pitchFamily="49" charset="0"/>
              </a:rPr>
              <a:t>Role class </a:t>
            </a:r>
            <a:r>
              <a:rPr lang="en-US" sz="1200" i="1" dirty="0" smtClean="0">
                <a:solidFill>
                  <a:srgbClr val="008000"/>
                </a:solidFill>
                <a:cs typeface="Consolas" panose="020B0609020204030204" pitchFamily="49" charset="0"/>
              </a:rPr>
              <a:t>- Indicate </a:t>
            </a:r>
            <a:r>
              <a:rPr lang="en-US" sz="1200" i="1" dirty="0">
                <a:solidFill>
                  <a:srgbClr val="008000"/>
                </a:solidFill>
                <a:cs typeface="Consolas" panose="020B0609020204030204" pitchFamily="49" charset="0"/>
              </a:rPr>
              <a:t>whether game is Host or Client. </a:t>
            </a:r>
            <a:endParaRPr lang="en-US" sz="1200" i="1" dirty="0" smtClean="0">
              <a:solidFill>
                <a:srgbClr val="008000"/>
              </a:solidFill>
              <a:cs typeface="Consolas" panose="020B0609020204030204" pitchFamily="49" charset="0"/>
            </a:endParaRPr>
          </a:p>
          <a:p>
            <a:endParaRPr lang="en-US" sz="1200" dirty="0" smtClean="0">
              <a:solidFill>
                <a:srgbClr val="0070C0"/>
              </a:solidFill>
              <a:latin typeface="Consolas" panose="020B0609020204030204" pitchFamily="49" charset="0"/>
              <a:cs typeface="Consolas" panose="020B0609020204030204" pitchFamily="49" charset="0"/>
            </a:endParaRPr>
          </a:p>
          <a:p>
            <a:r>
              <a:rPr lang="en-US" sz="1200" dirty="0" smtClean="0">
                <a:latin typeface="Consolas" panose="020B0609020204030204" pitchFamily="49" charset="0"/>
                <a:cs typeface="Consolas" panose="020B0609020204030204" pitchFamily="49" charset="0"/>
              </a:rPr>
              <a:t>#</a:t>
            </a:r>
            <a:r>
              <a:rPr lang="en-US" sz="1200" dirty="0" err="1">
                <a:latin typeface="Consolas" panose="020B0609020204030204" pitchFamily="49" charset="0"/>
                <a:cs typeface="Consolas" panose="020B0609020204030204" pitchFamily="49" charset="0"/>
              </a:rPr>
              <a:t>ifndef</a:t>
            </a:r>
            <a:r>
              <a:rPr lang="en-US" sz="1200" dirty="0">
                <a:latin typeface="Consolas" panose="020B0609020204030204" pitchFamily="49" charset="0"/>
                <a:cs typeface="Consolas" panose="020B0609020204030204" pitchFamily="49" charset="0"/>
              </a:rPr>
              <a:t> </a:t>
            </a:r>
            <a:r>
              <a:rPr lang="en-US" sz="1200" dirty="0">
                <a:solidFill>
                  <a:srgbClr val="0070C0"/>
                </a:solidFill>
                <a:latin typeface="Consolas" panose="020B0609020204030204" pitchFamily="49" charset="0"/>
                <a:cs typeface="Consolas" panose="020B0609020204030204" pitchFamily="49" charset="0"/>
              </a:rPr>
              <a:t>__ROLE_H__ </a:t>
            </a:r>
            <a:endParaRPr lang="en-US" sz="1200" dirty="0" smtClean="0">
              <a:solidFill>
                <a:srgbClr val="0070C0"/>
              </a:solidFill>
              <a:latin typeface="Consolas" panose="020B0609020204030204" pitchFamily="49" charset="0"/>
              <a:cs typeface="Consolas" panose="020B0609020204030204" pitchFamily="49" charset="0"/>
            </a:endParaRPr>
          </a:p>
          <a:p>
            <a:r>
              <a:rPr lang="en-US" sz="1200" dirty="0" smtClean="0">
                <a:latin typeface="Consolas" panose="020B0609020204030204" pitchFamily="49" charset="0"/>
                <a:cs typeface="Consolas" panose="020B0609020204030204" pitchFamily="49" charset="0"/>
              </a:rPr>
              <a:t>#</a:t>
            </a:r>
            <a:r>
              <a:rPr lang="en-US" sz="1200" dirty="0">
                <a:latin typeface="Consolas" panose="020B0609020204030204" pitchFamily="49" charset="0"/>
                <a:cs typeface="Consolas" panose="020B0609020204030204" pitchFamily="49" charset="0"/>
              </a:rPr>
              <a:t>define </a:t>
            </a:r>
            <a:r>
              <a:rPr lang="en-US" sz="1200" dirty="0">
                <a:solidFill>
                  <a:srgbClr val="0070C0"/>
                </a:solidFill>
                <a:latin typeface="Consolas" panose="020B0609020204030204" pitchFamily="49" charset="0"/>
                <a:cs typeface="Consolas" panose="020B0609020204030204" pitchFamily="49" charset="0"/>
              </a:rPr>
              <a:t>__ROLE_H__ </a:t>
            </a:r>
            <a:endParaRPr lang="en-US" sz="1200" dirty="0" smtClean="0">
              <a:solidFill>
                <a:srgbClr val="0070C0"/>
              </a:solidFill>
              <a:latin typeface="Consolas" panose="020B0609020204030204" pitchFamily="49" charset="0"/>
              <a:cs typeface="Consolas" panose="020B0609020204030204" pitchFamily="49" charset="0"/>
            </a:endParaRPr>
          </a:p>
          <a:p>
            <a:endParaRPr lang="en-US" sz="1200" b="1" dirty="0">
              <a:solidFill>
                <a:srgbClr val="0070C0"/>
              </a:solidFill>
              <a:latin typeface="Consolas" panose="020B0609020204030204" pitchFamily="49" charset="0"/>
              <a:cs typeface="Consolas" panose="020B0609020204030204" pitchFamily="49" charset="0"/>
            </a:endParaRPr>
          </a:p>
          <a:p>
            <a:r>
              <a:rPr lang="en-US" sz="1200" b="1" dirty="0" smtClean="0">
                <a:latin typeface="Consolas" panose="020B0609020204030204" pitchFamily="49" charset="0"/>
                <a:cs typeface="Consolas" panose="020B0609020204030204" pitchFamily="49" charset="0"/>
              </a:rPr>
              <a:t>class</a:t>
            </a:r>
            <a:r>
              <a:rPr lang="en-US" sz="1200" dirty="0" smtClean="0">
                <a:solidFill>
                  <a:srgbClr val="0070C0"/>
                </a:solidFill>
                <a:latin typeface="Consolas" panose="020B0609020204030204" pitchFamily="49" charset="0"/>
                <a:cs typeface="Consolas" panose="020B0609020204030204" pitchFamily="49" charset="0"/>
              </a:rPr>
              <a:t> </a:t>
            </a:r>
            <a:r>
              <a:rPr lang="en-US" sz="1200" b="1" dirty="0">
                <a:solidFill>
                  <a:srgbClr val="0070C0"/>
                </a:solidFill>
                <a:latin typeface="Consolas" panose="020B0609020204030204" pitchFamily="49" charset="0"/>
                <a:cs typeface="Consolas" panose="020B0609020204030204" pitchFamily="49" charset="0"/>
              </a:rPr>
              <a:t>Role</a:t>
            </a:r>
            <a:r>
              <a:rPr lang="en-US" sz="1200" dirty="0">
                <a:solidFill>
                  <a:srgbClr val="0070C0"/>
                </a:solidFill>
                <a:latin typeface="Consolas" panose="020B0609020204030204" pitchFamily="49" charset="0"/>
                <a:cs typeface="Consolas" panose="020B0609020204030204" pitchFamily="49" charset="0"/>
              </a:rPr>
              <a:t> { </a:t>
            </a:r>
            <a:endParaRPr lang="en-US" sz="1200" dirty="0" smtClean="0">
              <a:solidFill>
                <a:srgbClr val="0070C0"/>
              </a:solidFill>
              <a:latin typeface="Consolas" panose="020B0609020204030204" pitchFamily="49" charset="0"/>
              <a:cs typeface="Consolas" panose="020B0609020204030204" pitchFamily="49" charset="0"/>
            </a:endParaRPr>
          </a:p>
          <a:p>
            <a:r>
              <a:rPr lang="en-US" sz="1200" b="1" dirty="0">
                <a:solidFill>
                  <a:srgbClr val="0070C0"/>
                </a:solidFill>
                <a:latin typeface="Consolas" panose="020B0609020204030204" pitchFamily="49" charset="0"/>
                <a:cs typeface="Consolas" panose="020B0609020204030204" pitchFamily="49" charset="0"/>
              </a:rPr>
              <a:t> </a:t>
            </a:r>
            <a:r>
              <a:rPr lang="en-US" sz="1200" b="1" dirty="0" smtClean="0">
                <a:latin typeface="Consolas" panose="020B0609020204030204" pitchFamily="49" charset="0"/>
                <a:cs typeface="Consolas" panose="020B0609020204030204" pitchFamily="49" charset="0"/>
              </a:rPr>
              <a:t>private</a:t>
            </a:r>
            <a:r>
              <a:rPr lang="en-US" sz="1200" b="1" dirty="0">
                <a:latin typeface="Consolas" panose="020B0609020204030204" pitchFamily="49" charset="0"/>
                <a:cs typeface="Consolas" panose="020B0609020204030204" pitchFamily="49" charset="0"/>
              </a:rPr>
              <a:t>:</a:t>
            </a:r>
            <a:r>
              <a:rPr lang="en-US" sz="1200" dirty="0">
                <a:latin typeface="Consolas" panose="020B0609020204030204" pitchFamily="49" charset="0"/>
                <a:cs typeface="Consolas" panose="020B0609020204030204" pitchFamily="49" charset="0"/>
              </a:rPr>
              <a:t> </a:t>
            </a:r>
            <a:endParaRPr lang="en-US" sz="1200" dirty="0" smtClean="0">
              <a:latin typeface="Consolas" panose="020B0609020204030204" pitchFamily="49" charset="0"/>
              <a:cs typeface="Consolas" panose="020B0609020204030204" pitchFamily="49" charset="0"/>
            </a:endParaRPr>
          </a:p>
          <a:p>
            <a:r>
              <a:rPr lang="en-US" sz="1200" dirty="0">
                <a:solidFill>
                  <a:srgbClr val="0070C0"/>
                </a:solidFill>
                <a:latin typeface="Consolas" panose="020B0609020204030204" pitchFamily="49" charset="0"/>
                <a:cs typeface="Consolas" panose="020B0609020204030204" pitchFamily="49" charset="0"/>
              </a:rPr>
              <a:t> </a:t>
            </a:r>
            <a:r>
              <a:rPr lang="en-US" sz="1200" dirty="0" smtClean="0">
                <a:solidFill>
                  <a:srgbClr val="0070C0"/>
                </a:solidFill>
                <a:latin typeface="Consolas" panose="020B0609020204030204" pitchFamily="49" charset="0"/>
                <a:cs typeface="Consolas" panose="020B0609020204030204" pitchFamily="49" charset="0"/>
              </a:rPr>
              <a:t> Role</a:t>
            </a:r>
            <a:r>
              <a:rPr lang="en-US" sz="1200" dirty="0">
                <a:solidFill>
                  <a:srgbClr val="0070C0"/>
                </a:solidFill>
                <a:latin typeface="Consolas" panose="020B0609020204030204" pitchFamily="49" charset="0"/>
                <a:cs typeface="Consolas" panose="020B0609020204030204" pitchFamily="49" charset="0"/>
              </a:rPr>
              <a:t>(); </a:t>
            </a:r>
            <a:r>
              <a:rPr lang="en-US" sz="1200" i="1" dirty="0">
                <a:solidFill>
                  <a:srgbClr val="008000"/>
                </a:solidFill>
                <a:cs typeface="Consolas" panose="020B0609020204030204" pitchFamily="49" charset="0"/>
              </a:rPr>
              <a:t>// Private since a singleton. </a:t>
            </a:r>
            <a:endParaRPr lang="en-US" sz="1200" i="1" dirty="0" smtClean="0">
              <a:solidFill>
                <a:srgbClr val="008000"/>
              </a:solidFill>
              <a:cs typeface="Consolas" panose="020B0609020204030204" pitchFamily="49" charset="0"/>
            </a:endParaRPr>
          </a:p>
          <a:p>
            <a:r>
              <a:rPr lang="en-US" sz="1200" dirty="0">
                <a:solidFill>
                  <a:srgbClr val="0070C0"/>
                </a:solidFill>
                <a:latin typeface="Consolas" panose="020B0609020204030204" pitchFamily="49" charset="0"/>
                <a:cs typeface="Consolas" panose="020B0609020204030204" pitchFamily="49" charset="0"/>
              </a:rPr>
              <a:t> </a:t>
            </a:r>
            <a:r>
              <a:rPr lang="en-US" sz="1200" dirty="0" smtClean="0">
                <a:solidFill>
                  <a:srgbClr val="0070C0"/>
                </a:solidFill>
                <a:latin typeface="Consolas" panose="020B0609020204030204" pitchFamily="49" charset="0"/>
                <a:cs typeface="Consolas" panose="020B0609020204030204" pitchFamily="49" charset="0"/>
              </a:rPr>
              <a:t> Role </a:t>
            </a:r>
            <a:r>
              <a:rPr lang="en-US" sz="1200" dirty="0">
                <a:solidFill>
                  <a:srgbClr val="0070C0"/>
                </a:solidFill>
                <a:latin typeface="Consolas" panose="020B0609020204030204" pitchFamily="49" charset="0"/>
                <a:cs typeface="Consolas" panose="020B0609020204030204" pitchFamily="49" charset="0"/>
              </a:rPr>
              <a:t>(Role </a:t>
            </a:r>
            <a:r>
              <a:rPr lang="en-US" sz="1200" dirty="0" err="1">
                <a:latin typeface="Consolas" panose="020B0609020204030204" pitchFamily="49" charset="0"/>
                <a:cs typeface="Consolas" panose="020B0609020204030204" pitchFamily="49" charset="0"/>
              </a:rPr>
              <a:t>const</a:t>
            </a:r>
            <a:r>
              <a:rPr lang="en-US" sz="1200" dirty="0">
                <a:solidFill>
                  <a:srgbClr val="0070C0"/>
                </a:solidFill>
                <a:latin typeface="Consolas" panose="020B0609020204030204" pitchFamily="49" charset="0"/>
                <a:cs typeface="Consolas" panose="020B0609020204030204" pitchFamily="49" charset="0"/>
              </a:rPr>
              <a:t>&amp;); </a:t>
            </a:r>
            <a:r>
              <a:rPr lang="en-US" sz="1200" i="1" dirty="0">
                <a:solidFill>
                  <a:srgbClr val="008000"/>
                </a:solidFill>
                <a:cs typeface="Consolas" panose="020B0609020204030204" pitchFamily="49" charset="0"/>
              </a:rPr>
              <a:t>// Don't allow copy. </a:t>
            </a:r>
            <a:endParaRPr lang="en-US" sz="1200" i="1" dirty="0" smtClean="0">
              <a:solidFill>
                <a:srgbClr val="008000"/>
              </a:solidFill>
              <a:cs typeface="Consolas" panose="020B0609020204030204" pitchFamily="49" charset="0"/>
            </a:endParaRPr>
          </a:p>
          <a:p>
            <a:r>
              <a:rPr lang="en-US" sz="1200" b="1" dirty="0">
                <a:solidFill>
                  <a:srgbClr val="0070C0"/>
                </a:solidFill>
                <a:latin typeface="Consolas" panose="020B0609020204030204" pitchFamily="49" charset="0"/>
                <a:cs typeface="Consolas" panose="020B0609020204030204" pitchFamily="49" charset="0"/>
              </a:rPr>
              <a:t> </a:t>
            </a:r>
            <a:r>
              <a:rPr lang="en-US" sz="1200" b="1" dirty="0" smtClean="0">
                <a:solidFill>
                  <a:srgbClr val="0070C0"/>
                </a:solidFill>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void </a:t>
            </a:r>
            <a:r>
              <a:rPr lang="en-US" sz="1200" dirty="0">
                <a:latin typeface="Consolas" panose="020B0609020204030204" pitchFamily="49" charset="0"/>
                <a:cs typeface="Consolas" panose="020B0609020204030204" pitchFamily="49" charset="0"/>
              </a:rPr>
              <a:t>operator</a:t>
            </a:r>
            <a:r>
              <a:rPr lang="en-US" sz="1200" dirty="0">
                <a:solidFill>
                  <a:srgbClr val="0070C0"/>
                </a:solidFill>
                <a:latin typeface="Consolas" panose="020B0609020204030204" pitchFamily="49" charset="0"/>
                <a:cs typeface="Consolas" panose="020B0609020204030204" pitchFamily="49" charset="0"/>
              </a:rPr>
              <a:t>=(Role </a:t>
            </a:r>
            <a:r>
              <a:rPr lang="en-US" sz="1200" dirty="0" err="1">
                <a:latin typeface="Consolas" panose="020B0609020204030204" pitchFamily="49" charset="0"/>
                <a:cs typeface="Consolas" panose="020B0609020204030204" pitchFamily="49" charset="0"/>
              </a:rPr>
              <a:t>const</a:t>
            </a:r>
            <a:r>
              <a:rPr lang="en-US" sz="1200" dirty="0">
                <a:solidFill>
                  <a:srgbClr val="0070C0"/>
                </a:solidFill>
                <a:latin typeface="Consolas" panose="020B0609020204030204" pitchFamily="49" charset="0"/>
                <a:cs typeface="Consolas" panose="020B0609020204030204" pitchFamily="49" charset="0"/>
              </a:rPr>
              <a:t>&amp;); </a:t>
            </a:r>
            <a:r>
              <a:rPr lang="en-US" sz="1200" i="1" dirty="0">
                <a:solidFill>
                  <a:srgbClr val="008000"/>
                </a:solidFill>
                <a:cs typeface="Consolas" panose="020B0609020204030204" pitchFamily="49" charset="0"/>
              </a:rPr>
              <a:t>// Don't allow assignment. </a:t>
            </a:r>
            <a:endParaRPr lang="en-US" sz="1200" i="1" dirty="0" smtClean="0">
              <a:solidFill>
                <a:srgbClr val="008000"/>
              </a:solidFill>
              <a:cs typeface="Consolas" panose="020B0609020204030204" pitchFamily="49" charset="0"/>
            </a:endParaRPr>
          </a:p>
          <a:p>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bool </a:t>
            </a:r>
            <a:r>
              <a:rPr lang="en-US" sz="1200" dirty="0" err="1">
                <a:solidFill>
                  <a:srgbClr val="0070C0"/>
                </a:solidFill>
                <a:latin typeface="Consolas" panose="020B0609020204030204" pitchFamily="49" charset="0"/>
                <a:cs typeface="Consolas" panose="020B0609020204030204" pitchFamily="49" charset="0"/>
              </a:rPr>
              <a:t>is_host</a:t>
            </a:r>
            <a:r>
              <a:rPr lang="en-US" sz="1200" dirty="0">
                <a:solidFill>
                  <a:srgbClr val="0070C0"/>
                </a:solidFill>
                <a:latin typeface="Consolas" panose="020B0609020204030204" pitchFamily="49" charset="0"/>
                <a:cs typeface="Consolas" panose="020B0609020204030204" pitchFamily="49" charset="0"/>
              </a:rPr>
              <a:t>; </a:t>
            </a:r>
            <a:r>
              <a:rPr lang="en-US" sz="1200" i="1" dirty="0">
                <a:solidFill>
                  <a:srgbClr val="008000"/>
                </a:solidFill>
                <a:cs typeface="Consolas" panose="020B0609020204030204" pitchFamily="49" charset="0"/>
              </a:rPr>
              <a:t>// True if hosting game. </a:t>
            </a:r>
            <a:endParaRPr lang="en-US" sz="1200" i="1" dirty="0" smtClean="0">
              <a:solidFill>
                <a:srgbClr val="008000"/>
              </a:solidFill>
              <a:cs typeface="Consolas" panose="020B0609020204030204" pitchFamily="49" charset="0"/>
            </a:endParaRPr>
          </a:p>
          <a:p>
            <a:endParaRPr lang="en-US" sz="1200" b="1" dirty="0">
              <a:solidFill>
                <a:srgbClr val="0070C0"/>
              </a:solidFill>
              <a:latin typeface="Consolas" panose="020B0609020204030204" pitchFamily="49" charset="0"/>
              <a:cs typeface="Consolas" panose="020B0609020204030204" pitchFamily="49" charset="0"/>
            </a:endParaRPr>
          </a:p>
          <a:p>
            <a:r>
              <a:rPr lang="en-US" sz="1200" b="1" dirty="0" smtClean="0">
                <a:latin typeface="Consolas" panose="020B0609020204030204" pitchFamily="49" charset="0"/>
                <a:cs typeface="Consolas" panose="020B0609020204030204" pitchFamily="49" charset="0"/>
              </a:rPr>
              <a:t>public</a:t>
            </a:r>
            <a:r>
              <a:rPr lang="en-US" sz="1200" b="1" dirty="0">
                <a:latin typeface="Consolas" panose="020B0609020204030204" pitchFamily="49" charset="0"/>
                <a:cs typeface="Consolas" panose="020B0609020204030204" pitchFamily="49" charset="0"/>
              </a:rPr>
              <a:t>:</a:t>
            </a:r>
            <a:r>
              <a:rPr lang="en-US" sz="1200" dirty="0">
                <a:latin typeface="Consolas" panose="020B0609020204030204" pitchFamily="49" charset="0"/>
                <a:cs typeface="Consolas" panose="020B0609020204030204" pitchFamily="49" charset="0"/>
              </a:rPr>
              <a:t> </a:t>
            </a:r>
            <a:endParaRPr lang="en-US" sz="1200" dirty="0" smtClean="0">
              <a:latin typeface="Consolas" panose="020B0609020204030204" pitchFamily="49" charset="0"/>
              <a:cs typeface="Consolas" panose="020B0609020204030204" pitchFamily="49" charset="0"/>
            </a:endParaRPr>
          </a:p>
          <a:p>
            <a:r>
              <a:rPr lang="en-US" sz="1200" dirty="0">
                <a:solidFill>
                  <a:srgbClr val="0070C0"/>
                </a:solidFill>
                <a:latin typeface="Consolas" panose="020B0609020204030204" pitchFamily="49" charset="0"/>
                <a:cs typeface="Consolas" panose="020B0609020204030204" pitchFamily="49" charset="0"/>
              </a:rPr>
              <a:t> </a:t>
            </a:r>
            <a:r>
              <a:rPr lang="en-US" sz="1200" dirty="0" smtClean="0">
                <a:solidFill>
                  <a:srgbClr val="0070C0"/>
                </a:solidFill>
                <a:latin typeface="Consolas" panose="020B0609020204030204" pitchFamily="49" charset="0"/>
                <a:cs typeface="Consolas" panose="020B0609020204030204" pitchFamily="49" charset="0"/>
              </a:rPr>
              <a:t> </a:t>
            </a:r>
            <a:r>
              <a:rPr lang="en-US" sz="1200" i="1" dirty="0" smtClean="0">
                <a:solidFill>
                  <a:srgbClr val="008000"/>
                </a:solidFill>
                <a:cs typeface="Consolas" panose="020B0609020204030204" pitchFamily="49" charset="0"/>
              </a:rPr>
              <a:t>// </a:t>
            </a:r>
            <a:r>
              <a:rPr lang="en-US" sz="1200" i="1" dirty="0">
                <a:solidFill>
                  <a:srgbClr val="008000"/>
                </a:solidFill>
                <a:cs typeface="Consolas" panose="020B0609020204030204" pitchFamily="49" charset="0"/>
              </a:rPr>
              <a:t>Get the one and only instance of the Role. </a:t>
            </a:r>
            <a:endParaRPr lang="en-US" sz="1200" i="1" dirty="0" smtClean="0">
              <a:solidFill>
                <a:srgbClr val="008000"/>
              </a:solidFill>
              <a:cs typeface="Consolas" panose="020B0609020204030204" pitchFamily="49" charset="0"/>
            </a:endParaRPr>
          </a:p>
          <a:p>
            <a:r>
              <a:rPr lang="en-US" sz="1200" b="1" dirty="0">
                <a:solidFill>
                  <a:srgbClr val="0070C0"/>
                </a:solidFill>
                <a:latin typeface="Consolas" panose="020B0609020204030204" pitchFamily="49" charset="0"/>
                <a:cs typeface="Consolas" panose="020B0609020204030204" pitchFamily="49" charset="0"/>
              </a:rPr>
              <a:t> </a:t>
            </a:r>
            <a:r>
              <a:rPr lang="en-US" sz="1200" b="1" dirty="0" smtClean="0">
                <a:solidFill>
                  <a:srgbClr val="0070C0"/>
                </a:solidFill>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static</a:t>
            </a:r>
            <a:r>
              <a:rPr lang="en-US" sz="1200" dirty="0" smtClean="0">
                <a:solidFill>
                  <a:srgbClr val="0070C0"/>
                </a:solidFill>
                <a:latin typeface="Consolas" panose="020B0609020204030204" pitchFamily="49" charset="0"/>
                <a:cs typeface="Consolas" panose="020B0609020204030204" pitchFamily="49" charset="0"/>
              </a:rPr>
              <a:t> </a:t>
            </a:r>
            <a:r>
              <a:rPr lang="en-US" sz="1200" dirty="0">
                <a:solidFill>
                  <a:srgbClr val="0070C0"/>
                </a:solidFill>
                <a:latin typeface="Consolas" panose="020B0609020204030204" pitchFamily="49" charset="0"/>
                <a:cs typeface="Consolas" panose="020B0609020204030204" pitchFamily="49" charset="0"/>
              </a:rPr>
              <a:t>Role &amp;</a:t>
            </a:r>
            <a:r>
              <a:rPr lang="en-US" sz="1200" dirty="0" err="1">
                <a:solidFill>
                  <a:srgbClr val="0070C0"/>
                </a:solidFill>
                <a:latin typeface="Consolas" panose="020B0609020204030204" pitchFamily="49" charset="0"/>
                <a:cs typeface="Consolas" panose="020B0609020204030204" pitchFamily="49" charset="0"/>
              </a:rPr>
              <a:t>getInstance</a:t>
            </a:r>
            <a:r>
              <a:rPr lang="en-US" sz="1200" dirty="0">
                <a:solidFill>
                  <a:srgbClr val="0070C0"/>
                </a:solidFill>
                <a:latin typeface="Consolas" panose="020B0609020204030204" pitchFamily="49" charset="0"/>
                <a:cs typeface="Consolas" panose="020B0609020204030204" pitchFamily="49" charset="0"/>
              </a:rPr>
              <a:t>(); </a:t>
            </a:r>
            <a:endParaRPr lang="en-US" sz="1200" dirty="0" smtClean="0">
              <a:solidFill>
                <a:srgbClr val="0070C0"/>
              </a:solidFill>
              <a:latin typeface="Consolas" panose="020B0609020204030204" pitchFamily="49" charset="0"/>
              <a:cs typeface="Consolas" panose="020B0609020204030204" pitchFamily="49" charset="0"/>
            </a:endParaRPr>
          </a:p>
          <a:p>
            <a:endParaRPr lang="en-US" sz="1200" dirty="0">
              <a:solidFill>
                <a:srgbClr val="0070C0"/>
              </a:solidFill>
              <a:latin typeface="Consolas" panose="020B0609020204030204" pitchFamily="49" charset="0"/>
              <a:cs typeface="Consolas" panose="020B0609020204030204" pitchFamily="49" charset="0"/>
            </a:endParaRPr>
          </a:p>
          <a:p>
            <a:r>
              <a:rPr lang="en-US" sz="1200" dirty="0" smtClean="0">
                <a:solidFill>
                  <a:srgbClr val="0070C0"/>
                </a:solidFill>
                <a:latin typeface="Consolas" panose="020B0609020204030204" pitchFamily="49" charset="0"/>
                <a:cs typeface="Consolas" panose="020B0609020204030204" pitchFamily="49" charset="0"/>
              </a:rPr>
              <a:t>  </a:t>
            </a:r>
            <a:r>
              <a:rPr lang="en-US" sz="1200" i="1" dirty="0" smtClean="0">
                <a:solidFill>
                  <a:srgbClr val="008000"/>
                </a:solidFill>
                <a:cs typeface="Consolas" panose="020B0609020204030204" pitchFamily="49" charset="0"/>
              </a:rPr>
              <a:t>// </a:t>
            </a:r>
            <a:r>
              <a:rPr lang="en-US" sz="1200" i="1" dirty="0">
                <a:solidFill>
                  <a:srgbClr val="008000"/>
                </a:solidFill>
                <a:cs typeface="Consolas" panose="020B0609020204030204" pitchFamily="49" charset="0"/>
              </a:rPr>
              <a:t>Set host. </a:t>
            </a:r>
            <a:endParaRPr lang="en-US" sz="1200" i="1" dirty="0" smtClean="0">
              <a:solidFill>
                <a:srgbClr val="008000"/>
              </a:solidFill>
              <a:cs typeface="Consolas" panose="020B0609020204030204" pitchFamily="49" charset="0"/>
            </a:endParaRPr>
          </a:p>
          <a:p>
            <a:r>
              <a:rPr lang="en-US" sz="1200" b="1" dirty="0">
                <a:solidFill>
                  <a:srgbClr val="0070C0"/>
                </a:solidFill>
                <a:latin typeface="Consolas" panose="020B0609020204030204" pitchFamily="49" charset="0"/>
                <a:cs typeface="Consolas" panose="020B0609020204030204" pitchFamily="49" charset="0"/>
              </a:rPr>
              <a:t> </a:t>
            </a:r>
            <a:r>
              <a:rPr lang="en-US" sz="1200" b="1" dirty="0" smtClean="0">
                <a:solidFill>
                  <a:srgbClr val="0070C0"/>
                </a:solidFill>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void </a:t>
            </a:r>
            <a:r>
              <a:rPr lang="en-US" sz="1200" b="1" dirty="0" err="1">
                <a:solidFill>
                  <a:srgbClr val="0070C0"/>
                </a:solidFill>
                <a:latin typeface="Consolas" panose="020B0609020204030204" pitchFamily="49" charset="0"/>
                <a:cs typeface="Consolas" panose="020B0609020204030204" pitchFamily="49" charset="0"/>
              </a:rPr>
              <a:t>setHost</a:t>
            </a:r>
            <a:r>
              <a:rPr lang="en-US" sz="1200" dirty="0">
                <a:solidFill>
                  <a:srgbClr val="0070C0"/>
                </a:solidFill>
                <a:latin typeface="Consolas" panose="020B0609020204030204" pitchFamily="49" charset="0"/>
                <a:cs typeface="Consolas" panose="020B0609020204030204" pitchFamily="49" charset="0"/>
              </a:rPr>
              <a:t>(</a:t>
            </a:r>
            <a:r>
              <a:rPr lang="en-US" sz="1200" dirty="0">
                <a:latin typeface="Consolas" panose="020B0609020204030204" pitchFamily="49" charset="0"/>
                <a:cs typeface="Consolas" panose="020B0609020204030204" pitchFamily="49" charset="0"/>
              </a:rPr>
              <a:t>bool</a:t>
            </a:r>
            <a:r>
              <a:rPr lang="en-US" sz="1200" dirty="0">
                <a:solidFill>
                  <a:srgbClr val="0070C0"/>
                </a:solidFill>
                <a:latin typeface="Consolas" panose="020B0609020204030204" pitchFamily="49" charset="0"/>
                <a:cs typeface="Consolas" panose="020B0609020204030204" pitchFamily="49" charset="0"/>
              </a:rPr>
              <a:t> </a:t>
            </a:r>
            <a:r>
              <a:rPr lang="en-US" sz="1200" dirty="0" err="1">
                <a:solidFill>
                  <a:srgbClr val="0070C0"/>
                </a:solidFill>
                <a:latin typeface="Consolas" panose="020B0609020204030204" pitchFamily="49" charset="0"/>
                <a:cs typeface="Consolas" panose="020B0609020204030204" pitchFamily="49" charset="0"/>
              </a:rPr>
              <a:t>is_host</a:t>
            </a:r>
            <a:r>
              <a:rPr lang="en-US" sz="1200" dirty="0">
                <a:solidFill>
                  <a:srgbClr val="0070C0"/>
                </a:solidFill>
                <a:latin typeface="Consolas" panose="020B0609020204030204" pitchFamily="49" charset="0"/>
                <a:cs typeface="Consolas" panose="020B0609020204030204" pitchFamily="49" charset="0"/>
              </a:rPr>
              <a:t> = true); </a:t>
            </a:r>
            <a:endParaRPr lang="en-US" sz="1200" dirty="0" smtClean="0">
              <a:solidFill>
                <a:srgbClr val="0070C0"/>
              </a:solidFill>
              <a:latin typeface="Consolas" panose="020B0609020204030204" pitchFamily="49" charset="0"/>
              <a:cs typeface="Consolas" panose="020B0609020204030204" pitchFamily="49" charset="0"/>
            </a:endParaRPr>
          </a:p>
          <a:p>
            <a:endParaRPr lang="en-US" sz="1200" dirty="0">
              <a:solidFill>
                <a:srgbClr val="0070C0"/>
              </a:solidFill>
              <a:latin typeface="Consolas" panose="020B0609020204030204" pitchFamily="49" charset="0"/>
              <a:cs typeface="Consolas" panose="020B0609020204030204" pitchFamily="49" charset="0"/>
            </a:endParaRPr>
          </a:p>
          <a:p>
            <a:r>
              <a:rPr lang="en-US" sz="1200" dirty="0" smtClean="0">
                <a:solidFill>
                  <a:srgbClr val="0070C0"/>
                </a:solidFill>
                <a:latin typeface="Consolas" panose="020B0609020204030204" pitchFamily="49" charset="0"/>
                <a:cs typeface="Consolas" panose="020B0609020204030204" pitchFamily="49" charset="0"/>
              </a:rPr>
              <a:t>  </a:t>
            </a:r>
            <a:r>
              <a:rPr lang="en-US" sz="1200" i="1" dirty="0" smtClean="0">
                <a:solidFill>
                  <a:srgbClr val="008000"/>
                </a:solidFill>
                <a:cs typeface="Consolas" panose="020B0609020204030204" pitchFamily="49" charset="0"/>
              </a:rPr>
              <a:t>// </a:t>
            </a:r>
            <a:r>
              <a:rPr lang="en-US" sz="1200" i="1" dirty="0">
                <a:solidFill>
                  <a:srgbClr val="008000"/>
                </a:solidFill>
                <a:cs typeface="Consolas" panose="020B0609020204030204" pitchFamily="49" charset="0"/>
              </a:rPr>
              <a:t>Return true if host</a:t>
            </a:r>
            <a:r>
              <a:rPr lang="en-US" sz="1200" dirty="0">
                <a:solidFill>
                  <a:srgbClr val="0070C0"/>
                </a:solidFill>
                <a:latin typeface="Consolas" panose="020B0609020204030204" pitchFamily="49" charset="0"/>
                <a:cs typeface="Consolas" panose="020B0609020204030204" pitchFamily="49" charset="0"/>
              </a:rPr>
              <a:t>. </a:t>
            </a:r>
            <a:endParaRPr lang="en-US" sz="1200" dirty="0" smtClean="0">
              <a:solidFill>
                <a:srgbClr val="0070C0"/>
              </a:solidFill>
              <a:latin typeface="Consolas" panose="020B0609020204030204" pitchFamily="49" charset="0"/>
              <a:cs typeface="Consolas" panose="020B0609020204030204" pitchFamily="49" charset="0"/>
            </a:endParaRPr>
          </a:p>
          <a:p>
            <a:r>
              <a:rPr lang="en-US" sz="1200" b="1" dirty="0">
                <a:solidFill>
                  <a:srgbClr val="0070C0"/>
                </a:solidFill>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bool </a:t>
            </a:r>
            <a:r>
              <a:rPr lang="en-US" sz="1200" dirty="0" err="1">
                <a:solidFill>
                  <a:srgbClr val="0070C0"/>
                </a:solidFill>
                <a:latin typeface="Consolas" panose="020B0609020204030204" pitchFamily="49" charset="0"/>
                <a:cs typeface="Consolas" panose="020B0609020204030204" pitchFamily="49" charset="0"/>
              </a:rPr>
              <a:t>isHost</a:t>
            </a:r>
            <a:r>
              <a:rPr lang="en-US" sz="1200" dirty="0">
                <a:solidFill>
                  <a:srgbClr val="0070C0"/>
                </a:solidFill>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const</a:t>
            </a:r>
            <a:r>
              <a:rPr lang="en-US" sz="1200" dirty="0">
                <a:solidFill>
                  <a:srgbClr val="0070C0"/>
                </a:solidFill>
                <a:latin typeface="Consolas" panose="020B0609020204030204" pitchFamily="49" charset="0"/>
                <a:cs typeface="Consolas" panose="020B0609020204030204" pitchFamily="49" charset="0"/>
              </a:rPr>
              <a:t>; </a:t>
            </a:r>
            <a:endParaRPr lang="en-US" sz="1200" dirty="0" smtClean="0">
              <a:solidFill>
                <a:srgbClr val="0070C0"/>
              </a:solidFill>
              <a:latin typeface="Consolas" panose="020B0609020204030204" pitchFamily="49" charset="0"/>
              <a:cs typeface="Consolas" panose="020B0609020204030204" pitchFamily="49" charset="0"/>
            </a:endParaRPr>
          </a:p>
          <a:p>
            <a:r>
              <a:rPr lang="en-US" sz="1200" dirty="0" smtClean="0">
                <a:solidFill>
                  <a:srgbClr val="0070C0"/>
                </a:solidFill>
                <a:latin typeface="Consolas" panose="020B0609020204030204" pitchFamily="49" charset="0"/>
                <a:cs typeface="Consolas" panose="020B0609020204030204" pitchFamily="49" charset="0"/>
              </a:rPr>
              <a:t>}; </a:t>
            </a:r>
          </a:p>
          <a:p>
            <a:r>
              <a:rPr lang="en-US" sz="1200" dirty="0" smtClean="0">
                <a:solidFill>
                  <a:srgbClr val="0070C0"/>
                </a:solidFill>
                <a:latin typeface="Consolas" panose="020B0609020204030204" pitchFamily="49" charset="0"/>
                <a:cs typeface="Consolas" panose="020B0609020204030204" pitchFamily="49" charset="0"/>
              </a:rPr>
              <a:t>#</a:t>
            </a:r>
            <a:r>
              <a:rPr lang="en-US" sz="1200" dirty="0" err="1">
                <a:solidFill>
                  <a:srgbClr val="0070C0"/>
                </a:solidFill>
                <a:latin typeface="Consolas" panose="020B0609020204030204" pitchFamily="49" charset="0"/>
                <a:cs typeface="Consolas" panose="020B0609020204030204" pitchFamily="49" charset="0"/>
              </a:rPr>
              <a:t>endif</a:t>
            </a:r>
            <a:r>
              <a:rPr lang="en-US" sz="1200" dirty="0">
                <a:solidFill>
                  <a:srgbClr val="0070C0"/>
                </a:solidFill>
                <a:latin typeface="Consolas" panose="020B0609020204030204" pitchFamily="49" charset="0"/>
                <a:cs typeface="Consolas" panose="020B0609020204030204" pitchFamily="49" charset="0"/>
              </a:rPr>
              <a:t> </a:t>
            </a:r>
            <a:r>
              <a:rPr lang="en-US" sz="1200" i="1" dirty="0">
                <a:solidFill>
                  <a:srgbClr val="008000"/>
                </a:solidFill>
                <a:cs typeface="Consolas" panose="020B0609020204030204" pitchFamily="49" charset="0"/>
              </a:rPr>
              <a:t>// __ROLE_H__ </a:t>
            </a:r>
          </a:p>
        </p:txBody>
      </p:sp>
    </p:spTree>
    <p:extLst>
      <p:ext uri="{BB962C8B-B14F-4D97-AF65-F5344CB8AC3E}">
        <p14:creationId xmlns:p14="http://schemas.microsoft.com/office/powerpoint/2010/main" val="15692362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Dragonfly Book</a:t>
            </a:r>
            <a:endParaRPr lang="en-US" dirty="0"/>
          </a:p>
        </p:txBody>
      </p:sp>
      <p:sp>
        <p:nvSpPr>
          <p:cNvPr id="3" name="TextBox 2"/>
          <p:cNvSpPr txBox="1"/>
          <p:nvPr/>
        </p:nvSpPr>
        <p:spPr>
          <a:xfrm>
            <a:off x="274320" y="2162264"/>
            <a:ext cx="4038600" cy="1200329"/>
          </a:xfrm>
          <a:prstGeom prst="rect">
            <a:avLst/>
          </a:prstGeom>
          <a:noFill/>
          <a:ln w="38100" cmpd="dbl">
            <a:solidFill>
              <a:schemeClr val="tx1"/>
            </a:solidFill>
          </a:ln>
        </p:spPr>
        <p:txBody>
          <a:bodyPr wrap="square" rtlCol="0">
            <a:spAutoFit/>
          </a:bodyPr>
          <a:lstStyle/>
          <a:p>
            <a:pPr algn="ctr"/>
            <a:r>
              <a:rPr lang="en-US" dirty="0"/>
              <a:t>The book </a:t>
            </a:r>
            <a:r>
              <a:rPr lang="en-US" i="1" dirty="0"/>
              <a:t>Dragonfly - Program a Game Engine from Scratch</a:t>
            </a:r>
            <a:r>
              <a:rPr lang="en-US" dirty="0"/>
              <a:t> guides programmers through the implementation of a full-featured, 2d, text-based game engine.</a:t>
            </a:r>
          </a:p>
        </p:txBody>
      </p:sp>
      <p:pic>
        <p:nvPicPr>
          <p:cNvPr id="5124" name="Picture 4" descr="http://dragonfly.wpi.edu/book/co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467029"/>
            <a:ext cx="3597073" cy="46482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5382" y="4800600"/>
            <a:ext cx="3942298" cy="1200329"/>
          </a:xfrm>
          <a:prstGeom prst="rect">
            <a:avLst/>
          </a:prstGeom>
          <a:noFill/>
        </p:spPr>
        <p:txBody>
          <a:bodyPr wrap="none" rtlCol="0">
            <a:spAutoFit/>
          </a:bodyPr>
          <a:lstStyle/>
          <a:p>
            <a:r>
              <a:rPr lang="en-US" sz="2400" dirty="0" smtClean="0"/>
              <a:t>If interested:</a:t>
            </a:r>
          </a:p>
          <a:p>
            <a:pPr marL="342900" indent="-342900">
              <a:buFont typeface="Arial" panose="020B0604020202020204" pitchFamily="34" charset="0"/>
              <a:buChar char="•"/>
            </a:pPr>
            <a:r>
              <a:rPr lang="en-US" sz="2400" dirty="0" smtClean="0"/>
              <a:t>Order for cost (see me)</a:t>
            </a:r>
          </a:p>
          <a:p>
            <a:pPr marL="342900" indent="-342900">
              <a:buFont typeface="Arial" panose="020B0604020202020204" pitchFamily="34" charset="0"/>
              <a:buChar char="•"/>
            </a:pPr>
            <a:r>
              <a:rPr lang="en-US" sz="2400" dirty="0" smtClean="0"/>
              <a:t>Borrow from IMGD student</a:t>
            </a:r>
            <a:endParaRPr lang="en-US" sz="2400" dirty="0"/>
          </a:p>
        </p:txBody>
      </p:sp>
    </p:spTree>
    <p:extLst>
      <p:ext uri="{BB962C8B-B14F-4D97-AF65-F5344CB8AC3E}">
        <p14:creationId xmlns:p14="http://schemas.microsoft.com/office/powerpoint/2010/main" val="2732959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Overview				(</a:t>
            </a:r>
            <a:r>
              <a:rPr lang="en-US" dirty="0" smtClean="0">
                <a:solidFill>
                  <a:srgbClr val="008000"/>
                </a:solidFill>
              </a:rPr>
              <a:t>done</a:t>
            </a:r>
            <a:r>
              <a:rPr lang="en-US" dirty="0" smtClean="0"/>
              <a:t>)</a:t>
            </a:r>
          </a:p>
          <a:p>
            <a:r>
              <a:rPr lang="en-US" dirty="0" smtClean="0"/>
              <a:t>Dragonfly extensions		(</a:t>
            </a:r>
            <a:r>
              <a:rPr lang="en-US" dirty="0" smtClean="0">
                <a:solidFill>
                  <a:srgbClr val="008000"/>
                </a:solidFill>
              </a:rPr>
              <a:t>done</a:t>
            </a:r>
            <a:r>
              <a:rPr lang="en-US" dirty="0" smtClean="0"/>
              <a:t>)</a:t>
            </a:r>
          </a:p>
          <a:p>
            <a:r>
              <a:rPr lang="en-US" dirty="0" smtClean="0"/>
              <a:t>Hints					(</a:t>
            </a:r>
            <a:r>
              <a:rPr lang="en-US" dirty="0" smtClean="0">
                <a:solidFill>
                  <a:srgbClr val="008000"/>
                </a:solidFill>
              </a:rPr>
              <a:t>done</a:t>
            </a:r>
            <a:r>
              <a:rPr lang="en-US" dirty="0" smtClean="0"/>
              <a:t>)</a:t>
            </a:r>
          </a:p>
          <a:p>
            <a:r>
              <a:rPr lang="en-US" dirty="0" smtClean="0"/>
              <a:t>Experiments				(</a:t>
            </a:r>
            <a:r>
              <a:rPr lang="en-US" dirty="0">
                <a:solidFill>
                  <a:srgbClr val="FF0000"/>
                </a:solidFill>
              </a:rPr>
              <a:t>next</a:t>
            </a:r>
            <a:r>
              <a:rPr lang="en-US" dirty="0" smtClean="0"/>
              <a:t>)</a:t>
            </a:r>
          </a:p>
          <a:p>
            <a:r>
              <a:rPr lang="en-US" dirty="0" smtClean="0"/>
              <a:t>Hand In 					</a:t>
            </a:r>
          </a:p>
          <a:p>
            <a:r>
              <a:rPr lang="en-US" dirty="0" smtClean="0"/>
              <a:t>Grading</a:t>
            </a:r>
            <a:endParaRPr lang="en-US" dirty="0"/>
          </a:p>
        </p:txBody>
      </p:sp>
    </p:spTree>
    <p:extLst>
      <p:ext uri="{BB962C8B-B14F-4D97-AF65-F5344CB8AC3E}">
        <p14:creationId xmlns:p14="http://schemas.microsoft.com/office/powerpoint/2010/main" val="30582821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(1 of 3)</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When done (networking and </a:t>
            </a:r>
            <a:r>
              <a:rPr lang="en-US" dirty="0" smtClean="0">
                <a:solidFill>
                  <a:srgbClr val="0070C0"/>
                </a:solidFill>
              </a:rPr>
              <a:t>Saucer Shoot 2</a:t>
            </a:r>
            <a:r>
              <a:rPr lang="en-US" dirty="0" smtClean="0"/>
              <a:t>)</a:t>
            </a:r>
          </a:p>
          <a:p>
            <a:r>
              <a:rPr lang="en-US" dirty="0" smtClean="0"/>
              <a:t>Measure</a:t>
            </a:r>
            <a:r>
              <a:rPr lang="en-US" dirty="0"/>
              <a:t>: </a:t>
            </a:r>
            <a:endParaRPr lang="en-US" dirty="0" smtClean="0"/>
          </a:p>
          <a:p>
            <a:pPr marL="457200" lvl="1" indent="0">
              <a:buNone/>
            </a:pPr>
            <a:r>
              <a:rPr lang="en-US" dirty="0" smtClean="0"/>
              <a:t>1</a:t>
            </a:r>
            <a:r>
              <a:rPr lang="en-US" dirty="0"/>
              <a:t>) </a:t>
            </a:r>
            <a:r>
              <a:rPr lang="en-US" dirty="0" smtClean="0"/>
              <a:t>network </a:t>
            </a:r>
            <a:r>
              <a:rPr lang="en-US" dirty="0"/>
              <a:t>data rate from server to </a:t>
            </a:r>
            <a:r>
              <a:rPr lang="en-US" dirty="0" smtClean="0"/>
              <a:t>client</a:t>
            </a:r>
          </a:p>
          <a:p>
            <a:pPr marL="457200" lvl="1" indent="0">
              <a:buNone/>
            </a:pPr>
            <a:r>
              <a:rPr lang="en-US" dirty="0" smtClean="0"/>
              <a:t>2</a:t>
            </a:r>
            <a:r>
              <a:rPr lang="en-US" dirty="0"/>
              <a:t>) </a:t>
            </a:r>
            <a:r>
              <a:rPr lang="en-US" dirty="0" smtClean="0"/>
              <a:t>network </a:t>
            </a:r>
            <a:r>
              <a:rPr lang="en-US" dirty="0"/>
              <a:t>data rate from client to </a:t>
            </a:r>
            <a:r>
              <a:rPr lang="en-US" dirty="0" smtClean="0"/>
              <a:t>server</a:t>
            </a:r>
          </a:p>
          <a:p>
            <a:pPr marL="457200" lvl="1" indent="0">
              <a:buNone/>
            </a:pPr>
            <a:r>
              <a:rPr lang="en-US" dirty="0" smtClean="0"/>
              <a:t>3</a:t>
            </a:r>
            <a:r>
              <a:rPr lang="en-US" dirty="0"/>
              <a:t>) </a:t>
            </a:r>
            <a:r>
              <a:rPr lang="en-US" dirty="0" smtClean="0"/>
              <a:t>in-game </a:t>
            </a:r>
            <a:r>
              <a:rPr lang="en-US" dirty="0"/>
              <a:t>round trip </a:t>
            </a:r>
            <a:r>
              <a:rPr lang="en-US" dirty="0" smtClean="0"/>
              <a:t>time</a:t>
            </a:r>
          </a:p>
          <a:p>
            <a:r>
              <a:rPr lang="en-US" dirty="0" smtClean="0"/>
              <a:t>Consider in-game aspects</a:t>
            </a:r>
          </a:p>
          <a:p>
            <a:pPr lvl="1"/>
            <a:r>
              <a:rPr lang="en-US" dirty="0"/>
              <a:t>D</a:t>
            </a:r>
            <a:r>
              <a:rPr lang="en-US" dirty="0" smtClean="0"/>
              <a:t>ata </a:t>
            </a:r>
            <a:r>
              <a:rPr lang="en-US" dirty="0"/>
              <a:t>rate over </a:t>
            </a:r>
            <a:r>
              <a:rPr lang="en-US" dirty="0" smtClean="0"/>
              <a:t>time (e.g., game beginning, middle, end)</a:t>
            </a:r>
          </a:p>
          <a:p>
            <a:pPr lvl="1"/>
            <a:r>
              <a:rPr lang="en-US" dirty="0"/>
              <a:t>G</a:t>
            </a:r>
            <a:r>
              <a:rPr lang="en-US" dirty="0" smtClean="0"/>
              <a:t>ameplay </a:t>
            </a:r>
            <a:r>
              <a:rPr lang="en-US" dirty="0"/>
              <a:t>during </a:t>
            </a:r>
            <a:r>
              <a:rPr lang="en-US" dirty="0" smtClean="0"/>
              <a:t>measurements</a:t>
            </a:r>
          </a:p>
          <a:p>
            <a:pPr lvl="2"/>
            <a:r>
              <a:rPr lang="en-US" dirty="0" smtClean="0"/>
              <a:t>Number </a:t>
            </a:r>
            <a:r>
              <a:rPr lang="en-US" dirty="0"/>
              <a:t>of Objects in </a:t>
            </a:r>
            <a:r>
              <a:rPr lang="en-US" dirty="0" smtClean="0"/>
              <a:t>game (e.g</a:t>
            </a:r>
            <a:r>
              <a:rPr lang="en-US" dirty="0"/>
              <a:t>., </a:t>
            </a:r>
            <a:r>
              <a:rPr lang="en-US" dirty="0" smtClean="0"/>
              <a:t>more </a:t>
            </a:r>
            <a:r>
              <a:rPr lang="en-US" dirty="0"/>
              <a:t>saucers as time progresses</a:t>
            </a:r>
            <a:r>
              <a:rPr lang="en-US" dirty="0" smtClean="0"/>
              <a:t>)</a:t>
            </a:r>
          </a:p>
          <a:p>
            <a:pPr lvl="2"/>
            <a:r>
              <a:rPr lang="en-US" dirty="0" smtClean="0"/>
              <a:t>Player </a:t>
            </a:r>
            <a:r>
              <a:rPr lang="en-US" dirty="0"/>
              <a:t>actions (e.g., frantic moving and shooting</a:t>
            </a:r>
            <a:r>
              <a:rPr lang="en-US" dirty="0" smtClean="0"/>
              <a:t>)</a:t>
            </a:r>
          </a:p>
          <a:p>
            <a:pPr lvl="2"/>
            <a:endParaRPr lang="en-US" dirty="0"/>
          </a:p>
        </p:txBody>
      </p:sp>
      <p:sp>
        <p:nvSpPr>
          <p:cNvPr id="4" name="TextBox 3"/>
          <p:cNvSpPr txBox="1"/>
          <p:nvPr/>
        </p:nvSpPr>
        <p:spPr>
          <a:xfrm>
            <a:off x="6705600" y="2971800"/>
            <a:ext cx="2209800" cy="707886"/>
          </a:xfrm>
          <a:prstGeom prst="rect">
            <a:avLst/>
          </a:prstGeom>
          <a:noFill/>
          <a:ln w="19050">
            <a:solidFill>
              <a:schemeClr val="tx1"/>
            </a:solidFill>
            <a:prstDash val="sysDot"/>
          </a:ln>
        </p:spPr>
        <p:txBody>
          <a:bodyPr wrap="square" rtlCol="0">
            <a:spAutoFit/>
          </a:bodyPr>
          <a:lstStyle/>
          <a:p>
            <a:pPr algn="ctr"/>
            <a:r>
              <a:rPr lang="en-US" sz="2000" dirty="0" smtClean="0"/>
              <a:t>Note!  Want for game traffic, not X</a:t>
            </a:r>
            <a:endParaRPr lang="en-US" sz="2000" dirty="0"/>
          </a:p>
        </p:txBody>
      </p:sp>
    </p:spTree>
    <p:extLst>
      <p:ext uri="{BB962C8B-B14F-4D97-AF65-F5344CB8AC3E}">
        <p14:creationId xmlns:p14="http://schemas.microsoft.com/office/powerpoint/2010/main" val="22879630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Experiments </a:t>
            </a:r>
            <a:r>
              <a:rPr lang="en-US" dirty="0" smtClean="0"/>
              <a:t>(2 </a:t>
            </a:r>
            <a:r>
              <a:rPr lang="en-US" dirty="0"/>
              <a:t>of </a:t>
            </a:r>
            <a:r>
              <a:rPr lang="en-US" dirty="0" smtClean="0"/>
              <a:t>3)</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Network data rates</a:t>
            </a:r>
          </a:p>
          <a:p>
            <a:pPr lvl="1"/>
            <a:r>
              <a:rPr lang="en-US" dirty="0" smtClean="0"/>
              <a:t>Instrumenting code </a:t>
            </a:r>
            <a:r>
              <a:rPr lang="en-US" dirty="0"/>
              <a:t>to write data out to </a:t>
            </a:r>
            <a:r>
              <a:rPr lang="en-US" dirty="0" err="1" smtClean="0"/>
              <a:t>logfile</a:t>
            </a:r>
            <a:r>
              <a:rPr lang="en-US" dirty="0" smtClean="0"/>
              <a:t> each </a:t>
            </a:r>
            <a:r>
              <a:rPr lang="en-US" dirty="0"/>
              <a:t>packet </a:t>
            </a:r>
            <a:r>
              <a:rPr lang="en-US" dirty="0" smtClean="0"/>
              <a:t>sent/received</a:t>
            </a:r>
          </a:p>
          <a:p>
            <a:pPr lvl="1"/>
            <a:r>
              <a:rPr lang="en-US" dirty="0" smtClean="0"/>
              <a:t>Analysis on </a:t>
            </a:r>
            <a:r>
              <a:rPr lang="en-US" dirty="0"/>
              <a:t>packet sizes, packet rates and </a:t>
            </a:r>
            <a:r>
              <a:rPr lang="en-US" dirty="0" smtClean="0"/>
              <a:t>bitrates</a:t>
            </a:r>
          </a:p>
          <a:p>
            <a:pPr lvl="1"/>
            <a:r>
              <a:rPr lang="en-US" dirty="0" smtClean="0"/>
              <a:t>At </a:t>
            </a:r>
            <a:r>
              <a:rPr lang="en-US" dirty="0"/>
              <a:t>least one graph of network bitrate (e.g., Kb/s) over </a:t>
            </a:r>
            <a:r>
              <a:rPr lang="en-US" dirty="0" smtClean="0"/>
              <a:t>time</a:t>
            </a:r>
          </a:p>
          <a:p>
            <a:r>
              <a:rPr lang="en-US" dirty="0" smtClean="0"/>
              <a:t>In-game </a:t>
            </a:r>
            <a:r>
              <a:rPr lang="en-US" dirty="0"/>
              <a:t>round trip </a:t>
            </a:r>
            <a:r>
              <a:rPr lang="en-US" dirty="0" smtClean="0"/>
              <a:t>time</a:t>
            </a:r>
          </a:p>
          <a:p>
            <a:pPr lvl="1"/>
            <a:r>
              <a:rPr lang="en-US" dirty="0" smtClean="0"/>
              <a:t>Timing when player </a:t>
            </a:r>
            <a:r>
              <a:rPr lang="en-US" dirty="0"/>
              <a:t>inputs a key until </a:t>
            </a:r>
            <a:r>
              <a:rPr lang="en-US" dirty="0" smtClean="0"/>
              <a:t>action on screen</a:t>
            </a:r>
          </a:p>
          <a:p>
            <a:pPr lvl="1"/>
            <a:r>
              <a:rPr lang="en-US" dirty="0" err="1" smtClean="0"/>
              <a:t>Logfile</a:t>
            </a:r>
            <a:r>
              <a:rPr lang="en-US" dirty="0" smtClean="0"/>
              <a:t> </a:t>
            </a:r>
            <a:r>
              <a:rPr lang="en-US" dirty="0"/>
              <a:t>messages placed at </a:t>
            </a:r>
            <a:r>
              <a:rPr lang="en-US" dirty="0" smtClean="0"/>
              <a:t>right </a:t>
            </a:r>
            <a:r>
              <a:rPr lang="en-US" dirty="0"/>
              <a:t>points in </a:t>
            </a:r>
            <a:r>
              <a:rPr lang="en-US" dirty="0" smtClean="0"/>
              <a:t>client </a:t>
            </a:r>
            <a:r>
              <a:rPr lang="en-US" dirty="0"/>
              <a:t>code </a:t>
            </a:r>
            <a:endParaRPr lang="en-US" dirty="0" smtClean="0"/>
          </a:p>
          <a:p>
            <a:pPr lvl="1"/>
            <a:r>
              <a:rPr lang="en-US" dirty="0" smtClean="0"/>
              <a:t>Analysis </a:t>
            </a:r>
            <a:r>
              <a:rPr lang="en-US" dirty="0"/>
              <a:t>on </a:t>
            </a:r>
            <a:r>
              <a:rPr lang="en-US" dirty="0" smtClean="0"/>
              <a:t>average, min and max</a:t>
            </a:r>
          </a:p>
          <a:p>
            <a:pPr lvl="1"/>
            <a:r>
              <a:rPr lang="en-US" dirty="0" smtClean="0"/>
              <a:t>System </a:t>
            </a:r>
            <a:r>
              <a:rPr lang="en-US" dirty="0"/>
              <a:t>call </a:t>
            </a:r>
            <a:r>
              <a:rPr lang="en-US" dirty="0" err="1">
                <a:latin typeface="Consolas" panose="020B0609020204030204" pitchFamily="49" charset="0"/>
                <a:cs typeface="Consolas" panose="020B0609020204030204" pitchFamily="49" charset="0"/>
              </a:rPr>
              <a:t>gettimeofday</a:t>
            </a:r>
            <a:r>
              <a:rPr lang="en-US" dirty="0">
                <a:latin typeface="Consolas" panose="020B0609020204030204" pitchFamily="49" charset="0"/>
                <a:cs typeface="Consolas" panose="020B0609020204030204" pitchFamily="49" charset="0"/>
              </a:rPr>
              <a:t>()</a:t>
            </a:r>
            <a:r>
              <a:rPr lang="en-US" dirty="0">
                <a:cs typeface="Consolas" panose="020B0609020204030204" pitchFamily="49" charset="0"/>
              </a:rPr>
              <a:t> </a:t>
            </a:r>
            <a:r>
              <a:rPr lang="en-US" dirty="0" smtClean="0"/>
              <a:t>for system time</a:t>
            </a:r>
          </a:p>
          <a:p>
            <a:r>
              <a:rPr lang="en-US" dirty="0" smtClean="0"/>
              <a:t>Multiple </a:t>
            </a:r>
            <a:r>
              <a:rPr lang="en-US" dirty="0"/>
              <a:t>measurements </a:t>
            </a:r>
            <a:endParaRPr lang="en-US" dirty="0" smtClean="0"/>
          </a:p>
          <a:p>
            <a:endParaRPr lang="en-US" dirty="0"/>
          </a:p>
        </p:txBody>
      </p:sp>
    </p:spTree>
    <p:extLst>
      <p:ext uri="{BB962C8B-B14F-4D97-AF65-F5344CB8AC3E}">
        <p14:creationId xmlns:p14="http://schemas.microsoft.com/office/powerpoint/2010/main" val="31398005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(3 of 3)</a:t>
            </a:r>
            <a:endParaRPr lang="en-US" dirty="0"/>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r>
              <a:rPr lang="en-US" i="1" dirty="0"/>
              <a:t>Design</a:t>
            </a:r>
            <a:r>
              <a:rPr lang="en-US" dirty="0"/>
              <a:t> - describe </a:t>
            </a:r>
            <a:r>
              <a:rPr lang="en-US" dirty="0" smtClean="0"/>
              <a:t>experiments</a:t>
            </a:r>
          </a:p>
          <a:p>
            <a:pPr marL="457200" lvl="1" indent="0">
              <a:buNone/>
            </a:pPr>
            <a:r>
              <a:rPr lang="en-US" dirty="0" smtClean="0"/>
              <a:t>a</a:t>
            </a:r>
            <a:r>
              <a:rPr lang="en-US" dirty="0"/>
              <a:t>) how </a:t>
            </a:r>
            <a:r>
              <a:rPr lang="en-US" dirty="0" smtClean="0"/>
              <a:t>instrumented/measured</a:t>
            </a:r>
          </a:p>
          <a:p>
            <a:pPr marL="457200" lvl="1" indent="0">
              <a:buNone/>
            </a:pPr>
            <a:r>
              <a:rPr lang="en-US" dirty="0" smtClean="0"/>
              <a:t>b</a:t>
            </a:r>
            <a:r>
              <a:rPr lang="en-US" dirty="0"/>
              <a:t>) </a:t>
            </a:r>
            <a:r>
              <a:rPr lang="en-US" dirty="0" smtClean="0"/>
              <a:t>number of runs</a:t>
            </a:r>
          </a:p>
          <a:p>
            <a:pPr marL="457200" lvl="1" indent="0">
              <a:buNone/>
            </a:pPr>
            <a:r>
              <a:rPr lang="en-US" dirty="0" smtClean="0"/>
              <a:t>c</a:t>
            </a:r>
            <a:r>
              <a:rPr lang="en-US" dirty="0"/>
              <a:t>) </a:t>
            </a:r>
            <a:r>
              <a:rPr lang="en-US" dirty="0" smtClean="0"/>
              <a:t>system conditions</a:t>
            </a:r>
          </a:p>
          <a:p>
            <a:pPr marL="457200" lvl="1" indent="0">
              <a:buNone/>
            </a:pPr>
            <a:r>
              <a:rPr lang="en-US" dirty="0" smtClean="0"/>
              <a:t>d</a:t>
            </a:r>
            <a:r>
              <a:rPr lang="en-US" dirty="0"/>
              <a:t>) </a:t>
            </a:r>
            <a:r>
              <a:rPr lang="en-US" dirty="0" smtClean="0"/>
              <a:t>any </a:t>
            </a:r>
            <a:r>
              <a:rPr lang="en-US" dirty="0"/>
              <a:t>other </a:t>
            </a:r>
            <a:r>
              <a:rPr lang="en-US" dirty="0" smtClean="0"/>
              <a:t>relevant details</a:t>
            </a:r>
            <a:endParaRPr lang="en-US" dirty="0"/>
          </a:p>
          <a:p>
            <a:r>
              <a:rPr lang="en-US" i="1" dirty="0"/>
              <a:t>Results</a:t>
            </a:r>
            <a:r>
              <a:rPr lang="en-US" dirty="0"/>
              <a:t> - depict </a:t>
            </a:r>
            <a:r>
              <a:rPr lang="en-US" dirty="0" smtClean="0"/>
              <a:t>results </a:t>
            </a:r>
            <a:r>
              <a:rPr lang="en-US" i="1" dirty="0"/>
              <a:t>clearly</a:t>
            </a:r>
            <a:r>
              <a:rPr lang="en-US" dirty="0"/>
              <a:t> </a:t>
            </a:r>
            <a:endParaRPr lang="en-US" dirty="0" smtClean="0"/>
          </a:p>
          <a:p>
            <a:pPr lvl="1"/>
            <a:r>
              <a:rPr lang="en-US" dirty="0" smtClean="0"/>
              <a:t>Tables and/or graphs</a:t>
            </a:r>
          </a:p>
          <a:p>
            <a:pPr lvl="1"/>
            <a:r>
              <a:rPr lang="en-US" dirty="0" smtClean="0"/>
              <a:t>Statistical analysis where appropriate</a:t>
            </a:r>
            <a:endParaRPr lang="en-US" dirty="0"/>
          </a:p>
          <a:p>
            <a:r>
              <a:rPr lang="en-US" i="1" dirty="0"/>
              <a:t>Analysis</a:t>
            </a:r>
            <a:r>
              <a:rPr lang="en-US" dirty="0"/>
              <a:t> - interpret </a:t>
            </a:r>
            <a:r>
              <a:rPr lang="en-US" dirty="0" smtClean="0"/>
              <a:t>results</a:t>
            </a:r>
          </a:p>
          <a:p>
            <a:pPr lvl="1"/>
            <a:r>
              <a:rPr lang="en-US" dirty="0" smtClean="0"/>
              <a:t>What the </a:t>
            </a:r>
            <a:r>
              <a:rPr lang="en-US" dirty="0"/>
              <a:t>results mean </a:t>
            </a:r>
          </a:p>
          <a:p>
            <a:pPr lvl="2"/>
            <a:r>
              <a:rPr lang="en-US" dirty="0" smtClean="0"/>
              <a:t>e.g., scalability to more players?</a:t>
            </a:r>
          </a:p>
          <a:p>
            <a:pPr lvl="2"/>
            <a:r>
              <a:rPr lang="en-US" dirty="0" smtClean="0"/>
              <a:t>Playability over networks?</a:t>
            </a:r>
          </a:p>
          <a:p>
            <a:pPr lvl="1"/>
            <a:r>
              <a:rPr lang="en-US" dirty="0" smtClean="0"/>
              <a:t>Any subjective analysis</a:t>
            </a:r>
            <a:endParaRPr lang="en-US" dirty="0"/>
          </a:p>
          <a:p>
            <a:endParaRPr lang="en-US" dirty="0"/>
          </a:p>
        </p:txBody>
      </p:sp>
    </p:spTree>
    <p:extLst>
      <p:ext uri="{BB962C8B-B14F-4D97-AF65-F5344CB8AC3E}">
        <p14:creationId xmlns:p14="http://schemas.microsoft.com/office/powerpoint/2010/main" val="18686074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Overview				(</a:t>
            </a:r>
            <a:r>
              <a:rPr lang="en-US" dirty="0" smtClean="0">
                <a:solidFill>
                  <a:srgbClr val="008000"/>
                </a:solidFill>
              </a:rPr>
              <a:t>done</a:t>
            </a:r>
            <a:r>
              <a:rPr lang="en-US" dirty="0" smtClean="0"/>
              <a:t>)</a:t>
            </a:r>
          </a:p>
          <a:p>
            <a:r>
              <a:rPr lang="en-US" dirty="0" smtClean="0"/>
              <a:t>Dragonfly extensions		(</a:t>
            </a:r>
            <a:r>
              <a:rPr lang="en-US" dirty="0" smtClean="0">
                <a:solidFill>
                  <a:srgbClr val="008000"/>
                </a:solidFill>
              </a:rPr>
              <a:t>done</a:t>
            </a:r>
            <a:r>
              <a:rPr lang="en-US" dirty="0" smtClean="0"/>
              <a:t>)</a:t>
            </a:r>
          </a:p>
          <a:p>
            <a:r>
              <a:rPr lang="en-US" dirty="0" smtClean="0"/>
              <a:t>Hints					(</a:t>
            </a:r>
            <a:r>
              <a:rPr lang="en-US" dirty="0" smtClean="0">
                <a:solidFill>
                  <a:srgbClr val="008000"/>
                </a:solidFill>
              </a:rPr>
              <a:t>done</a:t>
            </a:r>
            <a:r>
              <a:rPr lang="en-US" dirty="0" smtClean="0"/>
              <a:t>)</a:t>
            </a:r>
          </a:p>
          <a:p>
            <a:r>
              <a:rPr lang="en-US" dirty="0" smtClean="0"/>
              <a:t>Experiments				(</a:t>
            </a:r>
            <a:r>
              <a:rPr lang="en-US" dirty="0">
                <a:solidFill>
                  <a:srgbClr val="008000"/>
                </a:solidFill>
              </a:rPr>
              <a:t>done</a:t>
            </a:r>
            <a:r>
              <a:rPr lang="en-US" dirty="0" smtClean="0"/>
              <a:t>)</a:t>
            </a:r>
          </a:p>
          <a:p>
            <a:r>
              <a:rPr lang="en-US" dirty="0" smtClean="0"/>
              <a:t>Hand In 					(</a:t>
            </a:r>
            <a:r>
              <a:rPr lang="en-US" dirty="0" smtClean="0">
                <a:solidFill>
                  <a:srgbClr val="FF0000"/>
                </a:solidFill>
              </a:rPr>
              <a:t>next</a:t>
            </a:r>
            <a:r>
              <a:rPr lang="en-US" dirty="0" smtClean="0"/>
              <a:t>)</a:t>
            </a:r>
          </a:p>
          <a:p>
            <a:r>
              <a:rPr lang="en-US" dirty="0" smtClean="0"/>
              <a:t>Grading</a:t>
            </a:r>
            <a:endParaRPr lang="en-US" dirty="0"/>
          </a:p>
        </p:txBody>
      </p:sp>
    </p:spTree>
    <p:extLst>
      <p:ext uri="{BB962C8B-B14F-4D97-AF65-F5344CB8AC3E}">
        <p14:creationId xmlns:p14="http://schemas.microsoft.com/office/powerpoint/2010/main" val="11840790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Hand In (1 of 2)</a:t>
            </a:r>
            <a:endParaRPr lang="en-US" dirty="0"/>
          </a:p>
        </p:txBody>
      </p:sp>
      <p:sp>
        <p:nvSpPr>
          <p:cNvPr id="3" name="Content Placeholder 2"/>
          <p:cNvSpPr>
            <a:spLocks noGrp="1"/>
          </p:cNvSpPr>
          <p:nvPr>
            <p:ph idx="1"/>
          </p:nvPr>
        </p:nvSpPr>
        <p:spPr>
          <a:xfrm>
            <a:off x="457200" y="1219200"/>
            <a:ext cx="8229600" cy="5410200"/>
          </a:xfrm>
        </p:spPr>
        <p:txBody>
          <a:bodyPr>
            <a:normAutofit fontScale="70000" lnSpcReduction="20000"/>
          </a:bodyPr>
          <a:lstStyle/>
          <a:p>
            <a:r>
              <a:rPr lang="en-US" dirty="0" smtClean="0"/>
              <a:t>Source </a:t>
            </a:r>
            <a:r>
              <a:rPr lang="en-US" dirty="0"/>
              <a:t>code </a:t>
            </a:r>
            <a:r>
              <a:rPr lang="en-US" dirty="0" smtClean="0"/>
              <a:t>package</a:t>
            </a:r>
            <a:endParaRPr lang="en-US" dirty="0"/>
          </a:p>
          <a:p>
            <a:pPr lvl="1"/>
            <a:r>
              <a:rPr lang="en-US" dirty="0"/>
              <a:t>All code necessary to build your </a:t>
            </a:r>
            <a:r>
              <a:rPr lang="en-US" dirty="0" smtClean="0"/>
              <a:t>engine modification (well-structured, commented)</a:t>
            </a:r>
          </a:p>
          <a:p>
            <a:pPr lvl="1"/>
            <a:r>
              <a:rPr lang="en-US" dirty="0" smtClean="0"/>
              <a:t>Any other support files, including </a:t>
            </a:r>
            <a:r>
              <a:rPr lang="en-US" dirty="0" smtClean="0">
                <a:latin typeface="Courier New" pitchFamily="49" charset="0"/>
                <a:cs typeface="Courier New" pitchFamily="49" charset="0"/>
              </a:rPr>
              <a:t>.h</a:t>
            </a:r>
            <a:r>
              <a:rPr lang="en-US" dirty="0" smtClean="0"/>
              <a:t> files.</a:t>
            </a:r>
          </a:p>
          <a:p>
            <a:pPr lvl="1"/>
            <a:r>
              <a:rPr lang="en-US" dirty="0" err="1" smtClean="0">
                <a:latin typeface="Consolas" pitchFamily="49" charset="0"/>
                <a:cs typeface="Consolas" pitchFamily="49" charset="0"/>
              </a:rPr>
              <a:t>Makefile</a:t>
            </a:r>
            <a:r>
              <a:rPr lang="en-US" dirty="0" smtClean="0">
                <a:latin typeface="Consolas" pitchFamily="49" charset="0"/>
                <a:cs typeface="Consolas" pitchFamily="49" charset="0"/>
              </a:rPr>
              <a:t> </a:t>
            </a:r>
            <a:r>
              <a:rPr lang="en-US" dirty="0" smtClean="0">
                <a:cs typeface="Consolas" pitchFamily="49" charset="0"/>
              </a:rPr>
              <a:t>or Project file</a:t>
            </a:r>
            <a:endParaRPr lang="en-US" dirty="0" smtClean="0"/>
          </a:p>
          <a:p>
            <a:pPr lvl="1"/>
            <a:r>
              <a:rPr lang="en-US" dirty="0" smtClean="0"/>
              <a:t>You </a:t>
            </a:r>
            <a:r>
              <a:rPr lang="en-US" dirty="0"/>
              <a:t>do NOT need to turn in any Dragonfly headers or </a:t>
            </a:r>
            <a:r>
              <a:rPr lang="en-US" dirty="0" smtClean="0"/>
              <a:t>libraries</a:t>
            </a:r>
          </a:p>
          <a:p>
            <a:r>
              <a:rPr lang="en-US" dirty="0" smtClean="0"/>
              <a:t>Game code for </a:t>
            </a:r>
            <a:r>
              <a:rPr lang="en-US" dirty="0" smtClean="0">
                <a:solidFill>
                  <a:srgbClr val="0070C0"/>
                </a:solidFill>
              </a:rPr>
              <a:t>Saucer Shoot 2</a:t>
            </a:r>
            <a:r>
              <a:rPr lang="en-US" dirty="0" smtClean="0"/>
              <a:t>:</a:t>
            </a:r>
          </a:p>
          <a:p>
            <a:pPr lvl="1"/>
            <a:r>
              <a:rPr lang="en-US" dirty="0" smtClean="0"/>
              <a:t>All code necessary to build your game (well-structured, commented)</a:t>
            </a:r>
          </a:p>
          <a:p>
            <a:pPr lvl="1"/>
            <a:r>
              <a:rPr lang="en-US" dirty="0" smtClean="0"/>
              <a:t>Sprites (including all “default” sprites)</a:t>
            </a:r>
          </a:p>
          <a:p>
            <a:pPr lvl="1"/>
            <a:r>
              <a:rPr lang="en-US" dirty="0" smtClean="0"/>
              <a:t>A </a:t>
            </a:r>
            <a:r>
              <a:rPr lang="en-US" dirty="0" err="1" smtClean="0">
                <a:latin typeface="Consolas" pitchFamily="49" charset="0"/>
                <a:cs typeface="Consolas" pitchFamily="49" charset="0"/>
              </a:rPr>
              <a:t>Makefile</a:t>
            </a:r>
            <a:endParaRPr lang="en-US" dirty="0" smtClean="0"/>
          </a:p>
          <a:p>
            <a:r>
              <a:rPr lang="en-US" dirty="0" smtClean="0"/>
              <a:t>README.txt </a:t>
            </a:r>
            <a:r>
              <a:rPr lang="en-US" dirty="0"/>
              <a:t>file explaining: </a:t>
            </a:r>
            <a:endParaRPr lang="en-US" dirty="0" smtClean="0"/>
          </a:p>
          <a:p>
            <a:pPr lvl="1"/>
            <a:r>
              <a:rPr lang="en-US" dirty="0" smtClean="0"/>
              <a:t>Platform</a:t>
            </a:r>
          </a:p>
          <a:p>
            <a:pPr lvl="1"/>
            <a:r>
              <a:rPr lang="en-US" dirty="0" smtClean="0"/>
              <a:t>How </a:t>
            </a:r>
            <a:r>
              <a:rPr lang="en-US" dirty="0"/>
              <a:t>to </a:t>
            </a:r>
            <a:r>
              <a:rPr lang="en-US" dirty="0" smtClean="0"/>
              <a:t>compile and run</a:t>
            </a:r>
          </a:p>
          <a:p>
            <a:pPr lvl="1"/>
            <a:r>
              <a:rPr lang="en-US" dirty="0" smtClean="0"/>
              <a:t>Where “extra” points</a:t>
            </a:r>
          </a:p>
          <a:p>
            <a:r>
              <a:rPr lang="en-US" dirty="0" smtClean="0"/>
              <a:t>Experiment document (PDF)</a:t>
            </a:r>
          </a:p>
        </p:txBody>
      </p:sp>
    </p:spTree>
    <p:extLst>
      <p:ext uri="{BB962C8B-B14F-4D97-AF65-F5344CB8AC3E}">
        <p14:creationId xmlns:p14="http://schemas.microsoft.com/office/powerpoint/2010/main" val="9526723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In (2 of 2)</a:t>
            </a:r>
            <a:endParaRPr lang="en-US" dirty="0"/>
          </a:p>
        </p:txBody>
      </p:sp>
      <p:sp>
        <p:nvSpPr>
          <p:cNvPr id="3" name="Content Placeholder 2"/>
          <p:cNvSpPr>
            <a:spLocks noGrp="1"/>
          </p:cNvSpPr>
          <p:nvPr>
            <p:ph idx="1"/>
          </p:nvPr>
        </p:nvSpPr>
        <p:spPr>
          <a:xfrm>
            <a:off x="457200" y="1447800"/>
            <a:ext cx="8229600" cy="4724400"/>
          </a:xfrm>
        </p:spPr>
        <p:txBody>
          <a:bodyPr>
            <a:normAutofit/>
          </a:bodyPr>
          <a:lstStyle/>
          <a:p>
            <a:r>
              <a:rPr lang="en-US" dirty="0"/>
              <a:t>Clean and zip up</a:t>
            </a:r>
          </a:p>
          <a:p>
            <a:r>
              <a:rPr lang="en-US" dirty="0" smtClean="0"/>
              <a:t>Turn in via Instruct Assist</a:t>
            </a:r>
          </a:p>
          <a:p>
            <a:r>
              <a:rPr lang="en-US" dirty="0" smtClean="0"/>
              <a:t>Due at mid-night (11:59pm)</a:t>
            </a:r>
            <a:endParaRPr lang="en-US" dirty="0"/>
          </a:p>
        </p:txBody>
      </p:sp>
    </p:spTree>
    <p:extLst>
      <p:ext uri="{BB962C8B-B14F-4D97-AF65-F5344CB8AC3E}">
        <p14:creationId xmlns:p14="http://schemas.microsoft.com/office/powerpoint/2010/main" val="2610483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Dragonfly Overview</a:t>
            </a:r>
            <a:endParaRPr lang="en-US" dirty="0"/>
          </a:p>
        </p:txBody>
      </p:sp>
      <p:grpSp>
        <p:nvGrpSpPr>
          <p:cNvPr id="15" name="Group 14"/>
          <p:cNvGrpSpPr/>
          <p:nvPr/>
        </p:nvGrpSpPr>
        <p:grpSpPr>
          <a:xfrm>
            <a:off x="762000" y="3124200"/>
            <a:ext cx="7543800" cy="1295400"/>
            <a:chOff x="914400" y="3200400"/>
            <a:chExt cx="7543800" cy="1295400"/>
          </a:xfrm>
        </p:grpSpPr>
        <p:sp>
          <p:nvSpPr>
            <p:cNvPr id="16" name="Rectangle 15"/>
            <p:cNvSpPr/>
            <p:nvPr/>
          </p:nvSpPr>
          <p:spPr>
            <a:xfrm>
              <a:off x="914400" y="3200400"/>
              <a:ext cx="7543800" cy="1295400"/>
            </a:xfrm>
            <a:prstGeom prst="rect">
              <a:avLst/>
            </a:prstGeom>
            <a:solidFill>
              <a:srgbClr val="00A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DRAGONFLY</a:t>
              </a:r>
              <a:endParaRPr lang="en-US" sz="2000" dirty="0"/>
            </a:p>
          </p:txBody>
        </p:sp>
        <p:sp>
          <p:nvSpPr>
            <p:cNvPr id="17" name="TextBox 16"/>
            <p:cNvSpPr txBox="1"/>
            <p:nvPr/>
          </p:nvSpPr>
          <p:spPr>
            <a:xfrm>
              <a:off x="1528367" y="3386435"/>
              <a:ext cx="1586525" cy="923330"/>
            </a:xfrm>
            <a:prstGeom prst="rect">
              <a:avLst/>
            </a:prstGeom>
            <a:noFill/>
          </p:spPr>
          <p:txBody>
            <a:bodyPr wrap="none" rtlCol="0">
              <a:spAutoFit/>
            </a:bodyPr>
            <a:lstStyle/>
            <a:p>
              <a:pPr algn="ctr"/>
              <a:r>
                <a:rPr lang="en-US" dirty="0" err="1" smtClean="0">
                  <a:solidFill>
                    <a:schemeClr val="bg1"/>
                  </a:solidFill>
                </a:rPr>
                <a:t>DrawCharacter</a:t>
              </a:r>
              <a:endParaRPr lang="en-US" dirty="0" smtClean="0">
                <a:solidFill>
                  <a:schemeClr val="bg1"/>
                </a:solidFill>
              </a:endParaRPr>
            </a:p>
            <a:p>
              <a:pPr algn="ctr"/>
              <a:r>
                <a:rPr lang="en-US" dirty="0" err="1" smtClean="0">
                  <a:solidFill>
                    <a:schemeClr val="bg1"/>
                  </a:solidFill>
                </a:rPr>
                <a:t>InsertObject</a:t>
              </a:r>
              <a:endParaRPr lang="en-US" dirty="0" smtClean="0">
                <a:solidFill>
                  <a:schemeClr val="bg1"/>
                </a:solidFill>
              </a:endParaRPr>
            </a:p>
            <a:p>
              <a:pPr algn="ctr"/>
              <a:r>
                <a:rPr lang="en-US" dirty="0" err="1" smtClean="0">
                  <a:solidFill>
                    <a:schemeClr val="bg1"/>
                  </a:solidFill>
                </a:rPr>
                <a:t>LoadSprite</a:t>
              </a:r>
              <a:endParaRPr lang="en-US" dirty="0" smtClean="0">
                <a:solidFill>
                  <a:schemeClr val="bg1"/>
                </a:solidFill>
              </a:endParaRPr>
            </a:p>
          </p:txBody>
        </p:sp>
        <p:sp>
          <p:nvSpPr>
            <p:cNvPr id="18" name="TextBox 17"/>
            <p:cNvSpPr txBox="1"/>
            <p:nvPr/>
          </p:nvSpPr>
          <p:spPr>
            <a:xfrm>
              <a:off x="6381022" y="3386435"/>
              <a:ext cx="1338764" cy="923330"/>
            </a:xfrm>
            <a:prstGeom prst="rect">
              <a:avLst/>
            </a:prstGeom>
            <a:noFill/>
          </p:spPr>
          <p:txBody>
            <a:bodyPr wrap="none" rtlCol="0">
              <a:spAutoFit/>
            </a:bodyPr>
            <a:lstStyle/>
            <a:p>
              <a:pPr algn="ctr"/>
              <a:r>
                <a:rPr lang="en-US" dirty="0" err="1" smtClean="0">
                  <a:solidFill>
                    <a:schemeClr val="bg1"/>
                  </a:solidFill>
                </a:rPr>
                <a:t>GetKey</a:t>
              </a:r>
              <a:endParaRPr lang="en-US" dirty="0" smtClean="0">
                <a:solidFill>
                  <a:schemeClr val="bg1"/>
                </a:solidFill>
              </a:endParaRPr>
            </a:p>
            <a:p>
              <a:pPr algn="ctr"/>
              <a:r>
                <a:rPr lang="en-US" dirty="0" err="1" smtClean="0">
                  <a:solidFill>
                    <a:schemeClr val="bg1"/>
                  </a:solidFill>
                </a:rPr>
                <a:t>MoveObject</a:t>
              </a:r>
              <a:endParaRPr lang="en-US" dirty="0" smtClean="0">
                <a:solidFill>
                  <a:schemeClr val="bg1"/>
                </a:solidFill>
              </a:endParaRPr>
            </a:p>
            <a:p>
              <a:pPr algn="ctr"/>
              <a:r>
                <a:rPr lang="en-US" dirty="0" err="1" smtClean="0">
                  <a:solidFill>
                    <a:schemeClr val="bg1"/>
                  </a:solidFill>
                </a:rPr>
                <a:t>SendEvent</a:t>
              </a:r>
              <a:endParaRPr lang="en-US" dirty="0" smtClean="0">
                <a:solidFill>
                  <a:schemeClr val="bg1"/>
                </a:solidFill>
              </a:endParaRPr>
            </a:p>
          </p:txBody>
        </p:sp>
      </p:grpSp>
      <p:sp>
        <p:nvSpPr>
          <p:cNvPr id="19" name="Rectangle 18"/>
          <p:cNvSpPr/>
          <p:nvPr/>
        </p:nvSpPr>
        <p:spPr>
          <a:xfrm>
            <a:off x="762000" y="1524000"/>
            <a:ext cx="7543800" cy="1143000"/>
          </a:xfrm>
          <a:prstGeom prst="rect">
            <a:avLst/>
          </a:prstGeom>
          <a:solidFill>
            <a:srgbClr val="29A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GAME CODE</a:t>
            </a:r>
            <a:endParaRPr lang="en-US" sz="2000" dirty="0"/>
          </a:p>
        </p:txBody>
      </p:sp>
      <p:sp>
        <p:nvSpPr>
          <p:cNvPr id="20" name="TextBox 19"/>
          <p:cNvSpPr txBox="1"/>
          <p:nvPr/>
        </p:nvSpPr>
        <p:spPr>
          <a:xfrm>
            <a:off x="1507029" y="1772335"/>
            <a:ext cx="1324402" cy="646331"/>
          </a:xfrm>
          <a:prstGeom prst="rect">
            <a:avLst/>
          </a:prstGeom>
          <a:noFill/>
        </p:spPr>
        <p:txBody>
          <a:bodyPr wrap="none" rtlCol="0">
            <a:spAutoFit/>
          </a:bodyPr>
          <a:lstStyle/>
          <a:p>
            <a:pPr algn="ctr"/>
            <a:r>
              <a:rPr lang="en-US" dirty="0" smtClean="0">
                <a:solidFill>
                  <a:schemeClr val="bg1"/>
                </a:solidFill>
              </a:rPr>
              <a:t>Saucer: hit()</a:t>
            </a:r>
          </a:p>
          <a:p>
            <a:pPr algn="ctr"/>
            <a:r>
              <a:rPr lang="en-US" dirty="0" smtClean="0">
                <a:solidFill>
                  <a:schemeClr val="bg1"/>
                </a:solidFill>
              </a:rPr>
              <a:t>Hero: </a:t>
            </a:r>
            <a:r>
              <a:rPr lang="en-US" dirty="0" err="1" smtClean="0">
                <a:solidFill>
                  <a:schemeClr val="bg1"/>
                </a:solidFill>
              </a:rPr>
              <a:t>kbd</a:t>
            </a:r>
            <a:r>
              <a:rPr lang="en-US" dirty="0" smtClean="0">
                <a:solidFill>
                  <a:schemeClr val="bg1"/>
                </a:solidFill>
              </a:rPr>
              <a:t>()</a:t>
            </a:r>
          </a:p>
        </p:txBody>
      </p:sp>
      <p:sp>
        <p:nvSpPr>
          <p:cNvPr id="21" name="TextBox 20"/>
          <p:cNvSpPr txBox="1"/>
          <p:nvPr/>
        </p:nvSpPr>
        <p:spPr>
          <a:xfrm>
            <a:off x="5854450" y="1772335"/>
            <a:ext cx="2087110" cy="646331"/>
          </a:xfrm>
          <a:prstGeom prst="rect">
            <a:avLst/>
          </a:prstGeom>
          <a:noFill/>
        </p:spPr>
        <p:txBody>
          <a:bodyPr wrap="none" rtlCol="0">
            <a:spAutoFit/>
          </a:bodyPr>
          <a:lstStyle/>
          <a:p>
            <a:pPr algn="ctr"/>
            <a:r>
              <a:rPr lang="en-US" dirty="0" smtClean="0">
                <a:solidFill>
                  <a:schemeClr val="bg1"/>
                </a:solidFill>
              </a:rPr>
              <a:t>Star: </a:t>
            </a:r>
            <a:r>
              <a:rPr lang="en-US" dirty="0" err="1" smtClean="0">
                <a:solidFill>
                  <a:schemeClr val="bg1"/>
                </a:solidFill>
              </a:rPr>
              <a:t>eventHandler</a:t>
            </a:r>
            <a:r>
              <a:rPr lang="en-US" dirty="0" smtClean="0">
                <a:solidFill>
                  <a:schemeClr val="bg1"/>
                </a:solidFill>
              </a:rPr>
              <a:t>()</a:t>
            </a:r>
          </a:p>
          <a:p>
            <a:pPr algn="ctr"/>
            <a:r>
              <a:rPr lang="en-US" dirty="0" err="1" smtClean="0">
                <a:solidFill>
                  <a:schemeClr val="bg1"/>
                </a:solidFill>
              </a:rPr>
              <a:t>GameOver</a:t>
            </a:r>
            <a:r>
              <a:rPr lang="en-US" dirty="0" smtClean="0">
                <a:solidFill>
                  <a:schemeClr val="bg1"/>
                </a:solidFill>
              </a:rPr>
              <a:t>: step()</a:t>
            </a:r>
          </a:p>
        </p:txBody>
      </p:sp>
      <p:sp>
        <p:nvSpPr>
          <p:cNvPr id="22" name="Rectangle 21"/>
          <p:cNvSpPr/>
          <p:nvPr/>
        </p:nvSpPr>
        <p:spPr>
          <a:xfrm>
            <a:off x="762000" y="4876800"/>
            <a:ext cx="7543800" cy="1295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COMPUTER PLATFORM</a:t>
            </a:r>
            <a:endParaRPr lang="en-US" sz="2000" dirty="0"/>
          </a:p>
        </p:txBody>
      </p:sp>
      <p:sp>
        <p:nvSpPr>
          <p:cNvPr id="23" name="TextBox 22"/>
          <p:cNvSpPr txBox="1"/>
          <p:nvPr/>
        </p:nvSpPr>
        <p:spPr>
          <a:xfrm>
            <a:off x="1277287" y="5201335"/>
            <a:ext cx="1783886" cy="646331"/>
          </a:xfrm>
          <a:prstGeom prst="rect">
            <a:avLst/>
          </a:prstGeom>
          <a:noFill/>
        </p:spPr>
        <p:txBody>
          <a:bodyPr wrap="none" rtlCol="0">
            <a:spAutoFit/>
          </a:bodyPr>
          <a:lstStyle/>
          <a:p>
            <a:pPr algn="ctr"/>
            <a:r>
              <a:rPr lang="en-US" dirty="0" smtClean="0">
                <a:solidFill>
                  <a:schemeClr val="bg1"/>
                </a:solidFill>
              </a:rPr>
              <a:t>Allocate memory</a:t>
            </a:r>
          </a:p>
          <a:p>
            <a:pPr algn="ctr"/>
            <a:r>
              <a:rPr lang="en-US" dirty="0" smtClean="0">
                <a:solidFill>
                  <a:schemeClr val="bg1"/>
                </a:solidFill>
              </a:rPr>
              <a:t>Clear display</a:t>
            </a:r>
          </a:p>
        </p:txBody>
      </p:sp>
      <p:sp>
        <p:nvSpPr>
          <p:cNvPr id="24" name="TextBox 23"/>
          <p:cNvSpPr txBox="1"/>
          <p:nvPr/>
        </p:nvSpPr>
        <p:spPr>
          <a:xfrm>
            <a:off x="6093617" y="5201335"/>
            <a:ext cx="1608774" cy="646331"/>
          </a:xfrm>
          <a:prstGeom prst="rect">
            <a:avLst/>
          </a:prstGeom>
          <a:noFill/>
        </p:spPr>
        <p:txBody>
          <a:bodyPr wrap="none" rtlCol="0">
            <a:spAutoFit/>
          </a:bodyPr>
          <a:lstStyle/>
          <a:p>
            <a:pPr algn="ctr"/>
            <a:r>
              <a:rPr lang="en-US" dirty="0" smtClean="0">
                <a:solidFill>
                  <a:schemeClr val="bg1"/>
                </a:solidFill>
              </a:rPr>
              <a:t>File open/close</a:t>
            </a:r>
          </a:p>
          <a:p>
            <a:pPr algn="ctr"/>
            <a:r>
              <a:rPr lang="en-US" dirty="0" smtClean="0">
                <a:solidFill>
                  <a:schemeClr val="bg1"/>
                </a:solidFill>
              </a:rPr>
              <a:t>Get keystroke</a:t>
            </a:r>
          </a:p>
        </p:txBody>
      </p:sp>
      <p:pic>
        <p:nvPicPr>
          <p:cNvPr id="13" name="Picture 4" descr="[Dragonfl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762000" cy="84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9222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Networking Support				</a:t>
            </a:r>
            <a:r>
              <a:rPr lang="en-US" dirty="0" smtClean="0">
                <a:solidFill>
                  <a:srgbClr val="008000"/>
                </a:solidFill>
              </a:rPr>
              <a:t>30%</a:t>
            </a:r>
          </a:p>
          <a:p>
            <a:pPr lvl="1"/>
            <a:r>
              <a:rPr lang="en-US" dirty="0" smtClean="0"/>
              <a:t>Socket-based code</a:t>
            </a:r>
          </a:p>
          <a:p>
            <a:pPr lvl="1"/>
            <a:r>
              <a:rPr lang="en-US" dirty="0" smtClean="0"/>
              <a:t>Integrated with Dragonfly as Manager</a:t>
            </a:r>
          </a:p>
          <a:p>
            <a:r>
              <a:rPr lang="en-US" dirty="0" smtClean="0"/>
              <a:t>Saucer Shoot 2					</a:t>
            </a:r>
            <a:r>
              <a:rPr lang="en-US" dirty="0" smtClean="0">
                <a:solidFill>
                  <a:srgbClr val="008000"/>
                </a:solidFill>
              </a:rPr>
              <a:t>60%</a:t>
            </a:r>
            <a:endParaRPr lang="en-US" dirty="0" smtClean="0">
              <a:solidFill>
                <a:srgbClr val="008000"/>
              </a:solidFill>
            </a:endParaRPr>
          </a:p>
          <a:p>
            <a:pPr lvl="1"/>
            <a:r>
              <a:rPr lang="en-US" dirty="0" smtClean="0"/>
              <a:t>Networking</a:t>
            </a:r>
          </a:p>
          <a:p>
            <a:pPr lvl="1"/>
            <a:r>
              <a:rPr lang="en-US" dirty="0" smtClean="0"/>
              <a:t>Distributed Object synchronization</a:t>
            </a:r>
          </a:p>
          <a:p>
            <a:pPr lvl="1"/>
            <a:r>
              <a:rPr lang="en-US" dirty="0" smtClean="0"/>
              <a:t>Enhanced gameplay for 2</a:t>
            </a:r>
            <a:r>
              <a:rPr lang="en-US" baseline="30000" dirty="0" smtClean="0"/>
              <a:t>nd</a:t>
            </a:r>
            <a:r>
              <a:rPr lang="en-US" dirty="0" smtClean="0"/>
              <a:t> player</a:t>
            </a:r>
          </a:p>
          <a:p>
            <a:r>
              <a:rPr lang="en-US" dirty="0" smtClean="0"/>
              <a:t>Experiments					</a:t>
            </a:r>
            <a:r>
              <a:rPr lang="en-US" dirty="0" smtClean="0">
                <a:solidFill>
                  <a:srgbClr val="008000"/>
                </a:solidFill>
              </a:rPr>
              <a:t>5%</a:t>
            </a:r>
            <a:endParaRPr lang="en-US" dirty="0" smtClean="0">
              <a:solidFill>
                <a:srgbClr val="008000"/>
              </a:solidFill>
            </a:endParaRPr>
          </a:p>
          <a:p>
            <a:pPr lvl="1"/>
            <a:r>
              <a:rPr lang="en-US" dirty="0" smtClean="0"/>
              <a:t>Design, Results, Analysis</a:t>
            </a:r>
          </a:p>
          <a:p>
            <a:r>
              <a:rPr lang="en-US" dirty="0" smtClean="0"/>
              <a:t>Miscellaneous					</a:t>
            </a:r>
            <a:r>
              <a:rPr lang="en-US" dirty="0" smtClean="0">
                <a:solidFill>
                  <a:srgbClr val="008000"/>
                </a:solidFill>
              </a:rPr>
              <a:t>5%</a:t>
            </a:r>
          </a:p>
          <a:p>
            <a:pPr lvl="1"/>
            <a:r>
              <a:rPr lang="en-US" dirty="0" smtClean="0"/>
              <a:t>Flexibility in grading</a:t>
            </a:r>
          </a:p>
          <a:p>
            <a:pPr lvl="1"/>
            <a:r>
              <a:rPr lang="en-US" dirty="0" smtClean="0"/>
              <a:t>“Extra” points can apply to any section</a:t>
            </a:r>
          </a:p>
        </p:txBody>
      </p:sp>
      <p:sp>
        <p:nvSpPr>
          <p:cNvPr id="4" name="TextBox 3"/>
          <p:cNvSpPr txBox="1"/>
          <p:nvPr/>
        </p:nvSpPr>
        <p:spPr>
          <a:xfrm>
            <a:off x="990600" y="6183868"/>
            <a:ext cx="6864059" cy="369332"/>
          </a:xfrm>
          <a:prstGeom prst="rect">
            <a:avLst/>
          </a:prstGeom>
          <a:noFill/>
          <a:ln w="19050">
            <a:solidFill>
              <a:schemeClr val="tx1"/>
            </a:solidFill>
            <a:prstDash val="sysDot"/>
          </a:ln>
        </p:spPr>
        <p:txBody>
          <a:bodyPr wrap="none" rtlCol="0">
            <a:spAutoFit/>
          </a:bodyPr>
          <a:lstStyle/>
          <a:p>
            <a:r>
              <a:rPr lang="en-US" dirty="0" smtClean="0"/>
              <a:t>See detailed grading guide on project Webpage for detailed breakdown</a:t>
            </a:r>
            <a:endParaRPr lang="en-US" dirty="0"/>
          </a:p>
        </p:txBody>
      </p:sp>
    </p:spTree>
    <p:extLst>
      <p:ext uri="{BB962C8B-B14F-4D97-AF65-F5344CB8AC3E}">
        <p14:creationId xmlns:p14="http://schemas.microsoft.com/office/powerpoint/2010/main" val="40481958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Grading Rubric</a:t>
            </a:r>
            <a:endParaRPr lang="en-US" dirty="0"/>
          </a:p>
        </p:txBody>
      </p:sp>
      <p:sp>
        <p:nvSpPr>
          <p:cNvPr id="3" name="Content Placeholder 2"/>
          <p:cNvSpPr>
            <a:spLocks noGrp="1"/>
          </p:cNvSpPr>
          <p:nvPr>
            <p:ph idx="1"/>
          </p:nvPr>
        </p:nvSpPr>
        <p:spPr>
          <a:xfrm>
            <a:off x="457200" y="1066800"/>
            <a:ext cx="8229600" cy="5486400"/>
          </a:xfrm>
        </p:spPr>
        <p:txBody>
          <a:bodyPr>
            <a:normAutofit fontScale="47500" lnSpcReduction="20000"/>
          </a:bodyPr>
          <a:lstStyle/>
          <a:p>
            <a:r>
              <a:rPr lang="en-US" b="1" dirty="0">
                <a:solidFill>
                  <a:srgbClr val="008000"/>
                </a:solidFill>
              </a:rPr>
              <a:t>90-100</a:t>
            </a:r>
            <a:r>
              <a:rPr lang="en-US" dirty="0"/>
              <a:t> The submission clearly exceeds requirements. The functionality is fully implemented and is provided in a robust, bug-free fashion. Full client-host synchronization is evident in the game. Gameplay is effective and fun for two players. All code is well-structured and clearly commented. Experiments effectively test all required measurements. Experimental </a:t>
            </a:r>
            <a:r>
              <a:rPr lang="en-US" dirty="0" err="1"/>
              <a:t>writeup</a:t>
            </a:r>
            <a:r>
              <a:rPr lang="en-US" dirty="0"/>
              <a:t> has the three required sections, with each clearly written and the results clearly depicted.</a:t>
            </a:r>
          </a:p>
          <a:p>
            <a:endParaRPr lang="en-US" b="1" dirty="0" smtClean="0"/>
          </a:p>
          <a:p>
            <a:r>
              <a:rPr lang="en-US" b="1" dirty="0" smtClean="0">
                <a:solidFill>
                  <a:srgbClr val="99CC00"/>
                </a:solidFill>
              </a:rPr>
              <a:t>89-80</a:t>
            </a:r>
            <a:r>
              <a:rPr lang="en-US" dirty="0" smtClean="0">
                <a:solidFill>
                  <a:srgbClr val="008000"/>
                </a:solidFill>
              </a:rPr>
              <a:t> </a:t>
            </a:r>
            <a:r>
              <a:rPr lang="en-US" dirty="0"/>
              <a:t>The submission meets requirements. The basic functionality is implemented and runs as expected without any critical bugs. Client-host synchronization is effective, but there may be occasional visual glitches that are not critical to gameplay. Gameplay is effective for two players. Code is well-structured and clearly commented. Experimental </a:t>
            </a:r>
            <a:r>
              <a:rPr lang="en-US" dirty="0" err="1"/>
              <a:t>writeup</a:t>
            </a:r>
            <a:r>
              <a:rPr lang="en-US" dirty="0"/>
              <a:t> has the three required sections, with details on the methods used and informative results.</a:t>
            </a:r>
          </a:p>
          <a:p>
            <a:endParaRPr lang="en-US" b="1" dirty="0" smtClean="0"/>
          </a:p>
          <a:p>
            <a:r>
              <a:rPr lang="en-US" b="1" dirty="0" smtClean="0">
                <a:solidFill>
                  <a:srgbClr val="FFC000"/>
                </a:solidFill>
              </a:rPr>
              <a:t>79-70</a:t>
            </a:r>
            <a:r>
              <a:rPr lang="en-US" dirty="0" smtClean="0">
                <a:solidFill>
                  <a:srgbClr val="FFC000"/>
                </a:solidFill>
              </a:rPr>
              <a:t> </a:t>
            </a:r>
            <a:r>
              <a:rPr lang="en-US" dirty="0"/>
              <a:t>The submission barely meets requirements. Functionality is mostly implemented, but may not be fully implemented and/or may not run as expected. Client-host synchronization provides occasional visual glitches, some may be critical to gameplay. Gameplay supports two players, but to a limited extent. Code is only somewhat well-structured and commented. Experiments are incomplete and/or the </a:t>
            </a:r>
            <a:r>
              <a:rPr lang="en-US" dirty="0" err="1"/>
              <a:t>writeup</a:t>
            </a:r>
            <a:r>
              <a:rPr lang="en-US" dirty="0"/>
              <a:t> does not provide clarity on the methods or results.</a:t>
            </a:r>
          </a:p>
          <a:p>
            <a:endParaRPr lang="en-US" b="1" dirty="0" smtClean="0"/>
          </a:p>
          <a:p>
            <a:r>
              <a:rPr lang="en-US" b="1" dirty="0" smtClean="0">
                <a:solidFill>
                  <a:srgbClr val="FF9900"/>
                </a:solidFill>
              </a:rPr>
              <a:t>69-60</a:t>
            </a:r>
            <a:r>
              <a:rPr lang="en-US" dirty="0" smtClean="0">
                <a:solidFill>
                  <a:srgbClr val="FF9900"/>
                </a:solidFill>
              </a:rPr>
              <a:t> </a:t>
            </a:r>
            <a:r>
              <a:rPr lang="en-US" dirty="0"/>
              <a:t>The project fails to meet requirements in some places. Networking support is missing critical functionality or robustness. The engine may crash occasionally. The game does not support complete or robust gameplay for two players. Code is lacking in structure or comments. Experiments are incomplete and the </a:t>
            </a:r>
            <a:r>
              <a:rPr lang="en-US" dirty="0" err="1"/>
              <a:t>writeup</a:t>
            </a:r>
            <a:r>
              <a:rPr lang="en-US" dirty="0"/>
              <a:t> does not provide clarity on the methods or results.</a:t>
            </a:r>
          </a:p>
          <a:p>
            <a:endParaRPr lang="en-US" b="1" dirty="0" smtClean="0"/>
          </a:p>
          <a:p>
            <a:r>
              <a:rPr lang="en-US" b="1" dirty="0" smtClean="0">
                <a:solidFill>
                  <a:srgbClr val="FF0000"/>
                </a:solidFill>
              </a:rPr>
              <a:t>59-0</a:t>
            </a:r>
            <a:r>
              <a:rPr lang="en-US" dirty="0" smtClean="0"/>
              <a:t> </a:t>
            </a:r>
            <a:r>
              <a:rPr lang="en-US" dirty="0"/>
              <a:t>The project does not meet core requirements. The networking extensions cannot compile, crashes consistently, or is lacking many functional features. The game does not compile or does not support two player interaction. Code is only lacking structure and comments. Experiments are incomplete with a minimal </a:t>
            </a:r>
            <a:r>
              <a:rPr lang="en-US" dirty="0" err="1"/>
              <a:t>writeup</a:t>
            </a:r>
            <a:r>
              <a:rPr lang="en-US" dirty="0"/>
              <a:t>.</a:t>
            </a:r>
          </a:p>
        </p:txBody>
      </p:sp>
    </p:spTree>
    <p:extLst>
      <p:ext uri="{BB962C8B-B14F-4D97-AF65-F5344CB8AC3E}">
        <p14:creationId xmlns:p14="http://schemas.microsoft.com/office/powerpoint/2010/main" val="15195288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Results</a:t>
            </a:r>
            <a:endParaRPr lang="en-US" dirty="0"/>
          </a:p>
        </p:txBody>
      </p:sp>
      <p:sp>
        <p:nvSpPr>
          <p:cNvPr id="3" name="Rectangle 2"/>
          <p:cNvSpPr/>
          <p:nvPr/>
        </p:nvSpPr>
        <p:spPr>
          <a:xfrm>
            <a:off x="890953" y="1524000"/>
            <a:ext cx="7239000" cy="1323439"/>
          </a:xfrm>
          <a:prstGeom prst="rect">
            <a:avLst/>
          </a:prstGeom>
          <a:ln w="19050">
            <a:solidFill>
              <a:schemeClr val="tx1"/>
            </a:solidFill>
            <a:prstDash val="sysDot"/>
          </a:ln>
        </p:spPr>
        <p:txBody>
          <a:bodyPr wrap="square">
            <a:spAutoFit/>
          </a:bodyPr>
          <a:lstStyle/>
          <a:p>
            <a:r>
              <a:rPr lang="en-US" sz="2000" dirty="0"/>
              <a:t>Mark Claypool. </a:t>
            </a:r>
            <a:r>
              <a:rPr lang="en-US" sz="2000" dirty="0">
                <a:hlinkClick r:id="rId2"/>
              </a:rPr>
              <a:t>Teaching Network Game Programming with the Dragonfly Game Engine</a:t>
            </a:r>
            <a:r>
              <a:rPr lang="en-US" sz="2000" dirty="0"/>
              <a:t>, </a:t>
            </a:r>
            <a:r>
              <a:rPr lang="en-US" sz="2000" i="1" dirty="0"/>
              <a:t>Syllabus Journal - Special Issue on </a:t>
            </a:r>
            <a:r>
              <a:rPr lang="en-US" sz="2000" i="1" dirty="0" smtClean="0"/>
              <a:t>Teaching </a:t>
            </a:r>
            <a:r>
              <a:rPr lang="en-US" sz="2000" i="1" dirty="0"/>
              <a:t>with and about Video Games</a:t>
            </a:r>
            <a:r>
              <a:rPr lang="en-US" sz="2000" dirty="0"/>
              <a:t>, Vol. 4, No. 1, 2015. Online at: </a:t>
            </a:r>
            <a:r>
              <a:rPr lang="en-US" sz="2000" dirty="0">
                <a:hlinkClick r:id="rId2"/>
              </a:rPr>
              <a:t>http://www.cs.wpi.edu/~claypool/papers/dragonfly-networking/</a:t>
            </a:r>
            <a:endParaRPr lang="en-US" sz="20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324350"/>
            <a:ext cx="6515173" cy="145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392136" y="318135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Grades</a:t>
            </a:r>
            <a:endParaRPr lang="en-US" dirty="0"/>
          </a:p>
        </p:txBody>
      </p:sp>
      <p:sp>
        <p:nvSpPr>
          <p:cNvPr id="6" name="TextBox 5"/>
          <p:cNvSpPr txBox="1"/>
          <p:nvPr/>
        </p:nvSpPr>
        <p:spPr>
          <a:xfrm>
            <a:off x="7315200" y="457200"/>
            <a:ext cx="1373196" cy="646331"/>
          </a:xfrm>
          <a:prstGeom prst="rect">
            <a:avLst/>
          </a:prstGeom>
          <a:noFill/>
          <a:ln w="19050">
            <a:solidFill>
              <a:schemeClr val="tx1"/>
            </a:solidFill>
            <a:prstDash val="sysDot"/>
          </a:ln>
        </p:spPr>
        <p:txBody>
          <a:bodyPr wrap="none" rtlCol="0">
            <a:spAutoFit/>
          </a:bodyPr>
          <a:lstStyle/>
          <a:p>
            <a:pPr algn="ctr"/>
            <a:r>
              <a:rPr lang="en-US" dirty="0" smtClean="0">
                <a:solidFill>
                  <a:srgbClr val="008000"/>
                </a:solidFill>
              </a:rPr>
              <a:t>CS4513</a:t>
            </a:r>
          </a:p>
          <a:p>
            <a:pPr algn="ctr"/>
            <a:r>
              <a:rPr lang="en-US" dirty="0" smtClean="0">
                <a:solidFill>
                  <a:srgbClr val="008000"/>
                </a:solidFill>
              </a:rPr>
              <a:t>D-term 2014</a:t>
            </a:r>
            <a:endParaRPr lang="en-US" dirty="0">
              <a:solidFill>
                <a:srgbClr val="008000"/>
              </a:solidFill>
            </a:endParaRPr>
          </a:p>
        </p:txBody>
      </p:sp>
    </p:spTree>
    <p:extLst>
      <p:ext uri="{BB962C8B-B14F-4D97-AF65-F5344CB8AC3E}">
        <p14:creationId xmlns:p14="http://schemas.microsoft.com/office/powerpoint/2010/main" val="11366142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Systems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00200"/>
            <a:ext cx="58674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42409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Engines</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00200"/>
            <a:ext cx="5472113" cy="3926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11919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062" y="1524000"/>
            <a:ext cx="609887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9533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24000"/>
            <a:ext cx="5229225" cy="3984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76455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Hours Spent</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5687050" cy="4238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92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Tutorial Overview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Good overview of </a:t>
            </a:r>
            <a:r>
              <a:rPr lang="en-US" dirty="0" smtClean="0">
                <a:solidFill>
                  <a:srgbClr val="008000"/>
                </a:solidFill>
              </a:rPr>
              <a:t>Dragonfly</a:t>
            </a:r>
            <a:r>
              <a:rPr lang="en-US" dirty="0" smtClean="0"/>
              <a:t> through tutorial</a:t>
            </a:r>
          </a:p>
          <a:p>
            <a:r>
              <a:rPr lang="en-US" dirty="0" smtClean="0"/>
              <a:t>Setup development environment for building</a:t>
            </a:r>
            <a:endParaRPr lang="en-US" dirty="0" smtClean="0">
              <a:solidFill>
                <a:srgbClr val="008000"/>
              </a:solidFill>
            </a:endParaRPr>
          </a:p>
          <a:p>
            <a:r>
              <a:rPr lang="en-US" dirty="0" smtClean="0"/>
              <a:t>Work </a:t>
            </a:r>
            <a:r>
              <a:rPr lang="en-US" dirty="0"/>
              <a:t>through tutorial making </a:t>
            </a:r>
            <a:r>
              <a:rPr lang="en-US" dirty="0" smtClean="0"/>
              <a:t>game – </a:t>
            </a:r>
            <a:r>
              <a:rPr lang="en-US" i="1" dirty="0" smtClean="0">
                <a:solidFill>
                  <a:srgbClr val="0070C0"/>
                </a:solidFill>
              </a:rPr>
              <a:t>Saucer Shoot</a:t>
            </a:r>
            <a:endParaRPr lang="en-US" i="1" dirty="0">
              <a:solidFill>
                <a:srgbClr val="0070C0"/>
              </a:solidFill>
            </a:endParaRPr>
          </a:p>
          <a:p>
            <a:r>
              <a:rPr lang="en-US" dirty="0" smtClean="0"/>
              <a:t>Get used to </a:t>
            </a:r>
            <a:r>
              <a:rPr lang="en-US" dirty="0" smtClean="0">
                <a:solidFill>
                  <a:srgbClr val="008000"/>
                </a:solidFill>
              </a:rPr>
              <a:t>Dragonfly</a:t>
            </a:r>
            <a:r>
              <a:rPr lang="en-US" dirty="0" smtClean="0"/>
              <a:t> </a:t>
            </a:r>
          </a:p>
          <a:p>
            <a:pPr lvl="1"/>
            <a:r>
              <a:rPr lang="en-US" dirty="0" smtClean="0"/>
              <a:t>2D (text-based graphics) game engine</a:t>
            </a:r>
          </a:p>
          <a:p>
            <a:pPr lvl="1"/>
            <a:r>
              <a:rPr lang="en-US" dirty="0" smtClean="0"/>
              <a:t>From </a:t>
            </a:r>
            <a:r>
              <a:rPr lang="en-US" dirty="0"/>
              <a:t>game programmer’s </a:t>
            </a:r>
            <a:r>
              <a:rPr lang="en-US" dirty="0" smtClean="0"/>
              <a:t>perspective </a:t>
            </a:r>
          </a:p>
          <a:p>
            <a:pPr lvl="2"/>
            <a:r>
              <a:rPr lang="en-US" dirty="0" smtClean="0"/>
              <a:t>In this project, you both game programmer (</a:t>
            </a:r>
            <a:r>
              <a:rPr lang="en-US" i="1" dirty="0" smtClean="0">
                <a:solidFill>
                  <a:srgbClr val="0070C0"/>
                </a:solidFill>
              </a:rPr>
              <a:t>Saucer Shoot 2</a:t>
            </a:r>
            <a:r>
              <a:rPr lang="en-US" dirty="0" smtClean="0"/>
              <a:t>) and engine programmer (networking)</a:t>
            </a:r>
            <a:endParaRPr lang="en-US" dirty="0">
              <a:solidFill>
                <a:srgbClr val="008000"/>
              </a:solidFill>
            </a:endParaRPr>
          </a:p>
          <a:p>
            <a:r>
              <a:rPr lang="en-US" dirty="0" smtClean="0"/>
              <a:t>Learn enough about game to extend to two-player version</a:t>
            </a:r>
          </a:p>
        </p:txBody>
      </p:sp>
      <p:sp>
        <p:nvSpPr>
          <p:cNvPr id="5" name="Rectangle 4"/>
          <p:cNvSpPr/>
          <p:nvPr/>
        </p:nvSpPr>
        <p:spPr>
          <a:xfrm>
            <a:off x="609600" y="304800"/>
            <a:ext cx="685800" cy="923330"/>
          </a:xfrm>
          <a:prstGeom prst="rect">
            <a:avLst/>
          </a:prstGeom>
        </p:spPr>
        <p:txBody>
          <a:bodyPr wrap="square">
            <a:spAutoFit/>
          </a:bodyPr>
          <a:lstStyle/>
          <a:p>
            <a:r>
              <a:rPr lang="en-US" b="1" dirty="0">
                <a:solidFill>
                  <a:srgbClr val="0070C0"/>
                </a:solidFill>
                <a:latin typeface="Consolas" pitchFamily="49" charset="0"/>
                <a:cs typeface="Consolas" pitchFamily="49" charset="0"/>
              </a:rPr>
              <a:t>\</a:t>
            </a:r>
          </a:p>
          <a:p>
            <a:r>
              <a:rPr lang="en-US" b="1" dirty="0">
                <a:solidFill>
                  <a:srgbClr val="0070C0"/>
                </a:solidFill>
                <a:latin typeface="Consolas" pitchFamily="49" charset="0"/>
                <a:cs typeface="Consolas" pitchFamily="49" charset="0"/>
              </a:rPr>
              <a:t>~==-</a:t>
            </a:r>
          </a:p>
          <a:p>
            <a:r>
              <a:rPr lang="en-US" b="1" dirty="0" smtClean="0">
                <a:solidFill>
                  <a:srgbClr val="0070C0"/>
                </a:solidFill>
                <a:latin typeface="Consolas" pitchFamily="49" charset="0"/>
                <a:cs typeface="Consolas" pitchFamily="49" charset="0"/>
              </a:rPr>
              <a:t>/</a:t>
            </a:r>
            <a:endParaRPr lang="en-US" b="1" dirty="0">
              <a:solidFill>
                <a:srgbClr val="0070C0"/>
              </a:solidFill>
              <a:latin typeface="Consolas" pitchFamily="49" charset="0"/>
              <a:cs typeface="Consolas" pitchFamily="49" charset="0"/>
            </a:endParaRPr>
          </a:p>
        </p:txBody>
      </p:sp>
      <p:sp>
        <p:nvSpPr>
          <p:cNvPr id="6" name="Rectangle 5"/>
          <p:cNvSpPr/>
          <p:nvPr/>
        </p:nvSpPr>
        <p:spPr>
          <a:xfrm>
            <a:off x="7620000" y="443299"/>
            <a:ext cx="1066800" cy="646331"/>
          </a:xfrm>
          <a:prstGeom prst="rect">
            <a:avLst/>
          </a:prstGeom>
        </p:spPr>
        <p:txBody>
          <a:bodyPr wrap="square">
            <a:spAutoFit/>
          </a:bodyPr>
          <a:lstStyle/>
          <a:p>
            <a:r>
              <a:rPr lang="en-US" b="1" dirty="0" smtClean="0">
                <a:solidFill>
                  <a:srgbClr val="008000"/>
                </a:solidFill>
                <a:latin typeface="Consolas" pitchFamily="49" charset="0"/>
                <a:cs typeface="Consolas" pitchFamily="49" charset="0"/>
              </a:rPr>
              <a:t> ____</a:t>
            </a:r>
            <a:endParaRPr lang="en-US" b="1" dirty="0">
              <a:solidFill>
                <a:srgbClr val="008000"/>
              </a:solidFill>
              <a:latin typeface="Consolas" pitchFamily="49" charset="0"/>
              <a:cs typeface="Consolas" pitchFamily="49" charset="0"/>
            </a:endParaRPr>
          </a:p>
          <a:p>
            <a:r>
              <a:rPr lang="en-US" b="1" dirty="0">
                <a:solidFill>
                  <a:srgbClr val="008000"/>
                </a:solidFill>
                <a:latin typeface="Consolas" pitchFamily="49" charset="0"/>
                <a:cs typeface="Consolas" pitchFamily="49" charset="0"/>
              </a:rPr>
              <a:t>/_o</a:t>
            </a:r>
            <a:r>
              <a:rPr lang="en-US" b="1" dirty="0" smtClean="0">
                <a:solidFill>
                  <a:srgbClr val="008000"/>
                </a:solidFill>
                <a:latin typeface="Consolas" pitchFamily="49" charset="0"/>
                <a:cs typeface="Consolas" pitchFamily="49" charset="0"/>
              </a:rPr>
              <a:t>__\</a:t>
            </a:r>
            <a:endParaRPr lang="en-US" b="1" dirty="0">
              <a:solidFill>
                <a:srgbClr val="008000"/>
              </a:solidFill>
              <a:latin typeface="Consolas" pitchFamily="49" charset="0"/>
              <a:cs typeface="Consolas" pitchFamily="49" charset="0"/>
            </a:endParaRPr>
          </a:p>
        </p:txBody>
      </p:sp>
    </p:spTree>
    <p:extLst>
      <p:ext uri="{BB962C8B-B14F-4D97-AF65-F5344CB8AC3E}">
        <p14:creationId xmlns:p14="http://schemas.microsoft.com/office/powerpoint/2010/main" val="834582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“Text-based” Game?</a:t>
            </a:r>
            <a:endParaRPr lang="en-US" dirty="0"/>
          </a:p>
        </p:txBody>
      </p:sp>
      <p:pic>
        <p:nvPicPr>
          <p:cNvPr id="4" name="Saucer Shoot.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57200" y="1747838"/>
            <a:ext cx="8229600" cy="4230687"/>
          </a:xfrm>
        </p:spPr>
      </p:pic>
    </p:spTree>
    <p:extLst>
      <p:ext uri="{BB962C8B-B14F-4D97-AF65-F5344CB8AC3E}">
        <p14:creationId xmlns:p14="http://schemas.microsoft.com/office/powerpoint/2010/main" val="15272714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Text-based Graphics?</a:t>
            </a:r>
            <a:endParaRPr lang="en-US" dirty="0"/>
          </a:p>
        </p:txBody>
      </p:sp>
      <p:sp>
        <p:nvSpPr>
          <p:cNvPr id="3" name="Content Placeholder 2"/>
          <p:cNvSpPr>
            <a:spLocks noGrp="1"/>
          </p:cNvSpPr>
          <p:nvPr>
            <p:ph idx="1"/>
          </p:nvPr>
        </p:nvSpPr>
        <p:spPr/>
        <p:txBody>
          <a:bodyPr>
            <a:normAutofit lnSpcReduction="10000"/>
          </a:bodyPr>
          <a:lstStyle/>
          <a:p>
            <a:r>
              <a:rPr lang="en-US" dirty="0" smtClean="0"/>
              <a:t>Conceptually easy</a:t>
            </a:r>
          </a:p>
          <a:p>
            <a:pPr lvl="1"/>
            <a:r>
              <a:rPr lang="en-US" dirty="0" smtClean="0"/>
              <a:t>(</a:t>
            </a:r>
            <a:r>
              <a:rPr lang="en-US" dirty="0" err="1" smtClean="0">
                <a:latin typeface="Consolas" pitchFamily="49" charset="0"/>
                <a:cs typeface="Consolas" pitchFamily="49" charset="0"/>
              </a:rPr>
              <a:t>x,y</a:t>
            </a:r>
            <a:r>
              <a:rPr lang="en-US" dirty="0" smtClean="0"/>
              <a:t>) location, all cells</a:t>
            </a:r>
          </a:p>
          <a:p>
            <a:r>
              <a:rPr lang="en-US" dirty="0" smtClean="0"/>
              <a:t>Platform independent (mostly)</a:t>
            </a:r>
          </a:p>
          <a:p>
            <a:pPr lvl="1"/>
            <a:r>
              <a:rPr lang="en-US" dirty="0" smtClean="0">
                <a:solidFill>
                  <a:srgbClr val="0070C0"/>
                </a:solidFill>
              </a:rPr>
              <a:t>Simple Fast Multimedia Library </a:t>
            </a:r>
            <a:r>
              <a:rPr lang="en-US" dirty="0" smtClean="0"/>
              <a:t>(SFML) ported many platforms</a:t>
            </a:r>
          </a:p>
          <a:p>
            <a:pPr lvl="1"/>
            <a:r>
              <a:rPr lang="en-US" dirty="0" smtClean="0"/>
              <a:t>Linux, Mac (homebrew and </a:t>
            </a:r>
            <a:r>
              <a:rPr lang="en-US" dirty="0" err="1" smtClean="0"/>
              <a:t>XCode</a:t>
            </a:r>
            <a:r>
              <a:rPr lang="en-US" dirty="0" smtClean="0"/>
              <a:t>), Windows (Visual Studio)</a:t>
            </a:r>
          </a:p>
          <a:p>
            <a:r>
              <a:rPr lang="en-US" dirty="0" smtClean="0"/>
              <a:t>Reduce temptation to spend time on art</a:t>
            </a:r>
          </a:p>
          <a:p>
            <a:pPr lvl="1"/>
            <a:r>
              <a:rPr lang="en-US" dirty="0" smtClean="0"/>
              <a:t>“Programmer art” is ok!</a:t>
            </a:r>
            <a:endParaRPr lang="en-US" dirty="0"/>
          </a:p>
        </p:txBody>
      </p:sp>
    </p:spTree>
    <p:extLst>
      <p:ext uri="{BB962C8B-B14F-4D97-AF65-F5344CB8AC3E}">
        <p14:creationId xmlns:p14="http://schemas.microsoft.com/office/powerpoint/2010/main" val="1731397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4443</Words>
  <Application>Microsoft Office PowerPoint</Application>
  <PresentationFormat>On-screen Show (4:3)</PresentationFormat>
  <Paragraphs>822</Paragraphs>
  <Slides>67</Slides>
  <Notes>0</Notes>
  <HiddenSlides>0</HiddenSlides>
  <MMClips>1</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Distributed Computing Systems</vt:lpstr>
      <vt:lpstr>Overview</vt:lpstr>
      <vt:lpstr>Project 4 Synopsis</vt:lpstr>
      <vt:lpstr>Outline</vt:lpstr>
      <vt:lpstr>Dragonfly Overview</vt:lpstr>
      <vt:lpstr>Dragonfly Overview</vt:lpstr>
      <vt:lpstr>Tutorial Overview</vt:lpstr>
      <vt:lpstr>What is a “Text-based” Game?</vt:lpstr>
      <vt:lpstr>Why Text-based Graphics?</vt:lpstr>
      <vt:lpstr>Text-based Graphics - Sprites</vt:lpstr>
      <vt:lpstr>Tutorial</vt:lpstr>
      <vt:lpstr>A 10,000-Foot View of Game Code</vt:lpstr>
      <vt:lpstr>Core Attributes of Engine in Tutorial</vt:lpstr>
      <vt:lpstr>Development Platforms</vt:lpstr>
      <vt:lpstr>Development Environment</vt:lpstr>
      <vt:lpstr>Dragonfly Documentation</vt:lpstr>
      <vt:lpstr>Outline</vt:lpstr>
      <vt:lpstr>Dragonfly Classes</vt:lpstr>
      <vt:lpstr>Managers</vt:lpstr>
      <vt:lpstr>Managers: C++ Singletons</vt:lpstr>
      <vt:lpstr>Manager.h</vt:lpstr>
      <vt:lpstr>Network Manager (1 of 2)</vt:lpstr>
      <vt:lpstr>Network Manager (2 of 2)</vt:lpstr>
      <vt:lpstr>Dragonfly Events</vt:lpstr>
      <vt:lpstr>Event.h</vt:lpstr>
      <vt:lpstr>EventNetwork.h</vt:lpstr>
      <vt:lpstr>Using Events</vt:lpstr>
      <vt:lpstr>Sentry.h</vt:lpstr>
      <vt:lpstr>Using Sentry</vt:lpstr>
      <vt:lpstr>Client and Host Objects</vt:lpstr>
      <vt:lpstr>Two-player Game Startup</vt:lpstr>
      <vt:lpstr>Extending Tutorial Game –  Saucer Shoot 2 (1 of 3)</vt:lpstr>
      <vt:lpstr>Extending Tutorial Game –  Saucer Shoot 2 (2 of 3)</vt:lpstr>
      <vt:lpstr>Extending Tutorial Game –  Saucer Shoot 2 (3 of 3)</vt:lpstr>
      <vt:lpstr>Serializing (Marshalling) Objects</vt:lpstr>
      <vt:lpstr>Utility Functions for Serializing</vt:lpstr>
      <vt:lpstr>Synchronizing Objects (1 of 2)</vt:lpstr>
      <vt:lpstr>Synchronizing Objects (2 of 2)</vt:lpstr>
      <vt:lpstr>Messages</vt:lpstr>
      <vt:lpstr>Messages – Host to Client</vt:lpstr>
      <vt:lpstr>Messages – Client to Host</vt:lpstr>
      <vt:lpstr>Outline</vt:lpstr>
      <vt:lpstr>Dragonfly Question-Answer</vt:lpstr>
      <vt:lpstr>The LogManager - Functionality</vt:lpstr>
      <vt:lpstr>Using the LogManager (1 of 2)</vt:lpstr>
      <vt:lpstr>Using the LogManager (2 of 2)</vt:lpstr>
      <vt:lpstr>Once-only Header Files</vt:lpstr>
      <vt:lpstr>Protocols and Sockets</vt:lpstr>
      <vt:lpstr>Linux/Mac vs. Windows</vt:lpstr>
      <vt:lpstr>Single-host Testing</vt:lpstr>
      <vt:lpstr>Defined Roles – Host or Client</vt:lpstr>
      <vt:lpstr>Dragonfly Book</vt:lpstr>
      <vt:lpstr>Outline</vt:lpstr>
      <vt:lpstr>Experiments (1 of 3)</vt:lpstr>
      <vt:lpstr>Experiments (2 of 3)</vt:lpstr>
      <vt:lpstr>Experiments (3 of 3)</vt:lpstr>
      <vt:lpstr>Outline</vt:lpstr>
      <vt:lpstr>Hand In (1 of 2)</vt:lpstr>
      <vt:lpstr>Hand In (2 of 2)</vt:lpstr>
      <vt:lpstr>Grading</vt:lpstr>
      <vt:lpstr>Grading Rubric</vt:lpstr>
      <vt:lpstr>Previous Results</vt:lpstr>
      <vt:lpstr>Distributed Systems</vt:lpstr>
      <vt:lpstr>Game Engines</vt:lpstr>
      <vt:lpstr>Networking</vt:lpstr>
      <vt:lpstr>C++</vt:lpstr>
      <vt:lpstr>Hours Spent</vt:lpstr>
    </vt:vector>
  </TitlesOfParts>
  <Company>Worcester Polytechnic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Computing Systems</dc:title>
  <dc:creator>Mark Claypool</dc:creator>
  <cp:lastModifiedBy>Mark Claypool</cp:lastModifiedBy>
  <cp:revision>90</cp:revision>
  <dcterms:created xsi:type="dcterms:W3CDTF">2014-04-18T09:05:30Z</dcterms:created>
  <dcterms:modified xsi:type="dcterms:W3CDTF">2016-02-27T08:20:24Z</dcterms:modified>
</cp:coreProperties>
</file>