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60" r:id="rId5"/>
    <p:sldId id="28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703" autoAdjust="0"/>
  </p:normalViewPr>
  <p:slideViewPr>
    <p:cSldViewPr>
      <p:cViewPr>
        <p:scale>
          <a:sx n="120" d="100"/>
          <a:sy n="120" d="100"/>
        </p:scale>
        <p:origin x="-328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74012474012477"/>
          <c:y val="5.5555555555555546E-2"/>
          <c:w val="0.81704781704781715"/>
          <c:h val="0.7564102564102565"/>
        </c:manualLayout>
      </c:layout>
      <c:scatterChart>
        <c:scatterStyle val="smoothMarker"/>
        <c:varyColors val="0"/>
        <c:ser>
          <c:idx val="0"/>
          <c:order val="0"/>
          <c:tx>
            <c:v>10 MPFS Clients</c:v>
          </c:tx>
          <c:spPr>
            <a:ln w="22555">
              <a:solidFill>
                <a:srgbClr val="00008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100</c:v>
                </c:pt>
                <c:pt idx="1">
                  <c:v>618</c:v>
                </c:pt>
                <c:pt idx="2">
                  <c:v>1146</c:v>
                </c:pt>
                <c:pt idx="3">
                  <c:v>1664</c:v>
                </c:pt>
                <c:pt idx="4">
                  <c:v>2170</c:v>
                </c:pt>
                <c:pt idx="5">
                  <c:v>2686</c:v>
                </c:pt>
                <c:pt idx="6">
                  <c:v>3198</c:v>
                </c:pt>
                <c:pt idx="7">
                  <c:v>3414</c:v>
                </c:pt>
                <c:pt idx="8">
                  <c:v>3722</c:v>
                </c:pt>
                <c:pt idx="9">
                  <c:v>4105</c:v>
                </c:pt>
                <c:pt idx="10">
                  <c:v>4312</c:v>
                </c:pt>
              </c:numCache>
            </c:numRef>
          </c:xVal>
          <c:yVal>
            <c:numRef>
              <c:f>Sheet1!$B$1:$B$11</c:f>
              <c:numCache>
                <c:formatCode>General</c:formatCode>
                <c:ptCount val="11"/>
                <c:pt idx="0">
                  <c:v>3.6</c:v>
                </c:pt>
                <c:pt idx="1">
                  <c:v>3.5</c:v>
                </c:pt>
                <c:pt idx="2">
                  <c:v>3.6</c:v>
                </c:pt>
                <c:pt idx="3">
                  <c:v>4.0999999999999996</c:v>
                </c:pt>
                <c:pt idx="4">
                  <c:v>4.5</c:v>
                </c:pt>
                <c:pt idx="5">
                  <c:v>4.7</c:v>
                </c:pt>
                <c:pt idx="6">
                  <c:v>5.3</c:v>
                </c:pt>
                <c:pt idx="7">
                  <c:v>5.8</c:v>
                </c:pt>
                <c:pt idx="8">
                  <c:v>6.4</c:v>
                </c:pt>
                <c:pt idx="9">
                  <c:v>8</c:v>
                </c:pt>
                <c:pt idx="10">
                  <c:v>10.3</c:v>
                </c:pt>
              </c:numCache>
            </c:numRef>
          </c:yVal>
          <c:smooth val="1"/>
        </c:ser>
        <c:ser>
          <c:idx val="1"/>
          <c:order val="1"/>
          <c:tx>
            <c:v>5 MPFS Clients &amp; 5 NFS Clients</c:v>
          </c:tx>
          <c:spPr>
            <a:ln w="22555">
              <a:solidFill>
                <a:srgbClr val="FF00FF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100</c:v>
                </c:pt>
                <c:pt idx="1">
                  <c:v>618</c:v>
                </c:pt>
                <c:pt idx="2">
                  <c:v>1146</c:v>
                </c:pt>
                <c:pt idx="3">
                  <c:v>1664</c:v>
                </c:pt>
                <c:pt idx="4">
                  <c:v>2170</c:v>
                </c:pt>
                <c:pt idx="5">
                  <c:v>2686</c:v>
                </c:pt>
                <c:pt idx="6">
                  <c:v>3198</c:v>
                </c:pt>
                <c:pt idx="7">
                  <c:v>3414</c:v>
                </c:pt>
                <c:pt idx="8">
                  <c:v>3722</c:v>
                </c:pt>
                <c:pt idx="9">
                  <c:v>4105</c:v>
                </c:pt>
                <c:pt idx="10">
                  <c:v>4312</c:v>
                </c:pt>
              </c:numCache>
            </c:numRef>
          </c:xVal>
          <c:yVal>
            <c:numRef>
              <c:f>Sheet1!$C$1:$C$11</c:f>
              <c:numCache>
                <c:formatCode>General</c:formatCode>
                <c:ptCount val="11"/>
                <c:pt idx="0">
                  <c:v>3.2</c:v>
                </c:pt>
                <c:pt idx="1">
                  <c:v>3.3</c:v>
                </c:pt>
                <c:pt idx="2">
                  <c:v>3.6</c:v>
                </c:pt>
                <c:pt idx="3">
                  <c:v>4.3</c:v>
                </c:pt>
                <c:pt idx="4">
                  <c:v>4.8</c:v>
                </c:pt>
                <c:pt idx="5">
                  <c:v>5.5</c:v>
                </c:pt>
                <c:pt idx="6">
                  <c:v>7.1</c:v>
                </c:pt>
                <c:pt idx="7">
                  <c:v>12.5</c:v>
                </c:pt>
              </c:numCache>
            </c:numRef>
          </c:yVal>
          <c:smooth val="1"/>
        </c:ser>
        <c:ser>
          <c:idx val="2"/>
          <c:order val="2"/>
          <c:tx>
            <c:v>10 NFS Clients</c:v>
          </c:tx>
          <c:spPr>
            <a:ln w="22555">
              <a:solidFill>
                <a:srgbClr val="FFFF00"/>
              </a:solidFill>
              <a:prstDash val="solid"/>
            </a:ln>
          </c:spPr>
          <c:marker>
            <c:symbol val="triangle"/>
            <c:size val="8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100</c:v>
                </c:pt>
                <c:pt idx="1">
                  <c:v>618</c:v>
                </c:pt>
                <c:pt idx="2">
                  <c:v>1146</c:v>
                </c:pt>
                <c:pt idx="3">
                  <c:v>1664</c:v>
                </c:pt>
                <c:pt idx="4">
                  <c:v>2170</c:v>
                </c:pt>
                <c:pt idx="5">
                  <c:v>2686</c:v>
                </c:pt>
                <c:pt idx="6">
                  <c:v>3198</c:v>
                </c:pt>
                <c:pt idx="7">
                  <c:v>3414</c:v>
                </c:pt>
                <c:pt idx="8">
                  <c:v>3722</c:v>
                </c:pt>
                <c:pt idx="9">
                  <c:v>4105</c:v>
                </c:pt>
                <c:pt idx="10">
                  <c:v>4312</c:v>
                </c:pt>
              </c:numCache>
            </c:numRef>
          </c:xVal>
          <c:yVal>
            <c:numRef>
              <c:f>Sheet1!$D$1:$D$11</c:f>
              <c:numCache>
                <c:formatCode>General</c:formatCode>
                <c:ptCount val="11"/>
                <c:pt idx="0">
                  <c:v>2.6</c:v>
                </c:pt>
                <c:pt idx="1">
                  <c:v>3</c:v>
                </c:pt>
                <c:pt idx="2">
                  <c:v>4.0999999999999996</c:v>
                </c:pt>
                <c:pt idx="3">
                  <c:v>4.3</c:v>
                </c:pt>
                <c:pt idx="4">
                  <c:v>5.2</c:v>
                </c:pt>
                <c:pt idx="5">
                  <c:v>7.1</c:v>
                </c:pt>
                <c:pt idx="6">
                  <c:v>12.6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312192"/>
        <c:axId val="78314496"/>
      </c:scatterChart>
      <c:valAx>
        <c:axId val="78312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5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Generated Load (Ops/Sec)</a:t>
                </a:r>
              </a:p>
            </c:rich>
          </c:tx>
          <c:layout>
            <c:manualLayout>
              <c:xMode val="edge"/>
              <c:yMode val="edge"/>
              <c:x val="0.37214137214137216"/>
              <c:y val="0.90598290598290576"/>
            </c:manualLayout>
          </c:layout>
          <c:overlay val="0"/>
          <c:spPr>
            <a:noFill/>
            <a:ln w="4510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563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9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314496"/>
        <c:crosses val="autoZero"/>
        <c:crossBetween val="midCat"/>
      </c:valAx>
      <c:valAx>
        <c:axId val="783144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5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Response Time (Msec/Op)</a:t>
                </a:r>
              </a:p>
            </c:rich>
          </c:tx>
          <c:layout>
            <c:manualLayout>
              <c:xMode val="edge"/>
              <c:yMode val="edge"/>
              <c:x val="2.2869022869022877E-2"/>
              <c:y val="0.10256410256410257"/>
            </c:manualLayout>
          </c:layout>
          <c:overlay val="0"/>
          <c:spPr>
            <a:noFill/>
            <a:ln w="4510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563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9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312192"/>
        <c:crosses val="autoZero"/>
        <c:crossBetween val="midCat"/>
      </c:valAx>
      <c:spPr>
        <a:noFill/>
        <a:ln w="22555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137214137214141"/>
          <c:y val="6.4102564102564111E-2"/>
          <c:w val="0.30145530145530147"/>
          <c:h val="0.39743589743589747"/>
        </c:manualLayout>
      </c:layout>
      <c:overlay val="0"/>
      <c:spPr>
        <a:solidFill>
          <a:srgbClr val="FFFFFF"/>
        </a:solidFill>
        <a:ln w="5639">
          <a:solidFill>
            <a:srgbClr val="000000"/>
          </a:solidFill>
          <a:prstDash val="solid"/>
        </a:ln>
      </c:spPr>
      <c:txPr>
        <a:bodyPr/>
        <a:lstStyle/>
        <a:p>
          <a:pPr>
            <a:defRPr sz="1634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42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72C3B-DA1D-485A-9E0D-31A5227E4E3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5BB16-793E-4FC4-B758-15D98EE6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D1B6B-9784-4444-908F-03719905ED1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81A24-BFE5-4CDD-B64D-3371892B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8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1A24-BFE5-4CDD-B64D-3371892B93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56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1A24-BFE5-4CDD-B64D-3371892B93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6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SoftNAS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Cloud™ Features 5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1A24-BFE5-4CDD-B64D-3371892B93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4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6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6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1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4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2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5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4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0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31B7D-7474-4CE0-995A-9CCE537C57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1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pi.edu/Academics/CCC/Help/Unix/snapshots.html" TargetMode="External"/><Relationship Id="rId2" Type="http://schemas.openxmlformats.org/officeDocument/2006/relationships/hyperlink" Target="http://www.netapp.com/us/library/white-papers/wp_3002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112" y="990600"/>
            <a:ext cx="7772400" cy="1470025"/>
          </a:xfrm>
        </p:spPr>
        <p:txBody>
          <a:bodyPr/>
          <a:lstStyle/>
          <a:p>
            <a:r>
              <a:rPr lang="en-US" dirty="0"/>
              <a:t>File System Design for </a:t>
            </a:r>
            <a:r>
              <a:rPr lang="en-US" smtClean="0"/>
              <a:t>an NFS </a:t>
            </a:r>
            <a:r>
              <a:rPr lang="en-US" dirty="0"/>
              <a:t>File Server Appliance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746375"/>
            <a:ext cx="7315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Dave </a:t>
            </a:r>
            <a:r>
              <a:rPr lang="en-US" dirty="0" err="1" smtClean="0">
                <a:solidFill>
                  <a:srgbClr val="000000"/>
                </a:solidFill>
              </a:rPr>
              <a:t>Hitz</a:t>
            </a:r>
            <a:r>
              <a:rPr lang="en-US" dirty="0" smtClean="0">
                <a:solidFill>
                  <a:srgbClr val="000000"/>
                </a:solidFill>
              </a:rPr>
              <a:t>, James Lau, and Michael Malcolm</a:t>
            </a:r>
            <a:endParaRPr lang="en-US" dirty="0" smtClean="0"/>
          </a:p>
          <a:p>
            <a:pPr lvl="1">
              <a:buClr>
                <a:srgbClr val="009900"/>
              </a:buClr>
              <a:buSzPct val="150000"/>
            </a:pPr>
            <a:r>
              <a:rPr lang="en-US" sz="2200" b="1" dirty="0" smtClean="0"/>
              <a:t>Technical Report TR3002</a:t>
            </a:r>
          </a:p>
          <a:p>
            <a:pPr lvl="1">
              <a:buClr>
                <a:srgbClr val="009900"/>
              </a:buClr>
              <a:buSzPct val="150000"/>
            </a:pPr>
            <a:r>
              <a:rPr lang="en-US" sz="2200" b="1" dirty="0" smtClean="0"/>
              <a:t> NetApp</a:t>
            </a:r>
          </a:p>
          <a:p>
            <a:pPr lvl="1">
              <a:buClr>
                <a:srgbClr val="009900"/>
              </a:buClr>
              <a:buSzPct val="150000"/>
            </a:pPr>
            <a:r>
              <a:rPr lang="en-US" sz="2200" b="1" dirty="0" smtClean="0"/>
              <a:t>2002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0820" y="5105400"/>
            <a:ext cx="733925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hlinkClick r:id="rId2"/>
              </a:rPr>
              <a:t>http://www.netapp.com/us/library/white-papers/wp_3002.html</a:t>
            </a:r>
            <a:r>
              <a:rPr lang="en-US" sz="2800" b="1" dirty="0" smtClean="0">
                <a:solidFill>
                  <a:srgbClr val="CC0000"/>
                </a:solidFill>
              </a:rPr>
              <a:t> </a:t>
            </a:r>
          </a:p>
          <a:p>
            <a:r>
              <a:rPr lang="en-US" b="1" dirty="0" smtClean="0"/>
              <a:t>(At </a:t>
            </a:r>
            <a:r>
              <a:rPr lang="en-US" b="1" dirty="0" smtClean="0">
                <a:solidFill>
                  <a:srgbClr val="CC0000"/>
                </a:solidFill>
              </a:rPr>
              <a:t>WPI</a:t>
            </a:r>
            <a:r>
              <a:rPr lang="en-US" b="1" dirty="0" smtClean="0"/>
              <a:t>:</a:t>
            </a:r>
            <a:r>
              <a:rPr lang="en-US" sz="2800" b="1" dirty="0" smtClean="0"/>
              <a:t> </a:t>
            </a:r>
            <a:r>
              <a:rPr lang="en-US" b="1" dirty="0" smtClean="0">
                <a:hlinkClick r:id="rId3"/>
              </a:rPr>
              <a:t>http://www.wpi.edu/Academics/CCC/Help/Unix/snapshots.html</a:t>
            </a:r>
            <a:r>
              <a:rPr lang="en-US" b="1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76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Snapshots at WPI (Windows)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90549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Mount UNIX space (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\\storage.wpi.edu\home</a:t>
            </a:r>
            <a:r>
              <a:rPr lang="en-US" sz="2000" dirty="0" smtClean="0"/>
              <a:t>), add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\.snapshot </a:t>
            </a:r>
            <a:r>
              <a:rPr lang="en-US" sz="2000" dirty="0" smtClean="0"/>
              <a:t>to end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56022" y="5638145"/>
            <a:ext cx="3429000" cy="5905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Can also right-click on file and choose “restore previous version”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5671810"/>
            <a:ext cx="2133601" cy="52322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Note, files in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.snapshot </a:t>
            </a:r>
            <a:r>
              <a:rPr lang="en-US" sz="1400" dirty="0" smtClean="0"/>
              <a:t>do not count against quota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111" y="2133600"/>
            <a:ext cx="3374822" cy="323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44253"/>
            <a:ext cx="4538663" cy="3420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942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				(</a:t>
            </a:r>
            <a:r>
              <a:rPr lang="en-US" dirty="0">
                <a:solidFill>
                  <a:srgbClr val="3366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Snapshots : User Level		(</a:t>
            </a:r>
            <a:r>
              <a:rPr lang="en-US" dirty="0">
                <a:solidFill>
                  <a:srgbClr val="3366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Implementation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Snapshots: System Level</a:t>
            </a:r>
          </a:p>
          <a:p>
            <a:r>
              <a:rPr lang="en-US" dirty="0"/>
              <a:t>Performance</a:t>
            </a:r>
          </a:p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537592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File Descriptors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Inode</a:t>
            </a:r>
            <a:r>
              <a:rPr lang="en-US" sz="2400" dirty="0" smtClean="0"/>
              <a:t> </a:t>
            </a:r>
            <a:r>
              <a:rPr lang="en-US" sz="2400" dirty="0"/>
              <a:t>based system with 4 KB blocks</a:t>
            </a:r>
          </a:p>
          <a:p>
            <a:r>
              <a:rPr lang="en-US" sz="2400" dirty="0" err="1" smtClean="0"/>
              <a:t>Inode</a:t>
            </a:r>
            <a:r>
              <a:rPr lang="en-US" sz="2400" dirty="0" smtClean="0"/>
              <a:t> </a:t>
            </a:r>
            <a:r>
              <a:rPr lang="en-US" sz="2400" dirty="0"/>
              <a:t>has 16 </a:t>
            </a:r>
            <a:r>
              <a:rPr lang="en-US" sz="2400" dirty="0" smtClean="0"/>
              <a:t>pointers, which vary in type depending upon file size</a:t>
            </a:r>
            <a:endParaRPr lang="en-US" sz="2400" dirty="0"/>
          </a:p>
          <a:p>
            <a:pPr lvl="1"/>
            <a:r>
              <a:rPr lang="en-US" sz="2000" dirty="0"/>
              <a:t>For files smaller than 64 KB:</a:t>
            </a:r>
          </a:p>
          <a:p>
            <a:pPr lvl="2"/>
            <a:r>
              <a:rPr lang="en-US" sz="1800" dirty="0"/>
              <a:t>Each pointer points to data block</a:t>
            </a:r>
          </a:p>
          <a:p>
            <a:pPr lvl="1"/>
            <a:r>
              <a:rPr lang="en-US" sz="2000" dirty="0"/>
              <a:t>For files larger than 64 KB:</a:t>
            </a:r>
          </a:p>
          <a:p>
            <a:pPr lvl="2"/>
            <a:r>
              <a:rPr lang="en-US" sz="1800" dirty="0"/>
              <a:t>Each pointer points to indirect block</a:t>
            </a:r>
          </a:p>
          <a:p>
            <a:pPr lvl="1"/>
            <a:r>
              <a:rPr lang="en-US" sz="2000" dirty="0"/>
              <a:t>For really large files:</a:t>
            </a:r>
          </a:p>
          <a:p>
            <a:pPr lvl="2"/>
            <a:r>
              <a:rPr lang="en-US" sz="1800" dirty="0"/>
              <a:t>Each pointer points to doubly-indirect block</a:t>
            </a:r>
          </a:p>
          <a:p>
            <a:r>
              <a:rPr lang="en-US" sz="2400" dirty="0"/>
              <a:t>For very small files (less than 64 bytes), data kept in </a:t>
            </a:r>
            <a:r>
              <a:rPr lang="en-US" sz="2400" dirty="0" err="1" smtClean="0"/>
              <a:t>inode</a:t>
            </a:r>
            <a:r>
              <a:rPr lang="en-US" sz="2400" dirty="0" smtClean="0"/>
              <a:t> itself, instead </a:t>
            </a:r>
            <a:r>
              <a:rPr lang="en-US" sz="2400" dirty="0"/>
              <a:t>of </a:t>
            </a:r>
            <a:r>
              <a:rPr lang="en-US" sz="2400" dirty="0" smtClean="0"/>
              <a:t>using pointers to blocks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1537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Meta-Data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Meta-data stored in files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Inode</a:t>
            </a:r>
            <a:r>
              <a:rPr lang="en-US" dirty="0" smtClean="0"/>
              <a:t> </a:t>
            </a:r>
            <a:r>
              <a:rPr lang="en-US" dirty="0"/>
              <a:t>file – stores </a:t>
            </a:r>
            <a:r>
              <a:rPr lang="en-US" dirty="0" err="1" smtClean="0"/>
              <a:t>inodes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Block-map file – stores free blocks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Inode</a:t>
            </a:r>
            <a:r>
              <a:rPr lang="en-US" dirty="0" smtClean="0"/>
              <a:t>-map </a:t>
            </a:r>
            <a:r>
              <a:rPr lang="en-US" dirty="0"/>
              <a:t>file – identifies free </a:t>
            </a:r>
            <a:r>
              <a:rPr lang="en-US" dirty="0" err="1" smtClean="0"/>
              <a:t>inodes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pic>
        <p:nvPicPr>
          <p:cNvPr id="243718" name="Picture 6" descr="FIG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9001"/>
            <a:ext cx="6477000" cy="236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779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Zoom of </a:t>
            </a:r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Meta-Data </a:t>
            </a:r>
            <a:br>
              <a:rPr lang="en-US" dirty="0"/>
            </a:br>
            <a:r>
              <a:rPr lang="en-US" dirty="0"/>
              <a:t>(Tree of Blocks)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1143000"/>
          </a:xfrm>
        </p:spPr>
        <p:txBody>
          <a:bodyPr/>
          <a:lstStyle/>
          <a:p>
            <a:r>
              <a:rPr lang="en-US" sz="2400" dirty="0"/>
              <a:t>Root </a:t>
            </a:r>
            <a:r>
              <a:rPr lang="en-US" sz="2400" dirty="0" err="1" smtClean="0"/>
              <a:t>inode</a:t>
            </a:r>
            <a:r>
              <a:rPr lang="en-US" sz="2400" dirty="0" smtClean="0"/>
              <a:t> </a:t>
            </a:r>
            <a:r>
              <a:rPr lang="en-US" sz="2400" dirty="0"/>
              <a:t>must be in fixed location</a:t>
            </a:r>
          </a:p>
          <a:p>
            <a:r>
              <a:rPr lang="en-US" sz="2400" dirty="0"/>
              <a:t>Other blocks can be written anywhere</a:t>
            </a:r>
          </a:p>
        </p:txBody>
      </p:sp>
      <p:grpSp>
        <p:nvGrpSpPr>
          <p:cNvPr id="244744" name="Group 8"/>
          <p:cNvGrpSpPr>
            <a:grpSpLocks/>
          </p:cNvGrpSpPr>
          <p:nvPr/>
        </p:nvGrpSpPr>
        <p:grpSpPr bwMode="auto">
          <a:xfrm>
            <a:off x="2146300" y="2133600"/>
            <a:ext cx="4851400" cy="2590800"/>
            <a:chOff x="-10" y="0"/>
            <a:chExt cx="3056" cy="1632"/>
          </a:xfrm>
        </p:grpSpPr>
        <p:sp>
          <p:nvSpPr>
            <p:cNvPr id="2447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4742" name="Rectangle 6"/>
            <p:cNvSpPr>
              <a:spLocks noChangeArrowheads="1"/>
            </p:cNvSpPr>
            <p:nvPr/>
          </p:nvSpPr>
          <p:spPr bwMode="auto">
            <a:xfrm>
              <a:off x="-10" y="0"/>
              <a:ext cx="3056" cy="1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en-US" sz="15500">
                  <a:solidFill>
                    <a:srgbClr val="000000"/>
                  </a:solidFill>
                  <a:latin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pic>
        <p:nvPicPr>
          <p:cNvPr id="244743" name="Picture 7" descr="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162800" cy="381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933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Snapshots (1 of 2)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838200"/>
          </a:xfrm>
        </p:spPr>
        <p:txBody>
          <a:bodyPr>
            <a:normAutofit/>
          </a:bodyPr>
          <a:lstStyle/>
          <a:p>
            <a:r>
              <a:rPr lang="en-US" sz="2000" dirty="0"/>
              <a:t>Copy root </a:t>
            </a:r>
            <a:r>
              <a:rPr lang="en-US" sz="2000" dirty="0" err="1" smtClean="0"/>
              <a:t>inode</a:t>
            </a:r>
            <a:r>
              <a:rPr lang="en-US" sz="2000" dirty="0" smtClean="0"/>
              <a:t> </a:t>
            </a:r>
            <a:r>
              <a:rPr lang="en-US" sz="2000" dirty="0"/>
              <a:t>only, copy on write for changed data blocks</a:t>
            </a:r>
          </a:p>
        </p:txBody>
      </p:sp>
      <p:grpSp>
        <p:nvGrpSpPr>
          <p:cNvPr id="245767" name="Group 7"/>
          <p:cNvGrpSpPr>
            <a:grpSpLocks/>
          </p:cNvGrpSpPr>
          <p:nvPr/>
        </p:nvGrpSpPr>
        <p:grpSpPr bwMode="auto">
          <a:xfrm>
            <a:off x="2163763" y="2667000"/>
            <a:ext cx="4818062" cy="1524000"/>
            <a:chOff x="0" y="0"/>
            <a:chExt cx="3035" cy="960"/>
          </a:xfrm>
        </p:grpSpPr>
        <p:sp>
          <p:nvSpPr>
            <p:cNvPr id="24576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57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516" cy="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en-US" sz="8500">
                  <a:solidFill>
                    <a:srgbClr val="000000"/>
                  </a:solidFill>
                  <a:latin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426720" y="5096932"/>
            <a:ext cx="741341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Over </a:t>
            </a:r>
            <a:r>
              <a:rPr lang="en-US" sz="2000" dirty="0"/>
              <a:t>time, old snapshot references more and more </a:t>
            </a:r>
            <a:r>
              <a:rPr lang="en-US" sz="2000" dirty="0" smtClean="0"/>
              <a:t>data blocks </a:t>
            </a:r>
            <a:r>
              <a:rPr lang="en-US" sz="2000" dirty="0"/>
              <a:t>that are not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Rate </a:t>
            </a:r>
            <a:r>
              <a:rPr lang="en-US" sz="2000" dirty="0"/>
              <a:t>of file change determines how many </a:t>
            </a:r>
            <a:r>
              <a:rPr lang="en-US" sz="2000" dirty="0" smtClean="0"/>
              <a:t>snapshots can </a:t>
            </a:r>
            <a:r>
              <a:rPr lang="en-US" sz="2000" dirty="0"/>
              <a:t>be stored on </a:t>
            </a:r>
            <a:r>
              <a:rPr lang="en-US" sz="2000" dirty="0" smtClean="0"/>
              <a:t>system</a:t>
            </a:r>
            <a:endParaRPr lang="en-US" sz="2000" dirty="0"/>
          </a:p>
        </p:txBody>
      </p:sp>
      <p:pic>
        <p:nvPicPr>
          <p:cNvPr id="1028" name="Picture 4" descr="https://www.softnas.com/wp/wp-content/uploads/2013/07/Feature-Snapshots-Fu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83270"/>
            <a:ext cx="8020050" cy="341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927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Snapshots (2 of 2)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dirty="0"/>
              <a:t>When disk block modified, must modify </a:t>
            </a:r>
            <a:r>
              <a:rPr lang="en-US" dirty="0" smtClean="0"/>
              <a:t>meta-data (indirect pointers) </a:t>
            </a:r>
            <a:r>
              <a:rPr lang="en-US" dirty="0"/>
              <a:t>as well</a:t>
            </a:r>
          </a:p>
        </p:txBody>
      </p:sp>
      <p:grpSp>
        <p:nvGrpSpPr>
          <p:cNvPr id="246791" name="Group 7"/>
          <p:cNvGrpSpPr>
            <a:grpSpLocks/>
          </p:cNvGrpSpPr>
          <p:nvPr/>
        </p:nvGrpSpPr>
        <p:grpSpPr bwMode="auto">
          <a:xfrm>
            <a:off x="2163763" y="2408238"/>
            <a:ext cx="4818062" cy="2041525"/>
            <a:chOff x="0" y="0"/>
            <a:chExt cx="3035" cy="1286"/>
          </a:xfrm>
        </p:grpSpPr>
        <p:sp>
          <p:nvSpPr>
            <p:cNvPr id="24678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7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156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  </a:t>
              </a:r>
              <a:r>
                <a:rPr lang="en-US" sz="11900">
                  <a:solidFill>
                    <a:srgbClr val="000000"/>
                  </a:solidFill>
                  <a:latin typeface="Arial" charset="0"/>
                  <a:cs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pic>
        <p:nvPicPr>
          <p:cNvPr id="246790" name="Picture 6" descr="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80806"/>
            <a:ext cx="5566725" cy="33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792" name="Text Box 8"/>
          <p:cNvSpPr txBox="1">
            <a:spLocks noChangeArrowheads="1"/>
          </p:cNvSpPr>
          <p:nvPr/>
        </p:nvSpPr>
        <p:spPr bwMode="auto">
          <a:xfrm>
            <a:off x="2362200" y="6096000"/>
            <a:ext cx="42335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 Batch, to improve I/O performance</a:t>
            </a:r>
          </a:p>
        </p:txBody>
      </p:sp>
      <p:sp>
        <p:nvSpPr>
          <p:cNvPr id="2" name="AutoShape 2" descr="ZFS Copy On Writ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63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Points (1 of 2)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order to avoid consistency checks after unclean shutdown, </a:t>
            </a:r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creates </a:t>
            </a:r>
            <a:r>
              <a:rPr lang="en-US" dirty="0" smtClean="0"/>
              <a:t>special </a:t>
            </a:r>
            <a:r>
              <a:rPr lang="en-US" dirty="0"/>
              <a:t>snapshot </a:t>
            </a:r>
            <a:r>
              <a:rPr lang="en-US" dirty="0" smtClean="0"/>
              <a:t>called </a:t>
            </a:r>
            <a:r>
              <a:rPr lang="en-US" i="1" dirty="0"/>
              <a:t>consistency point</a:t>
            </a:r>
            <a:r>
              <a:rPr lang="en-US" dirty="0"/>
              <a:t> every few seconds</a:t>
            </a:r>
          </a:p>
          <a:p>
            <a:pPr lvl="1"/>
            <a:r>
              <a:rPr lang="en-US" dirty="0"/>
              <a:t>Not accessible via NFS</a:t>
            </a:r>
          </a:p>
          <a:p>
            <a:r>
              <a:rPr lang="en-US" dirty="0"/>
              <a:t>Batched operations are written to disk each consistency </a:t>
            </a:r>
            <a:r>
              <a:rPr lang="en-US" dirty="0" smtClean="0"/>
              <a:t>point</a:t>
            </a:r>
          </a:p>
          <a:p>
            <a:pPr lvl="1"/>
            <a:r>
              <a:rPr lang="en-US" dirty="0" smtClean="0"/>
              <a:t>Like journal</a:t>
            </a:r>
            <a:endParaRPr lang="en-US" dirty="0"/>
          </a:p>
          <a:p>
            <a:r>
              <a:rPr lang="en-US" dirty="0"/>
              <a:t>In between consistency points, data only written to RAM</a:t>
            </a:r>
          </a:p>
        </p:txBody>
      </p:sp>
    </p:spTree>
    <p:extLst>
      <p:ext uri="{BB962C8B-B14F-4D97-AF65-F5344CB8AC3E}">
        <p14:creationId xmlns:p14="http://schemas.microsoft.com/office/powerpoint/2010/main" val="3998635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Points (2 of 2)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70C0"/>
                </a:solidFill>
              </a:rPr>
              <a:t>WAFL</a:t>
            </a:r>
            <a:r>
              <a:rPr lang="en-US" sz="2400" dirty="0"/>
              <a:t> </a:t>
            </a:r>
            <a:r>
              <a:rPr lang="en-US" sz="2400" dirty="0" smtClean="0"/>
              <a:t>uses NVRAM </a:t>
            </a:r>
            <a:r>
              <a:rPr lang="en-US" sz="2400" dirty="0"/>
              <a:t>(NV = Non-Volatile):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(NVRAM </a:t>
            </a:r>
            <a:r>
              <a:rPr lang="en-US" sz="2200" dirty="0" smtClean="0"/>
              <a:t>is DRAM with batteries </a:t>
            </a:r>
            <a:r>
              <a:rPr lang="en-US" sz="2200" dirty="0"/>
              <a:t>to avoid losing during unexpected </a:t>
            </a:r>
            <a:r>
              <a:rPr lang="en-US" sz="2200" dirty="0" err="1" smtClean="0"/>
              <a:t>poweroff</a:t>
            </a:r>
            <a:r>
              <a:rPr lang="en-US" sz="2200" dirty="0" smtClean="0"/>
              <a:t>, some servers now just solid-state or hybrid)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NFS requests are logged to NVRAM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Upon unclean shutdown, re-apply NFS requests to last consistency point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Upon clean shutdown, create consistency point and turnoff NVRAM until needed (to save </a:t>
            </a:r>
            <a:r>
              <a:rPr lang="en-US" sz="2200" dirty="0" smtClean="0"/>
              <a:t>power/batteries</a:t>
            </a:r>
            <a:r>
              <a:rPr lang="en-US" sz="22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Note, typical FS uses NVRAM for </a:t>
            </a:r>
            <a:r>
              <a:rPr lang="en-US" sz="2400" dirty="0" smtClean="0"/>
              <a:t>metadata write cache instead of just logs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Uses more NVRAM space (</a:t>
            </a:r>
            <a:r>
              <a:rPr lang="en-US" sz="2200" dirty="0">
                <a:solidFill>
                  <a:srgbClr val="0070C0"/>
                </a:solidFill>
              </a:rPr>
              <a:t>WAFL</a:t>
            </a:r>
            <a:r>
              <a:rPr lang="en-US" sz="2200" dirty="0"/>
              <a:t> logs are smaller)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Ex: “rename” needs 32 KB, WAFL needs 150 bytes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Ex: write </a:t>
            </a:r>
            <a:r>
              <a:rPr lang="en-US" sz="2000" dirty="0" smtClean="0"/>
              <a:t>8 KB </a:t>
            </a:r>
            <a:r>
              <a:rPr lang="en-US" sz="2000" dirty="0"/>
              <a:t>needs 3 blocks (data, </a:t>
            </a:r>
            <a:r>
              <a:rPr lang="en-US" sz="2000" dirty="0" err="1" smtClean="0"/>
              <a:t>inode</a:t>
            </a:r>
            <a:r>
              <a:rPr lang="en-US" sz="2000" dirty="0"/>
              <a:t>, indirect pointer), </a:t>
            </a:r>
            <a:r>
              <a:rPr lang="en-US" sz="2000" dirty="0">
                <a:solidFill>
                  <a:srgbClr val="0070C0"/>
                </a:solidFill>
              </a:rPr>
              <a:t>WAFL</a:t>
            </a:r>
            <a:r>
              <a:rPr lang="en-US" sz="2000" dirty="0"/>
              <a:t> needs 1 block (data) plus 120 bytes for log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Slower response time for typical FS than for </a:t>
            </a:r>
            <a:r>
              <a:rPr lang="en-US" sz="2200" dirty="0" smtClean="0">
                <a:solidFill>
                  <a:srgbClr val="0070C0"/>
                </a:solidFill>
              </a:rPr>
              <a:t>WAFL</a:t>
            </a:r>
            <a:r>
              <a:rPr lang="en-US" sz="2200" dirty="0" smtClean="0"/>
              <a:t> (although </a:t>
            </a:r>
            <a:r>
              <a:rPr lang="en-US" sz="2200" dirty="0" smtClean="0">
                <a:solidFill>
                  <a:srgbClr val="0070C0"/>
                </a:solidFill>
              </a:rPr>
              <a:t>WAFL</a:t>
            </a:r>
            <a:r>
              <a:rPr lang="en-US" sz="2200" dirty="0" smtClean="0"/>
              <a:t> may be a bit slower upon restart)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85256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 Allocation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Write times dominate NFS </a:t>
            </a:r>
            <a:r>
              <a:rPr lang="en-US" dirty="0" smtClean="0"/>
              <a:t>performance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Read caches at client are large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Up to 5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as many write operations as read operations at server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batches write </a:t>
            </a:r>
            <a:r>
              <a:rPr lang="en-US" dirty="0" smtClean="0"/>
              <a:t>requests (e.g., at consistency points)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allows </a:t>
            </a:r>
            <a:r>
              <a:rPr lang="en-US" dirty="0" smtClean="0"/>
              <a:t>“write anywhere”, </a:t>
            </a:r>
            <a:r>
              <a:rPr lang="en-US" dirty="0"/>
              <a:t>enabling </a:t>
            </a:r>
            <a:r>
              <a:rPr lang="en-US" dirty="0" err="1" smtClean="0"/>
              <a:t>inode</a:t>
            </a:r>
            <a:r>
              <a:rPr lang="en-US" dirty="0" smtClean="0"/>
              <a:t> </a:t>
            </a:r>
            <a:r>
              <a:rPr lang="en-US" dirty="0"/>
              <a:t>next to data for better perf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Typical FS has </a:t>
            </a:r>
            <a:r>
              <a:rPr lang="en-US" dirty="0" err="1" smtClean="0"/>
              <a:t>inode</a:t>
            </a:r>
            <a:r>
              <a:rPr lang="en-US" dirty="0" smtClean="0"/>
              <a:t> </a:t>
            </a:r>
            <a:r>
              <a:rPr lang="en-US" dirty="0"/>
              <a:t>information and free blocks at fixed location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allows writes in any order since uses consistency points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Typical FS writes in fixed order to allow </a:t>
            </a:r>
            <a:r>
              <a:rPr lang="en-US" dirty="0" err="1">
                <a:latin typeface="Courier New" pitchFamily="49" charset="0"/>
              </a:rPr>
              <a:t>fsck</a:t>
            </a:r>
            <a:r>
              <a:rPr lang="en-US" dirty="0"/>
              <a:t> to </a:t>
            </a:r>
            <a:r>
              <a:rPr lang="en-US" dirty="0" smtClean="0"/>
              <a:t>work if unclean shutdown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3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general, </a:t>
            </a:r>
            <a:r>
              <a:rPr lang="en-US" i="1" dirty="0" smtClean="0"/>
              <a:t>appliance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device </a:t>
            </a:r>
            <a:r>
              <a:rPr lang="en-US" dirty="0"/>
              <a:t>designed to perform </a:t>
            </a:r>
            <a:r>
              <a:rPr lang="en-US" dirty="0" smtClean="0"/>
              <a:t>specific </a:t>
            </a:r>
            <a:r>
              <a:rPr lang="en-US" dirty="0"/>
              <a:t>function</a:t>
            </a:r>
          </a:p>
          <a:p>
            <a:pPr>
              <a:lnSpc>
                <a:spcPct val="90000"/>
              </a:lnSpc>
            </a:pPr>
            <a:r>
              <a:rPr lang="en-US" dirty="0"/>
              <a:t>Distributed systems trend has been to use appliances instead of general purpose computers. Examples: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routers</a:t>
            </a:r>
            <a:r>
              <a:rPr lang="en-US" dirty="0"/>
              <a:t> from Cisco and </a:t>
            </a:r>
            <a:r>
              <a:rPr lang="en-US" dirty="0" err="1"/>
              <a:t>Avici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network </a:t>
            </a:r>
            <a:r>
              <a:rPr lang="en-US" i="1" dirty="0"/>
              <a:t>terminals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network </a:t>
            </a:r>
            <a:r>
              <a:rPr lang="en-US" i="1" dirty="0"/>
              <a:t>printers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 files, not just another computer with your files, but new </a:t>
            </a:r>
            <a:r>
              <a:rPr lang="en-US" dirty="0"/>
              <a:t>type of network </a:t>
            </a:r>
            <a:r>
              <a:rPr lang="en-US" dirty="0" smtClean="0"/>
              <a:t>appliance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8000"/>
                </a:solidFill>
              </a:rPr>
              <a:t>Network </a:t>
            </a:r>
            <a:r>
              <a:rPr lang="en-US" dirty="0">
                <a:solidFill>
                  <a:srgbClr val="008000"/>
                </a:solidFill>
              </a:rPr>
              <a:t>File System (NFS) file server</a:t>
            </a:r>
          </a:p>
        </p:txBody>
      </p:sp>
    </p:spTree>
    <p:extLst>
      <p:ext uri="{BB962C8B-B14F-4D97-AF65-F5344CB8AC3E}">
        <p14:creationId xmlns:p14="http://schemas.microsoft.com/office/powerpoint/2010/main" val="1337874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				(</a:t>
            </a:r>
            <a:r>
              <a:rPr lang="en-US" dirty="0">
                <a:solidFill>
                  <a:srgbClr val="3366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Snapshots : User Level		(</a:t>
            </a:r>
            <a:r>
              <a:rPr lang="en-US" dirty="0">
                <a:solidFill>
                  <a:srgbClr val="3366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Implementation		(</a:t>
            </a:r>
            <a:r>
              <a:rPr lang="en-US" dirty="0">
                <a:solidFill>
                  <a:srgbClr val="3366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Snapshots: System Level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Performance</a:t>
            </a:r>
          </a:p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452204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19924" y="10886"/>
            <a:ext cx="7772400" cy="1143000"/>
          </a:xfrm>
        </p:spPr>
        <p:txBody>
          <a:bodyPr/>
          <a:lstStyle/>
          <a:p>
            <a:r>
              <a:rPr lang="en-US" dirty="0"/>
              <a:t>The Block-Map File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30903"/>
            <a:ext cx="7924006" cy="1835331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Typical FS uses bit for each free block, 1 is allocated and 0 is free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Ineffective for </a:t>
            </a:r>
            <a:r>
              <a:rPr lang="en-US" sz="2200" dirty="0">
                <a:solidFill>
                  <a:srgbClr val="0070C0"/>
                </a:solidFill>
              </a:rPr>
              <a:t>WAFL</a:t>
            </a:r>
            <a:r>
              <a:rPr lang="en-US" sz="2200" dirty="0"/>
              <a:t> since may be other snapshots that point to block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70C0"/>
                </a:solidFill>
              </a:rPr>
              <a:t>WAFL</a:t>
            </a:r>
            <a:r>
              <a:rPr lang="en-US" sz="2400" dirty="0"/>
              <a:t> uses 32 bits for each </a:t>
            </a:r>
            <a:r>
              <a:rPr lang="en-US" sz="2400" dirty="0" smtClean="0"/>
              <a:t>block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For each block, copy “active” bit over to snapshot bit</a:t>
            </a:r>
            <a:endParaRPr lang="en-US" sz="2000" dirty="0"/>
          </a:p>
        </p:txBody>
      </p:sp>
      <p:pic>
        <p:nvPicPr>
          <p:cNvPr id="253958" name="Picture 6" descr="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584" y="2932176"/>
            <a:ext cx="5898052" cy="365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34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Snapshots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16029"/>
            <a:ext cx="8229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Could suspend NFS, create snapshot, resume NFS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can take up to 1 second</a:t>
            </a:r>
          </a:p>
          <a:p>
            <a:pPr>
              <a:lnSpc>
                <a:spcPct val="90000"/>
              </a:lnSpc>
            </a:pPr>
            <a:r>
              <a:rPr lang="en-US" dirty="0"/>
              <a:t>Challenge: avoid locking out NFS requests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marks all dirty cache data as IN_SNAPSHOT.  Then: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NFS requests can read system data, write data not IN_SNAPSHOT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not IN_SNAPSHOT not flushed to disk</a:t>
            </a:r>
          </a:p>
          <a:p>
            <a:pPr>
              <a:lnSpc>
                <a:spcPct val="90000"/>
              </a:lnSpc>
            </a:pPr>
            <a:r>
              <a:rPr lang="en-US" dirty="0"/>
              <a:t>Must flush IN_SNAPSHOT data as quickly as possible</a:t>
            </a:r>
          </a:p>
        </p:txBody>
      </p:sp>
      <p:sp>
        <p:nvSpPr>
          <p:cNvPr id="2" name="Rectangle 1"/>
          <p:cNvSpPr/>
          <p:nvPr/>
        </p:nvSpPr>
        <p:spPr>
          <a:xfrm>
            <a:off x="6495288" y="580680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76288" y="580680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14288" y="580680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33744" y="6337423"/>
            <a:ext cx="228600" cy="228600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CC3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11696" y="6337423"/>
            <a:ext cx="228600" cy="228600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CC3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34605" y="5736443"/>
            <a:ext cx="15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IN_SNAPSHOT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62621" y="6267057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be used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343144" y="5809095"/>
            <a:ext cx="304800" cy="521732"/>
            <a:chOff x="5257800" y="6046339"/>
            <a:chExt cx="304800" cy="521732"/>
          </a:xfrm>
        </p:grpSpPr>
        <p:sp>
          <p:nvSpPr>
            <p:cNvPr id="13" name="Oval 12"/>
            <p:cNvSpPr/>
            <p:nvPr/>
          </p:nvSpPr>
          <p:spPr>
            <a:xfrm>
              <a:off x="5257800" y="6383405"/>
              <a:ext cx="304800" cy="184666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257800" y="6138672"/>
              <a:ext cx="304800" cy="3459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257800" y="6046339"/>
              <a:ext cx="304800" cy="184666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5768990" y="6368272"/>
            <a:ext cx="301752" cy="1414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52872" y="6439007"/>
            <a:ext cx="541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new</a:t>
            </a:r>
            <a:endParaRPr lang="en-US" sz="16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724144" y="5921109"/>
            <a:ext cx="271272" cy="1143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485638" y="6190226"/>
            <a:ext cx="114300" cy="114300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CC33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23738" y="6017252"/>
            <a:ext cx="114300" cy="1143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CC33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23738" y="553209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flush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0665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Flushing IN_SNAPSHOT Data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Flush </a:t>
            </a:r>
            <a:r>
              <a:rPr lang="en-US" sz="2400" dirty="0" err="1" smtClean="0"/>
              <a:t>inode</a:t>
            </a:r>
            <a:r>
              <a:rPr lang="en-US" sz="2400" dirty="0" smtClean="0"/>
              <a:t> </a:t>
            </a:r>
            <a:r>
              <a:rPr lang="en-US" sz="2400" dirty="0"/>
              <a:t>data first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Keeps two caches for </a:t>
            </a:r>
            <a:r>
              <a:rPr lang="en-US" sz="2200" dirty="0" err="1" smtClean="0"/>
              <a:t>inode</a:t>
            </a:r>
            <a:r>
              <a:rPr lang="en-US" sz="2200" dirty="0" smtClean="0"/>
              <a:t> </a:t>
            </a:r>
            <a:r>
              <a:rPr lang="en-US" sz="2200" dirty="0"/>
              <a:t>data, so can copy system cache to </a:t>
            </a:r>
            <a:r>
              <a:rPr lang="en-US" sz="2200" dirty="0" err="1" smtClean="0"/>
              <a:t>inode</a:t>
            </a:r>
            <a:r>
              <a:rPr lang="en-US" sz="2200" dirty="0" smtClean="0"/>
              <a:t> </a:t>
            </a:r>
            <a:r>
              <a:rPr lang="en-US" sz="2200" dirty="0"/>
              <a:t>data file, unblocking most NFS requests </a:t>
            </a:r>
            <a:endParaRPr lang="en-US" sz="2200" dirty="0" smtClean="0"/>
          </a:p>
          <a:p>
            <a:pPr lvl="2">
              <a:lnSpc>
                <a:spcPct val="90000"/>
              </a:lnSpc>
            </a:pPr>
            <a:r>
              <a:rPr lang="en-US" sz="1800" dirty="0" smtClean="0"/>
              <a:t>Quick, since requires </a:t>
            </a:r>
            <a:r>
              <a:rPr lang="en-US" sz="1800" dirty="0"/>
              <a:t>no I/O since </a:t>
            </a:r>
            <a:r>
              <a:rPr lang="en-US" sz="1800" dirty="0" err="1" smtClean="0"/>
              <a:t>inode</a:t>
            </a:r>
            <a:r>
              <a:rPr lang="en-US" sz="1800" dirty="0" smtClean="0"/>
              <a:t> </a:t>
            </a:r>
            <a:r>
              <a:rPr lang="en-US" sz="1800" dirty="0"/>
              <a:t>file flushed </a:t>
            </a:r>
            <a:r>
              <a:rPr lang="en-US" sz="1800" dirty="0" smtClean="0"/>
              <a:t>later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400" dirty="0"/>
              <a:t>Update block-map file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Copy active bit to snapshot bit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Write all IN_SNAPSHOT data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Restart any blocked </a:t>
            </a:r>
            <a:r>
              <a:rPr lang="en-US" sz="2200" dirty="0" smtClean="0"/>
              <a:t>requests as soon as particular buffer flushed (don’t wait for all to be flushed)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400" dirty="0"/>
              <a:t>Duplicate root </a:t>
            </a:r>
            <a:r>
              <a:rPr lang="en-US" sz="2400" dirty="0" err="1" smtClean="0"/>
              <a:t>inode</a:t>
            </a:r>
            <a:r>
              <a:rPr lang="en-US" sz="2400" dirty="0" smtClean="0"/>
              <a:t> </a:t>
            </a:r>
            <a:r>
              <a:rPr lang="en-US" sz="2400" dirty="0"/>
              <a:t>and turn off IN_SNAPSHOT bit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All done in less than 1 second, first step done in 100s of </a:t>
            </a:r>
            <a:r>
              <a:rPr lang="en-US" sz="2400" dirty="0" err="1"/>
              <a:t>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2078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				(</a:t>
            </a:r>
            <a:r>
              <a:rPr lang="en-US" dirty="0">
                <a:solidFill>
                  <a:srgbClr val="3366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Snapshots : User Level		(</a:t>
            </a:r>
            <a:r>
              <a:rPr lang="en-US" dirty="0">
                <a:solidFill>
                  <a:srgbClr val="3366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Implementation		(</a:t>
            </a:r>
            <a:r>
              <a:rPr lang="en-US" dirty="0">
                <a:solidFill>
                  <a:srgbClr val="3366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Snapshots: System Level		(</a:t>
            </a:r>
            <a:r>
              <a:rPr lang="en-US" dirty="0">
                <a:solidFill>
                  <a:srgbClr val="3366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Performance	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962520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(1 of 2)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Compare against </a:t>
            </a:r>
            <a:r>
              <a:rPr lang="en-US" dirty="0" smtClean="0"/>
              <a:t>other NFS systems</a:t>
            </a:r>
          </a:p>
          <a:p>
            <a:r>
              <a:rPr lang="en-US" dirty="0" smtClean="0"/>
              <a:t>How to measure NFS performance?</a:t>
            </a:r>
            <a:endParaRPr lang="en-US" dirty="0"/>
          </a:p>
          <a:p>
            <a:pPr lvl="1"/>
            <a:r>
              <a:rPr lang="en-US" dirty="0"/>
              <a:t>Best is SPEC NFS</a:t>
            </a:r>
          </a:p>
          <a:p>
            <a:pPr lvl="2"/>
            <a:r>
              <a:rPr lang="en-US" dirty="0"/>
              <a:t>LADDIS: Legato, </a:t>
            </a:r>
            <a:r>
              <a:rPr lang="en-US" dirty="0" err="1"/>
              <a:t>Auspex</a:t>
            </a:r>
            <a:r>
              <a:rPr lang="en-US" dirty="0"/>
              <a:t>, Digital, Data General, Interphase and Sun</a:t>
            </a:r>
          </a:p>
          <a:p>
            <a:r>
              <a:rPr lang="en-US" dirty="0"/>
              <a:t>Measure response times versus </a:t>
            </a:r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Typically, servers quick at low throughput then response time increases as throughput requests increase</a:t>
            </a:r>
            <a:endParaRPr lang="en-US" dirty="0"/>
          </a:p>
          <a:p>
            <a:r>
              <a:rPr lang="en-US" dirty="0"/>
              <a:t>(Me: System Specifications?!)</a:t>
            </a:r>
          </a:p>
        </p:txBody>
      </p:sp>
    </p:spTree>
    <p:extLst>
      <p:ext uri="{BB962C8B-B14F-4D97-AF65-F5344CB8AC3E}">
        <p14:creationId xmlns:p14="http://schemas.microsoft.com/office/powerpoint/2010/main" val="970081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/>
              <a:t>Performance (2 of 2)</a:t>
            </a:r>
          </a:p>
        </p:txBody>
      </p:sp>
      <p:grpSp>
        <p:nvGrpSpPr>
          <p:cNvPr id="259079" name="Group 7"/>
          <p:cNvGrpSpPr>
            <a:grpSpLocks/>
          </p:cNvGrpSpPr>
          <p:nvPr/>
        </p:nvGrpSpPr>
        <p:grpSpPr bwMode="auto">
          <a:xfrm>
            <a:off x="2163763" y="2035175"/>
            <a:ext cx="4818062" cy="2789238"/>
            <a:chOff x="0" y="0"/>
            <a:chExt cx="3035" cy="1757"/>
          </a:xfrm>
        </p:grpSpPr>
        <p:sp>
          <p:nvSpPr>
            <p:cNvPr id="25907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9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776" cy="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  </a:t>
              </a:r>
              <a:r>
                <a:rPr lang="en-US" sz="16800">
                  <a:solidFill>
                    <a:srgbClr val="000000"/>
                  </a:solidFill>
                  <a:latin typeface="Arial" charset="0"/>
                  <a:cs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pic>
        <p:nvPicPr>
          <p:cNvPr id="259078" name="Picture 6" descr="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6629400" cy="426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4800600" y="2949935"/>
            <a:ext cx="34401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(Typically, look for “knee” in curve)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15316" y="5481157"/>
            <a:ext cx="56933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Notes:</a:t>
            </a:r>
          </a:p>
          <a:p>
            <a:r>
              <a:rPr lang="en-US" sz="2000" dirty="0" smtClean="0"/>
              <a:t>+ FAS has only 8 file systems, and others have dozens</a:t>
            </a:r>
          </a:p>
          <a:p>
            <a:r>
              <a:rPr lang="en-US" sz="2000" dirty="0" smtClean="0"/>
              <a:t>- FAS tuned to NFS, others are general purpose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953000"/>
            <a:ext cx="914401" cy="738664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best response time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371600" y="4572000"/>
            <a:ext cx="243716" cy="0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75729" y="3741610"/>
            <a:ext cx="872871" cy="738664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best through-put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400800" y="3810000"/>
            <a:ext cx="0" cy="999173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81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/>
              <a:t>NFS vs. </a:t>
            </a:r>
            <a:r>
              <a:rPr lang="en-US" dirty="0" smtClean="0"/>
              <a:t>Newer </a:t>
            </a:r>
            <a:r>
              <a:rPr lang="en-US" dirty="0"/>
              <a:t>File Systems</a:t>
            </a: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2233613" y="2266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407332"/>
              </p:ext>
            </p:extLst>
          </p:nvPr>
        </p:nvGraphicFramePr>
        <p:xfrm>
          <a:off x="533400" y="1752600"/>
          <a:ext cx="8204200" cy="402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2438400" y="5961965"/>
            <a:ext cx="34680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Remove NFS server as bottleneck</a:t>
            </a:r>
          </a:p>
          <a:p>
            <a:pPr>
              <a:buFontTx/>
              <a:buChar char="•"/>
            </a:pPr>
            <a:r>
              <a:rPr lang="en-US" dirty="0"/>
              <a:t> Clients write directly to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04014" y="1189892"/>
            <a:ext cx="2965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MPFS = multi-path file system</a:t>
            </a:r>
          </a:p>
          <a:p>
            <a:r>
              <a:rPr lang="en-US" dirty="0" smtClean="0"/>
              <a:t>Used by EMC </a:t>
            </a:r>
            <a:r>
              <a:rPr lang="en-US" dirty="0" err="1" smtClean="0"/>
              <a:t>Celerra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74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NetApp (with </a:t>
            </a:r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) works and is stable</a:t>
            </a:r>
          </a:p>
          <a:p>
            <a:pPr lvl="1"/>
            <a:r>
              <a:rPr lang="en-US" dirty="0"/>
              <a:t>Consistency points simple, reducing bugs in code</a:t>
            </a:r>
          </a:p>
          <a:p>
            <a:pPr lvl="1"/>
            <a:r>
              <a:rPr lang="en-US" dirty="0"/>
              <a:t>Easier to develop stable code for network appliance than for general system</a:t>
            </a:r>
          </a:p>
          <a:p>
            <a:pPr lvl="2"/>
            <a:r>
              <a:rPr lang="en-US" dirty="0"/>
              <a:t>Few NFS client implementations and limited set of operations so can test thoroughly</a:t>
            </a:r>
          </a:p>
          <a:p>
            <a:r>
              <a:rPr lang="en-US" dirty="0"/>
              <a:t>WPI bought one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7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</a:t>
            </a:r>
            <a:r>
              <a:rPr lang="en-US" dirty="0"/>
              <a:t>NFS Appliance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NFS File Server </a:t>
            </a:r>
            <a:r>
              <a:rPr lang="en-US" dirty="0" smtClean="0"/>
              <a:t>Appliances have </a:t>
            </a:r>
            <a:r>
              <a:rPr lang="en-US" dirty="0"/>
              <a:t>different requirements than those of </a:t>
            </a:r>
            <a:r>
              <a:rPr lang="en-US" dirty="0" smtClean="0"/>
              <a:t>general </a:t>
            </a:r>
            <a:r>
              <a:rPr lang="en-US" dirty="0"/>
              <a:t>purpose file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NFS access patterns are different than local file access patterns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Large client-side caches result in fewer reads than writes</a:t>
            </a:r>
          </a:p>
          <a:p>
            <a:pPr>
              <a:lnSpc>
                <a:spcPct val="90000"/>
              </a:lnSpc>
            </a:pPr>
            <a:r>
              <a:rPr lang="en-US" dirty="0"/>
              <a:t>Network Appliance Corporation uses </a:t>
            </a:r>
            <a:r>
              <a:rPr lang="en-US" dirty="0" smtClean="0">
                <a:solidFill>
                  <a:srgbClr val="0070C0"/>
                </a:solidFill>
              </a:rPr>
              <a:t>Write </a:t>
            </a:r>
            <a:r>
              <a:rPr lang="en-US" dirty="0">
                <a:solidFill>
                  <a:srgbClr val="0070C0"/>
                </a:solidFill>
              </a:rPr>
              <a:t>Anywhere File Layout (WAFL) </a:t>
            </a:r>
            <a:r>
              <a:rPr lang="en-US" dirty="0"/>
              <a:t>file system</a:t>
            </a:r>
          </a:p>
        </p:txBody>
      </p:sp>
    </p:spTree>
    <p:extLst>
      <p:ext uri="{BB962C8B-B14F-4D97-AF65-F5344CB8AC3E}">
        <p14:creationId xmlns:p14="http://schemas.microsoft.com/office/powerpoint/2010/main" val="96133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</a:t>
            </a:r>
            <a:r>
              <a:rPr lang="en-US" dirty="0">
                <a:solidFill>
                  <a:srgbClr val="0070C0"/>
                </a:solidFill>
              </a:rPr>
              <a:t>WAFL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has 4 requirements</a:t>
            </a:r>
          </a:p>
          <a:p>
            <a:pPr lvl="1"/>
            <a:r>
              <a:rPr lang="en-US" sz="2300" dirty="0"/>
              <a:t>Fast NFS service</a:t>
            </a:r>
          </a:p>
          <a:p>
            <a:pPr lvl="1"/>
            <a:r>
              <a:rPr lang="en-US" sz="2300" dirty="0"/>
              <a:t>Support large file systems (10s of GB) that can grow (can add disks later)</a:t>
            </a:r>
          </a:p>
          <a:p>
            <a:pPr lvl="1"/>
            <a:r>
              <a:rPr lang="en-US" sz="2300" dirty="0"/>
              <a:t>Provide high performance writes and support Redundant Arrays of Inexpensive Disks (RAID)</a:t>
            </a:r>
          </a:p>
          <a:p>
            <a:pPr lvl="1"/>
            <a:r>
              <a:rPr lang="en-US" sz="2300" dirty="0"/>
              <a:t>Restart quickly, even after unclean shutdown</a:t>
            </a:r>
          </a:p>
          <a:p>
            <a:r>
              <a:rPr lang="en-US" dirty="0"/>
              <a:t>NFS and RAID both strain write performance: </a:t>
            </a:r>
          </a:p>
          <a:p>
            <a:pPr lvl="1"/>
            <a:r>
              <a:rPr lang="en-US" sz="2300" dirty="0"/>
              <a:t>NFS server must respond after data is written</a:t>
            </a:r>
          </a:p>
          <a:p>
            <a:pPr lvl="1"/>
            <a:r>
              <a:rPr lang="en-US" sz="2300" dirty="0"/>
              <a:t>RAID must write parity bits also</a:t>
            </a:r>
          </a:p>
        </p:txBody>
      </p:sp>
    </p:spTree>
    <p:extLst>
      <p:ext uri="{BB962C8B-B14F-4D97-AF65-F5344CB8AC3E}">
        <p14:creationId xmlns:p14="http://schemas.microsoft.com/office/powerpoint/2010/main" val="238882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WPI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CCC machines have central, Network File System (NSF)</a:t>
            </a:r>
          </a:p>
          <a:p>
            <a:pPr lvl="1"/>
            <a:r>
              <a:rPr lang="en-US" dirty="0" smtClean="0"/>
              <a:t>Have same home directory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cccwork2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cccwork3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/home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dirty="0" smtClean="0"/>
              <a:t>has 10,113 directories!</a:t>
            </a:r>
          </a:p>
          <a:p>
            <a:r>
              <a:rPr lang="en-US" dirty="0" smtClean="0"/>
              <a:t>Previously, Network File System support from NetApp </a:t>
            </a:r>
            <a:r>
              <a:rPr lang="en-US" dirty="0" smtClean="0">
                <a:solidFill>
                  <a:srgbClr val="0070C0"/>
                </a:solidFill>
              </a:rPr>
              <a:t>WAFL</a:t>
            </a:r>
          </a:p>
          <a:p>
            <a:r>
              <a:rPr lang="en-US" dirty="0" smtClean="0"/>
              <a:t>Switched to EMC Celera NS-120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similar features and protocol support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Provide notion of “snapshot” of file system (next)</a:t>
            </a:r>
          </a:p>
        </p:txBody>
      </p:sp>
    </p:spTree>
    <p:extLst>
      <p:ext uri="{BB962C8B-B14F-4D97-AF65-F5344CB8AC3E}">
        <p14:creationId xmlns:p14="http://schemas.microsoft.com/office/powerpoint/2010/main" val="368577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				(</a:t>
            </a:r>
            <a:r>
              <a:rPr lang="en-US" dirty="0">
                <a:solidFill>
                  <a:srgbClr val="3366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Snapshots : User Level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0070C0"/>
                </a:solidFill>
              </a:rPr>
              <a:t>WAFL</a:t>
            </a:r>
            <a:r>
              <a:rPr lang="en-US" dirty="0"/>
              <a:t> Implementation</a:t>
            </a:r>
          </a:p>
          <a:p>
            <a:r>
              <a:rPr lang="en-US" dirty="0"/>
              <a:t>Snapshots: System Level</a:t>
            </a:r>
          </a:p>
          <a:p>
            <a:r>
              <a:rPr lang="en-US" dirty="0"/>
              <a:t>Performance</a:t>
            </a:r>
          </a:p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33464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Snapshots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>
                <a:solidFill>
                  <a:srgbClr val="0070C0"/>
                </a:solidFill>
              </a:rPr>
              <a:t>Snapshots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are </a:t>
            </a:r>
            <a:r>
              <a:rPr lang="en-US" sz="2400" dirty="0"/>
              <a:t>copy </a:t>
            </a:r>
            <a:r>
              <a:rPr lang="en-US" sz="2400" dirty="0" smtClean="0"/>
              <a:t>of file </a:t>
            </a:r>
            <a:r>
              <a:rPr lang="en-US" sz="2400" dirty="0"/>
              <a:t>system at </a:t>
            </a:r>
            <a:r>
              <a:rPr lang="en-US" sz="2400" dirty="0" smtClean="0"/>
              <a:t>given </a:t>
            </a:r>
            <a:r>
              <a:rPr lang="en-US" sz="2400" dirty="0"/>
              <a:t>point in time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WAFL </a:t>
            </a:r>
            <a:r>
              <a:rPr lang="en-US" sz="2400" dirty="0"/>
              <a:t>creates and deletes </a:t>
            </a:r>
            <a:r>
              <a:rPr lang="en-US" sz="2400" dirty="0">
                <a:solidFill>
                  <a:srgbClr val="0070C0"/>
                </a:solidFill>
              </a:rPr>
              <a:t>snapshots</a:t>
            </a:r>
            <a:r>
              <a:rPr lang="en-US" sz="2400" dirty="0"/>
              <a:t> automatically at preset times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Up to 255 </a:t>
            </a:r>
            <a:r>
              <a:rPr lang="en-US" sz="2200" dirty="0">
                <a:solidFill>
                  <a:srgbClr val="0070C0"/>
                </a:solidFill>
              </a:rPr>
              <a:t>snapshots</a:t>
            </a:r>
            <a:r>
              <a:rPr lang="en-US" sz="2200" dirty="0"/>
              <a:t> stored at once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Uses </a:t>
            </a:r>
            <a:r>
              <a:rPr lang="en-US" sz="2400" i="1" dirty="0"/>
              <a:t>c</a:t>
            </a:r>
            <a:r>
              <a:rPr lang="en-US" sz="2400" i="1" dirty="0" smtClean="0"/>
              <a:t>opy-on-write</a:t>
            </a:r>
            <a:r>
              <a:rPr lang="en-US" sz="2400" dirty="0" smtClean="0"/>
              <a:t> </a:t>
            </a:r>
            <a:r>
              <a:rPr lang="en-US" sz="2400" dirty="0"/>
              <a:t>to avoid duplicating blocks in the active file system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70C0"/>
                </a:solidFill>
              </a:rPr>
              <a:t>Snapshot</a:t>
            </a:r>
            <a:r>
              <a:rPr lang="en-US" sz="2400" dirty="0"/>
              <a:t> uses: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Users can recover accidentally deleted files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Sys </a:t>
            </a:r>
            <a:r>
              <a:rPr lang="en-US" sz="2200" dirty="0" err="1"/>
              <a:t>admins</a:t>
            </a:r>
            <a:r>
              <a:rPr lang="en-US" sz="2200" dirty="0"/>
              <a:t> can create backups from running system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System can restart quickly after unclean shutdown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Roll back to previous </a:t>
            </a:r>
            <a:r>
              <a:rPr lang="en-US" sz="2000" dirty="0">
                <a:solidFill>
                  <a:srgbClr val="0070C0"/>
                </a:solidFill>
              </a:rPr>
              <a:t>snapshot</a:t>
            </a:r>
          </a:p>
        </p:txBody>
      </p:sp>
    </p:spTree>
    <p:extLst>
      <p:ext uri="{BB962C8B-B14F-4D97-AF65-F5344CB8AC3E}">
        <p14:creationId xmlns:p14="http://schemas.microsoft.com/office/powerpoint/2010/main" val="2338649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Access to Snapshots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Example</a:t>
            </a:r>
            <a:r>
              <a:rPr lang="en-US" sz="2200" dirty="0"/>
              <a:t>, suppose accidentally removed file named “</a:t>
            </a:r>
            <a:r>
              <a:rPr lang="en-US" sz="2200" dirty="0" err="1">
                <a:latin typeface="Courier New" pitchFamily="49" charset="0"/>
              </a:rPr>
              <a:t>todo</a:t>
            </a:r>
            <a:r>
              <a:rPr lang="en-US" sz="2200" dirty="0"/>
              <a:t>”:</a:t>
            </a:r>
          </a:p>
        </p:txBody>
      </p:sp>
      <p:grpSp>
        <p:nvGrpSpPr>
          <p:cNvPr id="240646" name="Group 6"/>
          <p:cNvGrpSpPr>
            <a:grpSpLocks/>
          </p:cNvGrpSpPr>
          <p:nvPr/>
        </p:nvGrpSpPr>
        <p:grpSpPr bwMode="auto">
          <a:xfrm>
            <a:off x="913647" y="2133600"/>
            <a:ext cx="7848249" cy="1816100"/>
            <a:chOff x="-35" y="-96"/>
            <a:chExt cx="3593" cy="1144"/>
          </a:xfrm>
        </p:grpSpPr>
        <p:sp>
          <p:nvSpPr>
            <p:cNvPr id="24064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/>
            </a:p>
          </p:txBody>
        </p:sp>
        <p:sp>
          <p:nvSpPr>
            <p:cNvPr id="240645" name="Rectangle 5"/>
            <p:cNvSpPr>
              <a:spLocks noChangeArrowheads="1"/>
            </p:cNvSpPr>
            <p:nvPr/>
          </p:nvSpPr>
          <p:spPr bwMode="auto">
            <a:xfrm>
              <a:off x="-35" y="-96"/>
              <a:ext cx="3593" cy="1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CCCWORK3% 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ls -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lut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.snapshot/*/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todo</a:t>
              </a: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rw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rw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---- 1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claypool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claypool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4319 Oct 24 18:42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.snapshot/2011_10_26_18.15.29/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todo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rw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rw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---- 1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claypool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claypool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4319 Oct 24 18:42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.snapshot/2011_10_26_19.27.40/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todo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rw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rw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---- 1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claypool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claypool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4319 Oct 24 18:42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.snapshot/2011_10_26_19.37.10/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todo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457200" y="4038600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kumimoji="1" lang="en-US" sz="2200" dirty="0"/>
              <a:t>Can then recover most recent version:</a:t>
            </a:r>
          </a:p>
        </p:txBody>
      </p:sp>
      <p:grpSp>
        <p:nvGrpSpPr>
          <p:cNvPr id="240648" name="Group 8"/>
          <p:cNvGrpSpPr>
            <a:grpSpLocks/>
          </p:cNvGrpSpPr>
          <p:nvPr/>
        </p:nvGrpSpPr>
        <p:grpSpPr bwMode="auto">
          <a:xfrm>
            <a:off x="913647" y="4724400"/>
            <a:ext cx="7621079" cy="400051"/>
            <a:chOff x="-105" y="0"/>
            <a:chExt cx="3489" cy="252"/>
          </a:xfrm>
        </p:grpSpPr>
        <p:sp>
          <p:nvSpPr>
            <p:cNvPr id="24064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303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/>
            </a:p>
          </p:txBody>
        </p:sp>
        <p:sp>
          <p:nvSpPr>
            <p:cNvPr id="240650" name="Rectangle 10"/>
            <p:cNvSpPr>
              <a:spLocks noChangeArrowheads="1"/>
            </p:cNvSpPr>
            <p:nvPr/>
          </p:nvSpPr>
          <p:spPr bwMode="auto">
            <a:xfrm>
              <a:off x="-105" y="0"/>
              <a:ext cx="348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CCCWORK3%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cp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.snapshot/2011_10_26_19.37.10/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todo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todo</a:t>
              </a:r>
              <a:endParaRPr lang="en-US" sz="40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457200" y="53340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90000"/>
              <a:buFontTx/>
              <a:buChar char="•"/>
            </a:pPr>
            <a:r>
              <a:rPr kumimoji="1" lang="en-US" sz="2200" dirty="0"/>
              <a:t>Note, snapshot directories </a:t>
            </a:r>
            <a:r>
              <a:rPr kumimoji="1" lang="en-US" sz="2200" dirty="0" smtClean="0"/>
              <a:t>(</a:t>
            </a:r>
            <a:r>
              <a:rPr kumimoji="1"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.snapshot</a:t>
            </a:r>
            <a:r>
              <a:rPr kumimoji="1" lang="en-US" sz="2200" dirty="0" smtClean="0"/>
              <a:t>) </a:t>
            </a:r>
            <a:r>
              <a:rPr kumimoji="1" lang="en-US" sz="2200" dirty="0"/>
              <a:t>are hidden in that they don’t show up with </a:t>
            </a:r>
            <a:r>
              <a:rPr kumimoji="1"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kumimoji="1" lang="en-US" sz="2200" dirty="0">
                <a:cs typeface="Courier New" panose="02070309020205020404" pitchFamily="49" charset="0"/>
              </a:rPr>
              <a:t> </a:t>
            </a:r>
            <a:r>
              <a:rPr kumimoji="1" lang="en-US" sz="2200" dirty="0" smtClean="0">
                <a:cs typeface="Courier New" panose="02070309020205020404" pitchFamily="49" charset="0"/>
              </a:rPr>
              <a:t>(even </a:t>
            </a:r>
            <a:r>
              <a:rPr kumimoji="1"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 -a</a:t>
            </a:r>
            <a:r>
              <a:rPr kumimoji="1" lang="en-US" sz="2200" dirty="0" smtClean="0">
                <a:cs typeface="Courier New" panose="02070309020205020404" pitchFamily="49" charset="0"/>
              </a:rPr>
              <a:t>) unless specifically requested</a:t>
            </a:r>
            <a:endParaRPr kumimoji="1"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423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Snapshot Administration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WAFL</a:t>
            </a:r>
            <a:r>
              <a:rPr lang="en-US" sz="2800" dirty="0" smtClean="0"/>
              <a:t> </a:t>
            </a:r>
            <a:r>
              <a:rPr lang="en-US" sz="2800" dirty="0"/>
              <a:t>server allows </a:t>
            </a:r>
            <a:r>
              <a:rPr lang="en-US" sz="2800" dirty="0" smtClean="0"/>
              <a:t>sys </a:t>
            </a:r>
            <a:r>
              <a:rPr lang="en-US" sz="2800" dirty="0"/>
              <a:t>admins to create and delete snapshots, but </a:t>
            </a:r>
            <a:r>
              <a:rPr lang="en-US" sz="2800" dirty="0" smtClean="0"/>
              <a:t>usually automatic</a:t>
            </a:r>
            <a:endParaRPr lang="en-US" sz="2800" dirty="0"/>
          </a:p>
          <a:p>
            <a:r>
              <a:rPr lang="en-US" sz="2800" dirty="0"/>
              <a:t>At WPI, snapshots of </a:t>
            </a:r>
            <a:r>
              <a:rPr lang="en-US" sz="2800" dirty="0">
                <a:latin typeface="Courier New" pitchFamily="49" charset="0"/>
              </a:rPr>
              <a:t>/</a:t>
            </a:r>
            <a:r>
              <a:rPr lang="en-US" sz="2800" dirty="0" smtClean="0">
                <a:latin typeface="Courier New" pitchFamily="49" charset="0"/>
              </a:rPr>
              <a:t>home</a:t>
            </a:r>
            <a:r>
              <a:rPr lang="en-US" sz="2800" dirty="0" smtClean="0"/>
              <a:t>.  Says:</a:t>
            </a:r>
            <a:endParaRPr lang="en-US" sz="2800" dirty="0"/>
          </a:p>
          <a:p>
            <a:pPr lvl="1"/>
            <a:r>
              <a:rPr kumimoji="0" lang="en-US" sz="2400" dirty="0" smtClean="0"/>
              <a:t>3am, 6am, 9am, noon, 3pm, 6pm, 9pm, midnight</a:t>
            </a:r>
          </a:p>
          <a:p>
            <a:pPr lvl="1"/>
            <a:r>
              <a:rPr kumimoji="0" lang="en-US" sz="2400" dirty="0" smtClean="0"/>
              <a:t>Nightly </a:t>
            </a:r>
            <a:r>
              <a:rPr kumimoji="0" lang="en-US" sz="2400" dirty="0"/>
              <a:t>snapshot at midnight every day</a:t>
            </a:r>
          </a:p>
          <a:p>
            <a:pPr lvl="1"/>
            <a:r>
              <a:rPr kumimoji="0" lang="en-US" sz="2400" dirty="0"/>
              <a:t>Weekly snapshot is made on </a:t>
            </a:r>
            <a:r>
              <a:rPr kumimoji="0" lang="en-US" sz="2400" dirty="0" smtClean="0"/>
              <a:t>Saturday at </a:t>
            </a:r>
            <a:r>
              <a:rPr kumimoji="0" lang="en-US" sz="2400" dirty="0"/>
              <a:t>midnight every </a:t>
            </a:r>
            <a:r>
              <a:rPr kumimoji="0" lang="en-US" sz="2400" dirty="0" smtClean="0"/>
              <a:t>week</a:t>
            </a:r>
          </a:p>
          <a:p>
            <a:pPr marL="457200" lvl="1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 But looks like every 1 hour (fewer copies kept for older periods and 1 week ago max)</a:t>
            </a:r>
            <a:endParaRPr kumimoji="0" lang="en-US" sz="2400" dirty="0"/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1143000" y="4876800"/>
            <a:ext cx="6629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6800" y="1600200"/>
            <a:ext cx="3575787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/>
              <a:t>claypool</a:t>
            </a:r>
            <a:r>
              <a:rPr lang="en-US" sz="1600" b="1" dirty="0"/>
              <a:t> </a:t>
            </a:r>
            <a:r>
              <a:rPr lang="en-US" sz="1600" b="1" dirty="0" smtClean="0"/>
              <a:t>168 CCCWORK3% </a:t>
            </a:r>
            <a:r>
              <a:rPr lang="en-US" sz="1600" dirty="0" smtClean="0">
                <a:solidFill>
                  <a:srgbClr val="0070C0"/>
                </a:solidFill>
              </a:rPr>
              <a:t>cd .snapshot </a:t>
            </a:r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b="1" dirty="0" err="1" smtClean="0"/>
              <a:t>claypool</a:t>
            </a:r>
            <a:r>
              <a:rPr lang="en-US" sz="1600" b="1" dirty="0" smtClean="0"/>
              <a:t> </a:t>
            </a:r>
            <a:r>
              <a:rPr lang="en-US" sz="1600" b="1" dirty="0"/>
              <a:t>169 </a:t>
            </a:r>
            <a:r>
              <a:rPr lang="en-US" sz="1600" b="1" dirty="0" smtClean="0"/>
              <a:t>CCCWORK3% </a:t>
            </a:r>
            <a:r>
              <a:rPr lang="en-US" sz="1600" dirty="0" smtClean="0">
                <a:solidFill>
                  <a:srgbClr val="0070C0"/>
                </a:solidFill>
              </a:rPr>
              <a:t>ls </a:t>
            </a:r>
            <a:r>
              <a:rPr lang="en-US" sz="1600" dirty="0">
                <a:solidFill>
                  <a:srgbClr val="0070C0"/>
                </a:solidFill>
              </a:rPr>
              <a:t>-1 </a:t>
            </a:r>
          </a:p>
          <a:p>
            <a:r>
              <a:rPr lang="en-US" sz="1600" dirty="0"/>
              <a:t>home-20160121-00:00/</a:t>
            </a:r>
          </a:p>
          <a:p>
            <a:r>
              <a:rPr lang="en-US" sz="1600" dirty="0"/>
              <a:t>home-20160122-00:00/</a:t>
            </a:r>
          </a:p>
          <a:p>
            <a:r>
              <a:rPr lang="en-US" sz="1600" dirty="0"/>
              <a:t>home-20160122-22:00/</a:t>
            </a:r>
          </a:p>
          <a:p>
            <a:r>
              <a:rPr lang="en-US" sz="1600" dirty="0"/>
              <a:t>home-20160123-00:00/</a:t>
            </a:r>
          </a:p>
          <a:p>
            <a:r>
              <a:rPr lang="en-US" sz="1600" dirty="0"/>
              <a:t>home-20160123-02:00/</a:t>
            </a:r>
          </a:p>
          <a:p>
            <a:r>
              <a:rPr lang="en-US" sz="1600" dirty="0"/>
              <a:t>home-20160123-04:00/</a:t>
            </a:r>
          </a:p>
          <a:p>
            <a:r>
              <a:rPr lang="en-US" sz="1600" dirty="0"/>
              <a:t>home-20160123-06:00/</a:t>
            </a:r>
          </a:p>
          <a:p>
            <a:r>
              <a:rPr lang="en-US" sz="1600" dirty="0"/>
              <a:t>home-20160123-08:00/</a:t>
            </a:r>
          </a:p>
          <a:p>
            <a:r>
              <a:rPr lang="en-US" sz="1600" dirty="0"/>
              <a:t>home-20160123-10:00/</a:t>
            </a:r>
          </a:p>
          <a:p>
            <a:r>
              <a:rPr lang="en-US" sz="1600" dirty="0"/>
              <a:t>home-20160123-12:00/</a:t>
            </a:r>
          </a:p>
          <a:p>
            <a:r>
              <a:rPr lang="en-US" sz="1600" dirty="0"/>
              <a:t>…</a:t>
            </a:r>
          </a:p>
          <a:p>
            <a:r>
              <a:rPr lang="en-US" sz="1600" dirty="0"/>
              <a:t>home-20160127-16:00/</a:t>
            </a:r>
          </a:p>
          <a:p>
            <a:r>
              <a:rPr lang="en-US" sz="1600" dirty="0"/>
              <a:t>home-20160127-17:00/</a:t>
            </a:r>
          </a:p>
          <a:p>
            <a:r>
              <a:rPr lang="en-US" sz="1600" dirty="0"/>
              <a:t>home-20160127-18:00/</a:t>
            </a:r>
          </a:p>
          <a:p>
            <a:r>
              <a:rPr lang="en-US" sz="1600" dirty="0"/>
              <a:t>home-20160127-19:00/</a:t>
            </a:r>
          </a:p>
          <a:p>
            <a:r>
              <a:rPr lang="en-US" sz="1600" dirty="0"/>
              <a:t>home-20160127-20:00/</a:t>
            </a:r>
          </a:p>
          <a:p>
            <a:r>
              <a:rPr lang="en-US" sz="1600" dirty="0"/>
              <a:t>home-latest</a:t>
            </a:r>
            <a:r>
              <a:rPr lang="en-US" sz="1600" dirty="0" smtClean="0"/>
              <a:t>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41929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1511</Words>
  <Application>Microsoft Office PowerPoint</Application>
  <PresentationFormat>On-screen Show (4:3)</PresentationFormat>
  <Paragraphs>230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File System Design for an NFS File Server Appliance</vt:lpstr>
      <vt:lpstr>Introduction</vt:lpstr>
      <vt:lpstr>Introduction: NFS Appliance</vt:lpstr>
      <vt:lpstr>Introduction: WAFL</vt:lpstr>
      <vt:lpstr>WPI File System</vt:lpstr>
      <vt:lpstr>Outline</vt:lpstr>
      <vt:lpstr>Introduction to Snapshots</vt:lpstr>
      <vt:lpstr>User Access to Snapshots</vt:lpstr>
      <vt:lpstr>Snapshot Administration</vt:lpstr>
      <vt:lpstr>Snapshots at WPI (Windows)</vt:lpstr>
      <vt:lpstr>Outline</vt:lpstr>
      <vt:lpstr>WAFL File Descriptors</vt:lpstr>
      <vt:lpstr>WAFL Meta-Data</vt:lpstr>
      <vt:lpstr>Zoom of WAFL Meta-Data  (Tree of Blocks)</vt:lpstr>
      <vt:lpstr>Snapshots (1 of 2)</vt:lpstr>
      <vt:lpstr>Snapshots (2 of 2)</vt:lpstr>
      <vt:lpstr>Consistency Points (1 of 2)</vt:lpstr>
      <vt:lpstr>Consistency Points (2 of 2)</vt:lpstr>
      <vt:lpstr>Write Allocation</vt:lpstr>
      <vt:lpstr>Outline</vt:lpstr>
      <vt:lpstr>The Block-Map File</vt:lpstr>
      <vt:lpstr>Creating Snapshots</vt:lpstr>
      <vt:lpstr>Flushing IN_SNAPSHOT Data</vt:lpstr>
      <vt:lpstr>Outline</vt:lpstr>
      <vt:lpstr>Performance (1 of 2)</vt:lpstr>
      <vt:lpstr>Performance (2 of 2)</vt:lpstr>
      <vt:lpstr>NFS vs. Newer File Systems</vt:lpstr>
      <vt:lpstr>Conclusion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 Design for an NSF File Server Appliance</dc:title>
  <dc:creator>Mark Claypool</dc:creator>
  <cp:lastModifiedBy>Claypool, Mark L.</cp:lastModifiedBy>
  <cp:revision>39</cp:revision>
  <cp:lastPrinted>2014-03-25T11:04:11Z</cp:lastPrinted>
  <dcterms:created xsi:type="dcterms:W3CDTF">2014-03-25T10:29:42Z</dcterms:created>
  <dcterms:modified xsi:type="dcterms:W3CDTF">2016-01-29T17:25:04Z</dcterms:modified>
</cp:coreProperties>
</file>