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2" r:id="rId12"/>
    <p:sldId id="270" r:id="rId13"/>
    <p:sldId id="267" r:id="rId14"/>
    <p:sldId id="271" r:id="rId15"/>
    <p:sldId id="273" r:id="rId16"/>
    <p:sldId id="274" r:id="rId17"/>
    <p:sldId id="268" r:id="rId1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-21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FF350-3333-484E-82FB-292890ABB68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56223-A179-456E-AAC0-E9FB4DAD0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564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D90DD-DD0D-4D45-88D0-D2D0B3AF506D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00998-2C94-4805-97DA-17BB7136D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21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3832" indent="-270704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2818" indent="-216563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5945" indent="-216563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9072" indent="-216563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82200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5327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8454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81582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19C83FB-F7BD-4BB3-8405-B1C1E302277A}" type="slidenum">
              <a:rPr lang="en-US" sz="1300"/>
              <a:pPr/>
              <a:t>2</a:t>
            </a:fld>
            <a:endParaRPr lang="en-US" sz="13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5938"/>
            <a:ext cx="3430588" cy="2571750"/>
          </a:xfrm>
          <a:ln w="12700"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8539" y="3258090"/>
            <a:ext cx="6706925" cy="30843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998" tIns="45999" rIns="91998" bIns="4599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3832" indent="-270704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2818" indent="-216563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5945" indent="-216563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9072" indent="-216563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82200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5327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8454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81582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D9CB5EF-34BD-4075-8171-98B5E3F82104}" type="slidenum">
              <a:rPr lang="en-US" sz="1300"/>
              <a:pPr/>
              <a:t>3</a:t>
            </a:fld>
            <a:endParaRPr lang="en-US" sz="13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5938"/>
            <a:ext cx="3430588" cy="2571750"/>
          </a:xfrm>
          <a:ln w="12700"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8539" y="3258090"/>
            <a:ext cx="6706925" cy="30843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998" tIns="45999" rIns="91998" bIns="4599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3832" indent="-270704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2818" indent="-216563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5945" indent="-216563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9072" indent="-216563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82200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5327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8454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81582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A71633E-189C-4C30-9E69-9795816FA1D7}" type="slidenum">
              <a:rPr lang="en-US" sz="1300"/>
              <a:pPr/>
              <a:t>5</a:t>
            </a:fld>
            <a:endParaRPr lang="en-US" sz="13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5938"/>
            <a:ext cx="3430588" cy="2571750"/>
          </a:xfrm>
          <a:ln w="12700"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8539" y="3258090"/>
            <a:ext cx="6706925" cy="30843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998" tIns="45999" rIns="91998" bIns="4599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00998-2C94-4805-97DA-17BB7136D58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30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3832" indent="-270704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2818" indent="-216563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5945" indent="-216563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9072" indent="-216563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82200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5327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8454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81582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8A2DEA2-DE43-4AAB-AC5C-D6ADC4DEA71A}" type="slidenum">
              <a:rPr lang="en-US" sz="1300"/>
              <a:pPr/>
              <a:t>17</a:t>
            </a:fld>
            <a:endParaRPr lang="en-US" sz="13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5938"/>
            <a:ext cx="3430588" cy="2571750"/>
          </a:xfrm>
          <a:ln w="12700"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8539" y="3258090"/>
            <a:ext cx="6706925" cy="30843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998" tIns="45999" rIns="91998" bIns="45999"/>
          <a:lstStyle/>
          <a:p>
            <a:pPr defTabSz="912876">
              <a:spcBef>
                <a:spcPct val="0"/>
              </a:spcBef>
            </a:pPr>
            <a:endParaRPr lang="en-US" sz="2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AF22-89CE-41BF-8EAA-B5C36F052D6F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3A0C-93D5-429D-9D3F-26FFCB96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12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AF22-89CE-41BF-8EAA-B5C36F052D6F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3A0C-93D5-429D-9D3F-26FFCB96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550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AF22-89CE-41BF-8EAA-B5C36F052D6F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3A0C-93D5-429D-9D3F-26FFCB96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71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AF22-89CE-41BF-8EAA-B5C36F052D6F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3A0C-93D5-429D-9D3F-26FFCB96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3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AF22-89CE-41BF-8EAA-B5C36F052D6F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3A0C-93D5-429D-9D3F-26FFCB96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2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AF22-89CE-41BF-8EAA-B5C36F052D6F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3A0C-93D5-429D-9D3F-26FFCB96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3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AF22-89CE-41BF-8EAA-B5C36F052D6F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3A0C-93D5-429D-9D3F-26FFCB96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74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AF22-89CE-41BF-8EAA-B5C36F052D6F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3A0C-93D5-429D-9D3F-26FFCB96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01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AF22-89CE-41BF-8EAA-B5C36F052D6F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3A0C-93D5-429D-9D3F-26FFCB96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13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AF22-89CE-41BF-8EAA-B5C36F052D6F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3A0C-93D5-429D-9D3F-26FFCB96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03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AF22-89CE-41BF-8EAA-B5C36F052D6F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3A0C-93D5-429D-9D3F-26FFCB96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6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EAF22-89CE-41BF-8EAA-B5C36F052D6F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3A0C-93D5-429D-9D3F-26FFCB969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1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ddit.com/r/dataisbeautiful/comments/2ku7bm/popularity_of_programming_languages_based_on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pectrum.ieee.org/computing/software/the-2015-top-ten-programming-languages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pi.edu/~cs4513/d14/timeline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eb.cs.wpi.edu/Forms/BS-MS-course-select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pi.edu/~cs4513/b1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s4513-all@cs.wpi.edu" TargetMode="External"/><Relationship Id="rId5" Type="http://schemas.openxmlformats.org/officeDocument/2006/relationships/hyperlink" Target="mailto:cs4513-staff@cs.wpi.edu" TargetMode="External"/><Relationship Id="rId4" Type="http://schemas.openxmlformats.org/officeDocument/2006/relationships/hyperlink" Target="mailto:claypool@cs.wpi.edu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CS4513</a:t>
            </a:r>
            <a:br>
              <a:rPr lang="en-US" dirty="0"/>
            </a:br>
            <a:r>
              <a:rPr lang="en-US" dirty="0"/>
              <a:t>Distributed Computing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8000"/>
                </a:solidFill>
              </a:rPr>
              <a:t>C</a:t>
            </a:r>
            <a:r>
              <a:rPr lang="en-US" dirty="0" smtClean="0">
                <a:solidFill>
                  <a:srgbClr val="008000"/>
                </a:solidFill>
              </a:rPr>
              <a:t>-term 2016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Mark Claypool</a:t>
            </a:r>
          </a:p>
          <a:p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929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Projects (1 of 3)</a:t>
            </a:r>
          </a:p>
        </p:txBody>
      </p:sp>
      <p:sp>
        <p:nvSpPr>
          <p:cNvPr id="13315" name="Rectangle 6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4525963"/>
          </a:xfrm>
        </p:spPr>
        <p:txBody>
          <a:bodyPr>
            <a:normAutofit/>
          </a:bodyPr>
          <a:lstStyle/>
          <a:p>
            <a:pPr marL="533400" indent="-533400">
              <a:defRPr/>
            </a:pPr>
            <a:r>
              <a:rPr lang="en-US" dirty="0" smtClean="0"/>
              <a:t>Implementation in Linux (or Cygwin on Windows)</a:t>
            </a:r>
          </a:p>
          <a:p>
            <a:pPr marL="533400" indent="-533400">
              <a:defRPr/>
            </a:pPr>
            <a:r>
              <a:rPr lang="en-US" dirty="0" smtClean="0"/>
              <a:t>Implementation in C/C++ (some Java option)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3600" y="3179004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Search engine hits for +“&lt;language&gt; programming”</a:t>
            </a:r>
            <a:endParaRPr lang="en-US" dirty="0"/>
          </a:p>
        </p:txBody>
      </p:sp>
      <p:pic>
        <p:nvPicPr>
          <p:cNvPr id="1026" name="Picture 2" descr="https://upload.wikimedia.org/wikipedia/en/d/d3/Tiobe_inde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19400"/>
            <a:ext cx="4433586" cy="367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42458" y="6553200"/>
            <a:ext cx="4572000" cy="20005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700" dirty="0">
                <a:hlinkClick r:id="rId3"/>
              </a:rPr>
              <a:t>https://www.reddit.com/r/dataisbeautiful/comments/2ku7bm/popularity_of_programming_languages_based_on</a:t>
            </a:r>
            <a:r>
              <a:rPr lang="en-US" sz="700" dirty="0" smtClean="0">
                <a:hlinkClick r:id="rId3"/>
              </a:rPr>
              <a:t>/</a:t>
            </a:r>
            <a:r>
              <a:rPr lang="en-US" sz="700" dirty="0" smtClean="0"/>
              <a:t> </a:t>
            </a:r>
            <a:endParaRPr lang="en-US" sz="700" dirty="0"/>
          </a:p>
        </p:txBody>
      </p:sp>
      <p:sp>
        <p:nvSpPr>
          <p:cNvPr id="3" name="TextBox 2"/>
          <p:cNvSpPr txBox="1"/>
          <p:nvPr/>
        </p:nvSpPr>
        <p:spPr>
          <a:xfrm>
            <a:off x="5943600" y="4461434"/>
            <a:ext cx="3028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Reddit post, /r/</a:t>
            </a:r>
            <a:r>
              <a:rPr lang="en-US" dirty="0" err="1" smtClean="0"/>
              <a:t>dataisbeautiful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90094" y="2819400"/>
            <a:ext cx="1304909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TIOBE index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56174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626"/>
            <a:ext cx="8229600" cy="1143000"/>
          </a:xfrm>
        </p:spPr>
        <p:txBody>
          <a:bodyPr/>
          <a:lstStyle/>
          <a:p>
            <a:r>
              <a:rPr lang="en-US" dirty="0" smtClean="0"/>
              <a:t>Projects (2 of 3)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3000"/>
            <a:ext cx="605155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10400" y="1402780"/>
            <a:ext cx="1676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/>
              <a:t>What are the most popular programming languages? The only honest answer: It </a:t>
            </a:r>
            <a:r>
              <a:rPr lang="en-US" dirty="0" smtClean="0"/>
              <a:t>depends.”</a:t>
            </a:r>
          </a:p>
          <a:p>
            <a:endParaRPr lang="en-US" dirty="0" smtClean="0"/>
          </a:p>
          <a:p>
            <a:r>
              <a:rPr lang="en-US" dirty="0" smtClean="0"/>
              <a:t>S. Cass “The </a:t>
            </a:r>
            <a:r>
              <a:rPr lang="en-US" dirty="0"/>
              <a:t>2015 Top Ten </a:t>
            </a:r>
            <a:r>
              <a:rPr lang="en-US" dirty="0" smtClean="0"/>
              <a:t>Programming Languages”, </a:t>
            </a:r>
            <a:endParaRPr lang="en-US" dirty="0"/>
          </a:p>
          <a:p>
            <a:r>
              <a:rPr lang="en-US" i="1" dirty="0"/>
              <a:t>IEEE </a:t>
            </a:r>
            <a:r>
              <a:rPr lang="en-US" i="1" dirty="0" smtClean="0"/>
              <a:t>Spectrum,</a:t>
            </a:r>
            <a:endParaRPr lang="en-US" i="1" dirty="0"/>
          </a:p>
          <a:p>
            <a:r>
              <a:rPr lang="en-US" dirty="0" smtClean="0"/>
              <a:t>July </a:t>
            </a:r>
            <a:r>
              <a:rPr lang="en-US" dirty="0"/>
              <a:t>2015</a:t>
            </a:r>
          </a:p>
          <a:p>
            <a:endParaRPr lang="en-US" dirty="0" smtClean="0"/>
          </a:p>
          <a:p>
            <a:r>
              <a:rPr lang="en-US" dirty="0" smtClean="0"/>
              <a:t>Weights and app so you can try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6915" y="6230034"/>
            <a:ext cx="58776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hlinkClick r:id="rId3"/>
              </a:rPr>
              <a:t>http://spectrum.ieee.org/computing/software/the-2015-top-ten-programming-languages/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4989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Projects </a:t>
            </a:r>
            <a:r>
              <a:rPr lang="en-US" dirty="0" smtClean="0"/>
              <a:t>(3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defRPr/>
            </a:pPr>
            <a:r>
              <a:rPr lang="en-US" dirty="0" smtClean="0"/>
              <a:t>All are done </a:t>
            </a:r>
            <a:r>
              <a:rPr lang="en-US" i="1" dirty="0"/>
              <a:t>solo</a:t>
            </a:r>
            <a:r>
              <a:rPr lang="en-US" dirty="0"/>
              <a:t> (no groups)</a:t>
            </a:r>
          </a:p>
          <a:p>
            <a:pPr marL="533400" indent="-533400">
              <a:defRPr/>
            </a:pPr>
            <a:r>
              <a:rPr lang="en-US" dirty="0"/>
              <a:t>Topics</a:t>
            </a:r>
          </a:p>
          <a:p>
            <a:pPr marL="933450" lvl="1" indent="-533400">
              <a:defRPr/>
            </a:pPr>
            <a:r>
              <a:rPr lang="en-US" sz="2400" dirty="0" err="1"/>
              <a:t>Proj</a:t>
            </a:r>
            <a:r>
              <a:rPr lang="en-US" sz="2400" dirty="0"/>
              <a:t> 1 – Files</a:t>
            </a:r>
          </a:p>
          <a:p>
            <a:pPr marL="933450" lvl="1" indent="-533400">
              <a:defRPr/>
            </a:pPr>
            <a:r>
              <a:rPr lang="en-US" sz="2400" dirty="0" err="1"/>
              <a:t>Proj</a:t>
            </a:r>
            <a:r>
              <a:rPr lang="en-US" sz="2400" dirty="0"/>
              <a:t> 2 – Distributed shell</a:t>
            </a:r>
          </a:p>
          <a:p>
            <a:pPr marL="933450" lvl="1" indent="-533400">
              <a:defRPr/>
            </a:pPr>
            <a:r>
              <a:rPr lang="en-US" sz="2400" dirty="0" err="1" smtClean="0"/>
              <a:t>Proj</a:t>
            </a:r>
            <a:r>
              <a:rPr lang="en-US" sz="2400" dirty="0" smtClean="0"/>
              <a:t> 3 – File/Media sharing </a:t>
            </a:r>
          </a:p>
          <a:p>
            <a:pPr marL="933450" lvl="1" indent="-533400">
              <a:defRPr/>
            </a:pPr>
            <a:r>
              <a:rPr lang="en-US" sz="2400" dirty="0" err="1" smtClean="0"/>
              <a:t>Proj</a:t>
            </a:r>
            <a:r>
              <a:rPr lang="en-US" sz="2400" dirty="0" smtClean="0"/>
              <a:t> 4 – Network game (text based)</a:t>
            </a:r>
          </a:p>
          <a:p>
            <a:pPr marL="933450" lvl="1" indent="-533400">
              <a:defRPr/>
            </a:pPr>
            <a:r>
              <a:rPr lang="en-US" sz="2400" dirty="0" smtClean="0"/>
              <a:t>(BS/MS) – Cloud computing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27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Web (maybe after class)</a:t>
            </a:r>
          </a:p>
          <a:p>
            <a:r>
              <a:rPr lang="en-US" dirty="0" err="1" smtClean="0"/>
              <a:t>Powerpoint</a:t>
            </a:r>
            <a:r>
              <a:rPr lang="en-US" dirty="0" smtClean="0"/>
              <a:t> and PDF</a:t>
            </a:r>
          </a:p>
          <a:p>
            <a:r>
              <a:rPr lang="en-US" dirty="0" smtClean="0"/>
              <a:t>Caution!  Don’t rely upon the slides alone! Use them as supplementary material</a:t>
            </a:r>
          </a:p>
          <a:p>
            <a:pPr lvl="1"/>
            <a:r>
              <a:rPr lang="en-US" dirty="0" smtClean="0"/>
              <a:t>(come to class)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435512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hlinkClick r:id="rId2"/>
              </a:rPr>
              <a:t>http://www.cs.wpi.edu/~cs4513/c16/timeline.html</a:t>
            </a:r>
            <a:r>
              <a:rPr lang="en-US" sz="2800" dirty="0" smtClean="0"/>
              <a:t> </a:t>
            </a:r>
          </a:p>
          <a:p>
            <a:endParaRPr lang="en-US" i="1" dirty="0" smtClean="0"/>
          </a:p>
          <a:p>
            <a:r>
              <a:rPr lang="en-US" i="1" dirty="0" smtClean="0"/>
              <a:t>Estimate</a:t>
            </a:r>
            <a:r>
              <a:rPr lang="en-US" dirty="0" smtClean="0"/>
              <a:t> of assignment dates</a:t>
            </a:r>
          </a:p>
          <a:p>
            <a:r>
              <a:rPr lang="en-US" dirty="0" smtClean="0"/>
              <a:t>Use it to help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55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BS/MS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be taken for graduate credit	</a:t>
            </a:r>
          </a:p>
          <a:p>
            <a:pPr lvl="1"/>
            <a:r>
              <a:rPr lang="en-US" dirty="0" smtClean="0"/>
              <a:t>Need to be admitted to BS/MS program</a:t>
            </a:r>
          </a:p>
          <a:p>
            <a:r>
              <a:rPr lang="en-US" dirty="0" smtClean="0"/>
              <a:t>Written permission </a:t>
            </a:r>
            <a:r>
              <a:rPr lang="en-US" dirty="0"/>
              <a:t>via </a:t>
            </a:r>
            <a:r>
              <a:rPr lang="en-US" dirty="0" smtClean="0">
                <a:hlinkClick r:id="rId2"/>
              </a:rPr>
              <a:t>approval form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Need “B” or better on all projects and exams</a:t>
            </a:r>
          </a:p>
          <a:p>
            <a:r>
              <a:rPr lang="en-US" dirty="0" smtClean="0"/>
              <a:t>May get 1 more graduate credit</a:t>
            </a:r>
          </a:p>
          <a:p>
            <a:pPr lvl="1"/>
            <a:r>
              <a:rPr lang="en-US" dirty="0" smtClean="0"/>
              <a:t>Register 1/6</a:t>
            </a:r>
            <a:r>
              <a:rPr lang="en-US" baseline="30000" dirty="0" smtClean="0"/>
              <a:t>th</a:t>
            </a:r>
            <a:r>
              <a:rPr lang="en-US" dirty="0" smtClean="0"/>
              <a:t> ISP</a:t>
            </a:r>
          </a:p>
          <a:p>
            <a:pPr lvl="1"/>
            <a:r>
              <a:rPr lang="en-US" dirty="0" smtClean="0"/>
              <a:t>Additional programming project (Cloud Game)</a:t>
            </a:r>
          </a:p>
        </p:txBody>
      </p:sp>
    </p:spTree>
    <p:extLst>
      <p:ext uri="{BB962C8B-B14F-4D97-AF65-F5344CB8AC3E}">
        <p14:creationId xmlns:p14="http://schemas.microsoft.com/office/powerpoint/2010/main" val="2671686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and Objectives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Understand the principles of file systems from the operating system perspective. </a:t>
            </a:r>
          </a:p>
          <a:p>
            <a:r>
              <a:rPr lang="en-US" dirty="0"/>
              <a:t>Gain experience writing distributed systems code. </a:t>
            </a:r>
          </a:p>
          <a:p>
            <a:r>
              <a:rPr lang="en-US" dirty="0"/>
              <a:t>Understand the issues in distributing a shared, virtual world on multiple computers. </a:t>
            </a:r>
          </a:p>
          <a:p>
            <a:r>
              <a:rPr lang="en-US" dirty="0"/>
              <a:t>Realize the implementation of a distributed system. </a:t>
            </a:r>
          </a:p>
          <a:p>
            <a:r>
              <a:rPr lang="en-US" dirty="0"/>
              <a:t>Gain knowledge of communication, architectures, synchronization and virtualization as they pertain to distributed systems.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Implement utilities that make extensive use of system calls pertaining to file systems. </a:t>
            </a:r>
          </a:p>
          <a:p>
            <a:r>
              <a:rPr lang="en-US" dirty="0"/>
              <a:t>Design and implement a distributed system from scratch. </a:t>
            </a:r>
          </a:p>
          <a:p>
            <a:r>
              <a:rPr lang="en-US" dirty="0"/>
              <a:t>Implement functionality for a networked game engine. </a:t>
            </a:r>
          </a:p>
          <a:p>
            <a:r>
              <a:rPr lang="en-US" dirty="0"/>
              <a:t>Implement the distribution of state in a virtual world. </a:t>
            </a:r>
          </a:p>
          <a:p>
            <a:r>
              <a:rPr lang="en-US" dirty="0"/>
              <a:t>Demonstrate an understanding of Web, peer-to-peer and file systems as distributed systems.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644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This Class?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WPI CS requirements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Gotta</a:t>
            </a:r>
            <a:r>
              <a:rPr lang="en-US" sz="2400" dirty="0" smtClean="0"/>
              <a:t> take something in Systems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Gotta</a:t>
            </a:r>
            <a:r>
              <a:rPr lang="en-US" sz="2400" dirty="0" smtClean="0"/>
              <a:t> take five 4000-level courses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Can get BS/MS credit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Distributed systems are the future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 Network is the Computer, The Cloud, Mobility and Wireless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Distributed Systems are cool!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Algorithms, Networks, Hardware…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Programming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 more you do, the better a computer scientist/software engineer you become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Fun!</a:t>
            </a:r>
          </a:p>
        </p:txBody>
      </p:sp>
    </p:spTree>
    <p:extLst>
      <p:ext uri="{BB962C8B-B14F-4D97-AF65-F5344CB8AC3E}">
        <p14:creationId xmlns:p14="http://schemas.microsoft.com/office/powerpoint/2010/main" val="77286497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mtClean="0"/>
              <a:t>Topics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Admin Stuff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/>
              <a:t>Objectives</a:t>
            </a:r>
          </a:p>
          <a:p>
            <a:r>
              <a:rPr lang="en-US" dirty="0" smtClean="0"/>
              <a:t>Class material!</a:t>
            </a:r>
          </a:p>
        </p:txBody>
      </p:sp>
    </p:spTree>
    <p:extLst>
      <p:ext uri="{BB962C8B-B14F-4D97-AF65-F5344CB8AC3E}">
        <p14:creationId xmlns:p14="http://schemas.microsoft.com/office/powerpoint/2010/main" val="928695991"/>
      </p:ext>
    </p:extLst>
  </p:cSld>
  <p:clrMapOvr>
    <a:masterClrMapping/>
  </p:clrMapOvr>
  <p:transition spd="slow">
    <p:cover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>
            <a:normAutofit fontScale="90000"/>
          </a:bodyPr>
          <a:lstStyle/>
          <a:p>
            <a:r>
              <a:rPr lang="en-US" smtClean="0"/>
              <a:t>Professor Background</a:t>
            </a:r>
            <a:br>
              <a:rPr lang="en-US" smtClean="0"/>
            </a:br>
            <a:r>
              <a:rPr lang="en-US" smtClean="0"/>
              <a:t>(Who am I?)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 smtClean="0"/>
              <a:t>Mark Claypool (professor, “Mark”)</a:t>
            </a:r>
          </a:p>
          <a:p>
            <a:pPr lvl="1"/>
            <a:r>
              <a:rPr lang="en-US" sz="2400" dirty="0" smtClean="0"/>
              <a:t>Professor, Computer Science</a:t>
            </a:r>
          </a:p>
          <a:p>
            <a:pPr lvl="1"/>
            <a:r>
              <a:rPr lang="en-US" sz="2400" dirty="0" smtClean="0"/>
              <a:t>Professor, Interactive Media and Game Development</a:t>
            </a:r>
          </a:p>
          <a:p>
            <a:pPr lvl="1"/>
            <a:r>
              <a:rPr lang="en-US" sz="2400" dirty="0" smtClean="0"/>
              <a:t>Systems guy</a:t>
            </a:r>
          </a:p>
          <a:p>
            <a:r>
              <a:rPr lang="en-US" dirty="0" smtClean="0"/>
              <a:t>Research interests</a:t>
            </a:r>
          </a:p>
          <a:p>
            <a:pPr lvl="1"/>
            <a:r>
              <a:rPr lang="en-US" sz="2400" dirty="0" smtClean="0"/>
              <a:t>Network games</a:t>
            </a:r>
          </a:p>
          <a:p>
            <a:pPr lvl="1"/>
            <a:r>
              <a:rPr lang="en-US" sz="2400" dirty="0" smtClean="0"/>
              <a:t>Multimedia performance</a:t>
            </a:r>
          </a:p>
          <a:p>
            <a:pPr lvl="1"/>
            <a:r>
              <a:rPr lang="en-US" sz="2400" dirty="0" smtClean="0"/>
              <a:t>Congestion control (protocols, AQM)</a:t>
            </a:r>
          </a:p>
          <a:p>
            <a:pPr lvl="1"/>
            <a:r>
              <a:rPr lang="en-US" sz="2400" dirty="0" smtClean="0"/>
              <a:t>Wireless networking</a:t>
            </a:r>
          </a:p>
          <a:p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946978636"/>
      </p:ext>
    </p:extLst>
  </p:cSld>
  <p:clrMapOvr>
    <a:masterClrMapping/>
  </p:clrMapOvr>
  <p:transition spd="slow">
    <p:cover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Student Background</a:t>
            </a:r>
            <a:br>
              <a:rPr lang="en-US" dirty="0"/>
            </a:br>
            <a:r>
              <a:rPr lang="en-US" dirty="0"/>
              <a:t>(Who are you?)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SzPct val="85000"/>
              <a:buFont typeface="+mj-lt"/>
              <a:buAutoNum type="arabicPeriod"/>
            </a:pPr>
            <a:r>
              <a:rPr lang="en-US" dirty="0" smtClean="0"/>
              <a:t>Year?</a:t>
            </a:r>
          </a:p>
          <a:p>
            <a:pPr marL="514350" indent="-514350">
              <a:buSzPct val="85000"/>
              <a:buFont typeface="+mj-lt"/>
              <a:buAutoNum type="arabicPeriod"/>
            </a:pPr>
            <a:r>
              <a:rPr lang="en-US" dirty="0"/>
              <a:t>Major</a:t>
            </a:r>
            <a:r>
              <a:rPr lang="en-US" dirty="0" smtClean="0"/>
              <a:t>?</a:t>
            </a:r>
          </a:p>
          <a:p>
            <a:pPr marL="514350" indent="-514350">
              <a:buSzPct val="85000"/>
              <a:buFont typeface="+mj-lt"/>
              <a:buAutoNum type="arabicPeriod"/>
            </a:pPr>
            <a:r>
              <a:rPr lang="en-US" dirty="0" smtClean="0"/>
              <a:t>Background </a:t>
            </a:r>
          </a:p>
          <a:p>
            <a:pPr marL="914400" lvl="1" indent="-457200">
              <a:buClr>
                <a:srgbClr val="009900"/>
              </a:buClr>
              <a:buSzPct val="85000"/>
              <a:buFont typeface="+mj-lt"/>
              <a:buAutoNum type="alphaLcPeriod"/>
            </a:pPr>
            <a:r>
              <a:rPr lang="en-US" dirty="0" smtClean="0"/>
              <a:t>cs3013?</a:t>
            </a:r>
          </a:p>
          <a:p>
            <a:pPr marL="914400" lvl="1" indent="-457200">
              <a:buClr>
                <a:srgbClr val="009900"/>
              </a:buClr>
              <a:buSzPct val="85000"/>
              <a:buFont typeface="+mj-lt"/>
              <a:buAutoNum type="alphaLcPeriod"/>
            </a:pPr>
            <a:r>
              <a:rPr lang="en-US" dirty="0" smtClean="0"/>
              <a:t>cs3516?</a:t>
            </a:r>
          </a:p>
          <a:p>
            <a:pPr marL="914400" lvl="1" indent="-457200">
              <a:buClr>
                <a:srgbClr val="009900"/>
              </a:buClr>
              <a:buSzPct val="85000"/>
              <a:buFont typeface="+mj-lt"/>
              <a:buAutoNum type="alphaLcPeriod"/>
            </a:pPr>
            <a:r>
              <a:rPr lang="en-US" dirty="0" smtClean="0"/>
              <a:t>cs4516?</a:t>
            </a:r>
          </a:p>
          <a:p>
            <a:pPr marL="514350" indent="-514350">
              <a:buSzPct val="85000"/>
              <a:buFont typeface="+mj-lt"/>
              <a:buAutoNum type="arabicPeriod"/>
            </a:pPr>
            <a:r>
              <a:rPr lang="en-US" dirty="0" smtClean="0"/>
              <a:t>Platform of Choice?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SzPct val="85000"/>
              <a:buFont typeface="+mj-lt"/>
              <a:buAutoNum type="arabicPeriod" startAt="5"/>
            </a:pPr>
            <a:r>
              <a:rPr lang="en-US" dirty="0"/>
              <a:t>Language of Choice?</a:t>
            </a:r>
          </a:p>
          <a:p>
            <a:pPr marL="514350" indent="-514350">
              <a:buSzPct val="85000"/>
              <a:buFont typeface="+mj-lt"/>
              <a:buAutoNum type="arabicPeriod" startAt="5"/>
            </a:pPr>
            <a:r>
              <a:rPr lang="en-US" dirty="0" smtClean="0"/>
              <a:t>Expertise (low 1 to 5 high)?</a:t>
            </a:r>
            <a:endParaRPr lang="en-US" dirty="0"/>
          </a:p>
          <a:p>
            <a:pPr marL="914400" lvl="1" indent="-457200">
              <a:buClr>
                <a:srgbClr val="009900"/>
              </a:buClr>
              <a:buSzPct val="85000"/>
              <a:buFont typeface="+mj-lt"/>
              <a:buAutoNum type="alphaLcPeriod"/>
            </a:pPr>
            <a:r>
              <a:rPr lang="en-US" dirty="0"/>
              <a:t>C/C++</a:t>
            </a:r>
          </a:p>
          <a:p>
            <a:pPr marL="914400" lvl="1" indent="-457200">
              <a:buClr>
                <a:srgbClr val="009900"/>
              </a:buClr>
              <a:buSzPct val="85000"/>
              <a:buFont typeface="+mj-lt"/>
              <a:buAutoNum type="alphaLcPeriod"/>
            </a:pPr>
            <a:r>
              <a:rPr lang="en-US" dirty="0"/>
              <a:t>Java</a:t>
            </a:r>
          </a:p>
          <a:p>
            <a:pPr marL="914400" lvl="1" indent="-457200">
              <a:buClr>
                <a:srgbClr val="009900"/>
              </a:buClr>
              <a:buSzPct val="85000"/>
              <a:buFont typeface="+mj-lt"/>
              <a:buAutoNum type="alphaLcPeriod"/>
            </a:pPr>
            <a:r>
              <a:rPr lang="en-US" dirty="0" smtClean="0"/>
              <a:t>Unix</a:t>
            </a:r>
          </a:p>
          <a:p>
            <a:pPr marL="514350" indent="-514350">
              <a:buSzPct val="85000"/>
              <a:buFont typeface="+mj-lt"/>
              <a:buAutoNum type="arabicPeriod" startAt="5"/>
            </a:pPr>
            <a:r>
              <a:rPr lang="en-US" dirty="0" smtClean="0"/>
              <a:t>Other?</a:t>
            </a:r>
            <a:endParaRPr lang="en-US" dirty="0"/>
          </a:p>
          <a:p>
            <a:pPr marL="514350" indent="-514350">
              <a:buSzPct val="85000"/>
              <a:buFont typeface="+mj-lt"/>
              <a:buAutoNum type="arabicPeriod" startAt="5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740196"/>
      </p:ext>
    </p:extLst>
  </p:cSld>
  <p:clrMapOvr>
    <a:masterClrMapping/>
  </p:clrMapOvr>
  <p:transition spd="slow">
    <p:cover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 Stuff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3"/>
              </a:rPr>
              <a:t>http://www.cs.wpi.edu/~cs4513/c16</a:t>
            </a:r>
            <a:r>
              <a:rPr lang="en-US" dirty="0" smtClean="0"/>
              <a:t> </a:t>
            </a:r>
          </a:p>
          <a:p>
            <a:r>
              <a:rPr lang="en-US" dirty="0" smtClean="0"/>
              <a:t>Class: </a:t>
            </a:r>
            <a:r>
              <a:rPr lang="en-US" dirty="0" err="1" smtClean="0"/>
              <a:t>Tu</a:t>
            </a:r>
            <a:r>
              <a:rPr lang="en-US" dirty="0" smtClean="0"/>
              <a:t>, Fr 2-3:50pm</a:t>
            </a:r>
          </a:p>
          <a:p>
            <a:r>
              <a:rPr lang="en-US" dirty="0" smtClean="0"/>
              <a:t>TAs: </a:t>
            </a:r>
            <a:r>
              <a:rPr lang="en-US" dirty="0">
                <a:solidFill>
                  <a:srgbClr val="008000"/>
                </a:solidFill>
              </a:rPr>
              <a:t>Salah Ahmed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Office hours:</a:t>
            </a:r>
          </a:p>
          <a:p>
            <a:pPr lvl="1"/>
            <a:r>
              <a:rPr lang="en-US" sz="2400" dirty="0" smtClean="0"/>
              <a:t>TA: TBA, FLA22</a:t>
            </a:r>
          </a:p>
          <a:p>
            <a:pPr lvl="1"/>
            <a:r>
              <a:rPr lang="en-US" sz="2400" dirty="0" smtClean="0"/>
              <a:t>Prof: TBA, FLB24b</a:t>
            </a:r>
          </a:p>
          <a:p>
            <a:pPr lvl="1"/>
            <a:r>
              <a:rPr lang="en-US" sz="2400" dirty="0" smtClean="0"/>
              <a:t>Or by appointment</a:t>
            </a:r>
          </a:p>
          <a:p>
            <a:r>
              <a:rPr lang="en-US" dirty="0" smtClean="0"/>
              <a:t>Email</a:t>
            </a:r>
          </a:p>
          <a:p>
            <a:pPr lvl="1"/>
            <a:r>
              <a:rPr lang="en-US" sz="2400" dirty="0" smtClean="0">
                <a:hlinkClick r:id="rId4"/>
              </a:rPr>
              <a:t>claypool@cs.wpi.edu</a:t>
            </a:r>
            <a:r>
              <a:rPr lang="en-US" sz="2400" dirty="0" smtClean="0"/>
              <a:t> (me)</a:t>
            </a:r>
          </a:p>
          <a:p>
            <a:pPr lvl="1"/>
            <a:r>
              <a:rPr lang="en-US" sz="2400" dirty="0" smtClean="0">
                <a:hlinkClick r:id="rId5"/>
              </a:rPr>
              <a:t>cs4513-staff@cs.wpi.edu</a:t>
            </a:r>
            <a:r>
              <a:rPr lang="en-US" sz="2400" dirty="0" smtClean="0"/>
              <a:t> (me + TA)</a:t>
            </a:r>
          </a:p>
          <a:p>
            <a:pPr lvl="1"/>
            <a:r>
              <a:rPr lang="en-US" sz="2400" dirty="0">
                <a:hlinkClick r:id="rId6"/>
              </a:rPr>
              <a:t>c</a:t>
            </a:r>
            <a:r>
              <a:rPr lang="en-US" sz="2400" dirty="0" smtClean="0">
                <a:hlinkClick r:id="rId6"/>
              </a:rPr>
              <a:t>s4513-all@cs.wpi.edu</a:t>
            </a:r>
            <a:r>
              <a:rPr lang="en-US" sz="2400" dirty="0" smtClean="0"/>
              <a:t> (class)</a:t>
            </a:r>
          </a:p>
        </p:txBody>
      </p:sp>
    </p:spTree>
    <p:extLst>
      <p:ext uri="{BB962C8B-B14F-4D97-AF65-F5344CB8AC3E}">
        <p14:creationId xmlns:p14="http://schemas.microsoft.com/office/powerpoint/2010/main" val="998788519"/>
      </p:ext>
    </p:extLst>
  </p:cSld>
  <p:clrMapOvr>
    <a:masterClrMapping/>
  </p:clrMapOvr>
  <p:transition spd="slow">
    <p:cover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 descr="http://ecx.images-amazon.com/images/I/51DptFJH9NL._SL500_AA3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490" y="2390987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Book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OS Book from cs3013</a:t>
            </a:r>
          </a:p>
          <a:p>
            <a:pPr lvl="1"/>
            <a:r>
              <a:rPr lang="en-US" dirty="0" smtClean="0"/>
              <a:t>File systems</a:t>
            </a:r>
          </a:p>
          <a:p>
            <a:r>
              <a:rPr lang="en-US" dirty="0" smtClean="0"/>
              <a:t>Research papers</a:t>
            </a:r>
          </a:p>
          <a:p>
            <a:pPr lvl="1"/>
            <a:r>
              <a:rPr lang="en-US" sz="2400" dirty="0" smtClean="0"/>
              <a:t>Links </a:t>
            </a:r>
          </a:p>
          <a:p>
            <a:r>
              <a:rPr lang="en-US" dirty="0" smtClean="0"/>
              <a:t>Learned</a:t>
            </a:r>
          </a:p>
          <a:p>
            <a:pPr lvl="1"/>
            <a:r>
              <a:rPr lang="en-US" sz="2400" dirty="0" smtClean="0"/>
              <a:t>Read by you</a:t>
            </a:r>
          </a:p>
          <a:p>
            <a:pPr lvl="1"/>
            <a:r>
              <a:rPr lang="en-US" sz="2400" dirty="0" smtClean="0"/>
              <a:t>Presented by me</a:t>
            </a:r>
          </a:p>
          <a:p>
            <a:pPr lvl="1"/>
            <a:r>
              <a:rPr lang="en-US" sz="2400" dirty="0" smtClean="0"/>
              <a:t>Tested for exam</a:t>
            </a:r>
          </a:p>
          <a:p>
            <a:r>
              <a:rPr lang="en-US" dirty="0" smtClean="0"/>
              <a:t>May be “recommended” papers/links</a:t>
            </a:r>
          </a:p>
        </p:txBody>
      </p:sp>
      <p:pic>
        <p:nvPicPr>
          <p:cNvPr id="34818" name="Picture 2" descr="http://4.bp.blogspot.com/_pYQtk7V1m4I/Syzoob8McqI/AAAAAAAAAUE/DoaZx4kw7to/s200/O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514600"/>
            <a:ext cx="13525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9318966"/>
      </p:ext>
    </p:extLst>
  </p:cSld>
  <p:clrMapOvr>
    <a:masterClrMapping/>
  </p:clrMapOvr>
  <p:transition spd="slow">
    <p:cover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of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File Systems</a:t>
            </a:r>
          </a:p>
          <a:p>
            <a:pPr lvl="1"/>
            <a:r>
              <a:rPr lang="en-US" dirty="0" smtClean="0"/>
              <a:t>Distributed File Systems</a:t>
            </a:r>
          </a:p>
          <a:p>
            <a:r>
              <a:rPr lang="en-US" dirty="0" smtClean="0"/>
              <a:t>The </a:t>
            </a:r>
            <a:r>
              <a:rPr lang="en-US" dirty="0"/>
              <a:t>Web</a:t>
            </a:r>
          </a:p>
          <a:p>
            <a:r>
              <a:rPr lang="en-US" dirty="0"/>
              <a:t>Network Games</a:t>
            </a:r>
          </a:p>
          <a:p>
            <a:r>
              <a:rPr lang="en-US" dirty="0" err="1" smtClean="0"/>
              <a:t>Misc</a:t>
            </a:r>
            <a:endParaRPr lang="en-US" dirty="0" smtClean="0"/>
          </a:p>
          <a:p>
            <a:pPr lvl="1"/>
            <a:r>
              <a:rPr lang="en-US" dirty="0" smtClean="0"/>
              <a:t>Peer-to-Peer File Sharing</a:t>
            </a:r>
            <a:endParaRPr lang="en-US" dirty="0"/>
          </a:p>
          <a:p>
            <a:pPr lvl="1"/>
            <a:r>
              <a:rPr lang="en-US" dirty="0" smtClean="0"/>
              <a:t>Cloud Computing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Architectures</a:t>
            </a:r>
          </a:p>
          <a:p>
            <a:r>
              <a:rPr lang="en-US" dirty="0" smtClean="0"/>
              <a:t>Synchronization</a:t>
            </a:r>
          </a:p>
          <a:p>
            <a:r>
              <a:rPr lang="en-US" dirty="0" smtClean="0"/>
              <a:t>Virtualization</a:t>
            </a:r>
          </a:p>
          <a:p>
            <a:r>
              <a:rPr lang="en-US" i="1" dirty="0" smtClean="0"/>
              <a:t>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355492"/>
      </p:ext>
    </p:extLst>
  </p:cSld>
  <p:clrMapOvr>
    <a:masterClrMapping/>
  </p:clrMapOvr>
  <p:transition spd="slow">
    <p:cover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Course Structure</a:t>
            </a:r>
          </a:p>
        </p:txBody>
      </p:sp>
      <p:sp>
        <p:nvSpPr>
          <p:cNvPr id="11267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Recommended background</a:t>
            </a:r>
          </a:p>
          <a:p>
            <a:pPr lvl="1"/>
            <a:r>
              <a:rPr lang="en-US" sz="2400" dirty="0" smtClean="0"/>
              <a:t>Operating Systems (cs3013)</a:t>
            </a:r>
          </a:p>
          <a:p>
            <a:pPr lvl="1"/>
            <a:r>
              <a:rPr lang="en-US" sz="2400" dirty="0" smtClean="0"/>
              <a:t>Computer Networks (cs3516)</a:t>
            </a:r>
          </a:p>
          <a:p>
            <a:pPr lvl="1"/>
            <a:r>
              <a:rPr lang="en-US" sz="2400" dirty="0" smtClean="0"/>
              <a:t>Good programming skills (required)</a:t>
            </a:r>
          </a:p>
          <a:p>
            <a:r>
              <a:rPr lang="en-US" dirty="0" smtClean="0"/>
              <a:t>Grading</a:t>
            </a:r>
          </a:p>
          <a:p>
            <a:pPr lvl="1"/>
            <a:r>
              <a:rPr lang="en-US" sz="2400" dirty="0" smtClean="0"/>
              <a:t>Exams (50%)</a:t>
            </a:r>
          </a:p>
          <a:p>
            <a:pPr lvl="1"/>
            <a:r>
              <a:rPr lang="en-US" sz="2400" dirty="0" smtClean="0"/>
              <a:t>Projects (50%)</a:t>
            </a:r>
          </a:p>
        </p:txBody>
      </p:sp>
    </p:spTree>
    <p:extLst>
      <p:ext uri="{BB962C8B-B14F-4D97-AF65-F5344CB8AC3E}">
        <p14:creationId xmlns:p14="http://schemas.microsoft.com/office/powerpoint/2010/main" val="887939746"/>
      </p:ext>
    </p:extLst>
  </p:cSld>
  <p:clrMapOvr>
    <a:masterClrMapping/>
  </p:clrMapOvr>
  <p:transition spd="slow">
    <p:cover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exams</a:t>
            </a:r>
          </a:p>
          <a:p>
            <a:r>
              <a:rPr lang="en-US" dirty="0" smtClean="0"/>
              <a:t>50% of grade</a:t>
            </a:r>
          </a:p>
          <a:p>
            <a:r>
              <a:rPr lang="en-US" dirty="0" smtClean="0"/>
              <a:t>Non-cumulative</a:t>
            </a:r>
          </a:p>
          <a:p>
            <a:r>
              <a:rPr lang="en-US" dirty="0" smtClean="0"/>
              <a:t>In-class</a:t>
            </a:r>
          </a:p>
          <a:p>
            <a:pPr lvl="1"/>
            <a:r>
              <a:rPr lang="en-US" sz="2400" dirty="0" smtClean="0"/>
              <a:t>Closed-note, Closed-paper, Closed-friend</a:t>
            </a:r>
          </a:p>
        </p:txBody>
      </p:sp>
    </p:spTree>
    <p:extLst>
      <p:ext uri="{BB962C8B-B14F-4D97-AF65-F5344CB8AC3E}">
        <p14:creationId xmlns:p14="http://schemas.microsoft.com/office/powerpoint/2010/main" val="211718425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608</Words>
  <Application>Microsoft Office PowerPoint</Application>
  <PresentationFormat>On-screen Show (4:3)</PresentationFormat>
  <Paragraphs>154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CS4513 Distributed Computing Systems</vt:lpstr>
      <vt:lpstr>Topics</vt:lpstr>
      <vt:lpstr>Professor Background (Who am I?)</vt:lpstr>
      <vt:lpstr>Student Background (Who are you?)</vt:lpstr>
      <vt:lpstr>Syllabus Stuff</vt:lpstr>
      <vt:lpstr>Text Book</vt:lpstr>
      <vt:lpstr>Range of Topics</vt:lpstr>
      <vt:lpstr>Course Structure</vt:lpstr>
      <vt:lpstr>Exams</vt:lpstr>
      <vt:lpstr>Projects (1 of 3)</vt:lpstr>
      <vt:lpstr>Projects (2 of 3)</vt:lpstr>
      <vt:lpstr>Projects (3 of 3)</vt:lpstr>
      <vt:lpstr>Slides</vt:lpstr>
      <vt:lpstr>Timeline</vt:lpstr>
      <vt:lpstr>BS/MS Credit</vt:lpstr>
      <vt:lpstr>Goals and Objectives</vt:lpstr>
      <vt:lpstr>Why This Class?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CS4513 Distributed Computing Systems</dc:title>
  <dc:creator>Mark Claypool</dc:creator>
  <cp:lastModifiedBy>Mark Claypool</cp:lastModifiedBy>
  <cp:revision>21</cp:revision>
  <cp:lastPrinted>2014-03-17T22:57:11Z</cp:lastPrinted>
  <dcterms:created xsi:type="dcterms:W3CDTF">2014-03-17T21:34:29Z</dcterms:created>
  <dcterms:modified xsi:type="dcterms:W3CDTF">2016-01-15T18:14:45Z</dcterms:modified>
</cp:coreProperties>
</file>