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handoutMasterIdLst>
    <p:handoutMasterId r:id="rId75"/>
  </p:handoutMasterIdLst>
  <p:sldIdLst>
    <p:sldId id="256" r:id="rId2"/>
    <p:sldId id="257" r:id="rId3"/>
    <p:sldId id="286" r:id="rId4"/>
    <p:sldId id="259" r:id="rId5"/>
    <p:sldId id="263" r:id="rId6"/>
    <p:sldId id="264" r:id="rId7"/>
    <p:sldId id="265" r:id="rId8"/>
    <p:sldId id="267" r:id="rId9"/>
    <p:sldId id="268" r:id="rId10"/>
    <p:sldId id="266" r:id="rId11"/>
    <p:sldId id="269" r:id="rId12"/>
    <p:sldId id="270" r:id="rId13"/>
    <p:sldId id="325" r:id="rId14"/>
    <p:sldId id="309" r:id="rId15"/>
    <p:sldId id="310" r:id="rId16"/>
    <p:sldId id="311" r:id="rId17"/>
    <p:sldId id="275" r:id="rId18"/>
    <p:sldId id="312" r:id="rId19"/>
    <p:sldId id="313" r:id="rId20"/>
    <p:sldId id="314" r:id="rId21"/>
    <p:sldId id="315" r:id="rId22"/>
    <p:sldId id="287" r:id="rId23"/>
    <p:sldId id="274" r:id="rId24"/>
    <p:sldId id="316" r:id="rId25"/>
    <p:sldId id="317" r:id="rId26"/>
    <p:sldId id="319" r:id="rId27"/>
    <p:sldId id="318" r:id="rId28"/>
    <p:sldId id="281" r:id="rId29"/>
    <p:sldId id="291" r:id="rId30"/>
    <p:sldId id="320" r:id="rId31"/>
    <p:sldId id="284" r:id="rId32"/>
    <p:sldId id="321" r:id="rId33"/>
    <p:sldId id="277" r:id="rId34"/>
    <p:sldId id="278" r:id="rId35"/>
    <p:sldId id="322" r:id="rId36"/>
    <p:sldId id="323" r:id="rId37"/>
    <p:sldId id="324" r:id="rId38"/>
    <p:sldId id="285" r:id="rId39"/>
    <p:sldId id="288" r:id="rId40"/>
    <p:sldId id="292" r:id="rId41"/>
    <p:sldId id="295" r:id="rId42"/>
    <p:sldId id="293" r:id="rId43"/>
    <p:sldId id="294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26" r:id="rId53"/>
    <p:sldId id="327" r:id="rId54"/>
    <p:sldId id="328" r:id="rId55"/>
    <p:sldId id="341" r:id="rId56"/>
    <p:sldId id="336" r:id="rId57"/>
    <p:sldId id="337" r:id="rId58"/>
    <p:sldId id="338" r:id="rId59"/>
    <p:sldId id="339" r:id="rId60"/>
    <p:sldId id="340" r:id="rId61"/>
    <p:sldId id="335" r:id="rId62"/>
    <p:sldId id="334" r:id="rId63"/>
    <p:sldId id="329" r:id="rId64"/>
    <p:sldId id="330" r:id="rId65"/>
    <p:sldId id="331" r:id="rId66"/>
    <p:sldId id="332" r:id="rId67"/>
    <p:sldId id="333" r:id="rId68"/>
    <p:sldId id="304" r:id="rId69"/>
    <p:sldId id="305" r:id="rId70"/>
    <p:sldId id="306" r:id="rId71"/>
    <p:sldId id="307" r:id="rId72"/>
    <p:sldId id="308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5" autoAdjust="0"/>
    <p:restoredTop sz="94660"/>
  </p:normalViewPr>
  <p:slideViewPr>
    <p:cSldViewPr>
      <p:cViewPr>
        <p:scale>
          <a:sx n="90" d="100"/>
          <a:sy n="90" d="100"/>
        </p:scale>
        <p:origin x="-1516" y="-2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3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700D5-AAE8-4BBB-88B3-E226A92572FC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A8FD3-5D7C-4EBA-98E7-2FE46FA4B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04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64047-B2C7-4477-B4F3-A813F971CFD3}" type="datetimeFigureOut">
              <a:rPr lang="en-US" smtClean="0"/>
              <a:pPr/>
              <a:t>2/12/2016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A37A0-3A6E-409C-813A-E12332945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37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Andres Tanenbaum and Maarten Van Steen, “Distributed Systems:</a:t>
            </a:r>
            <a:r>
              <a:rPr lang="en-US" baseline="0" dirty="0" smtClean="0"/>
              <a:t> Principles and Paradigms”, http://www.cs.vu.nl/~ast/books/ds1/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A37A0-3A6E-409C-813A-E12332945C7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51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Paul </a:t>
            </a:r>
            <a:r>
              <a:rPr lang="en-US" dirty="0" err="1" smtClean="0"/>
              <a:t>Krzyzanowski</a:t>
            </a:r>
            <a:r>
              <a:rPr lang="en-US" dirty="0" smtClean="0"/>
              <a:t>, CS 417 Distributed Systems, Rutgers,</a:t>
            </a:r>
            <a:r>
              <a:rPr lang="en-US" baseline="0" dirty="0" smtClean="0"/>
              <a:t> Fall 2013.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http://www.cs.rutgers.edu/~pxk/417/notes/content/08-nas-slides-6pp.pdf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A37A0-3A6E-409C-813A-E12332945C7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42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Paul </a:t>
            </a:r>
            <a:r>
              <a:rPr lang="en-US" dirty="0" err="1" smtClean="0"/>
              <a:t>Krzyzanowski</a:t>
            </a:r>
            <a:r>
              <a:rPr lang="en-US" dirty="0" smtClean="0"/>
              <a:t>, CS 417 Distributed Systems, Rutgers,</a:t>
            </a:r>
            <a:r>
              <a:rPr lang="en-US" baseline="0" dirty="0" smtClean="0"/>
              <a:t> Fall 2013.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http://www.cs.rutgers.edu/~pxk/417/notes/content/08-nas-slides-6pp.pdf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A37A0-3A6E-409C-813A-E12332945C7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437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Paul </a:t>
            </a:r>
            <a:r>
              <a:rPr lang="en-US" dirty="0" err="1" smtClean="0"/>
              <a:t>Krzyzanowski</a:t>
            </a:r>
            <a:r>
              <a:rPr lang="en-US" dirty="0" smtClean="0"/>
              <a:t>, CS 417 Distributed Systems, Rutgers,</a:t>
            </a:r>
            <a:r>
              <a:rPr lang="en-US" baseline="0" dirty="0" smtClean="0"/>
              <a:t> Fall 2013.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http://www.cs.rutgers.edu/~pxk/417/notes/content/08-nas-slides-6pp.pdf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A37A0-3A6E-409C-813A-E12332945C7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646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Paul </a:t>
            </a:r>
            <a:r>
              <a:rPr lang="en-US" dirty="0" err="1" smtClean="0"/>
              <a:t>Krzyzanowski</a:t>
            </a:r>
            <a:r>
              <a:rPr lang="en-US" dirty="0" smtClean="0"/>
              <a:t>, CS 417 Distributed Systems, Rutgers,</a:t>
            </a:r>
            <a:r>
              <a:rPr lang="en-US" baseline="0" dirty="0" smtClean="0"/>
              <a:t> Fall 2013.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http://www.cs.rutgers.edu/~pxk/417/notes/content/08-nas-slides-6pp.pdf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A37A0-3A6E-409C-813A-E12332945C7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8533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Paul </a:t>
            </a:r>
            <a:r>
              <a:rPr lang="en-US" dirty="0" err="1" smtClean="0"/>
              <a:t>Krzyzanowski</a:t>
            </a:r>
            <a:r>
              <a:rPr lang="en-US" dirty="0" smtClean="0"/>
              <a:t>, CS 417 Distributed Systems, Rutgers,</a:t>
            </a:r>
            <a:r>
              <a:rPr lang="en-US" baseline="0" dirty="0" smtClean="0"/>
              <a:t> Fall 2013.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http://www.cs.rutgers.edu/~pxk/417/notes/content/08-nas-slides-6pp.pdf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A37A0-3A6E-409C-813A-E12332945C7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449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Paul </a:t>
            </a:r>
            <a:r>
              <a:rPr lang="en-US" dirty="0" err="1" smtClean="0"/>
              <a:t>Krzyzanowski</a:t>
            </a:r>
            <a:r>
              <a:rPr lang="en-US" dirty="0" smtClean="0"/>
              <a:t>, CS 417 Distributed Systems, Rutgers,</a:t>
            </a:r>
            <a:r>
              <a:rPr lang="en-US" baseline="0" dirty="0" smtClean="0"/>
              <a:t> Fall 2013.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http://www.cs.rutgers.edu/~pxk/417/notes/content/08-nas-slides-6pp.pdf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A37A0-3A6E-409C-813A-E12332945C7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187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Paul </a:t>
            </a:r>
            <a:r>
              <a:rPr lang="en-US" dirty="0" err="1" smtClean="0"/>
              <a:t>Krzyzanowski</a:t>
            </a:r>
            <a:r>
              <a:rPr lang="en-US" dirty="0" smtClean="0"/>
              <a:t>, CS 417 Distributed Systems, Rutgers,</a:t>
            </a:r>
            <a:r>
              <a:rPr lang="en-US" baseline="0" dirty="0" smtClean="0"/>
              <a:t> Fall 2013.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http://www.cs.rutgers.edu/~pxk/417/notes/content/08-nas-slides-6pp.pdf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A37A0-3A6E-409C-813A-E12332945C7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382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800" dirty="0" err="1" smtClean="0">
                <a:cs typeface="Times" charset="0"/>
              </a:rPr>
              <a:t>Coulouris</a:t>
            </a:r>
            <a:r>
              <a:rPr lang="en-US" sz="800" dirty="0" smtClean="0">
                <a:cs typeface="Times" charset="0"/>
              </a:rPr>
              <a:t>, </a:t>
            </a:r>
            <a:r>
              <a:rPr lang="en-US" sz="800" dirty="0" err="1" smtClean="0">
                <a:cs typeface="Times" charset="0"/>
              </a:rPr>
              <a:t>Dollimore</a:t>
            </a:r>
            <a:r>
              <a:rPr lang="en-US" sz="800" dirty="0" smtClean="0">
                <a:cs typeface="Times" charset="0"/>
              </a:rPr>
              <a:t>, </a:t>
            </a:r>
            <a:r>
              <a:rPr lang="en-US" sz="800" dirty="0" err="1" smtClean="0">
                <a:cs typeface="Times" charset="0"/>
              </a:rPr>
              <a:t>Kindberg</a:t>
            </a:r>
            <a:r>
              <a:rPr lang="en-US" sz="800" dirty="0" smtClean="0">
                <a:cs typeface="Times" charset="0"/>
              </a:rPr>
              <a:t> and Blair,  Distributed Systems: Concepts and Design,</a:t>
            </a:r>
            <a:r>
              <a:rPr lang="en-US" sz="800" baseline="0" dirty="0" smtClean="0">
                <a:cs typeface="Times" charset="0"/>
              </a:rPr>
              <a:t> 5</a:t>
            </a:r>
            <a:r>
              <a:rPr lang="en-US" sz="800" baseline="30000" dirty="0" smtClean="0">
                <a:cs typeface="Times" charset="0"/>
              </a:rPr>
              <a:t>th</a:t>
            </a:r>
            <a:r>
              <a:rPr lang="en-US" sz="800" baseline="0" dirty="0" smtClean="0">
                <a:cs typeface="Times" charset="0"/>
              </a:rPr>
              <a:t> ed.</a:t>
            </a:r>
            <a:r>
              <a:rPr lang="en-US" sz="800" dirty="0" smtClean="0">
                <a:cs typeface="Times" charset="0"/>
              </a:rPr>
              <a:t/>
            </a:r>
            <a:br>
              <a:rPr lang="en-US" sz="800" dirty="0" smtClean="0">
                <a:cs typeface="Times" charset="0"/>
              </a:rPr>
            </a:br>
            <a:r>
              <a:rPr lang="en-US" sz="800" dirty="0" smtClean="0">
                <a:cs typeface="Times" charset="0"/>
              </a:rPr>
              <a:t>©  Pearson Education, 2012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A37A0-3A6E-409C-813A-E12332945C7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Some from: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http://www.cs.rutgers.edu/~pxk/417/notes/content/09-dfs-slides.pdf</a:t>
            </a:r>
          </a:p>
          <a:p>
            <a:r>
              <a:rPr lang="en-US" dirty="0" smtClean="0"/>
              <a:t>https://blogs.dropbox.com/tech/2014/07/streaming-file-synchronization/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A37A0-3A6E-409C-813A-E12332945C70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940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A37A0-3A6E-409C-813A-E12332945C70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344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Andres Tanenbaum and Maarten Van Steen, “Distributed Systems:</a:t>
            </a:r>
            <a:r>
              <a:rPr lang="en-US" baseline="0" dirty="0" smtClean="0"/>
              <a:t> Principles and Paradigms”, http://www.cs.vu.nl/~ast/books/ds1/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A37A0-3A6E-409C-813A-E12332945C7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390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Paul </a:t>
            </a:r>
            <a:r>
              <a:rPr lang="en-US" dirty="0" err="1" smtClean="0"/>
              <a:t>Krzyzanowski</a:t>
            </a:r>
            <a:r>
              <a:rPr lang="en-US" dirty="0" smtClean="0"/>
              <a:t>, CS 417 Distributed Systems, Rutgers,</a:t>
            </a:r>
            <a:r>
              <a:rPr lang="en-US" baseline="0" dirty="0" smtClean="0"/>
              <a:t> Fall 2013.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A37A0-3A6E-409C-813A-E12332945C70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871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Paul </a:t>
            </a:r>
            <a:r>
              <a:rPr lang="en-US" dirty="0" err="1" smtClean="0"/>
              <a:t>Krzyzanowski</a:t>
            </a:r>
            <a:r>
              <a:rPr lang="en-US" dirty="0" smtClean="0"/>
              <a:t>, CS 417 Distributed Systems, Rutgers,</a:t>
            </a:r>
            <a:r>
              <a:rPr lang="en-US" baseline="0" dirty="0" smtClean="0"/>
              <a:t> Fall 2013.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A37A0-3A6E-409C-813A-E12332945C70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896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Paul </a:t>
            </a:r>
            <a:r>
              <a:rPr lang="en-US" dirty="0" err="1" smtClean="0"/>
              <a:t>Krzyzanowski</a:t>
            </a:r>
            <a:r>
              <a:rPr lang="en-US" dirty="0" smtClean="0"/>
              <a:t>, CS 417 Distributed Systems, Rutgers,</a:t>
            </a:r>
            <a:r>
              <a:rPr lang="en-US" baseline="0" dirty="0" smtClean="0"/>
              <a:t> Fall 2013.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A37A0-3A6E-409C-813A-E12332945C70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985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Paul </a:t>
            </a:r>
            <a:r>
              <a:rPr lang="en-US" dirty="0" err="1" smtClean="0"/>
              <a:t>Krzyzanowski</a:t>
            </a:r>
            <a:r>
              <a:rPr lang="en-US" dirty="0" smtClean="0"/>
              <a:t>, CS 417 Distributed Systems, Rutgers,</a:t>
            </a:r>
            <a:r>
              <a:rPr lang="en-US" baseline="0" dirty="0" smtClean="0"/>
              <a:t> Fall 2013.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A37A0-3A6E-409C-813A-E12332945C70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3838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Paul </a:t>
            </a:r>
            <a:r>
              <a:rPr lang="en-US" dirty="0" err="1" smtClean="0"/>
              <a:t>Krzyzanowski</a:t>
            </a:r>
            <a:r>
              <a:rPr lang="en-US" smtClean="0"/>
              <a:t>, CS 417 Distributed Systems, Rutgers,</a:t>
            </a:r>
            <a:r>
              <a:rPr lang="en-US" baseline="0" smtClean="0"/>
              <a:t> Fall 2013.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A37A0-3A6E-409C-813A-E12332945C70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187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dirty="0" err="1" smtClean="0">
                <a:cs typeface="Times" charset="0"/>
              </a:rPr>
              <a:t>Coulouris</a:t>
            </a:r>
            <a:r>
              <a:rPr lang="en-US" sz="800" dirty="0" smtClean="0">
                <a:cs typeface="Times" charset="0"/>
              </a:rPr>
              <a:t>, </a:t>
            </a:r>
            <a:r>
              <a:rPr lang="en-US" sz="800" dirty="0" err="1" smtClean="0">
                <a:cs typeface="Times" charset="0"/>
              </a:rPr>
              <a:t>Dollimore</a:t>
            </a:r>
            <a:r>
              <a:rPr lang="en-US" sz="800" dirty="0" smtClean="0">
                <a:cs typeface="Times" charset="0"/>
              </a:rPr>
              <a:t>, </a:t>
            </a:r>
            <a:r>
              <a:rPr lang="en-US" sz="800" dirty="0" err="1" smtClean="0">
                <a:cs typeface="Times" charset="0"/>
              </a:rPr>
              <a:t>Kindberg</a:t>
            </a:r>
            <a:r>
              <a:rPr lang="en-US" sz="800" dirty="0" smtClean="0">
                <a:cs typeface="Times" charset="0"/>
              </a:rPr>
              <a:t> and Blair,  Distributed Systems: Concepts and Design   </a:t>
            </a:r>
            <a:r>
              <a:rPr lang="en-US" sz="800" dirty="0" err="1" smtClean="0">
                <a:cs typeface="Times" charset="0"/>
              </a:rPr>
              <a:t>Edn</a:t>
            </a:r>
            <a:r>
              <a:rPr lang="en-US" sz="800" dirty="0" smtClean="0">
                <a:cs typeface="Times" charset="0"/>
              </a:rPr>
              <a:t>. 5   </a:t>
            </a:r>
            <a:br>
              <a:rPr lang="en-US" sz="800" dirty="0" smtClean="0">
                <a:cs typeface="Times" charset="0"/>
              </a:rPr>
            </a:br>
            <a:r>
              <a:rPr lang="en-US" sz="800" dirty="0" smtClean="0">
                <a:cs typeface="Times" charset="0"/>
              </a:rPr>
              <a:t>©  Pearson Education 2012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A37A0-3A6E-409C-813A-E12332945C70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578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800" dirty="0" err="1" smtClean="0">
                <a:cs typeface="Times" charset="0"/>
              </a:rPr>
              <a:t>Coulouris</a:t>
            </a:r>
            <a:r>
              <a:rPr lang="en-US" sz="800" dirty="0" smtClean="0">
                <a:cs typeface="Times" charset="0"/>
              </a:rPr>
              <a:t>, </a:t>
            </a:r>
            <a:r>
              <a:rPr lang="en-US" sz="800" dirty="0" err="1" smtClean="0">
                <a:cs typeface="Times" charset="0"/>
              </a:rPr>
              <a:t>Dollimore</a:t>
            </a:r>
            <a:r>
              <a:rPr lang="en-US" sz="800" dirty="0" smtClean="0">
                <a:cs typeface="Times" charset="0"/>
              </a:rPr>
              <a:t>, </a:t>
            </a:r>
            <a:r>
              <a:rPr lang="en-US" sz="800" dirty="0" err="1" smtClean="0">
                <a:cs typeface="Times" charset="0"/>
              </a:rPr>
              <a:t>Kindberg</a:t>
            </a:r>
            <a:r>
              <a:rPr lang="en-US" sz="800" dirty="0" smtClean="0">
                <a:cs typeface="Times" charset="0"/>
              </a:rPr>
              <a:t> and Blair,  Distributed Systems: Concepts and Design   </a:t>
            </a:r>
            <a:r>
              <a:rPr lang="en-US" sz="800" dirty="0" err="1" smtClean="0">
                <a:cs typeface="Times" charset="0"/>
              </a:rPr>
              <a:t>Edn</a:t>
            </a:r>
            <a:r>
              <a:rPr lang="en-US" sz="800" dirty="0" smtClean="0">
                <a:cs typeface="Times" charset="0"/>
              </a:rPr>
              <a:t>. 5   </a:t>
            </a:r>
            <a:br>
              <a:rPr lang="en-US" sz="800" dirty="0" smtClean="0">
                <a:cs typeface="Times" charset="0"/>
              </a:rPr>
            </a:br>
            <a:r>
              <a:rPr lang="en-US" sz="800" dirty="0" smtClean="0">
                <a:cs typeface="Times" charset="0"/>
              </a:rPr>
              <a:t>©  Pearson Education 2012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A37A0-3A6E-409C-813A-E12332945C70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800" dirty="0" err="1" smtClean="0">
                <a:cs typeface="Times" charset="0"/>
              </a:rPr>
              <a:t>Coulouris</a:t>
            </a:r>
            <a:r>
              <a:rPr lang="en-US" sz="800" dirty="0" smtClean="0">
                <a:cs typeface="Times" charset="0"/>
              </a:rPr>
              <a:t>, </a:t>
            </a:r>
            <a:r>
              <a:rPr lang="en-US" sz="800" dirty="0" err="1" smtClean="0">
                <a:cs typeface="Times" charset="0"/>
              </a:rPr>
              <a:t>Dollimore</a:t>
            </a:r>
            <a:r>
              <a:rPr lang="en-US" sz="800" dirty="0" smtClean="0">
                <a:cs typeface="Times" charset="0"/>
              </a:rPr>
              <a:t>, </a:t>
            </a:r>
            <a:r>
              <a:rPr lang="en-US" sz="800" dirty="0" err="1" smtClean="0">
                <a:cs typeface="Times" charset="0"/>
              </a:rPr>
              <a:t>Kindberg</a:t>
            </a:r>
            <a:r>
              <a:rPr lang="en-US" sz="800" dirty="0" smtClean="0">
                <a:cs typeface="Times" charset="0"/>
              </a:rPr>
              <a:t> and Blair,  Distributed Systems: Concepts and Design   </a:t>
            </a:r>
            <a:r>
              <a:rPr lang="en-US" sz="800" dirty="0" err="1" smtClean="0">
                <a:cs typeface="Times" charset="0"/>
              </a:rPr>
              <a:t>Edn</a:t>
            </a:r>
            <a:r>
              <a:rPr lang="en-US" sz="800" dirty="0" smtClean="0">
                <a:cs typeface="Times" charset="0"/>
              </a:rPr>
              <a:t>. 5   </a:t>
            </a:r>
            <a:br>
              <a:rPr lang="en-US" sz="800" dirty="0" smtClean="0">
                <a:cs typeface="Times" charset="0"/>
              </a:rPr>
            </a:br>
            <a:r>
              <a:rPr lang="en-US" sz="800" dirty="0" smtClean="0">
                <a:cs typeface="Times" charset="0"/>
              </a:rPr>
              <a:t>©  Pearson Education 2012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A37A0-3A6E-409C-813A-E12332945C70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Andrew Tanenbaum and Maarten Van Steen, “Distributed Systems:</a:t>
            </a:r>
            <a:r>
              <a:rPr lang="en-US" baseline="0" dirty="0" smtClean="0"/>
              <a:t> Principles and Paradigms”, http://www.cs.vu.nl/~ast/books/ds1/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A37A0-3A6E-409C-813A-E12332945C7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67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Andrew Tanenbaum and Maarten Van Steen, “Distributed Systems:</a:t>
            </a:r>
            <a:r>
              <a:rPr lang="en-US" baseline="0" dirty="0" smtClean="0"/>
              <a:t> Principles and Paradigms”, http://www.cs.vu.nl/~ast/books/ds1/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A37A0-3A6E-409C-813A-E12332945C7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407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Andrew Tanenbaum and Maarten Van Steen, “Distributed Systems:</a:t>
            </a:r>
            <a:r>
              <a:rPr lang="en-US" baseline="0" dirty="0" smtClean="0"/>
              <a:t> Principles and Paradigms”, http://www.cs.vu.nl/~ast/books/ds1/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A37A0-3A6E-409C-813A-E12332945C7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04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Andrew Tanenbaum and Maarten Van Steen, “Distributed Systems:</a:t>
            </a:r>
            <a:r>
              <a:rPr lang="en-US" baseline="0" dirty="0" smtClean="0"/>
              <a:t> Principles and Paradigms”, http://www.cs.vu.nl/~ast/books/ds1/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A37A0-3A6E-409C-813A-E12332945C7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4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Andrew Tanenbaum and Maarten Van Steen, “Distributed Systems:</a:t>
            </a:r>
            <a:r>
              <a:rPr lang="en-US" baseline="0" dirty="0" smtClean="0"/>
              <a:t> Principles and Paradigms”, http://www.cs.vu.nl/~ast/books/ds1/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A37A0-3A6E-409C-813A-E12332945C7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861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Andrew Tanenbaum and Maarten Van Steen, “Distributed Systems:</a:t>
            </a:r>
            <a:r>
              <a:rPr lang="en-US" baseline="0" dirty="0" smtClean="0"/>
              <a:t> Principles and Paradigms”, http://www.cs.vu.nl/~ast/books/ds1/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A37A0-3A6E-409C-813A-E12332945C7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5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Andrew Tanenbaum and Maarten Van Steen, “Distributed Systems:</a:t>
            </a:r>
            <a:r>
              <a:rPr lang="en-US" baseline="0" dirty="0" smtClean="0"/>
              <a:t> Principles and Paradigms”, http://www.cs.vu.nl/~ast/books/ds1/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A37A0-3A6E-409C-813A-E12332945C7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04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438D-D7A4-46EE-8306-FE942E0CE002}" type="datetimeFigureOut">
              <a:rPr lang="en-US" smtClean="0"/>
              <a:pPr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4FCA-F5DF-4F83-BC3C-1FAB77B28B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56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438D-D7A4-46EE-8306-FE942E0CE002}" type="datetimeFigureOut">
              <a:rPr lang="en-US" smtClean="0"/>
              <a:pPr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4FCA-F5DF-4F83-BC3C-1FAB77B28B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28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438D-D7A4-46EE-8306-FE942E0CE002}" type="datetimeFigureOut">
              <a:rPr lang="en-US" smtClean="0"/>
              <a:pPr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4FCA-F5DF-4F83-BC3C-1FAB77B28B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918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438D-D7A4-46EE-8306-FE942E0CE002}" type="datetimeFigureOut">
              <a:rPr lang="en-US" smtClean="0"/>
              <a:pPr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4FCA-F5DF-4F83-BC3C-1FAB77B28B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354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438D-D7A4-46EE-8306-FE942E0CE002}" type="datetimeFigureOut">
              <a:rPr lang="en-US" smtClean="0"/>
              <a:pPr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4FCA-F5DF-4F83-BC3C-1FAB77B28B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33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438D-D7A4-46EE-8306-FE942E0CE002}" type="datetimeFigureOut">
              <a:rPr lang="en-US" smtClean="0"/>
              <a:pPr/>
              <a:t>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4FCA-F5DF-4F83-BC3C-1FAB77B28B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3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438D-D7A4-46EE-8306-FE942E0CE002}" type="datetimeFigureOut">
              <a:rPr lang="en-US" smtClean="0"/>
              <a:pPr/>
              <a:t>2/12/2016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4FCA-F5DF-4F83-BC3C-1FAB77B28B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73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438D-D7A4-46EE-8306-FE942E0CE002}" type="datetimeFigureOut">
              <a:rPr lang="en-US" smtClean="0"/>
              <a:pPr/>
              <a:t>2/12/2016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4FCA-F5DF-4F83-BC3C-1FAB77B28B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505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438D-D7A4-46EE-8306-FE942E0CE002}" type="datetimeFigureOut">
              <a:rPr lang="en-US" smtClean="0"/>
              <a:pPr/>
              <a:t>2/12/2016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4FCA-F5DF-4F83-BC3C-1FAB77B28B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49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438D-D7A4-46EE-8306-FE942E0CE002}" type="datetimeFigureOut">
              <a:rPr lang="en-US" smtClean="0"/>
              <a:pPr/>
              <a:t>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4FCA-F5DF-4F83-BC3C-1FAB77B28B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5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438D-D7A4-46EE-8306-FE942E0CE002}" type="datetimeFigureOut">
              <a:rPr lang="en-US" smtClean="0"/>
              <a:pPr/>
              <a:t>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4FCA-F5DF-4F83-BC3C-1FAB77B28B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33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2438D-D7A4-46EE-8306-FE942E0CE002}" type="datetimeFigureOut">
              <a:rPr lang="en-US" smtClean="0"/>
              <a:pPr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F4FCA-F5DF-4F83-BC3C-1FAB77B28B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07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etf.org/rfc/rfc1813.txt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openafs.org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enafs.org/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Distributed Computing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Distributed File Systems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48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E72D-D2C8-46A4-96C4-B0D89A1EAF0B}" type="slidenum">
              <a:rPr lang="en-US"/>
              <a:pPr/>
              <a:t>10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Platform Independence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71800" y="1600200"/>
            <a:ext cx="5715000" cy="4525963"/>
          </a:xfrm>
        </p:spPr>
        <p:txBody>
          <a:bodyPr/>
          <a:lstStyle/>
          <a:p>
            <a:r>
              <a:rPr lang="en-US" dirty="0" smtClean="0"/>
              <a:t>Access even </a:t>
            </a:r>
            <a:r>
              <a:rPr lang="en-US" dirty="0"/>
              <a:t>though </a:t>
            </a:r>
            <a:r>
              <a:rPr lang="en-US" dirty="0" smtClean="0"/>
              <a:t>hardware and OS completely </a:t>
            </a:r>
            <a:r>
              <a:rPr lang="en-US" dirty="0"/>
              <a:t>different in design, architecture and functioning, from different </a:t>
            </a:r>
            <a:r>
              <a:rPr lang="en-US" dirty="0" smtClean="0"/>
              <a:t>vendors</a:t>
            </a:r>
          </a:p>
          <a:p>
            <a:r>
              <a:rPr lang="en-US" dirty="0" smtClean="0"/>
              <a:t>Solutions often include:</a:t>
            </a:r>
          </a:p>
          <a:p>
            <a:pPr lvl="1"/>
            <a:r>
              <a:rPr lang="en-US" dirty="0" smtClean="0"/>
              <a:t>Well-defined way for clients to communicate with servers (protocol)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2286000"/>
            <a:ext cx="2438400" cy="2405274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>
              <a:spcBef>
                <a:spcPct val="5000"/>
              </a:spcBef>
            </a:pPr>
            <a:r>
              <a:rPr lang="en-US" dirty="0"/>
              <a:t>Transparency</a:t>
            </a:r>
          </a:p>
          <a:p>
            <a:pPr>
              <a:spcBef>
                <a:spcPct val="5000"/>
              </a:spcBef>
            </a:pPr>
            <a:r>
              <a:rPr lang="en-US" dirty="0"/>
              <a:t>Concurrent Updates</a:t>
            </a:r>
          </a:p>
          <a:p>
            <a:pPr>
              <a:spcBef>
                <a:spcPct val="5000"/>
              </a:spcBef>
            </a:pPr>
            <a:r>
              <a:rPr lang="en-US" dirty="0"/>
              <a:t>Replication</a:t>
            </a:r>
          </a:p>
          <a:p>
            <a:pPr>
              <a:spcBef>
                <a:spcPct val="5000"/>
              </a:spcBef>
            </a:pPr>
            <a:r>
              <a:rPr lang="en-US" dirty="0"/>
              <a:t>Fault Tolerance</a:t>
            </a:r>
          </a:p>
          <a:p>
            <a:pPr>
              <a:spcBef>
                <a:spcPct val="5000"/>
              </a:spcBef>
            </a:pPr>
            <a:r>
              <a:rPr lang="en-US" dirty="0"/>
              <a:t>Consistency</a:t>
            </a:r>
          </a:p>
          <a:p>
            <a:pPr>
              <a:spcBef>
                <a:spcPct val="5000"/>
              </a:spcBef>
            </a:pPr>
            <a:r>
              <a:rPr lang="en-US" b="1" i="1" dirty="0">
                <a:solidFill>
                  <a:srgbClr val="008000"/>
                </a:solidFill>
              </a:rPr>
              <a:t>Platform Independence</a:t>
            </a:r>
          </a:p>
          <a:p>
            <a:pPr>
              <a:spcBef>
                <a:spcPct val="5000"/>
              </a:spcBef>
            </a:pPr>
            <a:r>
              <a:rPr lang="en-US" dirty="0"/>
              <a:t>Security</a:t>
            </a:r>
          </a:p>
          <a:p>
            <a:pPr>
              <a:spcBef>
                <a:spcPct val="5000"/>
              </a:spcBef>
            </a:pPr>
            <a:r>
              <a:rPr lang="en-US" dirty="0"/>
              <a:t>Efficiency</a:t>
            </a:r>
          </a:p>
        </p:txBody>
      </p:sp>
    </p:spTree>
    <p:extLst>
      <p:ext uri="{BB962C8B-B14F-4D97-AF65-F5344CB8AC3E}">
        <p14:creationId xmlns:p14="http://schemas.microsoft.com/office/powerpoint/2010/main" val="323685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DD6F-14E7-4FDE-9F0C-62D8FE52882C}" type="slidenum">
              <a:rPr lang="en-US"/>
              <a:pPr/>
              <a:t>11</a:t>
            </a:fld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Security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0" y="1600200"/>
            <a:ext cx="5638800" cy="4525963"/>
          </a:xfrm>
        </p:spPr>
        <p:txBody>
          <a:bodyPr/>
          <a:lstStyle/>
          <a:p>
            <a:r>
              <a:rPr lang="en-US" dirty="0"/>
              <a:t>File systems must be protected against unauthorized access, data corruption, loss and other </a:t>
            </a:r>
            <a:r>
              <a:rPr lang="en-US" dirty="0" smtClean="0"/>
              <a:t>threats</a:t>
            </a:r>
            <a:endParaRPr lang="en-US" dirty="0"/>
          </a:p>
          <a:p>
            <a:r>
              <a:rPr lang="en-US" dirty="0" smtClean="0"/>
              <a:t>Solutions include:</a:t>
            </a:r>
          </a:p>
          <a:p>
            <a:pPr lvl="1"/>
            <a:r>
              <a:rPr lang="en-US" dirty="0" smtClean="0"/>
              <a:t>Access </a:t>
            </a:r>
            <a:r>
              <a:rPr lang="en-US" dirty="0"/>
              <a:t>control </a:t>
            </a:r>
            <a:r>
              <a:rPr lang="en-US" dirty="0" smtClean="0"/>
              <a:t>mechanisms (ownership, permissions)</a:t>
            </a:r>
          </a:p>
          <a:p>
            <a:pPr lvl="1"/>
            <a:r>
              <a:rPr lang="en-US" dirty="0" smtClean="0"/>
              <a:t>Encryption of commands or data to prevent “sniffing”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2286000"/>
            <a:ext cx="2438400" cy="2405274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>
              <a:spcBef>
                <a:spcPct val="5000"/>
              </a:spcBef>
            </a:pPr>
            <a:r>
              <a:rPr lang="en-US" dirty="0"/>
              <a:t>Transparency</a:t>
            </a:r>
          </a:p>
          <a:p>
            <a:pPr>
              <a:spcBef>
                <a:spcPct val="5000"/>
              </a:spcBef>
            </a:pPr>
            <a:r>
              <a:rPr lang="en-US" dirty="0"/>
              <a:t>Concurrent Updates</a:t>
            </a:r>
          </a:p>
          <a:p>
            <a:pPr>
              <a:spcBef>
                <a:spcPct val="5000"/>
              </a:spcBef>
            </a:pPr>
            <a:r>
              <a:rPr lang="en-US" dirty="0"/>
              <a:t>Replication</a:t>
            </a:r>
          </a:p>
          <a:p>
            <a:pPr>
              <a:spcBef>
                <a:spcPct val="5000"/>
              </a:spcBef>
            </a:pPr>
            <a:r>
              <a:rPr lang="en-US" dirty="0"/>
              <a:t>Fault Tolerance</a:t>
            </a:r>
          </a:p>
          <a:p>
            <a:pPr>
              <a:spcBef>
                <a:spcPct val="5000"/>
              </a:spcBef>
            </a:pPr>
            <a:r>
              <a:rPr lang="en-US" dirty="0"/>
              <a:t>Consistency</a:t>
            </a:r>
          </a:p>
          <a:p>
            <a:pPr>
              <a:spcBef>
                <a:spcPct val="5000"/>
              </a:spcBef>
            </a:pPr>
            <a:r>
              <a:rPr lang="en-US" dirty="0"/>
              <a:t>Platform Independence</a:t>
            </a:r>
          </a:p>
          <a:p>
            <a:pPr>
              <a:spcBef>
                <a:spcPct val="5000"/>
              </a:spcBef>
            </a:pPr>
            <a:r>
              <a:rPr lang="en-US" b="1" i="1" dirty="0">
                <a:solidFill>
                  <a:srgbClr val="008000"/>
                </a:solidFill>
              </a:rPr>
              <a:t>Security</a:t>
            </a:r>
          </a:p>
          <a:p>
            <a:pPr>
              <a:spcBef>
                <a:spcPct val="5000"/>
              </a:spcBef>
            </a:pPr>
            <a:r>
              <a:rPr lang="en-US" dirty="0"/>
              <a:t>Efficiency</a:t>
            </a:r>
          </a:p>
        </p:txBody>
      </p:sp>
    </p:spTree>
    <p:extLst>
      <p:ext uri="{BB962C8B-B14F-4D97-AF65-F5344CB8AC3E}">
        <p14:creationId xmlns:p14="http://schemas.microsoft.com/office/powerpoint/2010/main" val="1918875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Efficiency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3581400" y="1600200"/>
            <a:ext cx="51054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Overall, want same power and generality as local file systems</a:t>
            </a:r>
          </a:p>
          <a:p>
            <a:r>
              <a:rPr lang="en-US" dirty="0" smtClean="0"/>
              <a:t>Early days, goal was to share “expensive” resource </a:t>
            </a:r>
            <a:r>
              <a:rPr lang="en-US" dirty="0" smtClean="0">
                <a:sym typeface="Wingdings" pitchFamily="2" charset="2"/>
              </a:rPr>
              <a:t> the disk</a:t>
            </a:r>
          </a:p>
          <a:p>
            <a:r>
              <a:rPr lang="en-US" dirty="0" smtClean="0">
                <a:sym typeface="Wingdings" pitchFamily="2" charset="2"/>
              </a:rPr>
              <a:t>Now, allow convenient access to remotely stored files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683F2-D1C6-4157-A6F2-54583270FD59}" type="slidenum">
              <a:rPr lang="en-US"/>
              <a:pPr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2286000"/>
            <a:ext cx="2438400" cy="2405274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>
              <a:spcBef>
                <a:spcPct val="5000"/>
              </a:spcBef>
            </a:pPr>
            <a:r>
              <a:rPr lang="en-US" dirty="0"/>
              <a:t>Transparency</a:t>
            </a:r>
          </a:p>
          <a:p>
            <a:pPr>
              <a:spcBef>
                <a:spcPct val="5000"/>
              </a:spcBef>
            </a:pPr>
            <a:r>
              <a:rPr lang="en-US" dirty="0"/>
              <a:t>Concurrent Updates</a:t>
            </a:r>
          </a:p>
          <a:p>
            <a:pPr>
              <a:spcBef>
                <a:spcPct val="5000"/>
              </a:spcBef>
            </a:pPr>
            <a:r>
              <a:rPr lang="en-US" dirty="0"/>
              <a:t>Replication</a:t>
            </a:r>
          </a:p>
          <a:p>
            <a:pPr>
              <a:spcBef>
                <a:spcPct val="5000"/>
              </a:spcBef>
            </a:pPr>
            <a:r>
              <a:rPr lang="en-US" dirty="0"/>
              <a:t>Fault Tolerance</a:t>
            </a:r>
          </a:p>
          <a:p>
            <a:pPr>
              <a:spcBef>
                <a:spcPct val="5000"/>
              </a:spcBef>
            </a:pPr>
            <a:r>
              <a:rPr lang="en-US" dirty="0"/>
              <a:t>Consistency</a:t>
            </a:r>
          </a:p>
          <a:p>
            <a:pPr>
              <a:spcBef>
                <a:spcPct val="5000"/>
              </a:spcBef>
            </a:pPr>
            <a:r>
              <a:rPr lang="en-US" dirty="0"/>
              <a:t>Platform Independence</a:t>
            </a:r>
          </a:p>
          <a:p>
            <a:pPr>
              <a:spcBef>
                <a:spcPct val="5000"/>
              </a:spcBef>
            </a:pPr>
            <a:r>
              <a:rPr lang="en-US" dirty="0"/>
              <a:t>Security</a:t>
            </a:r>
          </a:p>
          <a:p>
            <a:pPr>
              <a:spcBef>
                <a:spcPct val="5000"/>
              </a:spcBef>
            </a:pPr>
            <a:r>
              <a:rPr lang="en-US" b="1" i="1" dirty="0">
                <a:solidFill>
                  <a:srgbClr val="008000"/>
                </a:solidFill>
              </a:rPr>
              <a:t>Efficiency</a:t>
            </a:r>
          </a:p>
        </p:txBody>
      </p:sp>
    </p:spTree>
    <p:extLst>
      <p:ext uri="{BB962C8B-B14F-4D97-AF65-F5344CB8AC3E}">
        <p14:creationId xmlns:p14="http://schemas.microsoft.com/office/powerpoint/2010/main" val="2698501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					</a:t>
            </a:r>
            <a:r>
              <a:rPr lang="en-US" dirty="0" smtClean="0">
                <a:solidFill>
                  <a:srgbClr val="008000"/>
                </a:solidFill>
              </a:rPr>
              <a:t>(done)</a:t>
            </a:r>
          </a:p>
          <a:p>
            <a:r>
              <a:rPr lang="en-US" dirty="0" smtClean="0"/>
              <a:t>Basic principles				</a:t>
            </a:r>
            <a:r>
              <a:rPr lang="en-US" dirty="0" smtClean="0">
                <a:solidFill>
                  <a:srgbClr val="FF0000"/>
                </a:solidFill>
              </a:rPr>
              <a:t>(next)</a:t>
            </a:r>
          </a:p>
          <a:p>
            <a:pPr lvl="1"/>
            <a:r>
              <a:rPr lang="en-US" dirty="0" smtClean="0"/>
              <a:t>Concepts</a:t>
            </a:r>
          </a:p>
          <a:p>
            <a:pPr lvl="1"/>
            <a:r>
              <a:rPr lang="en-US" dirty="0" smtClean="0"/>
              <a:t>Models</a:t>
            </a:r>
          </a:p>
          <a:p>
            <a:r>
              <a:rPr lang="en-US" dirty="0" smtClean="0"/>
              <a:t>Network File System (NFS)</a:t>
            </a:r>
          </a:p>
          <a:p>
            <a:r>
              <a:rPr lang="en-US" dirty="0" smtClean="0"/>
              <a:t>Andrew File System (AFS)</a:t>
            </a:r>
          </a:p>
          <a:p>
            <a:r>
              <a:rPr lang="en-US" dirty="0" smtClean="0"/>
              <a:t>Dropbox</a:t>
            </a:r>
          </a:p>
        </p:txBody>
      </p:sp>
    </p:spTree>
    <p:extLst>
      <p:ext uri="{BB962C8B-B14F-4D97-AF65-F5344CB8AC3E}">
        <p14:creationId xmlns:p14="http://schemas.microsoft.com/office/powerpoint/2010/main" val="2319296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Service Models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Upload/Download M</a:t>
            </a:r>
            <a:r>
              <a:rPr lang="en-US" dirty="0" smtClean="0"/>
              <a:t>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Read file: copy file from server to client</a:t>
            </a:r>
          </a:p>
          <a:p>
            <a:r>
              <a:rPr lang="en-US" dirty="0" smtClean="0"/>
              <a:t>Write file: copy file from client to server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Good</a:t>
            </a:r>
          </a:p>
          <a:p>
            <a:pPr lvl="1"/>
            <a:r>
              <a:rPr lang="en-US" dirty="0" smtClean="0"/>
              <a:t>Simple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Bad</a:t>
            </a:r>
          </a:p>
          <a:p>
            <a:pPr lvl="1"/>
            <a:r>
              <a:rPr lang="en-US" dirty="0" smtClean="0"/>
              <a:t>Wasteful – what if client only needs small piece?</a:t>
            </a:r>
          </a:p>
          <a:p>
            <a:pPr lvl="1"/>
            <a:r>
              <a:rPr lang="en-US" dirty="0" smtClean="0"/>
              <a:t>Problematic – what if client doesn’t have enough space?</a:t>
            </a:r>
          </a:p>
          <a:p>
            <a:pPr lvl="1"/>
            <a:r>
              <a:rPr lang="en-US" dirty="0" smtClean="0"/>
              <a:t>Consistency – what if others need to modify file?</a:t>
            </a:r>
          </a:p>
          <a:p>
            <a:pPr lvl="1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Remote Access Model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File service provides functional interface</a:t>
            </a:r>
          </a:p>
          <a:p>
            <a:pPr lvl="1"/>
            <a:r>
              <a:rPr lang="en-US" dirty="0" smtClean="0"/>
              <a:t>Create, delete, read bytes, write bytes, …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Good</a:t>
            </a:r>
          </a:p>
          <a:p>
            <a:pPr lvl="1"/>
            <a:r>
              <a:rPr lang="en-US" dirty="0" smtClean="0"/>
              <a:t>Client only gets what’s needed</a:t>
            </a:r>
          </a:p>
          <a:p>
            <a:pPr lvl="1"/>
            <a:r>
              <a:rPr lang="en-US" dirty="0" smtClean="0"/>
              <a:t>Server can manage coherent view of file system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Bad</a:t>
            </a:r>
          </a:p>
          <a:p>
            <a:pPr lvl="1"/>
            <a:r>
              <a:rPr lang="en-US" dirty="0" smtClean="0"/>
              <a:t>Possible server and network congestion</a:t>
            </a:r>
          </a:p>
          <a:p>
            <a:pPr lvl="2"/>
            <a:r>
              <a:rPr lang="en-US" dirty="0" smtClean="0"/>
              <a:t>Servers used for duration of access</a:t>
            </a:r>
          </a:p>
          <a:p>
            <a:pPr lvl="2"/>
            <a:r>
              <a:rPr lang="en-US" dirty="0" smtClean="0"/>
              <a:t>Same data may be requested repeatedly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467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Semantics of File Service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Sequential Semantics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i="1" dirty="0" smtClean="0"/>
              <a:t>Read returns result of last write</a:t>
            </a:r>
          </a:p>
          <a:p>
            <a:r>
              <a:rPr lang="en-US" dirty="0" smtClean="0"/>
              <a:t>Easily achieved if</a:t>
            </a:r>
          </a:p>
          <a:p>
            <a:pPr lvl="1"/>
            <a:r>
              <a:rPr lang="en-US" dirty="0" smtClean="0"/>
              <a:t>Only one server</a:t>
            </a:r>
          </a:p>
          <a:p>
            <a:pPr lvl="1"/>
            <a:r>
              <a:rPr lang="en-US" dirty="0" smtClean="0"/>
              <a:t>Clients do not cache data</a:t>
            </a:r>
          </a:p>
          <a:p>
            <a:r>
              <a:rPr lang="en-US" dirty="0" smtClean="0"/>
              <a:t>But</a:t>
            </a:r>
          </a:p>
          <a:p>
            <a:pPr lvl="1"/>
            <a:r>
              <a:rPr lang="en-US" dirty="0" smtClean="0"/>
              <a:t>Performance problems if no cache</a:t>
            </a:r>
          </a:p>
          <a:p>
            <a:pPr lvl="1"/>
            <a:r>
              <a:rPr lang="en-US" dirty="0" smtClean="0"/>
              <a:t>Can instead write-through</a:t>
            </a:r>
          </a:p>
          <a:p>
            <a:pPr lvl="2"/>
            <a:r>
              <a:rPr lang="en-US" dirty="0" smtClean="0"/>
              <a:t>Must notify clients holding copies</a:t>
            </a:r>
          </a:p>
          <a:p>
            <a:pPr lvl="2"/>
            <a:r>
              <a:rPr lang="en-US" dirty="0" smtClean="0"/>
              <a:t>Requires extra state, generates extra traffic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Session Semantics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Relax sequential rules</a:t>
            </a:r>
          </a:p>
          <a:p>
            <a:r>
              <a:rPr lang="en-US" dirty="0" smtClean="0"/>
              <a:t>Changes to open file are initially visible only to process that modified it</a:t>
            </a:r>
          </a:p>
          <a:p>
            <a:r>
              <a:rPr lang="en-US" dirty="0" smtClean="0"/>
              <a:t>Last process to modify file “wins”</a:t>
            </a:r>
          </a:p>
          <a:p>
            <a:r>
              <a:rPr lang="en-US" dirty="0" smtClean="0"/>
              <a:t>Can hide or lock file under modification from other clients</a:t>
            </a:r>
          </a:p>
        </p:txBody>
      </p:sp>
    </p:spTree>
    <p:extLst>
      <p:ext uri="{BB962C8B-B14F-4D97-AF65-F5344CB8AC3E}">
        <p14:creationId xmlns:p14="http://schemas.microsoft.com/office/powerpoint/2010/main" val="1368018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Remote Files (1 of 2)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transparency, implement client  as module under Virtual File System (VFS)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71800"/>
            <a:ext cx="70231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8400" y="6228862"/>
            <a:ext cx="2958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(Additional picture next slide)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598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Accessing Remote Files (2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Virtual file system allows for transparency</a:t>
            </a:r>
          </a:p>
        </p:txBody>
      </p:sp>
      <p:pic>
        <p:nvPicPr>
          <p:cNvPr id="83" name="Picture 6" descr="D:\b\b4\IBM\10-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7077075" cy="459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901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Stateful</a:t>
            </a:r>
            <a:r>
              <a:rPr lang="en-US" dirty="0" smtClean="0"/>
              <a:t> or Stateless Design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Stateful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Server maintains client-specific state</a:t>
            </a:r>
          </a:p>
          <a:p>
            <a:r>
              <a:rPr lang="en-US" dirty="0" smtClean="0"/>
              <a:t>Shorter requests</a:t>
            </a:r>
          </a:p>
          <a:p>
            <a:r>
              <a:rPr lang="en-US" dirty="0" smtClean="0"/>
              <a:t>Better performance in processing requests</a:t>
            </a:r>
          </a:p>
          <a:p>
            <a:r>
              <a:rPr lang="en-US" dirty="0" smtClean="0"/>
              <a:t>Cache coherence possible</a:t>
            </a:r>
          </a:p>
          <a:p>
            <a:pPr lvl="1"/>
            <a:r>
              <a:rPr lang="en-US" dirty="0" smtClean="0"/>
              <a:t>Server can know who’s accessing what</a:t>
            </a:r>
          </a:p>
          <a:p>
            <a:r>
              <a:rPr lang="en-US" dirty="0" smtClean="0"/>
              <a:t>File locking possible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Stateless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i="1" dirty="0" smtClean="0"/>
              <a:t>Server maintains no information on client accesses</a:t>
            </a:r>
          </a:p>
          <a:p>
            <a:r>
              <a:rPr lang="en-US" dirty="0"/>
              <a:t>Each request must identify file </a:t>
            </a:r>
            <a:r>
              <a:rPr lang="en-US" dirty="0" smtClean="0"/>
              <a:t>and offsets</a:t>
            </a:r>
            <a:endParaRPr lang="en-US" dirty="0"/>
          </a:p>
          <a:p>
            <a:r>
              <a:rPr lang="en-US" dirty="0" smtClean="0"/>
              <a:t>Server </a:t>
            </a:r>
            <a:r>
              <a:rPr lang="en-US" dirty="0"/>
              <a:t>can crash and </a:t>
            </a:r>
            <a:r>
              <a:rPr lang="en-US" dirty="0" smtClean="0"/>
              <a:t>recover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state to lose</a:t>
            </a:r>
          </a:p>
          <a:p>
            <a:r>
              <a:rPr lang="en-US" dirty="0" smtClean="0"/>
              <a:t>No </a:t>
            </a:r>
            <a:r>
              <a:rPr lang="en-US" dirty="0"/>
              <a:t>open/close </a:t>
            </a:r>
            <a:r>
              <a:rPr lang="en-US" dirty="0" smtClean="0"/>
              <a:t>needed</a:t>
            </a:r>
          </a:p>
          <a:p>
            <a:pPr lvl="1"/>
            <a:r>
              <a:rPr lang="en-US" dirty="0" smtClean="0"/>
              <a:t>They </a:t>
            </a:r>
            <a:r>
              <a:rPr lang="en-US" dirty="0"/>
              <a:t>only establish state</a:t>
            </a:r>
          </a:p>
          <a:p>
            <a:r>
              <a:rPr lang="en-US" dirty="0" smtClean="0"/>
              <a:t>No </a:t>
            </a:r>
            <a:r>
              <a:rPr lang="en-US" dirty="0"/>
              <a:t>server space used for </a:t>
            </a:r>
            <a:r>
              <a:rPr lang="en-US" dirty="0" smtClean="0"/>
              <a:t>state</a:t>
            </a:r>
          </a:p>
          <a:p>
            <a:pPr lvl="1"/>
            <a:r>
              <a:rPr lang="en-US" dirty="0" smtClean="0"/>
              <a:t>Don’t </a:t>
            </a:r>
            <a:r>
              <a:rPr lang="en-US" dirty="0"/>
              <a:t>worry about supporting </a:t>
            </a:r>
            <a:r>
              <a:rPr lang="en-US" dirty="0" smtClean="0"/>
              <a:t>many clients</a:t>
            </a:r>
            <a:endParaRPr lang="en-US" dirty="0"/>
          </a:p>
          <a:p>
            <a:r>
              <a:rPr lang="en-US" dirty="0" smtClean="0"/>
              <a:t>Problems </a:t>
            </a:r>
            <a:r>
              <a:rPr lang="en-US" dirty="0"/>
              <a:t>if file is deleted on server</a:t>
            </a:r>
          </a:p>
          <a:p>
            <a:r>
              <a:rPr lang="en-US" dirty="0" smtClean="0"/>
              <a:t>File </a:t>
            </a:r>
            <a:r>
              <a:rPr lang="en-US" dirty="0"/>
              <a:t>locking not possible</a:t>
            </a:r>
          </a:p>
        </p:txBody>
      </p:sp>
    </p:spTree>
    <p:extLst>
      <p:ext uri="{BB962C8B-B14F-4D97-AF65-F5344CB8AC3E}">
        <p14:creationId xmlns:p14="http://schemas.microsoft.com/office/powerpoint/2010/main" val="1622251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Hide latency to improve performance for repeated accesses</a:t>
            </a:r>
          </a:p>
          <a:p>
            <a:r>
              <a:rPr lang="en-US" dirty="0" smtClean="0"/>
              <a:t>Four places: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Server</a:t>
            </a:r>
            <a:r>
              <a:rPr lang="en-US" dirty="0" smtClean="0"/>
              <a:t>’s disk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Server</a:t>
            </a:r>
            <a:r>
              <a:rPr lang="en-US" dirty="0" smtClean="0"/>
              <a:t>’s buffer cache (memory)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Client</a:t>
            </a:r>
            <a:r>
              <a:rPr lang="en-US" dirty="0" smtClean="0"/>
              <a:t>’s buffer cache (memory)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Client</a:t>
            </a:r>
            <a:r>
              <a:rPr lang="en-US" dirty="0" smtClean="0"/>
              <a:t>’s disk</a:t>
            </a:r>
          </a:p>
          <a:p>
            <a:r>
              <a:rPr lang="en-US" dirty="0" smtClean="0"/>
              <a:t>Client caches risk cache consistency problems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849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Distributed File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Early networking and files</a:t>
            </a:r>
          </a:p>
          <a:p>
            <a:pPr lvl="1"/>
            <a:r>
              <a:rPr lang="en-US" dirty="0" smtClean="0"/>
              <a:t>Had FTP to transfer files</a:t>
            </a:r>
          </a:p>
          <a:p>
            <a:pPr lvl="1"/>
            <a:r>
              <a:rPr lang="en-US" dirty="0" smtClean="0"/>
              <a:t>Telnet to remote login to other systems with files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But want more transparency!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local computing with remote file system</a:t>
            </a:r>
          </a:p>
          <a:p>
            <a:r>
              <a:rPr lang="en-US" dirty="0" smtClean="0"/>
              <a:t>Distributed file systems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One of earliest distributed system components</a:t>
            </a:r>
          </a:p>
          <a:p>
            <a:r>
              <a:rPr lang="en-US" dirty="0" smtClean="0"/>
              <a:t>Enables programs to access remote files as if local</a:t>
            </a:r>
          </a:p>
          <a:p>
            <a:pPr lvl="1"/>
            <a:r>
              <a:rPr lang="en-US" dirty="0" smtClean="0"/>
              <a:t>Transparency</a:t>
            </a:r>
          </a:p>
          <a:p>
            <a:r>
              <a:rPr lang="en-US" dirty="0" smtClean="0"/>
              <a:t>Allows sharing of data and programs</a:t>
            </a:r>
          </a:p>
          <a:p>
            <a:r>
              <a:rPr lang="en-US" dirty="0" smtClean="0"/>
              <a:t>Performance and reliability comparable to local disk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32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Concepts of Caching 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500" dirty="0"/>
              <a:t>Centralized control</a:t>
            </a:r>
          </a:p>
          <a:p>
            <a:r>
              <a:rPr lang="en-US" dirty="0"/>
              <a:t>Keep track of </a:t>
            </a:r>
            <a:r>
              <a:rPr lang="en-US" dirty="0" smtClean="0"/>
              <a:t>what files each client has open </a:t>
            </a:r>
            <a:r>
              <a:rPr lang="en-US" dirty="0"/>
              <a:t>and </a:t>
            </a:r>
            <a:r>
              <a:rPr lang="en-US" dirty="0" smtClean="0"/>
              <a:t>cached</a:t>
            </a:r>
            <a:endParaRPr lang="en-US" dirty="0"/>
          </a:p>
          <a:p>
            <a:r>
              <a:rPr lang="en-US" dirty="0" err="1"/>
              <a:t>Stateful</a:t>
            </a:r>
            <a:r>
              <a:rPr lang="en-US" dirty="0"/>
              <a:t> file system with signaling </a:t>
            </a:r>
            <a:r>
              <a:rPr lang="en-US" dirty="0" smtClean="0"/>
              <a:t>traffic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500" dirty="0" smtClean="0"/>
              <a:t>Read-ahead </a:t>
            </a:r>
            <a:r>
              <a:rPr lang="en-US" sz="3500" dirty="0"/>
              <a:t>(</a:t>
            </a:r>
            <a:r>
              <a:rPr lang="en-US" sz="3500" dirty="0" smtClean="0"/>
              <a:t>pre-fetch</a:t>
            </a:r>
            <a:r>
              <a:rPr lang="en-US" sz="3500" dirty="0"/>
              <a:t>)</a:t>
            </a:r>
          </a:p>
          <a:p>
            <a:r>
              <a:rPr lang="en-US" dirty="0"/>
              <a:t>Request chunks of data before needed</a:t>
            </a:r>
          </a:p>
          <a:p>
            <a:r>
              <a:rPr lang="en-US" dirty="0"/>
              <a:t>Minimize wait when </a:t>
            </a:r>
            <a:r>
              <a:rPr lang="en-US" dirty="0" smtClean="0"/>
              <a:t>actually needed</a:t>
            </a:r>
          </a:p>
          <a:p>
            <a:r>
              <a:rPr lang="en-US" dirty="0" smtClean="0"/>
              <a:t>But what if data pre-fetched is out of date?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633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Concepts of Caching (2 </a:t>
            </a:r>
            <a:r>
              <a:rPr lang="en-US" dirty="0"/>
              <a:t>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800" dirty="0"/>
              <a:t>Write-through</a:t>
            </a:r>
          </a:p>
          <a:p>
            <a:r>
              <a:rPr lang="en-US" dirty="0"/>
              <a:t>All writes to file sent to server</a:t>
            </a:r>
          </a:p>
          <a:p>
            <a:pPr lvl="1"/>
            <a:r>
              <a:rPr lang="en-US" dirty="0"/>
              <a:t>What if another client reads its own (out-of-date) cached copy?</a:t>
            </a:r>
          </a:p>
          <a:p>
            <a:r>
              <a:rPr lang="en-US" dirty="0"/>
              <a:t>All accesses require checking with server</a:t>
            </a:r>
          </a:p>
          <a:p>
            <a:r>
              <a:rPr lang="en-US" dirty="0"/>
              <a:t>Or … server maintains state and sends invalidations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800" dirty="0" smtClean="0"/>
              <a:t>Delayed </a:t>
            </a:r>
            <a:r>
              <a:rPr lang="en-US" sz="3800" dirty="0"/>
              <a:t>writes (write-behind)</a:t>
            </a:r>
          </a:p>
          <a:p>
            <a:r>
              <a:rPr lang="en-US" dirty="0"/>
              <a:t>Only send writes to files in batch mode (i.e., buffer locally)</a:t>
            </a:r>
          </a:p>
          <a:p>
            <a:r>
              <a:rPr lang="en-US" dirty="0"/>
              <a:t>One bulk </a:t>
            </a:r>
            <a:r>
              <a:rPr lang="en-US" dirty="0" smtClean="0"/>
              <a:t>write is </a:t>
            </a:r>
            <a:r>
              <a:rPr lang="en-US" dirty="0"/>
              <a:t>more efficient than lots of little writes</a:t>
            </a:r>
          </a:p>
          <a:p>
            <a:r>
              <a:rPr lang="en-US" dirty="0"/>
              <a:t>Problem: semantics become ambiguous</a:t>
            </a:r>
          </a:p>
          <a:p>
            <a:pPr lvl="1"/>
            <a:r>
              <a:rPr lang="en-US" dirty="0" smtClean="0"/>
              <a:t>Watch </a:t>
            </a:r>
            <a:r>
              <a:rPr lang="en-US" dirty="0"/>
              <a:t>out for consistency – others won’t see updates!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800" dirty="0" smtClean="0"/>
              <a:t>Write </a:t>
            </a:r>
            <a:r>
              <a:rPr lang="en-US" sz="3800" dirty="0"/>
              <a:t>on close</a:t>
            </a:r>
          </a:p>
          <a:p>
            <a:r>
              <a:rPr lang="en-US" dirty="0" smtClean="0"/>
              <a:t>Only allows session semantics</a:t>
            </a:r>
          </a:p>
          <a:p>
            <a:r>
              <a:rPr lang="en-US" dirty="0" smtClean="0"/>
              <a:t>If lock, must lock whole 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8525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					</a:t>
            </a:r>
            <a:r>
              <a:rPr lang="en-US" dirty="0" smtClean="0">
                <a:solidFill>
                  <a:srgbClr val="008000"/>
                </a:solidFill>
              </a:rPr>
              <a:t>(done)</a:t>
            </a:r>
          </a:p>
          <a:p>
            <a:r>
              <a:rPr lang="en-US" dirty="0" smtClean="0"/>
              <a:t>Basic principles				</a:t>
            </a:r>
            <a:r>
              <a:rPr lang="en-US" dirty="0" smtClean="0">
                <a:solidFill>
                  <a:srgbClr val="008000"/>
                </a:solidFill>
              </a:rPr>
              <a:t>(done)</a:t>
            </a:r>
          </a:p>
          <a:p>
            <a:r>
              <a:rPr lang="en-US" dirty="0" smtClean="0"/>
              <a:t>Network File System (NFS)		</a:t>
            </a:r>
            <a:r>
              <a:rPr lang="en-US" dirty="0" smtClean="0">
                <a:solidFill>
                  <a:srgbClr val="FF0000"/>
                </a:solidFill>
              </a:rPr>
              <a:t>(next)</a:t>
            </a:r>
          </a:p>
          <a:p>
            <a:r>
              <a:rPr lang="en-US" dirty="0" smtClean="0"/>
              <a:t>Andrew File System (AFS)</a:t>
            </a:r>
          </a:p>
          <a:p>
            <a:r>
              <a:rPr lang="en-US" dirty="0" smtClean="0"/>
              <a:t>Dropbox</a:t>
            </a:r>
          </a:p>
        </p:txBody>
      </p:sp>
    </p:spTree>
    <p:extLst>
      <p:ext uri="{BB962C8B-B14F-4D97-AF65-F5344CB8AC3E}">
        <p14:creationId xmlns:p14="http://schemas.microsoft.com/office/powerpoint/2010/main" val="24239961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File System (NFS)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953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Introduced in 1984 (by Sun Microsystems)</a:t>
            </a:r>
          </a:p>
          <a:p>
            <a:pPr lvl="1"/>
            <a:r>
              <a:rPr lang="en-US" dirty="0" smtClean="0"/>
              <a:t>First was 1970’s Data Access Protocol by DEC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ut NFS first to be used as product</a:t>
            </a:r>
          </a:p>
          <a:p>
            <a:pPr lvl="1"/>
            <a:r>
              <a:rPr lang="en-US" dirty="0" smtClean="0"/>
              <a:t>Developed in conjunction with Sun RPC</a:t>
            </a:r>
          </a:p>
          <a:p>
            <a:r>
              <a:rPr lang="en-US" dirty="0" smtClean="0"/>
              <a:t>Made interfaces in public domain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Request For Comment </a:t>
            </a:r>
            <a:r>
              <a:rPr lang="en-US" dirty="0" smtClean="0"/>
              <a:t>(RFC) by Internet Engineering Task Force (IETF) – technical development of Internet standards</a:t>
            </a:r>
          </a:p>
          <a:p>
            <a:pPr lvl="1"/>
            <a:r>
              <a:rPr lang="en-US" dirty="0" smtClean="0"/>
              <a:t>Allowed other vendors to produce implementations</a:t>
            </a:r>
          </a:p>
          <a:p>
            <a:r>
              <a:rPr lang="en-US" dirty="0" smtClean="0"/>
              <a:t>Internet standard is NFS protocol (version 3)</a:t>
            </a:r>
          </a:p>
          <a:p>
            <a:pPr lvl="1"/>
            <a:r>
              <a:rPr lang="en-US" dirty="0" smtClean="0">
                <a:hlinkClick r:id="rId2"/>
              </a:rPr>
              <a:t>RFC 1913</a:t>
            </a:r>
            <a:endParaRPr lang="en-US" dirty="0" smtClean="0"/>
          </a:p>
          <a:p>
            <a:r>
              <a:rPr lang="en-US" dirty="0" smtClean="0"/>
              <a:t>Still widely deployed, up to v4 but maybe too bloated so v3 widely used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475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Provides transparent access to remote files</a:t>
            </a:r>
          </a:p>
          <a:p>
            <a:pPr lvl="1"/>
            <a:r>
              <a:rPr lang="en-US" dirty="0"/>
              <a:t>Independent of OS (e.g., Mac, Linux, Windows) or hardware</a:t>
            </a:r>
          </a:p>
          <a:p>
            <a:r>
              <a:rPr lang="en-US" dirty="0"/>
              <a:t>Symmetric – any computer can be server </a:t>
            </a:r>
            <a:r>
              <a:rPr lang="en-US" i="1" dirty="0"/>
              <a:t>and</a:t>
            </a:r>
            <a:r>
              <a:rPr lang="en-US" dirty="0"/>
              <a:t> client</a:t>
            </a:r>
          </a:p>
          <a:p>
            <a:pPr lvl="1"/>
            <a:r>
              <a:rPr lang="en-US" dirty="0"/>
              <a:t>But many </a:t>
            </a:r>
            <a:r>
              <a:rPr lang="en-US" dirty="0" smtClean="0"/>
              <a:t>setups have </a:t>
            </a:r>
            <a:r>
              <a:rPr lang="en-US" dirty="0"/>
              <a:t>dedicated server</a:t>
            </a:r>
          </a:p>
          <a:p>
            <a:r>
              <a:rPr lang="en-US" dirty="0" smtClean="0"/>
              <a:t>Export some or all files</a:t>
            </a:r>
          </a:p>
          <a:p>
            <a:r>
              <a:rPr lang="en-US" dirty="0" smtClean="0"/>
              <a:t>Must </a:t>
            </a:r>
            <a:r>
              <a:rPr lang="en-US" dirty="0"/>
              <a:t>support diskless </a:t>
            </a:r>
            <a:r>
              <a:rPr lang="en-US" dirty="0" smtClean="0"/>
              <a:t>clients</a:t>
            </a:r>
          </a:p>
          <a:p>
            <a:r>
              <a:rPr lang="en-US" dirty="0" smtClean="0"/>
              <a:t>Recovery from failure</a:t>
            </a:r>
          </a:p>
          <a:p>
            <a:pPr lvl="1"/>
            <a:r>
              <a:rPr lang="en-US" dirty="0" smtClean="0"/>
              <a:t>Stateless, UDP, client retries</a:t>
            </a:r>
          </a:p>
          <a:p>
            <a:r>
              <a:rPr lang="en-US" dirty="0" smtClean="0"/>
              <a:t>High performance</a:t>
            </a:r>
          </a:p>
          <a:p>
            <a:pPr lvl="1"/>
            <a:r>
              <a:rPr lang="en-US" dirty="0" smtClean="0"/>
              <a:t>Caching and read-ahead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8590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Underlying Transport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Initially </a:t>
            </a:r>
            <a:r>
              <a:rPr lang="en-US" dirty="0" smtClean="0"/>
              <a:t>NFS ran </a:t>
            </a:r>
            <a:r>
              <a:rPr lang="en-US" dirty="0" smtClean="0"/>
              <a:t>over </a:t>
            </a:r>
            <a:r>
              <a:rPr lang="en-US" dirty="0" smtClean="0">
                <a:solidFill>
                  <a:srgbClr val="0070C0"/>
                </a:solidFill>
              </a:rPr>
              <a:t>UDP</a:t>
            </a:r>
            <a:r>
              <a:rPr lang="en-US" dirty="0" smtClean="0"/>
              <a:t> using Sun RPC</a:t>
            </a:r>
          </a:p>
          <a:p>
            <a:r>
              <a:rPr lang="en-US" dirty="0" smtClean="0"/>
              <a:t>Why </a:t>
            </a:r>
            <a:r>
              <a:rPr lang="en-US" dirty="0" smtClean="0">
                <a:solidFill>
                  <a:srgbClr val="0070C0"/>
                </a:solidFill>
              </a:rPr>
              <a:t>UDP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Slightly faster than </a:t>
            </a:r>
            <a:r>
              <a:rPr lang="en-US" dirty="0" smtClean="0">
                <a:solidFill>
                  <a:srgbClr val="008000"/>
                </a:solidFill>
              </a:rPr>
              <a:t>TCP</a:t>
            </a:r>
          </a:p>
          <a:p>
            <a:pPr lvl="1"/>
            <a:r>
              <a:rPr lang="en-US" dirty="0" smtClean="0"/>
              <a:t>No connection to maintain (or lose)</a:t>
            </a:r>
          </a:p>
          <a:p>
            <a:pPr lvl="1"/>
            <a:r>
              <a:rPr lang="en-US" dirty="0" smtClean="0"/>
              <a:t>Reliable send not issue</a:t>
            </a:r>
          </a:p>
          <a:p>
            <a:pPr lvl="2"/>
            <a:r>
              <a:rPr lang="en-US" dirty="0" smtClean="0"/>
              <a:t>NFS is designed for Ethernet LAN (relatively reliable)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UDP</a:t>
            </a:r>
            <a:r>
              <a:rPr lang="en-US" dirty="0" smtClean="0"/>
              <a:t> has error detection but no correction</a:t>
            </a:r>
          </a:p>
          <a:p>
            <a:pPr lvl="2"/>
            <a:r>
              <a:rPr lang="en-US" dirty="0" smtClean="0"/>
              <a:t>NFS retries requests upon error/timeout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75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NFS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Since clients and servers can be implemented for different platforms, need </a:t>
            </a:r>
            <a:r>
              <a:rPr lang="en-US" i="1" dirty="0"/>
              <a:t>well-defined</a:t>
            </a:r>
            <a:r>
              <a:rPr lang="en-US" dirty="0"/>
              <a:t> way to communicate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>
                <a:solidFill>
                  <a:srgbClr val="0070C0"/>
                </a:solidFill>
                <a:sym typeface="Wingdings" pitchFamily="2" charset="2"/>
              </a:rPr>
              <a:t>Protocol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i="1" dirty="0"/>
              <a:t>Protocol</a:t>
            </a:r>
            <a:r>
              <a:rPr lang="en-US" dirty="0"/>
              <a:t> – agreed upon set of requests and responses between client and servers</a:t>
            </a:r>
          </a:p>
          <a:p>
            <a:r>
              <a:rPr lang="en-US" dirty="0"/>
              <a:t>Once agreed upon, Apple </a:t>
            </a:r>
            <a:r>
              <a:rPr lang="en-US" dirty="0" smtClean="0"/>
              <a:t>Mac </a:t>
            </a:r>
            <a:r>
              <a:rPr lang="en-US" dirty="0"/>
              <a:t>NFS </a:t>
            </a:r>
            <a:r>
              <a:rPr lang="en-US" dirty="0">
                <a:solidFill>
                  <a:srgbClr val="0070C0"/>
                </a:solidFill>
              </a:rPr>
              <a:t>client</a:t>
            </a:r>
            <a:r>
              <a:rPr lang="en-US" dirty="0"/>
              <a:t> can talk to a Sun </a:t>
            </a:r>
            <a:r>
              <a:rPr lang="en-US" dirty="0" smtClean="0"/>
              <a:t>Solaris </a:t>
            </a:r>
            <a:r>
              <a:rPr lang="en-US" dirty="0"/>
              <a:t>NFS </a:t>
            </a:r>
            <a:r>
              <a:rPr lang="en-US" dirty="0">
                <a:solidFill>
                  <a:srgbClr val="008000"/>
                </a:solidFill>
              </a:rPr>
              <a:t>server</a:t>
            </a:r>
          </a:p>
          <a:p>
            <a:r>
              <a:rPr lang="en-US" dirty="0" smtClean="0"/>
              <a:t>NFS has two main protocols</a:t>
            </a:r>
          </a:p>
          <a:p>
            <a:pPr lvl="1"/>
            <a:r>
              <a:rPr lang="en-US" i="1" dirty="0" smtClean="0"/>
              <a:t>Mounting Protocol</a:t>
            </a:r>
            <a:r>
              <a:rPr lang="en-US" dirty="0" smtClean="0"/>
              <a:t> - Request access to exported directory tree</a:t>
            </a:r>
          </a:p>
          <a:p>
            <a:pPr lvl="1"/>
            <a:r>
              <a:rPr lang="en-US" dirty="0" smtClean="0"/>
              <a:t>Directory and File </a:t>
            </a:r>
            <a:r>
              <a:rPr lang="en-US" i="1" dirty="0" smtClean="0"/>
              <a:t>Access Protocol</a:t>
            </a:r>
            <a:r>
              <a:rPr lang="en-US" dirty="0" smtClean="0"/>
              <a:t> - Access files and directories (read, write, </a:t>
            </a:r>
            <a:r>
              <a:rPr lang="en-US" dirty="0" err="1" smtClean="0"/>
              <a:t>mkdir</a:t>
            </a:r>
            <a:r>
              <a:rPr lang="en-US" dirty="0" smtClean="0"/>
              <a:t>, </a:t>
            </a:r>
            <a:r>
              <a:rPr lang="en-US" dirty="0" err="1" smtClean="0"/>
              <a:t>readdir</a:t>
            </a:r>
            <a:r>
              <a:rPr lang="en-US" dirty="0" smtClean="0"/>
              <a:t> … )</a:t>
            </a:r>
          </a:p>
        </p:txBody>
      </p:sp>
    </p:spTree>
    <p:extLst>
      <p:ext uri="{BB962C8B-B14F-4D97-AF65-F5344CB8AC3E}">
        <p14:creationId xmlns:p14="http://schemas.microsoft.com/office/powerpoint/2010/main" val="371640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NFS Mounting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Request permission to access </a:t>
            </a:r>
            <a:r>
              <a:rPr lang="en-US" dirty="0" smtClean="0"/>
              <a:t>contents at </a:t>
            </a:r>
            <a:r>
              <a:rPr lang="en-US" i="1" dirty="0" smtClean="0"/>
              <a:t>pathname</a:t>
            </a:r>
            <a:endParaRPr lang="en-US" i="1" dirty="0"/>
          </a:p>
          <a:p>
            <a:r>
              <a:rPr lang="en-US" dirty="0" smtClean="0">
                <a:solidFill>
                  <a:srgbClr val="0070C0"/>
                </a:solidFill>
              </a:rPr>
              <a:t>Client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arses pathname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ontacts server for file handle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Server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eturns file handle: file device #, </a:t>
            </a:r>
            <a:r>
              <a:rPr lang="en-US" dirty="0" err="1" smtClean="0"/>
              <a:t>inode</a:t>
            </a:r>
            <a:r>
              <a:rPr lang="en-US" dirty="0" smtClean="0"/>
              <a:t> #, instance #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Client</a:t>
            </a:r>
          </a:p>
          <a:p>
            <a:pPr lvl="1"/>
            <a:r>
              <a:rPr lang="en-US" dirty="0" smtClean="0"/>
              <a:t>Create in-memory VFS </a:t>
            </a:r>
            <a:r>
              <a:rPr lang="en-US" dirty="0" err="1" smtClean="0"/>
              <a:t>inode</a:t>
            </a:r>
            <a:r>
              <a:rPr lang="en-US" dirty="0" smtClean="0"/>
              <a:t> at mount point</a:t>
            </a:r>
          </a:p>
          <a:p>
            <a:pPr lvl="1"/>
            <a:r>
              <a:rPr lang="en-US" dirty="0" smtClean="0"/>
              <a:t>Internally point to r-node (for remote/RPC) for remote files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Client</a:t>
            </a:r>
            <a:r>
              <a:rPr lang="en-US" dirty="0" smtClean="0"/>
              <a:t> keeps state, not </a:t>
            </a:r>
            <a:r>
              <a:rPr lang="en-US" dirty="0" smtClean="0">
                <a:solidFill>
                  <a:srgbClr val="008000"/>
                </a:solidFill>
              </a:rPr>
              <a:t>server</a:t>
            </a:r>
          </a:p>
          <a:p>
            <a:r>
              <a:rPr lang="en-US" i="1" dirty="0">
                <a:cs typeface="Times" charset="0"/>
              </a:rPr>
              <a:t>Soft-mounted</a:t>
            </a:r>
            <a:r>
              <a:rPr lang="en-US" dirty="0">
                <a:cs typeface="Times" charset="0"/>
              </a:rPr>
              <a:t> – if </a:t>
            </a:r>
            <a:r>
              <a:rPr lang="en-US" dirty="0">
                <a:solidFill>
                  <a:srgbClr val="0070C0"/>
                </a:solidFill>
                <a:cs typeface="Times" charset="0"/>
              </a:rPr>
              <a:t>client</a:t>
            </a:r>
            <a:r>
              <a:rPr lang="en-US" dirty="0">
                <a:cs typeface="Times" charset="0"/>
              </a:rPr>
              <a:t> access fails, throw error to processes.  But many do not handle file errors well</a:t>
            </a:r>
          </a:p>
          <a:p>
            <a:r>
              <a:rPr lang="en-US" i="1" dirty="0">
                <a:cs typeface="Times" charset="0"/>
              </a:rPr>
              <a:t>Hard-mounted</a:t>
            </a:r>
            <a:r>
              <a:rPr lang="en-US" dirty="0">
                <a:cs typeface="Times" charset="0"/>
              </a:rPr>
              <a:t> – </a:t>
            </a:r>
            <a:r>
              <a:rPr lang="en-US" dirty="0">
                <a:solidFill>
                  <a:srgbClr val="0070C0"/>
                </a:solidFill>
                <a:cs typeface="Times" charset="0"/>
              </a:rPr>
              <a:t>client</a:t>
            </a:r>
            <a:r>
              <a:rPr lang="en-US" dirty="0">
                <a:cs typeface="Times" charset="0"/>
              </a:rPr>
              <a:t> blocks processes, retries until </a:t>
            </a:r>
            <a:r>
              <a:rPr lang="en-US" dirty="0">
                <a:solidFill>
                  <a:srgbClr val="008000"/>
                </a:solidFill>
                <a:cs typeface="Times" charset="0"/>
              </a:rPr>
              <a:t>server</a:t>
            </a:r>
            <a:r>
              <a:rPr lang="en-US" dirty="0">
                <a:cs typeface="Times" charset="0"/>
              </a:rPr>
              <a:t> </a:t>
            </a:r>
            <a:r>
              <a:rPr lang="en-US" dirty="0" smtClean="0">
                <a:cs typeface="Times" charset="0"/>
              </a:rPr>
              <a:t>up (can cause problems when NFS server down)</a:t>
            </a:r>
            <a:endParaRPr lang="en-US" dirty="0"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27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NFS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1981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 many cases, on same LAN, but not required</a:t>
            </a:r>
          </a:p>
          <a:p>
            <a:pPr lvl="1"/>
            <a:r>
              <a:rPr lang="en-US" sz="2000" dirty="0" smtClean="0"/>
              <a:t>Can even have client-server on same machine</a:t>
            </a:r>
          </a:p>
          <a:p>
            <a:r>
              <a:rPr lang="en-US" sz="2400" dirty="0" smtClean="0"/>
              <a:t>Directories available on server through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etc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/exports</a:t>
            </a:r>
          </a:p>
          <a:p>
            <a:pPr lvl="1"/>
            <a:r>
              <a:rPr lang="en-US" sz="2000" dirty="0" smtClean="0"/>
              <a:t>When client mounts, becomes part of directory hierarchy</a:t>
            </a:r>
            <a:endParaRPr lang="en-US" sz="2000" dirty="0"/>
          </a:p>
        </p:txBody>
      </p:sp>
      <p:pic>
        <p:nvPicPr>
          <p:cNvPr id="4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3200"/>
            <a:ext cx="671988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 txBox="1">
            <a:spLocks/>
          </p:cNvSpPr>
          <p:nvPr/>
        </p:nvSpPr>
        <p:spPr bwMode="auto">
          <a:xfrm>
            <a:off x="304800" y="59436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57799" bIns="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000" dirty="0" smtClean="0">
                <a:cs typeface="Times" charset="0"/>
              </a:rPr>
              <a:t>File system mounted at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usr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/students</a:t>
            </a:r>
            <a:r>
              <a:rPr lang="en-US" sz="2000" dirty="0" smtClean="0">
                <a:cs typeface="Courier New" pitchFamily="49" charset="0"/>
              </a:rPr>
              <a:t> </a:t>
            </a:r>
            <a:r>
              <a:rPr lang="en-US" sz="2000" dirty="0" smtClean="0">
                <a:cs typeface="Times" charset="0"/>
              </a:rPr>
              <a:t>is sub-tree located at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/export/people</a:t>
            </a:r>
            <a:r>
              <a:rPr lang="en-US" sz="2000" dirty="0" smtClean="0">
                <a:cs typeface="Courier New" pitchFamily="49" charset="0"/>
              </a:rPr>
              <a:t> </a:t>
            </a:r>
            <a:r>
              <a:rPr lang="en-US" sz="2000" dirty="0" smtClean="0">
                <a:cs typeface="Times" charset="0"/>
              </a:rPr>
              <a:t>in Server 1, and file system mounted at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usr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/staff </a:t>
            </a:r>
            <a:r>
              <a:rPr lang="en-US" sz="2000" dirty="0" smtClean="0">
                <a:cs typeface="Times" charset="0"/>
              </a:rPr>
              <a:t>is sub-tree located at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nfs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/users</a:t>
            </a:r>
            <a:r>
              <a:rPr lang="en-US" sz="2000" dirty="0" smtClean="0">
                <a:cs typeface="Courier New" pitchFamily="49" charset="0"/>
              </a:rPr>
              <a:t> </a:t>
            </a:r>
            <a:r>
              <a:rPr lang="en-US" sz="2000" dirty="0" smtClean="0">
                <a:cs typeface="Times" charset="0"/>
              </a:rPr>
              <a:t>in Server 2</a:t>
            </a:r>
            <a:endParaRPr lang="en-US" sz="2000" dirty="0"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03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NFS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exports</a:t>
            </a:r>
            <a:r>
              <a:rPr lang="en-US" dirty="0" smtClean="0">
                <a:cs typeface="Courier New" pitchFamily="49" charset="0"/>
              </a:rPr>
              <a:t> </a:t>
            </a:r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File stored on server, typically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/etc/exports</a:t>
            </a:r>
          </a:p>
          <a:p>
            <a:pPr>
              <a:buNone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# See exports(5) for a description.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/public 192.168.1.0/255.255.255.0 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rw,no_root_squash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/>
              <a:t>Share folder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/public</a:t>
            </a:r>
          </a:p>
          <a:p>
            <a:r>
              <a:rPr lang="en-US" dirty="0" smtClean="0"/>
              <a:t>Restrict to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192.168.1.0/24</a:t>
            </a:r>
            <a:r>
              <a:rPr lang="en-US" dirty="0" smtClean="0"/>
              <a:t> Class C subnet</a:t>
            </a:r>
          </a:p>
          <a:p>
            <a:pPr lvl="1"/>
            <a:r>
              <a:rPr lang="en-US" dirty="0" smtClean="0"/>
              <a:t>Use ‘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dirty="0" smtClean="0"/>
              <a:t>’ for wildcard/any</a:t>
            </a:r>
          </a:p>
          <a:p>
            <a:r>
              <a:rPr lang="en-US" dirty="0" smtClean="0"/>
              <a:t>Give read/write access 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rw</a:t>
            </a:r>
            <a:r>
              <a:rPr lang="en-US" dirty="0" smtClean="0"/>
              <a:t>)</a:t>
            </a:r>
          </a:p>
          <a:p>
            <a:r>
              <a:rPr lang="en-US" dirty="0" smtClean="0"/>
              <a:t>Allow root user to connect as root 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no_root_squash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					</a:t>
            </a:r>
            <a:r>
              <a:rPr lang="en-US" dirty="0" smtClean="0">
                <a:solidFill>
                  <a:srgbClr val="008000"/>
                </a:solidFill>
              </a:rPr>
              <a:t>(done)</a:t>
            </a:r>
          </a:p>
          <a:p>
            <a:r>
              <a:rPr lang="en-US" dirty="0" smtClean="0"/>
              <a:t>Basic principles				</a:t>
            </a:r>
            <a:r>
              <a:rPr lang="en-US" dirty="0" smtClean="0">
                <a:solidFill>
                  <a:srgbClr val="FF0000"/>
                </a:solidFill>
              </a:rPr>
              <a:t>(next)</a:t>
            </a:r>
          </a:p>
          <a:p>
            <a:pPr lvl="1"/>
            <a:r>
              <a:rPr lang="en-US" dirty="0" smtClean="0"/>
              <a:t>Concepts</a:t>
            </a:r>
          </a:p>
          <a:p>
            <a:pPr lvl="1"/>
            <a:r>
              <a:rPr lang="en-US" dirty="0" smtClean="0"/>
              <a:t>Models</a:t>
            </a:r>
          </a:p>
          <a:p>
            <a:r>
              <a:rPr lang="en-US" dirty="0" smtClean="0"/>
              <a:t>Network File System (NFS)</a:t>
            </a:r>
          </a:p>
          <a:p>
            <a:r>
              <a:rPr lang="en-US" dirty="0" smtClean="0"/>
              <a:t>Andrew File System (AFS)</a:t>
            </a:r>
          </a:p>
          <a:p>
            <a:r>
              <a:rPr lang="en-US" dirty="0" smtClean="0"/>
              <a:t>Dropbox</a:t>
            </a:r>
          </a:p>
        </p:txBody>
      </p:sp>
    </p:spTree>
    <p:extLst>
      <p:ext uri="{BB962C8B-B14F-4D97-AF65-F5344CB8AC3E}">
        <p14:creationId xmlns:p14="http://schemas.microsoft.com/office/powerpoint/2010/main" val="34415922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NFS </a:t>
            </a:r>
            <a:r>
              <a:rPr lang="en-US" dirty="0" err="1" smtClean="0"/>
              <a:t>Automounter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4214"/>
            <a:ext cx="8229600" cy="1371599"/>
          </a:xfrm>
        </p:spPr>
        <p:txBody>
          <a:bodyPr>
            <a:normAutofit fontScale="70000" lnSpcReduction="20000"/>
          </a:bodyPr>
          <a:lstStyle/>
          <a:p>
            <a:r>
              <a:rPr lang="en-US" i="1" dirty="0" err="1">
                <a:cs typeface="Times" charset="0"/>
              </a:rPr>
              <a:t>Automounter</a:t>
            </a:r>
            <a:r>
              <a:rPr lang="en-US" dirty="0">
                <a:cs typeface="Times" charset="0"/>
              </a:rPr>
              <a:t> – only mount when access </a:t>
            </a:r>
            <a:r>
              <a:rPr lang="en-US" dirty="0" smtClean="0">
                <a:cs typeface="Times" charset="0"/>
              </a:rPr>
              <a:t>empty NFS-specified </a:t>
            </a:r>
            <a:r>
              <a:rPr lang="en-US" dirty="0" err="1" smtClean="0">
                <a:cs typeface="Times" charset="0"/>
              </a:rPr>
              <a:t>dir</a:t>
            </a:r>
            <a:endParaRPr lang="en-US" dirty="0" smtClean="0">
              <a:cs typeface="Times" charset="0"/>
            </a:endParaRPr>
          </a:p>
          <a:p>
            <a:pPr lvl="1"/>
            <a:r>
              <a:rPr lang="en-US" dirty="0" smtClean="0">
                <a:cs typeface="Times" charset="0"/>
              </a:rPr>
              <a:t>Attempt </a:t>
            </a:r>
            <a:r>
              <a:rPr lang="en-US" dirty="0" err="1" smtClean="0">
                <a:cs typeface="Times" charset="0"/>
              </a:rPr>
              <a:t>unmount</a:t>
            </a:r>
            <a:r>
              <a:rPr lang="en-US" dirty="0" smtClean="0">
                <a:cs typeface="Times" charset="0"/>
              </a:rPr>
              <a:t> </a:t>
            </a:r>
            <a:r>
              <a:rPr lang="en-US" dirty="0">
                <a:cs typeface="Times" charset="0"/>
              </a:rPr>
              <a:t>every 5 minutes</a:t>
            </a:r>
          </a:p>
          <a:p>
            <a:pPr lvl="1"/>
            <a:r>
              <a:rPr lang="en-US" dirty="0" smtClean="0">
                <a:cs typeface="Times" charset="0"/>
              </a:rPr>
              <a:t>Conserve local resources if users don’t need</a:t>
            </a:r>
          </a:p>
          <a:p>
            <a:pPr lvl="1"/>
            <a:r>
              <a:rPr lang="en-US" dirty="0" smtClean="0">
                <a:cs typeface="Times" charset="0"/>
              </a:rPr>
              <a:t>Avoids dependencies on unneeded servers when </a:t>
            </a:r>
            <a:r>
              <a:rPr lang="en-US" dirty="0">
                <a:cs typeface="Times" charset="0"/>
              </a:rPr>
              <a:t>many </a:t>
            </a:r>
            <a:r>
              <a:rPr lang="en-US" dirty="0" smtClean="0">
                <a:cs typeface="Times" charset="0"/>
              </a:rPr>
              <a:t>NFS mounts</a:t>
            </a:r>
            <a:endParaRPr lang="en-US" dirty="0">
              <a:cs typeface="Times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18228"/>
            <a:ext cx="6553200" cy="3605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68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NFS Access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Most file operations supported from </a:t>
            </a:r>
            <a:r>
              <a:rPr lang="en-US" dirty="0" smtClean="0">
                <a:solidFill>
                  <a:srgbClr val="0070C0"/>
                </a:solidFill>
              </a:rPr>
              <a:t>client</a:t>
            </a:r>
            <a:r>
              <a:rPr lang="en-US" dirty="0" smtClean="0"/>
              <a:t> to </a:t>
            </a:r>
            <a:r>
              <a:rPr lang="en-US" dirty="0">
                <a:solidFill>
                  <a:srgbClr val="008000"/>
                </a:solidFill>
              </a:rPr>
              <a:t>server</a:t>
            </a:r>
            <a:r>
              <a:rPr lang="en-US" dirty="0"/>
              <a:t> (</a:t>
            </a:r>
            <a:r>
              <a:rPr lang="en-US" dirty="0" smtClean="0"/>
              <a:t>e.g.,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read()</a:t>
            </a:r>
            <a:r>
              <a:rPr lang="en-US" dirty="0" smtClean="0">
                <a:cs typeface="Courier New" pitchFamily="49" charset="0"/>
              </a:rPr>
              <a:t>,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write()</a:t>
            </a:r>
            <a:r>
              <a:rPr lang="en-US" dirty="0" smtClean="0">
                <a:cs typeface="Courier New" pitchFamily="49" charset="0"/>
              </a:rPr>
              <a:t>,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getattr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dirty="0" smtClean="0">
                <a:cs typeface="Courier New" pitchFamily="49" charset="0"/>
              </a:rPr>
              <a:t>)</a:t>
            </a:r>
          </a:p>
          <a:p>
            <a:pPr lvl="1"/>
            <a:r>
              <a:rPr lang="en-US" dirty="0" smtClean="0">
                <a:cs typeface="Courier New" pitchFamily="49" charset="0"/>
              </a:rPr>
              <a:t>But </a:t>
            </a:r>
            <a:r>
              <a:rPr lang="en-US" dirty="0">
                <a:cs typeface="Courier New" pitchFamily="49" charset="0"/>
              </a:rPr>
              <a:t>d</a:t>
            </a:r>
            <a:r>
              <a:rPr lang="en-US" dirty="0" smtClean="0">
                <a:cs typeface="Courier New" pitchFamily="49" charset="0"/>
              </a:rPr>
              <a:t>oesn’t support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open()</a:t>
            </a:r>
            <a:r>
              <a:rPr lang="en-US" dirty="0" smtClean="0">
                <a:cs typeface="Courier New" pitchFamily="49" charset="0"/>
              </a:rPr>
              <a:t> and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close()</a:t>
            </a:r>
          </a:p>
          <a:p>
            <a:r>
              <a:rPr lang="en-US" dirty="0" smtClean="0"/>
              <a:t>First, </a:t>
            </a:r>
            <a:r>
              <a:rPr lang="en-US" dirty="0" smtClean="0">
                <a:solidFill>
                  <a:srgbClr val="0070C0"/>
                </a:solidFill>
              </a:rPr>
              <a:t>client</a:t>
            </a:r>
            <a:r>
              <a:rPr lang="en-US" dirty="0" smtClean="0"/>
              <a:t> performs lookup RPC</a:t>
            </a:r>
          </a:p>
          <a:p>
            <a:pPr lvl="1"/>
            <a:r>
              <a:rPr lang="en-US" dirty="0" smtClean="0"/>
              <a:t>Gets RPC handle for connection/return call</a:t>
            </a:r>
          </a:p>
          <a:p>
            <a:pPr lvl="1"/>
            <a:r>
              <a:rPr lang="en-US" dirty="0" smtClean="0"/>
              <a:t>Successful call gets file handle (UFID) and attributes</a:t>
            </a:r>
          </a:p>
          <a:p>
            <a:pPr lvl="1"/>
            <a:r>
              <a:rPr lang="en-US" dirty="0" smtClean="0"/>
              <a:t>Note, not like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open()</a:t>
            </a:r>
            <a:r>
              <a:rPr lang="en-US" dirty="0" smtClean="0">
                <a:cs typeface="Courier New" panose="02070309020205020404" pitchFamily="49" charset="0"/>
              </a:rPr>
              <a:t> </a:t>
            </a:r>
            <a:r>
              <a:rPr lang="en-US" dirty="0" smtClean="0"/>
              <a:t>since no information stored on </a:t>
            </a:r>
            <a:r>
              <a:rPr lang="en-US" dirty="0" smtClean="0">
                <a:solidFill>
                  <a:srgbClr val="008000"/>
                </a:solidFill>
              </a:rPr>
              <a:t>server</a:t>
            </a:r>
          </a:p>
          <a:p>
            <a:r>
              <a:rPr lang="en-US" dirty="0" smtClean="0"/>
              <a:t>On, e.g.,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read()</a:t>
            </a:r>
            <a:r>
              <a:rPr lang="en-US" dirty="0" smtClean="0">
                <a:cs typeface="Courier New" pitchFamily="49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client</a:t>
            </a:r>
            <a:r>
              <a:rPr lang="en-US" dirty="0" smtClean="0"/>
              <a:t> sends RPC handle, UFID and offset</a:t>
            </a:r>
          </a:p>
          <a:p>
            <a:r>
              <a:rPr lang="en-US" dirty="0" smtClean="0"/>
              <a:t>Allows </a:t>
            </a:r>
            <a:r>
              <a:rPr lang="en-US" dirty="0" smtClean="0">
                <a:solidFill>
                  <a:srgbClr val="008000"/>
                </a:solidFill>
              </a:rPr>
              <a:t>server</a:t>
            </a:r>
            <a:r>
              <a:rPr lang="en-US" dirty="0" smtClean="0"/>
              <a:t> to be </a:t>
            </a:r>
            <a:r>
              <a:rPr lang="en-US" i="1" dirty="0" smtClean="0"/>
              <a:t>stateless</a:t>
            </a:r>
            <a:r>
              <a:rPr lang="en-US" dirty="0" smtClean="0"/>
              <a:t>, not remember connections</a:t>
            </a:r>
          </a:p>
          <a:p>
            <a:pPr lvl="1"/>
            <a:r>
              <a:rPr lang="en-US" dirty="0" smtClean="0"/>
              <a:t>Better for scaling and robustness</a:t>
            </a:r>
          </a:p>
          <a:p>
            <a:r>
              <a:rPr lang="en-US" dirty="0" smtClean="0"/>
              <a:t>However, typical Unix file system can lock file on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open()</a:t>
            </a:r>
            <a:r>
              <a:rPr lang="en-US" dirty="0" smtClean="0"/>
              <a:t>, unlock on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close()</a:t>
            </a:r>
            <a:endParaRPr lang="en-US" dirty="0">
              <a:cs typeface="Courier New" pitchFamily="49" charset="0"/>
            </a:endParaRPr>
          </a:p>
          <a:p>
            <a:pPr lvl="1"/>
            <a:r>
              <a:rPr lang="en-US" dirty="0" smtClean="0">
                <a:cs typeface="Courier New" pitchFamily="49" charset="0"/>
              </a:rPr>
              <a:t>If doing </a:t>
            </a:r>
            <a:r>
              <a:rPr lang="en-US" dirty="0" smtClean="0">
                <a:cs typeface="Courier New" pitchFamily="49" charset="0"/>
              </a:rPr>
              <a:t>with </a:t>
            </a:r>
            <a:r>
              <a:rPr lang="en-US" dirty="0" smtClean="0">
                <a:cs typeface="Courier New" pitchFamily="49" charset="0"/>
              </a:rPr>
              <a:t>NFS must run separate lock daemon</a:t>
            </a:r>
            <a:endParaRPr lang="en-US" dirty="0"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66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NFS Access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NFS has 16 core </a:t>
            </a:r>
            <a:r>
              <a:rPr lang="en-US" sz="2800" dirty="0" smtClean="0"/>
              <a:t>operations (v2</a:t>
            </a:r>
            <a:r>
              <a:rPr lang="en-US" sz="2800" dirty="0" smtClean="0"/>
              <a:t>, v3 added six more)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0"/>
            <a:ext cx="706755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70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NFS Caching - </a:t>
            </a:r>
            <a:r>
              <a:rPr lang="en-US" dirty="0" smtClean="0">
                <a:solidFill>
                  <a:srgbClr val="008000"/>
                </a:solidFill>
              </a:rPr>
              <a:t>Server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Keep file data in memory as much as possible (avoid slow disk) </a:t>
            </a:r>
          </a:p>
          <a:p>
            <a:r>
              <a:rPr lang="en-US" i="1" dirty="0" smtClean="0"/>
              <a:t>Read-ahead</a:t>
            </a:r>
            <a:r>
              <a:rPr lang="en-US" dirty="0" smtClean="0"/>
              <a:t> – get subsequent blocks (typically 8 KB chunk) before needed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Server</a:t>
            </a:r>
            <a:r>
              <a:rPr lang="en-US" dirty="0" smtClean="0"/>
              <a:t> supports </a:t>
            </a:r>
            <a:r>
              <a:rPr lang="en-US" i="1" dirty="0" smtClean="0"/>
              <a:t>write-through</a:t>
            </a:r>
            <a:r>
              <a:rPr lang="en-US" dirty="0" smtClean="0"/>
              <a:t> (data to disk immediately when </a:t>
            </a:r>
            <a:r>
              <a:rPr lang="en-US" dirty="0" smtClean="0">
                <a:solidFill>
                  <a:srgbClr val="0070C0"/>
                </a:solidFill>
              </a:rPr>
              <a:t>client</a:t>
            </a:r>
            <a:r>
              <a:rPr lang="en-US" dirty="0" smtClean="0"/>
              <a:t> asks)</a:t>
            </a:r>
          </a:p>
          <a:p>
            <a:pPr lvl="1"/>
            <a:r>
              <a:rPr lang="en-US" dirty="0" smtClean="0"/>
              <a:t>Performance can suffer, so another option only when file closed, called </a:t>
            </a:r>
            <a:r>
              <a:rPr lang="en-US" i="1" dirty="0" smtClean="0"/>
              <a:t>commit</a:t>
            </a:r>
            <a:endParaRPr lang="en-US" dirty="0" smtClean="0"/>
          </a:p>
          <a:p>
            <a:r>
              <a:rPr lang="en-US" dirty="0" smtClean="0"/>
              <a:t>Delayed write – only put data on disk in batch when using memory cache </a:t>
            </a:r>
          </a:p>
          <a:p>
            <a:pPr lvl="1"/>
            <a:r>
              <a:rPr lang="en-US" dirty="0" smtClean="0"/>
              <a:t>Typically every 30 seconds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2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NFS Caching - </a:t>
            </a:r>
            <a:r>
              <a:rPr lang="en-US" dirty="0" smtClean="0">
                <a:solidFill>
                  <a:srgbClr val="0070C0"/>
                </a:solidFill>
              </a:rPr>
              <a:t>Client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Reduce number of requests to </a:t>
            </a:r>
            <a:r>
              <a:rPr lang="en-US" dirty="0" smtClean="0">
                <a:solidFill>
                  <a:srgbClr val="008000"/>
                </a:solidFill>
              </a:rPr>
              <a:t>server</a:t>
            </a:r>
            <a:r>
              <a:rPr lang="en-US" dirty="0" smtClean="0"/>
              <a:t> (avoid slow network)</a:t>
            </a:r>
          </a:p>
          <a:p>
            <a:r>
              <a:rPr lang="en-US" dirty="0" smtClean="0"/>
              <a:t>Cache –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read(), write(),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getattr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readdir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/>
              <a:t>Can result in different versions at </a:t>
            </a:r>
            <a:r>
              <a:rPr lang="en-US" dirty="0" smtClean="0">
                <a:solidFill>
                  <a:srgbClr val="0070C0"/>
                </a:solidFill>
              </a:rPr>
              <a:t>client</a:t>
            </a:r>
          </a:p>
          <a:p>
            <a:pPr lvl="1"/>
            <a:r>
              <a:rPr lang="en-US" dirty="0" smtClean="0"/>
              <a:t>Validate with timestamp</a:t>
            </a:r>
          </a:p>
          <a:p>
            <a:pPr lvl="1"/>
            <a:r>
              <a:rPr lang="en-US" dirty="0" smtClean="0"/>
              <a:t>When contact server </a:t>
            </a:r>
            <a:r>
              <a:rPr lang="en-US" dirty="0" smtClean="0"/>
              <a:t>(</a:t>
            </a:r>
            <a:r>
              <a:rPr lang="en-US" dirty="0" smtClean="0"/>
              <a:t>local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open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>
                <a:cs typeface="Courier New" panose="02070309020205020404" pitchFamily="49" charset="0"/>
              </a:rPr>
              <a:t> </a:t>
            </a:r>
            <a:r>
              <a:rPr lang="en-US" dirty="0" smtClean="0"/>
              <a:t>or new block), invalidate block if </a:t>
            </a:r>
            <a:r>
              <a:rPr lang="en-US" dirty="0" smtClean="0">
                <a:solidFill>
                  <a:srgbClr val="008000"/>
                </a:solidFill>
              </a:rPr>
              <a:t>server</a:t>
            </a:r>
            <a:r>
              <a:rPr lang="en-US" dirty="0" smtClean="0"/>
              <a:t> has newer timestamp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Clients</a:t>
            </a:r>
            <a:r>
              <a:rPr lang="en-US" dirty="0" smtClean="0"/>
              <a:t> responsible for polling </a:t>
            </a:r>
            <a:r>
              <a:rPr lang="en-US" dirty="0" smtClean="0">
                <a:solidFill>
                  <a:srgbClr val="008000"/>
                </a:solidFill>
              </a:rPr>
              <a:t>server</a:t>
            </a:r>
          </a:p>
          <a:p>
            <a:pPr lvl="1"/>
            <a:r>
              <a:rPr lang="en-US" dirty="0" smtClean="0"/>
              <a:t>Typically 3 seconds for file</a:t>
            </a:r>
          </a:p>
          <a:p>
            <a:pPr lvl="1"/>
            <a:r>
              <a:rPr lang="en-US" dirty="0" smtClean="0"/>
              <a:t>Typically 30 seconds for directory</a:t>
            </a:r>
          </a:p>
          <a:p>
            <a:r>
              <a:rPr lang="en-US" dirty="0" smtClean="0"/>
              <a:t>Send written (dirty) blocks every 30 seconds</a:t>
            </a:r>
          </a:p>
          <a:p>
            <a:pPr lvl="1"/>
            <a:r>
              <a:rPr lang="en-US" dirty="0" smtClean="0"/>
              <a:t>Flush on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close()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37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 Read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Transfer data in large chunks</a:t>
            </a:r>
          </a:p>
          <a:p>
            <a:pPr lvl="1"/>
            <a:r>
              <a:rPr lang="en-US" dirty="0" smtClean="0"/>
              <a:t>8K bytes “typical” default (that used to be large)</a:t>
            </a:r>
          </a:p>
          <a:p>
            <a:pPr lvl="1"/>
            <a:r>
              <a:rPr lang="en-US" dirty="0" smtClean="0"/>
              <a:t>Common Linux default 32K</a:t>
            </a:r>
          </a:p>
          <a:p>
            <a:r>
              <a:rPr lang="en-US" dirty="0" smtClean="0"/>
              <a:t>Read-ahead</a:t>
            </a:r>
          </a:p>
          <a:p>
            <a:pPr lvl="1"/>
            <a:r>
              <a:rPr lang="en-US" dirty="0" smtClean="0"/>
              <a:t>Optimize for sequential file access</a:t>
            </a:r>
          </a:p>
          <a:p>
            <a:pPr lvl="1"/>
            <a:r>
              <a:rPr lang="en-US" dirty="0" smtClean="0"/>
              <a:t>Send requests to read disk blocks before requested by process</a:t>
            </a:r>
          </a:p>
          <a:p>
            <a:r>
              <a:rPr lang="en-US" dirty="0" smtClean="0"/>
              <a:t>Generally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t</a:t>
            </a:r>
            <a:r>
              <a:rPr lang="en-US" dirty="0" smtClean="0">
                <a:solidFill>
                  <a:srgbClr val="C00000"/>
                </a:solidFill>
              </a:rPr>
              <a:t>une</a:t>
            </a:r>
            <a:r>
              <a:rPr lang="en-US" dirty="0" smtClean="0"/>
              <a:t> NFS performance</a:t>
            </a:r>
          </a:p>
          <a:p>
            <a:pPr lvl="1"/>
            <a:r>
              <a:rPr lang="en-US" dirty="0" smtClean="0"/>
              <a:t>Many possibilities - </a:t>
            </a:r>
            <a:r>
              <a:rPr lang="en-US" dirty="0" smtClean="0">
                <a:solidFill>
                  <a:srgbClr val="008000"/>
                </a:solidFill>
              </a:rPr>
              <a:t>server</a:t>
            </a:r>
            <a:r>
              <a:rPr lang="en-US" dirty="0" smtClean="0"/>
              <a:t> threads, network timeout, cache write, cache sizes, server disk layout …</a:t>
            </a:r>
          </a:p>
          <a:p>
            <a:pPr lvl="1"/>
            <a:r>
              <a:rPr lang="en-US" dirty="0" smtClean="0"/>
              <a:t>“Best” depends upon system and workload</a:t>
            </a:r>
          </a:p>
        </p:txBody>
      </p:sp>
    </p:spTree>
    <p:extLst>
      <p:ext uri="{BB962C8B-B14F-4D97-AF65-F5344CB8AC3E}">
        <p14:creationId xmlns:p14="http://schemas.microsoft.com/office/powerpoint/2010/main" val="232102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NFS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File consistency (if </a:t>
            </a:r>
            <a:r>
              <a:rPr lang="en-US" dirty="0" smtClean="0">
                <a:solidFill>
                  <a:srgbClr val="0070C0"/>
                </a:solidFill>
              </a:rPr>
              <a:t>client</a:t>
            </a:r>
            <a:r>
              <a:rPr lang="en-US" dirty="0" smtClean="0"/>
              <a:t> caches)</a:t>
            </a:r>
          </a:p>
          <a:p>
            <a:r>
              <a:rPr lang="en-US" dirty="0" smtClean="0"/>
              <a:t>Assumes clocks are synchronized</a:t>
            </a:r>
          </a:p>
          <a:p>
            <a:r>
              <a:rPr lang="en-US" dirty="0" smtClean="0"/>
              <a:t>No locking</a:t>
            </a:r>
          </a:p>
          <a:p>
            <a:pPr lvl="1"/>
            <a:r>
              <a:rPr lang="en-US" dirty="0" smtClean="0"/>
              <a:t>Separate lock manager needed, but adds state</a:t>
            </a:r>
          </a:p>
          <a:p>
            <a:r>
              <a:rPr lang="en-US" dirty="0" smtClean="0"/>
              <a:t>No reference count for open files</a:t>
            </a:r>
          </a:p>
          <a:p>
            <a:pPr lvl="1"/>
            <a:r>
              <a:rPr lang="en-US" dirty="0" smtClean="0"/>
              <a:t>Could delete file that others have open!</a:t>
            </a:r>
          </a:p>
          <a:p>
            <a:r>
              <a:rPr lang="en-US" dirty="0" smtClean="0"/>
              <a:t>File permissions may change</a:t>
            </a:r>
          </a:p>
          <a:p>
            <a:pPr lvl="1"/>
            <a:r>
              <a:rPr lang="en-US" dirty="0" smtClean="0"/>
              <a:t>Invalidating access</a:t>
            </a:r>
          </a:p>
        </p:txBody>
      </p:sp>
    </p:spTree>
    <p:extLst>
      <p:ext uri="{BB962C8B-B14F-4D97-AF65-F5344CB8AC3E}">
        <p14:creationId xmlns:p14="http://schemas.microsoft.com/office/powerpoint/2010/main" val="188268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NFS Version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TCP </a:t>
            </a:r>
            <a:r>
              <a:rPr lang="en-US" dirty="0" smtClean="0"/>
              <a:t>support</a:t>
            </a:r>
            <a:endParaRPr lang="en-US" dirty="0"/>
          </a:p>
          <a:p>
            <a:pPr lvl="1"/>
            <a:r>
              <a:rPr lang="en-US" dirty="0" smtClean="0"/>
              <a:t>UDP </a:t>
            </a:r>
            <a:r>
              <a:rPr lang="en-US" dirty="0"/>
              <a:t>caused more problems </a:t>
            </a:r>
            <a:r>
              <a:rPr lang="en-US" dirty="0" smtClean="0"/>
              <a:t>(errors) on </a:t>
            </a:r>
            <a:r>
              <a:rPr lang="en-US" dirty="0"/>
              <a:t>WANs </a:t>
            </a:r>
            <a:r>
              <a:rPr lang="en-US" dirty="0" smtClean="0"/>
              <a:t>or wireless</a:t>
            </a:r>
            <a:endParaRPr lang="en-US" dirty="0"/>
          </a:p>
          <a:p>
            <a:pPr lvl="1"/>
            <a:r>
              <a:rPr lang="en-US" dirty="0" smtClean="0"/>
              <a:t>Realized </a:t>
            </a:r>
            <a:r>
              <a:rPr lang="en-US" dirty="0"/>
              <a:t>a</a:t>
            </a:r>
            <a:r>
              <a:rPr lang="en-US" dirty="0" smtClean="0"/>
              <a:t>ll </a:t>
            </a:r>
            <a:r>
              <a:rPr lang="en-US" dirty="0"/>
              <a:t>traffic </a:t>
            </a:r>
            <a:r>
              <a:rPr lang="en-US" dirty="0" smtClean="0"/>
              <a:t>from one </a:t>
            </a:r>
            <a:r>
              <a:rPr lang="en-US" dirty="0" smtClean="0">
                <a:solidFill>
                  <a:srgbClr val="0070C0"/>
                </a:solidFill>
              </a:rPr>
              <a:t>client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008000"/>
                </a:solidFill>
              </a:rPr>
              <a:t>server</a:t>
            </a:r>
            <a:r>
              <a:rPr lang="en-US" dirty="0" smtClean="0"/>
              <a:t> can </a:t>
            </a:r>
            <a:r>
              <a:rPr lang="en-US" dirty="0"/>
              <a:t>be multiplexed on one connection </a:t>
            </a:r>
          </a:p>
          <a:p>
            <a:pPr lvl="2"/>
            <a:r>
              <a:rPr lang="en-US" dirty="0" smtClean="0"/>
              <a:t>Minimizes </a:t>
            </a:r>
            <a:r>
              <a:rPr lang="en-US" dirty="0"/>
              <a:t>connection </a:t>
            </a:r>
            <a:r>
              <a:rPr lang="en-US" dirty="0" smtClean="0"/>
              <a:t>setup cost</a:t>
            </a:r>
            <a:endParaRPr lang="en-US" dirty="0"/>
          </a:p>
          <a:p>
            <a:r>
              <a:rPr lang="en-US" dirty="0" smtClean="0"/>
              <a:t>Large-block transfers</a:t>
            </a:r>
          </a:p>
          <a:p>
            <a:pPr lvl="1"/>
            <a:r>
              <a:rPr lang="en-US" dirty="0" smtClean="0"/>
              <a:t>Negotiate for optimal transfer size</a:t>
            </a:r>
          </a:p>
          <a:p>
            <a:pPr lvl="1"/>
            <a:r>
              <a:rPr lang="en-US" dirty="0" smtClean="0"/>
              <a:t>No fixed limit on amount of data per request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30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NFS Version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Adds state to system</a:t>
            </a:r>
          </a:p>
          <a:p>
            <a:r>
              <a:rPr lang="en-US" dirty="0" smtClean="0"/>
              <a:t>Supports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open()</a:t>
            </a:r>
            <a:r>
              <a:rPr lang="en-US" dirty="0" smtClean="0">
                <a:cs typeface="Courier New" pitchFamily="49" charset="0"/>
              </a:rPr>
              <a:t> </a:t>
            </a:r>
            <a:r>
              <a:rPr lang="en-US" dirty="0" smtClean="0"/>
              <a:t>operations since can be maintained on server</a:t>
            </a:r>
          </a:p>
          <a:p>
            <a:r>
              <a:rPr lang="en-US" dirty="0" smtClean="0"/>
              <a:t>Read operations not absolute, but relative, and don’t need all file information, just handle</a:t>
            </a:r>
          </a:p>
          <a:p>
            <a:pPr lvl="1"/>
            <a:r>
              <a:rPr lang="en-US" dirty="0" smtClean="0"/>
              <a:t>Shorter messages</a:t>
            </a:r>
          </a:p>
          <a:p>
            <a:r>
              <a:rPr lang="en-US" dirty="0" smtClean="0"/>
              <a:t>Locking integrated</a:t>
            </a:r>
          </a:p>
          <a:p>
            <a:r>
              <a:rPr lang="en-US" dirty="0" smtClean="0"/>
              <a:t>Includes optional security/encryption</a:t>
            </a:r>
          </a:p>
        </p:txBody>
      </p:sp>
    </p:spTree>
    <p:extLst>
      <p:ext uri="{BB962C8B-B14F-4D97-AF65-F5344CB8AC3E}">
        <p14:creationId xmlns:p14="http://schemas.microsoft.com/office/powerpoint/2010/main" val="344180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					</a:t>
            </a:r>
            <a:r>
              <a:rPr lang="en-US" dirty="0" smtClean="0">
                <a:solidFill>
                  <a:srgbClr val="008000"/>
                </a:solidFill>
              </a:rPr>
              <a:t>(done)</a:t>
            </a:r>
          </a:p>
          <a:p>
            <a:r>
              <a:rPr lang="en-US" dirty="0" smtClean="0"/>
              <a:t>Basic principles				</a:t>
            </a:r>
            <a:r>
              <a:rPr lang="en-US" dirty="0" smtClean="0">
                <a:solidFill>
                  <a:srgbClr val="008000"/>
                </a:solidFill>
              </a:rPr>
              <a:t>(done)</a:t>
            </a:r>
          </a:p>
          <a:p>
            <a:r>
              <a:rPr lang="en-US" dirty="0" smtClean="0"/>
              <a:t>Network File System (NFS)		</a:t>
            </a:r>
            <a:r>
              <a:rPr lang="en-US" dirty="0" smtClean="0">
                <a:solidFill>
                  <a:srgbClr val="008000"/>
                </a:solidFill>
              </a:rPr>
              <a:t>(done)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Andrew File System (AFS)			</a:t>
            </a:r>
            <a:r>
              <a:rPr lang="en-US" dirty="0" smtClean="0">
                <a:solidFill>
                  <a:srgbClr val="FF0000"/>
                </a:solidFill>
              </a:rPr>
              <a:t>(next)</a:t>
            </a:r>
            <a:endParaRPr lang="en-US" dirty="0" smtClean="0"/>
          </a:p>
          <a:p>
            <a:r>
              <a:rPr lang="en-US" dirty="0" smtClean="0"/>
              <a:t>Dropbox</a:t>
            </a:r>
          </a:p>
        </p:txBody>
      </p:sp>
    </p:spTree>
    <p:extLst>
      <p:ext uri="{BB962C8B-B14F-4D97-AF65-F5344CB8AC3E}">
        <p14:creationId xmlns:p14="http://schemas.microsoft.com/office/powerpoint/2010/main" val="344076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Concepts of Distributed File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"/>
              </a:spcBef>
            </a:pPr>
            <a:r>
              <a:rPr lang="en-US" dirty="0" smtClean="0"/>
              <a:t>Transparency</a:t>
            </a:r>
          </a:p>
          <a:p>
            <a:pPr>
              <a:spcBef>
                <a:spcPct val="5000"/>
              </a:spcBef>
            </a:pPr>
            <a:r>
              <a:rPr lang="en-US" dirty="0" smtClean="0"/>
              <a:t>Concurrent Updates</a:t>
            </a:r>
          </a:p>
          <a:p>
            <a:pPr>
              <a:spcBef>
                <a:spcPct val="5000"/>
              </a:spcBef>
            </a:pPr>
            <a:r>
              <a:rPr lang="en-US" dirty="0" smtClean="0"/>
              <a:t>Replication</a:t>
            </a:r>
          </a:p>
          <a:p>
            <a:pPr>
              <a:spcBef>
                <a:spcPct val="5000"/>
              </a:spcBef>
            </a:pPr>
            <a:r>
              <a:rPr lang="en-US" dirty="0" smtClean="0"/>
              <a:t>Fault Tolerance</a:t>
            </a:r>
          </a:p>
          <a:p>
            <a:pPr>
              <a:spcBef>
                <a:spcPct val="5000"/>
              </a:spcBef>
            </a:pPr>
            <a:r>
              <a:rPr lang="en-US" dirty="0" smtClean="0"/>
              <a:t>Consistency</a:t>
            </a:r>
          </a:p>
          <a:p>
            <a:pPr>
              <a:spcBef>
                <a:spcPct val="5000"/>
              </a:spcBef>
            </a:pPr>
            <a:r>
              <a:rPr lang="en-US" dirty="0" smtClean="0"/>
              <a:t>Platform Independence</a:t>
            </a:r>
          </a:p>
          <a:p>
            <a:pPr>
              <a:spcBef>
                <a:spcPct val="5000"/>
              </a:spcBef>
            </a:pPr>
            <a:r>
              <a:rPr lang="en-US" dirty="0" smtClean="0"/>
              <a:t>Security</a:t>
            </a:r>
          </a:p>
          <a:p>
            <a:pPr>
              <a:spcBef>
                <a:spcPct val="5000"/>
              </a:spcBef>
            </a:pPr>
            <a:r>
              <a:rPr lang="en-US" dirty="0" smtClean="0"/>
              <a:t>Efficiency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181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Andrew File System (AFS)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Developed at CMU in 1980’s (hence the “Andrew” from “Andrew Carnegie”)</a:t>
            </a:r>
          </a:p>
          <a:p>
            <a:pPr lvl="1"/>
            <a:r>
              <a:rPr lang="en-US" dirty="0" smtClean="0"/>
              <a:t>Commercialized through IBM to </a:t>
            </a:r>
            <a:r>
              <a:rPr lang="en-US" dirty="0" err="1" smtClean="0"/>
              <a:t>OpenAFS</a:t>
            </a:r>
            <a:r>
              <a:rPr lang="en-US" dirty="0" smtClean="0"/>
              <a:t> (</a:t>
            </a:r>
            <a:r>
              <a:rPr lang="en-US" dirty="0" smtClean="0">
                <a:hlinkClick r:id="rId2"/>
              </a:rPr>
              <a:t>http://openafs.org/</a:t>
            </a:r>
            <a:r>
              <a:rPr lang="en-US" dirty="0"/>
              <a:t>)</a:t>
            </a:r>
            <a:endParaRPr lang="en-US" dirty="0" smtClean="0"/>
          </a:p>
          <a:p>
            <a:r>
              <a:rPr lang="en-US" dirty="0" smtClean="0"/>
              <a:t>Transparent access to remote files</a:t>
            </a:r>
          </a:p>
          <a:p>
            <a:r>
              <a:rPr lang="en-US" dirty="0" smtClean="0"/>
              <a:t>Using Unix-like file operations 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creat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(), open()</a:t>
            </a:r>
            <a:r>
              <a:rPr lang="en-US" dirty="0" smtClean="0"/>
              <a:t>, </a:t>
            </a:r>
            <a:r>
              <a:rPr lang="en-US" dirty="0" smtClean="0"/>
              <a:t>…)</a:t>
            </a:r>
          </a:p>
          <a:p>
            <a:r>
              <a:rPr lang="en-US" dirty="0" smtClean="0"/>
              <a:t>But AFS differs markedly from NFS in design and implementation…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34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 Observations Motivating AFS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For Unix users</a:t>
            </a:r>
          </a:p>
          <a:p>
            <a:pPr lvl="1"/>
            <a:r>
              <a:rPr lang="en-US" dirty="0" smtClean="0"/>
              <a:t>Most files are small, less than 10 KB in size</a:t>
            </a:r>
          </a:p>
          <a:p>
            <a:pPr lvl="1"/>
            <a:r>
              <a:rPr lang="en-US" dirty="0" smtClean="0">
                <a:latin typeface="Courier New" pitchFamily="49" charset="0"/>
                <a:cs typeface="Courier New" pitchFamily="49" charset="0"/>
              </a:rPr>
              <a:t>read()</a:t>
            </a:r>
            <a:r>
              <a:rPr lang="en-US" dirty="0" smtClean="0"/>
              <a:t> more common than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write()</a:t>
            </a:r>
            <a:r>
              <a:rPr lang="en-US" dirty="0" smtClean="0"/>
              <a:t> - about 6x</a:t>
            </a:r>
          </a:p>
          <a:p>
            <a:pPr lvl="1"/>
            <a:r>
              <a:rPr lang="en-US" dirty="0" smtClean="0"/>
              <a:t>Sequential access dominates, random rare</a:t>
            </a:r>
          </a:p>
          <a:p>
            <a:pPr lvl="1"/>
            <a:r>
              <a:rPr lang="en-US" dirty="0" smtClean="0"/>
              <a:t>Files referenced in bursts – used recently, will likely be used again</a:t>
            </a:r>
          </a:p>
          <a:p>
            <a:r>
              <a:rPr lang="en-US" dirty="0" smtClean="0"/>
              <a:t>Typical scenarios for most files:</a:t>
            </a:r>
          </a:p>
          <a:p>
            <a:pPr lvl="1"/>
            <a:r>
              <a:rPr lang="en-US" dirty="0" smtClean="0"/>
              <a:t>Many files for one user only (i.e., not shared), so no problem</a:t>
            </a:r>
          </a:p>
          <a:p>
            <a:pPr lvl="1"/>
            <a:r>
              <a:rPr lang="en-US" dirty="0" smtClean="0"/>
              <a:t>Shared files that are infrequently updated to others (e.g., code, large report) no problem</a:t>
            </a:r>
          </a:p>
          <a:p>
            <a:r>
              <a:rPr lang="en-US" dirty="0" smtClean="0"/>
              <a:t>Local cache of few hundred MB enough </a:t>
            </a:r>
            <a:r>
              <a:rPr lang="en-US" dirty="0" smtClean="0"/>
              <a:t>for working </a:t>
            </a:r>
            <a:r>
              <a:rPr lang="en-US" dirty="0" smtClean="0"/>
              <a:t>set for most users</a:t>
            </a:r>
          </a:p>
          <a:p>
            <a:r>
              <a:rPr lang="en-US" dirty="0" smtClean="0"/>
              <a:t>What doesn’t fit?  </a:t>
            </a:r>
            <a:r>
              <a:rPr lang="en-US" dirty="0" smtClean="0">
                <a:sym typeface="Wingdings" pitchFamily="2" charset="2"/>
              </a:rPr>
              <a:t> d</a:t>
            </a:r>
            <a:r>
              <a:rPr lang="en-US" dirty="0" smtClean="0"/>
              <a:t>atabases – updated frequently, often shared, need fine-grained control</a:t>
            </a:r>
          </a:p>
          <a:p>
            <a:pPr lvl="1"/>
            <a:r>
              <a:rPr lang="en-US" dirty="0" smtClean="0"/>
              <a:t>Explicitly, AFS </a:t>
            </a:r>
            <a:r>
              <a:rPr lang="en-US" i="1" dirty="0" smtClean="0"/>
              <a:t>not</a:t>
            </a:r>
            <a:r>
              <a:rPr lang="en-US" dirty="0" smtClean="0"/>
              <a:t> for databases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93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AFS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Scalability is most important design goal</a:t>
            </a:r>
          </a:p>
          <a:p>
            <a:pPr lvl="1"/>
            <a:r>
              <a:rPr lang="en-US" dirty="0" smtClean="0"/>
              <a:t>Distributed file systems generally have more users than other distributed systems</a:t>
            </a:r>
          </a:p>
          <a:p>
            <a:r>
              <a:rPr lang="en-US" dirty="0" smtClean="0"/>
              <a:t>Key strategy is caching of </a:t>
            </a:r>
            <a:r>
              <a:rPr lang="en-US" dirty="0" smtClean="0">
                <a:solidFill>
                  <a:srgbClr val="C00000"/>
                </a:solidFill>
              </a:rPr>
              <a:t>whole files </a:t>
            </a:r>
            <a:r>
              <a:rPr lang="en-US" dirty="0" smtClean="0"/>
              <a:t>at </a:t>
            </a:r>
            <a:r>
              <a:rPr lang="en-US" dirty="0" smtClean="0">
                <a:solidFill>
                  <a:srgbClr val="0070C0"/>
                </a:solidFill>
              </a:rPr>
              <a:t>clients</a:t>
            </a:r>
          </a:p>
          <a:p>
            <a:pPr lvl="1"/>
            <a:r>
              <a:rPr lang="en-US" i="1" dirty="0" smtClean="0"/>
              <a:t>Whole-file serving </a:t>
            </a:r>
            <a:r>
              <a:rPr lang="en-US" dirty="0" smtClean="0"/>
              <a:t>– entire file and directories</a:t>
            </a:r>
          </a:p>
          <a:p>
            <a:pPr lvl="1"/>
            <a:r>
              <a:rPr lang="en-US" i="1" dirty="0" smtClean="0"/>
              <a:t>Whole-file caching </a:t>
            </a:r>
            <a:r>
              <a:rPr lang="en-US" dirty="0" smtClean="0"/>
              <a:t>– clients store cache on disk</a:t>
            </a:r>
          </a:p>
          <a:p>
            <a:pPr lvl="2"/>
            <a:r>
              <a:rPr lang="en-US" dirty="0" smtClean="0"/>
              <a:t>Typically several hundred</a:t>
            </a:r>
          </a:p>
          <a:p>
            <a:pPr lvl="2"/>
            <a:r>
              <a:rPr lang="en-US" dirty="0" smtClean="0"/>
              <a:t>“Permanent” in that written to local disk, so still there if rebooted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96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AFS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Process at </a:t>
            </a:r>
            <a:r>
              <a:rPr lang="en-US" dirty="0" smtClean="0">
                <a:solidFill>
                  <a:srgbClr val="0070C0"/>
                </a:solidFill>
              </a:rPr>
              <a:t>client</a:t>
            </a:r>
            <a:r>
              <a:rPr lang="en-US" dirty="0" smtClean="0"/>
              <a:t> issues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open()</a:t>
            </a:r>
            <a:r>
              <a:rPr lang="en-US" dirty="0" smtClean="0"/>
              <a:t> system call</a:t>
            </a:r>
          </a:p>
          <a:p>
            <a:r>
              <a:rPr lang="en-US" dirty="0" smtClean="0"/>
              <a:t>Check if local cached copy </a:t>
            </a:r>
          </a:p>
          <a:p>
            <a:pPr lvl="1"/>
            <a:r>
              <a:rPr lang="en-US" dirty="0" smtClean="0"/>
              <a:t>Yes? then use.  Done.</a:t>
            </a:r>
          </a:p>
          <a:p>
            <a:pPr lvl="1"/>
            <a:r>
              <a:rPr lang="en-US" dirty="0" smtClean="0"/>
              <a:t>No? then proceed to next step.</a:t>
            </a:r>
          </a:p>
          <a:p>
            <a:r>
              <a:rPr lang="en-US" dirty="0" smtClean="0"/>
              <a:t>Send request to </a:t>
            </a:r>
            <a:r>
              <a:rPr lang="en-US" dirty="0" smtClean="0">
                <a:solidFill>
                  <a:srgbClr val="008000"/>
                </a:solidFill>
              </a:rPr>
              <a:t>server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Server</a:t>
            </a:r>
            <a:r>
              <a:rPr lang="en-US" dirty="0" smtClean="0"/>
              <a:t> sends back entire copy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Client</a:t>
            </a:r>
            <a:r>
              <a:rPr lang="en-US" dirty="0" smtClean="0"/>
              <a:t> opens file (normal Unix file descriptor, local access)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read()</a:t>
            </a:r>
            <a:r>
              <a:rPr lang="en-US" dirty="0" smtClean="0">
                <a:cs typeface="Courier New" panose="02070309020205020404" pitchFamily="49" charset="0"/>
              </a:rPr>
              <a:t>,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write()</a:t>
            </a:r>
            <a:r>
              <a:rPr lang="en-US" dirty="0" smtClean="0">
                <a:cs typeface="Courier New" panose="02070309020205020404" pitchFamily="49" charset="0"/>
              </a:rPr>
              <a:t>, </a:t>
            </a:r>
            <a:r>
              <a:rPr lang="en-US" dirty="0" smtClean="0"/>
              <a:t>etc. all apply to copy</a:t>
            </a:r>
          </a:p>
          <a:p>
            <a:r>
              <a:rPr lang="en-US" dirty="0" smtClean="0"/>
              <a:t>When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close()</a:t>
            </a:r>
            <a:r>
              <a:rPr lang="en-US" dirty="0" smtClean="0"/>
              <a:t>, if local cached copy changed, send back to </a:t>
            </a:r>
            <a:r>
              <a:rPr lang="en-US" dirty="0" smtClean="0">
                <a:solidFill>
                  <a:srgbClr val="008000"/>
                </a:solidFill>
              </a:rPr>
              <a:t>server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69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AFS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AFS gain control on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open()</a:t>
            </a:r>
            <a:r>
              <a:rPr lang="en-US" dirty="0" smtClean="0"/>
              <a:t>or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close()</a:t>
            </a:r>
            <a:r>
              <a:rPr lang="en-US" dirty="0" smtClean="0">
                <a:cs typeface="Courier New" pitchFamily="49" charset="0"/>
              </a:rPr>
              <a:t>?</a:t>
            </a:r>
          </a:p>
          <a:p>
            <a:r>
              <a:rPr lang="en-US" dirty="0" smtClean="0"/>
              <a:t>What space is allocated for cached files on </a:t>
            </a:r>
            <a:r>
              <a:rPr lang="en-US" dirty="0" smtClean="0">
                <a:solidFill>
                  <a:srgbClr val="0070C0"/>
                </a:solidFill>
              </a:rPr>
              <a:t>clients</a:t>
            </a:r>
            <a:r>
              <a:rPr lang="en-US" dirty="0" smtClean="0"/>
              <a:t>?</a:t>
            </a:r>
          </a:p>
          <a:p>
            <a:r>
              <a:rPr lang="en-US" dirty="0" smtClean="0"/>
              <a:t>How does AFS ensure cached copies are up-to-date since may be updated by several </a:t>
            </a:r>
            <a:r>
              <a:rPr lang="en-US" dirty="0" smtClean="0">
                <a:solidFill>
                  <a:srgbClr val="0070C0"/>
                </a:solidFill>
              </a:rPr>
              <a:t>clients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49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AFS Architecture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5181600"/>
            <a:ext cx="8229600" cy="1600200"/>
          </a:xfrm>
        </p:spPr>
        <p:txBody>
          <a:bodyPr>
            <a:normAutofit fontScale="85000" lnSpcReduction="20000"/>
          </a:bodyPr>
          <a:lstStyle/>
          <a:p>
            <a:r>
              <a:rPr lang="en-US" i="1" dirty="0" smtClean="0"/>
              <a:t>Vice</a:t>
            </a:r>
            <a:r>
              <a:rPr lang="en-US" dirty="0" smtClean="0"/>
              <a:t> – implements flat file system on </a:t>
            </a:r>
            <a:r>
              <a:rPr lang="en-US" dirty="0" smtClean="0">
                <a:solidFill>
                  <a:srgbClr val="008000"/>
                </a:solidFill>
              </a:rPr>
              <a:t>server</a:t>
            </a:r>
          </a:p>
          <a:p>
            <a:r>
              <a:rPr lang="en-US" i="1" dirty="0" smtClean="0"/>
              <a:t>Venus</a:t>
            </a:r>
            <a:r>
              <a:rPr lang="en-US" dirty="0" smtClean="0"/>
              <a:t> – intercepts remote requests, pass to vice</a:t>
            </a:r>
          </a:p>
          <a:p>
            <a:pPr lvl="1"/>
            <a:r>
              <a:rPr lang="en-US" dirty="0" smtClean="0"/>
              <a:t>Vice provides for directory structure, relative location, working directory</a:t>
            </a:r>
            <a:endParaRPr lang="en-US" dirty="0"/>
          </a:p>
        </p:txBody>
      </p:sp>
      <p:pic>
        <p:nvPicPr>
          <p:cNvPr id="4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6324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706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Call Interception in AFS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2590800" cy="4525963"/>
          </a:xfrm>
        </p:spPr>
        <p:txBody>
          <a:bodyPr/>
          <a:lstStyle/>
          <a:p>
            <a:r>
              <a:rPr lang="en-US" dirty="0" smtClean="0"/>
              <a:t>Kernel mod to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open() </a:t>
            </a:r>
            <a:r>
              <a:rPr lang="en-US" dirty="0" smtClean="0"/>
              <a:t>and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close()</a:t>
            </a:r>
          </a:p>
          <a:p>
            <a:r>
              <a:rPr lang="en-US" dirty="0" smtClean="0"/>
              <a:t>If remote, pass to </a:t>
            </a:r>
            <a:r>
              <a:rPr lang="en-US" i="1" dirty="0" smtClean="0"/>
              <a:t>Venus</a:t>
            </a:r>
            <a:endParaRPr lang="en-US" i="1" dirty="0"/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1752600"/>
            <a:ext cx="5943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07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Vice issues </a:t>
            </a:r>
            <a:r>
              <a:rPr lang="en-US" i="1" dirty="0" smtClean="0"/>
              <a:t>callback promise </a:t>
            </a:r>
            <a:r>
              <a:rPr lang="en-US" dirty="0" smtClean="0"/>
              <a:t>with file</a:t>
            </a:r>
          </a:p>
          <a:p>
            <a:r>
              <a:rPr lang="en-US" dirty="0" smtClean="0"/>
              <a:t>If </a:t>
            </a:r>
            <a:r>
              <a:rPr lang="en-US" dirty="0" smtClean="0">
                <a:solidFill>
                  <a:srgbClr val="008000"/>
                </a:solidFill>
              </a:rPr>
              <a:t>server</a:t>
            </a:r>
            <a:r>
              <a:rPr lang="en-US" dirty="0" smtClean="0"/>
              <a:t> copy changes, it “calls back” to Venus processes, cancelling file</a:t>
            </a:r>
          </a:p>
          <a:p>
            <a:pPr lvl="1"/>
            <a:r>
              <a:rPr lang="en-US" dirty="0" smtClean="0"/>
              <a:t>Note, change only happens on close of whole file</a:t>
            </a:r>
          </a:p>
          <a:p>
            <a:r>
              <a:rPr lang="en-US" dirty="0" smtClean="0"/>
              <a:t>If Venus process </a:t>
            </a:r>
            <a:r>
              <a:rPr lang="en-US" dirty="0" smtClean="0"/>
              <a:t>re-opens </a:t>
            </a:r>
            <a:r>
              <a:rPr lang="en-US" dirty="0" smtClean="0"/>
              <a:t>file, must fetch copy from </a:t>
            </a:r>
            <a:r>
              <a:rPr lang="en-US" dirty="0" smtClean="0">
                <a:solidFill>
                  <a:srgbClr val="008000"/>
                </a:solidFill>
              </a:rPr>
              <a:t>server</a:t>
            </a:r>
          </a:p>
          <a:p>
            <a:pPr lvl="1"/>
            <a:r>
              <a:rPr lang="en-US" dirty="0" smtClean="0"/>
              <a:t>Note, </a:t>
            </a:r>
            <a:r>
              <a:rPr lang="en-US" dirty="0" smtClean="0"/>
              <a:t>if </a:t>
            </a:r>
            <a:r>
              <a:rPr lang="en-US" dirty="0" smtClean="0">
                <a:solidFill>
                  <a:srgbClr val="0070C0"/>
                </a:solidFill>
              </a:rPr>
              <a:t>client</a:t>
            </a:r>
            <a:r>
              <a:rPr lang="en-US" dirty="0" smtClean="0"/>
              <a:t> </a:t>
            </a:r>
            <a:r>
              <a:rPr lang="en-US" dirty="0" smtClean="0"/>
              <a:t>already had open, will still proceed</a:t>
            </a:r>
          </a:p>
          <a:p>
            <a:r>
              <a:rPr lang="en-US" dirty="0" smtClean="0"/>
              <a:t>If reboot, cannot be sure callbacks are all correct (may have missed some)</a:t>
            </a:r>
          </a:p>
          <a:p>
            <a:pPr lvl="1"/>
            <a:r>
              <a:rPr lang="en-US" dirty="0" smtClean="0"/>
              <a:t>Checks with server for each open</a:t>
            </a:r>
          </a:p>
          <a:p>
            <a:r>
              <a:rPr lang="en-US" dirty="0" smtClean="0"/>
              <a:t>Note, versus traditional cache checking, AFS far less communication for non-shared, read-only files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71800" y="6172199"/>
            <a:ext cx="3312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(Flow diagram next slide)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1821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Implementation of System Calls in AFS</a:t>
            </a:r>
            <a:endParaRPr lang="en-US" dirty="0"/>
          </a:p>
        </p:txBody>
      </p:sp>
      <p:pic>
        <p:nvPicPr>
          <p:cNvPr id="4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7162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7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 other access control mechanisms</a:t>
            </a:r>
          </a:p>
          <a:p>
            <a:r>
              <a:rPr lang="en-US" dirty="0" smtClean="0"/>
              <a:t>If several workstations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close()</a:t>
            </a:r>
            <a:r>
              <a:rPr lang="en-US" dirty="0" smtClean="0">
                <a:cs typeface="Courier New" pitchFamily="49" charset="0"/>
              </a:rPr>
              <a:t> </a:t>
            </a:r>
            <a:r>
              <a:rPr lang="en-US" dirty="0" smtClean="0"/>
              <a:t>file after writing, only last file will be written</a:t>
            </a:r>
          </a:p>
          <a:p>
            <a:pPr lvl="1"/>
            <a:r>
              <a:rPr lang="en-US" dirty="0" smtClean="0"/>
              <a:t>Others silently lost</a:t>
            </a:r>
          </a:p>
          <a:p>
            <a:r>
              <a:rPr lang="en-US" dirty="0" smtClean="0"/>
              <a:t>Clients must implement concurrency control separately</a:t>
            </a:r>
          </a:p>
          <a:p>
            <a:r>
              <a:rPr lang="en-US" dirty="0" smtClean="0"/>
              <a:t>If two processes on same machine access file, local Unix semantics apply (i.e., generally none, unless processes explicitly lock)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59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Transparency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3124200" y="1600200"/>
            <a:ext cx="5562600" cy="4876800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ct val="5000"/>
              </a:spcBef>
              <a:buNone/>
            </a:pPr>
            <a:r>
              <a:rPr lang="en-US" sz="2800" dirty="0" smtClean="0"/>
              <a:t>Illusion </a:t>
            </a:r>
            <a:r>
              <a:rPr lang="en-US" sz="2800" dirty="0"/>
              <a:t>that </a:t>
            </a:r>
            <a:r>
              <a:rPr lang="en-US" sz="2800" dirty="0" smtClean="0"/>
              <a:t>local/remote files are </a:t>
            </a:r>
            <a:r>
              <a:rPr lang="en-US" sz="2800" dirty="0"/>
              <a:t>similar. </a:t>
            </a:r>
            <a:r>
              <a:rPr lang="en-US" sz="2800" dirty="0" smtClean="0"/>
              <a:t>Includes</a:t>
            </a:r>
            <a:r>
              <a:rPr lang="en-US" sz="2800" dirty="0"/>
              <a:t>:</a:t>
            </a:r>
          </a:p>
          <a:p>
            <a:pPr>
              <a:spcBef>
                <a:spcPct val="5000"/>
              </a:spcBef>
            </a:pPr>
            <a:r>
              <a:rPr lang="en-US" sz="2800" i="1" dirty="0"/>
              <a:t>Access </a:t>
            </a:r>
            <a:r>
              <a:rPr lang="en-US" sz="2800" i="1" dirty="0" smtClean="0"/>
              <a:t>transparency </a:t>
            </a:r>
            <a:r>
              <a:rPr lang="en-US" sz="2800" dirty="0" smtClean="0"/>
              <a:t>— a </a:t>
            </a:r>
            <a:r>
              <a:rPr lang="en-US" sz="2800" dirty="0"/>
              <a:t>single set of </a:t>
            </a:r>
            <a:r>
              <a:rPr lang="en-US" sz="2800" dirty="0" smtClean="0"/>
              <a:t>operations.  Clients that work on local files can work with remote files.</a:t>
            </a:r>
            <a:endParaRPr lang="en-US" sz="2800" dirty="0"/>
          </a:p>
          <a:p>
            <a:pPr>
              <a:spcBef>
                <a:spcPct val="5000"/>
              </a:spcBef>
            </a:pPr>
            <a:r>
              <a:rPr lang="en-US" sz="2800" i="1" dirty="0"/>
              <a:t>Location </a:t>
            </a:r>
            <a:r>
              <a:rPr lang="en-US" sz="2800" i="1" dirty="0" smtClean="0"/>
              <a:t>transparency </a:t>
            </a:r>
            <a:r>
              <a:rPr lang="en-US" sz="2800" dirty="0" smtClean="0"/>
              <a:t>— clients see a uniform name space.  Relocate without changing path names.</a:t>
            </a:r>
            <a:endParaRPr lang="en-US" sz="2800" dirty="0"/>
          </a:p>
          <a:p>
            <a:pPr>
              <a:spcBef>
                <a:spcPct val="5000"/>
              </a:spcBef>
            </a:pPr>
            <a:r>
              <a:rPr lang="en-US" sz="2800" i="1" dirty="0"/>
              <a:t>Mobility </a:t>
            </a:r>
            <a:r>
              <a:rPr lang="en-US" sz="2800" i="1" dirty="0" smtClean="0"/>
              <a:t>transparency </a:t>
            </a:r>
            <a:r>
              <a:rPr lang="en-US" sz="2800" dirty="0" smtClean="0"/>
              <a:t>— files </a:t>
            </a:r>
            <a:r>
              <a:rPr lang="en-US" sz="2800" dirty="0"/>
              <a:t>can be moved without modifying programs or changing system tables</a:t>
            </a:r>
          </a:p>
          <a:p>
            <a:pPr>
              <a:spcBef>
                <a:spcPct val="5000"/>
              </a:spcBef>
            </a:pPr>
            <a:r>
              <a:rPr lang="en-US" sz="2800" i="1" dirty="0"/>
              <a:t>Performance </a:t>
            </a:r>
            <a:r>
              <a:rPr lang="en-US" sz="2800" i="1" dirty="0" smtClean="0"/>
              <a:t>transparency </a:t>
            </a:r>
            <a:r>
              <a:rPr lang="en-US" sz="2800" dirty="0" smtClean="0"/>
              <a:t>— within </a:t>
            </a:r>
            <a:r>
              <a:rPr lang="en-US" sz="2800" dirty="0"/>
              <a:t>limits, local and remote file access meet performance </a:t>
            </a:r>
            <a:r>
              <a:rPr lang="en-US" sz="2800" dirty="0" smtClean="0"/>
              <a:t>standards </a:t>
            </a:r>
            <a:endParaRPr lang="en-US" sz="2800" dirty="0"/>
          </a:p>
          <a:p>
            <a:pPr>
              <a:spcBef>
                <a:spcPct val="5000"/>
              </a:spcBef>
            </a:pPr>
            <a:r>
              <a:rPr lang="en-US" sz="2800" i="1" dirty="0"/>
              <a:t>Scaling </a:t>
            </a:r>
            <a:r>
              <a:rPr lang="en-US" sz="2800" i="1" dirty="0" smtClean="0"/>
              <a:t>transparency </a:t>
            </a:r>
            <a:r>
              <a:rPr lang="en-US" sz="2800" dirty="0" smtClean="0"/>
              <a:t>—</a:t>
            </a:r>
            <a:r>
              <a:rPr lang="en-US" sz="2800" dirty="0"/>
              <a:t>increased loads do not degrade performance </a:t>
            </a:r>
            <a:r>
              <a:rPr lang="en-US" sz="2800" dirty="0" smtClean="0"/>
              <a:t>significantly.  Capacity can be expanded.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A2125-99E2-4EFC-98F0-608FE384A76F}" type="slidenum">
              <a:rPr lang="en-US"/>
              <a:pPr/>
              <a:t>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2286000"/>
            <a:ext cx="2438400" cy="2405274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>
              <a:spcBef>
                <a:spcPct val="5000"/>
              </a:spcBef>
            </a:pPr>
            <a:r>
              <a:rPr lang="en-US" b="1" i="1" dirty="0">
                <a:solidFill>
                  <a:srgbClr val="008000"/>
                </a:solidFill>
              </a:rPr>
              <a:t>Transparency</a:t>
            </a:r>
          </a:p>
          <a:p>
            <a:pPr>
              <a:spcBef>
                <a:spcPct val="5000"/>
              </a:spcBef>
            </a:pPr>
            <a:r>
              <a:rPr lang="en-US" dirty="0"/>
              <a:t>Concurrent Updates</a:t>
            </a:r>
          </a:p>
          <a:p>
            <a:pPr>
              <a:spcBef>
                <a:spcPct val="5000"/>
              </a:spcBef>
            </a:pPr>
            <a:r>
              <a:rPr lang="en-US" dirty="0"/>
              <a:t>Replication</a:t>
            </a:r>
          </a:p>
          <a:p>
            <a:pPr>
              <a:spcBef>
                <a:spcPct val="5000"/>
              </a:spcBef>
            </a:pPr>
            <a:r>
              <a:rPr lang="en-US" dirty="0"/>
              <a:t>Fault Tolerance</a:t>
            </a:r>
          </a:p>
          <a:p>
            <a:pPr>
              <a:spcBef>
                <a:spcPct val="5000"/>
              </a:spcBef>
            </a:pPr>
            <a:r>
              <a:rPr lang="en-US" dirty="0"/>
              <a:t>Consistency</a:t>
            </a:r>
          </a:p>
          <a:p>
            <a:pPr>
              <a:spcBef>
                <a:spcPct val="5000"/>
              </a:spcBef>
            </a:pPr>
            <a:r>
              <a:rPr lang="en-US" dirty="0"/>
              <a:t>Platform Independence</a:t>
            </a:r>
          </a:p>
          <a:p>
            <a:pPr>
              <a:spcBef>
                <a:spcPct val="5000"/>
              </a:spcBef>
            </a:pPr>
            <a:r>
              <a:rPr lang="en-US" dirty="0"/>
              <a:t>Security</a:t>
            </a:r>
          </a:p>
          <a:p>
            <a:pPr>
              <a:spcBef>
                <a:spcPct val="5000"/>
              </a:spcBef>
            </a:pPr>
            <a:r>
              <a:rPr lang="en-US" dirty="0"/>
              <a:t>Efficiency</a:t>
            </a:r>
          </a:p>
        </p:txBody>
      </p:sp>
    </p:spTree>
    <p:extLst>
      <p:ext uri="{BB962C8B-B14F-4D97-AF65-F5344CB8AC3E}">
        <p14:creationId xmlns:p14="http://schemas.microsoft.com/office/powerpoint/2010/main" val="36920131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AFS </a:t>
            </a:r>
            <a:r>
              <a:rPr lang="en-US" dirty="0" err="1" smtClean="0"/>
              <a:t>Misc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1989: Benchmark with 18 clients, standard NFS load</a:t>
            </a:r>
          </a:p>
          <a:p>
            <a:pPr lvl="1"/>
            <a:r>
              <a:rPr lang="en-US" dirty="0" smtClean="0"/>
              <a:t>Up to 120% improvement over NFS</a:t>
            </a:r>
          </a:p>
          <a:p>
            <a:r>
              <a:rPr lang="en-US" dirty="0" smtClean="0"/>
              <a:t>1996: </a:t>
            </a:r>
            <a:r>
              <a:rPr lang="en-US" dirty="0" err="1" smtClean="0"/>
              <a:t>Transarc</a:t>
            </a:r>
            <a:r>
              <a:rPr lang="en-US" dirty="0" smtClean="0"/>
              <a:t> (acquired by IBM) Deployed on 1000 servers over 150 sites</a:t>
            </a:r>
          </a:p>
          <a:p>
            <a:pPr lvl="1"/>
            <a:r>
              <a:rPr lang="en-US" dirty="0" smtClean="0"/>
              <a:t>96-98% cache hit rate</a:t>
            </a:r>
          </a:p>
          <a:p>
            <a:r>
              <a:rPr lang="en-US" dirty="0" smtClean="0"/>
              <a:t>Today, some AFS cells up to 25,000 clients (Morgan Stanley)</a:t>
            </a:r>
          </a:p>
          <a:p>
            <a:r>
              <a:rPr lang="en-US" dirty="0" err="1" smtClean="0"/>
              <a:t>OpenAFS</a:t>
            </a:r>
            <a:r>
              <a:rPr lang="en-US" dirty="0" smtClean="0"/>
              <a:t> standard: </a:t>
            </a:r>
            <a:r>
              <a:rPr lang="en-US" dirty="0">
                <a:hlinkClick r:id="rId2"/>
              </a:rPr>
              <a:t>http://www.openafs.org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0046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Distributed File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i="1" dirty="0" smtClean="0"/>
              <a:t>SMB: </a:t>
            </a:r>
            <a:r>
              <a:rPr lang="en-US" dirty="0" smtClean="0"/>
              <a:t>Server Message Blocks, Microsoft (</a:t>
            </a:r>
            <a:r>
              <a:rPr lang="en-US" i="1" dirty="0" smtClean="0"/>
              <a:t>Samba</a:t>
            </a:r>
            <a:r>
              <a:rPr lang="en-US" dirty="0" smtClean="0"/>
              <a:t> is a free re-implementation of SMB).  Favors locking and consistency over client caching.</a:t>
            </a:r>
            <a:endParaRPr lang="en-US" i="1" dirty="0" smtClean="0"/>
          </a:p>
          <a:p>
            <a:r>
              <a:rPr lang="en-US" i="1" dirty="0" smtClean="0"/>
              <a:t>CODA</a:t>
            </a:r>
            <a:r>
              <a:rPr lang="en-US" dirty="0" smtClean="0"/>
              <a:t>: AFS spin-off at CMU.  Disconnection and fault recovery.</a:t>
            </a:r>
          </a:p>
          <a:p>
            <a:r>
              <a:rPr lang="en-US" i="1" dirty="0" smtClean="0"/>
              <a:t>Sprite</a:t>
            </a:r>
            <a:r>
              <a:rPr lang="en-US" dirty="0" smtClean="0"/>
              <a:t>: research project in 1980’s from UC Berkeley, introduced first journaling file system.</a:t>
            </a:r>
          </a:p>
          <a:p>
            <a:r>
              <a:rPr lang="en-US" i="1" dirty="0" smtClean="0"/>
              <a:t>Amoeba Bullet File Server</a:t>
            </a:r>
            <a:r>
              <a:rPr lang="en-US" dirty="0" smtClean="0"/>
              <a:t>: </a:t>
            </a:r>
            <a:r>
              <a:rPr lang="en-US" dirty="0" err="1" smtClean="0"/>
              <a:t>Tanenbaum</a:t>
            </a:r>
            <a:r>
              <a:rPr lang="en-US" dirty="0" smtClean="0"/>
              <a:t> research project.  Favors throughput with atomic file change.</a:t>
            </a:r>
          </a:p>
          <a:p>
            <a:r>
              <a:rPr lang="en-US" i="1" dirty="0" err="1" smtClean="0"/>
              <a:t>xFS</a:t>
            </a:r>
            <a:r>
              <a:rPr lang="en-US" dirty="0" smtClean="0"/>
              <a:t>: SGI </a:t>
            </a:r>
            <a:r>
              <a:rPr lang="en-US" dirty="0" err="1" smtClean="0"/>
              <a:t>serverless</a:t>
            </a:r>
            <a:r>
              <a:rPr lang="en-US" dirty="0" smtClean="0"/>
              <a:t> file system by distributing across multiple machines for </a:t>
            </a:r>
            <a:r>
              <a:rPr lang="en-US" dirty="0" err="1" smtClean="0"/>
              <a:t>Irix</a:t>
            </a:r>
            <a:r>
              <a:rPr lang="en-US" dirty="0" smtClean="0"/>
              <a:t> OS.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37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					</a:t>
            </a:r>
            <a:r>
              <a:rPr lang="en-US" dirty="0" smtClean="0">
                <a:solidFill>
                  <a:srgbClr val="008000"/>
                </a:solidFill>
              </a:rPr>
              <a:t>(done)</a:t>
            </a:r>
          </a:p>
          <a:p>
            <a:r>
              <a:rPr lang="en-US" dirty="0" smtClean="0"/>
              <a:t>Basic principles				</a:t>
            </a:r>
            <a:r>
              <a:rPr lang="en-US" dirty="0" smtClean="0">
                <a:solidFill>
                  <a:srgbClr val="008000"/>
                </a:solidFill>
              </a:rPr>
              <a:t>(done)</a:t>
            </a:r>
          </a:p>
          <a:p>
            <a:r>
              <a:rPr lang="en-US" dirty="0" smtClean="0"/>
              <a:t>Network File System (NFS)		</a:t>
            </a:r>
            <a:r>
              <a:rPr lang="en-US" dirty="0" smtClean="0">
                <a:solidFill>
                  <a:srgbClr val="008000"/>
                </a:solidFill>
              </a:rPr>
              <a:t>(done)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Andrew File System (AFS)			</a:t>
            </a:r>
            <a:r>
              <a:rPr lang="en-US" dirty="0">
                <a:solidFill>
                  <a:srgbClr val="008000"/>
                </a:solidFill>
              </a:rPr>
              <a:t>(done</a:t>
            </a:r>
            <a:r>
              <a:rPr lang="en-US" dirty="0" smtClean="0">
                <a:solidFill>
                  <a:srgbClr val="008000"/>
                </a:solidFill>
              </a:rPr>
              <a:t>)</a:t>
            </a:r>
            <a:endParaRPr lang="en-US" dirty="0" smtClean="0"/>
          </a:p>
          <a:p>
            <a:r>
              <a:rPr lang="en-US" dirty="0" smtClean="0"/>
              <a:t>Dropbox						</a:t>
            </a:r>
            <a:r>
              <a:rPr lang="en-US" dirty="0">
                <a:solidFill>
                  <a:srgbClr val="FF0000"/>
                </a:solidFill>
              </a:rPr>
              <a:t>(next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72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Dropbox Overview (1 of </a:t>
            </a:r>
            <a:r>
              <a:rPr lang="en-US" dirty="0" smtClean="0"/>
              <a:t>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Client</a:t>
            </a:r>
            <a:r>
              <a:rPr lang="en-US" dirty="0" smtClean="0"/>
              <a:t> runs on desktop</a:t>
            </a:r>
          </a:p>
          <a:p>
            <a:r>
              <a:rPr lang="en-US" dirty="0" smtClean="0"/>
              <a:t>Copies changes to local folder</a:t>
            </a:r>
          </a:p>
          <a:p>
            <a:pPr lvl="1"/>
            <a:r>
              <a:rPr lang="en-US" dirty="0" smtClean="0"/>
              <a:t>Uploaded automatically</a:t>
            </a:r>
          </a:p>
          <a:p>
            <a:pPr lvl="1"/>
            <a:r>
              <a:rPr lang="en-US" dirty="0" smtClean="0"/>
              <a:t>Downloads new versions automatically</a:t>
            </a:r>
          </a:p>
          <a:p>
            <a:r>
              <a:rPr lang="en-US" dirty="0" smtClean="0"/>
              <a:t>Huge scale – 100+ million users, 1 billion files/day</a:t>
            </a:r>
          </a:p>
          <a:p>
            <a:r>
              <a:rPr lang="en-US" dirty="0" smtClean="0"/>
              <a:t>Design</a:t>
            </a:r>
          </a:p>
          <a:p>
            <a:pPr lvl="1"/>
            <a:r>
              <a:rPr lang="en-US" dirty="0" smtClean="0"/>
              <a:t>Small </a:t>
            </a:r>
            <a:r>
              <a:rPr lang="en-US" dirty="0" smtClean="0">
                <a:solidFill>
                  <a:srgbClr val="0070C0"/>
                </a:solidFill>
              </a:rPr>
              <a:t>client</a:t>
            </a:r>
            <a:r>
              <a:rPr lang="en-US" dirty="0" smtClean="0"/>
              <a:t>, few resources</a:t>
            </a:r>
          </a:p>
          <a:p>
            <a:pPr lvl="1"/>
            <a:r>
              <a:rPr lang="en-US" dirty="0" smtClean="0"/>
              <a:t>Possibility of low-capacity network to user</a:t>
            </a:r>
          </a:p>
          <a:p>
            <a:pPr lvl="1"/>
            <a:r>
              <a:rPr lang="en-US" dirty="0" smtClean="0"/>
              <a:t>Scalable back-end</a:t>
            </a:r>
          </a:p>
          <a:p>
            <a:pPr lvl="1"/>
            <a:r>
              <a:rPr lang="en-US" dirty="0" smtClean="0"/>
              <a:t>(99% of code in Python)</a:t>
            </a:r>
            <a:endParaRPr lang="en-US" dirty="0"/>
          </a:p>
        </p:txBody>
      </p:sp>
      <p:pic>
        <p:nvPicPr>
          <p:cNvPr id="1026" name="Picture 2" descr="http://blog.jpegmini.com/wp-content/uploads/2014/10/dropbox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371600"/>
            <a:ext cx="129540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21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Dropbox Overview (2 of </a:t>
            </a:r>
            <a:r>
              <a:rPr lang="en-US" dirty="0" smtClean="0"/>
              <a:t>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Motivation most Web apps high read/write</a:t>
            </a:r>
          </a:p>
          <a:p>
            <a:pPr lvl="1"/>
            <a:r>
              <a:rPr lang="en-US" dirty="0" smtClean="0"/>
              <a:t>e.g., Twitter, Facebook, </a:t>
            </a:r>
            <a:r>
              <a:rPr lang="en-US" dirty="0" err="1" smtClean="0"/>
              <a:t>reddit</a:t>
            </a:r>
            <a:r>
              <a:rPr lang="en-US" dirty="0" smtClean="0"/>
              <a:t> 100:1, 1000:1, +</a:t>
            </a:r>
          </a:p>
          <a:p>
            <a:r>
              <a:rPr lang="en-US" dirty="0" smtClean="0"/>
              <a:t>Everyone’s computer has complete copy of Dropbox</a:t>
            </a:r>
          </a:p>
          <a:p>
            <a:pPr lvl="1"/>
            <a:r>
              <a:rPr lang="en-US" dirty="0" smtClean="0"/>
              <a:t>Run daemon on computer to track “Sync” folder</a:t>
            </a:r>
          </a:p>
          <a:p>
            <a:r>
              <a:rPr lang="en-US" dirty="0" smtClean="0"/>
              <a:t>Traffic only when changes occur</a:t>
            </a:r>
          </a:p>
          <a:p>
            <a:pPr lvl="1"/>
            <a:r>
              <a:rPr lang="en-US" dirty="0" smtClean="0"/>
              <a:t>Results in file upload : file download about 1:1</a:t>
            </a:r>
          </a:p>
          <a:p>
            <a:pPr lvl="1"/>
            <a:r>
              <a:rPr lang="en-US" dirty="0" smtClean="0"/>
              <a:t>Huge number of uploads compared to traditional service</a:t>
            </a:r>
          </a:p>
          <a:p>
            <a:r>
              <a:rPr lang="en-US" dirty="0" smtClean="0"/>
              <a:t>Uses compression to reduce traffic</a:t>
            </a:r>
          </a:p>
        </p:txBody>
      </p:sp>
    </p:spTree>
    <p:extLst>
      <p:ext uri="{BB962C8B-B14F-4D97-AF65-F5344CB8AC3E}">
        <p14:creationId xmlns:p14="http://schemas.microsoft.com/office/powerpoint/2010/main" val="352284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Dropbox Overview </a:t>
            </a:r>
            <a:r>
              <a:rPr lang="en-US" dirty="0" smtClean="0"/>
              <a:t>(3 </a:t>
            </a:r>
            <a:r>
              <a:rPr lang="en-US" dirty="0"/>
              <a:t>of </a:t>
            </a:r>
            <a:r>
              <a:rPr lang="en-US" dirty="0" smtClean="0"/>
              <a:t>3)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1066800" y="1600200"/>
            <a:ext cx="7023100" cy="4662548"/>
            <a:chOff x="1066800" y="1600200"/>
            <a:chExt cx="7023100" cy="4662548"/>
          </a:xfrm>
        </p:grpSpPr>
        <p:grpSp>
          <p:nvGrpSpPr>
            <p:cNvPr id="29" name="Group 28"/>
            <p:cNvGrpSpPr/>
            <p:nvPr/>
          </p:nvGrpSpPr>
          <p:grpSpPr>
            <a:xfrm>
              <a:off x="1066800" y="1600200"/>
              <a:ext cx="7023100" cy="4662548"/>
              <a:chOff x="1206109" y="1446401"/>
              <a:chExt cx="7023100" cy="4662548"/>
            </a:xfrm>
          </p:grpSpPr>
          <p:pic>
            <p:nvPicPr>
              <p:cNvPr id="4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6109" y="2857749"/>
                <a:ext cx="7023100" cy="3251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Rounded Rectangle 4"/>
              <p:cNvSpPr/>
              <p:nvPr/>
            </p:nvSpPr>
            <p:spPr>
              <a:xfrm>
                <a:off x="3873109" y="1446401"/>
                <a:ext cx="1295400" cy="6858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 smtClean="0"/>
                  <a:t>DropBox</a:t>
                </a:r>
                <a:endParaRPr lang="en-US" dirty="0" smtClean="0"/>
              </a:p>
              <a:p>
                <a:pPr algn="ctr"/>
                <a:r>
                  <a:rPr lang="en-US" dirty="0" smtClean="0"/>
                  <a:t>Daemon</a:t>
                </a:r>
                <a:endParaRPr lang="en-US" dirty="0"/>
              </a:p>
            </p:txBody>
          </p:sp>
          <p:cxnSp>
            <p:nvCxnSpPr>
              <p:cNvPr id="8" name="Straight Arrow Connector 7"/>
              <p:cNvCxnSpPr/>
              <p:nvPr/>
            </p:nvCxnSpPr>
            <p:spPr>
              <a:xfrm>
                <a:off x="1739509" y="1789301"/>
                <a:ext cx="12283" cy="95277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1937629" y="2006523"/>
                <a:ext cx="1905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Check for updates (e.g., </a:t>
                </a:r>
                <a:r>
                  <a:rPr lang="en-US" sz="1600" dirty="0" smtClean="0">
                    <a:latin typeface="Consolas" panose="020B0609020204030204" pitchFamily="49" charset="0"/>
                  </a:rPr>
                  <a:t>stat()</a:t>
                </a:r>
                <a:r>
                  <a:rPr lang="en-US" sz="1600" dirty="0" smtClean="0"/>
                  <a:t>)</a:t>
                </a:r>
                <a:endParaRPr lang="en-US" sz="1600" dirty="0"/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>
                <a:off x="1739509" y="3162549"/>
                <a:ext cx="0" cy="12192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6935509" y="1816273"/>
                <a:ext cx="12283" cy="96527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5397109" y="2132201"/>
                <a:ext cx="1295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Upload file (e.g., </a:t>
                </a:r>
                <a:r>
                  <a:rPr lang="en-US" sz="1400" dirty="0" smtClean="0">
                    <a:latin typeface="Consolas" panose="020B0609020204030204" pitchFamily="49" charset="0"/>
                  </a:rPr>
                  <a:t>send()</a:t>
                </a:r>
                <a:r>
                  <a:rPr lang="en-US" sz="1400" dirty="0" smtClean="0"/>
                  <a:t>)</a:t>
                </a:r>
                <a:endParaRPr lang="en-US" sz="1400" dirty="0"/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>
                <a:off x="6692509" y="3305180"/>
                <a:ext cx="0" cy="252436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>
                <a:off x="1739509" y="1789301"/>
                <a:ext cx="2133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>
                <a:off x="5168509" y="1816273"/>
                <a:ext cx="1752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/>
            <p:cNvGrpSpPr/>
            <p:nvPr/>
          </p:nvGrpSpPr>
          <p:grpSpPr>
            <a:xfrm>
              <a:off x="2514600" y="3733800"/>
              <a:ext cx="3505200" cy="2265459"/>
              <a:chOff x="2514600" y="3733800"/>
              <a:chExt cx="3505200" cy="2265459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4191000" y="4343400"/>
                <a:ext cx="1066800" cy="609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514600" y="5389659"/>
                <a:ext cx="2743200" cy="609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5181600" y="3733800"/>
                <a:ext cx="838200" cy="2209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4045350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Dropbox Upload (1 of 3)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Client</a:t>
            </a:r>
            <a:r>
              <a:rPr lang="en-US" dirty="0" smtClean="0"/>
              <a:t> attempts to “commit” new file</a:t>
            </a:r>
          </a:p>
          <a:p>
            <a:pPr lvl="1"/>
            <a:r>
              <a:rPr lang="en-US" dirty="0" smtClean="0"/>
              <a:t>Breaks file into blocks, computes hashes</a:t>
            </a:r>
          </a:p>
          <a:p>
            <a:pPr lvl="1"/>
            <a:r>
              <a:rPr lang="en-US" dirty="0" smtClean="0"/>
              <a:t>Contacts </a:t>
            </a:r>
            <a:r>
              <a:rPr lang="en-US" dirty="0" err="1" smtClean="0">
                <a:solidFill>
                  <a:srgbClr val="008000"/>
                </a:solidFill>
              </a:rPr>
              <a:t>Metaserver</a:t>
            </a:r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err="1" smtClean="0">
                <a:solidFill>
                  <a:srgbClr val="008000"/>
                </a:solidFill>
              </a:rPr>
              <a:t>Metaserver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checks if hashes known</a:t>
            </a:r>
          </a:p>
          <a:p>
            <a:r>
              <a:rPr lang="en-US" dirty="0" smtClean="0"/>
              <a:t>If not, </a:t>
            </a:r>
            <a:r>
              <a:rPr lang="en-US" dirty="0" err="1" smtClean="0">
                <a:solidFill>
                  <a:srgbClr val="008000"/>
                </a:solidFill>
              </a:rPr>
              <a:t>Metaserver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returns that </a:t>
            </a:r>
            <a:r>
              <a:rPr lang="en-US" dirty="0" smtClean="0"/>
              <a:t>it “needs </a:t>
            </a:r>
            <a:r>
              <a:rPr lang="en-US" dirty="0" smtClean="0"/>
              <a:t>blocks</a:t>
            </a:r>
            <a:r>
              <a:rPr lang="en-US" dirty="0" smtClean="0"/>
              <a:t>” (</a:t>
            </a:r>
            <a:r>
              <a:rPr lang="en-US" dirty="0" err="1" smtClean="0"/>
              <a:t>nb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098" name="Picture 2" descr="Protocol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057400"/>
            <a:ext cx="4695825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72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Dropbox Upload </a:t>
            </a:r>
            <a:r>
              <a:rPr lang="en-US" dirty="0" smtClean="0"/>
              <a:t>(2 </a:t>
            </a:r>
            <a:r>
              <a:rPr lang="en-US" dirty="0"/>
              <a:t>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Client</a:t>
            </a:r>
            <a:r>
              <a:rPr lang="en-US" dirty="0" smtClean="0"/>
              <a:t> talks to </a:t>
            </a:r>
            <a:r>
              <a:rPr lang="en-US" dirty="0" err="1" smtClean="0">
                <a:solidFill>
                  <a:srgbClr val="008000"/>
                </a:solidFill>
              </a:rPr>
              <a:t>Blockserver</a:t>
            </a:r>
            <a:r>
              <a:rPr lang="en-US" dirty="0" smtClean="0"/>
              <a:t> </a:t>
            </a:r>
            <a:r>
              <a:rPr lang="en-US" dirty="0" smtClean="0"/>
              <a:t>to add needed blocks</a:t>
            </a:r>
          </a:p>
          <a:p>
            <a:r>
              <a:rPr lang="en-US" dirty="0" smtClean="0"/>
              <a:t>Limit bytes/request (typically 8 MB), so may be multiple requests</a:t>
            </a:r>
            <a:endParaRPr lang="en-US" dirty="0"/>
          </a:p>
        </p:txBody>
      </p:sp>
      <p:pic>
        <p:nvPicPr>
          <p:cNvPr id="5122" name="Picture 2" descr="Protoco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24000"/>
            <a:ext cx="4657725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62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Dropbox Upload </a:t>
            </a:r>
            <a:r>
              <a:rPr lang="en-US" dirty="0" smtClean="0"/>
              <a:t>(3 </a:t>
            </a:r>
            <a:r>
              <a:rPr lang="en-US" dirty="0"/>
              <a:t>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992563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Client</a:t>
            </a:r>
            <a:r>
              <a:rPr lang="en-US" dirty="0" smtClean="0"/>
              <a:t> commits again</a:t>
            </a:r>
          </a:p>
          <a:p>
            <a:pPr lvl="1"/>
            <a:r>
              <a:rPr lang="en-US" dirty="0" smtClean="0"/>
              <a:t>Contacts </a:t>
            </a:r>
            <a:r>
              <a:rPr lang="en-US" dirty="0" err="1" smtClean="0">
                <a:solidFill>
                  <a:srgbClr val="008000"/>
                </a:solidFill>
              </a:rPr>
              <a:t>Metaserver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with same request</a:t>
            </a:r>
          </a:p>
          <a:p>
            <a:r>
              <a:rPr lang="en-US" dirty="0" smtClean="0"/>
              <a:t>This </a:t>
            </a:r>
            <a:r>
              <a:rPr lang="en-US" dirty="0" smtClean="0"/>
              <a:t>time, ok</a:t>
            </a:r>
            <a:endParaRPr lang="en-US" dirty="0"/>
          </a:p>
        </p:txBody>
      </p:sp>
      <p:pic>
        <p:nvPicPr>
          <p:cNvPr id="6146" name="Picture 2" descr="Protocol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09800"/>
            <a:ext cx="466725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51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Dropbox Download 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Client</a:t>
            </a:r>
            <a:r>
              <a:rPr lang="en-US" dirty="0" smtClean="0"/>
              <a:t> periodically polls </a:t>
            </a:r>
            <a:r>
              <a:rPr lang="en-US" dirty="0" err="1" smtClean="0">
                <a:solidFill>
                  <a:srgbClr val="008000"/>
                </a:solidFill>
              </a:rPr>
              <a:t>Metaserver</a:t>
            </a:r>
            <a:endParaRPr lang="en-US" dirty="0" smtClean="0">
              <a:solidFill>
                <a:srgbClr val="008000"/>
              </a:solidFill>
            </a:endParaRPr>
          </a:p>
          <a:p>
            <a:pPr lvl="1"/>
            <a:r>
              <a:rPr lang="en-US" dirty="0" smtClean="0"/>
              <a:t>Lists files it “knows about”</a:t>
            </a:r>
          </a:p>
          <a:p>
            <a:r>
              <a:rPr lang="en-US" dirty="0" err="1" smtClean="0">
                <a:solidFill>
                  <a:srgbClr val="008000"/>
                </a:solidFill>
              </a:rPr>
              <a:t>Metaserver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returns information on new files</a:t>
            </a:r>
          </a:p>
        </p:txBody>
      </p:sp>
      <p:pic>
        <p:nvPicPr>
          <p:cNvPr id="7170" name="Picture 2" descr="Protocol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62200"/>
            <a:ext cx="443865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73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Concurrent Updates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2971800" y="1600200"/>
            <a:ext cx="5715000" cy="4525963"/>
          </a:xfrm>
        </p:spPr>
        <p:txBody>
          <a:bodyPr/>
          <a:lstStyle/>
          <a:p>
            <a:r>
              <a:rPr lang="en-US" dirty="0"/>
              <a:t>Changes to </a:t>
            </a:r>
            <a:r>
              <a:rPr lang="en-US" dirty="0" smtClean="0"/>
              <a:t>file </a:t>
            </a:r>
            <a:r>
              <a:rPr lang="en-US" dirty="0"/>
              <a:t>from one client should not interfere with changes from other </a:t>
            </a:r>
            <a:r>
              <a:rPr lang="en-US" dirty="0" smtClean="0"/>
              <a:t>clients</a:t>
            </a:r>
          </a:p>
          <a:p>
            <a:pPr lvl="1"/>
            <a:r>
              <a:rPr lang="en-US" dirty="0" smtClean="0"/>
              <a:t>Even </a:t>
            </a:r>
            <a:r>
              <a:rPr lang="en-US" dirty="0"/>
              <a:t>if </a:t>
            </a:r>
            <a:r>
              <a:rPr lang="en-US" dirty="0" smtClean="0"/>
              <a:t>changes at same time</a:t>
            </a:r>
          </a:p>
          <a:p>
            <a:r>
              <a:rPr lang="en-US" dirty="0" smtClean="0"/>
              <a:t>Solutions often include:</a:t>
            </a:r>
          </a:p>
          <a:p>
            <a:pPr lvl="1"/>
            <a:r>
              <a:rPr lang="en-US" dirty="0" smtClean="0"/>
              <a:t>File </a:t>
            </a:r>
            <a:r>
              <a:rPr lang="en-US" dirty="0"/>
              <a:t>or record-level </a:t>
            </a:r>
            <a:r>
              <a:rPr lang="en-US" dirty="0" smtClean="0"/>
              <a:t>locking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E476-9491-4B46-9840-4B7470943454}" type="slidenum">
              <a:rPr lang="en-US"/>
              <a:pPr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2286000"/>
            <a:ext cx="2438400" cy="2405274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>
              <a:spcBef>
                <a:spcPct val="5000"/>
              </a:spcBef>
            </a:pPr>
            <a:r>
              <a:rPr lang="en-US" dirty="0"/>
              <a:t>Transparency</a:t>
            </a:r>
          </a:p>
          <a:p>
            <a:pPr>
              <a:spcBef>
                <a:spcPct val="5000"/>
              </a:spcBef>
            </a:pPr>
            <a:r>
              <a:rPr lang="en-US" b="1" i="1" dirty="0">
                <a:solidFill>
                  <a:srgbClr val="008000"/>
                </a:solidFill>
              </a:rPr>
              <a:t>Concurrent Updates</a:t>
            </a:r>
          </a:p>
          <a:p>
            <a:pPr>
              <a:spcBef>
                <a:spcPct val="5000"/>
              </a:spcBef>
            </a:pPr>
            <a:r>
              <a:rPr lang="en-US" dirty="0"/>
              <a:t>Replication</a:t>
            </a:r>
          </a:p>
          <a:p>
            <a:pPr>
              <a:spcBef>
                <a:spcPct val="5000"/>
              </a:spcBef>
            </a:pPr>
            <a:r>
              <a:rPr lang="en-US" dirty="0"/>
              <a:t>Fault Tolerance</a:t>
            </a:r>
          </a:p>
          <a:p>
            <a:pPr>
              <a:spcBef>
                <a:spcPct val="5000"/>
              </a:spcBef>
            </a:pPr>
            <a:r>
              <a:rPr lang="en-US" dirty="0"/>
              <a:t>Consistency</a:t>
            </a:r>
          </a:p>
          <a:p>
            <a:pPr>
              <a:spcBef>
                <a:spcPct val="5000"/>
              </a:spcBef>
            </a:pPr>
            <a:r>
              <a:rPr lang="en-US" dirty="0"/>
              <a:t>Platform Independence</a:t>
            </a:r>
          </a:p>
          <a:p>
            <a:pPr>
              <a:spcBef>
                <a:spcPct val="5000"/>
              </a:spcBef>
            </a:pPr>
            <a:r>
              <a:rPr lang="en-US" dirty="0"/>
              <a:t>Security</a:t>
            </a:r>
          </a:p>
          <a:p>
            <a:pPr>
              <a:spcBef>
                <a:spcPct val="5000"/>
              </a:spcBef>
            </a:pPr>
            <a:r>
              <a:rPr lang="en-US" dirty="0"/>
              <a:t>Efficiency</a:t>
            </a:r>
          </a:p>
        </p:txBody>
      </p:sp>
    </p:spTree>
    <p:extLst>
      <p:ext uri="{BB962C8B-B14F-4D97-AF65-F5344CB8AC3E}">
        <p14:creationId xmlns:p14="http://schemas.microsoft.com/office/powerpoint/2010/main" val="348951366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Dropbox Download </a:t>
            </a:r>
            <a:r>
              <a:rPr lang="en-US" dirty="0" smtClean="0"/>
              <a:t>(2 </a:t>
            </a:r>
            <a:r>
              <a:rPr lang="en-US" dirty="0"/>
              <a:t>of </a:t>
            </a:r>
            <a:r>
              <a:rPr lang="en-US" dirty="0" smtClean="0"/>
              <a:t>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Client</a:t>
            </a:r>
            <a:r>
              <a:rPr lang="en-US" dirty="0" smtClean="0"/>
              <a:t> checks if blocks exist</a:t>
            </a:r>
          </a:p>
          <a:p>
            <a:pPr lvl="1"/>
            <a:r>
              <a:rPr lang="en-US" dirty="0" smtClean="0"/>
              <a:t>For new file, this fails</a:t>
            </a:r>
          </a:p>
          <a:p>
            <a:r>
              <a:rPr lang="en-US" dirty="0" smtClean="0"/>
              <a:t>Retrieve blocks</a:t>
            </a:r>
          </a:p>
          <a:p>
            <a:r>
              <a:rPr lang="en-US" dirty="0"/>
              <a:t>Limit bytes/request (typically 8 MB), </a:t>
            </a:r>
            <a:r>
              <a:rPr lang="en-US" dirty="0" smtClean="0"/>
              <a:t>so may </a:t>
            </a:r>
            <a:r>
              <a:rPr lang="en-US" dirty="0"/>
              <a:t>be multiple </a:t>
            </a:r>
            <a:r>
              <a:rPr lang="en-US" dirty="0" smtClean="0"/>
              <a:t>requests</a:t>
            </a:r>
          </a:p>
          <a:p>
            <a:r>
              <a:rPr lang="en-US" dirty="0"/>
              <a:t>When done, reconstruct and add to local file </a:t>
            </a:r>
            <a:r>
              <a:rPr lang="en-US" dirty="0" smtClean="0"/>
              <a:t>system</a:t>
            </a:r>
          </a:p>
          <a:p>
            <a:pPr lvl="1"/>
            <a:r>
              <a:rPr lang="en-US" dirty="0" smtClean="0"/>
              <a:t>Using local filesystem system calls (e.g.,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open(), write()…)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8194" name="Picture 2" descr="Protocol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00200"/>
            <a:ext cx="4581525" cy="494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69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Dropbox </a:t>
            </a:r>
            <a:r>
              <a:rPr lang="en-US" dirty="0" err="1" smtClean="0"/>
              <a:t>Misc</a:t>
            </a:r>
            <a:r>
              <a:rPr lang="en-US" dirty="0" smtClean="0"/>
              <a:t> – Streaming Sync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81000" y="1641627"/>
            <a:ext cx="4038600" cy="4525963"/>
          </a:xfrm>
        </p:spPr>
        <p:txBody>
          <a:bodyPr/>
          <a:lstStyle/>
          <a:p>
            <a:r>
              <a:rPr lang="en-US" dirty="0" smtClean="0"/>
              <a:t>Normally, cannot download to another until upload complete</a:t>
            </a:r>
          </a:p>
          <a:p>
            <a:pPr lvl="1"/>
            <a:r>
              <a:rPr lang="en-US" dirty="0" smtClean="0"/>
              <a:t>For large files, takes time “sync”</a:t>
            </a:r>
          </a:p>
          <a:p>
            <a:r>
              <a:rPr lang="en-US" dirty="0" smtClean="0"/>
              <a:t>Instead, enable client to start download when some blocks arrive, before commit</a:t>
            </a:r>
          </a:p>
          <a:p>
            <a:pPr lvl="1"/>
            <a:r>
              <a:rPr lang="en-US" i="1" dirty="0" smtClean="0"/>
              <a:t>Streaming Sync</a:t>
            </a:r>
            <a:endParaRPr lang="en-US" i="1" dirty="0"/>
          </a:p>
        </p:txBody>
      </p:sp>
      <p:pic>
        <p:nvPicPr>
          <p:cNvPr id="3074" name="Picture 2" descr="StreamingSyncProtoc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95400"/>
            <a:ext cx="3690897" cy="521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38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Dropbox </a:t>
            </a:r>
            <a:r>
              <a:rPr lang="en-US" dirty="0" err="1" smtClean="0"/>
              <a:t>Misc</a:t>
            </a:r>
            <a:r>
              <a:rPr lang="en-US" dirty="0" smtClean="0"/>
              <a:t> – LAN Sync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i="1" dirty="0" smtClean="0"/>
              <a:t>LAN Sync </a:t>
            </a:r>
            <a:r>
              <a:rPr lang="en-US" dirty="0" smtClean="0"/>
              <a:t>– download from other clients</a:t>
            </a:r>
          </a:p>
          <a:p>
            <a:r>
              <a:rPr lang="en-US" dirty="0" smtClean="0"/>
              <a:t>Periodically broadcast on LAN (via UDP)</a:t>
            </a:r>
          </a:p>
          <a:p>
            <a:r>
              <a:rPr lang="en-US" dirty="0" smtClean="0"/>
              <a:t>Response to get TCP connection to other clients</a:t>
            </a:r>
          </a:p>
          <a:p>
            <a:r>
              <a:rPr lang="en-US" dirty="0" smtClean="0"/>
              <a:t>Pull blocks over HTTP</a:t>
            </a:r>
          </a:p>
          <a:p>
            <a:endParaRPr lang="en-US" dirty="0"/>
          </a:p>
        </p:txBody>
      </p:sp>
      <p:pic>
        <p:nvPicPr>
          <p:cNvPr id="2050" name="Picture 2" descr="https://dropboxtechblog.files.wordpress.com/2015/10/s_bb92713d3d038bde99385bd96382b8ba6aa5901eb4f9ad244b1e4f318165980a_1444669942659_untitleddraw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091" y="1676400"/>
            <a:ext cx="485091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89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Dropbox Architecture – v1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8287657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95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Dropbox Architecture – </a:t>
            </a:r>
            <a:r>
              <a:rPr lang="en-US" dirty="0" smtClean="0"/>
              <a:t>v2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09" y="1447800"/>
            <a:ext cx="72517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40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Dropbox Architecture – </a:t>
            </a:r>
            <a:r>
              <a:rPr lang="en-US" dirty="0" smtClean="0"/>
              <a:t>v3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600200"/>
            <a:ext cx="7239000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27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Dropbox Architecture – </a:t>
            </a:r>
            <a:r>
              <a:rPr lang="en-US" dirty="0" smtClean="0"/>
              <a:t>v4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18" y="1752600"/>
            <a:ext cx="7232650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03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Dropbox Architecture – </a:t>
            </a:r>
            <a:r>
              <a:rPr lang="en-US" dirty="0" smtClean="0"/>
              <a:t>v5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7258050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26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 Bucket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97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System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Abstraction of file system functions that apply to distributed file systems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Most use set of functions derived from Unix (next slide)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67000"/>
            <a:ext cx="7428706" cy="2493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3945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Replication</a:t>
            </a:r>
            <a:endParaRPr lang="en-US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3124200" y="1600200"/>
            <a:ext cx="5562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File </a:t>
            </a:r>
            <a:r>
              <a:rPr lang="en-US" dirty="0"/>
              <a:t>may have several copies of its data at different </a:t>
            </a:r>
            <a:r>
              <a:rPr lang="en-US" dirty="0" smtClean="0"/>
              <a:t>locations</a:t>
            </a:r>
          </a:p>
          <a:p>
            <a:pPr lvl="1"/>
            <a:r>
              <a:rPr lang="en-US" dirty="0" smtClean="0"/>
              <a:t>Often for performance reasons</a:t>
            </a:r>
          </a:p>
          <a:p>
            <a:pPr lvl="1"/>
            <a:r>
              <a:rPr lang="en-US" dirty="0" smtClean="0"/>
              <a:t>Requires update other </a:t>
            </a:r>
            <a:r>
              <a:rPr lang="en-US" dirty="0"/>
              <a:t>copies when one copy is </a:t>
            </a:r>
            <a:r>
              <a:rPr lang="en-US" dirty="0" smtClean="0"/>
              <a:t>changed</a:t>
            </a:r>
          </a:p>
          <a:p>
            <a:r>
              <a:rPr lang="en-US" dirty="0" smtClean="0"/>
              <a:t>Simple solution</a:t>
            </a:r>
          </a:p>
          <a:p>
            <a:pPr lvl="1"/>
            <a:r>
              <a:rPr lang="en-US" dirty="0" smtClean="0"/>
              <a:t>Change master </a:t>
            </a:r>
            <a:r>
              <a:rPr lang="en-US" dirty="0"/>
              <a:t>copy and periodically refresh </a:t>
            </a:r>
            <a:r>
              <a:rPr lang="en-US" dirty="0" smtClean="0"/>
              <a:t>other copies</a:t>
            </a:r>
          </a:p>
          <a:p>
            <a:r>
              <a:rPr lang="en-US" dirty="0" smtClean="0"/>
              <a:t>More </a:t>
            </a:r>
            <a:r>
              <a:rPr lang="en-US" dirty="0"/>
              <a:t>complicated </a:t>
            </a:r>
            <a:r>
              <a:rPr lang="en-US" dirty="0" smtClean="0"/>
              <a:t>solution</a:t>
            </a:r>
          </a:p>
          <a:p>
            <a:pPr lvl="1"/>
            <a:r>
              <a:rPr lang="en-US" dirty="0" smtClean="0"/>
              <a:t>Multiple </a:t>
            </a:r>
            <a:r>
              <a:rPr lang="en-US" dirty="0"/>
              <a:t>copies can be updated independently </a:t>
            </a:r>
            <a:r>
              <a:rPr lang="en-US" dirty="0" smtClean="0"/>
              <a:t>at same time needs finer grained refresh and/or merge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72E86-7453-48F2-B36D-71FA84AA371D}" type="slidenum">
              <a:rPr lang="en-US"/>
              <a:pPr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2286000"/>
            <a:ext cx="2438400" cy="2405274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>
              <a:spcBef>
                <a:spcPct val="5000"/>
              </a:spcBef>
            </a:pPr>
            <a:r>
              <a:rPr lang="en-US" dirty="0"/>
              <a:t>Transparency</a:t>
            </a:r>
          </a:p>
          <a:p>
            <a:pPr>
              <a:spcBef>
                <a:spcPct val="5000"/>
              </a:spcBef>
            </a:pPr>
            <a:r>
              <a:rPr lang="en-US" dirty="0"/>
              <a:t>Concurrent Updates</a:t>
            </a:r>
          </a:p>
          <a:p>
            <a:pPr>
              <a:spcBef>
                <a:spcPct val="5000"/>
              </a:spcBef>
            </a:pPr>
            <a:r>
              <a:rPr lang="en-US" b="1" i="1" dirty="0">
                <a:solidFill>
                  <a:srgbClr val="008000"/>
                </a:solidFill>
              </a:rPr>
              <a:t>Replication</a:t>
            </a:r>
          </a:p>
          <a:p>
            <a:pPr>
              <a:spcBef>
                <a:spcPct val="5000"/>
              </a:spcBef>
            </a:pPr>
            <a:r>
              <a:rPr lang="en-US" dirty="0"/>
              <a:t>Fault Tolerance</a:t>
            </a:r>
          </a:p>
          <a:p>
            <a:pPr>
              <a:spcBef>
                <a:spcPct val="5000"/>
              </a:spcBef>
            </a:pPr>
            <a:r>
              <a:rPr lang="en-US" dirty="0"/>
              <a:t>Consistency</a:t>
            </a:r>
          </a:p>
          <a:p>
            <a:pPr>
              <a:spcBef>
                <a:spcPct val="5000"/>
              </a:spcBef>
            </a:pPr>
            <a:r>
              <a:rPr lang="en-US" dirty="0"/>
              <a:t>Platform Independence</a:t>
            </a:r>
          </a:p>
          <a:p>
            <a:pPr>
              <a:spcBef>
                <a:spcPct val="5000"/>
              </a:spcBef>
            </a:pPr>
            <a:r>
              <a:rPr lang="en-US" dirty="0"/>
              <a:t>Security</a:t>
            </a:r>
          </a:p>
          <a:p>
            <a:pPr>
              <a:spcBef>
                <a:spcPct val="5000"/>
              </a:spcBef>
            </a:pPr>
            <a:r>
              <a:rPr lang="en-US" dirty="0"/>
              <a:t>Efficiency</a:t>
            </a:r>
          </a:p>
        </p:txBody>
      </p:sp>
    </p:spTree>
    <p:extLst>
      <p:ext uri="{BB962C8B-B14F-4D97-AF65-F5344CB8AC3E}">
        <p14:creationId xmlns:p14="http://schemas.microsoft.com/office/powerpoint/2010/main" val="93108239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16994">
            <a:normAutofit/>
          </a:bodyPr>
          <a:lstStyle/>
          <a:p>
            <a:pPr marL="40182"/>
            <a:r>
              <a:rPr lang="en-US" dirty="0" smtClean="0"/>
              <a:t>UNIX File System Operations</a:t>
            </a:r>
            <a:endParaRPr lang="en-US" dirty="0"/>
          </a:p>
        </p:txBody>
      </p:sp>
      <p:sp>
        <p:nvSpPr>
          <p:cNvPr id="7182" name="Rectangle 14"/>
          <p:cNvSpPr>
            <a:spLocks/>
          </p:cNvSpPr>
          <p:nvPr/>
        </p:nvSpPr>
        <p:spPr bwMode="auto">
          <a:xfrm>
            <a:off x="3354214" y="1573858"/>
            <a:ext cx="20092" cy="22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589360" y="1553766"/>
            <a:ext cx="7875984" cy="3896693"/>
            <a:chOff x="528" y="1392"/>
            <a:chExt cx="7056" cy="3491"/>
          </a:xfrm>
        </p:grpSpPr>
        <p:sp>
          <p:nvSpPr>
            <p:cNvPr id="7173" name="Rectangle 5"/>
            <p:cNvSpPr>
              <a:spLocks/>
            </p:cNvSpPr>
            <p:nvPr/>
          </p:nvSpPr>
          <p:spPr bwMode="auto">
            <a:xfrm>
              <a:off x="554" y="1490"/>
              <a:ext cx="1966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i="1" dirty="0" err="1">
                  <a:cs typeface="Times" charset="0"/>
                </a:rPr>
                <a:t>filedes</a:t>
              </a:r>
              <a:r>
                <a:rPr lang="en-US" sz="1500" i="1" dirty="0">
                  <a:cs typeface="Times" charset="0"/>
                </a:rPr>
                <a:t> = open(name, mode)</a:t>
              </a:r>
            </a:p>
          </p:txBody>
        </p:sp>
        <p:sp>
          <p:nvSpPr>
            <p:cNvPr id="7174" name="Rectangle 6"/>
            <p:cNvSpPr>
              <a:spLocks/>
            </p:cNvSpPr>
            <p:nvPr/>
          </p:nvSpPr>
          <p:spPr bwMode="auto">
            <a:xfrm>
              <a:off x="554" y="1685"/>
              <a:ext cx="1986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i="1">
                  <a:cs typeface="Times" charset="0"/>
                </a:rPr>
                <a:t>filedes = creat(name, mode)</a:t>
              </a:r>
            </a:p>
          </p:txBody>
        </p:sp>
        <p:sp>
          <p:nvSpPr>
            <p:cNvPr id="7175" name="Rectangle 7"/>
            <p:cNvSpPr>
              <a:spLocks/>
            </p:cNvSpPr>
            <p:nvPr/>
          </p:nvSpPr>
          <p:spPr bwMode="auto">
            <a:xfrm>
              <a:off x="3031" y="1490"/>
              <a:ext cx="2730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dirty="0">
                  <a:cs typeface="Times" charset="0"/>
                </a:rPr>
                <a:t>Opens an existing file with </a:t>
              </a:r>
              <a:r>
                <a:rPr lang="en-US" sz="1500" dirty="0" smtClean="0">
                  <a:cs typeface="Times" charset="0"/>
                </a:rPr>
                <a:t>given </a:t>
              </a:r>
              <a:r>
                <a:rPr lang="en-US" sz="1500" i="1" dirty="0">
                  <a:cs typeface="Times" charset="0"/>
                </a:rPr>
                <a:t>name</a:t>
              </a:r>
              <a:r>
                <a:rPr lang="en-US" sz="1500" dirty="0">
                  <a:cs typeface="Times" charset="0"/>
                </a:rPr>
                <a:t>.</a:t>
              </a:r>
            </a:p>
          </p:txBody>
        </p:sp>
        <p:sp>
          <p:nvSpPr>
            <p:cNvPr id="7176" name="Rectangle 8"/>
            <p:cNvSpPr>
              <a:spLocks/>
            </p:cNvSpPr>
            <p:nvPr/>
          </p:nvSpPr>
          <p:spPr bwMode="auto">
            <a:xfrm>
              <a:off x="6166" y="1490"/>
              <a:ext cx="78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cs typeface="Times" charset="0"/>
                </a:rPr>
                <a:t>  </a:t>
              </a:r>
            </a:p>
          </p:txBody>
        </p:sp>
        <p:sp>
          <p:nvSpPr>
            <p:cNvPr id="7177" name="Rectangle 9"/>
            <p:cNvSpPr>
              <a:spLocks/>
            </p:cNvSpPr>
            <p:nvPr/>
          </p:nvSpPr>
          <p:spPr bwMode="auto">
            <a:xfrm>
              <a:off x="3031" y="1685"/>
              <a:ext cx="2483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dirty="0">
                  <a:cs typeface="Times" charset="0"/>
                </a:rPr>
                <a:t>Creates a new file with </a:t>
              </a:r>
              <a:r>
                <a:rPr lang="en-US" sz="1500" dirty="0" smtClean="0">
                  <a:cs typeface="Times" charset="0"/>
                </a:rPr>
                <a:t>given </a:t>
              </a:r>
              <a:r>
                <a:rPr lang="en-US" sz="1500" i="1" dirty="0">
                  <a:cs typeface="Times" charset="0"/>
                </a:rPr>
                <a:t>name</a:t>
              </a:r>
              <a:r>
                <a:rPr lang="en-US" sz="1500" dirty="0">
                  <a:cs typeface="Times" charset="0"/>
                </a:rPr>
                <a:t>.</a:t>
              </a:r>
            </a:p>
          </p:txBody>
        </p:sp>
        <p:sp>
          <p:nvSpPr>
            <p:cNvPr id="7178" name="Rectangle 10"/>
            <p:cNvSpPr>
              <a:spLocks/>
            </p:cNvSpPr>
            <p:nvPr/>
          </p:nvSpPr>
          <p:spPr bwMode="auto">
            <a:xfrm>
              <a:off x="5864" y="1685"/>
              <a:ext cx="78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cs typeface="Times" charset="0"/>
                </a:rPr>
                <a:t>  </a:t>
              </a:r>
            </a:p>
          </p:txBody>
        </p:sp>
        <p:sp>
          <p:nvSpPr>
            <p:cNvPr id="7179" name="Rectangle 11"/>
            <p:cNvSpPr>
              <a:spLocks/>
            </p:cNvSpPr>
            <p:nvPr/>
          </p:nvSpPr>
          <p:spPr bwMode="auto">
            <a:xfrm>
              <a:off x="3031" y="1882"/>
              <a:ext cx="3882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dirty="0">
                  <a:cs typeface="Times" charset="0"/>
                </a:rPr>
                <a:t>Both operations deliver </a:t>
              </a:r>
              <a:r>
                <a:rPr lang="en-US" sz="1500" dirty="0" smtClean="0">
                  <a:cs typeface="Times" charset="0"/>
                </a:rPr>
                <a:t>file </a:t>
              </a:r>
              <a:r>
                <a:rPr lang="en-US" sz="1500" dirty="0">
                  <a:cs typeface="Times" charset="0"/>
                </a:rPr>
                <a:t>descriptor referencing </a:t>
              </a:r>
              <a:r>
                <a:rPr lang="en-US" sz="1500" dirty="0" smtClean="0">
                  <a:cs typeface="Times" charset="0"/>
                </a:rPr>
                <a:t>open</a:t>
              </a:r>
              <a:endParaRPr lang="en-US" sz="1500" dirty="0">
                <a:cs typeface="Times" charset="0"/>
              </a:endParaRPr>
            </a:p>
          </p:txBody>
        </p:sp>
        <p:sp>
          <p:nvSpPr>
            <p:cNvPr id="7180" name="Rectangle 12"/>
            <p:cNvSpPr>
              <a:spLocks/>
            </p:cNvSpPr>
            <p:nvPr/>
          </p:nvSpPr>
          <p:spPr bwMode="auto">
            <a:xfrm>
              <a:off x="3031" y="2077"/>
              <a:ext cx="2581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cs typeface="Times" charset="0"/>
                </a:rPr>
                <a:t>file. The </a:t>
              </a:r>
              <a:r>
                <a:rPr lang="en-US" sz="1500" i="1">
                  <a:cs typeface="Times" charset="0"/>
                </a:rPr>
                <a:t>mode</a:t>
              </a:r>
              <a:r>
                <a:rPr lang="en-US" sz="1500">
                  <a:cs typeface="Times" charset="0"/>
                </a:rPr>
                <a:t> is </a:t>
              </a:r>
              <a:r>
                <a:rPr lang="en-US" sz="1500" i="1">
                  <a:cs typeface="Times" charset="0"/>
                </a:rPr>
                <a:t>read</a:t>
              </a:r>
              <a:r>
                <a:rPr lang="en-US" sz="1500">
                  <a:cs typeface="Times" charset="0"/>
                </a:rPr>
                <a:t>, </a:t>
              </a:r>
              <a:r>
                <a:rPr lang="en-US" sz="1500" i="1">
                  <a:cs typeface="Times" charset="0"/>
                </a:rPr>
                <a:t>write</a:t>
              </a:r>
              <a:r>
                <a:rPr lang="en-US" sz="1500">
                  <a:cs typeface="Times" charset="0"/>
                </a:rPr>
                <a:t> or both.</a:t>
              </a:r>
            </a:p>
          </p:txBody>
        </p:sp>
        <p:sp>
          <p:nvSpPr>
            <p:cNvPr id="7181" name="Line 13"/>
            <p:cNvSpPr>
              <a:spLocks noChangeShapeType="1"/>
            </p:cNvSpPr>
            <p:nvPr/>
          </p:nvSpPr>
          <p:spPr bwMode="auto">
            <a:xfrm>
              <a:off x="528" y="1392"/>
              <a:ext cx="2459" cy="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183" name="Line 15"/>
            <p:cNvSpPr>
              <a:spLocks noChangeShapeType="1"/>
            </p:cNvSpPr>
            <p:nvPr/>
          </p:nvSpPr>
          <p:spPr bwMode="auto">
            <a:xfrm>
              <a:off x="3023" y="1392"/>
              <a:ext cx="4561" cy="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184" name="Rectangle 16"/>
            <p:cNvSpPr>
              <a:spLocks/>
            </p:cNvSpPr>
            <p:nvPr/>
          </p:nvSpPr>
          <p:spPr bwMode="auto">
            <a:xfrm>
              <a:off x="3005" y="1410"/>
              <a:ext cx="18" cy="8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185" name="Rectangle 17"/>
            <p:cNvSpPr>
              <a:spLocks/>
            </p:cNvSpPr>
            <p:nvPr/>
          </p:nvSpPr>
          <p:spPr bwMode="auto">
            <a:xfrm>
              <a:off x="554" y="2344"/>
              <a:ext cx="1546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i="1">
                  <a:cs typeface="Times" charset="0"/>
                </a:rPr>
                <a:t>status = close(filedes)</a:t>
              </a:r>
            </a:p>
          </p:txBody>
        </p:sp>
        <p:sp>
          <p:nvSpPr>
            <p:cNvPr id="7186" name="Rectangle 18"/>
            <p:cNvSpPr>
              <a:spLocks/>
            </p:cNvSpPr>
            <p:nvPr/>
          </p:nvSpPr>
          <p:spPr bwMode="auto">
            <a:xfrm>
              <a:off x="3031" y="2344"/>
              <a:ext cx="1634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dirty="0">
                  <a:cs typeface="Times" charset="0"/>
                </a:rPr>
                <a:t>Closes </a:t>
              </a:r>
              <a:r>
                <a:rPr lang="en-US" sz="1500" dirty="0" smtClean="0">
                  <a:cs typeface="Times" charset="0"/>
                </a:rPr>
                <a:t>open </a:t>
              </a:r>
              <a:r>
                <a:rPr lang="en-US" sz="1500" dirty="0">
                  <a:cs typeface="Times" charset="0"/>
                </a:rPr>
                <a:t>file </a:t>
              </a:r>
              <a:r>
                <a:rPr lang="en-US" sz="1500" i="1" dirty="0" err="1">
                  <a:cs typeface="Times" charset="0"/>
                </a:rPr>
                <a:t>filedes</a:t>
              </a:r>
              <a:r>
                <a:rPr lang="en-US" sz="1500" dirty="0">
                  <a:cs typeface="Times" charset="0"/>
                </a:rPr>
                <a:t>.</a:t>
              </a:r>
            </a:p>
          </p:txBody>
        </p:sp>
        <p:sp>
          <p:nvSpPr>
            <p:cNvPr id="7187" name="Rectangle 19"/>
            <p:cNvSpPr>
              <a:spLocks/>
            </p:cNvSpPr>
            <p:nvPr/>
          </p:nvSpPr>
          <p:spPr bwMode="auto">
            <a:xfrm>
              <a:off x="3005" y="2266"/>
              <a:ext cx="18" cy="2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188" name="Rectangle 20"/>
            <p:cNvSpPr>
              <a:spLocks/>
            </p:cNvSpPr>
            <p:nvPr/>
          </p:nvSpPr>
          <p:spPr bwMode="auto">
            <a:xfrm>
              <a:off x="554" y="2612"/>
              <a:ext cx="2172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i="1" dirty="0">
                  <a:cs typeface="Times" charset="0"/>
                </a:rPr>
                <a:t>count = read(</a:t>
              </a:r>
              <a:r>
                <a:rPr lang="en-US" sz="1500" i="1" dirty="0" err="1">
                  <a:cs typeface="Times" charset="0"/>
                </a:rPr>
                <a:t>filedes</a:t>
              </a:r>
              <a:r>
                <a:rPr lang="en-US" sz="1500" i="1" dirty="0">
                  <a:cs typeface="Times" charset="0"/>
                </a:rPr>
                <a:t>, buffer, n)</a:t>
              </a:r>
            </a:p>
          </p:txBody>
        </p:sp>
        <p:sp>
          <p:nvSpPr>
            <p:cNvPr id="7189" name="Rectangle 21"/>
            <p:cNvSpPr>
              <a:spLocks/>
            </p:cNvSpPr>
            <p:nvPr/>
          </p:nvSpPr>
          <p:spPr bwMode="auto">
            <a:xfrm>
              <a:off x="553" y="2879"/>
              <a:ext cx="2211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i="1">
                  <a:cs typeface="Times" charset="0"/>
                </a:rPr>
                <a:t>count = write(filedes, buffer, n)</a:t>
              </a:r>
            </a:p>
          </p:txBody>
        </p:sp>
        <p:sp>
          <p:nvSpPr>
            <p:cNvPr id="7190" name="Rectangle 22"/>
            <p:cNvSpPr>
              <a:spLocks/>
            </p:cNvSpPr>
            <p:nvPr/>
          </p:nvSpPr>
          <p:spPr bwMode="auto">
            <a:xfrm>
              <a:off x="3031" y="2612"/>
              <a:ext cx="3997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dirty="0">
                  <a:cs typeface="Times" charset="0"/>
                </a:rPr>
                <a:t>Transfers </a:t>
              </a:r>
              <a:r>
                <a:rPr lang="en-US" sz="1500" i="1" dirty="0">
                  <a:cs typeface="Times" charset="0"/>
                </a:rPr>
                <a:t>n</a:t>
              </a:r>
              <a:r>
                <a:rPr lang="en-US" sz="1500" dirty="0">
                  <a:cs typeface="Times" charset="0"/>
                </a:rPr>
                <a:t> bytes from </a:t>
              </a:r>
              <a:r>
                <a:rPr lang="en-US" sz="1500" dirty="0" smtClean="0">
                  <a:cs typeface="Times" charset="0"/>
                </a:rPr>
                <a:t>file </a:t>
              </a:r>
              <a:r>
                <a:rPr lang="en-US" sz="1500" dirty="0">
                  <a:cs typeface="Times" charset="0"/>
                </a:rPr>
                <a:t>referenced by </a:t>
              </a:r>
              <a:r>
                <a:rPr lang="en-US" sz="1500" i="1" dirty="0" err="1">
                  <a:cs typeface="Times" charset="0"/>
                </a:rPr>
                <a:t>filedes</a:t>
              </a:r>
              <a:r>
                <a:rPr lang="en-US" sz="1500" dirty="0">
                  <a:cs typeface="Times" charset="0"/>
                </a:rPr>
                <a:t> to </a:t>
              </a:r>
              <a:r>
                <a:rPr lang="en-US" sz="1500" i="1" dirty="0">
                  <a:cs typeface="Times" charset="0"/>
                </a:rPr>
                <a:t>buffer</a:t>
              </a:r>
              <a:r>
                <a:rPr lang="en-US" sz="1500" dirty="0">
                  <a:cs typeface="Times" charset="0"/>
                </a:rPr>
                <a:t>.</a:t>
              </a:r>
            </a:p>
          </p:txBody>
        </p:sp>
        <p:sp>
          <p:nvSpPr>
            <p:cNvPr id="7191" name="Rectangle 23"/>
            <p:cNvSpPr>
              <a:spLocks/>
            </p:cNvSpPr>
            <p:nvPr/>
          </p:nvSpPr>
          <p:spPr bwMode="auto">
            <a:xfrm>
              <a:off x="7361" y="2612"/>
              <a:ext cx="78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cs typeface="Times" charset="0"/>
                </a:rPr>
                <a:t>  </a:t>
              </a:r>
            </a:p>
          </p:txBody>
        </p:sp>
        <p:sp>
          <p:nvSpPr>
            <p:cNvPr id="7192" name="Rectangle 24"/>
            <p:cNvSpPr>
              <a:spLocks/>
            </p:cNvSpPr>
            <p:nvPr/>
          </p:nvSpPr>
          <p:spPr bwMode="auto">
            <a:xfrm>
              <a:off x="3031" y="2807"/>
              <a:ext cx="3984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dirty="0">
                  <a:cs typeface="Times" charset="0"/>
                </a:rPr>
                <a:t>Transfers </a:t>
              </a:r>
              <a:r>
                <a:rPr lang="en-US" sz="1500" i="1" dirty="0">
                  <a:cs typeface="Times" charset="0"/>
                </a:rPr>
                <a:t>n</a:t>
              </a:r>
              <a:r>
                <a:rPr lang="en-US" sz="1500" dirty="0">
                  <a:cs typeface="Times" charset="0"/>
                </a:rPr>
                <a:t> bytes to </a:t>
              </a:r>
              <a:r>
                <a:rPr lang="en-US" sz="1500" dirty="0" smtClean="0">
                  <a:cs typeface="Times" charset="0"/>
                </a:rPr>
                <a:t>file </a:t>
              </a:r>
              <a:r>
                <a:rPr lang="en-US" sz="1500" dirty="0">
                  <a:cs typeface="Times" charset="0"/>
                </a:rPr>
                <a:t>referenced by </a:t>
              </a:r>
              <a:r>
                <a:rPr lang="en-US" sz="1500" i="1" dirty="0" err="1">
                  <a:cs typeface="Times" charset="0"/>
                </a:rPr>
                <a:t>filedes</a:t>
              </a:r>
              <a:r>
                <a:rPr lang="en-US" sz="1500" dirty="0">
                  <a:cs typeface="Times" charset="0"/>
                </a:rPr>
                <a:t> from buffer.</a:t>
              </a:r>
            </a:p>
          </p:txBody>
        </p:sp>
        <p:sp>
          <p:nvSpPr>
            <p:cNvPr id="7193" name="Rectangle 25"/>
            <p:cNvSpPr>
              <a:spLocks/>
            </p:cNvSpPr>
            <p:nvPr/>
          </p:nvSpPr>
          <p:spPr bwMode="auto">
            <a:xfrm>
              <a:off x="3031" y="3004"/>
              <a:ext cx="4235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dirty="0">
                  <a:cs typeface="Times" charset="0"/>
                </a:rPr>
                <a:t>Both operations deliver </a:t>
              </a:r>
              <a:r>
                <a:rPr lang="en-US" sz="1500" dirty="0" smtClean="0">
                  <a:cs typeface="Times" charset="0"/>
                </a:rPr>
                <a:t>number </a:t>
              </a:r>
              <a:r>
                <a:rPr lang="en-US" sz="1500" dirty="0">
                  <a:cs typeface="Times" charset="0"/>
                </a:rPr>
                <a:t>of bytes actually transferred</a:t>
              </a:r>
            </a:p>
          </p:txBody>
        </p:sp>
        <p:sp>
          <p:nvSpPr>
            <p:cNvPr id="7194" name="Rectangle 26"/>
            <p:cNvSpPr>
              <a:spLocks/>
            </p:cNvSpPr>
            <p:nvPr/>
          </p:nvSpPr>
          <p:spPr bwMode="auto">
            <a:xfrm>
              <a:off x="3031" y="3200"/>
              <a:ext cx="2232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dirty="0">
                  <a:cs typeface="Times" charset="0"/>
                </a:rPr>
                <a:t>and advance </a:t>
              </a:r>
              <a:r>
                <a:rPr lang="en-US" sz="1500" dirty="0" smtClean="0">
                  <a:cs typeface="Times" charset="0"/>
                </a:rPr>
                <a:t>read-write </a:t>
              </a:r>
              <a:r>
                <a:rPr lang="en-US" sz="1500" dirty="0">
                  <a:cs typeface="Times" charset="0"/>
                </a:rPr>
                <a:t>pointer.</a:t>
              </a:r>
            </a:p>
          </p:txBody>
        </p:sp>
        <p:sp>
          <p:nvSpPr>
            <p:cNvPr id="7195" name="Rectangle 27"/>
            <p:cNvSpPr>
              <a:spLocks/>
            </p:cNvSpPr>
            <p:nvPr/>
          </p:nvSpPr>
          <p:spPr bwMode="auto">
            <a:xfrm>
              <a:off x="3005" y="2533"/>
              <a:ext cx="18" cy="8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196" name="Rectangle 28"/>
            <p:cNvSpPr>
              <a:spLocks/>
            </p:cNvSpPr>
            <p:nvPr/>
          </p:nvSpPr>
          <p:spPr bwMode="auto">
            <a:xfrm>
              <a:off x="554" y="3468"/>
              <a:ext cx="1825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i="1" dirty="0" err="1">
                  <a:cs typeface="Times" charset="0"/>
                </a:rPr>
                <a:t>pos</a:t>
              </a:r>
              <a:r>
                <a:rPr lang="en-US" sz="1500" i="1" dirty="0">
                  <a:cs typeface="Times" charset="0"/>
                </a:rPr>
                <a:t> = </a:t>
              </a:r>
              <a:r>
                <a:rPr lang="en-US" sz="1500" i="1" dirty="0" err="1">
                  <a:cs typeface="Times" charset="0"/>
                </a:rPr>
                <a:t>lseek</a:t>
              </a:r>
              <a:r>
                <a:rPr lang="en-US" sz="1500" i="1" dirty="0">
                  <a:cs typeface="Times" charset="0"/>
                </a:rPr>
                <a:t>(</a:t>
              </a:r>
              <a:r>
                <a:rPr lang="en-US" sz="1500" i="1" dirty="0" err="1">
                  <a:cs typeface="Times" charset="0"/>
                </a:rPr>
                <a:t>filedes</a:t>
              </a:r>
              <a:r>
                <a:rPr lang="en-US" sz="1500" i="1" dirty="0">
                  <a:cs typeface="Times" charset="0"/>
                </a:rPr>
                <a:t>, offset,</a:t>
              </a:r>
            </a:p>
          </p:txBody>
        </p:sp>
        <p:sp>
          <p:nvSpPr>
            <p:cNvPr id="7197" name="Rectangle 29"/>
            <p:cNvSpPr>
              <a:spLocks/>
            </p:cNvSpPr>
            <p:nvPr/>
          </p:nvSpPr>
          <p:spPr bwMode="auto">
            <a:xfrm>
              <a:off x="2407" y="3468"/>
              <a:ext cx="78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i="1" dirty="0">
                  <a:cs typeface="Times" charset="0"/>
                </a:rPr>
                <a:t>  </a:t>
              </a:r>
            </a:p>
          </p:txBody>
        </p:sp>
        <p:sp>
          <p:nvSpPr>
            <p:cNvPr id="7198" name="Rectangle 30"/>
            <p:cNvSpPr>
              <a:spLocks/>
            </p:cNvSpPr>
            <p:nvPr/>
          </p:nvSpPr>
          <p:spPr bwMode="auto">
            <a:xfrm>
              <a:off x="2033" y="3663"/>
              <a:ext cx="586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i="1">
                  <a:cs typeface="Times" charset="0"/>
                </a:rPr>
                <a:t>whence)</a:t>
              </a:r>
            </a:p>
          </p:txBody>
        </p:sp>
        <p:sp>
          <p:nvSpPr>
            <p:cNvPr id="7199" name="Rectangle 31"/>
            <p:cNvSpPr>
              <a:spLocks/>
            </p:cNvSpPr>
            <p:nvPr/>
          </p:nvSpPr>
          <p:spPr bwMode="auto">
            <a:xfrm>
              <a:off x="2603" y="3663"/>
              <a:ext cx="39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i="1">
                  <a:cs typeface="Times" charset="0"/>
                </a:rPr>
                <a:t> </a:t>
              </a:r>
            </a:p>
          </p:txBody>
        </p:sp>
        <p:sp>
          <p:nvSpPr>
            <p:cNvPr id="7200" name="Rectangle 32"/>
            <p:cNvSpPr>
              <a:spLocks/>
            </p:cNvSpPr>
            <p:nvPr/>
          </p:nvSpPr>
          <p:spPr bwMode="auto">
            <a:xfrm>
              <a:off x="2656" y="3663"/>
              <a:ext cx="39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cs typeface="Times" charset="0"/>
                </a:rPr>
                <a:t> </a:t>
              </a:r>
            </a:p>
          </p:txBody>
        </p:sp>
        <p:sp>
          <p:nvSpPr>
            <p:cNvPr id="7201" name="Rectangle 33"/>
            <p:cNvSpPr>
              <a:spLocks/>
            </p:cNvSpPr>
            <p:nvPr/>
          </p:nvSpPr>
          <p:spPr bwMode="auto">
            <a:xfrm>
              <a:off x="3031" y="3468"/>
              <a:ext cx="3907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dirty="0">
                  <a:cs typeface="Times" charset="0"/>
                </a:rPr>
                <a:t>Moves </a:t>
              </a:r>
              <a:r>
                <a:rPr lang="en-US" sz="1500" dirty="0" smtClean="0">
                  <a:cs typeface="Times" charset="0"/>
                </a:rPr>
                <a:t>read-write </a:t>
              </a:r>
              <a:r>
                <a:rPr lang="en-US" sz="1500" dirty="0">
                  <a:cs typeface="Times" charset="0"/>
                </a:rPr>
                <a:t>pointer to offset (relative or absolute,</a:t>
              </a:r>
            </a:p>
          </p:txBody>
        </p:sp>
        <p:sp>
          <p:nvSpPr>
            <p:cNvPr id="7202" name="Rectangle 34"/>
            <p:cNvSpPr>
              <a:spLocks/>
            </p:cNvSpPr>
            <p:nvPr/>
          </p:nvSpPr>
          <p:spPr bwMode="auto">
            <a:xfrm>
              <a:off x="3031" y="3663"/>
              <a:ext cx="1627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cs typeface="Times" charset="0"/>
                </a:rPr>
                <a:t>depending on </a:t>
              </a:r>
              <a:r>
                <a:rPr lang="en-US" sz="1500" i="1">
                  <a:cs typeface="Times" charset="0"/>
                </a:rPr>
                <a:t>whence</a:t>
              </a:r>
              <a:r>
                <a:rPr lang="en-US" sz="1500">
                  <a:cs typeface="Times" charset="0"/>
                </a:rPr>
                <a:t>).</a:t>
              </a:r>
            </a:p>
          </p:txBody>
        </p:sp>
        <p:sp>
          <p:nvSpPr>
            <p:cNvPr id="7203" name="Rectangle 35"/>
            <p:cNvSpPr>
              <a:spLocks/>
            </p:cNvSpPr>
            <p:nvPr/>
          </p:nvSpPr>
          <p:spPr bwMode="auto">
            <a:xfrm>
              <a:off x="3005" y="3388"/>
              <a:ext cx="18" cy="4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04" name="Rectangle 36"/>
            <p:cNvSpPr>
              <a:spLocks/>
            </p:cNvSpPr>
            <p:nvPr/>
          </p:nvSpPr>
          <p:spPr bwMode="auto">
            <a:xfrm>
              <a:off x="554" y="3930"/>
              <a:ext cx="1556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i="1">
                  <a:cs typeface="Times" charset="0"/>
                </a:rPr>
                <a:t>status = unlink(name)</a:t>
              </a:r>
            </a:p>
          </p:txBody>
        </p:sp>
        <p:sp>
          <p:nvSpPr>
            <p:cNvPr id="7205" name="Rectangle 37"/>
            <p:cNvSpPr>
              <a:spLocks/>
            </p:cNvSpPr>
            <p:nvPr/>
          </p:nvSpPr>
          <p:spPr bwMode="auto">
            <a:xfrm>
              <a:off x="3031" y="3930"/>
              <a:ext cx="3491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dirty="0">
                  <a:cs typeface="Times" charset="0"/>
                </a:rPr>
                <a:t>Removes </a:t>
              </a:r>
              <a:r>
                <a:rPr lang="en-US" sz="1500" dirty="0" smtClean="0">
                  <a:cs typeface="Times" charset="0"/>
                </a:rPr>
                <a:t>file </a:t>
              </a:r>
              <a:r>
                <a:rPr lang="en-US" sz="1500" i="1" dirty="0">
                  <a:cs typeface="Times" charset="0"/>
                </a:rPr>
                <a:t>name</a:t>
              </a:r>
              <a:r>
                <a:rPr lang="en-US" sz="1500" dirty="0">
                  <a:cs typeface="Times" charset="0"/>
                </a:rPr>
                <a:t> from </a:t>
              </a:r>
              <a:r>
                <a:rPr lang="en-US" sz="1500" dirty="0" smtClean="0">
                  <a:cs typeface="Times" charset="0"/>
                </a:rPr>
                <a:t>directory </a:t>
              </a:r>
              <a:r>
                <a:rPr lang="en-US" sz="1500" dirty="0">
                  <a:cs typeface="Times" charset="0"/>
                </a:rPr>
                <a:t>structure. If </a:t>
              </a:r>
              <a:r>
                <a:rPr lang="en-US" sz="1500" dirty="0" smtClean="0">
                  <a:cs typeface="Times" charset="0"/>
                </a:rPr>
                <a:t>file</a:t>
              </a:r>
              <a:endParaRPr lang="en-US" sz="1500" dirty="0">
                <a:cs typeface="Times" charset="0"/>
              </a:endParaRPr>
            </a:p>
          </p:txBody>
        </p:sp>
        <p:sp>
          <p:nvSpPr>
            <p:cNvPr id="7206" name="Rectangle 38"/>
            <p:cNvSpPr>
              <a:spLocks/>
            </p:cNvSpPr>
            <p:nvPr/>
          </p:nvSpPr>
          <p:spPr bwMode="auto">
            <a:xfrm>
              <a:off x="3031" y="4126"/>
              <a:ext cx="2328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cs typeface="Times" charset="0"/>
                </a:rPr>
                <a:t>has no other names, it is deleted.</a:t>
              </a:r>
            </a:p>
          </p:txBody>
        </p:sp>
        <p:sp>
          <p:nvSpPr>
            <p:cNvPr id="7207" name="Rectangle 39"/>
            <p:cNvSpPr>
              <a:spLocks/>
            </p:cNvSpPr>
            <p:nvPr/>
          </p:nvSpPr>
          <p:spPr bwMode="auto">
            <a:xfrm>
              <a:off x="3005" y="3852"/>
              <a:ext cx="18" cy="4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08" name="Rectangle 40"/>
            <p:cNvSpPr>
              <a:spLocks/>
            </p:cNvSpPr>
            <p:nvPr/>
          </p:nvSpPr>
          <p:spPr bwMode="auto">
            <a:xfrm>
              <a:off x="554" y="4393"/>
              <a:ext cx="2025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i="1">
                  <a:cs typeface="Times" charset="0"/>
                </a:rPr>
                <a:t>status = link(name1, name2)</a:t>
              </a:r>
            </a:p>
          </p:txBody>
        </p:sp>
        <p:sp>
          <p:nvSpPr>
            <p:cNvPr id="7209" name="Rectangle 41"/>
            <p:cNvSpPr>
              <a:spLocks/>
            </p:cNvSpPr>
            <p:nvPr/>
          </p:nvSpPr>
          <p:spPr bwMode="auto">
            <a:xfrm>
              <a:off x="3031" y="4393"/>
              <a:ext cx="2914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dirty="0">
                  <a:cs typeface="Times" charset="0"/>
                </a:rPr>
                <a:t>Adds </a:t>
              </a:r>
              <a:r>
                <a:rPr lang="en-US" sz="1500" dirty="0" smtClean="0">
                  <a:cs typeface="Times" charset="0"/>
                </a:rPr>
                <a:t>new </a:t>
              </a:r>
              <a:r>
                <a:rPr lang="en-US" sz="1500" dirty="0">
                  <a:cs typeface="Times" charset="0"/>
                </a:rPr>
                <a:t>name (</a:t>
              </a:r>
              <a:r>
                <a:rPr lang="en-US" sz="1500" i="1" dirty="0">
                  <a:cs typeface="Times" charset="0"/>
                </a:rPr>
                <a:t>name2</a:t>
              </a:r>
              <a:r>
                <a:rPr lang="en-US" sz="1500" dirty="0">
                  <a:cs typeface="Times" charset="0"/>
                </a:rPr>
                <a:t>) for </a:t>
              </a:r>
              <a:r>
                <a:rPr lang="en-US" sz="1500" dirty="0" smtClean="0">
                  <a:cs typeface="Times" charset="0"/>
                </a:rPr>
                <a:t>file </a:t>
              </a:r>
              <a:r>
                <a:rPr lang="en-US" sz="1500" dirty="0">
                  <a:cs typeface="Times" charset="0"/>
                </a:rPr>
                <a:t>(</a:t>
              </a:r>
              <a:r>
                <a:rPr lang="en-US" sz="1500" i="1" dirty="0">
                  <a:cs typeface="Times" charset="0"/>
                </a:rPr>
                <a:t>name1</a:t>
              </a:r>
              <a:r>
                <a:rPr lang="en-US" sz="1500" dirty="0">
                  <a:cs typeface="Times" charset="0"/>
                </a:rPr>
                <a:t>).</a:t>
              </a:r>
            </a:p>
          </p:txBody>
        </p:sp>
        <p:sp>
          <p:nvSpPr>
            <p:cNvPr id="7210" name="Rectangle 42"/>
            <p:cNvSpPr>
              <a:spLocks/>
            </p:cNvSpPr>
            <p:nvPr/>
          </p:nvSpPr>
          <p:spPr bwMode="auto">
            <a:xfrm>
              <a:off x="6220" y="4393"/>
              <a:ext cx="78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cs typeface="Times" charset="0"/>
                </a:rPr>
                <a:t>  </a:t>
              </a:r>
            </a:p>
          </p:txBody>
        </p:sp>
        <p:sp>
          <p:nvSpPr>
            <p:cNvPr id="7211" name="Rectangle 43"/>
            <p:cNvSpPr>
              <a:spLocks/>
            </p:cNvSpPr>
            <p:nvPr/>
          </p:nvSpPr>
          <p:spPr bwMode="auto">
            <a:xfrm>
              <a:off x="3005" y="4315"/>
              <a:ext cx="18" cy="2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12" name="Rectangle 44"/>
            <p:cNvSpPr>
              <a:spLocks/>
            </p:cNvSpPr>
            <p:nvPr/>
          </p:nvSpPr>
          <p:spPr bwMode="auto">
            <a:xfrm>
              <a:off x="554" y="4661"/>
              <a:ext cx="1879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i="1">
                  <a:cs typeface="Times" charset="0"/>
                </a:rPr>
                <a:t>status = stat(name, buffer)</a:t>
              </a:r>
            </a:p>
          </p:txBody>
        </p:sp>
        <p:sp>
          <p:nvSpPr>
            <p:cNvPr id="7213" name="Rectangle 45"/>
            <p:cNvSpPr>
              <a:spLocks/>
            </p:cNvSpPr>
            <p:nvPr/>
          </p:nvSpPr>
          <p:spPr bwMode="auto">
            <a:xfrm>
              <a:off x="3031" y="4661"/>
              <a:ext cx="3052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dirty="0">
                  <a:cs typeface="Times" charset="0"/>
                </a:rPr>
                <a:t>Gets </a:t>
              </a:r>
              <a:r>
                <a:rPr lang="en-US" sz="1500" dirty="0" smtClean="0">
                  <a:cs typeface="Times" charset="0"/>
                </a:rPr>
                <a:t>file </a:t>
              </a:r>
              <a:r>
                <a:rPr lang="en-US" sz="1500" dirty="0">
                  <a:cs typeface="Times" charset="0"/>
                </a:rPr>
                <a:t>attributes for file </a:t>
              </a:r>
              <a:r>
                <a:rPr lang="en-US" sz="1500" i="1" dirty="0">
                  <a:cs typeface="Times" charset="0"/>
                </a:rPr>
                <a:t>name</a:t>
              </a:r>
              <a:r>
                <a:rPr lang="en-US" sz="1500" dirty="0">
                  <a:cs typeface="Times" charset="0"/>
                </a:rPr>
                <a:t> into </a:t>
              </a:r>
              <a:r>
                <a:rPr lang="en-US" sz="1500" i="1" dirty="0">
                  <a:cs typeface="Times" charset="0"/>
                </a:rPr>
                <a:t>buffer</a:t>
              </a:r>
              <a:r>
                <a:rPr lang="en-US" sz="1500" dirty="0">
                  <a:cs typeface="Times" charset="0"/>
                </a:rPr>
                <a:t>.</a:t>
              </a:r>
            </a:p>
          </p:txBody>
        </p:sp>
        <p:sp>
          <p:nvSpPr>
            <p:cNvPr id="7214" name="Line 46"/>
            <p:cNvSpPr>
              <a:spLocks noChangeShapeType="1"/>
            </p:cNvSpPr>
            <p:nvPr/>
          </p:nvSpPr>
          <p:spPr bwMode="auto">
            <a:xfrm>
              <a:off x="528" y="4882"/>
              <a:ext cx="2459" cy="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15" name="Rectangle 47"/>
            <p:cNvSpPr>
              <a:spLocks/>
            </p:cNvSpPr>
            <p:nvPr/>
          </p:nvSpPr>
          <p:spPr bwMode="auto">
            <a:xfrm>
              <a:off x="3005" y="4582"/>
              <a:ext cx="18" cy="2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16" name="Line 48"/>
            <p:cNvSpPr>
              <a:spLocks noChangeShapeType="1"/>
            </p:cNvSpPr>
            <p:nvPr/>
          </p:nvSpPr>
          <p:spPr bwMode="auto">
            <a:xfrm>
              <a:off x="3023" y="4882"/>
              <a:ext cx="4561" cy="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8957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Service Architecture</a:t>
            </a:r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293693" y="1753808"/>
            <a:ext cx="8343906" cy="3444911"/>
            <a:chOff x="0" y="0"/>
            <a:chExt cx="6319" cy="2919"/>
          </a:xfrm>
        </p:grpSpPr>
        <p:sp>
          <p:nvSpPr>
            <p:cNvPr id="5" name="Rectangle 5"/>
            <p:cNvSpPr>
              <a:spLocks/>
            </p:cNvSpPr>
            <p:nvPr/>
          </p:nvSpPr>
          <p:spPr bwMode="auto">
            <a:xfrm>
              <a:off x="4054" y="221"/>
              <a:ext cx="2246" cy="2680"/>
            </a:xfrm>
            <a:prstGeom prst="rect">
              <a:avLst/>
            </a:prstGeom>
            <a:solidFill>
              <a:srgbClr val="FFD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400"/>
            </a:p>
          </p:txBody>
        </p:sp>
        <p:sp>
          <p:nvSpPr>
            <p:cNvPr id="6" name="Rectangle 6"/>
            <p:cNvSpPr>
              <a:spLocks/>
            </p:cNvSpPr>
            <p:nvPr/>
          </p:nvSpPr>
          <p:spPr bwMode="auto">
            <a:xfrm>
              <a:off x="4054" y="221"/>
              <a:ext cx="2265" cy="2698"/>
            </a:xfrm>
            <a:prstGeom prst="rect">
              <a:avLst/>
            </a:prstGeom>
            <a:noFill/>
            <a:ln w="34925">
              <a:solidFill>
                <a:srgbClr val="FFD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0"/>
            </a:p>
          </p:txBody>
        </p:sp>
        <p:sp>
          <p:nvSpPr>
            <p:cNvPr id="7" name="Rectangle 7"/>
            <p:cNvSpPr>
              <a:spLocks/>
            </p:cNvSpPr>
            <p:nvPr/>
          </p:nvSpPr>
          <p:spPr bwMode="auto">
            <a:xfrm>
              <a:off x="0" y="221"/>
              <a:ext cx="2246" cy="2680"/>
            </a:xfrm>
            <a:prstGeom prst="rect">
              <a:avLst/>
            </a:prstGeom>
            <a:solidFill>
              <a:srgbClr val="FFD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400"/>
            </a:p>
          </p:txBody>
        </p:sp>
        <p:sp>
          <p:nvSpPr>
            <p:cNvPr id="8" name="Rectangle 8"/>
            <p:cNvSpPr>
              <a:spLocks/>
            </p:cNvSpPr>
            <p:nvPr/>
          </p:nvSpPr>
          <p:spPr bwMode="auto">
            <a:xfrm>
              <a:off x="0" y="221"/>
              <a:ext cx="2265" cy="2698"/>
            </a:xfrm>
            <a:prstGeom prst="rect">
              <a:avLst/>
            </a:prstGeom>
            <a:noFill/>
            <a:ln w="34925">
              <a:solidFill>
                <a:srgbClr val="FFDC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400"/>
            </a:p>
          </p:txBody>
        </p:sp>
        <p:sp>
          <p:nvSpPr>
            <p:cNvPr id="9" name="Rectangle 9"/>
            <p:cNvSpPr>
              <a:spLocks/>
            </p:cNvSpPr>
            <p:nvPr/>
          </p:nvSpPr>
          <p:spPr bwMode="auto">
            <a:xfrm>
              <a:off x="114" y="1152"/>
              <a:ext cx="2036" cy="1653"/>
            </a:xfrm>
            <a:prstGeom prst="rect">
              <a:avLst/>
            </a:prstGeom>
            <a:solidFill>
              <a:srgbClr val="D9AA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400"/>
            </a:p>
          </p:txBody>
        </p:sp>
        <p:sp>
          <p:nvSpPr>
            <p:cNvPr id="10" name="Rectangle 10"/>
            <p:cNvSpPr>
              <a:spLocks/>
            </p:cNvSpPr>
            <p:nvPr/>
          </p:nvSpPr>
          <p:spPr bwMode="auto">
            <a:xfrm>
              <a:off x="637" y="0"/>
              <a:ext cx="1127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6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Client computer</a:t>
              </a:r>
            </a:p>
          </p:txBody>
        </p:sp>
        <p:sp>
          <p:nvSpPr>
            <p:cNvPr id="11" name="Rectangle 11"/>
            <p:cNvSpPr>
              <a:spLocks/>
            </p:cNvSpPr>
            <p:nvPr/>
          </p:nvSpPr>
          <p:spPr bwMode="auto">
            <a:xfrm>
              <a:off x="4615" y="0"/>
              <a:ext cx="1189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6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Server computer</a:t>
              </a:r>
            </a:p>
          </p:txBody>
        </p:sp>
        <p:sp>
          <p:nvSpPr>
            <p:cNvPr id="12" name="Oval 12"/>
            <p:cNvSpPr>
              <a:spLocks/>
            </p:cNvSpPr>
            <p:nvPr/>
          </p:nvSpPr>
          <p:spPr bwMode="auto">
            <a:xfrm>
              <a:off x="5577" y="2749"/>
              <a:ext cx="513" cy="95"/>
            </a:xfrm>
            <a:prstGeom prst="ellipse">
              <a:avLst/>
            </a:prstGeom>
            <a:solidFill>
              <a:srgbClr val="FFFFFF"/>
            </a:solidFill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sz="1400"/>
            </a:p>
          </p:txBody>
        </p:sp>
        <p:sp>
          <p:nvSpPr>
            <p:cNvPr id="13" name="Oval 13"/>
            <p:cNvSpPr>
              <a:spLocks/>
            </p:cNvSpPr>
            <p:nvPr/>
          </p:nvSpPr>
          <p:spPr bwMode="auto">
            <a:xfrm>
              <a:off x="5577" y="2710"/>
              <a:ext cx="513" cy="95"/>
            </a:xfrm>
            <a:prstGeom prst="ellipse">
              <a:avLst/>
            </a:prstGeom>
            <a:solidFill>
              <a:srgbClr val="FFFFFF"/>
            </a:solidFill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sz="1400"/>
            </a:p>
          </p:txBody>
        </p:sp>
        <p:sp>
          <p:nvSpPr>
            <p:cNvPr id="14" name="Oval 14"/>
            <p:cNvSpPr>
              <a:spLocks/>
            </p:cNvSpPr>
            <p:nvPr/>
          </p:nvSpPr>
          <p:spPr bwMode="auto">
            <a:xfrm>
              <a:off x="5577" y="2672"/>
              <a:ext cx="513" cy="77"/>
            </a:xfrm>
            <a:prstGeom prst="ellipse">
              <a:avLst/>
            </a:prstGeom>
            <a:solidFill>
              <a:srgbClr val="FFFFFF"/>
            </a:solidFill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sz="1400"/>
            </a:p>
          </p:txBody>
        </p:sp>
        <p:sp>
          <p:nvSpPr>
            <p:cNvPr id="15" name="Oval 15"/>
            <p:cNvSpPr>
              <a:spLocks/>
            </p:cNvSpPr>
            <p:nvPr/>
          </p:nvSpPr>
          <p:spPr bwMode="auto">
            <a:xfrm>
              <a:off x="5577" y="2616"/>
              <a:ext cx="513" cy="94"/>
            </a:xfrm>
            <a:prstGeom prst="ellipse">
              <a:avLst/>
            </a:prstGeom>
            <a:solidFill>
              <a:srgbClr val="FFFFFF"/>
            </a:solidFill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sz="1400"/>
            </a:p>
          </p:txBody>
        </p:sp>
        <p:sp>
          <p:nvSpPr>
            <p:cNvPr id="16" name="Rectangle 16"/>
            <p:cNvSpPr>
              <a:spLocks/>
            </p:cNvSpPr>
            <p:nvPr/>
          </p:nvSpPr>
          <p:spPr bwMode="auto">
            <a:xfrm>
              <a:off x="5786" y="2274"/>
              <a:ext cx="76" cy="379"/>
            </a:xfrm>
            <a:prstGeom prst="rect">
              <a:avLst/>
            </a:prstGeom>
            <a:solidFill>
              <a:srgbClr val="D9AA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400"/>
            </a:p>
          </p:txBody>
        </p:sp>
        <p:sp>
          <p:nvSpPr>
            <p:cNvPr id="17" name="Oval 17"/>
            <p:cNvSpPr>
              <a:spLocks/>
            </p:cNvSpPr>
            <p:nvPr/>
          </p:nvSpPr>
          <p:spPr bwMode="auto">
            <a:xfrm>
              <a:off x="2798" y="278"/>
              <a:ext cx="723" cy="2547"/>
            </a:xfrm>
            <a:prstGeom prst="ellipse">
              <a:avLst/>
            </a:prstGeom>
            <a:solidFill>
              <a:srgbClr val="FFDC99"/>
            </a:solidFill>
            <a:ln w="34925">
              <a:solidFill>
                <a:srgbClr val="FFDC9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sz="1400"/>
            </a:p>
          </p:txBody>
        </p:sp>
        <p:sp>
          <p:nvSpPr>
            <p:cNvPr id="18" name="Rectangle 18"/>
            <p:cNvSpPr>
              <a:spLocks/>
            </p:cNvSpPr>
            <p:nvPr/>
          </p:nvSpPr>
          <p:spPr bwMode="auto">
            <a:xfrm>
              <a:off x="114" y="297"/>
              <a:ext cx="837" cy="799"/>
            </a:xfrm>
            <a:prstGeom prst="rect">
              <a:avLst/>
            </a:prstGeom>
            <a:solidFill>
              <a:srgbClr val="D9AA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400"/>
            </a:p>
          </p:txBody>
        </p:sp>
        <p:sp>
          <p:nvSpPr>
            <p:cNvPr id="19" name="Rectangle 19"/>
            <p:cNvSpPr>
              <a:spLocks/>
            </p:cNvSpPr>
            <p:nvPr/>
          </p:nvSpPr>
          <p:spPr bwMode="auto">
            <a:xfrm>
              <a:off x="165" y="553"/>
              <a:ext cx="790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6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Application</a:t>
              </a:r>
            </a:p>
          </p:txBody>
        </p:sp>
        <p:sp>
          <p:nvSpPr>
            <p:cNvPr id="20" name="Rectangle 20"/>
            <p:cNvSpPr>
              <a:spLocks/>
            </p:cNvSpPr>
            <p:nvPr/>
          </p:nvSpPr>
          <p:spPr bwMode="auto">
            <a:xfrm>
              <a:off x="250" y="724"/>
              <a:ext cx="604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6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program</a:t>
              </a:r>
            </a:p>
          </p:txBody>
        </p:sp>
        <p:sp>
          <p:nvSpPr>
            <p:cNvPr id="21" name="Rectangle 21"/>
            <p:cNvSpPr>
              <a:spLocks/>
            </p:cNvSpPr>
            <p:nvPr/>
          </p:nvSpPr>
          <p:spPr bwMode="auto">
            <a:xfrm>
              <a:off x="1027" y="297"/>
              <a:ext cx="858" cy="799"/>
            </a:xfrm>
            <a:prstGeom prst="rect">
              <a:avLst/>
            </a:prstGeom>
            <a:solidFill>
              <a:srgbClr val="D9AA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400"/>
            </a:p>
          </p:txBody>
        </p:sp>
        <p:sp>
          <p:nvSpPr>
            <p:cNvPr id="22" name="Rectangle 22"/>
            <p:cNvSpPr>
              <a:spLocks/>
            </p:cNvSpPr>
            <p:nvPr/>
          </p:nvSpPr>
          <p:spPr bwMode="auto">
            <a:xfrm>
              <a:off x="1090" y="553"/>
              <a:ext cx="790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6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Application</a:t>
              </a:r>
            </a:p>
          </p:txBody>
        </p:sp>
        <p:sp>
          <p:nvSpPr>
            <p:cNvPr id="23" name="Rectangle 23"/>
            <p:cNvSpPr>
              <a:spLocks/>
            </p:cNvSpPr>
            <p:nvPr/>
          </p:nvSpPr>
          <p:spPr bwMode="auto">
            <a:xfrm>
              <a:off x="1175" y="724"/>
              <a:ext cx="603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600">
                  <a:solidFill>
                    <a:schemeClr val="tx1"/>
                  </a:solidFill>
                  <a:latin typeface="Arial" charset="0"/>
                  <a:cs typeface="Arial" charset="0"/>
                  <a:sym typeface="Arial" charset="0"/>
                </a:rPr>
                <a:t>program</a:t>
              </a:r>
            </a:p>
          </p:txBody>
        </p:sp>
        <p:sp>
          <p:nvSpPr>
            <p:cNvPr id="24" name="Rectangle 24"/>
            <p:cNvSpPr>
              <a:spLocks/>
            </p:cNvSpPr>
            <p:nvPr/>
          </p:nvSpPr>
          <p:spPr bwMode="auto">
            <a:xfrm>
              <a:off x="114" y="1845"/>
              <a:ext cx="2036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Arial" charset="0"/>
                  <a:cs typeface="Arial" charset="0"/>
                  <a:sym typeface="Arial" charset="0"/>
                </a:rPr>
                <a:t>Client module</a:t>
              </a:r>
            </a:p>
          </p:txBody>
        </p:sp>
        <p:sp>
          <p:nvSpPr>
            <p:cNvPr id="25" name="Rectangle 25"/>
            <p:cNvSpPr>
              <a:spLocks/>
            </p:cNvSpPr>
            <p:nvPr/>
          </p:nvSpPr>
          <p:spPr bwMode="auto">
            <a:xfrm>
              <a:off x="4169" y="829"/>
              <a:ext cx="2036" cy="1654"/>
            </a:xfrm>
            <a:prstGeom prst="rect">
              <a:avLst/>
            </a:prstGeom>
            <a:solidFill>
              <a:srgbClr val="D9AA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400"/>
            </a:p>
          </p:txBody>
        </p:sp>
        <p:sp>
          <p:nvSpPr>
            <p:cNvPr id="26" name="Rectangle 26"/>
            <p:cNvSpPr>
              <a:spLocks/>
            </p:cNvSpPr>
            <p:nvPr/>
          </p:nvSpPr>
          <p:spPr bwMode="auto">
            <a:xfrm>
              <a:off x="4169" y="1522"/>
              <a:ext cx="2036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sz="2000" dirty="0">
                  <a:solidFill>
                    <a:srgbClr val="00B050"/>
                  </a:solidFill>
                  <a:latin typeface="Arial" charset="0"/>
                  <a:cs typeface="Arial" charset="0"/>
                  <a:sym typeface="Arial" charset="0"/>
                </a:rPr>
                <a:t>Flat file service</a:t>
              </a:r>
            </a:p>
          </p:txBody>
        </p:sp>
        <p:sp>
          <p:nvSpPr>
            <p:cNvPr id="27" name="Rectangle 27"/>
            <p:cNvSpPr>
              <a:spLocks/>
            </p:cNvSpPr>
            <p:nvPr/>
          </p:nvSpPr>
          <p:spPr bwMode="auto">
            <a:xfrm>
              <a:off x="4169" y="297"/>
              <a:ext cx="2036" cy="475"/>
            </a:xfrm>
            <a:prstGeom prst="rect">
              <a:avLst/>
            </a:prstGeom>
            <a:solidFill>
              <a:srgbClr val="D9AA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400"/>
            </a:p>
          </p:txBody>
        </p:sp>
        <p:sp>
          <p:nvSpPr>
            <p:cNvPr id="28" name="Rectangle 28"/>
            <p:cNvSpPr>
              <a:spLocks/>
            </p:cNvSpPr>
            <p:nvPr/>
          </p:nvSpPr>
          <p:spPr bwMode="auto">
            <a:xfrm>
              <a:off x="4191" y="411"/>
              <a:ext cx="2036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dirty="0">
                  <a:solidFill>
                    <a:srgbClr val="0070C0"/>
                  </a:solidFill>
                  <a:latin typeface="Arial" charset="0"/>
                  <a:cs typeface="Arial" charset="0"/>
                  <a:sym typeface="Arial" charset="0"/>
                </a:rPr>
                <a:t>Directory service</a:t>
              </a:r>
            </a:p>
          </p:txBody>
        </p:sp>
        <p:sp>
          <p:nvSpPr>
            <p:cNvPr id="29" name="Rectangle 29"/>
            <p:cNvSpPr>
              <a:spLocks/>
            </p:cNvSpPr>
            <p:nvPr/>
          </p:nvSpPr>
          <p:spPr bwMode="auto">
            <a:xfrm>
              <a:off x="2189" y="1456"/>
              <a:ext cx="1941" cy="191"/>
            </a:xfrm>
            <a:prstGeom prst="rect">
              <a:avLst/>
            </a:prstGeom>
            <a:solidFill>
              <a:srgbClr val="FFD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400"/>
            </a:p>
          </p:txBody>
        </p:sp>
        <p:sp>
          <p:nvSpPr>
            <p:cNvPr id="30" name="Oval 30"/>
            <p:cNvSpPr>
              <a:spLocks/>
            </p:cNvSpPr>
            <p:nvPr/>
          </p:nvSpPr>
          <p:spPr bwMode="auto">
            <a:xfrm>
              <a:off x="4930" y="2749"/>
              <a:ext cx="514" cy="95"/>
            </a:xfrm>
            <a:prstGeom prst="ellipse">
              <a:avLst/>
            </a:prstGeom>
            <a:solidFill>
              <a:srgbClr val="FFFFFF"/>
            </a:solidFill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sz="1400"/>
            </a:p>
          </p:txBody>
        </p:sp>
        <p:sp>
          <p:nvSpPr>
            <p:cNvPr id="31" name="Oval 31"/>
            <p:cNvSpPr>
              <a:spLocks/>
            </p:cNvSpPr>
            <p:nvPr/>
          </p:nvSpPr>
          <p:spPr bwMode="auto">
            <a:xfrm>
              <a:off x="4930" y="2710"/>
              <a:ext cx="514" cy="95"/>
            </a:xfrm>
            <a:prstGeom prst="ellipse">
              <a:avLst/>
            </a:prstGeom>
            <a:solidFill>
              <a:srgbClr val="FFFFFF"/>
            </a:solidFill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sz="1400"/>
            </a:p>
          </p:txBody>
        </p:sp>
        <p:sp>
          <p:nvSpPr>
            <p:cNvPr id="32" name="Oval 32"/>
            <p:cNvSpPr>
              <a:spLocks/>
            </p:cNvSpPr>
            <p:nvPr/>
          </p:nvSpPr>
          <p:spPr bwMode="auto">
            <a:xfrm>
              <a:off x="4930" y="2672"/>
              <a:ext cx="514" cy="77"/>
            </a:xfrm>
            <a:prstGeom prst="ellipse">
              <a:avLst/>
            </a:prstGeom>
            <a:solidFill>
              <a:srgbClr val="FFFFFF"/>
            </a:solidFill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sz="1400"/>
            </a:p>
          </p:txBody>
        </p:sp>
        <p:sp>
          <p:nvSpPr>
            <p:cNvPr id="33" name="Oval 33"/>
            <p:cNvSpPr>
              <a:spLocks/>
            </p:cNvSpPr>
            <p:nvPr/>
          </p:nvSpPr>
          <p:spPr bwMode="auto">
            <a:xfrm>
              <a:off x="4930" y="2616"/>
              <a:ext cx="514" cy="94"/>
            </a:xfrm>
            <a:prstGeom prst="ellipse">
              <a:avLst/>
            </a:prstGeom>
            <a:solidFill>
              <a:srgbClr val="FFFFFF"/>
            </a:solidFill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sz="1400"/>
            </a:p>
          </p:txBody>
        </p:sp>
        <p:sp>
          <p:nvSpPr>
            <p:cNvPr id="34" name="Rectangle 34"/>
            <p:cNvSpPr>
              <a:spLocks/>
            </p:cNvSpPr>
            <p:nvPr/>
          </p:nvSpPr>
          <p:spPr bwMode="auto">
            <a:xfrm>
              <a:off x="5139" y="2274"/>
              <a:ext cx="76" cy="379"/>
            </a:xfrm>
            <a:prstGeom prst="rect">
              <a:avLst/>
            </a:prstGeom>
            <a:solidFill>
              <a:srgbClr val="D9AA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400"/>
            </a:p>
          </p:txBody>
        </p:sp>
        <p:sp>
          <p:nvSpPr>
            <p:cNvPr id="35" name="Oval 35"/>
            <p:cNvSpPr>
              <a:spLocks/>
            </p:cNvSpPr>
            <p:nvPr/>
          </p:nvSpPr>
          <p:spPr bwMode="auto">
            <a:xfrm>
              <a:off x="4282" y="2749"/>
              <a:ext cx="515" cy="95"/>
            </a:xfrm>
            <a:prstGeom prst="ellipse">
              <a:avLst/>
            </a:prstGeom>
            <a:solidFill>
              <a:srgbClr val="FFFFFF"/>
            </a:solidFill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sz="1400"/>
            </a:p>
          </p:txBody>
        </p:sp>
        <p:sp>
          <p:nvSpPr>
            <p:cNvPr id="36" name="Oval 36"/>
            <p:cNvSpPr>
              <a:spLocks/>
            </p:cNvSpPr>
            <p:nvPr/>
          </p:nvSpPr>
          <p:spPr bwMode="auto">
            <a:xfrm>
              <a:off x="4282" y="2710"/>
              <a:ext cx="515" cy="95"/>
            </a:xfrm>
            <a:prstGeom prst="ellipse">
              <a:avLst/>
            </a:prstGeom>
            <a:solidFill>
              <a:srgbClr val="FFFFFF"/>
            </a:solidFill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sz="1400"/>
            </a:p>
          </p:txBody>
        </p:sp>
        <p:sp>
          <p:nvSpPr>
            <p:cNvPr id="37" name="Oval 37"/>
            <p:cNvSpPr>
              <a:spLocks/>
            </p:cNvSpPr>
            <p:nvPr/>
          </p:nvSpPr>
          <p:spPr bwMode="auto">
            <a:xfrm>
              <a:off x="4282" y="2672"/>
              <a:ext cx="515" cy="77"/>
            </a:xfrm>
            <a:prstGeom prst="ellipse">
              <a:avLst/>
            </a:prstGeom>
            <a:solidFill>
              <a:srgbClr val="FFFFFF"/>
            </a:solidFill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sz="1400"/>
            </a:p>
          </p:txBody>
        </p:sp>
        <p:sp>
          <p:nvSpPr>
            <p:cNvPr id="38" name="Oval 38"/>
            <p:cNvSpPr>
              <a:spLocks/>
            </p:cNvSpPr>
            <p:nvPr/>
          </p:nvSpPr>
          <p:spPr bwMode="auto">
            <a:xfrm>
              <a:off x="4282" y="2616"/>
              <a:ext cx="515" cy="94"/>
            </a:xfrm>
            <a:prstGeom prst="ellipse">
              <a:avLst/>
            </a:prstGeom>
            <a:solidFill>
              <a:srgbClr val="FFFFFF"/>
            </a:solidFill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sz="1400"/>
            </a:p>
          </p:txBody>
        </p:sp>
        <p:sp>
          <p:nvSpPr>
            <p:cNvPr id="39" name="Rectangle 39"/>
            <p:cNvSpPr>
              <a:spLocks/>
            </p:cNvSpPr>
            <p:nvPr/>
          </p:nvSpPr>
          <p:spPr bwMode="auto">
            <a:xfrm>
              <a:off x="4511" y="2274"/>
              <a:ext cx="76" cy="379"/>
            </a:xfrm>
            <a:prstGeom prst="rect">
              <a:avLst/>
            </a:prstGeom>
            <a:solidFill>
              <a:srgbClr val="D9AA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180277021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Service Architecture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 smtClean="0">
                <a:solidFill>
                  <a:srgbClr val="008000"/>
                </a:solidFill>
              </a:rPr>
              <a:t>Flat file service</a:t>
            </a:r>
          </a:p>
          <a:p>
            <a:pPr lvl="1"/>
            <a:r>
              <a:rPr lang="en-US" dirty="0" smtClean="0"/>
              <a:t>Implement operations on the files</a:t>
            </a:r>
          </a:p>
          <a:p>
            <a:pPr lvl="1"/>
            <a:r>
              <a:rPr lang="en-US" dirty="0" smtClean="0"/>
              <a:t>Manage unique file identifiers (UFIDs) – create, delete</a:t>
            </a:r>
          </a:p>
          <a:p>
            <a:r>
              <a:rPr lang="en-US" i="1" dirty="0" smtClean="0">
                <a:solidFill>
                  <a:srgbClr val="0070C0"/>
                </a:solidFill>
              </a:rPr>
              <a:t>Directory service</a:t>
            </a:r>
          </a:p>
          <a:p>
            <a:pPr lvl="1"/>
            <a:r>
              <a:rPr lang="en-US" dirty="0" smtClean="0"/>
              <a:t>Mapping between text names and UFIDs</a:t>
            </a:r>
          </a:p>
          <a:p>
            <a:pPr lvl="1"/>
            <a:r>
              <a:rPr lang="en-US" dirty="0" smtClean="0"/>
              <a:t>Create, delete new directories and entries</a:t>
            </a:r>
          </a:p>
          <a:p>
            <a:pPr lvl="1"/>
            <a:r>
              <a:rPr lang="en-US" dirty="0" smtClean="0"/>
              <a:t>Ideally, hierarchies, as in Unix/Windows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Client module</a:t>
            </a:r>
          </a:p>
          <a:p>
            <a:pPr lvl="1"/>
            <a:r>
              <a:rPr lang="en-US" dirty="0" smtClean="0"/>
              <a:t>Integrate flat file and directory services under single API</a:t>
            </a:r>
          </a:p>
          <a:p>
            <a:pPr lvl="1"/>
            <a:r>
              <a:rPr lang="en-US" dirty="0" smtClean="0"/>
              <a:t>Make available to all computers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587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1472-DEDD-42F8-8795-A815F74E74D1}" type="slidenum">
              <a:rPr lang="en-US"/>
              <a:pPr/>
              <a:t>8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Fault Tolerance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0" y="1600200"/>
            <a:ext cx="5638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Function when clients or servers fail</a:t>
            </a:r>
          </a:p>
          <a:p>
            <a:r>
              <a:rPr lang="en-US" dirty="0" smtClean="0"/>
              <a:t>Detect</a:t>
            </a:r>
            <a:r>
              <a:rPr lang="en-US" dirty="0"/>
              <a:t>, report, and correct faults that </a:t>
            </a:r>
            <a:r>
              <a:rPr lang="en-US" dirty="0" smtClean="0"/>
              <a:t>occur</a:t>
            </a:r>
          </a:p>
          <a:p>
            <a:r>
              <a:rPr lang="en-US" dirty="0" smtClean="0"/>
              <a:t>Solutions often include: </a:t>
            </a:r>
          </a:p>
          <a:p>
            <a:pPr lvl="1"/>
            <a:r>
              <a:rPr lang="en-US" dirty="0" smtClean="0"/>
              <a:t>Redundant </a:t>
            </a:r>
            <a:r>
              <a:rPr lang="en-US" dirty="0"/>
              <a:t>copies of data, redundant hardware, </a:t>
            </a:r>
            <a:r>
              <a:rPr lang="en-US" dirty="0" smtClean="0"/>
              <a:t>backups, </a:t>
            </a:r>
            <a:r>
              <a:rPr lang="en-US" dirty="0"/>
              <a:t>transaction </a:t>
            </a:r>
            <a:r>
              <a:rPr lang="en-US" dirty="0" smtClean="0"/>
              <a:t>logs </a:t>
            </a:r>
            <a:r>
              <a:rPr lang="en-US" dirty="0"/>
              <a:t>and other </a:t>
            </a:r>
            <a:r>
              <a:rPr lang="en-US" dirty="0" smtClean="0"/>
              <a:t>measures</a:t>
            </a:r>
            <a:endParaRPr lang="en-US" dirty="0"/>
          </a:p>
          <a:p>
            <a:pPr lvl="1"/>
            <a:r>
              <a:rPr lang="en-US" dirty="0" smtClean="0"/>
              <a:t>Stateless servers</a:t>
            </a:r>
          </a:p>
          <a:p>
            <a:pPr lvl="1"/>
            <a:r>
              <a:rPr lang="en-US" dirty="0" smtClean="0"/>
              <a:t>Idempotent operations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2286000"/>
            <a:ext cx="2438400" cy="2405274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>
              <a:spcBef>
                <a:spcPct val="5000"/>
              </a:spcBef>
            </a:pPr>
            <a:r>
              <a:rPr lang="en-US" dirty="0"/>
              <a:t>Transparency</a:t>
            </a:r>
          </a:p>
          <a:p>
            <a:pPr>
              <a:spcBef>
                <a:spcPct val="5000"/>
              </a:spcBef>
            </a:pPr>
            <a:r>
              <a:rPr lang="en-US" dirty="0"/>
              <a:t>Concurrent Updates</a:t>
            </a:r>
          </a:p>
          <a:p>
            <a:pPr>
              <a:spcBef>
                <a:spcPct val="5000"/>
              </a:spcBef>
            </a:pPr>
            <a:r>
              <a:rPr lang="en-US" dirty="0"/>
              <a:t>Replication</a:t>
            </a:r>
          </a:p>
          <a:p>
            <a:pPr>
              <a:spcBef>
                <a:spcPct val="5000"/>
              </a:spcBef>
            </a:pPr>
            <a:r>
              <a:rPr lang="en-US" b="1" i="1" dirty="0">
                <a:solidFill>
                  <a:srgbClr val="008000"/>
                </a:solidFill>
              </a:rPr>
              <a:t>Fault Tolerance</a:t>
            </a:r>
          </a:p>
          <a:p>
            <a:pPr>
              <a:spcBef>
                <a:spcPct val="5000"/>
              </a:spcBef>
            </a:pPr>
            <a:r>
              <a:rPr lang="en-US" dirty="0"/>
              <a:t>Consistency</a:t>
            </a:r>
          </a:p>
          <a:p>
            <a:pPr>
              <a:spcBef>
                <a:spcPct val="5000"/>
              </a:spcBef>
            </a:pPr>
            <a:r>
              <a:rPr lang="en-US" dirty="0"/>
              <a:t>Platform Independence</a:t>
            </a:r>
          </a:p>
          <a:p>
            <a:pPr>
              <a:spcBef>
                <a:spcPct val="5000"/>
              </a:spcBef>
            </a:pPr>
            <a:r>
              <a:rPr lang="en-US" dirty="0"/>
              <a:t>Security</a:t>
            </a:r>
          </a:p>
          <a:p>
            <a:pPr>
              <a:spcBef>
                <a:spcPct val="5000"/>
              </a:spcBef>
            </a:pPr>
            <a:r>
              <a:rPr lang="en-US" dirty="0"/>
              <a:t>Efficiency</a:t>
            </a:r>
          </a:p>
        </p:txBody>
      </p:sp>
    </p:spTree>
    <p:extLst>
      <p:ext uri="{BB962C8B-B14F-4D97-AF65-F5344CB8AC3E}">
        <p14:creationId xmlns:p14="http://schemas.microsoft.com/office/powerpoint/2010/main" val="4236161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Consistency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3352800" y="1600200"/>
            <a:ext cx="5334000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Data must always be complete, current, and </a:t>
            </a:r>
            <a:r>
              <a:rPr lang="en-US" sz="2800" dirty="0" smtClean="0"/>
              <a:t>correct</a:t>
            </a:r>
          </a:p>
          <a:p>
            <a:r>
              <a:rPr lang="en-US" sz="2800" dirty="0" smtClean="0"/>
              <a:t>File seen by one process looks the same for all processes accessing</a:t>
            </a:r>
          </a:p>
          <a:p>
            <a:r>
              <a:rPr lang="en-US" sz="2800" dirty="0" smtClean="0"/>
              <a:t>Consistency special </a:t>
            </a:r>
            <a:r>
              <a:rPr lang="en-US" sz="2800" dirty="0"/>
              <a:t>concern whenever data is </a:t>
            </a:r>
            <a:r>
              <a:rPr lang="en-US" sz="2800" dirty="0" smtClean="0"/>
              <a:t>duplicated  </a:t>
            </a:r>
            <a:endParaRPr lang="en-US" sz="2800" dirty="0"/>
          </a:p>
          <a:p>
            <a:r>
              <a:rPr lang="en-US" sz="2800" dirty="0" smtClean="0"/>
              <a:t>Solutions often include:</a:t>
            </a:r>
          </a:p>
          <a:p>
            <a:pPr lvl="1"/>
            <a:r>
              <a:rPr lang="en-US" sz="2400" dirty="0" smtClean="0"/>
              <a:t>Timestamps </a:t>
            </a:r>
            <a:r>
              <a:rPr lang="en-US" sz="2400" dirty="0"/>
              <a:t>and ownership </a:t>
            </a:r>
            <a:r>
              <a:rPr lang="en-US" sz="2400" dirty="0" smtClean="0"/>
              <a:t>information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C06B-19FC-4CE7-898F-7512EB342C4D}" type="slidenum">
              <a:rPr lang="en-US"/>
              <a:pPr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2286000"/>
            <a:ext cx="2438400" cy="2405274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>
              <a:spcBef>
                <a:spcPct val="5000"/>
              </a:spcBef>
            </a:pPr>
            <a:r>
              <a:rPr lang="en-US" dirty="0"/>
              <a:t>Transparency</a:t>
            </a:r>
          </a:p>
          <a:p>
            <a:pPr>
              <a:spcBef>
                <a:spcPct val="5000"/>
              </a:spcBef>
            </a:pPr>
            <a:r>
              <a:rPr lang="en-US" dirty="0"/>
              <a:t>Concurrent Updates</a:t>
            </a:r>
          </a:p>
          <a:p>
            <a:pPr>
              <a:spcBef>
                <a:spcPct val="5000"/>
              </a:spcBef>
            </a:pPr>
            <a:r>
              <a:rPr lang="en-US" dirty="0"/>
              <a:t>Replication</a:t>
            </a:r>
          </a:p>
          <a:p>
            <a:pPr>
              <a:spcBef>
                <a:spcPct val="5000"/>
              </a:spcBef>
            </a:pPr>
            <a:r>
              <a:rPr lang="en-US" dirty="0"/>
              <a:t>Fault Tolerance</a:t>
            </a:r>
          </a:p>
          <a:p>
            <a:pPr>
              <a:spcBef>
                <a:spcPct val="5000"/>
              </a:spcBef>
            </a:pPr>
            <a:r>
              <a:rPr lang="en-US" b="1" i="1" dirty="0">
                <a:solidFill>
                  <a:srgbClr val="008000"/>
                </a:solidFill>
              </a:rPr>
              <a:t>Consistency</a:t>
            </a:r>
          </a:p>
          <a:p>
            <a:pPr>
              <a:spcBef>
                <a:spcPct val="5000"/>
              </a:spcBef>
            </a:pPr>
            <a:r>
              <a:rPr lang="en-US" dirty="0"/>
              <a:t>Platform Independence</a:t>
            </a:r>
          </a:p>
          <a:p>
            <a:pPr>
              <a:spcBef>
                <a:spcPct val="5000"/>
              </a:spcBef>
            </a:pPr>
            <a:r>
              <a:rPr lang="en-US" dirty="0"/>
              <a:t>Security</a:t>
            </a:r>
          </a:p>
          <a:p>
            <a:pPr>
              <a:spcBef>
                <a:spcPct val="5000"/>
              </a:spcBef>
            </a:pPr>
            <a:r>
              <a:rPr lang="en-US" dirty="0"/>
              <a:t>Efficiency</a:t>
            </a:r>
          </a:p>
        </p:txBody>
      </p:sp>
    </p:spTree>
    <p:extLst>
      <p:ext uri="{BB962C8B-B14F-4D97-AF65-F5344CB8AC3E}">
        <p14:creationId xmlns:p14="http://schemas.microsoft.com/office/powerpoint/2010/main" val="1503405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2244</TotalTime>
  <Words>3987</Words>
  <Application>Microsoft Office PowerPoint</Application>
  <PresentationFormat>On-screen Show (4:3)</PresentationFormat>
  <Paragraphs>672</Paragraphs>
  <Slides>72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3" baseType="lpstr">
      <vt:lpstr>Office Theme</vt:lpstr>
      <vt:lpstr>Distributed Computing Systems</vt:lpstr>
      <vt:lpstr>Distributed File Systems</vt:lpstr>
      <vt:lpstr>Outline</vt:lpstr>
      <vt:lpstr>Concepts of Distributed File System</vt:lpstr>
      <vt:lpstr>Transparency</vt:lpstr>
      <vt:lpstr>Concurrent Updates</vt:lpstr>
      <vt:lpstr>Replication</vt:lpstr>
      <vt:lpstr>Fault Tolerance</vt:lpstr>
      <vt:lpstr>Consistency</vt:lpstr>
      <vt:lpstr>Platform Independence</vt:lpstr>
      <vt:lpstr>Security</vt:lpstr>
      <vt:lpstr>Efficiency</vt:lpstr>
      <vt:lpstr>Outline</vt:lpstr>
      <vt:lpstr>File Service Models</vt:lpstr>
      <vt:lpstr>Semantics of File Service</vt:lpstr>
      <vt:lpstr>Accessing Remote Files (1 of 2)</vt:lpstr>
      <vt:lpstr>Accessing Remote Files (2 of 2)</vt:lpstr>
      <vt:lpstr>Stateful or Stateless Design</vt:lpstr>
      <vt:lpstr>Caching</vt:lpstr>
      <vt:lpstr>Concepts of Caching (1 of 2)</vt:lpstr>
      <vt:lpstr>Concepts of Caching (2 of 2)</vt:lpstr>
      <vt:lpstr>Outline</vt:lpstr>
      <vt:lpstr>Network File System (NFS)</vt:lpstr>
      <vt:lpstr>NFS Overview</vt:lpstr>
      <vt:lpstr>Underlying Transport Protocol</vt:lpstr>
      <vt:lpstr>NFS Protocols</vt:lpstr>
      <vt:lpstr>NFS Mounting Protocol</vt:lpstr>
      <vt:lpstr>NFS Architecture</vt:lpstr>
      <vt:lpstr>Example NFS exports File</vt:lpstr>
      <vt:lpstr>NFS Automounter</vt:lpstr>
      <vt:lpstr>NFS Access Protocol</vt:lpstr>
      <vt:lpstr>NFS Access Operations</vt:lpstr>
      <vt:lpstr>NFS Caching - Server</vt:lpstr>
      <vt:lpstr>NFS Caching - Client</vt:lpstr>
      <vt:lpstr>Improve Read Performance</vt:lpstr>
      <vt:lpstr>Problems with NFS</vt:lpstr>
      <vt:lpstr>NFS Version 3</vt:lpstr>
      <vt:lpstr>NFS Version 4</vt:lpstr>
      <vt:lpstr>Outline</vt:lpstr>
      <vt:lpstr>Andrew File System (AFS)</vt:lpstr>
      <vt:lpstr>General Observations Motivating AFS</vt:lpstr>
      <vt:lpstr>AFS Design</vt:lpstr>
      <vt:lpstr>AFS Example</vt:lpstr>
      <vt:lpstr>AFS Questions</vt:lpstr>
      <vt:lpstr>AFS Architecture</vt:lpstr>
      <vt:lpstr>System Call Interception in AFS</vt:lpstr>
      <vt:lpstr>Cache Consistency</vt:lpstr>
      <vt:lpstr>Implementation of System Calls in AFS</vt:lpstr>
      <vt:lpstr>Update Semantics</vt:lpstr>
      <vt:lpstr>AFS Misc</vt:lpstr>
      <vt:lpstr>Other Distributed File Systems</vt:lpstr>
      <vt:lpstr>Outline</vt:lpstr>
      <vt:lpstr>Dropbox Overview (1 of 3)</vt:lpstr>
      <vt:lpstr>Dropbox Overview (2 of 3)</vt:lpstr>
      <vt:lpstr>Dropbox Overview (3 of 3)</vt:lpstr>
      <vt:lpstr>Dropbox Upload (1 of 3)</vt:lpstr>
      <vt:lpstr>Dropbox Upload (2 of 3)</vt:lpstr>
      <vt:lpstr>Dropbox Upload (3 of 3)</vt:lpstr>
      <vt:lpstr>Dropbox Download (1 of 2)</vt:lpstr>
      <vt:lpstr>Dropbox Download (2 of 2)</vt:lpstr>
      <vt:lpstr>Dropbox Misc – Streaming Sync</vt:lpstr>
      <vt:lpstr>Dropbox Misc – LAN Sync</vt:lpstr>
      <vt:lpstr>Dropbox Architecture – v1</vt:lpstr>
      <vt:lpstr>Dropbox Architecture – v2</vt:lpstr>
      <vt:lpstr>Dropbox Architecture – v3</vt:lpstr>
      <vt:lpstr>Dropbox Architecture – v4</vt:lpstr>
      <vt:lpstr>Dropbox Architecture – v5</vt:lpstr>
      <vt:lpstr>Bit Bucket</vt:lpstr>
      <vt:lpstr>File System Functions</vt:lpstr>
      <vt:lpstr>UNIX File System Operations</vt:lpstr>
      <vt:lpstr>File Service Architecture</vt:lpstr>
      <vt:lpstr>File Service Architecture</vt:lpstr>
    </vt:vector>
  </TitlesOfParts>
  <Company>Worcester Polytechnic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Computing Systems</dc:title>
  <dc:creator>Mark Claypool</dc:creator>
  <cp:lastModifiedBy>Mark Claypool</cp:lastModifiedBy>
  <cp:revision>122</cp:revision>
  <cp:lastPrinted>2016-02-02T12:32:27Z</cp:lastPrinted>
  <dcterms:created xsi:type="dcterms:W3CDTF">2011-11-04T08:03:42Z</dcterms:created>
  <dcterms:modified xsi:type="dcterms:W3CDTF">2016-02-12T11:12:34Z</dcterms:modified>
</cp:coreProperties>
</file>