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9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260" r:id="rId11"/>
    <p:sldId id="258" r:id="rId12"/>
    <p:sldId id="261" r:id="rId13"/>
    <p:sldId id="262" r:id="rId14"/>
    <p:sldId id="263" r:id="rId15"/>
    <p:sldId id="280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1" r:id="rId31"/>
    <p:sldId id="284" r:id="rId32"/>
    <p:sldId id="286" r:id="rId33"/>
    <p:sldId id="283" r:id="rId34"/>
    <p:sldId id="287" r:id="rId35"/>
    <p:sldId id="288" r:id="rId36"/>
    <p:sldId id="289" r:id="rId37"/>
    <p:sldId id="290" r:id="rId38"/>
    <p:sldId id="291" r:id="rId39"/>
    <p:sldId id="325" r:id="rId40"/>
    <p:sldId id="293" r:id="rId41"/>
    <p:sldId id="326" r:id="rId42"/>
    <p:sldId id="295" r:id="rId43"/>
    <p:sldId id="296" r:id="rId44"/>
    <p:sldId id="297" r:id="rId45"/>
    <p:sldId id="298" r:id="rId46"/>
    <p:sldId id="317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584" y="-2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2511BF-3B94-4BAB-BF23-B7B7CBA0B11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988E351-90CC-44F5-BAE4-D4DF35B17871}">
      <dgm:prSet phldrT="[Text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en-US" sz="1200" dirty="0" smtClean="0">
              <a:solidFill>
                <a:srgbClr val="0000FF"/>
              </a:solidFill>
            </a:rPr>
            <a:t>L1 </a:t>
          </a:r>
        </a:p>
        <a:p>
          <a:r>
            <a:rPr lang="en-US" sz="1200" dirty="0" smtClean="0">
              <a:solidFill>
                <a:srgbClr val="0000FF"/>
              </a:solidFill>
            </a:rPr>
            <a:t>Cache </a:t>
          </a:r>
          <a:endParaRPr lang="en-US" sz="1200" dirty="0">
            <a:solidFill>
              <a:srgbClr val="0000FF"/>
            </a:solidFill>
          </a:endParaRPr>
        </a:p>
      </dgm:t>
    </dgm:pt>
    <dgm:pt modelId="{BD93646F-353C-4262-90CB-B5241651C401}" type="parTrans" cxnId="{B3561FD0-4FF1-455A-965D-2C9CBB9FB83D}">
      <dgm:prSet/>
      <dgm:spPr/>
      <dgm:t>
        <a:bodyPr/>
        <a:lstStyle/>
        <a:p>
          <a:endParaRPr lang="en-US"/>
        </a:p>
      </dgm:t>
    </dgm:pt>
    <dgm:pt modelId="{679C9611-495E-4033-ABCC-E5663F796C33}" type="sibTrans" cxnId="{B3561FD0-4FF1-455A-965D-2C9CBB9FB83D}">
      <dgm:prSet/>
      <dgm:spPr/>
      <dgm:t>
        <a:bodyPr/>
        <a:lstStyle/>
        <a:p>
          <a:endParaRPr lang="en-US"/>
        </a:p>
      </dgm:t>
    </dgm:pt>
    <dgm:pt modelId="{8179E563-BF81-42E1-A6AE-1C73F09EB69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800" dirty="0" smtClean="0">
              <a:solidFill>
                <a:srgbClr val="0000FF"/>
              </a:solidFill>
            </a:rPr>
            <a:t>L2 Cache</a:t>
          </a:r>
          <a:endParaRPr lang="en-US" sz="1800" dirty="0">
            <a:solidFill>
              <a:srgbClr val="0000FF"/>
            </a:solidFill>
          </a:endParaRPr>
        </a:p>
      </dgm:t>
    </dgm:pt>
    <dgm:pt modelId="{B88F3F20-17EF-42EB-A280-6D6C6583FAA5}" type="parTrans" cxnId="{76178EF9-4FC2-44F9-9656-083FDEAFB3E8}">
      <dgm:prSet/>
      <dgm:spPr/>
      <dgm:t>
        <a:bodyPr/>
        <a:lstStyle/>
        <a:p>
          <a:endParaRPr lang="en-US"/>
        </a:p>
      </dgm:t>
    </dgm:pt>
    <dgm:pt modelId="{6B33D9D7-8262-46A9-8F8B-237A0F593229}" type="sibTrans" cxnId="{76178EF9-4FC2-44F9-9656-083FDEAFB3E8}">
      <dgm:prSet/>
      <dgm:spPr/>
      <dgm:t>
        <a:bodyPr/>
        <a:lstStyle/>
        <a:p>
          <a:endParaRPr lang="en-US"/>
        </a:p>
      </dgm:t>
    </dgm:pt>
    <dgm:pt modelId="{6D1E3241-2026-4412-8B67-B9170D2F4820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2400" dirty="0" smtClean="0">
              <a:solidFill>
                <a:srgbClr val="0000FF"/>
              </a:solidFill>
            </a:rPr>
            <a:t>L3 Cache</a:t>
          </a:r>
          <a:endParaRPr lang="en-US" sz="2400" dirty="0">
            <a:solidFill>
              <a:srgbClr val="0000FF"/>
            </a:solidFill>
          </a:endParaRPr>
        </a:p>
      </dgm:t>
    </dgm:pt>
    <dgm:pt modelId="{BD6A1DB3-88F2-499B-B799-03DB102455C6}" type="parTrans" cxnId="{E719664D-CFF9-4903-8D35-F09C925501AE}">
      <dgm:prSet/>
      <dgm:spPr/>
      <dgm:t>
        <a:bodyPr/>
        <a:lstStyle/>
        <a:p>
          <a:endParaRPr lang="en-US"/>
        </a:p>
      </dgm:t>
    </dgm:pt>
    <dgm:pt modelId="{511C7806-797E-403B-88B9-6D13FACA3CD8}" type="sibTrans" cxnId="{E719664D-CFF9-4903-8D35-F09C925501AE}">
      <dgm:prSet/>
      <dgm:spPr/>
      <dgm:t>
        <a:bodyPr/>
        <a:lstStyle/>
        <a:p>
          <a:endParaRPr lang="en-US"/>
        </a:p>
      </dgm:t>
    </dgm:pt>
    <dgm:pt modelId="{DEE5177D-07C4-4594-BA18-C7D97B18A822}">
      <dgm:prSet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dirty="0" smtClean="0">
              <a:solidFill>
                <a:srgbClr val="0000FF"/>
              </a:solidFill>
            </a:rPr>
            <a:t>Main Memory</a:t>
          </a:r>
          <a:endParaRPr lang="en-US" sz="2800" dirty="0">
            <a:solidFill>
              <a:srgbClr val="0000FF"/>
            </a:solidFill>
          </a:endParaRPr>
        </a:p>
      </dgm:t>
    </dgm:pt>
    <dgm:pt modelId="{3502BAF4-E431-4F1F-A56E-8D3B3BE61FE8}" type="parTrans" cxnId="{B7F01CD4-E10B-4785-8FAD-E8A5DDF2FC5E}">
      <dgm:prSet/>
      <dgm:spPr/>
      <dgm:t>
        <a:bodyPr/>
        <a:lstStyle/>
        <a:p>
          <a:endParaRPr lang="en-US"/>
        </a:p>
      </dgm:t>
    </dgm:pt>
    <dgm:pt modelId="{1AA21463-C6A8-4DA4-8491-5E1A1FBF8AA8}" type="sibTrans" cxnId="{B7F01CD4-E10B-4785-8FAD-E8A5DDF2FC5E}">
      <dgm:prSet/>
      <dgm:spPr/>
      <dgm:t>
        <a:bodyPr/>
        <a:lstStyle/>
        <a:p>
          <a:endParaRPr lang="en-US"/>
        </a:p>
      </dgm:t>
    </dgm:pt>
    <dgm:pt modelId="{1AEC8C19-781C-4798-9761-C91BBCEDEB98}" type="pres">
      <dgm:prSet presAssocID="{752511BF-3B94-4BAB-BF23-B7B7CBA0B110}" presName="Name0" presStyleCnt="0">
        <dgm:presLayoutVars>
          <dgm:dir/>
          <dgm:animLvl val="lvl"/>
          <dgm:resizeHandles val="exact"/>
        </dgm:presLayoutVars>
      </dgm:prSet>
      <dgm:spPr/>
    </dgm:pt>
    <dgm:pt modelId="{079185B4-42AB-4588-B99E-27BAFDA36F01}" type="pres">
      <dgm:prSet presAssocID="{F988E351-90CC-44F5-BAE4-D4DF35B17871}" presName="Name8" presStyleCnt="0"/>
      <dgm:spPr/>
    </dgm:pt>
    <dgm:pt modelId="{84AE93DA-DBCC-4129-9DBC-880669825D13}" type="pres">
      <dgm:prSet presAssocID="{F988E351-90CC-44F5-BAE4-D4DF35B17871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EA7DDF-7865-497C-86D2-D23537983122}" type="pres">
      <dgm:prSet presAssocID="{F988E351-90CC-44F5-BAE4-D4DF35B1787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605286-FF8F-4C09-8911-BE98FC2C9CF6}" type="pres">
      <dgm:prSet presAssocID="{8179E563-BF81-42E1-A6AE-1C73F09EB69F}" presName="Name8" presStyleCnt="0"/>
      <dgm:spPr/>
    </dgm:pt>
    <dgm:pt modelId="{E9C8F3B4-652F-49A3-820C-ED631416E691}" type="pres">
      <dgm:prSet presAssocID="{8179E563-BF81-42E1-A6AE-1C73F09EB69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AE950-78AA-49F5-B529-5828DBCC4301}" type="pres">
      <dgm:prSet presAssocID="{8179E563-BF81-42E1-A6AE-1C73F09EB69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6CDC8E-9B8A-419B-A663-B1B7E1957CFD}" type="pres">
      <dgm:prSet presAssocID="{6D1E3241-2026-4412-8B67-B9170D2F4820}" presName="Name8" presStyleCnt="0"/>
      <dgm:spPr/>
    </dgm:pt>
    <dgm:pt modelId="{B7F8CF37-DFFF-440A-84D1-7E17A5FCE00C}" type="pres">
      <dgm:prSet presAssocID="{6D1E3241-2026-4412-8B67-B9170D2F4820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39ECE-7199-4EA2-BFCE-3DA156C2348D}" type="pres">
      <dgm:prSet presAssocID="{6D1E3241-2026-4412-8B67-B9170D2F48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C75DA-66B5-469E-AF75-635D574E5BE4}" type="pres">
      <dgm:prSet presAssocID="{DEE5177D-07C4-4594-BA18-C7D97B18A822}" presName="Name8" presStyleCnt="0"/>
      <dgm:spPr/>
    </dgm:pt>
    <dgm:pt modelId="{6DF2AE23-52DC-4014-8634-C5033898A063}" type="pres">
      <dgm:prSet presAssocID="{DEE5177D-07C4-4594-BA18-C7D97B18A822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84C90-5154-4B40-B2B2-DD80626D0680}" type="pres">
      <dgm:prSet presAssocID="{DEE5177D-07C4-4594-BA18-C7D97B18A8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61FD0-4FF1-455A-965D-2C9CBB9FB83D}" srcId="{752511BF-3B94-4BAB-BF23-B7B7CBA0B110}" destId="{F988E351-90CC-44F5-BAE4-D4DF35B17871}" srcOrd="0" destOrd="0" parTransId="{BD93646F-353C-4262-90CB-B5241651C401}" sibTransId="{679C9611-495E-4033-ABCC-E5663F796C33}"/>
    <dgm:cxn modelId="{E719664D-CFF9-4903-8D35-F09C925501AE}" srcId="{752511BF-3B94-4BAB-BF23-B7B7CBA0B110}" destId="{6D1E3241-2026-4412-8B67-B9170D2F4820}" srcOrd="2" destOrd="0" parTransId="{BD6A1DB3-88F2-499B-B799-03DB102455C6}" sibTransId="{511C7806-797E-403B-88B9-6D13FACA3CD8}"/>
    <dgm:cxn modelId="{7E9A6888-7C90-4C25-8A7F-62A2A4D4F4FA}" type="presOf" srcId="{8179E563-BF81-42E1-A6AE-1C73F09EB69F}" destId="{E9C8F3B4-652F-49A3-820C-ED631416E691}" srcOrd="0" destOrd="0" presId="urn:microsoft.com/office/officeart/2005/8/layout/pyramid1"/>
    <dgm:cxn modelId="{F40C8A85-2AFD-4968-95BA-3E695188F740}" type="presOf" srcId="{8179E563-BF81-42E1-A6AE-1C73F09EB69F}" destId="{1D1AE950-78AA-49F5-B529-5828DBCC4301}" srcOrd="1" destOrd="0" presId="urn:microsoft.com/office/officeart/2005/8/layout/pyramid1"/>
    <dgm:cxn modelId="{C6EF7904-9F86-4AD0-92D8-59CE4806CC60}" type="presOf" srcId="{6D1E3241-2026-4412-8B67-B9170D2F4820}" destId="{04239ECE-7199-4EA2-BFCE-3DA156C2348D}" srcOrd="1" destOrd="0" presId="urn:microsoft.com/office/officeart/2005/8/layout/pyramid1"/>
    <dgm:cxn modelId="{144F6F20-D3B3-48F2-BA5F-96A938255BE7}" type="presOf" srcId="{F988E351-90CC-44F5-BAE4-D4DF35B17871}" destId="{84AE93DA-DBCC-4129-9DBC-880669825D13}" srcOrd="0" destOrd="0" presId="urn:microsoft.com/office/officeart/2005/8/layout/pyramid1"/>
    <dgm:cxn modelId="{42AB7FB8-7116-4329-A372-A447F0DA5736}" type="presOf" srcId="{752511BF-3B94-4BAB-BF23-B7B7CBA0B110}" destId="{1AEC8C19-781C-4798-9761-C91BBCEDEB98}" srcOrd="0" destOrd="0" presId="urn:microsoft.com/office/officeart/2005/8/layout/pyramid1"/>
    <dgm:cxn modelId="{85DBC58B-484E-46DE-99CF-A8CBE6E9E6B4}" type="presOf" srcId="{F988E351-90CC-44F5-BAE4-D4DF35B17871}" destId="{93EA7DDF-7865-497C-86D2-D23537983122}" srcOrd="1" destOrd="0" presId="urn:microsoft.com/office/officeart/2005/8/layout/pyramid1"/>
    <dgm:cxn modelId="{8CAE05DC-066A-42CF-BD10-14A30FCCB480}" type="presOf" srcId="{6D1E3241-2026-4412-8B67-B9170D2F4820}" destId="{B7F8CF37-DFFF-440A-84D1-7E17A5FCE00C}" srcOrd="0" destOrd="0" presId="urn:microsoft.com/office/officeart/2005/8/layout/pyramid1"/>
    <dgm:cxn modelId="{02844CAD-A48F-4B89-A8FA-B833750BF0FF}" type="presOf" srcId="{DEE5177D-07C4-4594-BA18-C7D97B18A822}" destId="{6DF2AE23-52DC-4014-8634-C5033898A063}" srcOrd="0" destOrd="0" presId="urn:microsoft.com/office/officeart/2005/8/layout/pyramid1"/>
    <dgm:cxn modelId="{76178EF9-4FC2-44F9-9656-083FDEAFB3E8}" srcId="{752511BF-3B94-4BAB-BF23-B7B7CBA0B110}" destId="{8179E563-BF81-42E1-A6AE-1C73F09EB69F}" srcOrd="1" destOrd="0" parTransId="{B88F3F20-17EF-42EB-A280-6D6C6583FAA5}" sibTransId="{6B33D9D7-8262-46A9-8F8B-237A0F593229}"/>
    <dgm:cxn modelId="{98DCC109-4E85-4BC0-A3B5-7940E99EC481}" type="presOf" srcId="{DEE5177D-07C4-4594-BA18-C7D97B18A822}" destId="{CCD84C90-5154-4B40-B2B2-DD80626D0680}" srcOrd="1" destOrd="0" presId="urn:microsoft.com/office/officeart/2005/8/layout/pyramid1"/>
    <dgm:cxn modelId="{B7F01CD4-E10B-4785-8FAD-E8A5DDF2FC5E}" srcId="{752511BF-3B94-4BAB-BF23-B7B7CBA0B110}" destId="{DEE5177D-07C4-4594-BA18-C7D97B18A822}" srcOrd="3" destOrd="0" parTransId="{3502BAF4-E431-4F1F-A56E-8D3B3BE61FE8}" sibTransId="{1AA21463-C6A8-4DA4-8491-5E1A1FBF8AA8}"/>
    <dgm:cxn modelId="{4AA93860-B0A3-4CC2-8507-786C41BA34B1}" type="presParOf" srcId="{1AEC8C19-781C-4798-9761-C91BBCEDEB98}" destId="{079185B4-42AB-4588-B99E-27BAFDA36F01}" srcOrd="0" destOrd="0" presId="urn:microsoft.com/office/officeart/2005/8/layout/pyramid1"/>
    <dgm:cxn modelId="{3D192867-881A-4AAB-82A1-F73A6FF4AB02}" type="presParOf" srcId="{079185B4-42AB-4588-B99E-27BAFDA36F01}" destId="{84AE93DA-DBCC-4129-9DBC-880669825D13}" srcOrd="0" destOrd="0" presId="urn:microsoft.com/office/officeart/2005/8/layout/pyramid1"/>
    <dgm:cxn modelId="{5F8769A2-1711-43CD-844E-A64E41665092}" type="presParOf" srcId="{079185B4-42AB-4588-B99E-27BAFDA36F01}" destId="{93EA7DDF-7865-497C-86D2-D23537983122}" srcOrd="1" destOrd="0" presId="urn:microsoft.com/office/officeart/2005/8/layout/pyramid1"/>
    <dgm:cxn modelId="{DB9BB774-F77D-42D2-8172-6A5F1583F662}" type="presParOf" srcId="{1AEC8C19-781C-4798-9761-C91BBCEDEB98}" destId="{57605286-FF8F-4C09-8911-BE98FC2C9CF6}" srcOrd="1" destOrd="0" presId="urn:microsoft.com/office/officeart/2005/8/layout/pyramid1"/>
    <dgm:cxn modelId="{F110EE04-9580-419E-B7A1-03D09C588781}" type="presParOf" srcId="{57605286-FF8F-4C09-8911-BE98FC2C9CF6}" destId="{E9C8F3B4-652F-49A3-820C-ED631416E691}" srcOrd="0" destOrd="0" presId="urn:microsoft.com/office/officeart/2005/8/layout/pyramid1"/>
    <dgm:cxn modelId="{22C4AC1D-7B19-4AD0-BA2E-256802EA1F47}" type="presParOf" srcId="{57605286-FF8F-4C09-8911-BE98FC2C9CF6}" destId="{1D1AE950-78AA-49F5-B529-5828DBCC4301}" srcOrd="1" destOrd="0" presId="urn:microsoft.com/office/officeart/2005/8/layout/pyramid1"/>
    <dgm:cxn modelId="{EE0A008C-B236-45D7-82D9-60D750BE319B}" type="presParOf" srcId="{1AEC8C19-781C-4798-9761-C91BBCEDEB98}" destId="{856CDC8E-9B8A-419B-A663-B1B7E1957CFD}" srcOrd="2" destOrd="0" presId="urn:microsoft.com/office/officeart/2005/8/layout/pyramid1"/>
    <dgm:cxn modelId="{781BDEDD-5733-44BC-A632-216E24CB2CCD}" type="presParOf" srcId="{856CDC8E-9B8A-419B-A663-B1B7E1957CFD}" destId="{B7F8CF37-DFFF-440A-84D1-7E17A5FCE00C}" srcOrd="0" destOrd="0" presId="urn:microsoft.com/office/officeart/2005/8/layout/pyramid1"/>
    <dgm:cxn modelId="{04202AA1-08A5-4C2E-BB63-A791402580CA}" type="presParOf" srcId="{856CDC8E-9B8A-419B-A663-B1B7E1957CFD}" destId="{04239ECE-7199-4EA2-BFCE-3DA156C2348D}" srcOrd="1" destOrd="0" presId="urn:microsoft.com/office/officeart/2005/8/layout/pyramid1"/>
    <dgm:cxn modelId="{24DCC131-06CA-4CBC-A113-ABE8CE4290FB}" type="presParOf" srcId="{1AEC8C19-781C-4798-9761-C91BBCEDEB98}" destId="{D76C75DA-66B5-469E-AF75-635D574E5BE4}" srcOrd="3" destOrd="0" presId="urn:microsoft.com/office/officeart/2005/8/layout/pyramid1"/>
    <dgm:cxn modelId="{3954DEE4-FB52-4523-8D3B-B398A2045E1E}" type="presParOf" srcId="{D76C75DA-66B5-469E-AF75-635D574E5BE4}" destId="{6DF2AE23-52DC-4014-8634-C5033898A063}" srcOrd="0" destOrd="0" presId="urn:microsoft.com/office/officeart/2005/8/layout/pyramid1"/>
    <dgm:cxn modelId="{0398E471-FD63-48DA-97F6-C863E982A412}" type="presParOf" srcId="{D76C75DA-66B5-469E-AF75-635D574E5BE4}" destId="{CCD84C90-5154-4B40-B2B2-DD80626D068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E72268-9C6C-6E48-BCC5-258B3296363F}" type="doc">
      <dgm:prSet loTypeId="urn:microsoft.com/office/officeart/2005/8/layout/process1" loCatId="process" qsTypeId="urn:microsoft.com/office/officeart/2005/8/quickstyle/simple4" qsCatId="simple" csTypeId="urn:microsoft.com/office/officeart/2005/8/colors/accent1_2" csCatId="accent1" phldr="1"/>
      <dgm:spPr/>
    </dgm:pt>
    <dgm:pt modelId="{97451CC3-DCCC-B24D-ADD5-1B357B378E1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i="1" dirty="0" smtClean="0"/>
            <a:t>Local</a:t>
          </a:r>
          <a:endParaRPr lang="en-US" i="1" dirty="0"/>
        </a:p>
      </dgm:t>
    </dgm:pt>
    <dgm:pt modelId="{1EAB67F1-F7A5-DA4A-8C5C-B6CA65EB631C}" type="parTrans" cxnId="{9BD90FA8-690E-4D43-AA25-8B2676D3925A}">
      <dgm:prSet/>
      <dgm:spPr/>
      <dgm:t>
        <a:bodyPr/>
        <a:lstStyle/>
        <a:p>
          <a:endParaRPr lang="en-US"/>
        </a:p>
      </dgm:t>
    </dgm:pt>
    <dgm:pt modelId="{C4265D6D-94F6-0045-9C1D-F2391BEA1786}" type="sibTrans" cxnId="{9BD90FA8-690E-4D43-AA25-8B2676D3925A}">
      <dgm:prSet/>
      <dgm:spPr/>
      <dgm:t>
        <a:bodyPr/>
        <a:lstStyle/>
        <a:p>
          <a:endParaRPr lang="en-US"/>
        </a:p>
      </dgm:t>
    </dgm:pt>
    <dgm:pt modelId="{67C6F487-A5FE-D54A-AE61-053D13B8E76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dirty="0" smtClean="0"/>
            <a:t>National</a:t>
          </a:r>
          <a:endParaRPr lang="en-US" dirty="0"/>
        </a:p>
      </dgm:t>
    </dgm:pt>
    <dgm:pt modelId="{A30A03C6-5F0B-FD40-AAB6-35D3471F40AE}" type="parTrans" cxnId="{9B6914B2-A431-9147-8AF4-72FA9AAF7D54}">
      <dgm:prSet/>
      <dgm:spPr/>
      <dgm:t>
        <a:bodyPr/>
        <a:lstStyle/>
        <a:p>
          <a:endParaRPr lang="en-US"/>
        </a:p>
      </dgm:t>
    </dgm:pt>
    <dgm:pt modelId="{27EDD029-6E1F-A646-BA02-0D100C55251A}" type="sibTrans" cxnId="{9B6914B2-A431-9147-8AF4-72FA9AAF7D54}">
      <dgm:prSet/>
      <dgm:spPr/>
      <dgm:t>
        <a:bodyPr/>
        <a:lstStyle/>
        <a:p>
          <a:endParaRPr lang="en-US"/>
        </a:p>
      </dgm:t>
    </dgm:pt>
    <dgm:pt modelId="{41FB448B-44D6-5042-8F6B-9765A8A79D73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i="1" dirty="0" smtClean="0">
              <a:solidFill>
                <a:schemeClr val="bg1"/>
              </a:solidFill>
            </a:rPr>
            <a:t>Institutional</a:t>
          </a:r>
        </a:p>
        <a:p>
          <a:endParaRPr lang="en-US" i="1" dirty="0" smtClean="0">
            <a:solidFill>
              <a:schemeClr val="bg1"/>
            </a:solidFill>
          </a:endParaRPr>
        </a:p>
        <a:p>
          <a:endParaRPr lang="en-US" i="1" dirty="0">
            <a:solidFill>
              <a:schemeClr val="tx2"/>
            </a:solidFill>
          </a:endParaRPr>
        </a:p>
      </dgm:t>
    </dgm:pt>
    <dgm:pt modelId="{D70BDFE5-52A5-004D-AB8D-E5F00B4F5A93}" type="parTrans" cxnId="{011EAC79-67AC-874E-A423-19407B078AE1}">
      <dgm:prSet/>
      <dgm:spPr/>
      <dgm:t>
        <a:bodyPr/>
        <a:lstStyle/>
        <a:p>
          <a:endParaRPr lang="en-US"/>
        </a:p>
      </dgm:t>
    </dgm:pt>
    <dgm:pt modelId="{F134C503-ADD9-A240-9AF0-D3AE565016E1}" type="sibTrans" cxnId="{011EAC79-67AC-874E-A423-19407B078AE1}">
      <dgm:prSet/>
      <dgm:spPr/>
      <dgm:t>
        <a:bodyPr/>
        <a:lstStyle/>
        <a:p>
          <a:endParaRPr lang="en-US"/>
        </a:p>
      </dgm:t>
    </dgm:pt>
    <dgm:pt modelId="{A0A584A6-0169-784C-A66B-22178801517F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dirty="0" smtClean="0"/>
            <a:t>International</a:t>
          </a:r>
          <a:endParaRPr lang="en-US" dirty="0"/>
        </a:p>
      </dgm:t>
    </dgm:pt>
    <dgm:pt modelId="{A47CD2FC-D240-CD43-8480-58E3041C3697}" type="sibTrans" cxnId="{DABD5322-5A87-A841-8DD1-1781591712B8}">
      <dgm:prSet/>
      <dgm:spPr/>
      <dgm:t>
        <a:bodyPr/>
        <a:lstStyle/>
        <a:p>
          <a:endParaRPr lang="en-US"/>
        </a:p>
      </dgm:t>
    </dgm:pt>
    <dgm:pt modelId="{6178E329-56C6-EC47-A3B9-F44348D19988}" type="parTrans" cxnId="{DABD5322-5A87-A841-8DD1-1781591712B8}">
      <dgm:prSet/>
      <dgm:spPr/>
      <dgm:t>
        <a:bodyPr/>
        <a:lstStyle/>
        <a:p>
          <a:endParaRPr lang="en-US"/>
        </a:p>
      </dgm:t>
    </dgm:pt>
    <dgm:pt modelId="{DB5C96AC-66A8-0C42-84D7-ED695D2837F2}" type="pres">
      <dgm:prSet presAssocID="{3CE72268-9C6C-6E48-BCC5-258B3296363F}" presName="Name0" presStyleCnt="0">
        <dgm:presLayoutVars>
          <dgm:dir/>
          <dgm:resizeHandles val="exact"/>
        </dgm:presLayoutVars>
      </dgm:prSet>
      <dgm:spPr/>
    </dgm:pt>
    <dgm:pt modelId="{E3606D43-1517-D345-9535-8EB6DEEE2D35}" type="pres">
      <dgm:prSet presAssocID="{97451CC3-DCCC-B24D-ADD5-1B357B378E10}" presName="node" presStyleLbl="node1" presStyleIdx="0" presStyleCnt="4" custScaleY="1459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CF2AE2-1586-BF42-970D-2226118A53BA}" type="pres">
      <dgm:prSet presAssocID="{C4265D6D-94F6-0045-9C1D-F2391BEA1786}" presName="sibTrans" presStyleLbl="sibTrans2D1" presStyleIdx="0" presStyleCnt="3"/>
      <dgm:spPr/>
      <dgm:t>
        <a:bodyPr/>
        <a:lstStyle/>
        <a:p>
          <a:endParaRPr lang="en-GB"/>
        </a:p>
      </dgm:t>
    </dgm:pt>
    <dgm:pt modelId="{3FD7301B-FF45-0F4B-AFA6-1DA2C1CB9D9C}" type="pres">
      <dgm:prSet presAssocID="{C4265D6D-94F6-0045-9C1D-F2391BEA1786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83A2BA5E-E49F-C846-9E9B-94229FCDF88A}" type="pres">
      <dgm:prSet presAssocID="{41FB448B-44D6-5042-8F6B-9765A8A79D73}" presName="node" presStyleLbl="node1" presStyleIdx="1" presStyleCnt="4" custScaleY="141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66D5A-10BD-5349-87CD-5384C909378D}" type="pres">
      <dgm:prSet presAssocID="{F134C503-ADD9-A240-9AF0-D3AE565016E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17A3334B-C030-9D49-A2BE-A01BE7B78493}" type="pres">
      <dgm:prSet presAssocID="{F134C503-ADD9-A240-9AF0-D3AE565016E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18FE2A16-2A27-7140-85AD-D4CF384681FA}" type="pres">
      <dgm:prSet presAssocID="{67C6F487-A5FE-D54A-AE61-053D13B8E769}" presName="node" presStyleLbl="node1" presStyleIdx="2" presStyleCnt="4" custScaleY="13577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A0F799-8CD1-F945-8CB3-15D65212D30A}" type="pres">
      <dgm:prSet presAssocID="{27EDD029-6E1F-A646-BA02-0D100C55251A}" presName="sibTrans" presStyleLbl="sibTrans2D1" presStyleIdx="2" presStyleCnt="3"/>
      <dgm:spPr/>
      <dgm:t>
        <a:bodyPr/>
        <a:lstStyle/>
        <a:p>
          <a:endParaRPr lang="en-GB"/>
        </a:p>
      </dgm:t>
    </dgm:pt>
    <dgm:pt modelId="{21684514-F8DC-AE47-8269-04CEEFDBCB85}" type="pres">
      <dgm:prSet presAssocID="{27EDD029-6E1F-A646-BA02-0D100C55251A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E0290902-3A2F-D54C-A51F-9C4238DC9C49}" type="pres">
      <dgm:prSet presAssocID="{A0A584A6-0169-784C-A66B-22178801517F}" presName="node" presStyleLbl="node1" presStyleIdx="3" presStyleCnt="4" custScaleX="117864" custScaleY="1370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01E898C-CF9E-4E50-9818-C3DBD04595D6}" type="presOf" srcId="{F134C503-ADD9-A240-9AF0-D3AE565016E1}" destId="{FEC66D5A-10BD-5349-87CD-5384C909378D}" srcOrd="0" destOrd="0" presId="urn:microsoft.com/office/officeart/2005/8/layout/process1"/>
    <dgm:cxn modelId="{913F1BE8-AC61-4EC2-B541-FA0A0F55978B}" type="presOf" srcId="{97451CC3-DCCC-B24D-ADD5-1B357B378E10}" destId="{E3606D43-1517-D345-9535-8EB6DEEE2D35}" srcOrd="0" destOrd="0" presId="urn:microsoft.com/office/officeart/2005/8/layout/process1"/>
    <dgm:cxn modelId="{9B6914B2-A431-9147-8AF4-72FA9AAF7D54}" srcId="{3CE72268-9C6C-6E48-BCC5-258B3296363F}" destId="{67C6F487-A5FE-D54A-AE61-053D13B8E769}" srcOrd="2" destOrd="0" parTransId="{A30A03C6-5F0B-FD40-AAB6-35D3471F40AE}" sibTransId="{27EDD029-6E1F-A646-BA02-0D100C55251A}"/>
    <dgm:cxn modelId="{00B12CF7-F52F-4623-811E-6C4EBD2EE8A3}" type="presOf" srcId="{C4265D6D-94F6-0045-9C1D-F2391BEA1786}" destId="{1ECF2AE2-1586-BF42-970D-2226118A53BA}" srcOrd="0" destOrd="0" presId="urn:microsoft.com/office/officeart/2005/8/layout/process1"/>
    <dgm:cxn modelId="{BC110753-51F4-4737-9E0A-4D2EB99E7865}" type="presOf" srcId="{A0A584A6-0169-784C-A66B-22178801517F}" destId="{E0290902-3A2F-D54C-A51F-9C4238DC9C49}" srcOrd="0" destOrd="0" presId="urn:microsoft.com/office/officeart/2005/8/layout/process1"/>
    <dgm:cxn modelId="{AB248B36-E64C-404D-9AA2-1A37281549E6}" type="presOf" srcId="{41FB448B-44D6-5042-8F6B-9765A8A79D73}" destId="{83A2BA5E-E49F-C846-9E9B-94229FCDF88A}" srcOrd="0" destOrd="0" presId="urn:microsoft.com/office/officeart/2005/8/layout/process1"/>
    <dgm:cxn modelId="{8413A043-5760-4648-B25F-3259F70BFF56}" type="presOf" srcId="{67C6F487-A5FE-D54A-AE61-053D13B8E769}" destId="{18FE2A16-2A27-7140-85AD-D4CF384681FA}" srcOrd="0" destOrd="0" presId="urn:microsoft.com/office/officeart/2005/8/layout/process1"/>
    <dgm:cxn modelId="{011EAC79-67AC-874E-A423-19407B078AE1}" srcId="{3CE72268-9C6C-6E48-BCC5-258B3296363F}" destId="{41FB448B-44D6-5042-8F6B-9765A8A79D73}" srcOrd="1" destOrd="0" parTransId="{D70BDFE5-52A5-004D-AB8D-E5F00B4F5A93}" sibTransId="{F134C503-ADD9-A240-9AF0-D3AE565016E1}"/>
    <dgm:cxn modelId="{FCB12F5B-C689-4616-8F54-0CE8236C559C}" type="presOf" srcId="{27EDD029-6E1F-A646-BA02-0D100C55251A}" destId="{21684514-F8DC-AE47-8269-04CEEFDBCB85}" srcOrd="1" destOrd="0" presId="urn:microsoft.com/office/officeart/2005/8/layout/process1"/>
    <dgm:cxn modelId="{9BD90FA8-690E-4D43-AA25-8B2676D3925A}" srcId="{3CE72268-9C6C-6E48-BCC5-258B3296363F}" destId="{97451CC3-DCCC-B24D-ADD5-1B357B378E10}" srcOrd="0" destOrd="0" parTransId="{1EAB67F1-F7A5-DA4A-8C5C-B6CA65EB631C}" sibTransId="{C4265D6D-94F6-0045-9C1D-F2391BEA1786}"/>
    <dgm:cxn modelId="{223416DE-7EA6-426A-9DB6-A9261F303AD2}" type="presOf" srcId="{F134C503-ADD9-A240-9AF0-D3AE565016E1}" destId="{17A3334B-C030-9D49-A2BE-A01BE7B78493}" srcOrd="1" destOrd="0" presId="urn:microsoft.com/office/officeart/2005/8/layout/process1"/>
    <dgm:cxn modelId="{ADFE9BC2-664C-4ADE-9DBA-738FBBA5F073}" type="presOf" srcId="{27EDD029-6E1F-A646-BA02-0D100C55251A}" destId="{E8A0F799-8CD1-F945-8CB3-15D65212D30A}" srcOrd="0" destOrd="0" presId="urn:microsoft.com/office/officeart/2005/8/layout/process1"/>
    <dgm:cxn modelId="{EF177544-E58E-43C4-95D0-562481575141}" type="presOf" srcId="{3CE72268-9C6C-6E48-BCC5-258B3296363F}" destId="{DB5C96AC-66A8-0C42-84D7-ED695D2837F2}" srcOrd="0" destOrd="0" presId="urn:microsoft.com/office/officeart/2005/8/layout/process1"/>
    <dgm:cxn modelId="{B190CF83-0AA7-4928-AC9C-2AA83FD97543}" type="presOf" srcId="{C4265D6D-94F6-0045-9C1D-F2391BEA1786}" destId="{3FD7301B-FF45-0F4B-AFA6-1DA2C1CB9D9C}" srcOrd="1" destOrd="0" presId="urn:microsoft.com/office/officeart/2005/8/layout/process1"/>
    <dgm:cxn modelId="{DABD5322-5A87-A841-8DD1-1781591712B8}" srcId="{3CE72268-9C6C-6E48-BCC5-258B3296363F}" destId="{A0A584A6-0169-784C-A66B-22178801517F}" srcOrd="3" destOrd="0" parTransId="{6178E329-56C6-EC47-A3B9-F44348D19988}" sibTransId="{A47CD2FC-D240-CD43-8480-58E3041C3697}"/>
    <dgm:cxn modelId="{E51332BB-8EC4-4492-A209-DBFF46D92872}" type="presParOf" srcId="{DB5C96AC-66A8-0C42-84D7-ED695D2837F2}" destId="{E3606D43-1517-D345-9535-8EB6DEEE2D35}" srcOrd="0" destOrd="0" presId="urn:microsoft.com/office/officeart/2005/8/layout/process1"/>
    <dgm:cxn modelId="{236E4BA0-60EA-4229-A53C-31AC5C98F8BA}" type="presParOf" srcId="{DB5C96AC-66A8-0C42-84D7-ED695D2837F2}" destId="{1ECF2AE2-1586-BF42-970D-2226118A53BA}" srcOrd="1" destOrd="0" presId="urn:microsoft.com/office/officeart/2005/8/layout/process1"/>
    <dgm:cxn modelId="{EB63693E-C69E-45D5-A242-F0F58996F5FA}" type="presParOf" srcId="{1ECF2AE2-1586-BF42-970D-2226118A53BA}" destId="{3FD7301B-FF45-0F4B-AFA6-1DA2C1CB9D9C}" srcOrd="0" destOrd="0" presId="urn:microsoft.com/office/officeart/2005/8/layout/process1"/>
    <dgm:cxn modelId="{6D7C7DD8-AF8F-40CC-9B08-DD1CAFEB073B}" type="presParOf" srcId="{DB5C96AC-66A8-0C42-84D7-ED695D2837F2}" destId="{83A2BA5E-E49F-C846-9E9B-94229FCDF88A}" srcOrd="2" destOrd="0" presId="urn:microsoft.com/office/officeart/2005/8/layout/process1"/>
    <dgm:cxn modelId="{169B259E-B259-4FC0-ADF4-4D1D03BF4269}" type="presParOf" srcId="{DB5C96AC-66A8-0C42-84D7-ED695D2837F2}" destId="{FEC66D5A-10BD-5349-87CD-5384C909378D}" srcOrd="3" destOrd="0" presId="urn:microsoft.com/office/officeart/2005/8/layout/process1"/>
    <dgm:cxn modelId="{90353C01-D8D2-477D-916C-5300A4E5947E}" type="presParOf" srcId="{FEC66D5A-10BD-5349-87CD-5384C909378D}" destId="{17A3334B-C030-9D49-A2BE-A01BE7B78493}" srcOrd="0" destOrd="0" presId="urn:microsoft.com/office/officeart/2005/8/layout/process1"/>
    <dgm:cxn modelId="{BCB36442-7AF6-4B8B-B977-BE1E876A9BE2}" type="presParOf" srcId="{DB5C96AC-66A8-0C42-84D7-ED695D2837F2}" destId="{18FE2A16-2A27-7140-85AD-D4CF384681FA}" srcOrd="4" destOrd="0" presId="urn:microsoft.com/office/officeart/2005/8/layout/process1"/>
    <dgm:cxn modelId="{41208FF8-5C6A-4F60-A276-541C9430E525}" type="presParOf" srcId="{DB5C96AC-66A8-0C42-84D7-ED695D2837F2}" destId="{E8A0F799-8CD1-F945-8CB3-15D65212D30A}" srcOrd="5" destOrd="0" presId="urn:microsoft.com/office/officeart/2005/8/layout/process1"/>
    <dgm:cxn modelId="{48A16456-6411-47A4-A177-1BD4DB1897F5}" type="presParOf" srcId="{E8A0F799-8CD1-F945-8CB3-15D65212D30A}" destId="{21684514-F8DC-AE47-8269-04CEEFDBCB85}" srcOrd="0" destOrd="0" presId="urn:microsoft.com/office/officeart/2005/8/layout/process1"/>
    <dgm:cxn modelId="{4F2FCFD9-6367-4D40-8D5C-0936CDDE407E}" type="presParOf" srcId="{DB5C96AC-66A8-0C42-84D7-ED695D2837F2}" destId="{E0290902-3A2F-D54C-A51F-9C4238DC9C4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CEEF56-2A35-4C8B-AE85-2B3FC26D772F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FBA1982-0E26-4445-A634-9B6FFEA894DD}">
      <dgm:prSet phldrT="[Text]"/>
      <dgm:spPr/>
      <dgm:t>
        <a:bodyPr/>
        <a:lstStyle/>
        <a:p>
          <a:r>
            <a:rPr lang="en-GB" dirty="0" smtClean="0"/>
            <a:t>3- SaaS - Software as a Service</a:t>
          </a:r>
          <a:endParaRPr lang="en-GB" dirty="0"/>
        </a:p>
      </dgm:t>
    </dgm:pt>
    <dgm:pt modelId="{93F3BF09-BD76-4E93-A83D-BC97CFBD49F8}" type="parTrans" cxnId="{284B07F6-FB84-4597-9D9C-521C3D062A1F}">
      <dgm:prSet/>
      <dgm:spPr/>
      <dgm:t>
        <a:bodyPr/>
        <a:lstStyle/>
        <a:p>
          <a:endParaRPr lang="en-GB"/>
        </a:p>
      </dgm:t>
    </dgm:pt>
    <dgm:pt modelId="{9166DEAD-8F17-4C72-A46D-468A6441BB74}" type="sibTrans" cxnId="{284B07F6-FB84-4597-9D9C-521C3D062A1F}">
      <dgm:prSet/>
      <dgm:spPr/>
      <dgm:t>
        <a:bodyPr/>
        <a:lstStyle/>
        <a:p>
          <a:endParaRPr lang="en-GB"/>
        </a:p>
      </dgm:t>
    </dgm:pt>
    <dgm:pt modelId="{20501329-10AB-4881-A567-7ACE357E78B5}">
      <dgm:prSet phldrT="[Text]"/>
      <dgm:spPr/>
      <dgm:t>
        <a:bodyPr/>
        <a:lstStyle/>
        <a:p>
          <a:r>
            <a:rPr lang="en-GB" dirty="0" smtClean="0"/>
            <a:t>Hosted Applications</a:t>
          </a:r>
          <a:endParaRPr lang="en-GB" dirty="0"/>
        </a:p>
      </dgm:t>
    </dgm:pt>
    <dgm:pt modelId="{036801B0-559B-410C-A9C6-6B48E3D7BF77}" type="parTrans" cxnId="{A103C081-9B7A-41DA-AA2B-1EB7E9BB9B49}">
      <dgm:prSet/>
      <dgm:spPr/>
      <dgm:t>
        <a:bodyPr/>
        <a:lstStyle/>
        <a:p>
          <a:endParaRPr lang="en-GB"/>
        </a:p>
      </dgm:t>
    </dgm:pt>
    <dgm:pt modelId="{1144919B-E74E-4191-845A-C1F61A4F37C5}" type="sibTrans" cxnId="{A103C081-9B7A-41DA-AA2B-1EB7E9BB9B49}">
      <dgm:prSet/>
      <dgm:spPr/>
      <dgm:t>
        <a:bodyPr/>
        <a:lstStyle/>
        <a:p>
          <a:endParaRPr lang="en-GB"/>
        </a:p>
      </dgm:t>
    </dgm:pt>
    <dgm:pt modelId="{87A98DE8-A14D-41D6-8578-27291D5B2A38}">
      <dgm:prSet phldrT="[Text]"/>
      <dgm:spPr/>
      <dgm:t>
        <a:bodyPr/>
        <a:lstStyle/>
        <a:p>
          <a:r>
            <a:rPr lang="en-GB" dirty="0" smtClean="0"/>
            <a:t>Infrastructure</a:t>
          </a:r>
          <a:endParaRPr lang="en-GB" dirty="0"/>
        </a:p>
      </dgm:t>
    </dgm:pt>
    <dgm:pt modelId="{21260EAB-64B2-43AE-AE2A-F6F5E36E1043}" type="parTrans" cxnId="{AA75DC14-98DC-4AD5-AF08-3653A5568550}">
      <dgm:prSet/>
      <dgm:spPr/>
      <dgm:t>
        <a:bodyPr/>
        <a:lstStyle/>
        <a:p>
          <a:endParaRPr lang="en-GB"/>
        </a:p>
      </dgm:t>
    </dgm:pt>
    <dgm:pt modelId="{6ED7989F-A9B0-4F8C-9AF5-ED814333C81F}" type="sibTrans" cxnId="{AA75DC14-98DC-4AD5-AF08-3653A5568550}">
      <dgm:prSet/>
      <dgm:spPr/>
      <dgm:t>
        <a:bodyPr/>
        <a:lstStyle/>
        <a:p>
          <a:endParaRPr lang="en-GB"/>
        </a:p>
      </dgm:t>
    </dgm:pt>
    <dgm:pt modelId="{A74262E6-E60D-4033-92E0-804D8EF928B9}">
      <dgm:prSet phldrT="[Text]"/>
      <dgm:spPr/>
      <dgm:t>
        <a:bodyPr/>
        <a:lstStyle/>
        <a:p>
          <a:r>
            <a:rPr lang="en-GB" dirty="0" smtClean="0"/>
            <a:t>2- </a:t>
          </a:r>
          <a:r>
            <a:rPr lang="en-GB" dirty="0" err="1" smtClean="0"/>
            <a:t>PaaS</a:t>
          </a:r>
          <a:r>
            <a:rPr lang="en-GB" dirty="0" smtClean="0"/>
            <a:t> - Platform as a Service</a:t>
          </a:r>
          <a:endParaRPr lang="en-GB" dirty="0"/>
        </a:p>
      </dgm:t>
    </dgm:pt>
    <dgm:pt modelId="{84290F50-B4BD-4D9B-A577-CC9953BA9DF0}" type="parTrans" cxnId="{1DA9EE1E-4D8B-46C4-B193-5AA1A94C77DD}">
      <dgm:prSet/>
      <dgm:spPr/>
      <dgm:t>
        <a:bodyPr/>
        <a:lstStyle/>
        <a:p>
          <a:endParaRPr lang="en-GB"/>
        </a:p>
      </dgm:t>
    </dgm:pt>
    <dgm:pt modelId="{3ECC6627-48B1-4C35-9382-7FB8BA284C71}" type="sibTrans" cxnId="{1DA9EE1E-4D8B-46C4-B193-5AA1A94C77DD}">
      <dgm:prSet/>
      <dgm:spPr/>
      <dgm:t>
        <a:bodyPr/>
        <a:lstStyle/>
        <a:p>
          <a:endParaRPr lang="en-GB"/>
        </a:p>
      </dgm:t>
    </dgm:pt>
    <dgm:pt modelId="{BA62B96E-96BA-4C61-AD90-A530743BAE40}">
      <dgm:prSet phldrT="[Text]"/>
      <dgm:spPr/>
      <dgm:t>
        <a:bodyPr/>
        <a:lstStyle/>
        <a:p>
          <a:r>
            <a:rPr lang="en-GB" dirty="0" smtClean="0"/>
            <a:t>Framework</a:t>
          </a:r>
          <a:endParaRPr lang="en-GB" dirty="0"/>
        </a:p>
      </dgm:t>
    </dgm:pt>
    <dgm:pt modelId="{4B46489B-AD94-4D8F-ADB8-BD111EDA3490}" type="parTrans" cxnId="{B86A7B77-68BA-401D-A4F3-0D4D4F90B409}">
      <dgm:prSet/>
      <dgm:spPr/>
      <dgm:t>
        <a:bodyPr/>
        <a:lstStyle/>
        <a:p>
          <a:endParaRPr lang="en-GB"/>
        </a:p>
      </dgm:t>
    </dgm:pt>
    <dgm:pt modelId="{6ABEEA61-DACC-461E-A383-B35219B11CDD}" type="sibTrans" cxnId="{B86A7B77-68BA-401D-A4F3-0D4D4F90B409}">
      <dgm:prSet/>
      <dgm:spPr/>
      <dgm:t>
        <a:bodyPr/>
        <a:lstStyle/>
        <a:p>
          <a:endParaRPr lang="en-GB"/>
        </a:p>
      </dgm:t>
    </dgm:pt>
    <dgm:pt modelId="{E0BE6B0D-F49D-4D4D-972D-A14641F9CD1B}">
      <dgm:prSet phldrT="[Text]"/>
      <dgm:spPr/>
      <dgm:t>
        <a:bodyPr/>
        <a:lstStyle/>
        <a:p>
          <a:r>
            <a:rPr lang="en-GB" dirty="0" smtClean="0"/>
            <a:t>Middleware</a:t>
          </a:r>
          <a:endParaRPr lang="en-GB" dirty="0"/>
        </a:p>
      </dgm:t>
    </dgm:pt>
    <dgm:pt modelId="{8B53CBD1-6A35-4296-A60D-440DD54AA4B0}" type="parTrans" cxnId="{6D9B61D9-AC71-4E17-8D6C-FF7B8E96F877}">
      <dgm:prSet/>
      <dgm:spPr/>
      <dgm:t>
        <a:bodyPr/>
        <a:lstStyle/>
        <a:p>
          <a:endParaRPr lang="en-GB"/>
        </a:p>
      </dgm:t>
    </dgm:pt>
    <dgm:pt modelId="{EE2F95C3-2995-43B9-B326-CB2A25E7A0F4}" type="sibTrans" cxnId="{6D9B61D9-AC71-4E17-8D6C-FF7B8E96F877}">
      <dgm:prSet/>
      <dgm:spPr/>
      <dgm:t>
        <a:bodyPr/>
        <a:lstStyle/>
        <a:p>
          <a:endParaRPr lang="en-GB"/>
        </a:p>
      </dgm:t>
    </dgm:pt>
    <dgm:pt modelId="{2246E774-83C9-4F53-9AC9-D46F93DDDFBC}">
      <dgm:prSet phldrT="[Text]"/>
      <dgm:spPr/>
      <dgm:t>
        <a:bodyPr/>
        <a:lstStyle/>
        <a:p>
          <a:r>
            <a:rPr lang="en-GB" dirty="0" smtClean="0"/>
            <a:t>1- </a:t>
          </a:r>
          <a:r>
            <a:rPr lang="en-GB" dirty="0" err="1" smtClean="0"/>
            <a:t>IaaS</a:t>
          </a:r>
          <a:r>
            <a:rPr lang="en-GB" dirty="0" smtClean="0"/>
            <a:t> - Infrastructure as a Service</a:t>
          </a:r>
          <a:endParaRPr lang="en-GB" dirty="0"/>
        </a:p>
      </dgm:t>
    </dgm:pt>
    <dgm:pt modelId="{21AE7CCE-27B5-4C0D-BD37-8E5A19CD4C95}" type="parTrans" cxnId="{4DDEBC49-F4D0-42D8-96AC-E8F504FB08C5}">
      <dgm:prSet/>
      <dgm:spPr/>
      <dgm:t>
        <a:bodyPr/>
        <a:lstStyle/>
        <a:p>
          <a:endParaRPr lang="en-GB"/>
        </a:p>
      </dgm:t>
    </dgm:pt>
    <dgm:pt modelId="{02A65F78-3355-47F3-8C43-8E2EFF202F1E}" type="sibTrans" cxnId="{4DDEBC49-F4D0-42D8-96AC-E8F504FB08C5}">
      <dgm:prSet/>
      <dgm:spPr/>
      <dgm:t>
        <a:bodyPr/>
        <a:lstStyle/>
        <a:p>
          <a:endParaRPr lang="en-GB"/>
        </a:p>
      </dgm:t>
    </dgm:pt>
    <dgm:pt modelId="{8430011D-1968-47B2-8DC2-158615DE0613}">
      <dgm:prSet phldrT="[Text]"/>
      <dgm:spPr/>
      <dgm:t>
        <a:bodyPr/>
        <a:lstStyle/>
        <a:p>
          <a:r>
            <a:rPr lang="en-GB" dirty="0" smtClean="0"/>
            <a:t>Hardware</a:t>
          </a:r>
          <a:endParaRPr lang="en-GB" dirty="0"/>
        </a:p>
      </dgm:t>
    </dgm:pt>
    <dgm:pt modelId="{0A4A0863-D55E-4C7D-B99E-9B8EFB67E30D}" type="parTrans" cxnId="{5DF4AB65-2DA2-4034-9CEB-2D456033E5E9}">
      <dgm:prSet/>
      <dgm:spPr/>
      <dgm:t>
        <a:bodyPr/>
        <a:lstStyle/>
        <a:p>
          <a:endParaRPr lang="en-GB"/>
        </a:p>
      </dgm:t>
    </dgm:pt>
    <dgm:pt modelId="{E54443E3-C20A-4B3D-B2B4-9EC77A071524}" type="sibTrans" cxnId="{5DF4AB65-2DA2-4034-9CEB-2D456033E5E9}">
      <dgm:prSet/>
      <dgm:spPr/>
      <dgm:t>
        <a:bodyPr/>
        <a:lstStyle/>
        <a:p>
          <a:endParaRPr lang="en-GB"/>
        </a:p>
      </dgm:t>
    </dgm:pt>
    <dgm:pt modelId="{42E19A04-B889-44C2-9A62-68E17CAB127C}">
      <dgm:prSet phldrT="[Text]"/>
      <dgm:spPr/>
      <dgm:t>
        <a:bodyPr/>
        <a:lstStyle/>
        <a:p>
          <a:r>
            <a:rPr lang="en-GB" dirty="0" smtClean="0"/>
            <a:t>OS</a:t>
          </a:r>
          <a:endParaRPr lang="en-GB" dirty="0"/>
        </a:p>
      </dgm:t>
    </dgm:pt>
    <dgm:pt modelId="{5162F6E0-9575-4B3E-8F8E-0CDE9D411DA2}" type="parTrans" cxnId="{9D1297F9-6246-4A6C-997B-90FBA2B9B3EF}">
      <dgm:prSet/>
      <dgm:spPr/>
      <dgm:t>
        <a:bodyPr/>
        <a:lstStyle/>
        <a:p>
          <a:endParaRPr lang="en-GB"/>
        </a:p>
      </dgm:t>
    </dgm:pt>
    <dgm:pt modelId="{CEF1515C-D766-4B35-A3E7-6C13DDA7B1B7}" type="sibTrans" cxnId="{9D1297F9-6246-4A6C-997B-90FBA2B9B3EF}">
      <dgm:prSet/>
      <dgm:spPr/>
      <dgm:t>
        <a:bodyPr/>
        <a:lstStyle/>
        <a:p>
          <a:endParaRPr lang="en-GB"/>
        </a:p>
      </dgm:t>
    </dgm:pt>
    <dgm:pt modelId="{15A0D510-AC2C-4D9E-A6D7-AA1500B58388}" type="pres">
      <dgm:prSet presAssocID="{C1CEEF56-2A35-4C8B-AE85-2B3FC26D77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E0AAAD-997E-4B34-84D9-EAB1B3A5BEF9}" type="pres">
      <dgm:prSet presAssocID="{2246E774-83C9-4F53-9AC9-D46F93DDDFBC}" presName="boxAndChildren" presStyleCnt="0"/>
      <dgm:spPr/>
    </dgm:pt>
    <dgm:pt modelId="{A1B9FF9A-1323-4AA7-9ABB-AAB9385845BF}" type="pres">
      <dgm:prSet presAssocID="{2246E774-83C9-4F53-9AC9-D46F93DDDFBC}" presName="parentTextBox" presStyleLbl="node1" presStyleIdx="0" presStyleCnt="3"/>
      <dgm:spPr/>
      <dgm:t>
        <a:bodyPr/>
        <a:lstStyle/>
        <a:p>
          <a:endParaRPr lang="en-GB"/>
        </a:p>
      </dgm:t>
    </dgm:pt>
    <dgm:pt modelId="{A9B027A8-79B7-49B1-AAFD-C6F8104F233C}" type="pres">
      <dgm:prSet presAssocID="{2246E774-83C9-4F53-9AC9-D46F93DDDFBC}" presName="entireBox" presStyleLbl="node1" presStyleIdx="0" presStyleCnt="3"/>
      <dgm:spPr/>
      <dgm:t>
        <a:bodyPr/>
        <a:lstStyle/>
        <a:p>
          <a:endParaRPr lang="en-GB"/>
        </a:p>
      </dgm:t>
    </dgm:pt>
    <dgm:pt modelId="{AAC4A31A-18BE-4B7B-97F8-2615A0D4DA1B}" type="pres">
      <dgm:prSet presAssocID="{2246E774-83C9-4F53-9AC9-D46F93DDDFBC}" presName="descendantBox" presStyleCnt="0"/>
      <dgm:spPr/>
    </dgm:pt>
    <dgm:pt modelId="{7A3B1CE2-1D74-44D4-BE6F-5B000AAB884A}" type="pres">
      <dgm:prSet presAssocID="{8430011D-1968-47B2-8DC2-158615DE061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E4F908-0DDE-4A5E-BA87-2DA42FE42E44}" type="pres">
      <dgm:prSet presAssocID="{42E19A04-B889-44C2-9A62-68E17CAB127C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A8A0BD-218A-4A01-A559-6E9B167CCA01}" type="pres">
      <dgm:prSet presAssocID="{3ECC6627-48B1-4C35-9382-7FB8BA284C71}" presName="sp" presStyleCnt="0"/>
      <dgm:spPr/>
    </dgm:pt>
    <dgm:pt modelId="{54996A50-9F52-4FFA-83BE-973FA137ED31}" type="pres">
      <dgm:prSet presAssocID="{A74262E6-E60D-4033-92E0-804D8EF928B9}" presName="arrowAndChildren" presStyleCnt="0"/>
      <dgm:spPr/>
    </dgm:pt>
    <dgm:pt modelId="{D53FB8C7-DF19-42F2-8871-C3A215F63E00}" type="pres">
      <dgm:prSet presAssocID="{A74262E6-E60D-4033-92E0-804D8EF928B9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ECADEFB8-37A4-472F-ADF9-86377B31BCC5}" type="pres">
      <dgm:prSet presAssocID="{A74262E6-E60D-4033-92E0-804D8EF928B9}" presName="arrow" presStyleLbl="node1" presStyleIdx="1" presStyleCnt="3"/>
      <dgm:spPr/>
      <dgm:t>
        <a:bodyPr/>
        <a:lstStyle/>
        <a:p>
          <a:endParaRPr lang="en-GB"/>
        </a:p>
      </dgm:t>
    </dgm:pt>
    <dgm:pt modelId="{DEF95E57-80D8-4E82-BF6D-D85C2596CC3C}" type="pres">
      <dgm:prSet presAssocID="{A74262E6-E60D-4033-92E0-804D8EF928B9}" presName="descendantArrow" presStyleCnt="0"/>
      <dgm:spPr/>
    </dgm:pt>
    <dgm:pt modelId="{33B8EFC2-7D89-417E-953B-BC14BA3F5703}" type="pres">
      <dgm:prSet presAssocID="{BA62B96E-96BA-4C61-AD90-A530743BAE40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3B70B1-DB2D-438F-96D5-D41B610C323A}" type="pres">
      <dgm:prSet presAssocID="{E0BE6B0D-F49D-4D4D-972D-A14641F9CD1B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E534A1-1A30-456B-88C6-3E8F500A6EDA}" type="pres">
      <dgm:prSet presAssocID="{9166DEAD-8F17-4C72-A46D-468A6441BB74}" presName="sp" presStyleCnt="0"/>
      <dgm:spPr/>
    </dgm:pt>
    <dgm:pt modelId="{CBAD97D2-8425-4348-8DC2-042414BCE3DC}" type="pres">
      <dgm:prSet presAssocID="{FFBA1982-0E26-4445-A634-9B6FFEA894DD}" presName="arrowAndChildren" presStyleCnt="0"/>
      <dgm:spPr/>
    </dgm:pt>
    <dgm:pt modelId="{608A5D95-FEEC-4CAA-BF8F-8941F3DE5383}" type="pres">
      <dgm:prSet presAssocID="{FFBA1982-0E26-4445-A634-9B6FFEA894DD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53A342A3-14F6-45FD-B8D6-2CD9882A3C2D}" type="pres">
      <dgm:prSet presAssocID="{FFBA1982-0E26-4445-A634-9B6FFEA894DD}" presName="arrow" presStyleLbl="node1" presStyleIdx="2" presStyleCnt="3"/>
      <dgm:spPr/>
      <dgm:t>
        <a:bodyPr/>
        <a:lstStyle/>
        <a:p>
          <a:endParaRPr lang="en-GB"/>
        </a:p>
      </dgm:t>
    </dgm:pt>
    <dgm:pt modelId="{36FAB5CE-3270-45BF-807E-ECAE1BAF0CE7}" type="pres">
      <dgm:prSet presAssocID="{FFBA1982-0E26-4445-A634-9B6FFEA894DD}" presName="descendantArrow" presStyleCnt="0"/>
      <dgm:spPr/>
    </dgm:pt>
    <dgm:pt modelId="{43CE3912-814A-4454-98F5-2845C53F016B}" type="pres">
      <dgm:prSet presAssocID="{20501329-10AB-4881-A567-7ACE357E78B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516175-7135-429E-899A-D6577CF2CE2A}" type="pres">
      <dgm:prSet presAssocID="{87A98DE8-A14D-41D6-8578-27291D5B2A38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BED862-26BA-4766-AB46-1B5CE350027C}" type="presOf" srcId="{A74262E6-E60D-4033-92E0-804D8EF928B9}" destId="{ECADEFB8-37A4-472F-ADF9-86377B31BCC5}" srcOrd="1" destOrd="0" presId="urn:microsoft.com/office/officeart/2005/8/layout/process4"/>
    <dgm:cxn modelId="{FE467B52-33EE-41CB-B286-C03B08BE868D}" type="presOf" srcId="{BA62B96E-96BA-4C61-AD90-A530743BAE40}" destId="{33B8EFC2-7D89-417E-953B-BC14BA3F5703}" srcOrd="0" destOrd="0" presId="urn:microsoft.com/office/officeart/2005/8/layout/process4"/>
    <dgm:cxn modelId="{4C10A29E-32B5-445F-A6E3-FC3D498D5A65}" type="presOf" srcId="{2246E774-83C9-4F53-9AC9-D46F93DDDFBC}" destId="{A9B027A8-79B7-49B1-AAFD-C6F8104F233C}" srcOrd="1" destOrd="0" presId="urn:microsoft.com/office/officeart/2005/8/layout/process4"/>
    <dgm:cxn modelId="{BFF6D26F-AA94-4CE0-8FA1-3164E9C0254D}" type="presOf" srcId="{C1CEEF56-2A35-4C8B-AE85-2B3FC26D772F}" destId="{15A0D510-AC2C-4D9E-A6D7-AA1500B58388}" srcOrd="0" destOrd="0" presId="urn:microsoft.com/office/officeart/2005/8/layout/process4"/>
    <dgm:cxn modelId="{4DDEBC49-F4D0-42D8-96AC-E8F504FB08C5}" srcId="{C1CEEF56-2A35-4C8B-AE85-2B3FC26D772F}" destId="{2246E774-83C9-4F53-9AC9-D46F93DDDFBC}" srcOrd="2" destOrd="0" parTransId="{21AE7CCE-27B5-4C0D-BD37-8E5A19CD4C95}" sibTransId="{02A65F78-3355-47F3-8C43-8E2EFF202F1E}"/>
    <dgm:cxn modelId="{5DF4AB65-2DA2-4034-9CEB-2D456033E5E9}" srcId="{2246E774-83C9-4F53-9AC9-D46F93DDDFBC}" destId="{8430011D-1968-47B2-8DC2-158615DE0613}" srcOrd="0" destOrd="0" parTransId="{0A4A0863-D55E-4C7D-B99E-9B8EFB67E30D}" sibTransId="{E54443E3-C20A-4B3D-B2B4-9EC77A071524}"/>
    <dgm:cxn modelId="{5713834E-8DBE-4B74-B813-D8E7BD475AD8}" type="presOf" srcId="{2246E774-83C9-4F53-9AC9-D46F93DDDFBC}" destId="{A1B9FF9A-1323-4AA7-9ABB-AAB9385845BF}" srcOrd="0" destOrd="0" presId="urn:microsoft.com/office/officeart/2005/8/layout/process4"/>
    <dgm:cxn modelId="{AA75DC14-98DC-4AD5-AF08-3653A5568550}" srcId="{FFBA1982-0E26-4445-A634-9B6FFEA894DD}" destId="{87A98DE8-A14D-41D6-8578-27291D5B2A38}" srcOrd="1" destOrd="0" parTransId="{21260EAB-64B2-43AE-AE2A-F6F5E36E1043}" sibTransId="{6ED7989F-A9B0-4F8C-9AF5-ED814333C81F}"/>
    <dgm:cxn modelId="{17866152-E937-4F0E-8567-105274225B37}" type="presOf" srcId="{FFBA1982-0E26-4445-A634-9B6FFEA894DD}" destId="{53A342A3-14F6-45FD-B8D6-2CD9882A3C2D}" srcOrd="1" destOrd="0" presId="urn:microsoft.com/office/officeart/2005/8/layout/process4"/>
    <dgm:cxn modelId="{41231595-8499-4C11-9150-63F4F785EBEB}" type="presOf" srcId="{87A98DE8-A14D-41D6-8578-27291D5B2A38}" destId="{9A516175-7135-429E-899A-D6577CF2CE2A}" srcOrd="0" destOrd="0" presId="urn:microsoft.com/office/officeart/2005/8/layout/process4"/>
    <dgm:cxn modelId="{1DA9EE1E-4D8B-46C4-B193-5AA1A94C77DD}" srcId="{C1CEEF56-2A35-4C8B-AE85-2B3FC26D772F}" destId="{A74262E6-E60D-4033-92E0-804D8EF928B9}" srcOrd="1" destOrd="0" parTransId="{84290F50-B4BD-4D9B-A577-CC9953BA9DF0}" sibTransId="{3ECC6627-48B1-4C35-9382-7FB8BA284C71}"/>
    <dgm:cxn modelId="{6D9B61D9-AC71-4E17-8D6C-FF7B8E96F877}" srcId="{A74262E6-E60D-4033-92E0-804D8EF928B9}" destId="{E0BE6B0D-F49D-4D4D-972D-A14641F9CD1B}" srcOrd="1" destOrd="0" parTransId="{8B53CBD1-6A35-4296-A60D-440DD54AA4B0}" sibTransId="{EE2F95C3-2995-43B9-B326-CB2A25E7A0F4}"/>
    <dgm:cxn modelId="{26387E79-EE01-4E25-8A29-214707565667}" type="presOf" srcId="{42E19A04-B889-44C2-9A62-68E17CAB127C}" destId="{0FE4F908-0DDE-4A5E-BA87-2DA42FE42E44}" srcOrd="0" destOrd="0" presId="urn:microsoft.com/office/officeart/2005/8/layout/process4"/>
    <dgm:cxn modelId="{C76BFC35-C7D0-40B6-9536-E9BA78B32C94}" type="presOf" srcId="{A74262E6-E60D-4033-92E0-804D8EF928B9}" destId="{D53FB8C7-DF19-42F2-8871-C3A215F63E00}" srcOrd="0" destOrd="0" presId="urn:microsoft.com/office/officeart/2005/8/layout/process4"/>
    <dgm:cxn modelId="{BA93DC93-EB68-48E0-994F-DEF2354BFDC3}" type="presOf" srcId="{FFBA1982-0E26-4445-A634-9B6FFEA894DD}" destId="{608A5D95-FEEC-4CAA-BF8F-8941F3DE5383}" srcOrd="0" destOrd="0" presId="urn:microsoft.com/office/officeart/2005/8/layout/process4"/>
    <dgm:cxn modelId="{284B07F6-FB84-4597-9D9C-521C3D062A1F}" srcId="{C1CEEF56-2A35-4C8B-AE85-2B3FC26D772F}" destId="{FFBA1982-0E26-4445-A634-9B6FFEA894DD}" srcOrd="0" destOrd="0" parTransId="{93F3BF09-BD76-4E93-A83D-BC97CFBD49F8}" sibTransId="{9166DEAD-8F17-4C72-A46D-468A6441BB74}"/>
    <dgm:cxn modelId="{8A6E2C70-B6BB-4070-B5C9-5D249AF77165}" type="presOf" srcId="{20501329-10AB-4881-A567-7ACE357E78B5}" destId="{43CE3912-814A-4454-98F5-2845C53F016B}" srcOrd="0" destOrd="0" presId="urn:microsoft.com/office/officeart/2005/8/layout/process4"/>
    <dgm:cxn modelId="{A103C081-9B7A-41DA-AA2B-1EB7E9BB9B49}" srcId="{FFBA1982-0E26-4445-A634-9B6FFEA894DD}" destId="{20501329-10AB-4881-A567-7ACE357E78B5}" srcOrd="0" destOrd="0" parTransId="{036801B0-559B-410C-A9C6-6B48E3D7BF77}" sibTransId="{1144919B-E74E-4191-845A-C1F61A4F37C5}"/>
    <dgm:cxn modelId="{EDFF89AF-780E-4DC0-8022-0888BEB5C831}" type="presOf" srcId="{E0BE6B0D-F49D-4D4D-972D-A14641F9CD1B}" destId="{793B70B1-DB2D-438F-96D5-D41B610C323A}" srcOrd="0" destOrd="0" presId="urn:microsoft.com/office/officeart/2005/8/layout/process4"/>
    <dgm:cxn modelId="{FD0EC132-4C38-4959-BB03-37A2BF497316}" type="presOf" srcId="{8430011D-1968-47B2-8DC2-158615DE0613}" destId="{7A3B1CE2-1D74-44D4-BE6F-5B000AAB884A}" srcOrd="0" destOrd="0" presId="urn:microsoft.com/office/officeart/2005/8/layout/process4"/>
    <dgm:cxn modelId="{B86A7B77-68BA-401D-A4F3-0D4D4F90B409}" srcId="{A74262E6-E60D-4033-92E0-804D8EF928B9}" destId="{BA62B96E-96BA-4C61-AD90-A530743BAE40}" srcOrd="0" destOrd="0" parTransId="{4B46489B-AD94-4D8F-ADB8-BD111EDA3490}" sibTransId="{6ABEEA61-DACC-461E-A383-B35219B11CDD}"/>
    <dgm:cxn modelId="{9D1297F9-6246-4A6C-997B-90FBA2B9B3EF}" srcId="{2246E774-83C9-4F53-9AC9-D46F93DDDFBC}" destId="{42E19A04-B889-44C2-9A62-68E17CAB127C}" srcOrd="1" destOrd="0" parTransId="{5162F6E0-9575-4B3E-8F8E-0CDE9D411DA2}" sibTransId="{CEF1515C-D766-4B35-A3E7-6C13DDA7B1B7}"/>
    <dgm:cxn modelId="{0D61E415-EAD4-42B0-9387-5169D06ADBAA}" type="presParOf" srcId="{15A0D510-AC2C-4D9E-A6D7-AA1500B58388}" destId="{E2E0AAAD-997E-4B34-84D9-EAB1B3A5BEF9}" srcOrd="0" destOrd="0" presId="urn:microsoft.com/office/officeart/2005/8/layout/process4"/>
    <dgm:cxn modelId="{C416C90D-E1CB-417A-8E71-E8512DB8F781}" type="presParOf" srcId="{E2E0AAAD-997E-4B34-84D9-EAB1B3A5BEF9}" destId="{A1B9FF9A-1323-4AA7-9ABB-AAB9385845BF}" srcOrd="0" destOrd="0" presId="urn:microsoft.com/office/officeart/2005/8/layout/process4"/>
    <dgm:cxn modelId="{68DC5A4A-63ED-4F62-B739-1B3DE4C398A5}" type="presParOf" srcId="{E2E0AAAD-997E-4B34-84D9-EAB1B3A5BEF9}" destId="{A9B027A8-79B7-49B1-AAFD-C6F8104F233C}" srcOrd="1" destOrd="0" presId="urn:microsoft.com/office/officeart/2005/8/layout/process4"/>
    <dgm:cxn modelId="{CFAFB485-7445-47EB-9A51-3CB04F6C8A95}" type="presParOf" srcId="{E2E0AAAD-997E-4B34-84D9-EAB1B3A5BEF9}" destId="{AAC4A31A-18BE-4B7B-97F8-2615A0D4DA1B}" srcOrd="2" destOrd="0" presId="urn:microsoft.com/office/officeart/2005/8/layout/process4"/>
    <dgm:cxn modelId="{89BB9EA1-F720-40A1-9512-5D48B1814723}" type="presParOf" srcId="{AAC4A31A-18BE-4B7B-97F8-2615A0D4DA1B}" destId="{7A3B1CE2-1D74-44D4-BE6F-5B000AAB884A}" srcOrd="0" destOrd="0" presId="urn:microsoft.com/office/officeart/2005/8/layout/process4"/>
    <dgm:cxn modelId="{9BFF980E-2D46-4FB6-BEE3-04F437E43729}" type="presParOf" srcId="{AAC4A31A-18BE-4B7B-97F8-2615A0D4DA1B}" destId="{0FE4F908-0DDE-4A5E-BA87-2DA42FE42E44}" srcOrd="1" destOrd="0" presId="urn:microsoft.com/office/officeart/2005/8/layout/process4"/>
    <dgm:cxn modelId="{13733C0F-8822-48E3-B05B-E6CB87B0FD62}" type="presParOf" srcId="{15A0D510-AC2C-4D9E-A6D7-AA1500B58388}" destId="{CBA8A0BD-218A-4A01-A559-6E9B167CCA01}" srcOrd="1" destOrd="0" presId="urn:microsoft.com/office/officeart/2005/8/layout/process4"/>
    <dgm:cxn modelId="{954F4C3E-34F6-498E-8E01-1C01CF5A3DD1}" type="presParOf" srcId="{15A0D510-AC2C-4D9E-A6D7-AA1500B58388}" destId="{54996A50-9F52-4FFA-83BE-973FA137ED31}" srcOrd="2" destOrd="0" presId="urn:microsoft.com/office/officeart/2005/8/layout/process4"/>
    <dgm:cxn modelId="{C0D4F153-DC5B-43E7-A47D-D5297903930C}" type="presParOf" srcId="{54996A50-9F52-4FFA-83BE-973FA137ED31}" destId="{D53FB8C7-DF19-42F2-8871-C3A215F63E00}" srcOrd="0" destOrd="0" presId="urn:microsoft.com/office/officeart/2005/8/layout/process4"/>
    <dgm:cxn modelId="{5829CE97-4C2F-4545-A5C1-2A1A945CE24F}" type="presParOf" srcId="{54996A50-9F52-4FFA-83BE-973FA137ED31}" destId="{ECADEFB8-37A4-472F-ADF9-86377B31BCC5}" srcOrd="1" destOrd="0" presId="urn:microsoft.com/office/officeart/2005/8/layout/process4"/>
    <dgm:cxn modelId="{81B2DEC9-39B0-4160-B4EF-37F53A54BF21}" type="presParOf" srcId="{54996A50-9F52-4FFA-83BE-973FA137ED31}" destId="{DEF95E57-80D8-4E82-BF6D-D85C2596CC3C}" srcOrd="2" destOrd="0" presId="urn:microsoft.com/office/officeart/2005/8/layout/process4"/>
    <dgm:cxn modelId="{EFA81188-8702-4B68-9FCC-7AE1ED9733D5}" type="presParOf" srcId="{DEF95E57-80D8-4E82-BF6D-D85C2596CC3C}" destId="{33B8EFC2-7D89-417E-953B-BC14BA3F5703}" srcOrd="0" destOrd="0" presId="urn:microsoft.com/office/officeart/2005/8/layout/process4"/>
    <dgm:cxn modelId="{5CD5932A-D944-417F-A889-BB5A3C36C5CD}" type="presParOf" srcId="{DEF95E57-80D8-4E82-BF6D-D85C2596CC3C}" destId="{793B70B1-DB2D-438F-96D5-D41B610C323A}" srcOrd="1" destOrd="0" presId="urn:microsoft.com/office/officeart/2005/8/layout/process4"/>
    <dgm:cxn modelId="{2A4AB767-E321-4846-9128-7784BD1C0CDF}" type="presParOf" srcId="{15A0D510-AC2C-4D9E-A6D7-AA1500B58388}" destId="{44E534A1-1A30-456B-88C6-3E8F500A6EDA}" srcOrd="3" destOrd="0" presId="urn:microsoft.com/office/officeart/2005/8/layout/process4"/>
    <dgm:cxn modelId="{478799DB-0D4E-44E5-92AA-31039125C51A}" type="presParOf" srcId="{15A0D510-AC2C-4D9E-A6D7-AA1500B58388}" destId="{CBAD97D2-8425-4348-8DC2-042414BCE3DC}" srcOrd="4" destOrd="0" presId="urn:microsoft.com/office/officeart/2005/8/layout/process4"/>
    <dgm:cxn modelId="{D11F23E7-2C81-4FB5-A424-3DB20EBAF4B0}" type="presParOf" srcId="{CBAD97D2-8425-4348-8DC2-042414BCE3DC}" destId="{608A5D95-FEEC-4CAA-BF8F-8941F3DE5383}" srcOrd="0" destOrd="0" presId="urn:microsoft.com/office/officeart/2005/8/layout/process4"/>
    <dgm:cxn modelId="{0AFFC8DB-E335-408E-80CC-6A11963DD306}" type="presParOf" srcId="{CBAD97D2-8425-4348-8DC2-042414BCE3DC}" destId="{53A342A3-14F6-45FD-B8D6-2CD9882A3C2D}" srcOrd="1" destOrd="0" presId="urn:microsoft.com/office/officeart/2005/8/layout/process4"/>
    <dgm:cxn modelId="{2F437469-1E38-4273-8D18-F5ECE0940860}" type="presParOf" srcId="{CBAD97D2-8425-4348-8DC2-042414BCE3DC}" destId="{36FAB5CE-3270-45BF-807E-ECAE1BAF0CE7}" srcOrd="2" destOrd="0" presId="urn:microsoft.com/office/officeart/2005/8/layout/process4"/>
    <dgm:cxn modelId="{A651531A-395D-4E6E-BA54-38A4B72C5BAF}" type="presParOf" srcId="{36FAB5CE-3270-45BF-807E-ECAE1BAF0CE7}" destId="{43CE3912-814A-4454-98F5-2845C53F016B}" srcOrd="0" destOrd="0" presId="urn:microsoft.com/office/officeart/2005/8/layout/process4"/>
    <dgm:cxn modelId="{D8A98B27-83B8-42D9-9299-65E054A65EF6}" type="presParOf" srcId="{36FAB5CE-3270-45BF-807E-ECAE1BAF0CE7}" destId="{9A516175-7135-429E-899A-D6577CF2CE2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E93DA-DBCC-4129-9DBC-880669825D13}">
      <dsp:nvSpPr>
        <dsp:cNvPr id="0" name=""/>
        <dsp:cNvSpPr/>
      </dsp:nvSpPr>
      <dsp:spPr>
        <a:xfrm>
          <a:off x="1385887" y="0"/>
          <a:ext cx="923925" cy="742950"/>
        </a:xfrm>
        <a:prstGeom prst="trapezoid">
          <a:avLst>
            <a:gd name="adj" fmla="val 62179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L1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rgbClr val="0000FF"/>
              </a:solidFill>
            </a:rPr>
            <a:t>Cache </a:t>
          </a:r>
          <a:endParaRPr lang="en-US" sz="1200" kern="1200" dirty="0">
            <a:solidFill>
              <a:srgbClr val="0000FF"/>
            </a:solidFill>
          </a:endParaRPr>
        </a:p>
      </dsp:txBody>
      <dsp:txXfrm>
        <a:off x="1385887" y="0"/>
        <a:ext cx="923925" cy="742950"/>
      </dsp:txXfrm>
    </dsp:sp>
    <dsp:sp modelId="{E9C8F3B4-652F-49A3-820C-ED631416E691}">
      <dsp:nvSpPr>
        <dsp:cNvPr id="0" name=""/>
        <dsp:cNvSpPr/>
      </dsp:nvSpPr>
      <dsp:spPr>
        <a:xfrm>
          <a:off x="923925" y="742949"/>
          <a:ext cx="1847850" cy="742950"/>
        </a:xfrm>
        <a:prstGeom prst="trapezoid">
          <a:avLst>
            <a:gd name="adj" fmla="val 62179"/>
          </a:avLst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00FF"/>
              </a:solidFill>
            </a:rPr>
            <a:t>L2 Cache</a:t>
          </a:r>
          <a:endParaRPr lang="en-US" sz="1800" kern="1200" dirty="0">
            <a:solidFill>
              <a:srgbClr val="0000FF"/>
            </a:solidFill>
          </a:endParaRPr>
        </a:p>
      </dsp:txBody>
      <dsp:txXfrm>
        <a:off x="1247298" y="742949"/>
        <a:ext cx="1201102" cy="742950"/>
      </dsp:txXfrm>
    </dsp:sp>
    <dsp:sp modelId="{B7F8CF37-DFFF-440A-84D1-7E17A5FCE00C}">
      <dsp:nvSpPr>
        <dsp:cNvPr id="0" name=""/>
        <dsp:cNvSpPr/>
      </dsp:nvSpPr>
      <dsp:spPr>
        <a:xfrm>
          <a:off x="461962" y="1485899"/>
          <a:ext cx="2771774" cy="742950"/>
        </a:xfrm>
        <a:prstGeom prst="trapezoid">
          <a:avLst>
            <a:gd name="adj" fmla="val 62179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FF"/>
              </a:solidFill>
            </a:rPr>
            <a:t>L3 Cache</a:t>
          </a:r>
          <a:endParaRPr lang="en-US" sz="2400" kern="1200" dirty="0">
            <a:solidFill>
              <a:srgbClr val="0000FF"/>
            </a:solidFill>
          </a:endParaRPr>
        </a:p>
      </dsp:txBody>
      <dsp:txXfrm>
        <a:off x="947023" y="1485899"/>
        <a:ext cx="1801653" cy="742950"/>
      </dsp:txXfrm>
    </dsp:sp>
    <dsp:sp modelId="{6DF2AE23-52DC-4014-8634-C5033898A063}">
      <dsp:nvSpPr>
        <dsp:cNvPr id="0" name=""/>
        <dsp:cNvSpPr/>
      </dsp:nvSpPr>
      <dsp:spPr>
        <a:xfrm>
          <a:off x="0" y="2228850"/>
          <a:ext cx="3695700" cy="742950"/>
        </a:xfrm>
        <a:prstGeom prst="trapezoid">
          <a:avLst>
            <a:gd name="adj" fmla="val 62179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FF"/>
              </a:solidFill>
            </a:rPr>
            <a:t>Main Memory</a:t>
          </a:r>
          <a:endParaRPr lang="en-US" sz="2800" kern="1200" dirty="0">
            <a:solidFill>
              <a:srgbClr val="0000FF"/>
            </a:solidFill>
          </a:endParaRPr>
        </a:p>
      </dsp:txBody>
      <dsp:txXfrm>
        <a:off x="646747" y="2228850"/>
        <a:ext cx="2402205" cy="742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06D43-1517-D345-9535-8EB6DEEE2D35}">
      <dsp:nvSpPr>
        <dsp:cNvPr id="0" name=""/>
        <dsp:cNvSpPr/>
      </dsp:nvSpPr>
      <dsp:spPr>
        <a:xfrm>
          <a:off x="2950" y="454380"/>
          <a:ext cx="1573030" cy="13772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/>
            <a:t>Local</a:t>
          </a:r>
          <a:endParaRPr lang="en-US" sz="1900" i="1" kern="1200" dirty="0"/>
        </a:p>
      </dsp:txBody>
      <dsp:txXfrm>
        <a:off x="43288" y="494718"/>
        <a:ext cx="1492354" cy="1296562"/>
      </dsp:txXfrm>
    </dsp:sp>
    <dsp:sp modelId="{1ECF2AE2-1586-BF42-970D-2226118A53BA}">
      <dsp:nvSpPr>
        <dsp:cNvPr id="0" name=""/>
        <dsp:cNvSpPr/>
      </dsp:nvSpPr>
      <dsp:spPr>
        <a:xfrm>
          <a:off x="1733284" y="947944"/>
          <a:ext cx="333482" cy="390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33284" y="1025966"/>
        <a:ext cx="233437" cy="234067"/>
      </dsp:txXfrm>
    </dsp:sp>
    <dsp:sp modelId="{83A2BA5E-E49F-C846-9E9B-94229FCDF88A}">
      <dsp:nvSpPr>
        <dsp:cNvPr id="0" name=""/>
        <dsp:cNvSpPr/>
      </dsp:nvSpPr>
      <dsp:spPr>
        <a:xfrm>
          <a:off x="2205193" y="474144"/>
          <a:ext cx="1573030" cy="13377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>
              <a:solidFill>
                <a:schemeClr val="bg1"/>
              </a:solidFill>
            </a:rPr>
            <a:t>Institutional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i="1" kern="1200" dirty="0" smtClean="0">
            <a:solidFill>
              <a:schemeClr val="bg1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i="1" kern="1200" dirty="0">
            <a:solidFill>
              <a:schemeClr val="tx2"/>
            </a:solidFill>
          </a:endParaRPr>
        </a:p>
      </dsp:txBody>
      <dsp:txXfrm>
        <a:off x="2244373" y="513324"/>
        <a:ext cx="1494670" cy="1259351"/>
      </dsp:txXfrm>
    </dsp:sp>
    <dsp:sp modelId="{FEC66D5A-10BD-5349-87CD-5384C909378D}">
      <dsp:nvSpPr>
        <dsp:cNvPr id="0" name=""/>
        <dsp:cNvSpPr/>
      </dsp:nvSpPr>
      <dsp:spPr>
        <a:xfrm>
          <a:off x="3935527" y="947944"/>
          <a:ext cx="333482" cy="390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935527" y="1025966"/>
        <a:ext cx="233437" cy="234067"/>
      </dsp:txXfrm>
    </dsp:sp>
    <dsp:sp modelId="{18FE2A16-2A27-7140-85AD-D4CF384681FA}">
      <dsp:nvSpPr>
        <dsp:cNvPr id="0" name=""/>
        <dsp:cNvSpPr/>
      </dsp:nvSpPr>
      <dsp:spPr>
        <a:xfrm>
          <a:off x="4407436" y="502284"/>
          <a:ext cx="1573030" cy="12814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National</a:t>
          </a:r>
          <a:endParaRPr lang="en-US" sz="1900" kern="1200" dirty="0"/>
        </a:p>
      </dsp:txBody>
      <dsp:txXfrm>
        <a:off x="4444968" y="539816"/>
        <a:ext cx="1497966" cy="1206367"/>
      </dsp:txXfrm>
    </dsp:sp>
    <dsp:sp modelId="{E8A0F799-8CD1-F945-8CB3-15D65212D30A}">
      <dsp:nvSpPr>
        <dsp:cNvPr id="0" name=""/>
        <dsp:cNvSpPr/>
      </dsp:nvSpPr>
      <dsp:spPr>
        <a:xfrm>
          <a:off x="6137770" y="947944"/>
          <a:ext cx="333482" cy="3901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137770" y="1025966"/>
        <a:ext cx="233437" cy="234067"/>
      </dsp:txXfrm>
    </dsp:sp>
    <dsp:sp modelId="{E0290902-3A2F-D54C-A51F-9C4238DC9C49}">
      <dsp:nvSpPr>
        <dsp:cNvPr id="0" name=""/>
        <dsp:cNvSpPr/>
      </dsp:nvSpPr>
      <dsp:spPr>
        <a:xfrm>
          <a:off x="6609679" y="496224"/>
          <a:ext cx="1854036" cy="12935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International</a:t>
          </a:r>
          <a:endParaRPr lang="en-US" sz="1900" kern="1200" dirty="0"/>
        </a:p>
      </dsp:txBody>
      <dsp:txXfrm>
        <a:off x="6647566" y="534111"/>
        <a:ext cx="1778262" cy="1217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027A8-79B7-49B1-AAFD-C6F8104F233C}">
      <dsp:nvSpPr>
        <dsp:cNvPr id="0" name=""/>
        <dsp:cNvSpPr/>
      </dsp:nvSpPr>
      <dsp:spPr>
        <a:xfrm>
          <a:off x="0" y="3059187"/>
          <a:ext cx="5050904" cy="10040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1- </a:t>
          </a:r>
          <a:r>
            <a:rPr lang="en-GB" sz="1900" kern="1200" dirty="0" err="1" smtClean="0"/>
            <a:t>IaaS</a:t>
          </a:r>
          <a:r>
            <a:rPr lang="en-GB" sz="1900" kern="1200" dirty="0" smtClean="0"/>
            <a:t> - Infrastructure as a Service</a:t>
          </a:r>
          <a:endParaRPr lang="en-GB" sz="1900" kern="1200" dirty="0"/>
        </a:p>
      </dsp:txBody>
      <dsp:txXfrm>
        <a:off x="0" y="3059187"/>
        <a:ext cx="5050904" cy="542210"/>
      </dsp:txXfrm>
    </dsp:sp>
    <dsp:sp modelId="{7A3B1CE2-1D74-44D4-BE6F-5B000AAB884A}">
      <dsp:nvSpPr>
        <dsp:cNvPr id="0" name=""/>
        <dsp:cNvSpPr/>
      </dsp:nvSpPr>
      <dsp:spPr>
        <a:xfrm>
          <a:off x="0" y="3581316"/>
          <a:ext cx="2525452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Hardware</a:t>
          </a:r>
          <a:endParaRPr lang="en-GB" sz="2100" kern="1200" dirty="0"/>
        </a:p>
      </dsp:txBody>
      <dsp:txXfrm>
        <a:off x="0" y="3581316"/>
        <a:ext cx="2525452" cy="461883"/>
      </dsp:txXfrm>
    </dsp:sp>
    <dsp:sp modelId="{0FE4F908-0DDE-4A5E-BA87-2DA42FE42E44}">
      <dsp:nvSpPr>
        <dsp:cNvPr id="0" name=""/>
        <dsp:cNvSpPr/>
      </dsp:nvSpPr>
      <dsp:spPr>
        <a:xfrm>
          <a:off x="2525452" y="3581316"/>
          <a:ext cx="2525452" cy="46188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OS</a:t>
          </a:r>
          <a:endParaRPr lang="en-GB" sz="2100" kern="1200" dirty="0"/>
        </a:p>
      </dsp:txBody>
      <dsp:txXfrm>
        <a:off x="2525452" y="3581316"/>
        <a:ext cx="2525452" cy="461883"/>
      </dsp:txXfrm>
    </dsp:sp>
    <dsp:sp modelId="{ECADEFB8-37A4-472F-ADF9-86377B31BCC5}">
      <dsp:nvSpPr>
        <dsp:cNvPr id="0" name=""/>
        <dsp:cNvSpPr/>
      </dsp:nvSpPr>
      <dsp:spPr>
        <a:xfrm rot="10800000">
          <a:off x="0" y="1529953"/>
          <a:ext cx="5050904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2- </a:t>
          </a:r>
          <a:r>
            <a:rPr lang="en-GB" sz="1900" kern="1200" dirty="0" err="1" smtClean="0"/>
            <a:t>PaaS</a:t>
          </a:r>
          <a:r>
            <a:rPr lang="en-GB" sz="1900" kern="1200" dirty="0" smtClean="0"/>
            <a:t> - Platform as a Service</a:t>
          </a:r>
          <a:endParaRPr lang="en-GB" sz="1900" kern="1200" dirty="0"/>
        </a:p>
      </dsp:txBody>
      <dsp:txXfrm rot="-10800000">
        <a:off x="0" y="1529953"/>
        <a:ext cx="5050904" cy="542047"/>
      </dsp:txXfrm>
    </dsp:sp>
    <dsp:sp modelId="{33B8EFC2-7D89-417E-953B-BC14BA3F5703}">
      <dsp:nvSpPr>
        <dsp:cNvPr id="0" name=""/>
        <dsp:cNvSpPr/>
      </dsp:nvSpPr>
      <dsp:spPr>
        <a:xfrm>
          <a:off x="0" y="2072001"/>
          <a:ext cx="2525452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Framework</a:t>
          </a:r>
          <a:endParaRPr lang="en-GB" sz="2100" kern="1200" dirty="0"/>
        </a:p>
      </dsp:txBody>
      <dsp:txXfrm>
        <a:off x="0" y="2072001"/>
        <a:ext cx="2525452" cy="461744"/>
      </dsp:txXfrm>
    </dsp:sp>
    <dsp:sp modelId="{793B70B1-DB2D-438F-96D5-D41B610C323A}">
      <dsp:nvSpPr>
        <dsp:cNvPr id="0" name=""/>
        <dsp:cNvSpPr/>
      </dsp:nvSpPr>
      <dsp:spPr>
        <a:xfrm>
          <a:off x="2525452" y="2072001"/>
          <a:ext cx="2525452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Middleware</a:t>
          </a:r>
          <a:endParaRPr lang="en-GB" sz="2100" kern="1200" dirty="0"/>
        </a:p>
      </dsp:txBody>
      <dsp:txXfrm>
        <a:off x="2525452" y="2072001"/>
        <a:ext cx="2525452" cy="461744"/>
      </dsp:txXfrm>
    </dsp:sp>
    <dsp:sp modelId="{53A342A3-14F6-45FD-B8D6-2CD9882A3C2D}">
      <dsp:nvSpPr>
        <dsp:cNvPr id="0" name=""/>
        <dsp:cNvSpPr/>
      </dsp:nvSpPr>
      <dsp:spPr>
        <a:xfrm rot="10800000">
          <a:off x="0" y="718"/>
          <a:ext cx="5050904" cy="154429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3- SaaS - Software as a Service</a:t>
          </a:r>
          <a:endParaRPr lang="en-GB" sz="1900" kern="1200" dirty="0"/>
        </a:p>
      </dsp:txBody>
      <dsp:txXfrm rot="-10800000">
        <a:off x="0" y="718"/>
        <a:ext cx="5050904" cy="542047"/>
      </dsp:txXfrm>
    </dsp:sp>
    <dsp:sp modelId="{43CE3912-814A-4454-98F5-2845C53F016B}">
      <dsp:nvSpPr>
        <dsp:cNvPr id="0" name=""/>
        <dsp:cNvSpPr/>
      </dsp:nvSpPr>
      <dsp:spPr>
        <a:xfrm>
          <a:off x="0" y="542766"/>
          <a:ext cx="2525452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Hosted Applications</a:t>
          </a:r>
          <a:endParaRPr lang="en-GB" sz="2100" kern="1200" dirty="0"/>
        </a:p>
      </dsp:txBody>
      <dsp:txXfrm>
        <a:off x="0" y="542766"/>
        <a:ext cx="2525452" cy="461744"/>
      </dsp:txXfrm>
    </dsp:sp>
    <dsp:sp modelId="{9A516175-7135-429E-899A-D6577CF2CE2A}">
      <dsp:nvSpPr>
        <dsp:cNvPr id="0" name=""/>
        <dsp:cNvSpPr/>
      </dsp:nvSpPr>
      <dsp:spPr>
        <a:xfrm>
          <a:off x="2525452" y="542766"/>
          <a:ext cx="2525452" cy="4617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Infrastructure</a:t>
          </a:r>
          <a:endParaRPr lang="en-GB" sz="2100" kern="1200" dirty="0"/>
        </a:p>
      </dsp:txBody>
      <dsp:txXfrm>
        <a:off x="2525452" y="542766"/>
        <a:ext cx="2525452" cy="461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B82EA-78B9-44D7-988A-6D895313D9C7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94A0F-11D0-431A-BAE7-4AF6E49C7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60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6E98D-7A8D-457E-98C0-702A77082E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E3B99-1582-47CD-8B96-57110949C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5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3B99-1582-47CD-8B96-57110949C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8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CN" dirty="0" smtClean="0">
              <a:solidFill>
                <a:srgbClr val="7F7F7F"/>
              </a:solidFill>
            </a:endParaRPr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1897792C-B968-434D-99F9-2B139222B35B}" type="slidenum">
              <a:rPr lang="zh-CN" altLang="en-US" sz="1200">
                <a:cs typeface="Arial" charset="0"/>
              </a:rPr>
              <a:pPr algn="r" eaLnBrk="1" hangingPunct="1"/>
              <a:t>3</a:t>
            </a:fld>
            <a:endParaRPr lang="en-US" altLang="zh-CN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chemeClr val="tx2"/>
              </a:solidFill>
            </a:endParaRPr>
          </a:p>
          <a:p>
            <a:pPr eaLnBrk="1" hangingPunct="1"/>
            <a:endParaRPr lang="zh-CN" altLang="en-US" dirty="0" smtClean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33E4A0BA-ABA1-467B-A405-C9FF6E67FE21}" type="slidenum">
              <a:rPr lang="zh-CN" altLang="en-US" sz="1200">
                <a:cs typeface="Arial" charset="0"/>
              </a:rPr>
              <a:pPr algn="r" eaLnBrk="1" hangingPunct="1"/>
              <a:t>4</a:t>
            </a:fld>
            <a:endParaRPr lang="en-US" altLang="zh-CN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 eaLnBrk="1" hangingPunct="1"/>
            <a:fld id="{3E117612-00D7-4A10-A757-6EF6809BCD78}" type="slidenum">
              <a:rPr lang="zh-CN" altLang="en-US" sz="1200">
                <a:cs typeface="Arial" charset="0"/>
              </a:rPr>
              <a:pPr algn="r" eaLnBrk="1" hangingPunct="1"/>
              <a:t>5</a:t>
            </a:fld>
            <a:endParaRPr lang="en-US" altLang="zh-CN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3B99-1582-47CD-8B96-57110949C3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5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3B99-1582-47CD-8B96-57110949C3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4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BE3B99-1582-47CD-8B96-57110949C3E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8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1B45-7B26-434E-8F8E-AE17B70D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72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8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57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44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13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8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9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2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5D7A-9E4B-4A83-AADB-F0A0B410C084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11A6A-15DF-4CB8-947A-65A125AB0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07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aws.amazon.com/solutions/case-studi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 of </a:t>
            </a:r>
            <a:r>
              <a:rPr lang="en-US" smtClean="0">
                <a:solidFill>
                  <a:srgbClr val="0070C0"/>
                </a:solidFill>
              </a:rPr>
              <a:t>Distributed Systems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22294" y="6477000"/>
            <a:ext cx="7315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Andrew</a:t>
            </a:r>
            <a:r>
              <a:rPr lang="en-US" sz="1100" baseline="0" dirty="0" smtClean="0"/>
              <a:t> </a:t>
            </a:r>
            <a:r>
              <a:rPr lang="en-US" sz="1100" baseline="0" dirty="0" err="1" smtClean="0"/>
              <a:t>Tanenbaum</a:t>
            </a:r>
            <a:r>
              <a:rPr lang="en-US" sz="1100" baseline="0" dirty="0" smtClean="0"/>
              <a:t> and Marten van Steen, </a:t>
            </a:r>
            <a:r>
              <a:rPr lang="en-US" sz="1100" i="1" baseline="0" dirty="0" smtClean="0"/>
              <a:t>Distributed Systems – Principles and Paradigms</a:t>
            </a:r>
            <a:r>
              <a:rPr lang="en-US" sz="1100" baseline="0" dirty="0" smtClean="0"/>
              <a:t>, Prentice Hall, c2002.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15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9" t="42708" r="25113" b="37561"/>
          <a:stretch>
            <a:fillRect/>
          </a:stretch>
        </p:blipFill>
        <p:spPr bwMode="auto">
          <a:xfrm>
            <a:off x="152400" y="901184"/>
            <a:ext cx="6596932" cy="394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Depiction of a Distributed </a:t>
            </a:r>
            <a:r>
              <a:rPr lang="en-US" sz="4000" dirty="0"/>
              <a:t>System</a:t>
            </a: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489668" y="4724400"/>
            <a:ext cx="8382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 smtClean="0"/>
              <a:t>Distributed </a:t>
            </a:r>
            <a:r>
              <a:rPr lang="en-US" dirty="0"/>
              <a:t>system organized as </a:t>
            </a:r>
            <a:r>
              <a:rPr lang="en-US" dirty="0" smtClean="0"/>
              <a:t>middleware. Note middleware </a:t>
            </a:r>
            <a:r>
              <a:rPr lang="en-US" dirty="0"/>
              <a:t>layer extends over multiple machines.</a:t>
            </a:r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Users can interact with </a:t>
            </a:r>
            <a:r>
              <a:rPr lang="en-US" dirty="0" smtClean="0"/>
              <a:t>system </a:t>
            </a:r>
            <a:r>
              <a:rPr lang="en-US" dirty="0"/>
              <a:t>in </a:t>
            </a:r>
            <a:r>
              <a:rPr lang="en-US" dirty="0" smtClean="0"/>
              <a:t>consistent </a:t>
            </a:r>
            <a:r>
              <a:rPr lang="en-US" dirty="0"/>
              <a:t>way, regardless of where </a:t>
            </a:r>
            <a:r>
              <a:rPr lang="en-US" dirty="0" smtClean="0"/>
              <a:t>interaction </a:t>
            </a:r>
            <a:r>
              <a:rPr lang="en-US" dirty="0"/>
              <a:t>takes </a:t>
            </a:r>
            <a:r>
              <a:rPr lang="en-US" dirty="0" smtClean="0"/>
              <a:t>place (e.g., RPC, </a:t>
            </a:r>
            <a:r>
              <a:rPr lang="en-US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memcached</a:t>
            </a:r>
            <a:r>
              <a:rPr lang="en-US" dirty="0" smtClean="0"/>
              <a:t>, …</a:t>
            </a:r>
            <a:endParaRPr lang="en-US" dirty="0"/>
          </a:p>
          <a:p>
            <a:pPr marL="342900" indent="-34290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dirty="0"/>
              <a:t>Note: Middleware may be “part” of application in </a:t>
            </a:r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6650502" y="1905000"/>
            <a:ext cx="234109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70C0"/>
                </a:solidFill>
              </a:rPr>
              <a:t>Examples:</a:t>
            </a:r>
          </a:p>
          <a:p>
            <a:pPr>
              <a:buFontTx/>
              <a:buChar char="-"/>
            </a:pPr>
            <a:r>
              <a:rPr lang="en-US" sz="1800" dirty="0" smtClean="0"/>
              <a:t> The </a:t>
            </a:r>
            <a:r>
              <a:rPr lang="en-US" sz="1800" dirty="0"/>
              <a:t>Web</a:t>
            </a:r>
          </a:p>
          <a:p>
            <a:pPr>
              <a:buFontTx/>
              <a:buChar char="-"/>
            </a:pPr>
            <a:r>
              <a:rPr lang="en-US" sz="1800" dirty="0" smtClean="0"/>
              <a:t> Processor </a:t>
            </a:r>
            <a:r>
              <a:rPr lang="en-US" dirty="0"/>
              <a:t>p</a:t>
            </a:r>
            <a:r>
              <a:rPr lang="en-US" sz="1800" dirty="0" smtClean="0"/>
              <a:t>ool</a:t>
            </a:r>
          </a:p>
          <a:p>
            <a:pPr>
              <a:buFontTx/>
              <a:buChar char="-"/>
            </a:pPr>
            <a:r>
              <a:rPr lang="en-US" dirty="0" smtClean="0"/>
              <a:t> Shared memory </a:t>
            </a:r>
            <a:r>
              <a:rPr lang="en-US" sz="1800" dirty="0" smtClean="0"/>
              <a:t>pool</a:t>
            </a:r>
            <a:endParaRPr lang="en-US" sz="1800" dirty="0"/>
          </a:p>
          <a:p>
            <a:pPr>
              <a:buFontTx/>
              <a:buChar char="-"/>
            </a:pPr>
            <a:r>
              <a:rPr lang="en-US" sz="1800" dirty="0" smtClean="0"/>
              <a:t> Airline reservation</a:t>
            </a:r>
          </a:p>
          <a:p>
            <a:r>
              <a:rPr lang="en-US" dirty="0" smtClean="0"/>
              <a:t>- Network game</a:t>
            </a:r>
          </a:p>
          <a:p>
            <a:r>
              <a:rPr lang="en-US" sz="1800" dirty="0" smtClean="0"/>
              <a:t>- The Cloud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37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Goals				</a:t>
            </a:r>
            <a:r>
              <a:rPr lang="en-US" dirty="0" smtClean="0">
                <a:solidFill>
                  <a:srgbClr val="C00000"/>
                </a:solidFill>
              </a:rPr>
              <a:t>(next)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Software</a:t>
            </a:r>
          </a:p>
          <a:p>
            <a:r>
              <a:rPr lang="en-US" dirty="0"/>
              <a:t>Client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The Cloud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52400"/>
            <a:ext cx="7772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Goal - Transparency</a:t>
            </a:r>
            <a:endParaRPr lang="en-US" sz="3600" dirty="0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98120" y="5257800"/>
            <a:ext cx="845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dirty="0" smtClean="0"/>
              <a:t>(Different </a:t>
            </a:r>
            <a:r>
              <a:rPr lang="en-US" sz="2000" dirty="0"/>
              <a:t>forms of transparency in </a:t>
            </a:r>
            <a:r>
              <a:rPr lang="en-US" sz="2000" dirty="0" smtClean="0"/>
              <a:t>distributed system)</a:t>
            </a:r>
            <a:endParaRPr lang="en-US" sz="2000" dirty="0"/>
          </a:p>
        </p:txBody>
      </p:sp>
      <p:graphicFrame>
        <p:nvGraphicFramePr>
          <p:cNvPr id="22016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81129"/>
              </p:ext>
            </p:extLst>
          </p:nvPr>
        </p:nvGraphicFramePr>
        <p:xfrm>
          <a:off x="723900" y="1524000"/>
          <a:ext cx="7467600" cy="3609340"/>
        </p:xfrm>
        <a:graphic>
          <a:graphicData uri="http://schemas.openxmlformats.org/drawingml/2006/table">
            <a:tbl>
              <a:tblPr/>
              <a:tblGrid>
                <a:gridCol w="1600200"/>
                <a:gridCol w="58674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Transparency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Access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differences in data representation and how a resource is accessed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where a resource is located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Migration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that a resource may move to another location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Relocation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that a resource may be moved to another location while in use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5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Replication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that a resource may be copied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Concurrency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that a resource may be shared by several competitive users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Failure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the failure and recovery of a resource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Persistence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whether a (software) resource is in memory or on disk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587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22161" y="152400"/>
            <a:ext cx="7772400" cy="1143000"/>
          </a:xfrm>
        </p:spPr>
        <p:txBody>
          <a:bodyPr/>
          <a:lstStyle/>
          <a:p>
            <a:r>
              <a:rPr lang="en-US" dirty="0" smtClean="0"/>
              <a:t>Goal - Scalability</a:t>
            </a:r>
            <a:endParaRPr lang="en-US" dirty="0"/>
          </a:p>
        </p:txBody>
      </p:sp>
      <p:sp>
        <p:nvSpPr>
          <p:cNvPr id="221206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106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As </a:t>
            </a:r>
            <a:r>
              <a:rPr lang="en-US" sz="2000" dirty="0" smtClean="0"/>
              <a:t>systems </a:t>
            </a:r>
            <a:r>
              <a:rPr lang="en-US" sz="2000" dirty="0"/>
              <a:t>grow, centralized solutions are limited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Consider LAN name </a:t>
            </a:r>
            <a:r>
              <a:rPr lang="en-US" sz="1800" dirty="0" smtClean="0"/>
              <a:t>resolution (ARP) </a:t>
            </a:r>
            <a:r>
              <a:rPr lang="en-US" sz="1800" dirty="0"/>
              <a:t>vs. WAN</a:t>
            </a:r>
          </a:p>
        </p:txBody>
      </p:sp>
      <p:graphicFrame>
        <p:nvGraphicFramePr>
          <p:cNvPr id="22121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36762"/>
              </p:ext>
            </p:extLst>
          </p:nvPr>
        </p:nvGraphicFramePr>
        <p:xfrm>
          <a:off x="773137" y="2133600"/>
          <a:ext cx="7639050" cy="2087880"/>
        </p:xfrm>
        <a:graphic>
          <a:graphicData uri="http://schemas.openxmlformats.org/drawingml/2006/table">
            <a:tbl>
              <a:tblPr/>
              <a:tblGrid>
                <a:gridCol w="2855913"/>
                <a:gridCol w="4783137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Concept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Example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Centralized services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single server for all users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Centralized data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single on-line telephone book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Centralized algorithms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Doing routing based on complete information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1214" name="Rectangle 30"/>
          <p:cNvSpPr>
            <a:spLocks noChangeArrowheads="1"/>
          </p:cNvSpPr>
          <p:nvPr/>
        </p:nvSpPr>
        <p:spPr bwMode="auto">
          <a:xfrm>
            <a:off x="706462" y="4572000"/>
            <a:ext cx="7772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1" lang="en-US" sz="2000" dirty="0" smtClean="0">
                <a:cs typeface="Calibri" pitchFamily="34" charset="0"/>
              </a:rPr>
              <a:t>Ideally, collect information in distributed fashion and distribute in  distributed fashion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1" lang="en-US" sz="2000" dirty="0" smtClean="0">
                <a:cs typeface="Calibri" pitchFamily="34" charset="0"/>
              </a:rPr>
              <a:t>But sometimes</a:t>
            </a:r>
            <a:r>
              <a:rPr kumimoji="1" lang="en-US" sz="2000" dirty="0">
                <a:cs typeface="Calibri" pitchFamily="34" charset="0"/>
              </a:rPr>
              <a:t>, hard to avoid </a:t>
            </a:r>
            <a:r>
              <a:rPr kumimoji="1" lang="en-US" sz="2000" dirty="0" smtClean="0">
                <a:cs typeface="Calibri" pitchFamily="34" charset="0"/>
              </a:rPr>
              <a:t>(e.g., consider money in bank</a:t>
            </a:r>
            <a:r>
              <a:rPr kumimoji="1" lang="en-US" sz="2000" dirty="0">
                <a:cs typeface="Calibri" pitchFamily="34" charset="0"/>
              </a:rPr>
              <a:t>)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1" lang="en-US" sz="2000" dirty="0" smtClean="0">
                <a:cs typeface="Calibri" pitchFamily="34" charset="0"/>
              </a:rPr>
              <a:t>Challenges</a:t>
            </a:r>
            <a:r>
              <a:rPr kumimoji="1" lang="en-US" sz="2000" dirty="0">
                <a:cs typeface="Calibri" pitchFamily="34" charset="0"/>
              </a:rPr>
              <a:t>: </a:t>
            </a:r>
            <a:r>
              <a:rPr kumimoji="1" lang="en-US" sz="2000" dirty="0" smtClean="0">
                <a:cs typeface="Calibri" pitchFamily="34" charset="0"/>
              </a:rPr>
              <a:t>geography</a:t>
            </a:r>
            <a:r>
              <a:rPr kumimoji="1" lang="en-US" sz="2000" dirty="0">
                <a:cs typeface="Calibri" pitchFamily="34" charset="0"/>
              </a:rPr>
              <a:t>, ownership domains, time </a:t>
            </a:r>
            <a:r>
              <a:rPr kumimoji="1" lang="en-US" sz="2000" dirty="0" smtClean="0">
                <a:cs typeface="Calibri" pitchFamily="34" charset="0"/>
              </a:rPr>
              <a:t>synchronization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kumimoji="1" lang="en-US" sz="1200" dirty="0">
              <a:cs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kumimoji="1" lang="en-US" sz="2000" dirty="0" smtClean="0">
                <a:cs typeface="Calibri" pitchFamily="34" charset="0"/>
              </a:rPr>
              <a:t>Scaling techniques?  </a:t>
            </a:r>
            <a:r>
              <a:rPr kumimoji="1" lang="en-US" sz="2000" dirty="0" smtClean="0">
                <a:cs typeface="Calibri" pitchFamily="34" charset="0"/>
                <a:sym typeface="Wingdings" panose="05000000000000000000" pitchFamily="2" charset="2"/>
              </a:rPr>
              <a:t></a:t>
            </a:r>
            <a:r>
              <a:rPr kumimoji="1" lang="en-US" sz="2000" dirty="0" smtClean="0">
                <a:cs typeface="Calibri" pitchFamily="34" charset="0"/>
              </a:rPr>
              <a:t> </a:t>
            </a:r>
            <a:r>
              <a:rPr kumimoji="1" lang="en-US" sz="2000" dirty="0">
                <a:cs typeface="Calibri" pitchFamily="34" charset="0"/>
              </a:rPr>
              <a:t>H</a:t>
            </a:r>
            <a:r>
              <a:rPr kumimoji="1" lang="en-US" sz="2000" dirty="0" smtClean="0">
                <a:cs typeface="Calibri" pitchFamily="34" charset="0"/>
              </a:rPr>
              <a:t>iding latency, distribution, replication (next)</a:t>
            </a:r>
            <a:endParaRPr kumimoji="1" lang="en-US" sz="20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70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4" t="37749" r="16615" b="33511"/>
          <a:stretch>
            <a:fillRect/>
          </a:stretch>
        </p:blipFill>
        <p:spPr bwMode="auto">
          <a:xfrm>
            <a:off x="838200" y="3031579"/>
            <a:ext cx="6705600" cy="373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Scaling </a:t>
            </a:r>
            <a:r>
              <a:rPr lang="en-US" dirty="0" smtClean="0"/>
              <a:t>Technique: </a:t>
            </a:r>
            <a:r>
              <a:rPr lang="en-US" dirty="0"/>
              <a:t>Hiding Communication Latency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838200" y="1447800"/>
            <a:ext cx="7620000" cy="18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Especially important for interactive applications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000" dirty="0">
                <a:latin typeface="+mn-lt"/>
              </a:rPr>
              <a:t>If possible, do </a:t>
            </a:r>
            <a:r>
              <a:rPr lang="en-US" sz="2000" i="1" dirty="0">
                <a:latin typeface="+mn-lt"/>
              </a:rPr>
              <a:t>asynchronous </a:t>
            </a:r>
            <a:r>
              <a:rPr lang="en-US" sz="2000" i="1" dirty="0" smtClean="0">
                <a:latin typeface="+mn-lt"/>
              </a:rPr>
              <a:t>communication</a:t>
            </a:r>
            <a:r>
              <a:rPr lang="en-US" sz="2000" dirty="0" smtClean="0">
                <a:latin typeface="+mn-lt"/>
              </a:rPr>
              <a:t> – continue working so user does not notice delay</a:t>
            </a:r>
            <a:endParaRPr lang="en-US" sz="2000" i="1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dirty="0">
                <a:latin typeface="+mn-lt"/>
              </a:rPr>
              <a:t>	- Not always possible when client has nothing to </a:t>
            </a:r>
            <a:r>
              <a:rPr lang="en-US" sz="1800" dirty="0" smtClean="0">
                <a:latin typeface="+mn-lt"/>
              </a:rPr>
              <a:t>do</a:t>
            </a:r>
            <a:endParaRPr lang="en-US" sz="18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Instead, can hide latencies</a:t>
            </a:r>
          </a:p>
        </p:txBody>
      </p:sp>
    </p:spTree>
    <p:extLst>
      <p:ext uri="{BB962C8B-B14F-4D97-AF65-F5344CB8AC3E}">
        <p14:creationId xmlns:p14="http://schemas.microsoft.com/office/powerpoint/2010/main" val="166800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83455" y="1618311"/>
            <a:ext cx="8205788" cy="2444750"/>
            <a:chOff x="230" y="576"/>
            <a:chExt cx="5504" cy="1757"/>
          </a:xfrm>
        </p:grpSpPr>
        <p:sp>
          <p:nvSpPr>
            <p:cNvPr id="81927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Root DNS Servers</a:t>
              </a:r>
            </a:p>
          </p:txBody>
        </p:sp>
        <p:sp>
          <p:nvSpPr>
            <p:cNvPr id="81928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com DNS servers</a:t>
              </a:r>
            </a:p>
          </p:txBody>
        </p:sp>
        <p:sp>
          <p:nvSpPr>
            <p:cNvPr id="81929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81930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81931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35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36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DNS servers</a:t>
              </a:r>
            </a:p>
          </p:txBody>
        </p:sp>
        <p:sp>
          <p:nvSpPr>
            <p:cNvPr id="81939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DNS servers</a:t>
              </a:r>
            </a:p>
          </p:txBody>
        </p:sp>
        <p:sp>
          <p:nvSpPr>
            <p:cNvPr id="81940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DNS servers</a:t>
              </a:r>
            </a:p>
          </p:txBody>
        </p:sp>
        <p:sp>
          <p:nvSpPr>
            <p:cNvPr id="81943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5" name="Rectangle 2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Scaling Technique: Distribution</a:t>
            </a:r>
          </a:p>
        </p:txBody>
      </p:sp>
      <p:sp>
        <p:nvSpPr>
          <p:cNvPr id="81926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90110" y="4419600"/>
            <a:ext cx="8172450" cy="22383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/>
              <a:t>Client wants </a:t>
            </a:r>
            <a:r>
              <a:rPr lang="en-US" sz="2400" u="sng" dirty="0" smtClean="0">
                <a:solidFill>
                  <a:srgbClr val="0070C0"/>
                </a:solidFill>
              </a:rPr>
              <a:t>IP</a:t>
            </a:r>
            <a:r>
              <a:rPr lang="en-US" sz="2400" u="sng" dirty="0" smtClean="0"/>
              <a:t> for </a:t>
            </a:r>
            <a:r>
              <a:rPr lang="en-US" sz="2400" u="sng" dirty="0" smtClean="0">
                <a:solidFill>
                  <a:srgbClr val="0070C0"/>
                </a:solidFill>
              </a:rPr>
              <a:t>www.amazon.com</a:t>
            </a:r>
            <a:r>
              <a:rPr lang="en-US" sz="2400" u="sng" dirty="0" smtClean="0"/>
              <a:t> (</a:t>
            </a:r>
            <a:r>
              <a:rPr lang="en-US" sz="2400" i="1" u="sng" dirty="0" smtClean="0"/>
              <a:t>approximation</a:t>
            </a:r>
            <a:r>
              <a:rPr lang="en-US" sz="2400" u="sng" dirty="0" smtClean="0"/>
              <a:t>):</a:t>
            </a: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000" dirty="0" smtClean="0"/>
              <a:t>Client queries root server to find .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com</a:t>
            </a:r>
            <a:r>
              <a:rPr lang="en-US" sz="2000" dirty="0" smtClean="0"/>
              <a:t> DNS server</a:t>
            </a: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000" dirty="0" smtClean="0"/>
              <a:t>Client queries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.com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000" dirty="0" smtClean="0"/>
              <a:t>DNS server to get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amazon.com</a:t>
            </a:r>
            <a:r>
              <a:rPr lang="en-US" sz="2000" dirty="0" smtClean="0"/>
              <a:t> DNS server</a:t>
            </a:r>
          </a:p>
          <a:p>
            <a:pPr marL="457200" indent="-457200">
              <a:buClr>
                <a:srgbClr val="008000"/>
              </a:buClr>
              <a:buFont typeface="+mj-lt"/>
              <a:buAutoNum type="arabicPeriod"/>
            </a:pPr>
            <a:r>
              <a:rPr lang="en-US" sz="2000" dirty="0" smtClean="0"/>
              <a:t>Client queries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amazon.com</a:t>
            </a:r>
            <a:r>
              <a:rPr lang="en-US" sz="2000" dirty="0" smtClean="0"/>
              <a:t> DNS server to get IP address for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www.amazon.com</a:t>
            </a:r>
          </a:p>
        </p:txBody>
      </p:sp>
      <p:sp>
        <p:nvSpPr>
          <p:cNvPr id="3" name="Oval 2"/>
          <p:cNvSpPr/>
          <p:nvPr/>
        </p:nvSpPr>
        <p:spPr>
          <a:xfrm>
            <a:off x="2001168" y="3486109"/>
            <a:ext cx="1492368" cy="25622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1966" y="306997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57" y="162651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1.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74135" y="232754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2.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43754" y="309412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3.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866335" y="963761"/>
            <a:ext cx="7620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000" dirty="0" smtClean="0">
                <a:latin typeface="+mn-lt"/>
              </a:rPr>
              <a:t>Spread information/processing to more than one location</a:t>
            </a:r>
            <a:endParaRPr lang="en-US" sz="1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88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Scaling </a:t>
            </a:r>
            <a:r>
              <a:rPr lang="en-US" dirty="0" smtClean="0"/>
              <a:t>Technique: </a:t>
            </a:r>
            <a:r>
              <a:rPr lang="en-US" dirty="0"/>
              <a:t>Replication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Copy of information to increase availability and decrease centralized load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0070C0"/>
                </a:solidFill>
              </a:rPr>
              <a:t>File caching </a:t>
            </a:r>
            <a:r>
              <a:rPr lang="en-US" dirty="0" smtClean="0"/>
              <a:t>is replication decision made by client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Example: </a:t>
            </a:r>
            <a:r>
              <a:rPr lang="en-US" dirty="0" smtClean="0">
                <a:solidFill>
                  <a:srgbClr val="0070C0"/>
                </a:solidFill>
              </a:rPr>
              <a:t>CDNs</a:t>
            </a:r>
            <a:r>
              <a:rPr lang="en-US" dirty="0" smtClean="0"/>
              <a:t> (e.g., </a:t>
            </a:r>
            <a:r>
              <a:rPr lang="en-US" i="1" dirty="0" smtClean="0"/>
              <a:t>Akamai</a:t>
            </a:r>
            <a:r>
              <a:rPr lang="en-US" dirty="0" smtClean="0"/>
              <a:t>) for Web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Example</a:t>
            </a:r>
            <a:r>
              <a:rPr lang="en-US" dirty="0">
                <a:solidFill>
                  <a:srgbClr val="0070C0"/>
                </a:solidFill>
              </a:rPr>
              <a:t>: P2P networks </a:t>
            </a:r>
            <a:r>
              <a:rPr lang="en-US" dirty="0" smtClean="0"/>
              <a:t>(e.g., </a:t>
            </a:r>
            <a:r>
              <a:rPr lang="en-US" i="1" dirty="0" err="1" smtClean="0"/>
              <a:t>BitTorrent</a:t>
            </a:r>
            <a:r>
              <a:rPr lang="en-US" dirty="0" smtClean="0"/>
              <a:t>) </a:t>
            </a:r>
            <a:r>
              <a:rPr lang="en-US" dirty="0"/>
              <a:t>distribute copies uniformly or in proportion to use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Issue</a:t>
            </a:r>
            <a:r>
              <a:rPr lang="en-US" dirty="0"/>
              <a:t>: Consistency of replicated information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</a:t>
            </a:r>
            <a:r>
              <a:rPr lang="en-US" dirty="0">
                <a:solidFill>
                  <a:srgbClr val="0070C0"/>
                </a:solidFill>
              </a:rPr>
              <a:t>Web </a:t>
            </a:r>
            <a:r>
              <a:rPr lang="en-US" dirty="0" smtClean="0">
                <a:solidFill>
                  <a:srgbClr val="0070C0"/>
                </a:solidFill>
              </a:rPr>
              <a:t>browser cache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0070C0"/>
                </a:solidFill>
              </a:rPr>
              <a:t>NFS cache </a:t>
            </a:r>
            <a:r>
              <a:rPr lang="en-US" dirty="0" smtClean="0"/>
              <a:t>– how to tell it is out of 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7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Goals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Software	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C00000"/>
                </a:solidFill>
              </a:rPr>
              <a:t>(next)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dirty="0"/>
              <a:t>Client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The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6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Software Concepts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191000"/>
            <a:ext cx="8077200" cy="1905000"/>
          </a:xfrm>
        </p:spPr>
        <p:txBody>
          <a:bodyPr/>
          <a:lstStyle/>
          <a:p>
            <a:r>
              <a:rPr lang="en-US"/>
              <a:t>DOS (Distributed Operating Systems)</a:t>
            </a:r>
          </a:p>
          <a:p>
            <a:r>
              <a:rPr lang="en-US"/>
              <a:t>NOS (Network Operating Systems)</a:t>
            </a:r>
          </a:p>
          <a:p>
            <a:r>
              <a:rPr lang="en-US"/>
              <a:t>Middleware</a:t>
            </a:r>
          </a:p>
        </p:txBody>
      </p:sp>
      <p:graphicFrame>
        <p:nvGraphicFramePr>
          <p:cNvPr id="228387" name="Group 35"/>
          <p:cNvGraphicFramePr>
            <a:graphicFrameLocks noGrp="1"/>
          </p:cNvGraphicFramePr>
          <p:nvPr/>
        </p:nvGraphicFramePr>
        <p:xfrm>
          <a:off x="876300" y="1339850"/>
          <a:ext cx="7658100" cy="2559685"/>
        </p:xfrm>
        <a:graphic>
          <a:graphicData uri="http://schemas.openxmlformats.org/drawingml/2006/table">
            <a:tbl>
              <a:tblPr/>
              <a:tblGrid>
                <a:gridCol w="1257300"/>
                <a:gridCol w="4343400"/>
                <a:gridCol w="2057400"/>
              </a:tblGrid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System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Description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Main Goal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Tightly-coupled operating system for multi-processors and homogeneous multicomputers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Hide and manage hardware resources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Loosely-coupled operating system for heterogeneous multicomputers (LAN and WAN)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Offer local services to remote clients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Middleware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Additional layer atop of NOS implementing general-purpose services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1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Provide distribution transparency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524856" y="6172200"/>
            <a:ext cx="1721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(Next slides)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81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t="44864" r="27579" b="37915"/>
          <a:stretch>
            <a:fillRect/>
          </a:stretch>
        </p:blipFill>
        <p:spPr bwMode="auto">
          <a:xfrm>
            <a:off x="1143000" y="1143000"/>
            <a:ext cx="6553200" cy="375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27544" y="76200"/>
            <a:ext cx="7772400" cy="1143000"/>
          </a:xfrm>
        </p:spPr>
        <p:txBody>
          <a:bodyPr/>
          <a:lstStyle/>
          <a:p>
            <a:r>
              <a:rPr lang="en-US" dirty="0"/>
              <a:t>Distributed Operating Systems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4724400"/>
            <a:ext cx="7772400" cy="182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Typically, all hosts are homogenous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But </a:t>
            </a:r>
            <a:r>
              <a:rPr lang="en-US" sz="2000" dirty="0"/>
              <a:t>no longer have shared </a:t>
            </a:r>
            <a:r>
              <a:rPr lang="en-US" sz="2000" dirty="0" smtClean="0"/>
              <a:t>memory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Can </a:t>
            </a:r>
            <a:r>
              <a:rPr lang="en-US" sz="1800" dirty="0"/>
              <a:t>try to provide </a:t>
            </a:r>
            <a:r>
              <a:rPr lang="en-US" sz="1800" i="1" dirty="0"/>
              <a:t>distributed shared memory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But tough to get acceptable </a:t>
            </a:r>
            <a:r>
              <a:rPr lang="en-US" sz="1600" dirty="0" smtClean="0"/>
              <a:t>performance, especially for large requests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800" dirty="0">
                <a:sym typeface="Wingdings" pitchFamily="2" charset="2"/>
              </a:rPr>
              <a:t> </a:t>
            </a:r>
            <a:r>
              <a:rPr lang="en-US" sz="1800" dirty="0"/>
              <a:t>Provide </a:t>
            </a:r>
            <a:r>
              <a:rPr lang="en-US" sz="1800" i="1" dirty="0"/>
              <a:t>message </a:t>
            </a:r>
            <a:r>
              <a:rPr lang="en-US" sz="1800" i="1" dirty="0" smtClean="0"/>
              <a:t>passing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89064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Rise of Distributed Systems</a:t>
            </a:r>
          </a:p>
        </p:txBody>
      </p:sp>
      <p:sp>
        <p:nvSpPr>
          <p:cNvPr id="21811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Computer hardware prices falling, power increasing</a:t>
            </a:r>
          </a:p>
          <a:p>
            <a:pPr lvl="1"/>
            <a:r>
              <a:rPr lang="en-US" sz="2200" dirty="0"/>
              <a:t>If cars </a:t>
            </a:r>
            <a:r>
              <a:rPr lang="en-US" sz="2200" dirty="0" smtClean="0"/>
              <a:t>did same</a:t>
            </a:r>
            <a:r>
              <a:rPr lang="en-US" sz="2200" dirty="0"/>
              <a:t>, Rolls Royce would cost </a:t>
            </a:r>
            <a:r>
              <a:rPr lang="en-US" sz="2200" dirty="0">
                <a:solidFill>
                  <a:srgbClr val="008000"/>
                </a:solidFill>
              </a:rPr>
              <a:t>1 dollar </a:t>
            </a:r>
            <a:r>
              <a:rPr lang="en-US" sz="2200" dirty="0"/>
              <a:t>and get </a:t>
            </a:r>
            <a:r>
              <a:rPr lang="en-US" sz="2200" dirty="0">
                <a:solidFill>
                  <a:srgbClr val="008000"/>
                </a:solidFill>
              </a:rPr>
              <a:t>1 billion </a:t>
            </a:r>
            <a:r>
              <a:rPr lang="en-US" sz="2200" dirty="0"/>
              <a:t>miles per gallon (with </a:t>
            </a:r>
            <a:r>
              <a:rPr lang="en-US" sz="2200" dirty="0">
                <a:solidFill>
                  <a:srgbClr val="C00000"/>
                </a:solidFill>
              </a:rPr>
              <a:t>200 page manual </a:t>
            </a:r>
            <a:r>
              <a:rPr lang="en-US" sz="2200" dirty="0"/>
              <a:t>to open </a:t>
            </a:r>
            <a:r>
              <a:rPr lang="en-US" sz="2200" dirty="0" smtClean="0"/>
              <a:t>door</a:t>
            </a:r>
            <a:r>
              <a:rPr lang="en-US" sz="2200" dirty="0"/>
              <a:t>)</a:t>
            </a:r>
          </a:p>
          <a:p>
            <a:r>
              <a:rPr lang="en-US" sz="2400" dirty="0"/>
              <a:t>Network connectivity increasing</a:t>
            </a:r>
          </a:p>
          <a:p>
            <a:pPr lvl="1"/>
            <a:r>
              <a:rPr lang="en-US" sz="2200" dirty="0"/>
              <a:t>Everyone is connected with </a:t>
            </a:r>
            <a:r>
              <a:rPr lang="en-US" sz="2200" dirty="0" smtClean="0"/>
              <a:t>“fat” pipes, even when moving</a:t>
            </a:r>
            <a:endParaRPr lang="en-US" sz="2200" dirty="0"/>
          </a:p>
          <a:p>
            <a:r>
              <a:rPr lang="en-US" sz="2400" dirty="0"/>
              <a:t>It is </a:t>
            </a:r>
            <a:r>
              <a:rPr lang="en-US" sz="2400" i="1" dirty="0"/>
              <a:t>easy</a:t>
            </a:r>
            <a:r>
              <a:rPr lang="en-US" sz="2400" dirty="0"/>
              <a:t> to connect hardware </a:t>
            </a:r>
            <a:r>
              <a:rPr lang="en-US" sz="2400" dirty="0" smtClean="0"/>
              <a:t>together</a:t>
            </a:r>
          </a:p>
          <a:p>
            <a:pPr lvl="1"/>
            <a:r>
              <a:rPr lang="en-US" sz="2000" dirty="0" smtClean="0"/>
              <a:t>Layered abstractions have worked very well</a:t>
            </a:r>
          </a:p>
          <a:p>
            <a:pPr lvl="1"/>
            <a:endParaRPr lang="en-US" sz="2000" dirty="0"/>
          </a:p>
          <a:p>
            <a:r>
              <a:rPr lang="en-US" sz="2400" dirty="0"/>
              <a:t>Definition: a </a:t>
            </a:r>
            <a:r>
              <a:rPr lang="en-US" sz="2400" i="1" dirty="0">
                <a:solidFill>
                  <a:srgbClr val="0070C0"/>
                </a:solidFill>
              </a:rPr>
              <a:t>distributed system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is</a:t>
            </a:r>
          </a:p>
          <a:p>
            <a:pPr marL="457200" lvl="1" indent="0">
              <a:buNone/>
            </a:pPr>
            <a:r>
              <a:rPr lang="en-US" sz="2200" dirty="0" smtClean="0"/>
              <a:t>“</a:t>
            </a:r>
            <a:r>
              <a:rPr lang="en-US" sz="2200" i="1" dirty="0" smtClean="0"/>
              <a:t>A </a:t>
            </a:r>
            <a:r>
              <a:rPr lang="en-US" sz="2200" i="1" dirty="0"/>
              <a:t>collection of </a:t>
            </a:r>
            <a:r>
              <a:rPr lang="en-US" sz="2200" i="1" u="sng" dirty="0"/>
              <a:t>independent computers</a:t>
            </a:r>
            <a:r>
              <a:rPr lang="en-US" sz="2200" i="1" dirty="0"/>
              <a:t> that appears to its users as a </a:t>
            </a:r>
            <a:r>
              <a:rPr lang="en-US" sz="2200" i="1" u="sng" dirty="0"/>
              <a:t>single coherent </a:t>
            </a:r>
            <a:r>
              <a:rPr lang="en-US" sz="2200" i="1" u="sng" dirty="0" smtClean="0"/>
              <a:t>system</a:t>
            </a:r>
            <a:r>
              <a:rPr lang="en-US" sz="2200" dirty="0" smtClean="0"/>
              <a:t>”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46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0" t="43655" r="27579" b="38972"/>
          <a:stretch>
            <a:fillRect/>
          </a:stretch>
        </p:blipFill>
        <p:spPr bwMode="auto">
          <a:xfrm>
            <a:off x="762000" y="685800"/>
            <a:ext cx="75723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Operating </a:t>
            </a:r>
            <a:r>
              <a:rPr lang="en-US" dirty="0" smtClean="0"/>
              <a:t>System (1 of 3)</a:t>
            </a:r>
            <a:endParaRPr lang="en-US" dirty="0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990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OSes</a:t>
            </a:r>
            <a:r>
              <a:rPr lang="en-US" sz="2400" dirty="0"/>
              <a:t> can be different (Windows or Linux)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Typical services: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rlogin</a:t>
            </a:r>
            <a:r>
              <a:rPr lang="en-US" sz="2400" dirty="0"/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rcp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Fairly primitive way to share files</a:t>
            </a:r>
          </a:p>
        </p:txBody>
      </p:sp>
    </p:spTree>
    <p:extLst>
      <p:ext uri="{BB962C8B-B14F-4D97-AF65-F5344CB8AC3E}">
        <p14:creationId xmlns:p14="http://schemas.microsoft.com/office/powerpoint/2010/main" val="2496208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9" t="47281" r="24345" b="41541"/>
          <a:stretch>
            <a:fillRect/>
          </a:stretch>
        </p:blipFill>
        <p:spPr bwMode="auto">
          <a:xfrm>
            <a:off x="609600" y="1447800"/>
            <a:ext cx="82722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Operating System </a:t>
            </a:r>
            <a:r>
              <a:rPr lang="en-US" dirty="0" smtClean="0"/>
              <a:t>(2 </a:t>
            </a:r>
            <a:r>
              <a:rPr lang="en-US" dirty="0"/>
              <a:t>of 3)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953000"/>
            <a:ext cx="77724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Can have one computer provide files transparently for others (NFS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7088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38670" r="20309" b="33534"/>
          <a:stretch>
            <a:fillRect/>
          </a:stretch>
        </p:blipFill>
        <p:spPr bwMode="auto">
          <a:xfrm>
            <a:off x="1066800" y="785715"/>
            <a:ext cx="7010400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Network Operating System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3340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Different clients may mount the servers in different places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Inconsistencies in view make </a:t>
            </a:r>
            <a:r>
              <a:rPr lang="en-US" sz="2000" dirty="0" err="1"/>
              <a:t>NOSes</a:t>
            </a:r>
            <a:r>
              <a:rPr lang="en-US" sz="2000" dirty="0"/>
              <a:t> </a:t>
            </a:r>
            <a:r>
              <a:rPr lang="en-US" sz="2000" dirty="0" smtClean="0"/>
              <a:t>harder for </a:t>
            </a:r>
            <a:r>
              <a:rPr lang="en-US" sz="2000" dirty="0"/>
              <a:t>users than </a:t>
            </a:r>
            <a:r>
              <a:rPr lang="en-US" sz="2000" dirty="0" err="1" smtClean="0"/>
              <a:t>DOSes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But easier to scale by adding computers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87503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6" t="42145" r="28006" b="36253"/>
          <a:stretch>
            <a:fillRect/>
          </a:stretch>
        </p:blipFill>
        <p:spPr bwMode="auto">
          <a:xfrm>
            <a:off x="1676400" y="1981200"/>
            <a:ext cx="5257800" cy="3745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Positioning Middleware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772400" cy="121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Network OS not transparent.  Distributed OS not independent of computers.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Middleware can help</a:t>
            </a:r>
          </a:p>
        </p:txBody>
      </p:sp>
      <p:sp>
        <p:nvSpPr>
          <p:cNvPr id="240646" name="Text Box 6"/>
          <p:cNvSpPr txBox="1">
            <a:spLocks noChangeArrowheads="1"/>
          </p:cNvSpPr>
          <p:nvPr/>
        </p:nvSpPr>
        <p:spPr bwMode="auto">
          <a:xfrm>
            <a:off x="990600" y="5627076"/>
            <a:ext cx="685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  Often middleware </a:t>
            </a:r>
            <a:r>
              <a:rPr lang="en-US" dirty="0">
                <a:latin typeface="Calibri" panose="020F0502020204030204" pitchFamily="34" charset="0"/>
              </a:rPr>
              <a:t>built in-house to help use networked operating systems (distributed transactions, better </a:t>
            </a:r>
            <a:r>
              <a:rPr lang="en-US" dirty="0" smtClean="0">
                <a:latin typeface="Calibri" panose="020F0502020204030204" pitchFamily="34" charset="0"/>
              </a:rPr>
              <a:t>communication, </a:t>
            </a:r>
            <a:r>
              <a:rPr lang="en-US" dirty="0">
                <a:latin typeface="Calibri" panose="020F0502020204030204" pitchFamily="34" charset="0"/>
              </a:rPr>
              <a:t>RPC)</a:t>
            </a:r>
          </a:p>
          <a:p>
            <a:pPr marL="800100" lvl="1" indent="-342900">
              <a:buFont typeface="Calibri" panose="020F0502020204030204" pitchFamily="34" charset="0"/>
              <a:buChar char="―"/>
            </a:pPr>
            <a:r>
              <a:rPr lang="en-US" sz="1600" dirty="0">
                <a:latin typeface="Calibri" panose="020F0502020204030204" pitchFamily="34" charset="0"/>
              </a:rPr>
              <a:t> Unfortunately, many different standards</a:t>
            </a:r>
          </a:p>
        </p:txBody>
      </p:sp>
    </p:spTree>
    <p:extLst>
      <p:ext uri="{BB962C8B-B14F-4D97-AF65-F5344CB8AC3E}">
        <p14:creationId xmlns:p14="http://schemas.microsoft.com/office/powerpoint/2010/main" val="8960922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Goals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Software		</a:t>
            </a:r>
            <a:r>
              <a:rPr lang="en-US" dirty="0" smtClean="0"/>
              <a:t>	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dirty="0"/>
              <a:t>Client Server 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C00000"/>
                </a:solidFill>
              </a:rPr>
              <a:t>(next)</a:t>
            </a:r>
          </a:p>
          <a:p>
            <a:r>
              <a:rPr lang="en-US" sz="3200" dirty="0" smtClean="0">
                <a:sym typeface="Symbol" pitchFamily="18" charset="2"/>
              </a:rPr>
              <a:t>The Cloud</a:t>
            </a:r>
            <a:endParaRPr lang="en-US" sz="32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827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4" t="46828" r="30144" b="40483"/>
          <a:stretch>
            <a:fillRect/>
          </a:stretch>
        </p:blipFill>
        <p:spPr bwMode="auto">
          <a:xfrm>
            <a:off x="1600200" y="1742874"/>
            <a:ext cx="5943600" cy="289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Clients and Servers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Thus far, have not talked about organization of processes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Again, many choices but most </a:t>
            </a:r>
            <a:r>
              <a:rPr lang="en-US" sz="2000" dirty="0" smtClean="0"/>
              <a:t>widely used is </a:t>
            </a:r>
            <a:r>
              <a:rPr lang="en-US" sz="2000" i="1" dirty="0"/>
              <a:t>client-server</a:t>
            </a:r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685800" y="4419600"/>
            <a:ext cx="7772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/>
              <a:t>If can do so without </a:t>
            </a:r>
            <a:r>
              <a:rPr kumimoji="1" lang="en-US" sz="2400" dirty="0" smtClean="0"/>
              <a:t>connection (local), </a:t>
            </a:r>
            <a:r>
              <a:rPr kumimoji="1" lang="en-US" sz="2400" dirty="0"/>
              <a:t>quite simple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Calibri" panose="020F0502020204030204" pitchFamily="34" charset="0"/>
              <a:buChar char="―"/>
            </a:pPr>
            <a:r>
              <a:rPr kumimoji="1" lang="en-US" sz="2000" dirty="0"/>
              <a:t>If underlying connection is unreliable, not trivial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Calibri" panose="020F0502020204030204" pitchFamily="34" charset="0"/>
              <a:buChar char="―"/>
            </a:pPr>
            <a:r>
              <a:rPr kumimoji="1" lang="en-US" sz="2000" dirty="0"/>
              <a:t>Resend.  What if receive twice?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/>
              <a:t>Use </a:t>
            </a:r>
            <a:r>
              <a:rPr kumimoji="1" lang="en-US" sz="2400" dirty="0">
                <a:solidFill>
                  <a:srgbClr val="336600"/>
                </a:solidFill>
              </a:rPr>
              <a:t>TCP</a:t>
            </a:r>
            <a:r>
              <a:rPr kumimoji="1" lang="en-US" sz="2400" dirty="0"/>
              <a:t> for reliable connection (most </a:t>
            </a:r>
            <a:r>
              <a:rPr kumimoji="1" lang="en-US" sz="2400" dirty="0" smtClean="0"/>
              <a:t>Internet </a:t>
            </a:r>
            <a:r>
              <a:rPr kumimoji="1" lang="en-US" sz="2400" dirty="0"/>
              <a:t>apps)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Calibri" panose="020F0502020204030204" pitchFamily="34" charset="0"/>
              <a:buChar char="―"/>
            </a:pPr>
            <a:r>
              <a:rPr kumimoji="1" lang="en-US" sz="2000" dirty="0"/>
              <a:t>Not always </a:t>
            </a:r>
            <a:r>
              <a:rPr kumimoji="1" lang="en-US" sz="2000" dirty="0" smtClean="0"/>
              <a:t>needed for </a:t>
            </a:r>
            <a:r>
              <a:rPr kumimoji="1" lang="en-US" sz="2000" dirty="0"/>
              <a:t>high-speed LAN </a:t>
            </a:r>
            <a:r>
              <a:rPr kumimoji="1" lang="en-US" sz="2000" dirty="0" smtClean="0"/>
              <a:t>connection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Calibri" panose="020F0502020204030204" pitchFamily="34" charset="0"/>
              <a:buChar char="―"/>
            </a:pPr>
            <a:r>
              <a:rPr kumimoji="1" lang="en-US" sz="2000" dirty="0" smtClean="0"/>
              <a:t>Not always appropriate for </a:t>
            </a:r>
            <a:r>
              <a:rPr kumimoji="1" lang="en-US" sz="2000" dirty="0" smtClean="0"/>
              <a:t>interactive applications (e.g., games)</a:t>
            </a:r>
            <a:endParaRPr kumimoji="1" lang="en-US" sz="2000" dirty="0"/>
          </a:p>
        </p:txBody>
      </p:sp>
    </p:spTree>
    <p:extLst>
      <p:ext uri="{BB962C8B-B14F-4D97-AF65-F5344CB8AC3E}">
        <p14:creationId xmlns:p14="http://schemas.microsoft.com/office/powerpoint/2010/main" val="2402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2598" r="21593" b="36858"/>
          <a:stretch>
            <a:fillRect/>
          </a:stretch>
        </p:blipFill>
        <p:spPr bwMode="auto">
          <a:xfrm>
            <a:off x="763172" y="990600"/>
            <a:ext cx="750945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762000"/>
          </a:xfrm>
        </p:spPr>
        <p:txBody>
          <a:bodyPr>
            <a:normAutofit fontScale="90000"/>
          </a:bodyPr>
          <a:lstStyle/>
          <a:p>
            <a:r>
              <a:rPr lang="en-US"/>
              <a:t>Client-Server Implementation Levels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257800"/>
            <a:ext cx="6477000" cy="121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dirty="0"/>
              <a:t>Example of </a:t>
            </a:r>
            <a:r>
              <a:rPr lang="en-US" sz="2200" dirty="0" smtClean="0"/>
              <a:t>Internet </a:t>
            </a:r>
            <a:r>
              <a:rPr lang="en-US" sz="2200" dirty="0"/>
              <a:t>search engine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UI on </a:t>
            </a:r>
            <a:r>
              <a:rPr lang="en-US" sz="2000" dirty="0">
                <a:solidFill>
                  <a:srgbClr val="0070C0"/>
                </a:solidFill>
              </a:rPr>
              <a:t>client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Data </a:t>
            </a:r>
            <a:r>
              <a:rPr lang="en-US" sz="2000" dirty="0"/>
              <a:t>level is </a:t>
            </a:r>
            <a:r>
              <a:rPr lang="en-US" sz="2000" dirty="0">
                <a:solidFill>
                  <a:srgbClr val="008000"/>
                </a:solidFill>
              </a:rPr>
              <a:t>server</a:t>
            </a:r>
            <a:r>
              <a:rPr lang="en-US" sz="2000" dirty="0"/>
              <a:t>, keeps consistency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Processing can be on </a:t>
            </a:r>
            <a:r>
              <a:rPr lang="en-US" sz="2000" dirty="0" smtClean="0">
                <a:solidFill>
                  <a:srgbClr val="0070C0"/>
                </a:solidFill>
              </a:rPr>
              <a:t>client</a:t>
            </a:r>
            <a:r>
              <a:rPr lang="en-US" sz="2000" dirty="0" smtClean="0"/>
              <a:t> </a:t>
            </a:r>
            <a:r>
              <a:rPr lang="en-US" sz="2000" i="1" dirty="0" smtClean="0"/>
              <a:t>or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336600"/>
                </a:solidFill>
              </a:rPr>
              <a:t>server </a:t>
            </a:r>
            <a:endParaRPr lang="en-US" sz="2000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42145" r="18600" b="36707"/>
          <a:stretch>
            <a:fillRect/>
          </a:stretch>
        </p:blipFill>
        <p:spPr bwMode="auto">
          <a:xfrm>
            <a:off x="228600" y="976533"/>
            <a:ext cx="839874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Multitiered Architectures</a:t>
            </a:r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410200"/>
            <a:ext cx="7772400" cy="1066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Thin</a:t>
            </a:r>
            <a:r>
              <a:rPr lang="en-US" sz="2800" dirty="0"/>
              <a:t> client (a) to </a:t>
            </a:r>
            <a:r>
              <a:rPr lang="en-US" sz="2800" dirty="0">
                <a:solidFill>
                  <a:srgbClr val="336600"/>
                </a:solidFill>
              </a:rPr>
              <a:t>Fat </a:t>
            </a:r>
            <a:r>
              <a:rPr lang="en-US" sz="2800" dirty="0"/>
              <a:t>client (e</a:t>
            </a:r>
            <a:r>
              <a:rPr lang="en-US" sz="2800" dirty="0" smtClean="0"/>
              <a:t>)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 smtClean="0"/>
              <a:t>(a) is simple echo terminal, (b) has GUI at client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 smtClean="0"/>
              <a:t>(c) has user side processing (e.g., check Web form for consistency)</a:t>
            </a:r>
            <a:endParaRPr lang="en-US" sz="2600" dirty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600" dirty="0"/>
              <a:t>(d) and (e) popular for NOS </a:t>
            </a:r>
            <a:r>
              <a:rPr lang="en-US" sz="2600" dirty="0" smtClean="0"/>
              <a:t>environments (e.g., server has files only)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5880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1" t="45166" r="24345" b="38821"/>
          <a:stretch>
            <a:fillRect/>
          </a:stretch>
        </p:blipFill>
        <p:spPr bwMode="auto">
          <a:xfrm>
            <a:off x="609600" y="1219200"/>
            <a:ext cx="782847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/>
              <a:t>Multitiered Architectures: 3 tiers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006" y="5189550"/>
            <a:ext cx="7772400" cy="11350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336600"/>
                </a:solidFill>
              </a:rPr>
              <a:t>Server</a:t>
            </a:r>
            <a:r>
              <a:rPr lang="en-US" sz="2600" dirty="0" smtClean="0"/>
              <a:t>(s) </a:t>
            </a:r>
            <a:r>
              <a:rPr lang="en-US" sz="2600" dirty="0"/>
              <a:t>may act as </a:t>
            </a:r>
            <a:r>
              <a:rPr lang="en-US" sz="2600" dirty="0" smtClean="0">
                <a:solidFill>
                  <a:srgbClr val="0070C0"/>
                </a:solidFill>
              </a:rPr>
              <a:t>client</a:t>
            </a:r>
            <a:r>
              <a:rPr lang="en-US" sz="2600" dirty="0" smtClean="0"/>
              <a:t>(s), sometimes</a:t>
            </a:r>
            <a:endParaRPr lang="en-US" sz="2600" dirty="0"/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Example: transaction </a:t>
            </a:r>
            <a:r>
              <a:rPr lang="en-US" sz="2200" dirty="0"/>
              <a:t>monitor across multiple </a:t>
            </a:r>
            <a:r>
              <a:rPr lang="en-US" sz="2200" dirty="0" smtClean="0"/>
              <a:t>databases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Also known as </a:t>
            </a:r>
            <a:r>
              <a:rPr lang="en-US" sz="2600" i="1" dirty="0" smtClean="0"/>
              <a:t>vertical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655145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8" t="43051" r="21593" b="37915"/>
          <a:stretch>
            <a:fillRect/>
          </a:stretch>
        </p:blipFill>
        <p:spPr bwMode="auto">
          <a:xfrm>
            <a:off x="1460554" y="1219200"/>
            <a:ext cx="698812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Alternate </a:t>
            </a:r>
            <a:r>
              <a:rPr lang="en-US" dirty="0"/>
              <a:t>Architectures: Horizontal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5181600"/>
            <a:ext cx="7772400" cy="12954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Rather than vertical, distribute servers across nodes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Example: </a:t>
            </a:r>
            <a:r>
              <a:rPr lang="en-US" sz="2200" dirty="0"/>
              <a:t>Web server “farm” for load balancing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Clients, too (peer-to-peer systems</a:t>
            </a:r>
            <a:r>
              <a:rPr lang="en-US" sz="22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Most effective for read-heavy </a:t>
            </a:r>
            <a:r>
              <a:rPr lang="en-US" sz="2200" dirty="0" smtClean="0"/>
              <a:t>systems (cache consistency)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479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8514" y="1752601"/>
            <a:ext cx="6629400" cy="1904999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 marL="457200" indent="-457200" algn="just" eaLnBrk="1" hangingPunct="1">
              <a:buFontTx/>
              <a:buAutoNum type="alphaUcPeriod"/>
            </a:pP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Big data </a:t>
            </a:r>
            <a:r>
              <a:rPr lang="en-US" altLang="zh-CN" sz="2400" dirty="0" smtClean="0">
                <a:ea typeface="宋体" pitchFamily="2" charset="-122"/>
              </a:rPr>
              <a:t>continues to grow:</a:t>
            </a:r>
            <a:endParaRPr lang="en-US" altLang="zh-CN" sz="2000" dirty="0" smtClean="0">
              <a:ea typeface="宋体" pitchFamily="2" charset="-122"/>
            </a:endParaRPr>
          </a:p>
          <a:p>
            <a:pPr marL="457200" indent="-457200" algn="just" eaLnBrk="1" hangingPunct="1">
              <a:buFont typeface="Monotype Sorts" pitchFamily="2" charset="2"/>
              <a:buNone/>
            </a:pPr>
            <a:endParaRPr lang="en-US" altLang="zh-CN" sz="1800" dirty="0" smtClean="0">
              <a:solidFill>
                <a:srgbClr val="7F7F7F"/>
              </a:solidFill>
              <a:ea typeface="宋体" pitchFamily="2" charset="-122"/>
            </a:endParaRP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altLang="zh-CN" sz="1800" dirty="0" smtClean="0">
                <a:ea typeface="宋体" pitchFamily="2" charset="-122"/>
              </a:rPr>
              <a:t>In mid-2010, information universe 1.2 zettabytes </a:t>
            </a:r>
          </a:p>
          <a:p>
            <a:pPr lvl="1" algn="just" eaLnBrk="1" hangingPunct="1">
              <a:buFont typeface="Wingdings" pitchFamily="2" charset="2"/>
              <a:buChar char="§"/>
            </a:pPr>
            <a:r>
              <a:rPr lang="en-US" altLang="zh-CN" sz="1800" dirty="0" smtClean="0">
                <a:ea typeface="宋体" pitchFamily="2" charset="-122"/>
              </a:rPr>
              <a:t>2020 predictions 44x more at 35 zettabytes</a:t>
            </a:r>
          </a:p>
          <a:p>
            <a:pPr lvl="1" algn="just" eaLnBrk="1" hangingPunct="1">
              <a:buFont typeface="Monotype Sorts" pitchFamily="2" charset="2"/>
              <a:buNone/>
            </a:pPr>
            <a:endParaRPr lang="en-US" altLang="zh-CN" sz="1400" dirty="0" smtClean="0">
              <a:solidFill>
                <a:srgbClr val="7F7F7F"/>
              </a:solidFill>
              <a:ea typeface="宋体" pitchFamily="2" charset="-122"/>
            </a:endParaRPr>
          </a:p>
          <a:p>
            <a:pPr marL="457200" indent="-457200" algn="just" eaLnBrk="1" hangingPunct="1">
              <a:buFontTx/>
              <a:buAutoNum type="alphaUcPeriod" startAt="2"/>
            </a:pPr>
            <a:r>
              <a:rPr lang="en-US" altLang="zh-CN" sz="2400" dirty="0" smtClean="0">
                <a:ea typeface="宋体" pitchFamily="2" charset="-122"/>
              </a:rPr>
              <a:t>Applications are becoming</a:t>
            </a:r>
            <a:r>
              <a:rPr lang="en-US" altLang="zh-CN" sz="2400" i="1" dirty="0" smtClean="0">
                <a:ea typeface="宋体" pitchFamily="2" charset="-122"/>
              </a:rPr>
              <a:t> </a:t>
            </a:r>
            <a:r>
              <a:rPr lang="en-US" altLang="zh-CN" sz="2400" i="1" dirty="0" smtClean="0">
                <a:solidFill>
                  <a:srgbClr val="0070C0"/>
                </a:solidFill>
                <a:ea typeface="宋体" pitchFamily="2" charset="-122"/>
              </a:rPr>
              <a:t>data-intensive</a:t>
            </a:r>
            <a:r>
              <a:rPr lang="en-US" altLang="zh-CN" sz="2400" dirty="0" smtClean="0">
                <a:solidFill>
                  <a:srgbClr val="7F7F7F"/>
                </a:solidFill>
                <a:ea typeface="宋体" pitchFamily="2" charset="-122"/>
              </a:rPr>
              <a:t>.</a:t>
            </a:r>
          </a:p>
          <a:p>
            <a:pPr marL="457200" indent="-457200" algn="just" eaLnBrk="1" hangingPunct="1">
              <a:buFont typeface="Monotype Sorts" pitchFamily="2" charset="2"/>
              <a:buNone/>
            </a:pPr>
            <a:endParaRPr lang="en-US" altLang="zh-CN" sz="1800" dirty="0" smtClean="0">
              <a:solidFill>
                <a:srgbClr val="7F7F7F"/>
              </a:solidFill>
              <a:ea typeface="宋体" pitchFamily="2" charset="-122"/>
            </a:endParaRPr>
          </a:p>
          <a:p>
            <a:pPr lvl="1" algn="just" eaLnBrk="1" hangingPunct="1">
              <a:buFont typeface="Monotype Sorts" pitchFamily="2" charset="2"/>
              <a:buNone/>
            </a:pPr>
            <a:endParaRPr lang="zh-CN" altLang="en-US" sz="1400" dirty="0" smtClean="0">
              <a:solidFill>
                <a:srgbClr val="7F7F7F"/>
              </a:solidFill>
              <a:ea typeface="宋体" pitchFamily="2" charset="-122"/>
            </a:endParaRPr>
          </a:p>
        </p:txBody>
      </p:sp>
      <p:sp>
        <p:nvSpPr>
          <p:cNvPr id="37892" name="AutoShape 5" descr="data:image/jpg;base64,/9j/4AAQSkZJRgABAQAAAQABAAD/2wCEAAkGBhQSERUUExQUFRUVFxQYFxgYFxceFhgbGBUXGBgbHBgcHCYeFxkkGRoWIC8gIycpLCwsGB4xNTAqNSYrLCkBCQoKDgwOGg8PGiogHyAsLS4wKSwtLywxKi0sKSwpLCwxLTIvKTYsLSwsLCwsKS82MDUpLCkpLCwsLCwsKSwsKf/AABEIAMMBAwMBIgACEQEDEQH/xAAcAAAABwEBAAAAAAAAAAAAAAABAgMEBQYHAAj/xABLEAACAQIEAwUEBwQHBQcFAAABAhEAAwQSITEFQVEGEyJhcTKBkaEHFCNCscHRUmKC8CQzcpKisuFEU5PC8RUWJUNUY3M0o9Li4//EABgBAQEBAQEAAAAAAAAAAAAAAAADAQIE/8QAMREAAgECAwcDBAIBBQAAAAAAAAECESEDEjEiQVFhocHwcZHREzKBseHxwiNCYnKS/9oADAMBAAIRAxEAPwC/5a4pQd5/Io9tGb2VY+gNaciPcxtp+Hwo1OfqD8wB/aYClF4Ux3ZfcGP5aUAyriakRwhebNsOQG/9o/jTPE8PdJMZgOYnT1HKgES1F72ks/p8BQG550AtPQR66D3Tt+HpTi1w+4wkAAdSw0qPzUrhcayGVPSdtRO3p+tASS8Ebm6iN4kke4UuvABzdj5AAT6TvTjAY/vBsQRrGsT+6SenI6U6CeXn09SNJVt9Nqw0ZW+C2uhbpL6N122NKtwy2VIChQ2zQZB85+Rpy+m/Pz0O/no3n/ID89NRv5Npoeh50BUcZYe22R58jOhFN5q3Y/AreTKd/ut95T0Ou/8APrUr2HZGKMIYfPzHlWmBS1ATQ5aAigCk1Idm8X3d8Dlc09/L5x8aji46ikrl2IKzKkEaHlQGiHY+Rn8+Z9RR41PmP18vSoW32qskA+MyviAU6HpuPOi/96U08LmBB28v0rDak2p9n0/L1ruX8X/N76r57V7Rb26n16Ui/adzsqjWetBUsty5AY9B+AJ8qpVwyzHz/DT8qctxy6xgsIY6gADQCT8hTJH8h8BWmBiwpC7jEG7qPeKVd6bsQNooBFuIIdiT6An8qSa/PI+/Sj3LlNbjzM7Df8gPM/60MFEBJEakmEABMmYmPXbz9KsrYmzwvCvevHxfej2nb7ttOp6n1J0GjbhtpMLabFYkhMqyJ+4uwAHNzsB+tUDH8QbiN361iZt4W1pZt6nc6aD2nYxtvtsKGj5vpExTlmJtjxOICbAMQBv0AoatlzsXhUJHdzz1JmTqdvM11YaOM1GQtynkdKdX+1mCwyWjfuWrbXba3FGV3LA8xlUyJmmzfSjhP/LXFXP/AI8LcHzcAVoJDC3r3+7JEnYEaHplin6qxALAqSQAG67c53HnNVu59Izt/V4DGN5ubNsf5yaRHbG5dvYS1ewvcm9fgTezwttA0nwxqSRHKKwFw+rEDcDfnHPTYiKHux+0u52g8o6afzrWb2O2uPxGIxNqz9Usrh7jJmNpmYjM4G7xMLQ38djTpc4siaTCJh0MQTuZOwJ9BQF9xHCrb6w06aqCCfWRBppxLhqWrNxxbYlEZhmboJ5Gs+u5GE3OKY26JI8F25BIUGItL0I+NK8c7HFcGzYY3GJa1cuF7zlsiq51Dtpqdv0oC/4zFYSwYuthbRHK5dQGPRtajL30i8Ot6fW8P6W1Zz/gBqpdq+H95x5ibHfAYZYWBBbWNWEAxJk9Klk4fiFUFMHZQydDdGg0IPhTrIjy86AeP9KuEPsfXLv/AMeGaPiwH40i30kM39Xw/Gt/bZLY/wAxiuXB4zMumHVfDOlxj7IzQcwHWD6aUtw/h+IRi165buLBGUW8gnTXNqdBIiedaBG321729ZsNhzZuOjOfGGylS4y+yM2inX09anV4uwEQC3UzBHTz9+1RY4JaITEFftQ95cwJ27y8IiehNHuGaGD5+LXD+yPdMjoZ3/GmONd7kZmkrsYE/Eb0ml0gxuPnSpoBstkHf4E0PcL0FKlf5/nlRSpoBPKBRGpQik2SgG1lcsjly/P8vjRy1DcT9f1+X4UGShgE0Iahj0+Ao4mhoC8/SP7xA/CaPB6H4GhC6ep/Af8A7VxSgErj01uXfI/KnNwU0umhgg7E6fz6+lSnBuGrHfXCBaQErngAnmzEnafyHqlwrhJusc2iLq5221yg8upPL3Ux7QWsRxBhasjusIgGVjoLxjwnLM5BrlHPf0GkV2q4i2MxtyzeJSxhGgWwZa650Bj7ztsF5AxzNSdiwtpRfxHhC5e7tb92YgQB7d4yRI9BpJMb3qJxXGsy537yLageIsQdB003Y6AVMuq2x9YxbDNoEQSVQx7Ntd2c66xJ8hQFuxzeM+78BXUjxBvtD7vwFDQGf9osCy4rhFtSpZcLbQEg5ZVSASBrEiYq2rwrEaZsQiwdctlddRp4yY56+dVftkVOL4dnJCfV/FEzEPMQCZidtemtSllcD4YsO/i8JNq6YMrrLe4z5eVAPXwdtVPe49xqNRcs2+unhA9fdU79SQjDuQGZL1rI5AzQVgkNuZG551X7V2yAe74fdOo07q2Ouur/AD86sFogJahcs4izIiIMHTzjaaAzvguHw31vHm+neA4glVyF4Ia/JgbbESatFvE2kP2eDuGF9pbKAaLoJJBGgyxHyqudl8ReGM4h3KI5+sGc75QBmu9AST5VaS+MP/plGX/3GM5f7Q0zfKgA/wC1L0SmCcGSAGe2ukCDInmT8KlMXeJwmIkEHuTIMQDkMgdfWBUX9TxjDXEWlMnVLM6ZRp4mPOT7/LWJ7ads/q9p8LaAuYi4iq5jw2wy+2wnV2ElUHqYG40a9t+0wwnF3aCz/VwEULJJaJJ1AA0AkkAeexrWI7c4u/Iu32tLGiWPB/euD7Q66+EqKi87941xhde45zO7EFnP7xjbyGggAUhiXLNOXKTHy/P/AEqDk5PKtONTzuTm3FWXGqDtZRmm5lfqWNxmP8TEn4mkQFtsTYNxNZlbl1T/AIWGn+tPEvuFKlCZ59Pdz+I9KbW7uRvY89Z/kVxCtW++pxh5qt+yrqSuE7UYtLeVcXdMEkLdVLimTJ8RUOJJP3udSGF+ka8P62zbcdbbFD/deV/xioM4hm1AuDnofTYxI2pHE44sdBl01jn6xvzrqEpV06qx3hyk3ddVYt6fSXZBB7nEZv2YtRt+33mX8/Km+N+kq62luylsci7Z3+Cwq/FqruFxLrJKs08/zpuLjKdQfRuYmY9K6U22131O1NttU6q5KntHeuhu9vXNhGVmQba6W4HxFRaYxg4Pe3180u3A2xOkNBOnPTel3vFzOVxtop006CNKbvjCzAxougBgljsxbSfIDTaeekouVXz56EIubbs789Ba8xvicRc711HhNyTz2EABSNPEBJ1M7U9tdo71nKLV9yOa3PtFGmwLguNf3qbXrpaCFcdQNtOYpHF3yQBkIjmdzWRcnJfJkHJyVa+68ZPW+299h4jZXT/dOdf+NSFnt1iFIzC0/UZSoPvDEj119DUVg7zpurEH4UgSQ05duR+MVWMpZn8otGTc30ujT+FdueG3Em4z2nEB0dbhgzrDIpVgRqD05Dan9zthw1fvOd9RYxTc9NrfSsrZC7Z1DSQoIXyJgRA1GvUa0hicTmgBYI58z61qxJN6ddBHEk2tn1urGl4ntzgDchby2xyD27lsf/cQRsN6kkvKyhlYMpEgqQQR5EaGsnwt51BBVjI0o3B+KXcJcm2DkJ8ds6K3mOS3Ojc9jpqNjOra7nUZ5pNd9TT7rUng8C164FXnrP7I5sfwA60ThoGJyG34lcAgjSZ5eR3npB6UTtPxPubN7DYfMzgL395NArF7a90p5eBmG/hHnMVKCfHO0lopcw9lSbNnuw9zXLcY3VVl09tZIJ/aIj2d5LC4od9bDe0ZKoNci5TLsdp5T5wuk1BcXwgt8OuoIBV8OMi+ygziFmNTzJOpkbCKlOBN4wLQzCSbt5vvnKdF/a5a7CNJ5AQSYgpxPGFULu1yEHIGN2P3Rt1PSpVsOlkd/inzXDAAgkAx7NtBJnfaSdZPSOstcHEsZ3armZ4zMdFHMxu3LQR5kVKutjDfa37me6QBmbVyY2RBsN9FH60BZcePtD7vwFdXY4eM+78BXVgKR2lDfXOHFQCRYEAmATDxJjarNnxWkthV111uNpptqNYn5VRe2hBx3DczFV+rNmYGCoyXJIPIxzorX8Hm1xF1vtHy/wBIuGTmHTfWK0F4yYpgf6RhwdPZtMYEwd7nUj4edSiXgUtQwYjEWQSOZgzpy9KzjANgDmB7x1MSC2Jb7w9eU1b+BXPsLMbfWLOXfQZdBrqNORoCp9n7qHF8QBxDWYvkkqQs+O7pmYcvKpy5jsID4sddJynT6zGyEE6EcpaffVM4C1r/ALQx/eWTem+8KEzkfaPrl2HrUjf4jatgscI6gA+I2LYGugWS25JCR1IFAOOO8ZwndFMMz37xzQTfuMqaKGd/HqIiF5nyzGqbhrzKdDJ3kmSxO5J+8Sef4QAF8PcdndgUD3DJAHhHRRpAVRoPjzNNnDK2+oJ+WtQcszcHQi5ZpSg6aeVHLg5pKKCdfa/KjYnFXSVYjbbYj40F5X0LlZPUSdPSgbOUkFSq8hpEV57WrThv6HltRVy8N9PwDfLEy6qCerRPuouIZ4UkaDYgkxy6xRVuM5AJUnlI6+celdinceAkctANNf8ApXcU1JK1fz0O4xako7NV66cjsHnB8O+vPz85pK5IbkD+YOalbdhkAeQJ23PKuewzgvIMb8vy6V1mjmbtTSp3njncrUdq9uApfdmguqzyJMH4UF93yeyMo6EH5zREus0AsD6if55UfEq6jKWG+wGm3P3kb1wovMo269DhQako7NVel+gTA5gwyxO0E03w4JyyYmTJ1AnxR7jTi3h2UB8wE7aE/wDSkLeE1uMpG4duninUDYSQ0jqKopRzN2oVU45nK1B3iCxguF8tYmgvXLmQaAKDy1olp2aFLA8hKz867FMwOQsNOQGnX386mo3UXT0uRUNpQeW26/QMXa4R4VJHnB/GksRcJhYAy6CN/STuPL89aVTDtbAbNE7QJoLuEYjPIOvSDPod6JwT1VN2uv6NUsNSrVU3a6/oLh3a2xkKGjYnkToR1FAyOpDQIOxmR13pa9ZYZc7TzECekiTpqP15CiYi02VSW0OwiI91FJNp2vrrcRmnJPZ2rPW4rZ+0JLBT4W57mCF0nrTe7ea4QIHkBR8IN4uBREknQRPX1pG0hJEGJ2O3P5da7SSb0tprY7iopulNnTW3nIuHYXj12yWwqwHvH7N/aNox9rC8ywAI8w5NP2sf0DEHxH7T2uQ/pYMKOZ0kn0HKBT7GJaxeS6Sx7p0uGBEhT4xmGuqZ1/iq6tcBwF5gWI7z2j7P/wBVMKOfUn+RbDlmjUthzzxqxfj+HIwDjJkU3LOUEy58YlmP7RP+p6SeAwz5rbXGFtRoltTucpjM33jv4Rppz3qK7QlDgbhHeEG5Zl2mX8Y1HOPcBroKd8IGH7xSme9dgg3NWCeHXxewg/dX4VQoRGHwjtxHGd2wWX8TESQP3RtPmZqWbCYXCHNcbNdYAFmJe80DSAJbrsIqLwlrPxHGKHdPtJbJALeWbce7WpJsXg8LOq59J3e6dNJAlj76AsuO9s+78BXUTHN4z7vwFdQGY9sLpGO4YQMxGHMDqcrwJOgo93iOIzGLAHjeftk08X9n1qrYrtI2Kv4O40W+7W7aUjkFTQ66T4vSpG665tcU58Tf7rXxbaL/ADNYCxcM4lipP2dufO/p7Q6JVg7NXibKSdfrVqdZ1y6welUbht20CZxdwefeWhzGk5Pf7qVxnbP6nhFFtWa413OjGCv2YWSx5k5uQrQNuBXbo4jju6ySbzznLRHePtl1mkeN4m6WCO1uBDeANuS4Ez5hj8KjOC4tWxmIa5dNrO5aVYJJJJiT6nSkkvi494qzMFfICzSSFURrz1zH31lQSFvCEKGDH+ESR+lccIWBbMdNfEI+dEw9tCDLa8hMA++j27SE+IwOueflXjbabv08qeKUpJu7t/x8qJ2rh2zNy21Hz8qUxqMsDOSD8P52pneZV1mQDrrAg6T5a5TPSadYq0gURObmCdqo1SafHl5QrJUnF7ny8odYwvhzZjPQRmo4wueSWYR+1EUlhltkHMdeXT30e2ts+1AHUMSfhrXEnJN3fsTm5Ju7/wDK6cRK08GMze6lsbbKwM5YHz0pq2UExqNYmfdPvpfEC3lXLv8AeEnp+tdv7k7+3lCkltxd78v3wBw+GGXNOoPs6Tv57/Ol71kHQsQILAt6iBO5MEj402wwtwc2/LePfFLTbIXM2ykQC37UiAdNpPqT5Vy81Xr7HEnJN6+36G9p+Ut7jQcTtFdUbMYG50InaeR5j1PImiFgDoJ33+VLYo24GTeNd99P9a7a207+xR1+pF3vy/fAPhUUpm1JJ1WQCCJ3Pz0Ouh2o/wBSUoWLQRsCQZ08v591M+4t+0BFwczOVhEQ0eUa8oHoVsPjLZGW4IfWEnUenJgTzXf8OXmrW+vDyxw81a314eWOwwkiSwBMSDpQYpQGgMSOs+VKYRO8fZY3JOigDU+mgJ91JYoqWlRA05fH8q7o/qb9ClH9Tfp+BY21AGVy3XxRHuNExFtcoObxcwTPzFFxF9FtkgQQrHVZkgGPdNGuumUDL4usR8utTjmqtSUc1Vrr5yoBhbaNIbQR1032iKa2eHjvp7wwSTrAmREFtJAgQDty31d4NxPiWRH7M60nIDaqY+HOu1XM9Sqrmlr5wHDWlG2q9S8A9RVy4HZB4Rz0KoWLDL4MRGgnQaSTzqoXcQDEAhRt4J+fPlR7XGUXD4q0VaXCFNfDGZGIgnTxhzPnW4Va7zMKtd5fu1F9fqTxdF6LlnNlK5R4xoMu3xJoeznFb91UPdW7SDMCJloCnZRop95ql8S46y2HsMqeLu3GWYULcRY13Mt0G1K4TjBsYR7oxBe6mbKpZcpJIX2BBaASauXF8RxL/wASxiPcCotzbwCZ6knUetTeE7QYRLQIa2eUW0zH2njRARsKz67i7Zxd57+ViwtGXBMsbaljHWrhwjtNh1sKBO50S03N3jZaAt/GO0Fm3eZXuKrDLIM6SoP4V1YNjb5a7cYmSzuSepLEmurKgdY7ghsvhrbeLOLjgAakEDSOvhqRDAGBhj7Rjw2tNfWl+1TE4jAwYPcaHpo3LnTK5auZv6we0Z+zHX1oB5h1zf7K2hmAlr9ae4rgH1rBjQLcF4KhgCAygkQNOQFR2BtXZ0urPna8x+96VZuyzAWRrP8ASLc6Rrl6VoM9uN3d3ESuZlfKugPillXfzqQ4dh1tXchyle6tsfDqSGdG6GS2s+lNb1ktjb/Rb1xveGYJ8yx91OMGzG8LvtC4rWlGswAWU69SrH+IVKarFnGIqxfzQd3nWfCNPOl2dCkZfFyOXSkbVwq20+vw/GnN12mSCs8s8fAHapT3LrUhiblw31G1lk1DrmBBHx0/Ci8PYIMja93A9kSVM5DPmNPIqacYtmbUqF0iRz9/OklR/aUSVDSJklSPEI58iPMDqaPajme/mJPNHM9/MC9cBbwrA00pcsCkZDm6hfOkMNdIYFYOxHMHkKcXs2aWCg7+0f5G1ZOzUe9xiKjUeHO4lhroU+JJ3pVbkalWI6ZRFExmckFgBI0IOnx50fDZ8jBcpG511rmVHHPa/M4nRxz2vrfuINclpVY12pxcYlAuRpHOBrSOEZw3giaVmG+4GB/e33rqdE6cNDrEopJWtdXv+fGJ4a9lkZPLzHpPOlRcK6lWI/eiKI+HuPcIMSI8tgD7xrQqrEC2Cumwg+nSuZZXw56nEsknW19bsRthiZUEb7cqPjbfegA2wYB6Hfn5HzFAGa2SkjkDzGu1PbSBVBJC5tAwB005j9K6k7pqnLU7m9pNU5akTYvvZBBLOm2w7xfPMNXWd5EjTeDTm3jwU8PiVhoSZ8pHTX50p9QaSSw05jWfSN6fdhuxQxmOZC95LKW+9uC34TmZ4QKdcmaCTH7Hw6ywlKm/8neTDnKm/fqQ+OxBW2Wc5AVKr/diAv3tP1NLXgzeMCVOxBkbRuN63Ds12Ew2CJa0LjuRl7y6c7hZnIp0Cr5Aa85qP459F2DxBZkD4e42paxKAnq1v2G+AJ6124PW1Sjg9bVMlvXmOUMADEgZoMTvl5CYEmOlFxTOVWQABsZnl19JpftRwTEYK6LV5xcE/YXQuVH01RgZyOROgkbETlo/ZywmJxluzczsigtdtsMpEEKqxBkZjJyyCFjZqmsOjVl1IxwqSjZW9eg1w+cK0QRGsnbSo7FJ7RJjwOAOpzK0fDOfdV37cdjfqN3NZzDC3v6sCItmCTaJPLdlnlmH3ZNK4vh4AAOaCvIAjMQpjzMxp8dBXcdmbXEpFZZtceT6khf4PNi7eC92E7tCsLrmuIwMqeWWNakOEcN7/CtZFlrWfN48iQIhtfFOsRRntFeHYme8/rMPpczSPF5/61Jdi7d0BPtEZJefAQ3snYgx8quVKhinFjG30cFivdp4ROqooPu0qx8F4+iWySL0Hl3TwNW2gVC8WuuvFMZkQv8AaawYjTz3qb4bxrJa+0s31/gzDVnP3Saw0Zcb+j64MRdyupBdmHhjRzmiJ5THurq0Tii/at/D/lFBWgyntVHf4ORI7jUddG086Zmzan+qPtGPs36+VSHaNG7/AAeX2u5EaGJIaNqf/U7+k9zuZ1uDf3HzrAQuFSxJlSB/ZvDWf0mrJwfFLaw2d/Ci3kYnXYJPPWYpqqXxJyWifK8evmtJY699n3XRlYqupZzAt2101MkH1yedY3RVOW6XIi641DMqG+73LmsFQTqJ6wcg88x5UhirlpBnR/Fbysq97I8JBEKd9Pxpzwl7gvXs1trjKQpAKnLBYQCx1AIj586c8YQlAtyzcUMyAsQgB1zZcwJjQEViVrhKiuEeZkEHNDAjmGAYEfKnTo2UMzAz+7J99RthAoKAkhGgSfumGT10JH8NPLITLqxzdJIHxqElZPt5Q881sxfDl5QUu22KTm8I2ER8BsaTwYOYANlO0x/PSjKEg5jHSCTNBZuDKYtqRIlipMa7TMc+f/VGNYuPbypsItxlHsv6Y3ayUcrOx0PKDrHuafcV6U8u2zpL5p6AGPjrTHGXALyic2ZW1C5YClSBGvI9Y0ERJl0pt5RGjcycxHujatkm0n28oJptRf8Aj5QHE2jlBLk+R3HumgwSAmM5XTfSPSgc28u3i5Rmj50XDss6rI9DNZR5Gr+yMo/ptXtyX6CBPF7Uf9aei1rozEAe0COhPu2501uBcx0YDWBHpvPv60s90H2VKruRlkUnV0Zs6vK/gJetqLo+0OVo13KkDafNQPep6gUYxMZjHXOKbcSuoLZ0y5QSTtqNiOhzREcwKHheLz2QxXNmUagD2ho3+Ka5aeWrr0OWpZczr09wcQqg6EsKcYiygtoQTLTpPLOyz8qSs+Ayyz5GRy36Usrn2spI9Fj411JtU/dVc6m2qa231V+Q3tOgUlifCCRvyEnbWth+jTs4uGwgd2+2xOW7chtBK/Z2/MImnrmrGsWS6vkWPC+2v3SK3zs9w8dxZIOndWo/uLJ/np51aO9+ItBXb6cCbFoftH40mUE7nbr/AD5UX6r50lcsEMNf2h+B/I12UI3j3BLeIQpcAcHkwkfCsq4x2cuYC8MThbjLcsBmVXYtbdACXtw05SVgCNGOwBGmv37B61EcZ4H3yxoTtB2YT7J8vPkda0Dvs/xLC8YwBgHI4Ae2SM9ltGEHcQYdW9COgxvtT2avYK/3JAL57Zs3PZRgbiBX5gQdGH3TO4Kkm7M8XxGEuC7aIFy0vd3FJOVxaJQo46SpgjVTqJ1B1i1jcHx7ClQSl22Q2VgO9sXBqrRMMhI5HKw032mpKVuBxGSlbein8dR72BdLznOHtK6MsXLbAhirQYbkQy6MCCJBruBdnbNp0Nt2tkZibZzLm8J5Tlf3TtU1xziOHvuMJxD+g4wAC1e17i8qnwlXMBknXu3IKkkAzrSdm5fs3BYxNsZoYpcU+BwFPiWdxG8aidVAIJodUKbc7PXbnEcW9ruzNwyHYiRqNIUwZHnUg1+5hVi9ZuKpjVCLizqTsA3PpQYW1fbH4rubmQi4TqAVOp0P+lS+Ixt5VjFWHIEeO1LDUanL7Q900MH/ABa59s38P+UV1E4x/XN/D/lFdQ0z/ieX6xg8xIXuVkiZAhpiNfhVjtph/Dlxdwa6TdbUyNIb3fGqpxTGZbuFdRmiypGhIJho0GpGx05VTuO8QvO5DO7CTB8YVvIAsZA2oKGi8b4ullT3eJuXNRLSrIo6SZzt+6OcSRzNwrgJVreIugq73UyITqitMl+txufQGNyarvYvs/clL2KtX3sprat5ZDFhIaCR4Rv5kjlNaJxJh9jG2e1Ak+HeB5R0rKXqZS5VuB8Pd7+I7vuwc0kusz47tL9osK9oWjcFoqXjwKwYsLF3qxET5dKS4Ktk3r/fXGtjP4SGZdc93mB0o3aq3ai13d5rmsx3hcKBaIUkT4ZzDXcz50aqqBqqoQZ8FxbmUlW8DSoAMmUPT2pX+OuLS3hXc7UtZsm4jW5BDAyI1+PWm3D77EwGAYHK3SevoRB99eZWrxR542zaVXrpzQ7uksoXJ4hvtJouHvlJBXfSdiKO6FW5T1CadaRxlsg+JgT1G9cQyvZtR+pPDyy2LUd94F+9F9WKzmt3AgYyD47W2pO08+VERyD035x/MUF7gv1u5YtZmIJu7AZhCK0jcEQsxTzh/wBGF0sVN6/h1g+IpmXcaeBwdfSNKvCKaPRCKcf74ieOZjBYAaaQdDr/AD86MjMbeoGUHeY1929P37A3VQMcfdYBnUQkeyzLOrnePnRV7IJrnv4h53BuQp9QB+dc/ReVK1jj6Owo2t6/JH38VlQgsijnmbXyjN+VRf8A2+EMp426mQvxOp9w99TnFeAWbeHud1aUMQIbUt7Q+8ZI91V7CdmLr+zbJ/ij8UNdrDSTXEpHDik1xJ3B8JtELexLd6zeJbcRbBPRPvHzJp3xnBqvcXVVVXEoxAGoD22KkeEgCbfdn+FqluA9kWbK2IAAAAFsNMxp4mgafuj3ztU12n4D9YwxtpCukPaPIOnsj0IlfRq7cVSh1lVKFCxWeASwgiNBBA9OVdZDZGhgBEkc/jTKzeVwDBHUayCDDAzzBkfCnbhfujw+YaZ9xjrtXncaRUex55RaiofnRUAwgMkZo8uvl6mt57GX8/D8I3XDYf490k/OsEusoaUB0g++tj+jPG5uG2F52u8tHy7u66j/AAhatC9+JeF9riXKaRvn2T+8Pn4fzoO9pDG3Ps2I5DN/d8X5V2UFLtN2FHuXKQZ60GJdoMMtvHY1CcsXmYRGouqt2CI6uf5FRdi69txcsXGt3kK5HU6iXUEHkVIOoMg9KsPbnDleJ3yJ8drD3NCBoFa0Tr5oKr2KuFtcsAFCY6B1nTrUK0myCqpv5Vv7NJx/aNbtr6vxmzlAPgxlhSUUkEBmWC1okaHRkaSCIkU0ucG7m2B3w+qvqly2wfBP+yyg5hg70x7JUT7LzoGfHMU6gWcwe1Ae3c+9HeBcp5SKkbPCbAkMhs3GBOay72kvafeFtlDNvKnX1FXL1GXBMFmxl9e9cOrGHkBmIJliAArTuREa7VaPr12yPt07xNPtLYk+ea3+nwqncCwFhcVdsnwKrlbXiOZSGMZWJmffVt+vXsMPtQb1rQd4om4umudB7Q8xrrsaGCHGh9u/8P8AlFdQcZb7d/d/lFdQGdYTDWri2GXFKj2raqIKtsN/aBB1p/Z4bfD94t+zcaZzOhLemYhyo30G0mK0nFdmcLc9vD2G9bSH8qjbv0dYA6jDqp6oXT/IwoCrJjuIKP8AZ395H4hfLnSHFuIXnv4UlGtgOA4zIVJiQfCTpMxOtWp/o5w49i7irf8AZvufk+ammI+jt9MmMviCCM6Wn1G2yqfnQFV4RjGw12+1zDXXDt4SLZIjM5kHKRzFN+N8Ut4l86qLYRSkHR2YlS0gaAKyheshuUVYONcBxmFs3L5xNl1tKWIayysY2AyuRJMAetVbCoVXJlzkCDJGp3J6yTJ99SxJZUSxJZVbsv2I4dlnWY6zTLH3Vt3UYHwM3dsfLdG9R4/dTwFgekflqaS47hjdgZDydsisxCqGE+EHKCxCyfyrn/f68+xlf9Rc1x7Dy8EBhTMaGc3XlHKiXe78Oh/e6e6aJh8UWUKfuErMMrGDAJWJ1WG1HOl8Q7qMhA5Hrv51Kkk0r+5GklJRvX/sKYO/3d+w9sZYuoNQYi5Noz/xPKtG4Y2JDHv+6ZIP9WIadI0Z4iJ+VZlj7bvaJMSVOUiZkartoPEBVq4BexuRLy3rV9LiBglxrgjMAdwpOYajeN6tgusfGWwXWP8ANepMcRvDuxyJu3tDE/1lzoagsZilQSxj86ZcYwt9cQLzKoJkkKxKhj3nMgEwG3MUhw/hl3FPKnw/eunVR5Wxsx/e9kedWKhsLiTeuhNgROWJMdW/ZHSd/OrXhcFlEAU54ZwG3YQhBvqWOrMepJ1Jp3bw/lQDnDWtBQtb1p3YsaUf6tQ0w3jLmxxHFWfu3LmddNAzKtyB6ho9y06wBaTlI2OhmP0qZ+kDh6fWrgckFltMoHI5AobqDKHXyqu8NYZV7zWQCWXTcTyMc/lUMRJxduhDESlGVunlRTD5g4ywDP8AO9aR9FpcDFIwgC6jD+09vxwJ28KH1Zqzi06h9dR5idJ3rUvotwv9GvXNYuX3y6RoiIn+YPWxW1XlwOorary4eexchRXWRHXT40qEoGWrFiPwzzbQ88qz6wJ+dCxrsMvhI/Ze4P8AGSPkRQstAZn9JKEYy00+1h2B1A9i957/ANZVPxYAnK2bn85q9fShaPe4VhPs4ldI5dy3PyDH3VR8VcLBjlAhSTHQA6/n7qi7TIO2JXd+Pwafx/hYRi+XPZYt3iDdZI8a85kax6jUQ0K3FThUK3fHYIJtXBqRpoPcP1Gm18dZmdjNVDtLwgW7dxWn6vcBn/2m3BHRZ36STsTFixEYC/bGMxK3RKM5BJHhHiMSfu+tWX61cww1zXrEDUa3bYjWf94u3nrVcP8ARcU7XlBtXyfENVgySCPKdR01E1NI7YdcyTdw5A8I1a2I3X9tNtNxQwV4y32z/wAP+UV1E4yftn93+UV1AW9vIUUp50swopFDoTAowWhy0eIFAU76S3IwcD716yD5hSbn/IKzu2dC2aGHKFk+ka1fPpRvjubKETmulh/BbYGB/GPjVDBzEZFjygfGd6hjeaHnxvHbuJm0uaHeIBzE8jzHuGh8wa03sHwPusMLjj7S/lfXdUj7JfKFOY/vO1Z7g+HLiMTYsMoQPcQP+8o8brpsSqkct625EruF9rodwvtdLGXfSZwzu8Ul4DS9bg6/ftab+aMn/DNVnEqpQFSSfvSZ32/A/KtR+kXAFsGbgEmwy3f4RKXPd3buf4azK3m1YQQNwWOnu51xivK0+5xitxafegjZKR97NPnHyq19g+x6YnDMRdxNtrd64n2d4hY8NxIQggeFwNuVVO1ZZySIG/l6xV9+ijiM3cVYc+I91eUbZlyC02h10KrPXMKQe1Sv8GwdJtV66Ekn0aByBdxV+7aBnI+SG9WUAsPLY+dWXD9nUQAA6DQCIHyqWAoYq5cYHhSgcqTXhwqRcUkBQBUwtG+rUslExd7KukZjooO0nr5AAk+QNAY19KmINrG3DClThrceEe0puCCTuwJGwIggGDVfw9lkCtpAgCJjQR8NOdSv0i8Wt4y9bFgt3NpCjXSNbx7zvCyfulp8R0MyARrUWpWDvmnzjfyqGIrW362IYqtbfrapzWm0bTVvPeRyOsVtXYHDxw7DE7vb7w6c7rNd/wCesRxTqqEwcwBPONATz56V6F4Fgu6w1i0d7dmyh9Vtqp+YrcLQ3B0v+tw6yUVkpeKIwqpYi7SRcujzRh/EgX8UNHZKO6xf/tW/8j//ANKOy1oM6+le1CYVpiLt1fc1hyR/hrOsblAfKSRkf/Kfj61pX0vA91hANJxM/Cxd/Ws2xzM6vEA5SNOciAPXWKlL7yUvvqbuRRbtkOpVhINOXSKIVqpQp2J4aLE2LwzYZ4CE/wDlmfCs8hJ8J+6fCdCKibeIucOuC3cl7DnwMBsOcDkw0lee489CxOEW6hRwCCCNfMR7xVZfChZwmJBa2+lpzvOsLm/bGuVvvCQdQQQIniXG7L3WZbikGOY5AA/MV1VDEcCvW3dSuod9jpBYkH4EV1YDdClFIjn+FHknb5/pXC37z/PwrTRPXlHvkfKjKnUSfd/IpQCobtQmPyL9QOGza5++zTyjJHh6zmoClfSJju8xQtBgos24M82uZXYb/si186pdtoI1M+Uacvw+VTuL7LcYuYhr2Iw1u7nyhu7uWBOVcoIGccgOmw96VnsziFukX8Di8jgKgtLmKs0hnLW7kAqNVDGJ3qOVuTT3+hLK3Jp6P0I+5iGtXFuJcGZWR1flmG0ifENII5gmtv7P8VTFWEvJHiAzD9hoGZT6TvzBBGhFZ3wvgeORbWTh2V1UpdLvh4cPlJMPcYtBDAz7SvBOgq69iOz9/DW279kzFbSBUOaBaVlUs5Vcz5Sq6ADLbQa1SEcqodwjlikTmIwiurKwDKwKsDsQRBB8iCRWG8R4WMNfvYdixFpsqtrLKVV0Jjc5GUHzB61utxzyiObHYe/mfKsO4vjmfG32zam9dXUyIS41tfdlVa4xftOMb7H58kXbdcwzAwOQn8zUp2f4qMJjLN/UIrFLmh/qrkKxM/snI/8AAajL5KPqVBk9I5dfWlbmGe6gbI7W7rd2LvdnuySNSCd4WTt4ssCa4q200cVbkpLevNx6IUUJFU7sHjnFy9h2MoEs38PIYHu7hdHGViTbC3EjJJALNl8OULcquegTYUSKVaiRWgOlU76RcaRgbrgwHa3YU8sty4q3mnoyhkHl/aq0YtyYtqYZ51G6qIzt6wQB5sKg/pHw3/hd7KBFoWnAjQLbu22OnQID8Kxgx5WYLnBG8Rrz8p2pG3bzeLMBGsc950FL2sGxstc7pigcJ3gHhDGfDPM6EaaDQaEgUjhE3GSdPh8a8tMqb+NDx5csZP409w6Y5VxWHN0Zk72092QAO6turOTrt5c9a9HCvMmDdWe40IZPdpJA0USSo5yzH5VrXYDtbeX6thMVbhbtmcLfBkXFtiCj/s3FEDz0kSdbYdlTgejCssvA0KgNDXGqFRhjNLlo9S6f3rZb8UFKMtJ8V0RW/ZuWj7u8VW/ws1QXb/jz4TCMyW87XCbQJYqqFkaGYgE7iABuSBIoYU/6WuJ23vYXDqysyG7duAEEqMndpMHQlmbTyqqcMwQu4vD2ghGe9akHori45/uI368qY28OttFnJAVZaFUGBrqep69a0T6MOzTAvjboYG4oSwGkEWzDM5Uk5CxAAGnhEx4qlFuUq/JGLcpV3fkvjUUilSKIRViwlTfinDVv2yrCdP8AXfcawZGoIB5U5IrlNAZjxDB40XGGS1cgwHa4UdgBpmXbNGhI0MSNDXVpzWgdYrqGUFstDlo8UYLQ0IFo4WhC0fLQBMtCFo8UV7gHqdgNzQHGBqdBRRLdQvwJ/wDxHz9OfLbJMt7hyH6nzpagMZ7TfQvjsRdZ/ryXgSSBd7xYE6AKoZVAEaCB5VE4T6HuKWPZ+q3Fn2TcMe6VWPjW9mgNYDJOz/ZbiNi5dBwNgrdUo2fEobJBXLDKoLMo1MRMs0b1M8P7BY1rX1fEYjDLh2trbdbVu4zsFywwLwttxlWGgx0rQYoRRKgViO4H2asYRCtpWljLuzM11z1ZyZbc6bCTAEmpPJ5n5fnQijUAkQeo+H+tJtcgEkAASSZ0AG51ilzTHFfaOLX3RDXPSfCv8RBn91W6itAzv8YtYe0+KxLG2kDVgfCk/ZrABOYzMby0cqonFPp7wLK9sYbEXUZWRs2RAysCpHtEwQelafjMDbvIbd1EuI3tK6hlOs6g6b1E/wDcHh3/AKHC/wDBT9KwGDYH6Qg2GGBuoUw5uWvtFP2i2rbSqkKBJkCWH7xykmrEp4ffdUw4RgmExM21D95evOzrYXIAC7qYYT7OcTtpq5+j/hx/2HC/8JP0p/wrs5h8NP1e1bs5va7tEE+piSKAyTgXZnigv3HvcOVkvBkuob9lbbKxWRuxEBUgiSCoIq29juwGJsiyMVctFLFxbyJbzswdbfdr4zlCpEFlAOZhMir9kbqD6j9D+VDLfsg+h/UChoaKA0He9Qw90/hNF79eo9+n40A24razWboG5R49cpj5xQsFuJqAyuskEAghhMEHQjWnUT6VH8H/AKi2Duq5D62yUPzWhgzw3ZbCWmDW8Lh0YbFbSAj0Mae6pEilCKKRWgRIohFLEUQigEWFFilSKCKAKBQUeK6gHAoRQ11ACKNQV1ADSGE1XMdyTJ9GIA8hQV1AOBQ11dWAA0Brq6tB1CKCuoBQUNdXVgCmmPCdVdju129J65bjIvwVVHurq6gH4oRQ11ACKMK6uoaGFDXV1AdRWrq6gEThlPID00/CoTDXSgcKTAvYgdf/ADWPPzJrq6hhJ2HJUE9KOa6urQENFNdXUAQ0FdXUB1dXV1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cs typeface="Arial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3160713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62400"/>
            <a:ext cx="20574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0" y="1524000"/>
            <a:ext cx="2743200" cy="206210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altLang="zh-CN" sz="1600" dirty="0"/>
              <a:t>Big data </a:t>
            </a:r>
            <a:r>
              <a:rPr lang="en-US" altLang="zh-CN" sz="1600" dirty="0" smtClean="0"/>
              <a:t>- large </a:t>
            </a:r>
            <a:r>
              <a:rPr lang="en-US" altLang="zh-CN" sz="1600" dirty="0"/>
              <a:t>pools of data </a:t>
            </a:r>
            <a:r>
              <a:rPr lang="en-US" altLang="zh-CN" sz="1600" dirty="0" smtClean="0"/>
              <a:t>captured</a:t>
            </a:r>
            <a:r>
              <a:rPr lang="en-US" altLang="zh-CN" sz="1600" dirty="0"/>
              <a:t>, communicated, aggregated, stored, and </a:t>
            </a:r>
            <a:r>
              <a:rPr lang="en-US" altLang="zh-CN" sz="1600" dirty="0" smtClean="0"/>
              <a:t>analyzed</a:t>
            </a:r>
            <a:endParaRPr lang="en-US" altLang="zh-CN" sz="1600" dirty="0"/>
          </a:p>
          <a:p>
            <a:pPr marL="171450" indent="-171450">
              <a:buFontTx/>
              <a:buChar char="-"/>
            </a:pPr>
            <a:r>
              <a:rPr lang="en-US" altLang="zh-CN" sz="1600" dirty="0"/>
              <a:t>Google processes 20 petabytes of data per </a:t>
            </a:r>
            <a:r>
              <a:rPr lang="en-US" altLang="zh-CN" sz="1600" dirty="0" smtClean="0"/>
              <a:t>day</a:t>
            </a:r>
            <a:endParaRPr lang="en-US" altLang="zh-CN" sz="1600" dirty="0"/>
          </a:p>
          <a:p>
            <a:pPr marL="171450" indent="-171450">
              <a:buFontTx/>
              <a:buChar char="-"/>
            </a:pPr>
            <a:r>
              <a:rPr lang="en-US" altLang="zh-CN" sz="1600" dirty="0" smtClean="0"/>
              <a:t>E.g., data-intensive app: </a:t>
            </a:r>
            <a:r>
              <a:rPr lang="en-US" altLang="zh-CN" sz="1600" dirty="0"/>
              <a:t>astronomical data </a:t>
            </a:r>
            <a:r>
              <a:rPr lang="en-US" altLang="zh-CN" sz="1600" dirty="0" smtClean="0"/>
              <a:t>parsing</a:t>
            </a:r>
            <a:endParaRPr lang="en-US" altLang="zh-CN" sz="1600" dirty="0"/>
          </a:p>
        </p:txBody>
      </p:sp>
      <p:sp>
        <p:nvSpPr>
          <p:cNvPr id="3" name="Rectangle 2"/>
          <p:cNvSpPr/>
          <p:nvPr/>
        </p:nvSpPr>
        <p:spPr>
          <a:xfrm>
            <a:off x="2743200" y="6400800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2"/>
                </a:solidFill>
              </a:rPr>
              <a:t>Ying Lu, UNL, </a:t>
            </a:r>
            <a:r>
              <a:rPr lang="en-US" altLang="zh-CN" sz="900" i="1" dirty="0">
                <a:solidFill>
                  <a:schemeClr val="tx2"/>
                </a:solidFill>
              </a:rPr>
              <a:t>CSCE990 Advanced Distributed Systems Seminar</a:t>
            </a:r>
            <a:r>
              <a:rPr lang="en-US" altLang="zh-CN" sz="900" dirty="0">
                <a:solidFill>
                  <a:schemeClr val="tx2"/>
                </a:solidFill>
              </a:rPr>
              <a:t/>
            </a:r>
            <a:br>
              <a:rPr lang="en-US" altLang="zh-CN" sz="900" dirty="0">
                <a:solidFill>
                  <a:schemeClr val="tx2"/>
                </a:solidFill>
              </a:rPr>
            </a:br>
            <a:r>
              <a:rPr lang="en-US" sz="900" dirty="0"/>
              <a:t>http://cse.unl.edu/~ylu/csce990/notes/Introduction.ppt</a:t>
            </a:r>
            <a:endParaRPr lang="en-US" altLang="zh-CN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0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Goals			</a:t>
            </a:r>
            <a:r>
              <a:rPr lang="en-US" dirty="0" smtClean="0"/>
              <a:t>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/>
              <a:t>Software		</a:t>
            </a:r>
            <a:r>
              <a:rPr lang="en-US" dirty="0" smtClean="0"/>
              <a:t>		</a:t>
            </a:r>
            <a:r>
              <a:rPr lang="en-US" dirty="0">
                <a:solidFill>
                  <a:srgbClr val="336600"/>
                </a:solidFill>
              </a:rPr>
              <a:t>(done)</a:t>
            </a:r>
          </a:p>
          <a:p>
            <a:r>
              <a:rPr lang="en-US" dirty="0" smtClean="0"/>
              <a:t>Client Server			</a:t>
            </a:r>
            <a:r>
              <a:rPr lang="en-US" dirty="0" smtClean="0">
                <a:solidFill>
                  <a:srgbClr val="336600"/>
                </a:solidFill>
              </a:rPr>
              <a:t>(</a:t>
            </a:r>
            <a:r>
              <a:rPr lang="en-US" dirty="0">
                <a:solidFill>
                  <a:srgbClr val="336600"/>
                </a:solidFill>
              </a:rPr>
              <a:t>done)</a:t>
            </a:r>
          </a:p>
          <a:p>
            <a:r>
              <a:rPr lang="en-US" dirty="0" smtClean="0"/>
              <a:t>The Cloud			</a:t>
            </a:r>
            <a:r>
              <a:rPr lang="en-US" dirty="0">
                <a:solidFill>
                  <a:srgbClr val="C00000"/>
                </a:solidFill>
              </a:rPr>
              <a:t>(next)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495800"/>
            <a:ext cx="3733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100" dirty="0">
                <a:solidFill>
                  <a:schemeClr val="tx2"/>
                </a:solidFill>
              </a:rPr>
              <a:t>Ying Lu, UNL, </a:t>
            </a:r>
            <a:r>
              <a:rPr lang="en-US" altLang="zh-CN" sz="1100" i="1" dirty="0">
                <a:solidFill>
                  <a:schemeClr val="tx2"/>
                </a:solidFill>
              </a:rPr>
              <a:t>CSCE990 Advanced Distributed Systems Seminar</a:t>
            </a:r>
            <a:r>
              <a:rPr lang="en-US" altLang="zh-CN" sz="1100" dirty="0">
                <a:solidFill>
                  <a:schemeClr val="tx2"/>
                </a:solidFill>
              </a:rPr>
              <a:t/>
            </a:r>
            <a:br>
              <a:rPr lang="en-US" altLang="zh-CN" sz="1100" dirty="0">
                <a:solidFill>
                  <a:schemeClr val="tx2"/>
                </a:solidFill>
              </a:rPr>
            </a:br>
            <a:r>
              <a:rPr lang="en-US" sz="1100" dirty="0"/>
              <a:t>http://cse.unl.edu/~ylu/csce990/notes/Introduction.ppt</a:t>
            </a:r>
            <a:endParaRPr lang="en-US" altLang="zh-CN" sz="11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0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GB" altLang="en-US" dirty="0" smtClean="0"/>
              <a:t>Distributed Computing (1 of 2)</a:t>
            </a:r>
            <a:endParaRPr lang="en-GB" alt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3124200"/>
          </a:xfrm>
        </p:spPr>
        <p:txBody>
          <a:bodyPr lIns="91440" tIns="45720" rIns="91440" bIns="45720">
            <a:normAutofit lnSpcReduction="10000"/>
          </a:bodyPr>
          <a:lstStyle/>
          <a:p>
            <a:r>
              <a:rPr lang="en-GB" altLang="en-US" dirty="0" smtClean="0"/>
              <a:t>The Problem</a:t>
            </a:r>
          </a:p>
          <a:p>
            <a:pPr lvl="1"/>
            <a:r>
              <a:rPr lang="en-GB" altLang="en-US" dirty="0" smtClean="0"/>
              <a:t>Want </a:t>
            </a:r>
            <a:r>
              <a:rPr lang="en-GB" altLang="en-US" dirty="0" smtClean="0"/>
              <a:t>to run compute/data intensive task</a:t>
            </a:r>
          </a:p>
          <a:p>
            <a:pPr lvl="1"/>
            <a:r>
              <a:rPr lang="en-GB" altLang="en-US" dirty="0" smtClean="0"/>
              <a:t>But don’t have enough resources to run job locally</a:t>
            </a:r>
          </a:p>
          <a:p>
            <a:pPr lvl="2"/>
            <a:r>
              <a:rPr lang="en-GB" altLang="en-US" dirty="0" smtClean="0"/>
              <a:t>At least, to get results within sensible timeframe</a:t>
            </a:r>
          </a:p>
          <a:p>
            <a:pPr lvl="1"/>
            <a:r>
              <a:rPr lang="en-GB" altLang="en-US" dirty="0" smtClean="0"/>
              <a:t>Would like to use another, more capable </a:t>
            </a:r>
            <a:r>
              <a:rPr lang="en-GB" altLang="en-US" dirty="0" smtClean="0"/>
              <a:t>resource</a:t>
            </a:r>
          </a:p>
          <a:p>
            <a:r>
              <a:rPr lang="en-GB" altLang="zh-CN" dirty="0" smtClean="0">
                <a:ea typeface="宋体" pitchFamily="2" charset="-122"/>
                <a:sym typeface="Wingdings" panose="05000000000000000000" pitchFamily="2" charset="2"/>
              </a:rPr>
              <a:t>Solution  </a:t>
            </a:r>
            <a:r>
              <a:rPr lang="en-GB" altLang="zh-CN" dirty="0" smtClean="0">
                <a:ea typeface="宋体" pitchFamily="2" charset="-122"/>
                <a:sym typeface="Wingdings" panose="05000000000000000000" pitchFamily="2" charset="2"/>
              </a:rPr>
              <a:t>Distributed Computing</a:t>
            </a:r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43886052"/>
              </p:ext>
            </p:extLst>
          </p:nvPr>
        </p:nvGraphicFramePr>
        <p:xfrm>
          <a:off x="381000" y="4419600"/>
          <a:ext cx="8466667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693963" y="6400800"/>
            <a:ext cx="358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000" dirty="0">
                <a:latin typeface="Calibri" pitchFamily="34" charset="0"/>
              </a:rPr>
              <a:t>Images: </a:t>
            </a:r>
            <a:r>
              <a:rPr lang="en-US" altLang="zh-CN" sz="1000" dirty="0" err="1">
                <a:latin typeface="Calibri" pitchFamily="34" charset="0"/>
              </a:rPr>
              <a:t>nasaimages</a:t>
            </a:r>
            <a:r>
              <a:rPr lang="en-US" altLang="zh-CN" sz="1000" dirty="0">
                <a:latin typeface="Calibri" pitchFamily="34" charset="0"/>
              </a:rPr>
              <a:t>, Extra Ketchup, Google Maps, Dave Page </a:t>
            </a:r>
          </a:p>
        </p:txBody>
      </p:sp>
    </p:spTree>
    <p:extLst>
      <p:ext uri="{BB962C8B-B14F-4D97-AF65-F5344CB8AC3E}">
        <p14:creationId xmlns:p14="http://schemas.microsoft.com/office/powerpoint/2010/main" val="34083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>
            <a:normAutofit/>
          </a:bodyPr>
          <a:lstStyle/>
          <a:p>
            <a:r>
              <a:rPr lang="en-US" altLang="zh-CN" dirty="0" smtClean="0">
                <a:ea typeface="宋体" pitchFamily="2" charset="-122"/>
              </a:rPr>
              <a:t>Distributed Computing </a:t>
            </a:r>
            <a:r>
              <a:rPr lang="en-US" altLang="zh-CN" dirty="0" smtClean="0">
                <a:ea typeface="宋体" pitchFamily="2" charset="-122"/>
              </a:rPr>
              <a:t>(2 of 2)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Compute </a:t>
            </a:r>
            <a:r>
              <a:rPr lang="en-US" altLang="zh-CN" i="1" dirty="0" smtClean="0">
                <a:ea typeface="宋体" pitchFamily="2" charset="-122"/>
              </a:rPr>
              <a:t>and</a:t>
            </a:r>
            <a:r>
              <a:rPr lang="en-US" altLang="zh-CN" dirty="0" smtClean="0">
                <a:ea typeface="宋体" pitchFamily="2" charset="-122"/>
              </a:rPr>
              <a:t> data – if you need more, you go somewhere else to get it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Olden times - </a:t>
            </a:r>
            <a:r>
              <a:rPr lang="en-US" altLang="zh-CN" sz="2500" dirty="0" smtClean="0">
                <a:ea typeface="宋体" pitchFamily="2" charset="-122"/>
              </a:rPr>
              <a:t>Small </a:t>
            </a:r>
            <a:r>
              <a:rPr lang="en-US" altLang="zh-CN" sz="2500" dirty="0">
                <a:ea typeface="宋体" pitchFamily="2" charset="-122"/>
              </a:rPr>
              <a:t>number of “fast” computers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>
                <a:ea typeface="宋体" pitchFamily="2" charset="-122"/>
              </a:rPr>
              <a:t>Very expensive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>
                <a:ea typeface="宋体" pitchFamily="2" charset="-122"/>
              </a:rPr>
              <a:t>Centralized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>
                <a:ea typeface="宋体" pitchFamily="2" charset="-122"/>
              </a:rPr>
              <a:t>Used nearly all time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>
                <a:ea typeface="宋体" pitchFamily="2" charset="-122"/>
              </a:rPr>
              <a:t>Time allocations for users</a:t>
            </a:r>
          </a:p>
          <a:p>
            <a:pPr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Modern times</a:t>
            </a:r>
          </a:p>
          <a:p>
            <a:pPr lvl="1">
              <a:lnSpc>
                <a:spcPct val="90000"/>
              </a:lnSpc>
            </a:pPr>
            <a:r>
              <a:rPr lang="en-US" altLang="zh-CN" dirty="0" smtClean="0">
                <a:ea typeface="宋体" pitchFamily="2" charset="-122"/>
              </a:rPr>
              <a:t>Cloud and Grid (next)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3200400"/>
            <a:ext cx="2819400" cy="1132618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zh-CN" dirty="0">
                <a:latin typeface="Calibri" pitchFamily="34" charset="0"/>
              </a:rPr>
              <a:t>Cray-1 1976 - $8.8 </a:t>
            </a:r>
            <a:r>
              <a:rPr lang="en-US" altLang="zh-CN" dirty="0" smtClean="0">
                <a:latin typeface="Calibri" pitchFamily="34" charset="0"/>
              </a:rPr>
              <a:t>mill, </a:t>
            </a:r>
            <a:r>
              <a:rPr lang="en-US" altLang="zh-CN" dirty="0">
                <a:latin typeface="Calibri" pitchFamily="34" charset="0"/>
              </a:rPr>
              <a:t>160 </a:t>
            </a:r>
            <a:r>
              <a:rPr lang="en-US" altLang="zh-CN" dirty="0" smtClean="0">
                <a:latin typeface="Calibri" pitchFamily="34" charset="0"/>
              </a:rPr>
              <a:t>MFLOPS, </a:t>
            </a:r>
            <a:r>
              <a:rPr lang="en-US" altLang="zh-CN" dirty="0">
                <a:latin typeface="Calibri" pitchFamily="34" charset="0"/>
              </a:rPr>
              <a:t>8MB </a:t>
            </a:r>
            <a:r>
              <a:rPr lang="en-US" altLang="zh-CN" dirty="0" smtClean="0">
                <a:latin typeface="Calibri" pitchFamily="34" charset="0"/>
              </a:rPr>
              <a:t>RAM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libri" pitchFamily="34" charset="0"/>
              </a:rPr>
              <a:t>PS4 </a:t>
            </a:r>
            <a:r>
              <a:rPr lang="en-US" altLang="zh-CN" sz="1600" dirty="0">
                <a:latin typeface="Calibri" pitchFamily="34" charset="0"/>
              </a:rPr>
              <a:t>~1 </a:t>
            </a:r>
            <a:r>
              <a:rPr lang="en-US" altLang="zh-CN" sz="1600" dirty="0" smtClean="0">
                <a:latin typeface="Calibri" pitchFamily="34" charset="0"/>
              </a:rPr>
              <a:t>TFLOP</a:t>
            </a:r>
            <a:endParaRPr lang="en-US" altLang="zh-CN" sz="1600" dirty="0" smtClean="0">
              <a:latin typeface="Calibri" pitchFamily="34" charset="0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Calibri" pitchFamily="34" charset="0"/>
              </a:rPr>
              <a:t>Smartphones </a:t>
            </a:r>
            <a:r>
              <a:rPr lang="en-US" altLang="zh-CN" sz="1600" dirty="0">
                <a:latin typeface="Calibri" pitchFamily="34" charset="0"/>
              </a:rPr>
              <a:t>~200 </a:t>
            </a:r>
            <a:r>
              <a:rPr lang="en-US" altLang="zh-CN" sz="1600" dirty="0" smtClean="0">
                <a:latin typeface="Calibri" pitchFamily="34" charset="0"/>
              </a:rPr>
              <a:t>MFLOPS</a:t>
            </a:r>
            <a:endParaRPr lang="en-US" altLang="zh-CN" sz="1600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0" y="3279711"/>
            <a:ext cx="1250950" cy="973995"/>
            <a:chOff x="4267200" y="4651311"/>
            <a:chExt cx="1250950" cy="973995"/>
          </a:xfrm>
        </p:grpSpPr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4267200" y="4651311"/>
              <a:ext cx="1250950" cy="973995"/>
              <a:chOff x="457200" y="3642983"/>
              <a:chExt cx="3189643" cy="3086608"/>
            </a:xfrm>
          </p:grpSpPr>
          <p:pic>
            <p:nvPicPr>
              <p:cNvPr id="10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3642983"/>
                <a:ext cx="3149600" cy="3086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46733" y="4647467"/>
                <a:ext cx="400110" cy="2031325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dirty="0" err="1">
                    <a:solidFill>
                      <a:schemeClr val="bg1"/>
                    </a:solidFill>
                    <a:latin typeface="+mn-lt"/>
                    <a:ea typeface="+mn-ea"/>
                  </a:rPr>
                  <a:t>brewbooks</a:t>
                </a:r>
                <a:endParaRPr lang="en-US" dirty="0">
                  <a:solidFill>
                    <a:schemeClr val="bg1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4700231" y="5269344"/>
              <a:ext cx="76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sz="1400" dirty="0">
                  <a:solidFill>
                    <a:schemeClr val="bg1"/>
                  </a:solidFill>
                  <a:latin typeface="Calibri" pitchFamily="34" charset="0"/>
                </a:rPr>
                <a:t>Cray 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Calibri" pitchFamily="34" charset="0"/>
                </a:rPr>
                <a:t>X</a:t>
              </a:r>
              <a:endParaRPr lang="en-US" altLang="zh-CN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0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US" altLang="zh-CN" sz="3600" dirty="0" smtClean="0">
                <a:ea typeface="宋体" pitchFamily="2" charset="-122"/>
              </a:rPr>
              <a:t>“Cloud” &amp; “Grid” – Utility Computing?</a:t>
            </a:r>
          </a:p>
        </p:txBody>
      </p:sp>
      <p:sp>
        <p:nvSpPr>
          <p:cNvPr id="12291" name="Text Placeholder 5"/>
          <p:cNvSpPr>
            <a:spLocks noGrp="1"/>
          </p:cNvSpPr>
          <p:nvPr>
            <p:ph type="body" idx="4294967295"/>
          </p:nvPr>
        </p:nvSpPr>
        <p:spPr>
          <a:xfrm>
            <a:off x="457200" y="1247775"/>
            <a:ext cx="4040188" cy="639763"/>
          </a:xfrm>
        </p:spPr>
        <p:txBody>
          <a:bodyPr lIns="91440" tIns="45720" rIns="91440" bIns="45720" anchor="b"/>
          <a:lstStyle/>
          <a:p>
            <a:pPr marL="0" indent="0" defTabSz="457200">
              <a:buFont typeface="Monotype Sort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The Grid…</a:t>
            </a:r>
          </a:p>
        </p:txBody>
      </p:sp>
      <p:sp>
        <p:nvSpPr>
          <p:cNvPr id="12292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645025" y="1247775"/>
            <a:ext cx="4041775" cy="639763"/>
          </a:xfrm>
        </p:spPr>
        <p:txBody>
          <a:bodyPr lIns="91440" tIns="45720" rIns="91440" bIns="45720" anchor="b"/>
          <a:lstStyle/>
          <a:p>
            <a:pPr marL="0" indent="0" defTabSz="457200">
              <a:buFont typeface="Monotype Sorts" pitchFamily="2" charset="2"/>
              <a:buNone/>
            </a:pPr>
            <a:r>
              <a:rPr lang="en-US" altLang="zh-CN" sz="2400" b="1" smtClean="0">
                <a:ea typeface="宋体" pitchFamily="2" charset="-122"/>
              </a:rPr>
              <a:t>The Cloud…</a:t>
            </a:r>
          </a:p>
        </p:txBody>
      </p:sp>
      <p:pic>
        <p:nvPicPr>
          <p:cNvPr id="1229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93900"/>
            <a:ext cx="26035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629750" y="4859338"/>
            <a:ext cx="37925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400" dirty="0">
                <a:latin typeface="Calibri" pitchFamily="34" charset="0"/>
              </a:rPr>
              <a:t>Is it really like </a:t>
            </a:r>
            <a:r>
              <a:rPr lang="en-US" altLang="zh-CN" sz="2400" dirty="0" smtClean="0">
                <a:latin typeface="Calibri" pitchFamily="34" charset="0"/>
              </a:rPr>
              <a:t>electric grid</a:t>
            </a:r>
            <a:r>
              <a:rPr lang="en-US" altLang="zh-CN" sz="2400" dirty="0">
                <a:latin typeface="Calibri" pitchFamily="34" charset="0"/>
              </a:rPr>
              <a:t>?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 bwMode="auto">
          <a:xfrm>
            <a:off x="5162550" y="4878388"/>
            <a:ext cx="2982913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400" dirty="0">
                <a:latin typeface="Calibri" pitchFamily="34" charset="0"/>
              </a:rPr>
              <a:t>Is it more like a fog?</a:t>
            </a: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627063" y="5535613"/>
            <a:ext cx="8229600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zh-CN" sz="2800" dirty="0" smtClean="0">
                <a:latin typeface="Calibri" pitchFamily="34" charset="0"/>
              </a:rPr>
              <a:t>Both </a:t>
            </a:r>
            <a:r>
              <a:rPr lang="en-US" altLang="zh-CN" sz="2800" dirty="0">
                <a:latin typeface="Calibri" pitchFamily="34" charset="0"/>
              </a:rPr>
              <a:t>about providing access to compute and data resources</a:t>
            </a:r>
          </a:p>
        </p:txBody>
      </p:sp>
      <p:pic>
        <p:nvPicPr>
          <p:cNvPr id="12297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006600"/>
            <a:ext cx="37877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100364" y="2947082"/>
            <a:ext cx="400110" cy="203132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ea typeface="+mn-ea"/>
              </a:rPr>
              <a:t>j.o.h.n</a:t>
            </a:r>
            <a:r>
              <a:rPr lang="en-US" sz="1400" dirty="0">
                <a:latin typeface="+mn-lt"/>
                <a:ea typeface="+mn-ea"/>
              </a:rPr>
              <a:t> walker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9127" y="2980951"/>
            <a:ext cx="400110" cy="203132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+mn-lt"/>
                <a:ea typeface="+mn-ea"/>
              </a:rPr>
              <a:t>charles.frith</a:t>
            </a:r>
            <a:endParaRPr lang="en-US" sz="14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5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altLang="zh-CN" smtClean="0">
                <a:ea typeface="宋体" pitchFamily="2" charset="-122"/>
              </a:rPr>
              <a:t>What is Cloud Computing?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lIns="91440" tIns="45720" rIns="91440" bIns="45720"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3000" dirty="0" smtClean="0">
                <a:ea typeface="宋体" pitchFamily="2" charset="-122"/>
              </a:rPr>
              <a:t>Many ways to define it (maybe one for every supplier of “cloud”)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3000" dirty="0" smtClean="0">
                <a:ea typeface="宋体" pitchFamily="2" charset="-122"/>
              </a:rPr>
              <a:t>Key characteristics: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600" dirty="0" smtClean="0">
                <a:ea typeface="宋体" pitchFamily="2" charset="-122"/>
              </a:rPr>
              <a:t>On demand, dynamic allocation of resources – “elasticity”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600" dirty="0" smtClean="0">
                <a:ea typeface="宋体" pitchFamily="2" charset="-122"/>
              </a:rPr>
              <a:t>Abstraction of resource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600" dirty="0" smtClean="0">
                <a:ea typeface="宋体" pitchFamily="2" charset="-122"/>
              </a:rPr>
              <a:t>Self-managed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600" dirty="0" smtClean="0">
                <a:ea typeface="宋体" pitchFamily="2" charset="-122"/>
              </a:rPr>
              <a:t>Billed for </a:t>
            </a:r>
            <a:r>
              <a:rPr lang="en-US" altLang="zh-CN" sz="2600" i="1" dirty="0" smtClean="0">
                <a:ea typeface="宋体" pitchFamily="2" charset="-122"/>
              </a:rPr>
              <a:t>what you use,</a:t>
            </a:r>
            <a:r>
              <a:rPr lang="en-US" altLang="zh-CN" sz="2600" dirty="0" smtClean="0">
                <a:ea typeface="宋体" pitchFamily="2" charset="-122"/>
              </a:rPr>
              <a:t> e.g., CPU, time, storage space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600" dirty="0" smtClean="0">
                <a:ea typeface="宋体" pitchFamily="2" charset="-122"/>
              </a:rPr>
              <a:t>Standardized interfaces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7108" y="5486400"/>
            <a:ext cx="6371492" cy="830997"/>
          </a:xfrm>
          <a:prstGeom prst="rect">
            <a:avLst/>
          </a:prstGeom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[FZRL08] </a:t>
            </a:r>
            <a:r>
              <a:rPr lang="en-US" sz="1600" dirty="0"/>
              <a:t>I. Foster, Y. Zhao, I. </a:t>
            </a:r>
            <a:r>
              <a:rPr lang="en-US" sz="1600" dirty="0" err="1"/>
              <a:t>Raicu</a:t>
            </a:r>
            <a:r>
              <a:rPr lang="en-US" sz="1600" dirty="0"/>
              <a:t>, and S. Lu, “Cloud Computing and Grid Computing 360-Degree Compared,” in </a:t>
            </a:r>
            <a:r>
              <a:rPr lang="en-US" sz="1600" i="1" dirty="0"/>
              <a:t>Proceedings of Grid Computing Environments Workshop (GCE), </a:t>
            </a:r>
            <a:r>
              <a:rPr lang="en-US" sz="1600" dirty="0"/>
              <a:t>Austin, TX, USA, Nov. 2008, pp. 1–10</a:t>
            </a:r>
          </a:p>
        </p:txBody>
      </p:sp>
    </p:spTree>
    <p:extLst>
      <p:ext uri="{BB962C8B-B14F-4D97-AF65-F5344CB8AC3E}">
        <p14:creationId xmlns:p14="http://schemas.microsoft.com/office/powerpoint/2010/main" val="48654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oud 10"/>
          <p:cNvSpPr/>
          <p:nvPr/>
        </p:nvSpPr>
        <p:spPr>
          <a:xfrm>
            <a:off x="6011863" y="1447800"/>
            <a:ext cx="1684337" cy="3733799"/>
          </a:xfrm>
          <a:prstGeom prst="cloud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tx1"/>
                </a:solidFill>
              </a:rPr>
              <a:t>Internet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 lIns="91440" tIns="45720" rIns="91440" bIns="45720"/>
          <a:lstStyle/>
          <a:p>
            <a:r>
              <a:rPr lang="en-GB" altLang="en-US" dirty="0" smtClean="0"/>
              <a:t>Cloud Architecture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56281272"/>
              </p:ext>
            </p:extLst>
          </p:nvPr>
        </p:nvGraphicFramePr>
        <p:xfrm>
          <a:off x="457721" y="1309688"/>
          <a:ext cx="5050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Content Placeholder 9"/>
          <p:cNvSpPr>
            <a:spLocks noGrp="1"/>
          </p:cNvSpPr>
          <p:nvPr>
            <p:ph idx="4294967295"/>
          </p:nvPr>
        </p:nvSpPr>
        <p:spPr>
          <a:xfrm>
            <a:off x="685800" y="5486400"/>
            <a:ext cx="7924800" cy="1193800"/>
          </a:xfrm>
        </p:spPr>
        <p:txBody>
          <a:bodyPr lIns="91440" tIns="45720" rIns="91440" bIns="45720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400" dirty="0" smtClean="0"/>
              <a:t>Cloud computing can deliver at any of these levels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These levels are often blurred and routinely disputed!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Resources provided on demand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5508625" y="2849563"/>
            <a:ext cx="503238" cy="252412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5508625" y="1841500"/>
            <a:ext cx="24479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65825" y="4122738"/>
            <a:ext cx="19907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TextBox 16"/>
          <p:cNvSpPr txBox="1">
            <a:spLocks noChangeArrowheads="1"/>
          </p:cNvSpPr>
          <p:nvPr/>
        </p:nvSpPr>
        <p:spPr bwMode="auto">
          <a:xfrm>
            <a:off x="7956550" y="1554163"/>
            <a:ext cx="1187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altLang="en-US">
                <a:latin typeface="Calibri" pitchFamily="34" charset="0"/>
              </a:rPr>
              <a:t>End user/</a:t>
            </a:r>
            <a:br>
              <a:rPr lang="en-GB" altLang="en-US">
                <a:latin typeface="Calibri" pitchFamily="34" charset="0"/>
              </a:rPr>
            </a:br>
            <a:r>
              <a:rPr lang="en-GB" altLang="en-US">
                <a:latin typeface="Calibri" pitchFamily="34" charset="0"/>
              </a:rPr>
              <a:t>Customer</a:t>
            </a:r>
          </a:p>
        </p:txBody>
      </p:sp>
      <p:sp>
        <p:nvSpPr>
          <p:cNvPr id="17418" name="TextBox 17"/>
          <p:cNvSpPr txBox="1">
            <a:spLocks noChangeArrowheads="1"/>
          </p:cNvSpPr>
          <p:nvPr/>
        </p:nvSpPr>
        <p:spPr bwMode="auto">
          <a:xfrm>
            <a:off x="7956550" y="3641725"/>
            <a:ext cx="1187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altLang="en-US" dirty="0">
                <a:latin typeface="Calibri" pitchFamily="34" charset="0"/>
              </a:rPr>
              <a:t>Developer/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17713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IaaS</a:t>
            </a:r>
            <a:r>
              <a:rPr lang="en-GB" altLang="en-US" dirty="0" smtClean="0"/>
              <a:t> – Infrastructure as a Service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839200" cy="4343400"/>
          </a:xfrm>
        </p:spPr>
        <p:txBody>
          <a:bodyPr lIns="91440" tIns="45720" rIns="91440" bIns="45720"/>
          <a:lstStyle/>
          <a:p>
            <a:r>
              <a:rPr lang="en-GB" altLang="en-US" dirty="0" smtClean="0"/>
              <a:t>User gets </a:t>
            </a:r>
            <a:r>
              <a:rPr lang="en-GB" altLang="en-US" dirty="0" smtClean="0"/>
              <a:t>access to (usually) virtualised hardware</a:t>
            </a:r>
          </a:p>
          <a:p>
            <a:pPr lvl="1"/>
            <a:r>
              <a:rPr lang="en-GB" altLang="en-US" dirty="0" smtClean="0"/>
              <a:t>Servers, storage, networking</a:t>
            </a:r>
          </a:p>
          <a:p>
            <a:pPr lvl="1"/>
            <a:r>
              <a:rPr lang="en-GB" altLang="en-US" dirty="0" smtClean="0"/>
              <a:t>Operating system</a:t>
            </a:r>
          </a:p>
          <a:p>
            <a:r>
              <a:rPr lang="en-GB" altLang="en-US" dirty="0" smtClean="0"/>
              <a:t>User responsible </a:t>
            </a:r>
            <a:r>
              <a:rPr lang="en-GB" altLang="en-US" dirty="0" smtClean="0"/>
              <a:t>for managing OS, middleware, runtime, data, application (development)</a:t>
            </a:r>
          </a:p>
          <a:p>
            <a:r>
              <a:rPr lang="en-GB" altLang="en-US" dirty="0" smtClean="0"/>
              <a:t>e.g., Amazon EC2</a:t>
            </a:r>
          </a:p>
          <a:p>
            <a:pPr lvl="1"/>
            <a:r>
              <a:rPr lang="en-GB" altLang="en-US" dirty="0" smtClean="0"/>
              <a:t>Get complete virtualized PC (e.g., Linux instance)</a:t>
            </a:r>
          </a:p>
        </p:txBody>
      </p:sp>
    </p:spTree>
    <p:extLst>
      <p:ext uri="{BB962C8B-B14F-4D97-AF65-F5344CB8AC3E}">
        <p14:creationId xmlns:p14="http://schemas.microsoft.com/office/powerpoint/2010/main" val="32814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/>
          <a:lstStyle/>
          <a:p>
            <a:r>
              <a:rPr lang="en-US" altLang="zh-CN" smtClean="0">
                <a:ea typeface="宋体" pitchFamily="2" charset="-122"/>
              </a:rPr>
              <a:t>Amazon EC2 – The Idea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zh-CN" sz="2400" dirty="0">
                <a:ea typeface="宋体" pitchFamily="2" charset="-122"/>
              </a:rPr>
              <a:t>EC </a:t>
            </a:r>
            <a:r>
              <a:rPr lang="en-US" altLang="zh-CN" sz="2400" dirty="0" smtClean="0">
                <a:ea typeface="宋体" pitchFamily="2" charset="-122"/>
              </a:rPr>
              <a:t>stands </a:t>
            </a:r>
            <a:r>
              <a:rPr lang="en-US" altLang="zh-CN" sz="2400" dirty="0">
                <a:ea typeface="宋体" pitchFamily="2" charset="-122"/>
              </a:rPr>
              <a:t>for </a:t>
            </a:r>
            <a:r>
              <a:rPr lang="en-US" altLang="zh-CN" sz="2400" i="1" dirty="0">
                <a:ea typeface="宋体" pitchFamily="2" charset="-122"/>
              </a:rPr>
              <a:t>Elastic Computing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2400" dirty="0">
                <a:ea typeface="宋体" pitchFamily="2" charset="-122"/>
              </a:rPr>
              <a:t>Sign up, then select &amp; configure virtualized resources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Machine (OS): </a:t>
            </a:r>
            <a:r>
              <a:rPr lang="en-US" altLang="zh-CN" sz="2000" dirty="0" smtClean="0">
                <a:ea typeface="宋体" pitchFamily="2" charset="-122"/>
              </a:rPr>
              <a:t>Windows </a:t>
            </a:r>
            <a:r>
              <a:rPr lang="en-US" altLang="zh-CN" sz="2000" dirty="0">
                <a:ea typeface="宋体" pitchFamily="2" charset="-122"/>
              </a:rPr>
              <a:t>Server, </a:t>
            </a:r>
            <a:r>
              <a:rPr lang="en-US" altLang="zh-CN" sz="2000" dirty="0" err="1">
                <a:ea typeface="宋体" pitchFamily="2" charset="-122"/>
              </a:rPr>
              <a:t>OpenSolaris</a:t>
            </a:r>
            <a:r>
              <a:rPr lang="en-US" altLang="zh-CN" sz="2000" dirty="0">
                <a:ea typeface="宋体" pitchFamily="2" charset="-122"/>
              </a:rPr>
              <a:t>, Fedora, Ubuntu, </a:t>
            </a:r>
            <a:r>
              <a:rPr lang="en-US" altLang="zh-CN" sz="2000" dirty="0" err="1">
                <a:ea typeface="宋体" pitchFamily="2" charset="-122"/>
              </a:rPr>
              <a:t>Debian</a:t>
            </a:r>
            <a:r>
              <a:rPr lang="en-US" altLang="zh-CN" sz="2000" dirty="0">
                <a:ea typeface="宋体" pitchFamily="2" charset="-122"/>
              </a:rPr>
              <a:t>, SUSE, Gentoo, Amazon Linux AMI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Infrastructure: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zh-CN" sz="1800" dirty="0">
                <a:ea typeface="宋体" pitchFamily="2" charset="-122"/>
              </a:rPr>
              <a:t>Data: IBM DB2, IBM Informix, Microsoft SQL, MySQL, Oracle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zh-CN" sz="1800" dirty="0">
                <a:ea typeface="宋体" pitchFamily="2" charset="-122"/>
              </a:rPr>
              <a:t>Web Hosting: Apache HTTP, IIS/Asp.NET, IBM WebSphere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zh-CN" sz="1800" dirty="0">
                <a:ea typeface="宋体" pitchFamily="2" charset="-122"/>
              </a:rPr>
              <a:t>Batch Processing: Hadoop, Condor, Open MPI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ea typeface="宋体" pitchFamily="2" charset="-122"/>
              </a:rPr>
              <a:t>Newer addition - </a:t>
            </a: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development environments: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zh-CN" sz="1800" dirty="0">
                <a:ea typeface="宋体" pitchFamily="2" charset="-122"/>
              </a:rPr>
              <a:t>IBM </a:t>
            </a:r>
            <a:r>
              <a:rPr lang="en-US" altLang="zh-CN" sz="1800" dirty="0" err="1">
                <a:ea typeface="宋体" pitchFamily="2" charset="-122"/>
              </a:rPr>
              <a:t>sMash</a:t>
            </a:r>
            <a:r>
              <a:rPr lang="en-US" altLang="zh-CN" sz="1800" dirty="0">
                <a:ea typeface="宋体" pitchFamily="2" charset="-122"/>
              </a:rPr>
              <a:t>, Ruby on Rails, </a:t>
            </a:r>
            <a:r>
              <a:rPr lang="en-US" altLang="zh-CN" sz="1800" dirty="0" err="1">
                <a:ea typeface="宋体" pitchFamily="2" charset="-122"/>
              </a:rPr>
              <a:t>Jboss</a:t>
            </a:r>
            <a:r>
              <a:rPr lang="en-US" altLang="zh-CN" sz="1800" dirty="0">
                <a:ea typeface="宋体" pitchFamily="2" charset="-122"/>
              </a:rPr>
              <a:t> Enterprise Application Platform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ea typeface="宋体" pitchFamily="2" charset="-122"/>
              </a:rPr>
              <a:t>Moving towards </a:t>
            </a:r>
            <a:r>
              <a:rPr lang="en-US" altLang="zh-CN" sz="2000" dirty="0">
                <a:solidFill>
                  <a:srgbClr val="336600"/>
                </a:solidFill>
                <a:ea typeface="宋体" pitchFamily="2" charset="-122"/>
              </a:rPr>
              <a:t>platform</a:t>
            </a:r>
            <a:r>
              <a:rPr lang="en-US" altLang="zh-CN" sz="2000" dirty="0">
                <a:ea typeface="宋体" pitchFamily="2" charset="-122"/>
              </a:rPr>
              <a:t> service (</a:t>
            </a: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PaaS</a:t>
            </a:r>
            <a:r>
              <a:rPr lang="en-US" altLang="zh-CN" sz="2000" dirty="0">
                <a:ea typeface="宋体" pitchFamily="2" charset="-122"/>
              </a:rPr>
              <a:t>)!  (Already there?)</a:t>
            </a:r>
          </a:p>
          <a:p>
            <a:pPr>
              <a:lnSpc>
                <a:spcPct val="80000"/>
              </a:lnSpc>
              <a:defRPr/>
            </a:pPr>
            <a:r>
              <a:rPr lang="en-US" altLang="zh-CN" sz="2400" dirty="0">
                <a:ea typeface="宋体" pitchFamily="2" charset="-122"/>
              </a:rPr>
              <a:t>Additional Web services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S3: </a:t>
            </a:r>
            <a:r>
              <a:rPr lang="en-US" altLang="zh-CN" sz="2000" dirty="0">
                <a:ea typeface="宋体" pitchFamily="2" charset="-122"/>
              </a:rPr>
              <a:t>Simple Storage Solution – transfer data in/out,  1 byte to 5 </a:t>
            </a:r>
            <a:r>
              <a:rPr lang="en-US" altLang="zh-CN" sz="2000" dirty="0" smtClean="0">
                <a:ea typeface="宋体" pitchFamily="2" charset="-122"/>
              </a:rPr>
              <a:t>TB (e.g., </a:t>
            </a:r>
            <a:r>
              <a:rPr lang="en-US" altLang="zh-CN" sz="2000" dirty="0" err="1" smtClean="0">
                <a:ea typeface="宋体" pitchFamily="2" charset="-122"/>
              </a:rPr>
              <a:t>DropBox</a:t>
            </a:r>
            <a:r>
              <a:rPr lang="en-US" altLang="zh-CN" sz="2000" dirty="0" smtClean="0">
                <a:ea typeface="宋体" pitchFamily="2" charset="-122"/>
              </a:rPr>
              <a:t>)</a:t>
            </a:r>
            <a:endParaRPr lang="en-US" altLang="zh-CN" sz="2000" dirty="0">
              <a:ea typeface="宋体" pitchFamily="2" charset="-122"/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zh-CN" sz="2000" dirty="0">
                <a:solidFill>
                  <a:srgbClr val="0070C0"/>
                </a:solidFill>
                <a:ea typeface="宋体" pitchFamily="2" charset="-122"/>
              </a:rPr>
              <a:t>SQS</a:t>
            </a:r>
            <a:r>
              <a:rPr lang="en-US" altLang="zh-CN" sz="2000" dirty="0">
                <a:ea typeface="宋体" pitchFamily="2" charset="-122"/>
              </a:rPr>
              <a:t>: Simple Queue Service – transfer between cloud </a:t>
            </a:r>
            <a:r>
              <a:rPr lang="en-US" altLang="zh-CN" sz="2000" dirty="0" smtClean="0">
                <a:ea typeface="宋体" pitchFamily="2" charset="-122"/>
              </a:rPr>
              <a:t>components</a:t>
            </a:r>
            <a:endParaRPr lang="en-US" altLang="zh-CN" sz="2000" dirty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04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smtClean="0"/>
              <a:t>Amazon EC2: Pricing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229600" cy="4924425"/>
          </a:xfrm>
        </p:spPr>
        <p:txBody>
          <a:bodyPr lIns="91440" tIns="45720" rIns="91440" bIns="4572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sz="2400" dirty="0" smtClean="0"/>
              <a:t>Free! (at start):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Run single Amazon Micro Instance for year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750 hours of EC2, 750 hours of Elastic Load Balancing plus 15 GB data processing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15 GB bandwidth in/out across all services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On demand instances: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Pay per hour, no long-term commitment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From $0.025/hour </a:t>
            </a:r>
            <a:r>
              <a:rPr lang="en-GB" altLang="en-US" sz="2000" dirty="0" smtClean="0">
                <a:sym typeface="Wingdings" panose="05000000000000000000" pitchFamily="2" charset="2"/>
              </a:rPr>
              <a:t> </a:t>
            </a:r>
            <a:r>
              <a:rPr lang="en-GB" altLang="en-US" sz="2000" dirty="0" smtClean="0"/>
              <a:t>$0.76/hour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Reserved instances: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Upfront payment, with discount per hour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From $227/year + $0.01/hour </a:t>
            </a:r>
            <a:r>
              <a:rPr lang="en-GB" altLang="en-US" sz="2000" dirty="0" smtClean="0">
                <a:sym typeface="Wingdings" panose="05000000000000000000" pitchFamily="2" charset="2"/>
              </a:rPr>
              <a:t></a:t>
            </a:r>
            <a:r>
              <a:rPr lang="en-GB" altLang="en-US" sz="2000" dirty="0" smtClean="0"/>
              <a:t> $1820/year + $0.32/hour</a:t>
            </a:r>
          </a:p>
          <a:p>
            <a:pPr>
              <a:lnSpc>
                <a:spcPct val="80000"/>
              </a:lnSpc>
            </a:pPr>
            <a:r>
              <a:rPr lang="en-GB" altLang="en-US" sz="2400" dirty="0" smtClean="0"/>
              <a:t>Spot instances: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Bid for unused EC2 capacity: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Spot price fluctuates with supply/demand, if bid over Spot Price, you get it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From $0.007/hour </a:t>
            </a:r>
            <a:r>
              <a:rPr lang="en-GB" altLang="en-US" sz="2000" dirty="0" smtClean="0">
                <a:sym typeface="Wingdings" panose="05000000000000000000" pitchFamily="2" charset="2"/>
              </a:rPr>
              <a:t></a:t>
            </a:r>
            <a:r>
              <a:rPr lang="en-GB" altLang="en-US" sz="2000" dirty="0" smtClean="0"/>
              <a:t>  $0.68/hour</a:t>
            </a:r>
          </a:p>
          <a:p>
            <a:pPr>
              <a:lnSpc>
                <a:spcPct val="80000"/>
              </a:lnSpc>
            </a:pPr>
            <a:endParaRPr lang="en-GB" altLang="en-US" sz="2200" dirty="0" smtClean="0"/>
          </a:p>
          <a:p>
            <a:pPr lvl="1">
              <a:lnSpc>
                <a:spcPct val="80000"/>
              </a:lnSpc>
            </a:pPr>
            <a:endParaRPr lang="en-GB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366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EC2 Application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Peter Harkins (Senior Engineer at The Washington Post)</a:t>
            </a:r>
          </a:p>
          <a:p>
            <a:pPr lvl="1"/>
            <a:r>
              <a:rPr lang="en-US" dirty="0"/>
              <a:t>200 EC2 instances (1,407 server hours)</a:t>
            </a:r>
          </a:p>
          <a:p>
            <a:pPr lvl="1"/>
            <a:r>
              <a:rPr lang="en-US" dirty="0"/>
              <a:t>Convert 17,481 pages of Clinton’s travel docs within 9 hours after release</a:t>
            </a:r>
          </a:p>
          <a:p>
            <a:r>
              <a:rPr lang="en-US" dirty="0" smtClean="0"/>
              <a:t>Airbnb</a:t>
            </a:r>
            <a:endParaRPr lang="en-US" dirty="0"/>
          </a:p>
          <a:p>
            <a:pPr lvl="1"/>
            <a:r>
              <a:rPr lang="en-US" dirty="0"/>
              <a:t>200 EC2 </a:t>
            </a:r>
            <a:r>
              <a:rPr lang="en-US" dirty="0" smtClean="0"/>
              <a:t>instances</a:t>
            </a:r>
          </a:p>
          <a:p>
            <a:pPr lvl="1"/>
            <a:r>
              <a:rPr lang="en-US" dirty="0" smtClean="0"/>
              <a:t>50 </a:t>
            </a:r>
            <a:r>
              <a:rPr lang="en-US" dirty="0"/>
              <a:t>BG data daily, S3 for storage (10 TB user pictures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Zynga, Netflix, Adobe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0412" y="6063734"/>
            <a:ext cx="5961312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Case studies: </a:t>
            </a:r>
            <a:r>
              <a:rPr lang="en-US" altLang="zh-CN" dirty="0" smtClean="0">
                <a:ea typeface="宋体" pitchFamily="2" charset="-122"/>
                <a:hlinkClick r:id="rId2"/>
              </a:rPr>
              <a:t>http</a:t>
            </a:r>
            <a:r>
              <a:rPr lang="en-US" altLang="zh-CN" dirty="0">
                <a:ea typeface="宋体" pitchFamily="2" charset="-122"/>
                <a:hlinkClick r:id="rId2"/>
              </a:rPr>
              <a:t>://</a:t>
            </a:r>
            <a:r>
              <a:rPr lang="en-US" altLang="zh-CN" dirty="0" smtClean="0">
                <a:ea typeface="宋体" pitchFamily="2" charset="-122"/>
                <a:hlinkClick r:id="rId2"/>
              </a:rPr>
              <a:t>aws.amazon.com/solutions/case-studies</a:t>
            </a:r>
            <a:r>
              <a:rPr lang="en-US" altLang="zh-CN" dirty="0" smtClean="0">
                <a:ea typeface="宋体" pitchFamily="2" charset="-122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6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1440" tIns="45720" rIns="91440" bIns="45720"/>
          <a:lstStyle/>
          <a:p>
            <a:pPr marL="457200" indent="-457200" algn="just" eaLnBrk="1" hangingPunct="1">
              <a:buFontTx/>
              <a:buAutoNum type="alphaUcPeriod" startAt="3"/>
            </a:pPr>
            <a:r>
              <a:rPr lang="en-US" altLang="zh-CN" sz="2000" dirty="0" smtClean="0">
                <a:ea typeface="宋体" pitchFamily="2" charset="-122"/>
              </a:rPr>
              <a:t>Individual computers have limited resources compared to scale of current problems &amp; application domains:</a:t>
            </a:r>
          </a:p>
          <a:p>
            <a:pPr marL="457200" indent="-457200" algn="just" eaLnBrk="1" hangingPunct="1">
              <a:buClr>
                <a:srgbClr val="C00000"/>
              </a:buClr>
              <a:buFontTx/>
              <a:buAutoNum type="alphaUcPeriod" startAt="3"/>
            </a:pPr>
            <a:endParaRPr lang="en-US" altLang="zh-CN" sz="2000" dirty="0" smtClean="0">
              <a:solidFill>
                <a:srgbClr val="7F7F7F"/>
              </a:solidFill>
              <a:ea typeface="宋体" pitchFamily="2" charset="-122"/>
            </a:endParaRPr>
          </a:p>
          <a:p>
            <a:pPr marL="857250" lvl="1" indent="-457200" algn="just" eaLnBrk="1" hangingPunct="1">
              <a:buFontTx/>
              <a:buAutoNum type="arabicPeriod"/>
            </a:pPr>
            <a:r>
              <a:rPr lang="en-US" altLang="zh-CN" sz="1800" dirty="0" smtClean="0">
                <a:ea typeface="宋体" pitchFamily="2" charset="-122"/>
              </a:rPr>
              <a:t>Caches and Memory:</a:t>
            </a:r>
          </a:p>
          <a:p>
            <a:pPr marL="457200" indent="-457200" algn="just" eaLnBrk="1" hangingPunct="1">
              <a:buFont typeface="Monotype Sorts" pitchFamily="2" charset="2"/>
              <a:buNone/>
            </a:pPr>
            <a:endParaRPr lang="en-US" altLang="zh-CN" sz="1800" dirty="0" smtClean="0">
              <a:solidFill>
                <a:srgbClr val="7F7F7F"/>
              </a:solidFill>
              <a:ea typeface="宋体" pitchFamily="2" charset="-122"/>
            </a:endParaRPr>
          </a:p>
          <a:p>
            <a:pPr marL="457200" indent="-457200" algn="just" eaLnBrk="1" hangingPunct="1">
              <a:buClr>
                <a:srgbClr val="7F7F7F"/>
              </a:buClr>
              <a:buFont typeface="Monotype Sorts" pitchFamily="2" charset="2"/>
              <a:buNone/>
            </a:pPr>
            <a:endParaRPr lang="en-US" altLang="zh-CN" sz="1800" b="1" dirty="0" smtClean="0">
              <a:solidFill>
                <a:srgbClr val="00B050"/>
              </a:solidFill>
              <a:ea typeface="宋体" pitchFamily="2" charset="-122"/>
            </a:endParaRPr>
          </a:p>
          <a:p>
            <a:pPr marL="857250" lvl="1" indent="-457200" algn="just" eaLnBrk="1" hangingPunct="1">
              <a:buFont typeface="Monotype Sorts" pitchFamily="2" charset="2"/>
              <a:buNone/>
            </a:pPr>
            <a:endParaRPr lang="en-US" altLang="zh-CN" sz="1600" dirty="0" smtClean="0">
              <a:solidFill>
                <a:srgbClr val="7F7F7F"/>
              </a:solidFill>
              <a:ea typeface="宋体" pitchFamily="2" charset="-122"/>
            </a:endParaRPr>
          </a:p>
          <a:p>
            <a:pPr marL="857250" lvl="1" indent="-457200" algn="just" eaLnBrk="1" hangingPunct="1">
              <a:buFont typeface="Monotype Sorts" pitchFamily="2" charset="2"/>
              <a:buNone/>
            </a:pPr>
            <a:endParaRPr lang="zh-CN" altLang="en-US" sz="2000" dirty="0" smtClean="0">
              <a:solidFill>
                <a:srgbClr val="7F7F7F"/>
              </a:solidFill>
              <a:ea typeface="宋体" pitchFamily="2" charset="-122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2895600"/>
          <a:ext cx="36957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2867025" y="3048000"/>
            <a:ext cx="22098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16KB- 64KB, 2-4 cycles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200400" y="3759200"/>
            <a:ext cx="22098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512KB- 8MB, 6-15 cycles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33800" y="4568825"/>
            <a:ext cx="22098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4MB- 32MB, 30-50 cycles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191000" y="5334000"/>
            <a:ext cx="22098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2</a:t>
            </a:r>
            <a:r>
              <a:rPr lang="en-US" sz="1200" dirty="0" smtClean="0">
                <a:solidFill>
                  <a:schemeClr val="tx1"/>
                </a:solidFill>
              </a:rPr>
              <a:t>GB- 16GB</a:t>
            </a:r>
            <a:r>
              <a:rPr lang="en-US" sz="1200" dirty="0">
                <a:solidFill>
                  <a:schemeClr val="tx1"/>
                </a:solidFill>
              </a:rPr>
              <a:t>, 300+ cycles</a:t>
            </a:r>
          </a:p>
        </p:txBody>
      </p:sp>
      <p:pic>
        <p:nvPicPr>
          <p:cNvPr id="3892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84149"/>
            <a:ext cx="1600200" cy="1377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46" y="4317756"/>
            <a:ext cx="13716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648200" y="6096000"/>
            <a:ext cx="2209800" cy="30480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1-5 TB, 3 billion+ cycles</a:t>
            </a:r>
            <a:endParaRPr lang="en-US" sz="12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" y="5841756"/>
            <a:ext cx="4572000" cy="742950"/>
            <a:chOff x="0" y="2228850"/>
            <a:chExt cx="3695700" cy="7429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Trapezoid 12"/>
            <p:cNvSpPr/>
            <p:nvPr/>
          </p:nvSpPr>
          <p:spPr>
            <a:xfrm>
              <a:off x="0" y="2228850"/>
              <a:ext cx="3695700" cy="742950"/>
            </a:xfrm>
            <a:prstGeom prst="trapezoid">
              <a:avLst>
                <a:gd name="adj" fmla="val 62179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rapezoid 4"/>
            <p:cNvSpPr/>
            <p:nvPr/>
          </p:nvSpPr>
          <p:spPr>
            <a:xfrm>
              <a:off x="646747" y="2330694"/>
              <a:ext cx="2402205" cy="6096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solidFill>
                    <a:srgbClr val="0000FF"/>
                  </a:solidFill>
                </a:rPr>
                <a:t>Hard Drive</a:t>
              </a:r>
              <a:endParaRPr lang="en-US" sz="3200" kern="1200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8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PaaS</a:t>
            </a:r>
            <a:r>
              <a:rPr lang="en-GB" altLang="en-US" dirty="0" smtClean="0"/>
              <a:t> – Platform as a Service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dirty="0" smtClean="0"/>
              <a:t>Integrated development environment</a:t>
            </a:r>
          </a:p>
          <a:p>
            <a:pPr lvl="1">
              <a:lnSpc>
                <a:spcPct val="80000"/>
              </a:lnSpc>
            </a:pPr>
            <a:r>
              <a:rPr lang="en-GB" altLang="en-US" dirty="0" smtClean="0"/>
              <a:t>e.g., application design, testing, deployment, hosting, frameworks for database integration, storage, app versioning, etc.</a:t>
            </a:r>
          </a:p>
          <a:p>
            <a:pPr>
              <a:lnSpc>
                <a:spcPct val="80000"/>
              </a:lnSpc>
            </a:pPr>
            <a:r>
              <a:rPr lang="en-GB" altLang="en-US" dirty="0" smtClean="0"/>
              <a:t>Develop applications on top</a:t>
            </a:r>
          </a:p>
          <a:p>
            <a:pPr>
              <a:lnSpc>
                <a:spcPct val="80000"/>
              </a:lnSpc>
            </a:pPr>
            <a:r>
              <a:rPr lang="en-GB" altLang="en-US" dirty="0" smtClean="0"/>
              <a:t>Responsible for managing data, application (development)</a:t>
            </a:r>
          </a:p>
          <a:p>
            <a:pPr>
              <a:lnSpc>
                <a:spcPct val="80000"/>
              </a:lnSpc>
            </a:pPr>
            <a:r>
              <a:rPr lang="en-GB" altLang="en-US" dirty="0" smtClean="0"/>
              <a:t>Example - Google </a:t>
            </a:r>
            <a:r>
              <a:rPr lang="en-GB" altLang="en-US" dirty="0" smtClean="0"/>
              <a:t>App Engine</a:t>
            </a:r>
          </a:p>
          <a:p>
            <a:pPr>
              <a:lnSpc>
                <a:spcPct val="80000"/>
              </a:lnSpc>
            </a:pPr>
            <a:endParaRPr lang="en-GB" altLang="en-US" sz="2800" dirty="0" smtClean="0"/>
          </a:p>
          <a:p>
            <a:pPr lvl="1">
              <a:lnSpc>
                <a:spcPct val="80000"/>
              </a:lnSpc>
            </a:pPr>
            <a:endParaRPr lang="en-GB" altLang="en-US" dirty="0" smtClean="0"/>
          </a:p>
          <a:p>
            <a:pPr lvl="1">
              <a:lnSpc>
                <a:spcPct val="80000"/>
              </a:lnSpc>
            </a:pP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9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Google App Engine: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0980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Sign up via Google Accounts</a:t>
            </a:r>
          </a:p>
          <a:p>
            <a:r>
              <a:rPr lang="en-US" dirty="0"/>
              <a:t>Develop App Engine Web applications locally using SDK – emulates all services</a:t>
            </a:r>
          </a:p>
          <a:p>
            <a:r>
              <a:rPr lang="en-US" dirty="0"/>
              <a:t>Includes tool to upload application code, static files and </a:t>
            </a:r>
            <a:r>
              <a:rPr lang="en-US" dirty="0" err="1"/>
              <a:t>config</a:t>
            </a:r>
            <a:r>
              <a:rPr lang="en-US" dirty="0"/>
              <a:t> files</a:t>
            </a:r>
          </a:p>
          <a:p>
            <a:r>
              <a:rPr lang="en-US" dirty="0"/>
              <a:t>Can ‘version’ </a:t>
            </a:r>
            <a:r>
              <a:rPr lang="en-US" dirty="0" smtClean="0"/>
              <a:t>web </a:t>
            </a:r>
            <a:r>
              <a:rPr lang="en-US" dirty="0"/>
              <a:t>application instances</a:t>
            </a:r>
          </a:p>
          <a:p>
            <a:r>
              <a:rPr lang="en-US" dirty="0"/>
              <a:t>Apps run in Java/Python ‘sandbox’</a:t>
            </a:r>
          </a:p>
          <a:p>
            <a:r>
              <a:rPr lang="en-US" dirty="0"/>
              <a:t>Automatic scaling and load balancing – abstract across underlying resources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5596164" cy="3508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3704492"/>
            <a:ext cx="1130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developer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92246" y="3889158"/>
            <a:ext cx="546154" cy="0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77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smtClean="0"/>
              <a:t>Google App Engine: Pricing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1962150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GB" altLang="en-US" sz="2200" dirty="0" smtClean="0"/>
              <a:t>Free within quota: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500MB storage, 5 million page views a month (~6.5 CPU hours, 1GB)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10 applications/developer</a:t>
            </a:r>
          </a:p>
          <a:p>
            <a:pPr>
              <a:lnSpc>
                <a:spcPct val="80000"/>
              </a:lnSpc>
            </a:pPr>
            <a:r>
              <a:rPr lang="en-GB" altLang="en-US" sz="2200" dirty="0" smtClean="0"/>
              <a:t>Billed model: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Each app $8/user (max $1000) a month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For each app:</a:t>
            </a:r>
          </a:p>
          <a:p>
            <a:pPr lvl="1">
              <a:lnSpc>
                <a:spcPct val="80000"/>
              </a:lnSpc>
            </a:pPr>
            <a:endParaRPr lang="en-GB" altLang="en-US" sz="20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831988"/>
              </p:ext>
            </p:extLst>
          </p:nvPr>
        </p:nvGraphicFramePr>
        <p:xfrm>
          <a:off x="1447800" y="3352800"/>
          <a:ext cx="6432550" cy="3240145"/>
        </p:xfrm>
        <a:graphic>
          <a:graphicData uri="http://schemas.openxmlformats.org/drawingml/2006/table">
            <a:tbl>
              <a:tblPr/>
              <a:tblGrid>
                <a:gridCol w="2144713"/>
                <a:gridCol w="2143125"/>
                <a:gridCol w="2144712"/>
              </a:tblGrid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Resource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Unit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</a:rPr>
                        <a:t>Unit cost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Outgoing bandwidth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$0.12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Incoming bandwidth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GB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CPU Time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CPU hours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$0.10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Stored Data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GB/month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$0.15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40017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High Replication Stg.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GB/month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$0.45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Recipients Emailed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Recipients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$0.0001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3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Always On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N/A (daily)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$0.30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dirty="0" smtClean="0">
                <a:solidFill>
                  <a:srgbClr val="0070C0"/>
                </a:solidFill>
              </a:rPr>
              <a:t>SaaS</a:t>
            </a:r>
            <a:r>
              <a:rPr lang="en-GB" altLang="en-US" dirty="0" smtClean="0"/>
              <a:t> – Software as a Service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/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GB" altLang="en-US" sz="2200" dirty="0" smtClean="0"/>
              <a:t>Top layer consumed directly by end user – the ‘business’ functionality</a:t>
            </a:r>
          </a:p>
          <a:p>
            <a:pPr>
              <a:lnSpc>
                <a:spcPct val="80000"/>
              </a:lnSpc>
            </a:pPr>
            <a:r>
              <a:rPr lang="en-GB" altLang="en-US" sz="2200" dirty="0" smtClean="0"/>
              <a:t>Application software provided, you configure it (more or less)</a:t>
            </a:r>
          </a:p>
          <a:p>
            <a:pPr>
              <a:lnSpc>
                <a:spcPct val="80000"/>
              </a:lnSpc>
            </a:pPr>
            <a:r>
              <a:rPr lang="en-GB" altLang="en-US" sz="2200" dirty="0" smtClean="0"/>
              <a:t>Various levels of maturity:</a:t>
            </a:r>
          </a:p>
          <a:p>
            <a:pPr lvl="1">
              <a:lnSpc>
                <a:spcPct val="80000"/>
              </a:lnSpc>
            </a:pPr>
            <a:r>
              <a:rPr lang="en-GB" altLang="en-US" sz="2000" b="1" dirty="0" smtClean="0"/>
              <a:t>Level 1:</a:t>
            </a:r>
            <a:r>
              <a:rPr lang="en-GB" altLang="en-US" sz="2000" dirty="0" smtClean="0"/>
              <a:t> each customer has own customised version of application in own instance</a:t>
            </a:r>
          </a:p>
          <a:p>
            <a:pPr lvl="1">
              <a:lnSpc>
                <a:spcPct val="80000"/>
              </a:lnSpc>
            </a:pPr>
            <a:r>
              <a:rPr lang="en-GB" altLang="en-US" sz="2000" b="1" dirty="0" smtClean="0"/>
              <a:t>Level 2:</a:t>
            </a:r>
            <a:r>
              <a:rPr lang="en-GB" altLang="en-US" sz="2000" dirty="0" smtClean="0"/>
              <a:t> all instances use same application code, but configured individually</a:t>
            </a:r>
          </a:p>
          <a:p>
            <a:pPr lvl="1">
              <a:lnSpc>
                <a:spcPct val="80000"/>
              </a:lnSpc>
            </a:pPr>
            <a:r>
              <a:rPr lang="en-GB" altLang="en-US" sz="2000" b="1" dirty="0" smtClean="0"/>
              <a:t>Level 3:</a:t>
            </a:r>
            <a:r>
              <a:rPr lang="en-GB" altLang="en-US" sz="2000" dirty="0" smtClean="0"/>
              <a:t> single instance of application across all customers</a:t>
            </a:r>
          </a:p>
          <a:p>
            <a:pPr lvl="1">
              <a:lnSpc>
                <a:spcPct val="80000"/>
              </a:lnSpc>
            </a:pPr>
            <a:r>
              <a:rPr lang="en-GB" altLang="en-US" sz="2000" b="1" dirty="0" smtClean="0"/>
              <a:t>Level 4:</a:t>
            </a:r>
            <a:r>
              <a:rPr lang="en-GB" altLang="en-US" sz="2000" dirty="0" smtClean="0"/>
              <a:t> multiple customers served on load-balanced ‘farm’ of identical instances</a:t>
            </a:r>
          </a:p>
          <a:p>
            <a:pPr lvl="1">
              <a:lnSpc>
                <a:spcPct val="80000"/>
              </a:lnSpc>
            </a:pPr>
            <a:r>
              <a:rPr lang="en-GB" altLang="en-US" sz="2000" dirty="0" smtClean="0"/>
              <a:t>Levels 3 &amp; 4: separate customer data! (Somewhat similar to </a:t>
            </a:r>
            <a:r>
              <a:rPr lang="en-GB" altLang="en-US" sz="2000" dirty="0" smtClean="0">
                <a:solidFill>
                  <a:srgbClr val="0070C0"/>
                </a:solidFill>
              </a:rPr>
              <a:t>PaaS</a:t>
            </a:r>
            <a:r>
              <a:rPr lang="en-GB" alt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GB" altLang="en-US" sz="2200" dirty="0" smtClean="0"/>
              <a:t>e.g. Gmail, Google Sites, Google Docs, Facebook</a:t>
            </a:r>
          </a:p>
        </p:txBody>
      </p:sp>
    </p:spTree>
    <p:extLst>
      <p:ext uri="{BB962C8B-B14F-4D97-AF65-F5344CB8AC3E}">
        <p14:creationId xmlns:p14="http://schemas.microsoft.com/office/powerpoint/2010/main" val="28081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smtClean="0"/>
              <a:t>Summary of Provision</a:t>
            </a:r>
          </a:p>
        </p:txBody>
      </p:sp>
      <p:pic>
        <p:nvPicPr>
          <p:cNvPr id="26627" name="Picture 2" descr="http://silverlighthack.com/image.axd?picture=2011%2f2%2fCloudServiceHierarchy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17638"/>
            <a:ext cx="7345362" cy="4748212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900113" y="6381750"/>
            <a:ext cx="734536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29" name="TextBox 6"/>
          <p:cNvSpPr txBox="1">
            <a:spLocks noChangeArrowheads="1"/>
          </p:cNvSpPr>
          <p:nvPr/>
        </p:nvSpPr>
        <p:spPr bwMode="auto">
          <a:xfrm>
            <a:off x="2051050" y="6383338"/>
            <a:ext cx="4968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GB" altLang="en-US" dirty="0">
                <a:latin typeface="Calibri" pitchFamily="34" charset="0"/>
              </a:rPr>
              <a:t>Application Migration – adopt </a:t>
            </a:r>
            <a:r>
              <a:rPr lang="en-GB" altLang="en-US" dirty="0" smtClean="0">
                <a:latin typeface="Calibri" pitchFamily="34" charset="0"/>
              </a:rPr>
              <a:t>level needed</a:t>
            </a:r>
            <a:endParaRPr lang="en-GB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r>
              <a:rPr lang="en-GB" altLang="en-US" smtClean="0"/>
              <a:t>Cloud Open Standards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600200"/>
            <a:ext cx="8763000" cy="4708525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</a:pPr>
            <a:r>
              <a:rPr lang="en-GB" altLang="en-US" sz="3000" dirty="0" smtClean="0"/>
              <a:t>Implementations typically have proprietary standards and interfaces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/>
              <a:t>Vendors like this – often locked into one implementation</a:t>
            </a:r>
          </a:p>
          <a:p>
            <a:pPr>
              <a:lnSpc>
                <a:spcPct val="80000"/>
              </a:lnSpc>
            </a:pPr>
            <a:endParaRPr lang="en-GB" altLang="en-US" sz="3000" dirty="0" smtClean="0"/>
          </a:p>
          <a:p>
            <a:pPr>
              <a:lnSpc>
                <a:spcPct val="80000"/>
              </a:lnSpc>
            </a:pPr>
            <a:r>
              <a:rPr lang="en-GB" altLang="en-US" sz="3000" dirty="0" smtClean="0"/>
              <a:t>Community ‘push’ towards open cloud standards: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/>
              <a:t>Open Grid Forum (OGF) –  Open Cloud Computing Interface (OCCI)</a:t>
            </a:r>
          </a:p>
          <a:p>
            <a:pPr lvl="1">
              <a:lnSpc>
                <a:spcPct val="80000"/>
              </a:lnSpc>
            </a:pPr>
            <a:r>
              <a:rPr lang="en-GB" altLang="en-US" sz="2600" dirty="0" smtClean="0"/>
              <a:t>Distributed Management Task Force (DMTF) – Open Virtualisation Format (OVF)</a:t>
            </a:r>
          </a:p>
          <a:p>
            <a:pPr lvl="1">
              <a:lnSpc>
                <a:spcPct val="80000"/>
              </a:lnSpc>
            </a:pPr>
            <a:endParaRPr lang="en-GB" altLang="en-US" sz="2600" dirty="0" smtClean="0"/>
          </a:p>
          <a:p>
            <a:pPr>
              <a:lnSpc>
                <a:spcPct val="80000"/>
              </a:lnSpc>
            </a:pPr>
            <a:endParaRPr lang="en-GB" altLang="en-US" sz="3000" dirty="0" smtClean="0"/>
          </a:p>
          <a:p>
            <a:pPr>
              <a:lnSpc>
                <a:spcPct val="80000"/>
              </a:lnSpc>
            </a:pPr>
            <a:endParaRPr lang="en-GB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5157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Also </a:t>
            </a:r>
            <a:r>
              <a:rPr lang="en-US" dirty="0" err="1" smtClean="0">
                <a:solidFill>
                  <a:srgbClr val="0070C0"/>
                </a:solidFill>
              </a:rPr>
              <a:t>HuaaS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– Human as a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24200" cy="31564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Extraction of information from crowds of people</a:t>
            </a:r>
          </a:p>
          <a:p>
            <a:r>
              <a:rPr lang="en-US" dirty="0" smtClean="0"/>
              <a:t>Arbitrary (e.g., notable YouTube videos, </a:t>
            </a:r>
            <a:r>
              <a:rPr lang="en-US" dirty="0" err="1" smtClean="0"/>
              <a:t>digg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On-demand </a:t>
            </a:r>
          </a:p>
          <a:p>
            <a:pPr marL="0" indent="0">
              <a:buNone/>
            </a:pPr>
            <a:r>
              <a:rPr lang="en-US" dirty="0" smtClean="0"/>
              <a:t>    task</a:t>
            </a:r>
            <a:endParaRPr lang="en-US" dirty="0"/>
          </a:p>
        </p:txBody>
      </p:sp>
      <p:pic>
        <p:nvPicPr>
          <p:cNvPr id="1026" name="Picture 2" descr="https://globalhealth.duke.edu/sites/default/files/posts/mturk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712602"/>
            <a:ext cx="6979071" cy="181230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98132"/>
            <a:ext cx="4997873" cy="159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1000" y="4343270"/>
            <a:ext cx="2529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Amazon Mechanical Turk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165832" y="1740932"/>
            <a:ext cx="2286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Games with a Purpose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22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"/>
            <a:ext cx="8382000" cy="914400"/>
          </a:xfrm>
        </p:spPr>
        <p:txBody>
          <a:bodyPr lIns="91440" tIns="45720" rIns="91440" bIns="45720">
            <a:normAutofit/>
          </a:bodyPr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Where to </a:t>
            </a:r>
            <a:r>
              <a:rPr lang="en-US" altLang="zh-CN" dirty="0" smtClean="0">
                <a:ea typeface="宋体" pitchFamily="2" charset="-122"/>
              </a:rPr>
              <a:t>Apply Distributed </a:t>
            </a:r>
            <a:r>
              <a:rPr lang="en-US" altLang="zh-CN" dirty="0" smtClean="0">
                <a:ea typeface="宋体" pitchFamily="2" charset="-122"/>
              </a:rPr>
              <a:t>Systems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7718"/>
              </p:ext>
            </p:extLst>
          </p:nvPr>
        </p:nvGraphicFramePr>
        <p:xfrm>
          <a:off x="304800" y="1066800"/>
          <a:ext cx="8610600" cy="55719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05300"/>
                <a:gridCol w="4305300"/>
              </a:tblGrid>
              <a:tr h="596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CN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Application Domain</a:t>
                      </a:r>
                      <a:endParaRPr kumimoji="0" lang="en-US" altLang="zh-CN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3" marB="4572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zh-CN" sz="1800" b="1" u="sng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Associated Networked Application</a:t>
                      </a:r>
                      <a:endParaRPr kumimoji="0" lang="en-US" altLang="zh-CN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宋体" pitchFamily="2" charset="-122"/>
                      </a:endParaRPr>
                    </a:p>
                  </a:txBody>
                  <a:tcPr marT="45723" marB="45723" horzOverflow="overflow"/>
                </a:tc>
              </a:tr>
              <a:tr h="46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Finance and commerce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E-commerce (e.g., Amazon and eBay, PayPal),  online banking and trading 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6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The information society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Web information and  search engines, e-books, Wikipedia; social networking: Facebook and Instagram, Twitter</a:t>
                      </a: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.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D9D9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606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Creative industries and entertainment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Online gaming,  music and film in the home, user-generated content, e.g. YouTube, Flickr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46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Healthcare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Health informatics, on online patient records, monitoring patients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43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Education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E-learning,  virtual learning environments;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distance learning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46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Transport and logistics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GPS in route finding systems, map services: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Google Maps, Google Earth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4673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Science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The Grid as an enabling technology for collaboration between scientists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  <a:tr h="434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20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Environmental management</a:t>
                      </a:r>
                      <a:endParaRPr kumimoji="0" lang="en-US" altLang="zh-CN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Monotype Sorts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Arial" charset="0"/>
                        </a:rPr>
                        <a:t>Sensor technology to monitor earthquakes, floods or tsunamis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ヒラギノ角ゴ ProN W3" pitchFamily="60" charset="-128"/>
                        <a:sym typeface="Arial" charset="0"/>
                      </a:endParaRPr>
                    </a:p>
                  </a:txBody>
                  <a:tcPr marL="50800" marR="50800" marT="50790" marB="5079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71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5163" y="3923374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92363" y="407577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" name="Straight Connector 8"/>
          <p:cNvCxnSpPr>
            <a:stCxn id="7" idx="4"/>
          </p:cNvCxnSpPr>
          <p:nvPr/>
        </p:nvCxnSpPr>
        <p:spPr>
          <a:xfrm>
            <a:off x="2544763" y="438057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354263" y="445677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4" name="Straight Connector 13"/>
          <p:cNvCxnSpPr>
            <a:stCxn id="11" idx="2"/>
          </p:cNvCxnSpPr>
          <p:nvPr/>
        </p:nvCxnSpPr>
        <p:spPr>
          <a:xfrm>
            <a:off x="2544763" y="46853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01863" y="4837774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02163" y="3694774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059363" y="384717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30" name="Straight Connector 29"/>
          <p:cNvCxnSpPr>
            <a:stCxn id="29" idx="4"/>
          </p:cNvCxnSpPr>
          <p:nvPr/>
        </p:nvCxnSpPr>
        <p:spPr>
          <a:xfrm>
            <a:off x="5211763" y="415197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021263" y="422817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>
          <a:xfrm>
            <a:off x="5211763" y="44567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5059363" y="4990174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41" name="Oval 40"/>
          <p:cNvSpPr/>
          <p:nvPr/>
        </p:nvSpPr>
        <p:spPr>
          <a:xfrm>
            <a:off x="5554663" y="384717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2" name="Straight Connector 41"/>
          <p:cNvCxnSpPr>
            <a:stCxn id="41" idx="4"/>
          </p:cNvCxnSpPr>
          <p:nvPr/>
        </p:nvCxnSpPr>
        <p:spPr>
          <a:xfrm>
            <a:off x="5707063" y="415197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5516563" y="422817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4" name="Straight Connector 43"/>
          <p:cNvCxnSpPr>
            <a:stCxn id="43" idx="2"/>
          </p:cNvCxnSpPr>
          <p:nvPr/>
        </p:nvCxnSpPr>
        <p:spPr>
          <a:xfrm>
            <a:off x="5707063" y="44567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6042026" y="384717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46" name="Straight Connector 45"/>
          <p:cNvCxnSpPr>
            <a:stCxn id="45" idx="4"/>
          </p:cNvCxnSpPr>
          <p:nvPr/>
        </p:nvCxnSpPr>
        <p:spPr>
          <a:xfrm>
            <a:off x="6194426" y="415197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03926" y="422817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48" name="Straight Connector 47"/>
          <p:cNvCxnSpPr>
            <a:stCxn id="47" idx="2"/>
          </p:cNvCxnSpPr>
          <p:nvPr/>
        </p:nvCxnSpPr>
        <p:spPr>
          <a:xfrm>
            <a:off x="6194426" y="44567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507163" y="3847174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0" name="Straight Connector 49"/>
          <p:cNvCxnSpPr>
            <a:stCxn id="49" idx="4"/>
          </p:cNvCxnSpPr>
          <p:nvPr/>
        </p:nvCxnSpPr>
        <p:spPr>
          <a:xfrm>
            <a:off x="6659563" y="4151974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469063" y="4228174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2" name="Straight Connector 51"/>
          <p:cNvCxnSpPr>
            <a:stCxn id="51" idx="2"/>
          </p:cNvCxnSpPr>
          <p:nvPr/>
        </p:nvCxnSpPr>
        <p:spPr>
          <a:xfrm>
            <a:off x="6659563" y="44567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Rounded Rectangle 25605"/>
          <p:cNvSpPr/>
          <p:nvPr/>
        </p:nvSpPr>
        <p:spPr>
          <a:xfrm>
            <a:off x="5059363" y="4609174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25608" name="Straight Connector 25607"/>
          <p:cNvCxnSpPr/>
          <p:nvPr/>
        </p:nvCxnSpPr>
        <p:spPr>
          <a:xfrm>
            <a:off x="5516563" y="4837774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0" name="Straight Connector 25609"/>
          <p:cNvCxnSpPr/>
          <p:nvPr/>
        </p:nvCxnSpPr>
        <p:spPr>
          <a:xfrm>
            <a:off x="5821363" y="4847299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2" name="Straight Connector 25611"/>
          <p:cNvCxnSpPr/>
          <p:nvPr/>
        </p:nvCxnSpPr>
        <p:spPr>
          <a:xfrm>
            <a:off x="6126163" y="483777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4" name="Straight Connector 25613"/>
          <p:cNvCxnSpPr/>
          <p:nvPr/>
        </p:nvCxnSpPr>
        <p:spPr>
          <a:xfrm>
            <a:off x="6384926" y="4856824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800">
                <a:solidFill>
                  <a:srgbClr val="80808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>
                <a:solidFill>
                  <a:srgbClr val="80808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400050" lvl="1" indent="0" algn="just" eaLnBrk="1" hangingPunct="1">
              <a:buClr>
                <a:srgbClr val="C00000"/>
              </a:buClr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2.  Processor:</a:t>
            </a: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</a:rPr>
              <a:t>Number of transistors integrated on single die has continued to grow at Moore’s pace</a:t>
            </a:r>
            <a:endParaRPr lang="en-US" sz="2000" dirty="0">
              <a:solidFill>
                <a:schemeClr val="tx1"/>
              </a:solidFill>
              <a:ea typeface="+mn-ea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Chip Multiprocessors (</a:t>
            </a:r>
            <a:r>
              <a:rPr lang="en-US" sz="2000" i="1" dirty="0">
                <a:solidFill>
                  <a:schemeClr val="tx1"/>
                </a:solidFill>
                <a:ea typeface="+mn-ea"/>
              </a:rPr>
              <a:t>CMPs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) are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now available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993" name="TextBox 25614"/>
          <p:cNvSpPr txBox="1">
            <a:spLocks noChangeArrowheads="1"/>
          </p:cNvSpPr>
          <p:nvPr/>
        </p:nvSpPr>
        <p:spPr bwMode="auto">
          <a:xfrm>
            <a:off x="1638301" y="5341011"/>
            <a:ext cx="18129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cs typeface="Arial" charset="0"/>
              </a:rPr>
              <a:t>A single Processor Chip</a:t>
            </a:r>
          </a:p>
        </p:txBody>
      </p:sp>
      <p:sp>
        <p:nvSpPr>
          <p:cNvPr id="40994" name="TextBox 83"/>
          <p:cNvSpPr txBox="1">
            <a:spLocks noChangeArrowheads="1"/>
          </p:cNvSpPr>
          <p:nvPr/>
        </p:nvSpPr>
        <p:spPr bwMode="auto">
          <a:xfrm>
            <a:off x="5553076" y="5602949"/>
            <a:ext cx="663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>
                <a:cs typeface="Arial" charset="0"/>
              </a:rPr>
              <a:t>A CMP</a:t>
            </a:r>
          </a:p>
        </p:txBody>
      </p:sp>
      <p:sp>
        <p:nvSpPr>
          <p:cNvPr id="2" name="Chevron 1"/>
          <p:cNvSpPr/>
          <p:nvPr/>
        </p:nvSpPr>
        <p:spPr>
          <a:xfrm>
            <a:off x="3611563" y="4190074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228600" y="16002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rgbClr val="80808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80808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857250" lvl="1" indent="-457200" algn="just" eaLnBrk="1" hangingPunct="1">
              <a:buFont typeface="+mj-lt"/>
              <a:buAutoNum type="arabicPeriod" startAt="3"/>
              <a:defRPr/>
            </a:pPr>
            <a:r>
              <a:rPr lang="en-US" sz="2400" dirty="0" smtClean="0">
                <a:solidFill>
                  <a:schemeClr val="tx1"/>
                </a:solidFill>
                <a:ea typeface="+mn-ea"/>
              </a:rPr>
              <a:t>Processor (continued):</a:t>
            </a:r>
            <a:endParaRPr lang="en-US" sz="2400" dirty="0">
              <a:solidFill>
                <a:schemeClr val="tx1"/>
              </a:solidFill>
              <a:ea typeface="+mn-ea"/>
            </a:endParaRPr>
          </a:p>
          <a:p>
            <a:pPr lvl="1" algn="just" eaLnBrk="1" hangingPunct="1">
              <a:buFont typeface="Wingdings" pitchFamily="2" charset="2"/>
              <a:buChar char="§"/>
              <a:defRPr/>
            </a:pPr>
            <a:r>
              <a:rPr lang="en-US" sz="2000" dirty="0" smtClean="0">
                <a:solidFill>
                  <a:schemeClr val="tx1"/>
                </a:solidFill>
                <a:ea typeface="+mn-ea"/>
              </a:rPr>
              <a:t>CPU speed grows at rate of 55% annually, but mem speed grew only 7%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5000" y="46482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010150" y="4953000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8" name="Straight Connector 7"/>
          <p:cNvCxnSpPr>
            <a:endCxn id="37" idx="0"/>
          </p:cNvCxnSpPr>
          <p:nvPr/>
        </p:nvCxnSpPr>
        <p:spPr>
          <a:xfrm>
            <a:off x="5905500" y="4587875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419600" y="5408613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P</a:t>
            </a:r>
          </a:p>
        </p:txBody>
      </p:sp>
      <p:sp>
        <p:nvSpPr>
          <p:cNvPr id="16" name="Oval 15"/>
          <p:cNvSpPr/>
          <p:nvPr/>
        </p:nvSpPr>
        <p:spPr>
          <a:xfrm>
            <a:off x="4476750" y="571658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738688" y="5716588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29200" y="5548313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95400" y="6169025"/>
            <a:ext cx="609600" cy="304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M</a:t>
            </a:r>
          </a:p>
        </p:txBody>
      </p:sp>
      <p:sp>
        <p:nvSpPr>
          <p:cNvPr id="55" name="Oval 54"/>
          <p:cNvSpPr/>
          <p:nvPr/>
        </p:nvSpPr>
        <p:spPr>
          <a:xfrm>
            <a:off x="1352550" y="6477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14488" y="6477000"/>
            <a:ext cx="152400" cy="15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905000" y="6308725"/>
            <a:ext cx="152400" cy="1555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90600" y="5943600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535113" y="4606925"/>
            <a:ext cx="1981200" cy="495300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819650" y="4854575"/>
            <a:ext cx="2114550" cy="55403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1905000" y="32766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2362200" y="34290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2" name="Straight Connector 91"/>
          <p:cNvCxnSpPr>
            <a:stCxn id="91" idx="4"/>
          </p:cNvCxnSpPr>
          <p:nvPr/>
        </p:nvCxnSpPr>
        <p:spPr>
          <a:xfrm>
            <a:off x="2514600" y="37338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2324100" y="38100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94" name="Straight Connector 93"/>
          <p:cNvCxnSpPr>
            <a:stCxn id="93" idx="2"/>
          </p:cNvCxnSpPr>
          <p:nvPr/>
        </p:nvCxnSpPr>
        <p:spPr>
          <a:xfrm>
            <a:off x="2514600" y="40386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2171700" y="41910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</a:t>
            </a:r>
          </a:p>
        </p:txBody>
      </p:sp>
      <p:sp>
        <p:nvSpPr>
          <p:cNvPr id="96" name="Rectangle 95"/>
          <p:cNvSpPr/>
          <p:nvPr/>
        </p:nvSpPr>
        <p:spPr>
          <a:xfrm>
            <a:off x="4572000" y="3048000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029200" y="32004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97" idx="4"/>
          </p:cNvCxnSpPr>
          <p:nvPr/>
        </p:nvCxnSpPr>
        <p:spPr>
          <a:xfrm>
            <a:off x="5181600" y="35052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991100" y="35814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5181600" y="3810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5029200" y="4343400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102" name="Oval 101"/>
          <p:cNvSpPr/>
          <p:nvPr/>
        </p:nvSpPr>
        <p:spPr>
          <a:xfrm>
            <a:off x="5524500" y="32004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3" name="Straight Connector 102"/>
          <p:cNvCxnSpPr>
            <a:stCxn id="102" idx="4"/>
          </p:cNvCxnSpPr>
          <p:nvPr/>
        </p:nvCxnSpPr>
        <p:spPr>
          <a:xfrm>
            <a:off x="5676900" y="35052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5486400" y="35814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5" name="Straight Connector 104"/>
          <p:cNvCxnSpPr>
            <a:stCxn id="104" idx="2"/>
          </p:cNvCxnSpPr>
          <p:nvPr/>
        </p:nvCxnSpPr>
        <p:spPr>
          <a:xfrm>
            <a:off x="5676900" y="3810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6011863" y="32004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7" name="Straight Connector 106"/>
          <p:cNvCxnSpPr>
            <a:stCxn id="106" idx="4"/>
          </p:cNvCxnSpPr>
          <p:nvPr/>
        </p:nvCxnSpPr>
        <p:spPr>
          <a:xfrm>
            <a:off x="6164263" y="35052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5973763" y="35814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9" name="Straight Connector 108"/>
          <p:cNvCxnSpPr>
            <a:stCxn id="108" idx="2"/>
          </p:cNvCxnSpPr>
          <p:nvPr/>
        </p:nvCxnSpPr>
        <p:spPr>
          <a:xfrm>
            <a:off x="6164263" y="3810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6477000" y="32004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11" name="Straight Connector 110"/>
          <p:cNvCxnSpPr>
            <a:stCxn id="110" idx="4"/>
          </p:cNvCxnSpPr>
          <p:nvPr/>
        </p:nvCxnSpPr>
        <p:spPr>
          <a:xfrm>
            <a:off x="6629400" y="35052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6438900" y="35814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13" name="Straight Connector 112"/>
          <p:cNvCxnSpPr>
            <a:stCxn id="112" idx="2"/>
          </p:cNvCxnSpPr>
          <p:nvPr/>
        </p:nvCxnSpPr>
        <p:spPr>
          <a:xfrm>
            <a:off x="6629400" y="3810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5029200" y="3962400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5" name="Straight Connector 114"/>
          <p:cNvCxnSpPr/>
          <p:nvPr/>
        </p:nvCxnSpPr>
        <p:spPr>
          <a:xfrm>
            <a:off x="5486400" y="41910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5791200" y="4200525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096000" y="419100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6354763" y="421005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hevron 118"/>
          <p:cNvSpPr/>
          <p:nvPr/>
        </p:nvSpPr>
        <p:spPr>
          <a:xfrm>
            <a:off x="3581400" y="3543300"/>
            <a:ext cx="381000" cy="781050"/>
          </a:xfrm>
          <a:prstGeom prst="chevron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2" idx="0"/>
            <a:endCxn id="95" idx="2"/>
          </p:cNvCxnSpPr>
          <p:nvPr/>
        </p:nvCxnSpPr>
        <p:spPr>
          <a:xfrm flipV="1">
            <a:off x="2514600" y="44196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990600" y="6705600"/>
            <a:ext cx="4572000" cy="0"/>
          </a:xfrm>
          <a:prstGeom prst="line">
            <a:avLst/>
          </a:prstGeom>
          <a:ln w="984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171700" y="6386513"/>
            <a:ext cx="2381250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057400" y="6026150"/>
            <a:ext cx="2581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>
                <a:cs typeface="Arial" charset="0"/>
              </a:rPr>
              <a:t>Processor-Memory speed gap</a:t>
            </a:r>
          </a:p>
        </p:txBody>
      </p:sp>
    </p:spTree>
    <p:extLst>
      <p:ext uri="{BB962C8B-B14F-4D97-AF65-F5344CB8AC3E}">
        <p14:creationId xmlns:p14="http://schemas.microsoft.com/office/powerpoint/2010/main" val="125161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53" grpId="0" animBg="1"/>
      <p:bldP spid="17" grpId="0" animBg="1"/>
      <p:bldP spid="54" grpId="0" animBg="1"/>
      <p:bldP spid="55" grpId="0" animBg="1"/>
      <p:bldP spid="56" grpId="0" animBg="1"/>
      <p:bldP spid="57" grpId="0" animBg="1"/>
      <p:bldP spid="6" grpId="0" animBg="1"/>
      <p:bldP spid="59" grpId="0" animBg="1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449263" y="14478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rgbClr val="80808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80808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marL="342900" lvl="2" indent="-342900" algn="just" eaLnBrk="1" hangingPunct="1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chemeClr val="tx1"/>
                </a:solidFill>
                <a:ea typeface="+mn-ea"/>
              </a:rPr>
              <a:t>Even if 100s or 1000s of cores are placed on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CMP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challenge 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to deliver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stored data 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to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cores </a:t>
            </a:r>
            <a:r>
              <a:rPr lang="en-US" sz="2000" dirty="0">
                <a:solidFill>
                  <a:schemeClr val="tx1"/>
                </a:solidFill>
                <a:ea typeface="+mn-ea"/>
              </a:rPr>
              <a:t>fast enough for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processing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733800" y="5257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29100" y="5257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16463" y="5257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181600" y="5257800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n 25"/>
          <p:cNvSpPr/>
          <p:nvPr/>
        </p:nvSpPr>
        <p:spPr>
          <a:xfrm>
            <a:off x="3543300" y="5562600"/>
            <a:ext cx="1828800" cy="9144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304925" y="3048000"/>
            <a:ext cx="990600" cy="12652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7325" y="32385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838325" y="32337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457325" y="3444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838325" y="344011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470025" y="3644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851025" y="36401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1470025" y="3844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851025" y="38401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468438" y="401161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849438" y="40084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1470025" y="4195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851025" y="41910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0" name="TextBox 35"/>
          <p:cNvSpPr txBox="1">
            <a:spLocks noChangeArrowheads="1"/>
          </p:cNvSpPr>
          <p:nvPr/>
        </p:nvSpPr>
        <p:spPr bwMode="auto">
          <a:xfrm>
            <a:off x="1341438" y="4375150"/>
            <a:ext cx="919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cs typeface="Arial" charset="0"/>
              </a:rPr>
              <a:t>A Data Set</a:t>
            </a:r>
          </a:p>
          <a:p>
            <a:pPr algn="ctr" eaLnBrk="1" hangingPunct="1"/>
            <a:r>
              <a:rPr lang="en-US" altLang="zh-CN" sz="1200">
                <a:cs typeface="Arial" charset="0"/>
              </a:rPr>
              <a:t>of 4 TBs</a:t>
            </a:r>
          </a:p>
        </p:txBody>
      </p:sp>
      <p:sp>
        <p:nvSpPr>
          <p:cNvPr id="40" name="Curved Down Arrow 39"/>
          <p:cNvSpPr/>
          <p:nvPr/>
        </p:nvSpPr>
        <p:spPr>
          <a:xfrm>
            <a:off x="1838325" y="2286000"/>
            <a:ext cx="2809875" cy="685800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3032" name="TextBox 25599"/>
          <p:cNvSpPr txBox="1">
            <a:spLocks noChangeArrowheads="1"/>
          </p:cNvSpPr>
          <p:nvPr/>
        </p:nvSpPr>
        <p:spPr bwMode="auto">
          <a:xfrm>
            <a:off x="5410200" y="5278438"/>
            <a:ext cx="2671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cs typeface="Arial" charset="0"/>
              </a:rPr>
              <a:t>4 100MB/S IO Channels</a:t>
            </a:r>
          </a:p>
        </p:txBody>
      </p:sp>
      <p:sp>
        <p:nvSpPr>
          <p:cNvPr id="25601" name="Vertical Scroll 25600"/>
          <p:cNvSpPr/>
          <p:nvPr/>
        </p:nvSpPr>
        <p:spPr>
          <a:xfrm>
            <a:off x="6934200" y="2895600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10000 seconds (or 3 hours) to load data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62350" y="4876800"/>
            <a:ext cx="17907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Memory</a:t>
            </a:r>
          </a:p>
        </p:txBody>
      </p:sp>
      <p:cxnSp>
        <p:nvCxnSpPr>
          <p:cNvPr id="52" name="Straight Connector 51"/>
          <p:cNvCxnSpPr>
            <a:endCxn id="51" idx="0"/>
          </p:cNvCxnSpPr>
          <p:nvPr/>
        </p:nvCxnSpPr>
        <p:spPr>
          <a:xfrm>
            <a:off x="4457700" y="4511675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124200" y="2971800"/>
            <a:ext cx="2743200" cy="17526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400" y="31242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56" name="Straight Connector 55"/>
          <p:cNvCxnSpPr>
            <a:stCxn id="55" idx="4"/>
          </p:cNvCxnSpPr>
          <p:nvPr/>
        </p:nvCxnSpPr>
        <p:spPr>
          <a:xfrm>
            <a:off x="3733800" y="34290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543300" y="35052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58" name="Straight Connector 57"/>
          <p:cNvCxnSpPr>
            <a:stCxn id="57" idx="2"/>
          </p:cNvCxnSpPr>
          <p:nvPr/>
        </p:nvCxnSpPr>
        <p:spPr>
          <a:xfrm>
            <a:off x="3733800" y="3733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3581400" y="4267200"/>
            <a:ext cx="1752600" cy="244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 Cache</a:t>
            </a:r>
          </a:p>
        </p:txBody>
      </p:sp>
      <p:sp>
        <p:nvSpPr>
          <p:cNvPr id="86" name="Oval 85"/>
          <p:cNvSpPr/>
          <p:nvPr/>
        </p:nvSpPr>
        <p:spPr>
          <a:xfrm>
            <a:off x="4076700" y="31242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98" name="Straight Connector 97"/>
          <p:cNvCxnSpPr>
            <a:stCxn id="86" idx="4"/>
          </p:cNvCxnSpPr>
          <p:nvPr/>
        </p:nvCxnSpPr>
        <p:spPr>
          <a:xfrm>
            <a:off x="4229100" y="34290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4038600" y="35052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0" name="Straight Connector 99"/>
          <p:cNvCxnSpPr>
            <a:stCxn id="99" idx="2"/>
          </p:cNvCxnSpPr>
          <p:nvPr/>
        </p:nvCxnSpPr>
        <p:spPr>
          <a:xfrm>
            <a:off x="4229100" y="3733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64063" y="31242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2" name="Straight Connector 101"/>
          <p:cNvCxnSpPr>
            <a:stCxn id="101" idx="4"/>
          </p:cNvCxnSpPr>
          <p:nvPr/>
        </p:nvCxnSpPr>
        <p:spPr>
          <a:xfrm>
            <a:off x="4716463" y="34290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4525963" y="35052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4" name="Straight Connector 103"/>
          <p:cNvCxnSpPr>
            <a:stCxn id="103" idx="2"/>
          </p:cNvCxnSpPr>
          <p:nvPr/>
        </p:nvCxnSpPr>
        <p:spPr>
          <a:xfrm>
            <a:off x="4716463" y="3733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5029200" y="31242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106" name="Straight Connector 105"/>
          <p:cNvCxnSpPr>
            <a:stCxn id="105" idx="4"/>
          </p:cNvCxnSpPr>
          <p:nvPr/>
        </p:nvCxnSpPr>
        <p:spPr>
          <a:xfrm>
            <a:off x="5181600" y="34290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4991100" y="35052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108" name="Straight Connector 107"/>
          <p:cNvCxnSpPr>
            <a:stCxn id="107" idx="2"/>
          </p:cNvCxnSpPr>
          <p:nvPr/>
        </p:nvCxnSpPr>
        <p:spPr>
          <a:xfrm>
            <a:off x="5181600" y="3733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>
          <a:xfrm>
            <a:off x="3581400" y="3886200"/>
            <a:ext cx="1752600" cy="24765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tx1"/>
                </a:solidFill>
              </a:rPr>
              <a:t>Interconnect</a:t>
            </a:r>
          </a:p>
        </p:txBody>
      </p:sp>
      <p:cxnSp>
        <p:nvCxnSpPr>
          <p:cNvPr id="110" name="Straight Connector 109"/>
          <p:cNvCxnSpPr/>
          <p:nvPr/>
        </p:nvCxnSpPr>
        <p:spPr>
          <a:xfrm>
            <a:off x="4038600" y="41148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343400" y="4124325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4648200" y="411480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906963" y="4133850"/>
            <a:ext cx="0" cy="133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1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5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Why Distributed Systems?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7200" y="2925763"/>
            <a:ext cx="990600" cy="1265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609600" y="31162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990600" y="31130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09600" y="332263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990600" y="331787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22300" y="35226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003300" y="35179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22300" y="3722688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1003300" y="37179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20713" y="38909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1001713" y="38862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22300" y="4073525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1003300" y="4068763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Vertical Scroll 25600"/>
          <p:cNvSpPr/>
          <p:nvPr/>
        </p:nvSpPr>
        <p:spPr>
          <a:xfrm>
            <a:off x="7554913" y="2546350"/>
            <a:ext cx="1600200" cy="1616075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>
                <a:solidFill>
                  <a:schemeClr val="tx1"/>
                </a:solidFill>
              </a:rPr>
              <a:t>Only 3 minutes to load data</a:t>
            </a:r>
          </a:p>
        </p:txBody>
      </p:sp>
      <p:sp>
        <p:nvSpPr>
          <p:cNvPr id="3" name="Chevron 2"/>
          <p:cNvSpPr/>
          <p:nvPr/>
        </p:nvSpPr>
        <p:spPr>
          <a:xfrm>
            <a:off x="1600200" y="2324100"/>
            <a:ext cx="304800" cy="24765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98" name="Straight Connector 97"/>
          <p:cNvCxnSpPr/>
          <p:nvPr/>
        </p:nvCxnSpPr>
        <p:spPr>
          <a:xfrm>
            <a:off x="2209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590800" y="23812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2057400" y="255270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2209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590800" y="264795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>
          <a:xfrm>
            <a:off x="2095500" y="4705350"/>
            <a:ext cx="990600" cy="190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>
            <a:off x="2247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2628900" y="4800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52700" y="2895600"/>
            <a:ext cx="0" cy="17526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n 9"/>
          <p:cNvSpPr/>
          <p:nvPr/>
        </p:nvSpPr>
        <p:spPr>
          <a:xfrm>
            <a:off x="3962400" y="457200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381500" y="439578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4800600" y="4400550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Can 114"/>
          <p:cNvSpPr/>
          <p:nvPr/>
        </p:nvSpPr>
        <p:spPr>
          <a:xfrm>
            <a:off x="6172200" y="4552950"/>
            <a:ext cx="1219200" cy="381000"/>
          </a:xfrm>
          <a:prstGeom prst="can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6591300" y="4376738"/>
            <a:ext cx="0" cy="25241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010400" y="4381500"/>
            <a:ext cx="0" cy="252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57800" y="3409950"/>
            <a:ext cx="838200" cy="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rved Down Arrow 15"/>
          <p:cNvSpPr/>
          <p:nvPr/>
        </p:nvSpPr>
        <p:spPr>
          <a:xfrm>
            <a:off x="2895600" y="1817688"/>
            <a:ext cx="1524000" cy="452437"/>
          </a:xfrm>
          <a:prstGeom prst="curvedDown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>
            <a:off x="2705100" y="4953000"/>
            <a:ext cx="4229100" cy="914400"/>
          </a:xfrm>
          <a:prstGeom prst="curvedUpArrow">
            <a:avLst/>
          </a:prstGeom>
          <a:solidFill>
            <a:srgbClr val="66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4069" name="TextBox 117"/>
          <p:cNvSpPr txBox="1">
            <a:spLocks noChangeArrowheads="1"/>
          </p:cNvSpPr>
          <p:nvPr/>
        </p:nvSpPr>
        <p:spPr bwMode="auto">
          <a:xfrm>
            <a:off x="249238" y="4271963"/>
            <a:ext cx="1406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cs typeface="Arial" charset="0"/>
              </a:rPr>
              <a:t>A Data Set (data) </a:t>
            </a:r>
          </a:p>
          <a:p>
            <a:pPr algn="ctr" eaLnBrk="1" hangingPunct="1"/>
            <a:r>
              <a:rPr lang="en-US" altLang="zh-CN" sz="1200">
                <a:cs typeface="Arial" charset="0"/>
              </a:rPr>
              <a:t>of 4 TBs</a:t>
            </a:r>
          </a:p>
        </p:txBody>
      </p:sp>
      <p:sp>
        <p:nvSpPr>
          <p:cNvPr id="44070" name="TextBox 1"/>
          <p:cNvSpPr txBox="1">
            <a:spLocks noChangeArrowheads="1"/>
          </p:cNvSpPr>
          <p:nvPr/>
        </p:nvSpPr>
        <p:spPr bwMode="auto">
          <a:xfrm>
            <a:off x="2671763" y="2971800"/>
            <a:ext cx="62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400">
                <a:cs typeface="Arial" charset="0"/>
              </a:rPr>
              <a:t>Splits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962400" y="402590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67" name="Rectangle 66"/>
          <p:cNvSpPr/>
          <p:nvPr/>
        </p:nvSpPr>
        <p:spPr>
          <a:xfrm>
            <a:off x="3962400" y="265430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419600" y="280670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69" name="Straight Connector 68"/>
          <p:cNvCxnSpPr>
            <a:stCxn id="68" idx="4"/>
          </p:cNvCxnSpPr>
          <p:nvPr/>
        </p:nvCxnSpPr>
        <p:spPr>
          <a:xfrm>
            <a:off x="4572000" y="311150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4381500" y="318770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71" name="Straight Connector 70"/>
          <p:cNvCxnSpPr>
            <a:stCxn id="70" idx="2"/>
          </p:cNvCxnSpPr>
          <p:nvPr/>
        </p:nvCxnSpPr>
        <p:spPr>
          <a:xfrm>
            <a:off x="4572000" y="341630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229100" y="356870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73" name="Straight Connector 72"/>
          <p:cNvCxnSpPr>
            <a:stCxn id="65" idx="0"/>
            <a:endCxn id="72" idx="2"/>
          </p:cNvCxnSpPr>
          <p:nvPr/>
        </p:nvCxnSpPr>
        <p:spPr>
          <a:xfrm flipV="1">
            <a:off x="4572000" y="37973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6172200" y="4019550"/>
            <a:ext cx="1219200" cy="381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Memory</a:t>
            </a:r>
          </a:p>
        </p:txBody>
      </p:sp>
      <p:sp>
        <p:nvSpPr>
          <p:cNvPr id="76" name="Rectangle 75"/>
          <p:cNvSpPr/>
          <p:nvPr/>
        </p:nvSpPr>
        <p:spPr>
          <a:xfrm>
            <a:off x="6172200" y="2647950"/>
            <a:ext cx="1219200" cy="1295400"/>
          </a:xfrm>
          <a:prstGeom prst="rect">
            <a:avLst/>
          </a:prstGeom>
          <a:noFill/>
          <a:ln w="1905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6629400" y="2800350"/>
            <a:ext cx="304800" cy="304800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P</a:t>
            </a:r>
          </a:p>
        </p:txBody>
      </p:sp>
      <p:cxnSp>
        <p:nvCxnSpPr>
          <p:cNvPr id="78" name="Straight Connector 77"/>
          <p:cNvCxnSpPr>
            <a:stCxn id="77" idx="4"/>
          </p:cNvCxnSpPr>
          <p:nvPr/>
        </p:nvCxnSpPr>
        <p:spPr>
          <a:xfrm>
            <a:off x="6781800" y="3105150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6591300" y="3181350"/>
            <a:ext cx="381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L1</a:t>
            </a:r>
          </a:p>
        </p:txBody>
      </p:sp>
      <p:cxnSp>
        <p:nvCxnSpPr>
          <p:cNvPr id="80" name="Straight Connector 79"/>
          <p:cNvCxnSpPr>
            <a:stCxn id="79" idx="2"/>
          </p:cNvCxnSpPr>
          <p:nvPr/>
        </p:nvCxnSpPr>
        <p:spPr>
          <a:xfrm>
            <a:off x="6781800" y="3409950"/>
            <a:ext cx="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6438900" y="3562350"/>
            <a:ext cx="6858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L2</a:t>
            </a:r>
          </a:p>
        </p:txBody>
      </p:sp>
      <p:cxnSp>
        <p:nvCxnSpPr>
          <p:cNvPr id="82" name="Straight Connector 81"/>
          <p:cNvCxnSpPr>
            <a:stCxn id="74" idx="0"/>
            <a:endCxn id="81" idx="2"/>
          </p:cNvCxnSpPr>
          <p:nvPr/>
        </p:nvCxnSpPr>
        <p:spPr>
          <a:xfrm flipV="1">
            <a:off x="6781800" y="37909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87" name="TextBox 4"/>
          <p:cNvSpPr txBox="1">
            <a:spLocks noChangeArrowheads="1"/>
          </p:cNvSpPr>
          <p:nvPr/>
        </p:nvSpPr>
        <p:spPr bwMode="auto">
          <a:xfrm>
            <a:off x="5241925" y="2917825"/>
            <a:ext cx="839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200">
                <a:cs typeface="Arial" charset="0"/>
              </a:rPr>
              <a:t>100 </a:t>
            </a:r>
          </a:p>
          <a:p>
            <a:pPr algn="ctr" eaLnBrk="1" hangingPunct="1"/>
            <a:r>
              <a:rPr lang="en-US" altLang="zh-CN" sz="1200">
                <a:cs typeface="Arial" charset="0"/>
              </a:rPr>
              <a:t>Machines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0995" y="1507588"/>
            <a:ext cx="3746410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Distributed systems to the rescue!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116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But this brings new requirements</a:t>
            </a: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 bwMode="auto">
          <a:xfrm>
            <a:off x="439615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800">
                <a:solidFill>
                  <a:srgbClr val="808080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400">
                <a:solidFill>
                  <a:srgbClr val="808080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808080"/>
                </a:solidFill>
                <a:latin typeface="+mn-lt"/>
                <a:cs typeface="+mn-cs"/>
              </a:defRPr>
            </a:lvl9pPr>
          </a:lstStyle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A way to express problem as parallel processes and execute them on different machines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ea typeface="+mn-ea"/>
              </a:rPr>
              <a:t>Programming Models and Concurrency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).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A way for processes on different machines to exchange information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ea typeface="+mn-ea"/>
              </a:rPr>
              <a:t>Communication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).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A way for processes to cooperate with one another and agree on shared values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ea typeface="+mn-ea"/>
              </a:rPr>
              <a:t>Synchronization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).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  <a:ea typeface="+mn-ea"/>
              </a:rPr>
              <a:t>A way to enhance reliability and improve performance 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US" sz="2200" dirty="0" smtClean="0">
                <a:solidFill>
                  <a:srgbClr val="0070C0"/>
                </a:solidFill>
                <a:ea typeface="+mn-ea"/>
              </a:rPr>
              <a:t>Consistency and Replication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  <a:ea typeface="+mn-ea"/>
              </a:rPr>
              <a:t>).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way to recover from partial failures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Fault Tolerance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way to </a:t>
            </a:r>
            <a:r>
              <a:rPr lang="en-US" sz="2200" dirty="0" smtClean="0">
                <a:solidFill>
                  <a:schemeClr val="tx1"/>
                </a:solidFill>
              </a:rPr>
              <a:t>protect communication </a:t>
            </a:r>
            <a:r>
              <a:rPr lang="en-US" sz="2200" dirty="0">
                <a:solidFill>
                  <a:schemeClr val="tx1"/>
                </a:solidFill>
              </a:rPr>
              <a:t>and ensure that </a:t>
            </a:r>
            <a:r>
              <a:rPr lang="en-US" sz="2200" dirty="0" smtClean="0">
                <a:solidFill>
                  <a:schemeClr val="tx1"/>
                </a:solidFill>
              </a:rPr>
              <a:t>process </a:t>
            </a:r>
            <a:r>
              <a:rPr lang="en-US" sz="2200" dirty="0">
                <a:solidFill>
                  <a:schemeClr val="tx1"/>
                </a:solidFill>
              </a:rPr>
              <a:t>gets only those access rights it is entitled to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Security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).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A </a:t>
            </a:r>
            <a:r>
              <a:rPr lang="en-US" sz="2200" dirty="0">
                <a:solidFill>
                  <a:schemeClr val="tx1"/>
                </a:solidFill>
              </a:rPr>
              <a:t>way to extend interfaces so as to mimic </a:t>
            </a:r>
            <a:r>
              <a:rPr lang="en-US" sz="2200" dirty="0" smtClean="0">
                <a:solidFill>
                  <a:schemeClr val="tx1"/>
                </a:solidFill>
              </a:rPr>
              <a:t>behavior </a:t>
            </a:r>
            <a:r>
              <a:rPr lang="en-US" sz="2200" dirty="0">
                <a:solidFill>
                  <a:schemeClr val="tx1"/>
                </a:solidFill>
              </a:rPr>
              <a:t>of another </a:t>
            </a:r>
            <a:r>
              <a:rPr lang="en-US" sz="2200" dirty="0" smtClean="0">
                <a:solidFill>
                  <a:schemeClr val="tx1"/>
                </a:solidFill>
              </a:rPr>
              <a:t>system</a:t>
            </a:r>
            <a:r>
              <a:rPr lang="en-US" sz="2200" dirty="0">
                <a:solidFill>
                  <a:schemeClr val="tx1"/>
                </a:solidFill>
              </a:rPr>
              <a:t>, reduce diversity of platforms, and provide </a:t>
            </a:r>
            <a:r>
              <a:rPr lang="en-US" sz="2200" dirty="0" smtClean="0">
                <a:solidFill>
                  <a:schemeClr val="tx1"/>
                </a:solidFill>
              </a:rPr>
              <a:t>high </a:t>
            </a:r>
            <a:r>
              <a:rPr lang="en-US" sz="2200" dirty="0">
                <a:solidFill>
                  <a:schemeClr val="tx1"/>
                </a:solidFill>
              </a:rPr>
              <a:t>degree of portability and flexibility 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200" dirty="0">
                <a:solidFill>
                  <a:srgbClr val="0070C0"/>
                </a:solidFill>
              </a:rPr>
              <a:t>Virtualization</a:t>
            </a: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) </a:t>
            </a: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2200" dirty="0" smtClean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algn="just" eaLnBrk="1" hangingPunct="1"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 eaLnBrk="1" hangingPunct="1">
              <a:buFontTx/>
              <a:buNone/>
              <a:defRPr/>
            </a:pPr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2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2757</Words>
  <Application>Microsoft Office PowerPoint</Application>
  <PresentationFormat>On-screen Show (4:3)</PresentationFormat>
  <Paragraphs>503</Paragraphs>
  <Slides>47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Distributed Computing Systems</vt:lpstr>
      <vt:lpstr>The Rise of Distributed Systems</vt:lpstr>
      <vt:lpstr>Why Distributed Systems?</vt:lpstr>
      <vt:lpstr>Why Distributed Systems?</vt:lpstr>
      <vt:lpstr>Why Distributed Systems?</vt:lpstr>
      <vt:lpstr>Why Distributed Systems?</vt:lpstr>
      <vt:lpstr>Why Distributed Systems?</vt:lpstr>
      <vt:lpstr>Why Distributed Systems?</vt:lpstr>
      <vt:lpstr>But this brings new requirements</vt:lpstr>
      <vt:lpstr>Depiction of a Distributed System</vt:lpstr>
      <vt:lpstr>Outline</vt:lpstr>
      <vt:lpstr>Goal - Transparency</vt:lpstr>
      <vt:lpstr>Goal - Scalability</vt:lpstr>
      <vt:lpstr>Scaling Technique: Hiding Communication Latency</vt:lpstr>
      <vt:lpstr>Scaling Technique: Distribution</vt:lpstr>
      <vt:lpstr>Scaling Technique: Replication</vt:lpstr>
      <vt:lpstr>Outline</vt:lpstr>
      <vt:lpstr>Software Concepts</vt:lpstr>
      <vt:lpstr>Distributed Operating Systems</vt:lpstr>
      <vt:lpstr>Network Operating System (1 of 3)</vt:lpstr>
      <vt:lpstr>Network Operating System (2 of 3)</vt:lpstr>
      <vt:lpstr>Network Operating System (3 of 3)</vt:lpstr>
      <vt:lpstr>Positioning Middleware</vt:lpstr>
      <vt:lpstr>Outline</vt:lpstr>
      <vt:lpstr>Clients and Servers</vt:lpstr>
      <vt:lpstr>Client-Server Implementation Levels</vt:lpstr>
      <vt:lpstr>Multitiered Architectures</vt:lpstr>
      <vt:lpstr>Multitiered Architectures: 3 tiers</vt:lpstr>
      <vt:lpstr>Alternate Architectures: Horizontal</vt:lpstr>
      <vt:lpstr>Outline</vt:lpstr>
      <vt:lpstr>Distributed Computing (1 of 2)</vt:lpstr>
      <vt:lpstr>Distributed Computing (2 of 2)</vt:lpstr>
      <vt:lpstr>“Cloud” &amp; “Grid” – Utility Computing?</vt:lpstr>
      <vt:lpstr>What is Cloud Computing?</vt:lpstr>
      <vt:lpstr>Cloud Architecture</vt:lpstr>
      <vt:lpstr>IaaS – Infrastructure as a Service</vt:lpstr>
      <vt:lpstr>Amazon EC2 – The Idea</vt:lpstr>
      <vt:lpstr>Amazon EC2: Pricing</vt:lpstr>
      <vt:lpstr>EC2 Application Examples</vt:lpstr>
      <vt:lpstr>PaaS – Platform as a Service</vt:lpstr>
      <vt:lpstr>Google App Engine: The Idea</vt:lpstr>
      <vt:lpstr>Google App Engine: Pricing</vt:lpstr>
      <vt:lpstr>SaaS – Software as a Service</vt:lpstr>
      <vt:lpstr>Summary of Provision</vt:lpstr>
      <vt:lpstr>Cloud Open Standards</vt:lpstr>
      <vt:lpstr>Also HuaaS – Human as a Service</vt:lpstr>
      <vt:lpstr>Where to Apply Distributed Systems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Systems</dc:title>
  <dc:creator>Mark Claypool</dc:creator>
  <cp:lastModifiedBy>Mark Claypool</cp:lastModifiedBy>
  <cp:revision>51</cp:revision>
  <cp:lastPrinted>2016-02-12T12:23:26Z</cp:lastPrinted>
  <dcterms:created xsi:type="dcterms:W3CDTF">2011-11-08T00:35:30Z</dcterms:created>
  <dcterms:modified xsi:type="dcterms:W3CDTF">2016-02-19T11:39:45Z</dcterms:modified>
</cp:coreProperties>
</file>