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handoutMasterIdLst>
    <p:handoutMasterId r:id="rId106"/>
  </p:handoutMasterIdLst>
  <p:sldIdLst>
    <p:sldId id="257" r:id="rId2"/>
    <p:sldId id="258" r:id="rId3"/>
    <p:sldId id="350" r:id="rId4"/>
    <p:sldId id="352" r:id="rId5"/>
    <p:sldId id="259" r:id="rId6"/>
    <p:sldId id="260" r:id="rId7"/>
    <p:sldId id="261" r:id="rId8"/>
    <p:sldId id="262" r:id="rId9"/>
    <p:sldId id="309" r:id="rId10"/>
    <p:sldId id="263" r:id="rId11"/>
    <p:sldId id="358" r:id="rId12"/>
    <p:sldId id="359" r:id="rId13"/>
    <p:sldId id="312" r:id="rId14"/>
    <p:sldId id="264" r:id="rId15"/>
    <p:sldId id="310" r:id="rId16"/>
    <p:sldId id="311" r:id="rId17"/>
    <p:sldId id="265" r:id="rId18"/>
    <p:sldId id="266" r:id="rId19"/>
    <p:sldId id="267" r:id="rId20"/>
    <p:sldId id="385" r:id="rId21"/>
    <p:sldId id="315" r:id="rId22"/>
    <p:sldId id="353" r:id="rId23"/>
    <p:sldId id="354" r:id="rId24"/>
    <p:sldId id="355" r:id="rId25"/>
    <p:sldId id="268" r:id="rId26"/>
    <p:sldId id="301" r:id="rId27"/>
    <p:sldId id="269" r:id="rId28"/>
    <p:sldId id="345" r:id="rId29"/>
    <p:sldId id="270" r:id="rId30"/>
    <p:sldId id="271" r:id="rId31"/>
    <p:sldId id="316" r:id="rId32"/>
    <p:sldId id="272" r:id="rId33"/>
    <p:sldId id="273" r:id="rId34"/>
    <p:sldId id="346" r:id="rId35"/>
    <p:sldId id="360" r:id="rId36"/>
    <p:sldId id="275" r:id="rId37"/>
    <p:sldId id="362" r:id="rId38"/>
    <p:sldId id="276" r:id="rId39"/>
    <p:sldId id="314" r:id="rId40"/>
    <p:sldId id="277" r:id="rId41"/>
    <p:sldId id="278" r:id="rId42"/>
    <p:sldId id="279" r:id="rId43"/>
    <p:sldId id="280" r:id="rId44"/>
    <p:sldId id="281" r:id="rId45"/>
    <p:sldId id="318" r:id="rId46"/>
    <p:sldId id="317" r:id="rId47"/>
    <p:sldId id="282" r:id="rId48"/>
    <p:sldId id="283" r:id="rId49"/>
    <p:sldId id="319" r:id="rId50"/>
    <p:sldId id="320" r:id="rId51"/>
    <p:sldId id="321" r:id="rId52"/>
    <p:sldId id="363" r:id="rId53"/>
    <p:sldId id="381" r:id="rId54"/>
    <p:sldId id="322" r:id="rId55"/>
    <p:sldId id="364" r:id="rId56"/>
    <p:sldId id="365" r:id="rId57"/>
    <p:sldId id="366" r:id="rId58"/>
    <p:sldId id="382" r:id="rId59"/>
    <p:sldId id="383" r:id="rId60"/>
    <p:sldId id="371" r:id="rId61"/>
    <p:sldId id="373" r:id="rId62"/>
    <p:sldId id="375" r:id="rId63"/>
    <p:sldId id="376" r:id="rId64"/>
    <p:sldId id="380" r:id="rId65"/>
    <p:sldId id="284" r:id="rId66"/>
    <p:sldId id="285" r:id="rId67"/>
    <p:sldId id="323" r:id="rId68"/>
    <p:sldId id="356" r:id="rId69"/>
    <p:sldId id="286" r:id="rId70"/>
    <p:sldId id="324" r:id="rId71"/>
    <p:sldId id="325" r:id="rId72"/>
    <p:sldId id="287" r:id="rId73"/>
    <p:sldId id="288" r:id="rId74"/>
    <p:sldId id="289" r:id="rId75"/>
    <p:sldId id="290" r:id="rId76"/>
    <p:sldId id="291" r:id="rId77"/>
    <p:sldId id="292" r:id="rId78"/>
    <p:sldId id="384" r:id="rId79"/>
    <p:sldId id="294" r:id="rId80"/>
    <p:sldId id="351" r:id="rId81"/>
    <p:sldId id="357" r:id="rId82"/>
    <p:sldId id="295" r:id="rId83"/>
    <p:sldId id="326" r:id="rId84"/>
    <p:sldId id="342" r:id="rId85"/>
    <p:sldId id="341" r:id="rId86"/>
    <p:sldId id="296" r:id="rId87"/>
    <p:sldId id="344" r:id="rId88"/>
    <p:sldId id="297" r:id="rId89"/>
    <p:sldId id="298" r:id="rId90"/>
    <p:sldId id="343" r:id="rId91"/>
    <p:sldId id="305" r:id="rId92"/>
    <p:sldId id="299" r:id="rId93"/>
    <p:sldId id="333" r:id="rId94"/>
    <p:sldId id="334" r:id="rId95"/>
    <p:sldId id="335" r:id="rId96"/>
    <p:sldId id="336" r:id="rId97"/>
    <p:sldId id="302" r:id="rId98"/>
    <p:sldId id="337" r:id="rId99"/>
    <p:sldId id="338" r:id="rId100"/>
    <p:sldId id="303" r:id="rId101"/>
    <p:sldId id="339" r:id="rId102"/>
    <p:sldId id="340" r:id="rId103"/>
    <p:sldId id="304" r:id="rId10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336600"/>
    <a:srgbClr val="0066CC"/>
    <a:srgbClr val="009900"/>
    <a:srgbClr val="000099"/>
    <a:srgbClr val="0033CC"/>
    <a:srgbClr val="FF6600"/>
    <a:srgbClr val="3399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84" y="-2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6B08F-8F82-4456-A293-7B9EA940426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25028-91B8-44E1-BB2A-F0E8B1CC2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78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E746571-5530-43C5-AD51-6526BECAF821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F4F37C1-4438-44B9-8AF3-FEFC1D222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9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xt2-inode.gif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ad.cs.ucla.edu/111/2007fall/notes/lec1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developerworks/community/profiles/html/profileView.do?userid=270004408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b="0" dirty="0" err="1">
                <a:solidFill>
                  <a:srgbClr val="898989"/>
                </a:solidFill>
              </a:rPr>
              <a:t>Tanenbaum</a:t>
            </a:r>
            <a:r>
              <a:rPr lang="en-US" sz="1300" b="0" dirty="0">
                <a:solidFill>
                  <a:srgbClr val="898989"/>
                </a:solidFill>
              </a:rPr>
              <a:t>, Modern Operating Systems 3 e, (c) 2008 Prentice-Hall, Inc. All rights reserved. 0-13-6006639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62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b="0" dirty="0" err="1">
                <a:solidFill>
                  <a:srgbClr val="898989"/>
                </a:solidFill>
              </a:rPr>
              <a:t>Tanenbaum</a:t>
            </a:r>
            <a:r>
              <a:rPr lang="en-US" sz="1300" b="0" dirty="0">
                <a:solidFill>
                  <a:srgbClr val="898989"/>
                </a:solidFill>
              </a:rPr>
              <a:t>, Modern Operating Systems 3 e, (c) 2008 Prentice-Hall, Inc. All rights reserved. 0-13-6006639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08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b="0" dirty="0" err="1">
                <a:solidFill>
                  <a:srgbClr val="898989"/>
                </a:solidFill>
              </a:rPr>
              <a:t>Tanenbaum</a:t>
            </a:r>
            <a:r>
              <a:rPr lang="en-US" sz="1300" b="0" dirty="0">
                <a:solidFill>
                  <a:srgbClr val="898989"/>
                </a:solidFill>
              </a:rPr>
              <a:t>, Modern Operating Systems 3 e, (c) 2008 Prentice-Hall, Inc. All rights reserved. 0-13-6006639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51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http://www.maketecheasier.com/differences-between-mbr-and-gpt/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b="0" dirty="0" err="1">
                <a:solidFill>
                  <a:srgbClr val="898989"/>
                </a:solidFill>
              </a:rPr>
              <a:t>Tanenbaum</a:t>
            </a:r>
            <a:r>
              <a:rPr lang="en-US" sz="1300" b="0" dirty="0">
                <a:solidFill>
                  <a:srgbClr val="898989"/>
                </a:solidFill>
              </a:rPr>
              <a:t>, Modern Operating Systems 3 e, (c) 2008 Prentice-Hall, Inc. All rights reserved. 0-13-6006639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28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http://en.wikipedia.org/wiki/File:Ext2-inode.gif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93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898989"/>
                </a:solidFill>
              </a:rPr>
              <a:t>Tanenbaum, Modern Operating Systems 3 e, (c) 2008 Prentice-Hall, Inc. All rights reserved. 0-13-6006639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98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pPr defTabSz="966612">
              <a:defRPr/>
            </a:pPr>
            <a:r>
              <a:rPr lang="en-US" sz="1300" b="0" dirty="0" err="1">
                <a:solidFill>
                  <a:srgbClr val="898989"/>
                </a:solidFill>
              </a:rPr>
              <a:t>Tanenbaum</a:t>
            </a:r>
            <a:r>
              <a:rPr lang="en-US" sz="1300" b="0" dirty="0">
                <a:solidFill>
                  <a:srgbClr val="898989"/>
                </a:solidFill>
              </a:rPr>
              <a:t>, Modern Operating Systems 3 e, (c) 2008 Prentice-Hall, Inc. All rights reserved. 0-13-6006639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b="0" dirty="0" err="1">
                <a:solidFill>
                  <a:srgbClr val="898989"/>
                </a:solidFill>
              </a:rPr>
              <a:t>Tanenbaum</a:t>
            </a:r>
            <a:r>
              <a:rPr lang="en-US" sz="1300" b="0" dirty="0">
                <a:solidFill>
                  <a:srgbClr val="898989"/>
                </a:solidFill>
              </a:rPr>
              <a:t>, Modern Operating Systems 3 e, (c) 2008 Prentice-Hall, Inc. All rights reserved. 0-13-6006639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1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http://read.cs.ucla.edu/111/2007fall/notes/lec12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943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b="0" dirty="0" err="1">
                <a:solidFill>
                  <a:srgbClr val="898989"/>
                </a:solidFill>
              </a:rPr>
              <a:t>Tanenbaum</a:t>
            </a:r>
            <a:r>
              <a:rPr lang="en-US" sz="1300" b="0" dirty="0">
                <a:solidFill>
                  <a:srgbClr val="898989"/>
                </a:solidFill>
              </a:rPr>
              <a:t>, Modern Operating Systems 3 e, (c) 2008 Prentice-Hall, Inc. All rights reserved. 0-13-6006639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99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http://www.ccs.neu.edu/home/cbw/5600/slides/10_File_Systems.pptx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398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http://www.ccs.neu.edu/home/cbw/5600/slides/10_File_Systems.pptx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244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http://www.ccs.neu.edu/home/cbw/5600/slides/10_File_Systems.pptx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946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http://www.ccs.neu.edu/home/cbw/5600/slides/10_File_Systems.pptx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542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http://www.ccs.neu.edu/home/cbw/5600/slides/10_File_Systems.pptx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900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http://www.ccs.neu.edu/home/cbw/5600/slides/10_File_Systems.pptx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3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http://www.ccs.neu.edu/home/cbw/5600/slides/10_File_Systems.pptx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782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http://www.ccs.neu.edu/home/cbw/5600/slides/10_File_Systems.pptx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857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http://www.ccs.neu.edu/home/cbw/5600/slides/10_File_Systems.pptx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187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http://www.ccs.neu.edu/home/cbw/5600/slides/10_File_Systems.pptx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027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http://www.ccs.neu.edu/home/cbw/5600/slides/10_File_Systems.pptx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791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 smtClean="0">
                <a:solidFill>
                  <a:srgbClr val="898989"/>
                </a:solidFill>
              </a:rPr>
              <a:t>Tanenbaum</a:t>
            </a:r>
            <a:r>
              <a:rPr lang="en-US" sz="1200" b="0" dirty="0" smtClean="0">
                <a:solidFill>
                  <a:srgbClr val="898989"/>
                </a:solidFill>
              </a:rPr>
              <a:t>, Modern Operating Systems 3 e, (c) 2008 Prentice-Hall, Inc. All rights reserved. 0-13-6006639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542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898989"/>
                </a:solidFill>
              </a:rPr>
              <a:t>Tanenbaum</a:t>
            </a:r>
            <a:r>
              <a:rPr lang="en-US" sz="1200" dirty="0" smtClean="0">
                <a:solidFill>
                  <a:srgbClr val="898989"/>
                </a:solidFill>
              </a:rPr>
              <a:t>, Modern Operating Systems 3 e, (c) 2008 Prentice-Hall, Inc. All rights reserved. </a:t>
            </a:r>
            <a:r>
              <a:rPr lang="en-US" sz="1200" b="0" dirty="0" smtClean="0">
                <a:solidFill>
                  <a:srgbClr val="898989"/>
                </a:solidFill>
              </a:rPr>
              <a:t>0-13-6006639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761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dirty="0" err="1">
                <a:solidFill>
                  <a:srgbClr val="898989"/>
                </a:solidFill>
              </a:rPr>
              <a:t>Tanenbaum</a:t>
            </a:r>
            <a:r>
              <a:rPr lang="en-US" sz="1300" dirty="0">
                <a:solidFill>
                  <a:srgbClr val="898989"/>
                </a:solidFill>
              </a:rPr>
              <a:t>, Modern Operating Systems 3 e, (c) 2008 Prentice-Hall, Inc. All rights reserved. </a:t>
            </a:r>
            <a:r>
              <a:rPr lang="en-US" sz="1300" b="0" dirty="0">
                <a:solidFill>
                  <a:srgbClr val="898989"/>
                </a:solidFill>
              </a:rPr>
              <a:t>0-13-6006639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http://www.ccs.neu.edu/home/cbw/5600/slides/10_File_Systems.pptx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195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 smtClean="0">
                <a:solidFill>
                  <a:srgbClr val="898989"/>
                </a:solidFill>
              </a:rPr>
              <a:t>Tanenbaum</a:t>
            </a:r>
            <a:r>
              <a:rPr lang="en-US" sz="1200" b="0" dirty="0" smtClean="0">
                <a:solidFill>
                  <a:srgbClr val="898989"/>
                </a:solidFill>
              </a:rPr>
              <a:t>, Modern Operating Systems 3 e, (c) 2008 Prentice-Hall, Inc. All rights reserved. 0-13-6006639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dirty="0" err="1">
                <a:solidFill>
                  <a:srgbClr val="898989"/>
                </a:solidFill>
              </a:rPr>
              <a:t>Tanenbaum</a:t>
            </a:r>
            <a:r>
              <a:rPr lang="en-US" sz="1300" dirty="0">
                <a:solidFill>
                  <a:srgbClr val="898989"/>
                </a:solidFill>
              </a:rPr>
              <a:t>, Modern Operating Systems 3 e, (c) 2008 Prentice-Hall, Inc. All rights reserved. </a:t>
            </a:r>
            <a:r>
              <a:rPr lang="en-US" sz="1300" b="0" dirty="0">
                <a:solidFill>
                  <a:srgbClr val="898989"/>
                </a:solidFill>
              </a:rPr>
              <a:t>0-13-6006639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264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2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b="0" dirty="0" err="1">
                <a:solidFill>
                  <a:srgbClr val="898989"/>
                </a:solidFill>
              </a:rPr>
              <a:t>Tanenbaum</a:t>
            </a:r>
            <a:r>
              <a:rPr lang="en-US" sz="1300" b="0" dirty="0">
                <a:solidFill>
                  <a:srgbClr val="898989"/>
                </a:solidFill>
              </a:rPr>
              <a:t>, Modern Operating Systems 3 e, (c) 2008 Prentice-Hall, Inc. All rights reserved. 0-13-6006639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8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11200"/>
            <a:ext cx="4827587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736" y="4572239"/>
            <a:ext cx="5422053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98" tIns="47850" rIns="95698" bIns="478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imanshuz.chd"/>
              </a:rPr>
              <a:t>Himanshuz.chd</a:t>
            </a:r>
            <a:r>
              <a:rPr lang="en-US" sz="1200" b="0" i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1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0" dirty="0" smtClean="0">
                <a:effectLst/>
              </a:rPr>
              <a:t>“Get over extensions, use file command to determine file types in Linux”</a:t>
            </a:r>
          </a:p>
          <a:p>
            <a:r>
              <a:rPr lang="en-US" dirty="0" smtClean="0"/>
              <a:t>https://www.ibm.com/developerworks/community/blogs/58e72888-6340-46ac-b488-d31aa4058e9c/entry/get_over_extensions_use_file_command_to_determine_file_types_in_linux?lang=en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14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898989"/>
                </a:solidFill>
              </a:rPr>
              <a:t>Tanenbaum, Modern Operating Systems 3 e, (c) 2008 Prentice-Hall, Inc. All rights reserved. 0-13-6006639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37C1-4438-44B9-8AF3-FEFC1D222E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9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EF73-C7F5-41BC-879C-50F83829F82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E4CF-F99D-4A2A-8580-28BDD361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EF73-C7F5-41BC-879C-50F83829F82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E4CF-F99D-4A2A-8580-28BDD361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3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EF73-C7F5-41BC-879C-50F83829F82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E4CF-F99D-4A2A-8580-28BDD361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6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EF73-C7F5-41BC-879C-50F83829F82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E4CF-F99D-4A2A-8580-28BDD361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EF73-C7F5-41BC-879C-50F83829F82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E4CF-F99D-4A2A-8580-28BDD361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6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EF73-C7F5-41BC-879C-50F83829F82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E4CF-F99D-4A2A-8580-28BDD361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0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EF73-C7F5-41BC-879C-50F83829F82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E4CF-F99D-4A2A-8580-28BDD361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8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EF73-C7F5-41BC-879C-50F83829F82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E4CF-F99D-4A2A-8580-28BDD361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2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EF73-C7F5-41BC-879C-50F83829F82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E4CF-F99D-4A2A-8580-28BDD361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2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EF73-C7F5-41BC-879C-50F83829F82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E4CF-F99D-4A2A-8580-28BDD361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9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EF73-C7F5-41BC-879C-50F83829F82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E4CF-F99D-4A2A-8580-28BDD361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6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AEF73-C7F5-41BC-879C-50F83829F82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CE4CF-F99D-4A2A-8580-28BDD361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5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file_signatur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e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Distributed </a:t>
            </a:r>
            <a:r>
              <a:rPr lang="en-US" smtClean="0"/>
              <a:t>Computing Systems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File </a:t>
            </a:r>
            <a:r>
              <a:rPr lang="en-US" dirty="0" smtClean="0">
                <a:solidFill>
                  <a:srgbClr val="0070C0"/>
                </a:solidFill>
              </a:rPr>
              <a:t>Systems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64736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and Access</a:t>
            </a:r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Access </a:t>
            </a:r>
            <a:r>
              <a:rPr lang="en-US" sz="2800" dirty="0"/>
              <a:t>Method: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sequential</a:t>
            </a:r>
            <a:r>
              <a:rPr lang="en-US" sz="2400" dirty="0"/>
              <a:t> (for character files, an abstraction of I/O of serial </a:t>
            </a:r>
            <a:r>
              <a:rPr lang="en-US" sz="2400" dirty="0" smtClean="0"/>
              <a:t>device, </a:t>
            </a:r>
            <a:r>
              <a:rPr lang="en-US" sz="2400" dirty="0"/>
              <a:t>such as </a:t>
            </a:r>
            <a:r>
              <a:rPr lang="en-US" sz="2400" dirty="0" smtClean="0"/>
              <a:t>network/modem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random</a:t>
            </a:r>
            <a:r>
              <a:rPr lang="en-US" sz="2400" dirty="0"/>
              <a:t> (for </a:t>
            </a:r>
            <a:r>
              <a:rPr lang="en-US" sz="2400" dirty="0" smtClean="0"/>
              <a:t>block </a:t>
            </a:r>
            <a:r>
              <a:rPr lang="en-US" sz="2400" dirty="0"/>
              <a:t>files, an abstraction of I/O </a:t>
            </a:r>
            <a:r>
              <a:rPr lang="en-US" sz="2400" dirty="0" smtClean="0"/>
              <a:t>of </a:t>
            </a:r>
            <a:r>
              <a:rPr lang="en-US" sz="2400" dirty="0"/>
              <a:t>block </a:t>
            </a:r>
            <a:r>
              <a:rPr lang="en-US" sz="2400" dirty="0" smtClean="0"/>
              <a:t>device, such as </a:t>
            </a:r>
            <a:r>
              <a:rPr lang="en-US" sz="2400" dirty="0"/>
              <a:t>a disk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Type:</a:t>
            </a:r>
          </a:p>
          <a:p>
            <a:pPr lvl="1">
              <a:lnSpc>
                <a:spcPct val="90000"/>
              </a:lnSpc>
            </a:pPr>
            <a:r>
              <a:rPr lang="en-US" sz="2400" i="1" dirty="0" err="1" smtClean="0"/>
              <a:t>ascii</a:t>
            </a:r>
            <a:r>
              <a:rPr lang="en-US" sz="2400" dirty="0" smtClean="0"/>
              <a:t> - human readable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/>
              <a:t>binary</a:t>
            </a:r>
            <a:r>
              <a:rPr lang="en-US" sz="2400" dirty="0" smtClean="0"/>
              <a:t> - computer only readable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Allowed operations/applications (e.g., executable, c-file …) (typically via extension type or “magic number” </a:t>
            </a:r>
          </a:p>
          <a:p>
            <a:pPr marL="914400" lvl="2" indent="0" algn="ctr">
              <a:lnSpc>
                <a:spcPct val="90000"/>
              </a:lnSpc>
              <a:buNone/>
            </a:pPr>
            <a:r>
              <a:rPr lang="en-US" dirty="0" smtClean="0"/>
              <a:t>(see next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9408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NTFS: </a:t>
            </a:r>
            <a:r>
              <a:rPr lang="en-US" dirty="0"/>
              <a:t>Directories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590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Name plus pointer to </a:t>
            </a:r>
            <a:r>
              <a:rPr lang="en-US" dirty="0" smtClean="0"/>
              <a:t>record with </a:t>
            </a:r>
            <a:r>
              <a:rPr lang="en-US" dirty="0"/>
              <a:t>file system entry</a:t>
            </a:r>
          </a:p>
          <a:p>
            <a:r>
              <a:rPr lang="en-US" dirty="0"/>
              <a:t>Also cache attributes (name, sizes, update) for faster directory </a:t>
            </a:r>
            <a:r>
              <a:rPr lang="en-US" dirty="0" smtClean="0"/>
              <a:t>listing</a:t>
            </a:r>
          </a:p>
          <a:p>
            <a:r>
              <a:rPr lang="en-US" dirty="0" smtClean="0"/>
              <a:t>If few files, entire directory in MFT record</a:t>
            </a:r>
            <a:endParaRPr lang="en-US" dirty="0"/>
          </a:p>
        </p:txBody>
      </p:sp>
      <p:pic>
        <p:nvPicPr>
          <p:cNvPr id="4" name="Picture 6" descr="D:\b\b4\IBM\11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80676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17707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NTFS: Directories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r>
              <a:rPr lang="en-US" dirty="0" smtClean="0"/>
              <a:t>But if large, linear search can be slow</a:t>
            </a:r>
          </a:p>
          <a:p>
            <a:r>
              <a:rPr lang="en-US" dirty="0" smtClean="0"/>
              <a:t>Store directory info (names, perms, …) in </a:t>
            </a:r>
            <a:r>
              <a:rPr lang="en-US" dirty="0"/>
              <a:t>B+ tree</a:t>
            </a:r>
          </a:p>
          <a:p>
            <a:pPr lvl="1"/>
            <a:r>
              <a:rPr lang="en-US" dirty="0"/>
              <a:t>Every path from root to leaf </a:t>
            </a:r>
            <a:r>
              <a:rPr lang="en-US" dirty="0" smtClean="0"/>
              <a:t>“costs” the same</a:t>
            </a:r>
          </a:p>
          <a:p>
            <a:pPr lvl="1"/>
            <a:r>
              <a:rPr lang="en-US" dirty="0" smtClean="0"/>
              <a:t>Insert, delete, search all O(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F</a:t>
            </a:r>
            <a:r>
              <a:rPr lang="en-US" dirty="0" err="1" smtClean="0"/>
              <a:t>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 is the “</a:t>
            </a:r>
            <a:r>
              <a:rPr lang="en-US" dirty="0" err="1" smtClean="0"/>
              <a:t>fanout</a:t>
            </a:r>
            <a:r>
              <a:rPr lang="en-US" dirty="0" smtClean="0"/>
              <a:t>” (typically 3)</a:t>
            </a:r>
            <a:endParaRPr lang="en-US" dirty="0"/>
          </a:p>
          <a:p>
            <a:pPr lvl="1"/>
            <a:r>
              <a:rPr lang="en-US" dirty="0"/>
              <a:t>Faster than linear search </a:t>
            </a:r>
            <a:r>
              <a:rPr lang="en-US" dirty="0" smtClean="0"/>
              <a:t>O(N) versus O(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F</a:t>
            </a:r>
            <a:r>
              <a:rPr lang="en-US" dirty="0" err="1" smtClean="0"/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Doesn’t need reorganizing like binary tree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448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NTFS: File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593"/>
            <a:ext cx="8229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Transparent to user</a:t>
            </a:r>
          </a:p>
          <a:p>
            <a:pPr lvl="1"/>
            <a:r>
              <a:rPr lang="en-US" dirty="0" smtClean="0"/>
              <a:t>Can be created (set) in compressed mode</a:t>
            </a:r>
          </a:p>
          <a:p>
            <a:r>
              <a:rPr lang="en-US" dirty="0" smtClean="0"/>
              <a:t>Compresses (or not) in 16-block chunks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8375650" cy="417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4395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NTFS: Journaling</a:t>
            </a:r>
            <a:endParaRPr lang="en-US" dirty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Many file systems lose metadata (and data) if </a:t>
            </a:r>
            <a:r>
              <a:rPr lang="en-US" sz="2400" dirty="0" err="1"/>
              <a:t>powerfailure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sck</a:t>
            </a:r>
            <a:r>
              <a:rPr lang="en-US" sz="2200" dirty="0"/>
              <a:t>,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chkdsk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dirty="0" smtClean="0"/>
              <a:t>when </a:t>
            </a:r>
            <a:r>
              <a:rPr lang="en-US" sz="2200" dirty="0"/>
              <a:t>reboot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Can take a </a:t>
            </a:r>
            <a:r>
              <a:rPr lang="en-US" sz="2200" dirty="0" err="1"/>
              <a:t>looong</a:t>
            </a:r>
            <a:r>
              <a:rPr lang="en-US" sz="2200" dirty="0"/>
              <a:t> time and lose data</a:t>
            </a:r>
          </a:p>
          <a:p>
            <a:pPr lvl="2">
              <a:lnSpc>
                <a:spcPct val="9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lost+found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Recover via “transaction” model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Log file with redo and undo information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Start transactions, operations, commit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Every 5 seconds, checkpoint log to disk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If crash, redo successful operations and undo those that don’t commit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Note, doesn’t cover user data, only meta data</a:t>
            </a:r>
          </a:p>
        </p:txBody>
      </p:sp>
    </p:spTree>
    <p:extLst>
      <p:ext uri="{BB962C8B-B14F-4D97-AF65-F5344CB8AC3E}">
        <p14:creationId xmlns:p14="http://schemas.microsoft.com/office/powerpoint/2010/main" val="110065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File Type – Unix </a:t>
            </a:r>
            <a:r>
              <a:rPr lang="en-US" sz="4000" dirty="0" smtClean="0">
                <a:latin typeface="Consolas" panose="020B0609020204030204" pitchFamily="49" charset="0"/>
              </a:rPr>
              <a:t>file</a:t>
            </a:r>
            <a:br>
              <a:rPr lang="en-US" sz="4000" dirty="0" smtClean="0">
                <a:latin typeface="Consolas" panose="020B0609020204030204" pitchFamily="49" charset="0"/>
              </a:rPr>
            </a:br>
            <a:r>
              <a:rPr lang="en-US" dirty="0" smtClean="0"/>
              <a:t>(1 </a:t>
            </a:r>
            <a:r>
              <a:rPr lang="en-US" dirty="0"/>
              <a:t>of </a:t>
            </a:r>
            <a:r>
              <a:rPr lang="en-US" dirty="0" smtClean="0"/>
              <a:t>2)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cat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TheLinuxCommandLine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What is displayed?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PDF-1.6^M%âãÏÓ^M 3006 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obj^M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stream^M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r>
              <a:rPr lang="en-US" dirty="0" smtClean="0">
                <a:cs typeface="Courier New" panose="02070309020205020404" pitchFamily="49" charset="0"/>
              </a:rPr>
              <a:t>How to determine file type? </a:t>
            </a:r>
            <a:r>
              <a:rPr lang="en-US" dirty="0" smtClean="0">
                <a:cs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file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file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PostScript document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file Desktop/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Desktop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/: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directory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file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script.sh 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script.sh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Bourne-Again shell script,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ASCII, exe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ELF 32-bit LSB executable, Intel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80386...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file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TheLinuxCommandLine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TheLinuxCommandLine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PDF document, version 1.6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2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Determining File Type – Unix </a:t>
            </a:r>
            <a:r>
              <a:rPr lang="en-US" sz="4000" dirty="0" smtClean="0">
                <a:latin typeface="Consolas" panose="020B0609020204030204" pitchFamily="49" charset="0"/>
              </a:rPr>
              <a:t>file</a:t>
            </a:r>
            <a:br>
              <a:rPr lang="en-US" sz="4000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+mn-lt"/>
              </a:rPr>
              <a:t>(2 of 2)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stat()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en-US" dirty="0" smtClean="0"/>
              <a:t>system call (see Project 1; see also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dirty="0" smtClean="0"/>
              <a:t> system program)</a:t>
            </a:r>
          </a:p>
          <a:p>
            <a:pPr lvl="1"/>
            <a:r>
              <a:rPr lang="en-US" dirty="0" smtClean="0"/>
              <a:t>“mode” for special file (socket, </a:t>
            </a:r>
            <a:r>
              <a:rPr lang="en-US" dirty="0" err="1" smtClean="0"/>
              <a:t>sym</a:t>
            </a:r>
            <a:r>
              <a:rPr lang="en-US" dirty="0" smtClean="0"/>
              <a:t> link, named pipes)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Try examining parts of file (“magic number”)</a:t>
            </a:r>
          </a:p>
          <a:p>
            <a:pPr lvl="1"/>
            <a:r>
              <a:rPr lang="en-US" dirty="0" smtClean="0"/>
              <a:t>Bytes with specific format, specific location</a:t>
            </a:r>
          </a:p>
          <a:p>
            <a:pPr marL="914400" lvl="2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25 50 44 46, offset 0 </a:t>
            </a:r>
            <a:r>
              <a:rPr lang="en-US" dirty="0" smtClean="0">
                <a:sym typeface="Wingdings" panose="05000000000000000000" pitchFamily="2" charset="2"/>
              </a:rPr>
              <a:t> PDF</a:t>
            </a:r>
            <a:endParaRPr lang="en-US" dirty="0" smtClean="0"/>
          </a:p>
          <a:p>
            <a:pPr lvl="1"/>
            <a:r>
              <a:rPr lang="en-US" dirty="0" smtClean="0"/>
              <a:t>Custom, too (see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man magic</a:t>
            </a:r>
            <a:r>
              <a:rPr lang="en-US" dirty="0" smtClean="0">
                <a:cs typeface="Courier New" panose="02070309020205020404" pitchFamily="49" charset="0"/>
              </a:rPr>
              <a:t>)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Examine content</a:t>
            </a:r>
          </a:p>
          <a:p>
            <a:pPr marL="914400" lvl="1" indent="-514350"/>
            <a:r>
              <a:rPr lang="en-US" dirty="0" smtClean="0"/>
              <a:t>Text? </a:t>
            </a:r>
            <a:r>
              <a:rPr lang="en-US" dirty="0" smtClean="0">
                <a:sym typeface="Wingdings" panose="05000000000000000000" pitchFamily="2" charset="2"/>
              </a:rPr>
              <a:t> Examine blocks for known types (e.g.,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tar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Otherwise 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data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6629400" y="38100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en.wikipedia.org/wiki/List_of_file_signatures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9739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Common Attributes</a:t>
            </a:r>
            <a:endParaRPr lang="en-US" dirty="0"/>
          </a:p>
        </p:txBody>
      </p:sp>
      <p:pic>
        <p:nvPicPr>
          <p:cNvPr id="4" name="Picture 6" descr="D:\b\b4\IBM\04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456426"/>
            <a:ext cx="5762625" cy="47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34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System Calls for Files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95400" y="1600200"/>
            <a:ext cx="3200400" cy="4525963"/>
          </a:xfrm>
          <a:noFill/>
          <a:ln/>
        </p:spPr>
        <p:txBody>
          <a:bodyPr/>
          <a:lstStyle/>
          <a:p>
            <a:r>
              <a:rPr lang="en-US" dirty="0"/>
              <a:t>Create</a:t>
            </a:r>
          </a:p>
          <a:p>
            <a:r>
              <a:rPr lang="en-US" dirty="0"/>
              <a:t>Delete</a:t>
            </a:r>
          </a:p>
          <a:p>
            <a:r>
              <a:rPr lang="en-US" dirty="0"/>
              <a:t>Truncate</a:t>
            </a:r>
          </a:p>
          <a:p>
            <a:r>
              <a:rPr lang="en-US" dirty="0"/>
              <a:t>Open</a:t>
            </a:r>
          </a:p>
          <a:p>
            <a:r>
              <a:rPr lang="en-US" dirty="0"/>
              <a:t>Read</a:t>
            </a:r>
          </a:p>
          <a:p>
            <a:r>
              <a:rPr lang="en-US" dirty="0"/>
              <a:t>Write</a:t>
            </a:r>
          </a:p>
          <a:p>
            <a:r>
              <a:rPr lang="en-US" dirty="0"/>
              <a:t>Append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2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Seek</a:t>
            </a:r>
            <a:endParaRPr lang="en-US" dirty="0"/>
          </a:p>
          <a:p>
            <a:r>
              <a:rPr lang="en-US" dirty="0"/>
              <a:t>Get attributes</a:t>
            </a:r>
          </a:p>
          <a:p>
            <a:r>
              <a:rPr lang="en-US" dirty="0"/>
              <a:t>Set attributes</a:t>
            </a:r>
          </a:p>
          <a:p>
            <a:r>
              <a:rPr lang="en-US" dirty="0" smtClean="0"/>
              <a:t>Rename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5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Program to Copy File (1 of 2)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91974"/>
            <a:ext cx="7352711" cy="5623126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87800" y="1165660"/>
            <a:ext cx="2362200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“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sz="1400" dirty="0" smtClean="0"/>
              <a:t>” tells what system include files are needed</a:t>
            </a:r>
            <a:endParaRPr lang="en-US" sz="1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365500" y="2568334"/>
            <a:ext cx="457200" cy="2032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87800" y="2362200"/>
            <a:ext cx="190500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Command line </a:t>
            </a:r>
            <a:r>
              <a:rPr lang="en-US" sz="1400" dirty="0" err="1" smtClean="0"/>
              <a:t>args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65500" y="1422480"/>
            <a:ext cx="457200" cy="1016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045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Program to Copy File (2 of 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3999" y="5288340"/>
            <a:ext cx="7478329" cy="107721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Next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Zoom in on </a:t>
            </a:r>
            <a:r>
              <a:rPr lang="en-US" sz="2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open()</a:t>
            </a:r>
            <a:r>
              <a:rPr lang="en-US" sz="2400" dirty="0" smtClean="0"/>
              <a:t>system call</a:t>
            </a:r>
          </a:p>
          <a:p>
            <a:pPr algn="ctr"/>
            <a:endParaRPr lang="en-US" sz="2400" dirty="0"/>
          </a:p>
          <a:p>
            <a:pPr algn="ctr"/>
            <a:r>
              <a:rPr lang="en-US" sz="1600" dirty="0" err="1" smtClean="0">
                <a:solidFill>
                  <a:srgbClr val="C00000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latin typeface="Consolas" panose="020B0609020204030204" pitchFamily="49" charset="0"/>
              </a:rPr>
              <a:t>in_fd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= </a:t>
            </a: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open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argv</a:t>
            </a:r>
            <a:r>
              <a:rPr lang="en-US" sz="1600" dirty="0">
                <a:latin typeface="Consolas" panose="020B0609020204030204" pitchFamily="49" charset="0"/>
              </a:rPr>
              <a:t>[1], O_RDONLY); </a:t>
            </a:r>
            <a:r>
              <a:rPr lang="en-US" sz="1600" b="1" i="1" dirty="0">
                <a:solidFill>
                  <a:srgbClr val="339966"/>
                </a:solidFill>
                <a:latin typeface="Consolas" panose="020B0609020204030204" pitchFamily="49" charset="0"/>
              </a:rPr>
              <a:t>/* open </a:t>
            </a:r>
            <a:r>
              <a:rPr lang="en-US" sz="1600" b="1" i="1" dirty="0" smtClean="0">
                <a:solidFill>
                  <a:srgbClr val="339966"/>
                </a:solidFill>
                <a:latin typeface="Consolas" panose="020B0609020204030204" pitchFamily="49" charset="0"/>
              </a:rPr>
              <a:t>file for reading </a:t>
            </a:r>
            <a:r>
              <a:rPr lang="en-US" sz="1600" b="1" i="1" dirty="0">
                <a:solidFill>
                  <a:srgbClr val="339966"/>
                </a:solidFill>
                <a:latin typeface="Consolas" panose="020B0609020204030204" pitchFamily="49" charset="0"/>
              </a:rPr>
              <a:t>*/</a:t>
            </a:r>
            <a:r>
              <a:rPr lang="en-US" sz="1600" b="1" dirty="0">
                <a:solidFill>
                  <a:srgbClr val="339966"/>
                </a:solidFill>
                <a:latin typeface="Consolas" panose="020B0609020204030204" pitchFamily="49" charset="0"/>
              </a:rPr>
              <a:t> </a:t>
            </a:r>
          </a:p>
        </p:txBody>
      </p:sp>
      <p:pic>
        <p:nvPicPr>
          <p:cNvPr id="2169" name="Picture 1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5" y="1447800"/>
            <a:ext cx="7962299" cy="34861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726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Unix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open()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1148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400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</a:rPr>
              <a:t>open</a:t>
            </a:r>
            <a:r>
              <a:rPr lang="en-US" sz="2400" dirty="0">
                <a:latin typeface="Courier New" pitchFamily="49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Courier New" pitchFamily="49" charset="0"/>
              </a:rPr>
              <a:t>char</a:t>
            </a:r>
            <a:r>
              <a:rPr lang="en-US" sz="2400" dirty="0">
                <a:latin typeface="Courier New" pitchFamily="49" charset="0"/>
              </a:rPr>
              <a:t> *path, </a:t>
            </a:r>
            <a:r>
              <a:rPr lang="en-US" sz="2400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flags [, </a:t>
            </a:r>
            <a:r>
              <a:rPr lang="en-US" sz="2400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mode])</a:t>
            </a:r>
            <a:endParaRPr lang="en-US" dirty="0"/>
          </a:p>
          <a:p>
            <a:endParaRPr lang="en-US" dirty="0">
              <a:latin typeface="Courier New" pitchFamily="49" charset="0"/>
            </a:endParaRPr>
          </a:p>
          <a:p>
            <a:r>
              <a:rPr lang="en-US" dirty="0">
                <a:latin typeface="Courier New" pitchFamily="49" charset="0"/>
              </a:rPr>
              <a:t>path</a:t>
            </a:r>
            <a:r>
              <a:rPr lang="en-US" dirty="0"/>
              <a:t> is name of </a:t>
            </a:r>
            <a:r>
              <a:rPr lang="en-US" dirty="0" smtClean="0"/>
              <a:t>file (NULL terminated string)</a:t>
            </a:r>
            <a:endParaRPr lang="en-US" dirty="0"/>
          </a:p>
          <a:p>
            <a:r>
              <a:rPr lang="en-US" dirty="0">
                <a:latin typeface="Courier New" pitchFamily="49" charset="0"/>
              </a:rPr>
              <a:t>flags</a:t>
            </a:r>
            <a:r>
              <a:rPr lang="en-US" dirty="0"/>
              <a:t> is bitmap to set switch</a:t>
            </a:r>
          </a:p>
          <a:p>
            <a:pPr lvl="1"/>
            <a:r>
              <a:rPr lang="en-US" dirty="0"/>
              <a:t>O_RDONLY, O_WRONLY, </a:t>
            </a:r>
            <a:r>
              <a:rPr lang="en-US" dirty="0" smtClean="0"/>
              <a:t>O_TRUNC …</a:t>
            </a:r>
            <a:endParaRPr lang="en-US" dirty="0"/>
          </a:p>
          <a:p>
            <a:pPr lvl="1"/>
            <a:r>
              <a:rPr lang="en-US" dirty="0"/>
              <a:t>O_CREATE then use </a:t>
            </a:r>
            <a:r>
              <a:rPr lang="en-US" dirty="0">
                <a:latin typeface="Courier New" pitchFamily="49" charset="0"/>
              </a:rPr>
              <a:t>mode</a:t>
            </a:r>
            <a:r>
              <a:rPr lang="en-US" dirty="0"/>
              <a:t> for </a:t>
            </a:r>
            <a:r>
              <a:rPr lang="en-US" dirty="0" smtClean="0"/>
              <a:t>permissions</a:t>
            </a:r>
            <a:endParaRPr lang="en-US" dirty="0"/>
          </a:p>
          <a:p>
            <a:r>
              <a:rPr lang="en-US" dirty="0"/>
              <a:t>success, returns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</a:p>
          <a:p>
            <a:pPr lvl="1"/>
            <a:r>
              <a:rPr lang="en-US" dirty="0" smtClean="0"/>
              <a:t>On error,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en-US" dirty="0" smtClean="0"/>
              <a:t>and set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dirty="0" smtClean="0"/>
              <a:t> (see Project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12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Unix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open()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smtClean="0"/>
              <a:t>– Under the </a:t>
            </a:r>
            <a:r>
              <a:rPr lang="en-US" dirty="0"/>
              <a:t>Hood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4800600" cy="86677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US" sz="20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fid =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open</a:t>
            </a:r>
            <a:r>
              <a:rPr lang="en-US" sz="2000" dirty="0">
                <a:latin typeface="Courier New" pitchFamily="49" charset="0"/>
              </a:rPr>
              <a:t>(“blah”, flags);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read</a:t>
            </a:r>
            <a:r>
              <a:rPr lang="en-US" sz="2000" dirty="0">
                <a:latin typeface="Courier New" pitchFamily="49" charset="0"/>
              </a:rPr>
              <a:t>(fid, …);</a:t>
            </a:r>
            <a:endParaRPr lang="en-US" sz="2800" dirty="0"/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304800" y="2895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5943600" y="2362200"/>
            <a:ext cx="1563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User Space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5943600" y="2895600"/>
            <a:ext cx="1884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System Space</a:t>
            </a:r>
          </a:p>
        </p:txBody>
      </p:sp>
      <p:grpSp>
        <p:nvGrpSpPr>
          <p:cNvPr id="76822" name="Group 22"/>
          <p:cNvGrpSpPr>
            <a:grpSpLocks/>
          </p:cNvGrpSpPr>
          <p:nvPr/>
        </p:nvGrpSpPr>
        <p:grpSpPr bwMode="auto">
          <a:xfrm>
            <a:off x="2667000" y="3657602"/>
            <a:ext cx="990600" cy="2238376"/>
            <a:chOff x="2064" y="1920"/>
            <a:chExt cx="528" cy="1410"/>
          </a:xfrm>
        </p:grpSpPr>
        <p:sp>
          <p:nvSpPr>
            <p:cNvPr id="76814" name="Text Box 14"/>
            <p:cNvSpPr txBox="1">
              <a:spLocks noChangeArrowheads="1"/>
            </p:cNvSpPr>
            <p:nvPr/>
          </p:nvSpPr>
          <p:spPr bwMode="auto">
            <a:xfrm>
              <a:off x="2064" y="1920"/>
              <a:ext cx="528" cy="25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/>
                <a:t>stdin</a:t>
              </a:r>
            </a:p>
          </p:txBody>
        </p:sp>
        <p:sp>
          <p:nvSpPr>
            <p:cNvPr id="76815" name="Text Box 15"/>
            <p:cNvSpPr txBox="1">
              <a:spLocks noChangeArrowheads="1"/>
            </p:cNvSpPr>
            <p:nvPr/>
          </p:nvSpPr>
          <p:spPr bwMode="auto">
            <a:xfrm>
              <a:off x="2064" y="2160"/>
              <a:ext cx="528" cy="2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 smtClean="0"/>
                <a:t>stdout</a:t>
              </a:r>
              <a:endParaRPr lang="en-US" sz="2000" dirty="0"/>
            </a:p>
          </p:txBody>
        </p:sp>
        <p:sp>
          <p:nvSpPr>
            <p:cNvPr id="76816" name="Text Box 16"/>
            <p:cNvSpPr txBox="1">
              <a:spLocks noChangeArrowheads="1"/>
            </p:cNvSpPr>
            <p:nvPr/>
          </p:nvSpPr>
          <p:spPr bwMode="auto">
            <a:xfrm>
              <a:off x="2064" y="2400"/>
              <a:ext cx="528" cy="25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/>
                <a:t>stderr</a:t>
              </a:r>
            </a:p>
          </p:txBody>
        </p:sp>
        <p:sp>
          <p:nvSpPr>
            <p:cNvPr id="76817" name="Text Box 17"/>
            <p:cNvSpPr txBox="1">
              <a:spLocks noChangeArrowheads="1"/>
            </p:cNvSpPr>
            <p:nvPr/>
          </p:nvSpPr>
          <p:spPr bwMode="auto">
            <a:xfrm>
              <a:off x="2064" y="2640"/>
              <a:ext cx="528" cy="25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/>
            </a:p>
          </p:txBody>
        </p:sp>
        <p:sp>
          <p:nvSpPr>
            <p:cNvPr id="76820" name="Text Box 20"/>
            <p:cNvSpPr txBox="1">
              <a:spLocks noChangeArrowheads="1"/>
            </p:cNvSpPr>
            <p:nvPr/>
          </p:nvSpPr>
          <p:spPr bwMode="auto">
            <a:xfrm>
              <a:off x="2064" y="2880"/>
              <a:ext cx="528" cy="4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/>
                <a:t>...</a:t>
              </a:r>
            </a:p>
            <a:p>
              <a:endParaRPr lang="en-US" sz="2000"/>
            </a:p>
          </p:txBody>
        </p:sp>
      </p:grp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2346325" y="3657600"/>
            <a:ext cx="3365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0</a:t>
            </a:r>
          </a:p>
          <a:p>
            <a:r>
              <a:rPr lang="en-US" sz="2400" dirty="0"/>
              <a:t>1</a:t>
            </a:r>
          </a:p>
          <a:p>
            <a:r>
              <a:rPr lang="en-US" sz="2400" dirty="0"/>
              <a:t>2</a:t>
            </a:r>
          </a:p>
          <a:p>
            <a:r>
              <a:rPr lang="en-US" sz="2400" dirty="0"/>
              <a:t>3</a:t>
            </a:r>
          </a:p>
        </p:txBody>
      </p:sp>
      <p:sp>
        <p:nvSpPr>
          <p:cNvPr id="76824" name="Line 24"/>
          <p:cNvSpPr>
            <a:spLocks noChangeShapeType="1"/>
          </p:cNvSpPr>
          <p:nvPr/>
        </p:nvSpPr>
        <p:spPr bwMode="auto">
          <a:xfrm>
            <a:off x="1600200" y="25146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5" name="Line 25"/>
          <p:cNvSpPr>
            <a:spLocks noChangeShapeType="1"/>
          </p:cNvSpPr>
          <p:nvPr/>
        </p:nvSpPr>
        <p:spPr bwMode="auto">
          <a:xfrm>
            <a:off x="1600200" y="4953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6" name="Line 26"/>
          <p:cNvSpPr>
            <a:spLocks noChangeShapeType="1"/>
          </p:cNvSpPr>
          <p:nvPr/>
        </p:nvSpPr>
        <p:spPr bwMode="auto">
          <a:xfrm>
            <a:off x="3200400" y="50292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7" name="Line 27"/>
          <p:cNvSpPr>
            <a:spLocks noChangeShapeType="1"/>
          </p:cNvSpPr>
          <p:nvPr/>
        </p:nvSpPr>
        <p:spPr bwMode="auto">
          <a:xfrm>
            <a:off x="4191000" y="5257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8" name="Line 28"/>
          <p:cNvSpPr>
            <a:spLocks noChangeShapeType="1"/>
          </p:cNvSpPr>
          <p:nvPr/>
        </p:nvSpPr>
        <p:spPr bwMode="auto">
          <a:xfrm>
            <a:off x="4191000" y="5029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9" name="Rectangle 29"/>
          <p:cNvSpPr>
            <a:spLocks noChangeArrowheads="1"/>
          </p:cNvSpPr>
          <p:nvPr/>
        </p:nvSpPr>
        <p:spPr bwMode="auto">
          <a:xfrm>
            <a:off x="4572000" y="4953000"/>
            <a:ext cx="1676400" cy="5334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File Structure</a:t>
            </a:r>
          </a:p>
        </p:txBody>
      </p:sp>
      <p:sp>
        <p:nvSpPr>
          <p:cNvPr id="76840" name="Rectangle 40"/>
          <p:cNvSpPr>
            <a:spLocks noChangeArrowheads="1"/>
          </p:cNvSpPr>
          <p:nvPr/>
        </p:nvSpPr>
        <p:spPr bwMode="auto">
          <a:xfrm>
            <a:off x="4572000" y="4114800"/>
            <a:ext cx="1676400" cy="8382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...</a:t>
            </a:r>
          </a:p>
        </p:txBody>
      </p:sp>
      <p:sp>
        <p:nvSpPr>
          <p:cNvPr id="76841" name="Rectangle 41"/>
          <p:cNvSpPr>
            <a:spLocks noChangeArrowheads="1"/>
          </p:cNvSpPr>
          <p:nvPr/>
        </p:nvSpPr>
        <p:spPr bwMode="auto">
          <a:xfrm>
            <a:off x="4572000" y="5486400"/>
            <a:ext cx="1676400" cy="5334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...</a:t>
            </a:r>
          </a:p>
        </p:txBody>
      </p:sp>
      <p:sp>
        <p:nvSpPr>
          <p:cNvPr id="76842" name="Line 42"/>
          <p:cNvSpPr>
            <a:spLocks noChangeShapeType="1"/>
          </p:cNvSpPr>
          <p:nvPr/>
        </p:nvSpPr>
        <p:spPr bwMode="auto">
          <a:xfrm>
            <a:off x="6248400" y="5257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3" name="Rectangle 43"/>
          <p:cNvSpPr>
            <a:spLocks noChangeArrowheads="1"/>
          </p:cNvSpPr>
          <p:nvPr/>
        </p:nvSpPr>
        <p:spPr bwMode="auto">
          <a:xfrm>
            <a:off x="7239000" y="4876800"/>
            <a:ext cx="1371600" cy="685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File </a:t>
            </a:r>
          </a:p>
          <a:p>
            <a:pPr algn="ctr"/>
            <a:r>
              <a:rPr lang="en-US" sz="2000"/>
              <a:t>Descriptor</a:t>
            </a:r>
          </a:p>
        </p:txBody>
      </p:sp>
      <p:sp>
        <p:nvSpPr>
          <p:cNvPr id="76844" name="Text Box 44"/>
          <p:cNvSpPr txBox="1">
            <a:spLocks noChangeArrowheads="1"/>
          </p:cNvSpPr>
          <p:nvPr/>
        </p:nvSpPr>
        <p:spPr bwMode="auto">
          <a:xfrm>
            <a:off x="7326078" y="5603875"/>
            <a:ext cx="11974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(where </a:t>
            </a:r>
          </a:p>
          <a:p>
            <a:pPr algn="ctr"/>
            <a:r>
              <a:rPr lang="en-US" dirty="0"/>
              <a:t>blocks are)</a:t>
            </a:r>
          </a:p>
        </p:txBody>
      </p:sp>
      <p:sp>
        <p:nvSpPr>
          <p:cNvPr id="76845" name="Text Box 45"/>
          <p:cNvSpPr txBox="1">
            <a:spLocks noChangeArrowheads="1"/>
          </p:cNvSpPr>
          <p:nvPr/>
        </p:nvSpPr>
        <p:spPr bwMode="auto">
          <a:xfrm>
            <a:off x="4787232" y="6035675"/>
            <a:ext cx="12411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(attributes)</a:t>
            </a:r>
          </a:p>
        </p:txBody>
      </p:sp>
      <p:sp>
        <p:nvSpPr>
          <p:cNvPr id="76846" name="Text Box 46"/>
          <p:cNvSpPr txBox="1">
            <a:spLocks noChangeArrowheads="1"/>
          </p:cNvSpPr>
          <p:nvPr/>
        </p:nvSpPr>
        <p:spPr bwMode="auto">
          <a:xfrm>
            <a:off x="2682875" y="6019800"/>
            <a:ext cx="833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(index)</a:t>
            </a:r>
          </a:p>
        </p:txBody>
      </p:sp>
      <p:sp>
        <p:nvSpPr>
          <p:cNvPr id="76847" name="Text Box 47"/>
          <p:cNvSpPr txBox="1">
            <a:spLocks noChangeArrowheads="1"/>
          </p:cNvSpPr>
          <p:nvPr/>
        </p:nvSpPr>
        <p:spPr bwMode="auto">
          <a:xfrm>
            <a:off x="2399175" y="6400800"/>
            <a:ext cx="1401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(Per process)</a:t>
            </a:r>
          </a:p>
        </p:txBody>
      </p:sp>
      <p:sp>
        <p:nvSpPr>
          <p:cNvPr id="76848" name="Text Box 48"/>
          <p:cNvSpPr txBox="1">
            <a:spLocks noChangeArrowheads="1"/>
          </p:cNvSpPr>
          <p:nvPr/>
        </p:nvSpPr>
        <p:spPr bwMode="auto">
          <a:xfrm>
            <a:off x="4756557" y="6400800"/>
            <a:ext cx="12945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(Per device)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7434826" y="6274574"/>
            <a:ext cx="9799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(Per </a:t>
            </a:r>
            <a:r>
              <a:rPr lang="en-US" dirty="0" smtClean="0"/>
              <a:t>file)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3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5750"/>
            <a:ext cx="8382000" cy="1143000"/>
          </a:xfrm>
        </p:spPr>
        <p:txBody>
          <a:bodyPr/>
          <a:lstStyle/>
          <a:p>
            <a:r>
              <a:rPr lang="en-US" sz="4000" dirty="0"/>
              <a:t>Example: Windows </a:t>
            </a:r>
            <a:r>
              <a:rPr lang="en-US" sz="4000" b="1" dirty="0" err="1">
                <a:solidFill>
                  <a:srgbClr val="0000FF"/>
                </a:solidFill>
                <a:latin typeface="Courier New" pitchFamily="49" charset="0"/>
              </a:rPr>
              <a:t>CreateFile</a:t>
            </a:r>
            <a:r>
              <a:rPr lang="en-US" sz="4000" b="1" dirty="0">
                <a:solidFill>
                  <a:srgbClr val="0000FF"/>
                </a:solidFill>
                <a:latin typeface="Courier New" pitchFamily="49" charset="0"/>
              </a:rPr>
              <a:t>()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696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Returns file object handle: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HANDLE </a:t>
            </a:r>
            <a:r>
              <a:rPr lang="en-US" sz="2400" b="1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CreateFile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(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	 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lpFileName</a:t>
            </a:r>
            <a:r>
              <a:rPr lang="en-US" sz="2400" dirty="0"/>
              <a:t>, </a:t>
            </a:r>
            <a:r>
              <a:rPr lang="en-US" sz="2400" i="1" dirty="0">
                <a:solidFill>
                  <a:srgbClr val="008000"/>
                </a:solidFill>
              </a:rPr>
              <a:t>// name of file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	 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dwDesiredAccess</a:t>
            </a:r>
            <a:r>
              <a:rPr lang="en-US" sz="2400" dirty="0"/>
              <a:t>, </a:t>
            </a:r>
            <a:r>
              <a:rPr lang="en-US" sz="2400" i="1" dirty="0">
                <a:solidFill>
                  <a:srgbClr val="008000"/>
                </a:solidFill>
              </a:rPr>
              <a:t>// read-write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	 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dwShareMode</a:t>
            </a:r>
            <a:r>
              <a:rPr lang="en-US" sz="2400" dirty="0"/>
              <a:t>,  </a:t>
            </a:r>
            <a:r>
              <a:rPr lang="en-US" sz="2400" i="1" dirty="0">
                <a:solidFill>
                  <a:srgbClr val="008000"/>
                </a:solidFill>
              </a:rPr>
              <a:t>// shared or not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	 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lpSecurity</a:t>
            </a:r>
            <a:r>
              <a:rPr lang="en-US" sz="2400" dirty="0"/>
              <a:t>, </a:t>
            </a:r>
            <a:r>
              <a:rPr lang="en-US" sz="2400" i="1" dirty="0">
                <a:solidFill>
                  <a:srgbClr val="008000"/>
                </a:solidFill>
              </a:rPr>
              <a:t>// permissions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  ...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)</a:t>
            </a:r>
          </a:p>
          <a:p>
            <a:pPr>
              <a:lnSpc>
                <a:spcPct val="90000"/>
              </a:lnSpc>
            </a:pPr>
            <a:r>
              <a:rPr lang="en-US" dirty="0"/>
              <a:t>File objects used for all: files, directories, disk drives, ports, pipes, sockets and console</a:t>
            </a:r>
          </a:p>
        </p:txBody>
      </p:sp>
    </p:spTree>
    <p:extLst>
      <p:ext uri="{BB962C8B-B14F-4D97-AF65-F5344CB8AC3E}">
        <p14:creationId xmlns:p14="http://schemas.microsoft.com/office/powerpoint/2010/main" val="21507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dirty="0" smtClean="0"/>
              <a:t>Motivation – Process Need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en-US" sz="2800" dirty="0"/>
              <a:t>Processes store, retrieve information</a:t>
            </a:r>
          </a:p>
          <a:p>
            <a:pPr eaLnBrk="0" hangingPunct="0">
              <a:lnSpc>
                <a:spcPct val="90000"/>
              </a:lnSpc>
            </a:pPr>
            <a:r>
              <a:rPr lang="en-US" sz="2800" dirty="0" smtClean="0"/>
              <a:t>When </a:t>
            </a:r>
            <a:r>
              <a:rPr lang="en-US" sz="2800" dirty="0"/>
              <a:t>process terminates, memory </a:t>
            </a:r>
            <a:r>
              <a:rPr lang="en-US" sz="2800" dirty="0" smtClean="0"/>
              <a:t>lost</a:t>
            </a:r>
          </a:p>
          <a:p>
            <a:pPr eaLnBrk="0" hangingPunct="0">
              <a:lnSpc>
                <a:spcPct val="90000"/>
              </a:lnSpc>
            </a:pPr>
            <a:r>
              <a:rPr lang="en-US" sz="2800" dirty="0" smtClean="0"/>
              <a:t>How to make it persist?</a:t>
            </a:r>
            <a:endParaRPr lang="en-US" sz="2800" dirty="0"/>
          </a:p>
          <a:p>
            <a:pPr eaLnBrk="0" hangingPunct="0">
              <a:lnSpc>
                <a:spcPct val="90000"/>
              </a:lnSpc>
            </a:pPr>
            <a:r>
              <a:rPr lang="en-US" sz="2800" dirty="0" smtClean="0"/>
              <a:t>What if multiple </a:t>
            </a:r>
            <a:r>
              <a:rPr lang="en-US" sz="2800" dirty="0"/>
              <a:t>processes </a:t>
            </a:r>
            <a:r>
              <a:rPr lang="en-US" sz="2800" dirty="0" smtClean="0"/>
              <a:t>want to share?</a:t>
            </a:r>
            <a:endParaRPr lang="en-US" sz="2800" dirty="0"/>
          </a:p>
          <a:p>
            <a:pPr eaLnBrk="0" hangingPunct="0">
              <a:lnSpc>
                <a:spcPct val="90000"/>
              </a:lnSpc>
            </a:pPr>
            <a:endParaRPr lang="en-US" sz="2800" dirty="0"/>
          </a:p>
          <a:p>
            <a:pPr eaLnBrk="0" hangingPunct="0">
              <a:lnSpc>
                <a:spcPct val="90000"/>
              </a:lnSpc>
            </a:pPr>
            <a:r>
              <a:rPr lang="en-US" sz="2800" dirty="0"/>
              <a:t>Requirements:</a:t>
            </a:r>
          </a:p>
          <a:p>
            <a:pPr lvl="1" eaLnBrk="0" hangingPunct="0">
              <a:lnSpc>
                <a:spcPct val="90000"/>
              </a:lnSpc>
            </a:pPr>
            <a:r>
              <a:rPr lang="en-US" sz="2400" dirty="0"/>
              <a:t>large</a:t>
            </a:r>
          </a:p>
          <a:p>
            <a:pPr lvl="1" eaLnBrk="0" hangingPunct="0">
              <a:lnSpc>
                <a:spcPct val="90000"/>
              </a:lnSpc>
            </a:pPr>
            <a:r>
              <a:rPr lang="en-US" sz="2400" b="1" i="1" u="sng" dirty="0"/>
              <a:t>persistent</a:t>
            </a:r>
            <a:endParaRPr lang="en-US" sz="2400" dirty="0"/>
          </a:p>
          <a:p>
            <a:pPr lvl="1" eaLnBrk="0" hangingPunct="0">
              <a:lnSpc>
                <a:spcPct val="90000"/>
              </a:lnSpc>
            </a:pPr>
            <a:r>
              <a:rPr lang="en-US" sz="2400" dirty="0"/>
              <a:t>concurrent access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114800" y="4343400"/>
            <a:ext cx="2209800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2400" dirty="0"/>
              <a:t>Solution? </a:t>
            </a:r>
            <a:r>
              <a:rPr lang="en-US" sz="2400" dirty="0" smtClean="0"/>
              <a:t>Files are large,  persistent!</a:t>
            </a:r>
            <a:endParaRPr lang="en-US" sz="2400" dirty="0"/>
          </a:p>
        </p:txBody>
      </p:sp>
      <p:pic>
        <p:nvPicPr>
          <p:cNvPr id="9218" name="Picture 2" descr="obligatory cs/ce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63842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5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Partitions</a:t>
            </a:r>
            <a:endParaRPr lang="en-US" dirty="0"/>
          </a:p>
        </p:txBody>
      </p:sp>
      <p:sp>
        <p:nvSpPr>
          <p:cNvPr id="94211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131705" y="1524000"/>
            <a:ext cx="35814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Partition </a:t>
            </a:r>
            <a:r>
              <a:rPr lang="en-US" sz="2800" dirty="0" smtClean="0"/>
              <a:t>large </a:t>
            </a:r>
            <a:r>
              <a:rPr lang="en-US" sz="2800" dirty="0"/>
              <a:t>group of sectors allocated for </a:t>
            </a:r>
            <a:r>
              <a:rPr lang="en-US" sz="2800" dirty="0" smtClean="0"/>
              <a:t>specific </a:t>
            </a:r>
            <a:r>
              <a:rPr lang="en-US" sz="2800" dirty="0"/>
              <a:t>purpose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Specify </a:t>
            </a:r>
            <a:r>
              <a:rPr lang="en-US" sz="2800" dirty="0"/>
              <a:t>number of cylinders to use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Specify </a:t>
            </a:r>
            <a:r>
              <a:rPr lang="en-US" sz="2800" dirty="0" smtClean="0"/>
              <a:t>type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Linux: “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–h</a:t>
            </a:r>
            <a:r>
              <a:rPr lang="en-US" sz="2800" dirty="0" smtClean="0"/>
              <a:t>” and “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fdisk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519903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59436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(“System Reserved” partition for Windows contains OS boot code and code to do HDD decryption, if set)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6999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49" y="34456"/>
            <a:ext cx="8229600" cy="1143000"/>
          </a:xfrm>
        </p:spPr>
        <p:txBody>
          <a:bodyPr/>
          <a:lstStyle/>
          <a:p>
            <a:r>
              <a:rPr lang="en-US" dirty="0" smtClean="0"/>
              <a:t>File System Layout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143000"/>
            <a:ext cx="8686800" cy="2667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BIOS reads in program (“bootloader”, e.g.,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grub</a:t>
            </a:r>
            <a:r>
              <a:rPr lang="en-US" sz="2400" dirty="0" smtClean="0"/>
              <a:t>) from  known disk location (</a:t>
            </a:r>
            <a:r>
              <a:rPr lang="en-US" sz="2400" i="1" dirty="0" smtClean="0"/>
              <a:t>Master Boot </a:t>
            </a:r>
            <a:r>
              <a:rPr lang="en-US" sz="2400" dirty="0" smtClean="0"/>
              <a:t>Record or </a:t>
            </a:r>
            <a:r>
              <a:rPr lang="en-US" sz="2400" i="1" dirty="0" smtClean="0"/>
              <a:t>GUID Partition Table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336600"/>
                </a:solidFill>
              </a:rPr>
              <a:t>MBR</a:t>
            </a:r>
            <a:r>
              <a:rPr lang="en-US" sz="2400" dirty="0" smtClean="0"/>
              <a:t>/</a:t>
            </a:r>
            <a:r>
              <a:rPr lang="en-US" sz="2400" dirty="0" smtClean="0">
                <a:solidFill>
                  <a:srgbClr val="0070C0"/>
                </a:solidFill>
              </a:rPr>
              <a:t>GPT</a:t>
            </a:r>
            <a:r>
              <a:rPr lang="en-US" sz="2400" dirty="0" smtClean="0"/>
              <a:t> has partition table (start, end of each partition)</a:t>
            </a:r>
          </a:p>
          <a:p>
            <a:r>
              <a:rPr lang="en-US" sz="2400" dirty="0" err="1" smtClean="0"/>
              <a:t>Bootloader</a:t>
            </a:r>
            <a:r>
              <a:rPr lang="en-US" sz="2400" dirty="0" smtClean="0"/>
              <a:t> reads first block (“boot block”) of partition</a:t>
            </a:r>
          </a:p>
          <a:p>
            <a:r>
              <a:rPr lang="en-US" sz="2400" dirty="0" smtClean="0"/>
              <a:t>Boot block knows how to read next block and start OS</a:t>
            </a:r>
          </a:p>
          <a:p>
            <a:r>
              <a:rPr lang="en-US" sz="2400" dirty="0" smtClean="0"/>
              <a:t>Rest can vary. Often “superblock” with details on file system</a:t>
            </a:r>
          </a:p>
          <a:p>
            <a:pPr lvl="1"/>
            <a:r>
              <a:rPr lang="en-US" sz="2000" dirty="0" smtClean="0"/>
              <a:t>Type, number of blocks,…</a:t>
            </a:r>
          </a:p>
          <a:p>
            <a:endParaRPr lang="en-US" sz="2400" dirty="0"/>
          </a:p>
        </p:txBody>
      </p:sp>
      <p:pic>
        <p:nvPicPr>
          <p:cNvPr id="3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7086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5454502"/>
            <a:ext cx="1055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(or </a:t>
            </a:r>
            <a:r>
              <a:rPr lang="en-US" i="1" dirty="0" smtClean="0">
                <a:solidFill>
                  <a:srgbClr val="0070C0"/>
                </a:solidFill>
              </a:rPr>
              <a:t>GPT</a:t>
            </a:r>
          </a:p>
          <a:p>
            <a:r>
              <a:rPr lang="en-US" dirty="0" smtClean="0"/>
              <a:t>see next)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90600" y="5454502"/>
            <a:ext cx="304800" cy="1080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s://upload.wikimedia.org/wikipedia/commons/0/00/Grub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1906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94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00"/>
                </a:solidFill>
              </a:rPr>
              <a:t>MBR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0070C0"/>
                </a:solidFill>
              </a:rPr>
              <a:t>GPT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336600"/>
                </a:solidFill>
              </a:rPr>
              <a:t>MBR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= </a:t>
            </a:r>
            <a:r>
              <a:rPr lang="en-US" i="1" dirty="0"/>
              <a:t>Master Boot </a:t>
            </a:r>
            <a:r>
              <a:rPr lang="en-US" i="1" dirty="0" smtClean="0"/>
              <a:t>Record</a:t>
            </a:r>
          </a:p>
          <a:p>
            <a:pPr lvl="1"/>
            <a:r>
              <a:rPr lang="en-US" dirty="0" smtClean="0"/>
              <a:t>Older standard, still in widespread use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GPT</a:t>
            </a:r>
            <a:r>
              <a:rPr lang="en-US" dirty="0"/>
              <a:t> = </a:t>
            </a:r>
            <a:r>
              <a:rPr lang="en-US" i="1" dirty="0" smtClean="0"/>
              <a:t>GUID (Globally Unique ID) Partition Table</a:t>
            </a:r>
          </a:p>
          <a:p>
            <a:pPr lvl="1"/>
            <a:r>
              <a:rPr lang="en-US" dirty="0" smtClean="0"/>
              <a:t>Newer standard</a:t>
            </a:r>
            <a:endParaRPr lang="en-US" dirty="0"/>
          </a:p>
          <a:p>
            <a:r>
              <a:rPr lang="en-US" dirty="0" smtClean="0"/>
              <a:t>Both help OS know partition structure of hard disk</a:t>
            </a:r>
          </a:p>
          <a:p>
            <a:r>
              <a:rPr lang="en-US" dirty="0" smtClean="0"/>
              <a:t>Linux – default </a:t>
            </a:r>
            <a:r>
              <a:rPr lang="en-US" dirty="0" smtClean="0">
                <a:solidFill>
                  <a:srgbClr val="0070C0"/>
                </a:solidFill>
              </a:rPr>
              <a:t>GPT</a:t>
            </a:r>
            <a:r>
              <a:rPr lang="en-US" dirty="0" smtClean="0"/>
              <a:t> (must use Grub 2), but can use </a:t>
            </a:r>
            <a:r>
              <a:rPr lang="en-US" dirty="0" smtClean="0">
                <a:solidFill>
                  <a:srgbClr val="336600"/>
                </a:solidFill>
              </a:rPr>
              <a:t>MBR</a:t>
            </a:r>
          </a:p>
          <a:p>
            <a:r>
              <a:rPr lang="en-US" dirty="0" smtClean="0"/>
              <a:t>Mac – default </a:t>
            </a:r>
            <a:r>
              <a:rPr lang="en-US" dirty="0" smtClean="0">
                <a:solidFill>
                  <a:srgbClr val="0070C0"/>
                </a:solidFill>
              </a:rPr>
              <a:t>GPT</a:t>
            </a:r>
            <a:r>
              <a:rPr lang="en-US" dirty="0" smtClean="0"/>
              <a:t>. Can run on </a:t>
            </a:r>
            <a:r>
              <a:rPr lang="en-US" dirty="0" smtClean="0">
                <a:solidFill>
                  <a:srgbClr val="336600"/>
                </a:solidFill>
              </a:rPr>
              <a:t>MBR</a:t>
            </a:r>
            <a:r>
              <a:rPr lang="en-US" dirty="0" smtClean="0"/>
              <a:t> disk, but can’t install on it</a:t>
            </a:r>
          </a:p>
          <a:p>
            <a:r>
              <a:rPr lang="en-US" dirty="0" smtClean="0"/>
              <a:t>Windows – 64-bit support </a:t>
            </a:r>
            <a:r>
              <a:rPr lang="en-US" dirty="0" smtClean="0">
                <a:solidFill>
                  <a:srgbClr val="0070C0"/>
                </a:solidFill>
              </a:rPr>
              <a:t>GPT</a:t>
            </a:r>
            <a:r>
              <a:rPr lang="en-US" dirty="0" smtClean="0"/>
              <a:t>.  Windows 7 default </a:t>
            </a:r>
            <a:r>
              <a:rPr lang="en-US" dirty="0" smtClean="0">
                <a:solidFill>
                  <a:srgbClr val="336600"/>
                </a:solidFill>
              </a:rPr>
              <a:t>MBR</a:t>
            </a:r>
            <a:r>
              <a:rPr lang="en-US" dirty="0" smtClean="0"/>
              <a:t>, but Windows 8 &amp; 10 default </a:t>
            </a:r>
            <a:r>
              <a:rPr lang="en-US" dirty="0" smtClean="0">
                <a:solidFill>
                  <a:srgbClr val="0070C0"/>
                </a:solidFill>
              </a:rPr>
              <a:t>GPT</a:t>
            </a:r>
          </a:p>
        </p:txBody>
      </p:sp>
    </p:spTree>
    <p:extLst>
      <p:ext uri="{BB962C8B-B14F-4D97-AF65-F5344CB8AC3E}">
        <p14:creationId xmlns:p14="http://schemas.microsoft.com/office/powerpoint/2010/main" val="993169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Boot Record (</a:t>
            </a:r>
            <a:r>
              <a:rPr lang="en-US" dirty="0" smtClean="0">
                <a:solidFill>
                  <a:srgbClr val="336600"/>
                </a:solidFill>
              </a:rPr>
              <a:t>MBR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Old </a:t>
            </a:r>
            <a:r>
              <a:rPr lang="en-US" dirty="0"/>
              <a:t>standard, still widely in use</a:t>
            </a:r>
          </a:p>
          <a:p>
            <a:r>
              <a:rPr lang="en-US" dirty="0"/>
              <a:t>At </a:t>
            </a:r>
            <a:r>
              <a:rPr lang="en-US" dirty="0" smtClean="0"/>
              <a:t>beginning of disk, </a:t>
            </a:r>
            <a:r>
              <a:rPr lang="en-US" dirty="0"/>
              <a:t>hold information on partitions</a:t>
            </a:r>
          </a:p>
          <a:p>
            <a:r>
              <a:rPr lang="en-US" dirty="0"/>
              <a:t>Also code that can scan for active OS and load up boot code for </a:t>
            </a:r>
            <a:r>
              <a:rPr lang="en-US" dirty="0" smtClean="0"/>
              <a:t>OS</a:t>
            </a:r>
          </a:p>
          <a:p>
            <a:r>
              <a:rPr lang="en-US" dirty="0" smtClean="0"/>
              <a:t>Only 4 partitions, unless 4</a:t>
            </a:r>
            <a:r>
              <a:rPr lang="en-US" baseline="30000" dirty="0" smtClean="0"/>
              <a:t>th</a:t>
            </a:r>
            <a:r>
              <a:rPr lang="en-US" dirty="0" smtClean="0"/>
              <a:t> is extended</a:t>
            </a:r>
          </a:p>
          <a:p>
            <a:r>
              <a:rPr lang="en-US" dirty="0" smtClean="0"/>
              <a:t>32-bit, so partition size limited to 2TB</a:t>
            </a:r>
          </a:p>
          <a:p>
            <a:r>
              <a:rPr lang="en-US" dirty="0" smtClean="0"/>
              <a:t>If MBR corrupted </a:t>
            </a:r>
            <a:r>
              <a:rPr lang="en-US" dirty="0" smtClean="0">
                <a:sym typeface="Wingdings" panose="05000000000000000000" pitchFamily="2" charset="2"/>
              </a:rPr>
              <a:t> trouble!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745" y="1600200"/>
            <a:ext cx="377950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030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 Partition Table (</a:t>
            </a:r>
            <a:r>
              <a:rPr lang="en-US" dirty="0" smtClean="0">
                <a:solidFill>
                  <a:srgbClr val="0070C0"/>
                </a:solidFill>
              </a:rPr>
              <a:t>GPT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Newest standard</a:t>
            </a:r>
          </a:p>
          <a:p>
            <a:r>
              <a:rPr lang="en-US" dirty="0" smtClean="0"/>
              <a:t>GUID = globally unique identifiers</a:t>
            </a:r>
          </a:p>
          <a:p>
            <a:r>
              <a:rPr lang="en-US" dirty="0" smtClean="0"/>
              <a:t>Unlimited partitions (but most OSes limit to 128)</a:t>
            </a:r>
          </a:p>
          <a:p>
            <a:r>
              <a:rPr lang="en-US" dirty="0" smtClean="0"/>
              <a:t>Since 64-bit, 1 billion TB (1 Zettabyte) partition size  (Windows limit ~18 million TB)</a:t>
            </a:r>
          </a:p>
          <a:p>
            <a:r>
              <a:rPr lang="en-US" dirty="0" smtClean="0"/>
              <a:t>Backup table stored at end</a:t>
            </a:r>
          </a:p>
          <a:p>
            <a:r>
              <a:rPr lang="en-US" dirty="0" smtClean="0"/>
              <a:t>CRC32 checksums to detect errors</a:t>
            </a:r>
          </a:p>
          <a:p>
            <a:r>
              <a:rPr lang="en-US" dirty="0" smtClean="0"/>
              <a:t>Protective </a:t>
            </a:r>
            <a:r>
              <a:rPr lang="en-US" dirty="0" smtClean="0">
                <a:solidFill>
                  <a:srgbClr val="336600"/>
                </a:solidFill>
              </a:rPr>
              <a:t>MBR</a:t>
            </a:r>
            <a:r>
              <a:rPr lang="en-US" dirty="0" smtClean="0"/>
              <a:t> layer for apps that don’t know about </a:t>
            </a:r>
            <a:r>
              <a:rPr lang="en-US" dirty="0" smtClean="0">
                <a:solidFill>
                  <a:srgbClr val="0070C0"/>
                </a:solidFill>
              </a:rPr>
              <a:t>GPT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96" y="1600200"/>
            <a:ext cx="3291608" cy="4525963"/>
          </a:xfrm>
        </p:spPr>
      </p:pic>
    </p:spTree>
    <p:extLst>
      <p:ext uri="{BB962C8B-B14F-4D97-AF65-F5344CB8AC3E}">
        <p14:creationId xmlns:p14="http://schemas.microsoft.com/office/powerpoint/2010/main" val="3222835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File System Implementation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295400" y="2362200"/>
            <a:ext cx="685800" cy="2438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92150" y="1447800"/>
            <a:ext cx="1917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Process</a:t>
            </a:r>
          </a:p>
          <a:p>
            <a:pPr algn="ctr"/>
            <a:r>
              <a:rPr lang="en-US"/>
              <a:t>Control Block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-20668" y="3338512"/>
            <a:ext cx="11414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/>
              <a:t>Open</a:t>
            </a:r>
          </a:p>
          <a:p>
            <a:pPr algn="ctr"/>
            <a:r>
              <a:rPr lang="en-US" dirty="0"/>
              <a:t>File</a:t>
            </a:r>
          </a:p>
          <a:p>
            <a:pPr algn="ctr"/>
            <a:r>
              <a:rPr lang="en-US" dirty="0"/>
              <a:t>Pointer </a:t>
            </a:r>
          </a:p>
          <a:p>
            <a:pPr algn="ctr"/>
            <a:r>
              <a:rPr lang="en-US" dirty="0"/>
              <a:t>Array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992188" y="3430588"/>
            <a:ext cx="301625" cy="149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993775" y="4651375"/>
            <a:ext cx="301625" cy="149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1298575" y="3429000"/>
            <a:ext cx="6826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1298575" y="4114800"/>
            <a:ext cx="682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1298575" y="4343400"/>
            <a:ext cx="682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267869" y="2362200"/>
            <a:ext cx="685800" cy="24384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2936875" y="1447800"/>
            <a:ext cx="1395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Open File</a:t>
            </a:r>
          </a:p>
          <a:p>
            <a:pPr algn="ctr"/>
            <a:r>
              <a:rPr lang="en-US"/>
              <a:t>Table</a:t>
            </a: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V="1">
            <a:off x="1677988" y="3278188"/>
            <a:ext cx="1597025" cy="911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3279775" y="3429000"/>
            <a:ext cx="6826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3279775" y="3200400"/>
            <a:ext cx="682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3279775" y="3429000"/>
            <a:ext cx="682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5562600" y="2362200"/>
            <a:ext cx="685800" cy="2438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4881563" y="1447800"/>
            <a:ext cx="20208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File Descriptor</a:t>
            </a:r>
          </a:p>
          <a:p>
            <a:pPr algn="ctr"/>
            <a:r>
              <a:rPr lang="en-US"/>
              <a:t>Table</a:t>
            </a: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5565775" y="4191000"/>
            <a:ext cx="682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5565775" y="4572000"/>
            <a:ext cx="682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3660775" y="3279775"/>
            <a:ext cx="1901825" cy="1063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5164234" y="4918075"/>
            <a:ext cx="16129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/>
              <a:t>(in memory</a:t>
            </a:r>
          </a:p>
          <a:p>
            <a:pPr algn="ctr"/>
            <a:r>
              <a:rPr lang="en-US" dirty="0"/>
              <a:t>copy,</a:t>
            </a:r>
          </a:p>
          <a:p>
            <a:pPr algn="ctr"/>
            <a:r>
              <a:rPr lang="en-US" dirty="0"/>
              <a:t>one per </a:t>
            </a:r>
          </a:p>
          <a:p>
            <a:pPr algn="ctr"/>
            <a:r>
              <a:rPr lang="en-US" dirty="0"/>
              <a:t>device)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2905704" y="4994275"/>
            <a:ext cx="141013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/>
              <a:t>(per process)</a:t>
            </a: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7391400" y="2362200"/>
            <a:ext cx="1447800" cy="3810000"/>
          </a:xfrm>
          <a:prstGeom prst="rect">
            <a:avLst/>
          </a:prstGeom>
          <a:solidFill>
            <a:srgbClr val="CC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7543800" y="14478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Disk</a:t>
            </a:r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7394575" y="2819400"/>
            <a:ext cx="1444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7391400" y="23622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000"/>
              <a:t>File sys info</a:t>
            </a: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7391400" y="2819400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2000"/>
              <a:t>File</a:t>
            </a:r>
          </a:p>
          <a:p>
            <a:pPr algn="ctr"/>
            <a:r>
              <a:rPr lang="en-US" sz="2000"/>
              <a:t>descriptors</a:t>
            </a:r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7394575" y="3581400"/>
            <a:ext cx="1444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 flipH="1">
            <a:off x="5946775" y="3051175"/>
            <a:ext cx="1749425" cy="1292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6308725" y="2773362"/>
            <a:ext cx="1009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dirty="0"/>
              <a:t>Copy </a:t>
            </a:r>
            <a:r>
              <a:rPr lang="en-US" sz="2000" dirty="0" err="1"/>
              <a:t>fd</a:t>
            </a:r>
            <a:endParaRPr lang="en-US" sz="2000" dirty="0"/>
          </a:p>
          <a:p>
            <a:r>
              <a:rPr lang="en-US" sz="2000" dirty="0"/>
              <a:t>to </a:t>
            </a:r>
            <a:r>
              <a:rPr lang="en-US" sz="2000" dirty="0" err="1"/>
              <a:t>mem</a:t>
            </a:r>
            <a:endParaRPr lang="en-US" sz="2000" dirty="0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7394575" y="4495800"/>
            <a:ext cx="1444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7451725" y="3824288"/>
            <a:ext cx="1312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Directories</a:t>
            </a:r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7772400" y="4953000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Data</a:t>
            </a:r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>
            <a:off x="6099175" y="4422775"/>
            <a:ext cx="2054225" cy="454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6099175" y="4422775"/>
            <a:ext cx="1901825" cy="1063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6099175" y="4422775"/>
            <a:ext cx="1825625" cy="1520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Linux 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Each</a:t>
            </a:r>
            <a:r>
              <a:rPr lang="en-US" dirty="0"/>
              <a:t> 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task_struct</a:t>
            </a:r>
            <a:r>
              <a:rPr lang="en-US" dirty="0"/>
              <a:t> </a:t>
            </a:r>
            <a:r>
              <a:rPr lang="en-US" dirty="0" smtClean="0"/>
              <a:t>describes a process, refers to open file table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/</a:t>
            </a:r>
            <a:r>
              <a:rPr lang="en-US" sz="2800" i="1" dirty="0" err="1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800" i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/include/</a:t>
            </a:r>
            <a:r>
              <a:rPr lang="en-US" sz="2800" i="1" dirty="0" err="1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linux</a:t>
            </a:r>
            <a:r>
              <a:rPr lang="en-US" sz="2800" i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i="1" dirty="0" err="1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sched.h</a:t>
            </a:r>
            <a:endParaRPr lang="en-US" sz="2800" i="1" dirty="0" smtClean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000" dirty="0" err="1">
                <a:latin typeface="Consolas" panose="020B0609020204030204" pitchFamily="49" charset="0"/>
                <a:cs typeface="Consolas" panose="020B0609020204030204" pitchFamily="49" charset="0"/>
              </a:rPr>
              <a:t>task_struct</a:t>
            </a:r>
            <a:r>
              <a:rPr lang="en-US" sz="3000" dirty="0"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  <a:endParaRPr lang="en-US" sz="3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volatile </a:t>
            </a:r>
            <a:r>
              <a:rPr lang="en-US" sz="3000" dirty="0">
                <a:latin typeface="Consolas" panose="020B0609020204030204" pitchFamily="49" charset="0"/>
                <a:cs typeface="Consolas" panose="020B0609020204030204" pitchFamily="49" charset="0"/>
              </a:rPr>
              <a:t>long state; </a:t>
            </a:r>
            <a:endParaRPr lang="en-US" sz="3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long </a:t>
            </a:r>
            <a:r>
              <a:rPr lang="en-US" sz="3000" dirty="0">
                <a:latin typeface="Consolas" panose="020B0609020204030204" pitchFamily="49" charset="0"/>
                <a:cs typeface="Consolas" panose="020B0609020204030204" pitchFamily="49" charset="0"/>
              </a:rPr>
              <a:t>counter; </a:t>
            </a:r>
            <a:endParaRPr lang="en-US" sz="3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long </a:t>
            </a:r>
            <a:r>
              <a:rPr lang="en-US" sz="3000" dirty="0">
                <a:latin typeface="Consolas" panose="020B0609020204030204" pitchFamily="49" charset="0"/>
                <a:cs typeface="Consolas" panose="020B0609020204030204" pitchFamily="49" charset="0"/>
              </a:rPr>
              <a:t>priority</a:t>
            </a: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</a:p>
          <a:p>
            <a:pPr marL="0" indent="0">
              <a:buNone/>
            </a:pPr>
            <a:r>
              <a:rPr lang="en-US" sz="3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3000" b="1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sz="30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files_struct</a:t>
            </a:r>
            <a:r>
              <a:rPr lang="en-US" sz="3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*files</a:t>
            </a:r>
            <a:r>
              <a:rPr lang="en-US" sz="30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3000" b="1" i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open file table</a:t>
            </a:r>
          </a:p>
          <a:p>
            <a:pPr marL="0" indent="0">
              <a:buNone/>
            </a:pPr>
            <a:r>
              <a:rPr lang="en-US" sz="3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</a:p>
          <a:p>
            <a:pPr marL="0" indent="0">
              <a:buNone/>
            </a:pP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endParaRPr lang="en-US" sz="3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5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Linux (2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</a:t>
            </a:r>
            <a:r>
              <a:rPr lang="en-US" sz="2800" dirty="0"/>
              <a:t> 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files_struct</a:t>
            </a:r>
            <a:r>
              <a:rPr lang="en-US" sz="2800" dirty="0"/>
              <a:t> data structure describes </a:t>
            </a:r>
            <a:r>
              <a:rPr lang="en-US" sz="2800" dirty="0" smtClean="0"/>
              <a:t>files process </a:t>
            </a:r>
            <a:r>
              <a:rPr lang="en-US" sz="2800" dirty="0"/>
              <a:t>has </a:t>
            </a:r>
            <a:r>
              <a:rPr lang="en-US" sz="2800" dirty="0" smtClean="0"/>
              <a:t>open, refers to file descriptor table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/</a:t>
            </a:r>
            <a:r>
              <a:rPr lang="en-US" sz="2000" i="1" dirty="0" err="1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000" i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/include/</a:t>
            </a:r>
            <a:r>
              <a:rPr lang="en-US" sz="2000" i="1" dirty="0" err="1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linux</a:t>
            </a:r>
            <a:r>
              <a:rPr lang="en-US" sz="2000" i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000" i="1" dirty="0" err="1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fs.h</a:t>
            </a:r>
            <a:r>
              <a:rPr lang="en-US" sz="2000" i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files_struct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count; 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fd_set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close_on_exec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fd_set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open_fds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sz="20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 </a:t>
            </a:r>
            <a:r>
              <a:rPr lang="en-US" sz="20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000" b="1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fd</a:t>
            </a:r>
            <a:r>
              <a:rPr lang="en-US" sz="20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[NR_OPEN]; </a:t>
            </a:r>
            <a:r>
              <a:rPr lang="en-US" sz="2000" b="1" i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file descriptor table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 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Linux (3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dirty="0"/>
              <a:t>Each open </a:t>
            </a:r>
            <a:r>
              <a:rPr lang="en-US" sz="4400" dirty="0" smtClean="0"/>
              <a:t>file is </a:t>
            </a:r>
            <a:r>
              <a:rPr lang="en-US" sz="4400" dirty="0"/>
              <a:t>represented by </a:t>
            </a:r>
            <a:r>
              <a:rPr lang="en-US" sz="4400" dirty="0" smtClean="0">
                <a:solidFill>
                  <a:srgbClr val="C00000"/>
                </a:solidFill>
              </a:rPr>
              <a:t>file</a:t>
            </a:r>
            <a:r>
              <a:rPr lang="en-US" sz="4400" dirty="0">
                <a:solidFill>
                  <a:srgbClr val="C00000"/>
                </a:solidFill>
              </a:rPr>
              <a:t> </a:t>
            </a:r>
            <a:r>
              <a:rPr lang="en-US" sz="4400" dirty="0" smtClean="0">
                <a:solidFill>
                  <a:srgbClr val="C00000"/>
                </a:solidFill>
              </a:rPr>
              <a:t>descriptor</a:t>
            </a:r>
            <a:r>
              <a:rPr lang="en-US" sz="4400" dirty="0" smtClean="0"/>
              <a:t>, refers to blocks of data on disk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file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mode_t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f_mode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loff_t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f_pos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unsigned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short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f_flags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unsigned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short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f_count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unsigned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long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f_reada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f_ramax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f_raend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f_ralen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f_rawin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file *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f_next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*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f_prev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f_owner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b="1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inode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b="1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f_inode</a:t>
            </a: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	</a:t>
            </a:r>
            <a:r>
              <a:rPr lang="en-US" b="1" i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file descriptor (next)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file_operations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unsigned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long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f_version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void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private_data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7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File System Implementation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  <a:noFill/>
          <a:ln/>
        </p:spPr>
        <p:txBody>
          <a:bodyPr/>
          <a:lstStyle/>
          <a:p>
            <a:r>
              <a:rPr lang="en-US" dirty="0" smtClean="0"/>
              <a:t>Core data to track: </a:t>
            </a:r>
            <a:r>
              <a:rPr lang="en-US" dirty="0"/>
              <a:t>w</a:t>
            </a:r>
            <a:r>
              <a:rPr lang="en-US" dirty="0" smtClean="0"/>
              <a:t>hich </a:t>
            </a:r>
            <a:r>
              <a:rPr lang="en-US" dirty="0"/>
              <a:t>blocks with which file?</a:t>
            </a:r>
          </a:p>
          <a:p>
            <a:r>
              <a:rPr lang="en-US" i="1" dirty="0">
                <a:solidFill>
                  <a:srgbClr val="C00000"/>
                </a:solidFill>
              </a:rPr>
              <a:t>File descriptor </a:t>
            </a:r>
            <a:r>
              <a:rPr lang="en-US" dirty="0"/>
              <a:t>implementations:</a:t>
            </a:r>
          </a:p>
          <a:p>
            <a:pPr lvl="1"/>
            <a:r>
              <a:rPr lang="en-US" dirty="0" smtClean="0"/>
              <a:t>Contiguous allocation</a:t>
            </a:r>
            <a:endParaRPr lang="en-US" dirty="0"/>
          </a:p>
          <a:p>
            <a:pPr lvl="1"/>
            <a:r>
              <a:rPr lang="en-US" dirty="0"/>
              <a:t>Linked </a:t>
            </a:r>
            <a:r>
              <a:rPr lang="en-US" dirty="0" smtClean="0"/>
              <a:t>list allocation</a:t>
            </a:r>
            <a:endParaRPr lang="en-US" dirty="0"/>
          </a:p>
          <a:p>
            <a:pPr lvl="1"/>
            <a:r>
              <a:rPr lang="en-US" dirty="0"/>
              <a:t>Linked </a:t>
            </a:r>
            <a:r>
              <a:rPr lang="en-US" dirty="0" smtClean="0"/>
              <a:t>list allocation with </a:t>
            </a:r>
            <a:r>
              <a:rPr lang="en-US" dirty="0"/>
              <a:t>i</a:t>
            </a:r>
            <a:r>
              <a:rPr lang="en-US" dirty="0" smtClean="0"/>
              <a:t>ndex</a:t>
            </a:r>
            <a:endParaRPr lang="en-US" dirty="0"/>
          </a:p>
          <a:p>
            <a:pPr lvl="1"/>
            <a:r>
              <a:rPr lang="en-US" dirty="0" err="1" smtClean="0"/>
              <a:t>inode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010400" y="3505200"/>
            <a:ext cx="1600200" cy="2438400"/>
            <a:chOff x="7010400" y="3505200"/>
            <a:chExt cx="1600200" cy="2438400"/>
          </a:xfrm>
        </p:grpSpPr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7010400" y="3733800"/>
              <a:ext cx="1600200" cy="2209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7086600" y="3962400"/>
              <a:ext cx="304800" cy="3048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7467600" y="3962400"/>
              <a:ext cx="304800" cy="3048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7848600" y="3962400"/>
              <a:ext cx="304800" cy="3048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3801" name="Rectangle 9"/>
            <p:cNvSpPr>
              <a:spLocks noChangeArrowheads="1"/>
            </p:cNvSpPr>
            <p:nvPr/>
          </p:nvSpPr>
          <p:spPr bwMode="auto">
            <a:xfrm>
              <a:off x="8229600" y="3962400"/>
              <a:ext cx="304800" cy="304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3803" name="Oval 11"/>
            <p:cNvSpPr>
              <a:spLocks noChangeArrowheads="1"/>
            </p:cNvSpPr>
            <p:nvPr/>
          </p:nvSpPr>
          <p:spPr bwMode="auto">
            <a:xfrm>
              <a:off x="7010400" y="3505200"/>
              <a:ext cx="1600200" cy="381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>
              <a:off x="7086600" y="4343400"/>
              <a:ext cx="304800" cy="304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auto">
            <a:xfrm>
              <a:off x="7467600" y="4343400"/>
              <a:ext cx="304800" cy="304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3806" name="Rectangle 14"/>
            <p:cNvSpPr>
              <a:spLocks noChangeArrowheads="1"/>
            </p:cNvSpPr>
            <p:nvPr/>
          </p:nvSpPr>
          <p:spPr bwMode="auto">
            <a:xfrm>
              <a:off x="7848600" y="4343400"/>
              <a:ext cx="304800" cy="304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3807" name="Rectangle 15"/>
            <p:cNvSpPr>
              <a:spLocks noChangeArrowheads="1"/>
            </p:cNvSpPr>
            <p:nvPr/>
          </p:nvSpPr>
          <p:spPr bwMode="auto">
            <a:xfrm>
              <a:off x="8229600" y="4343400"/>
              <a:ext cx="304800" cy="304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3808" name="Rectangle 16"/>
            <p:cNvSpPr>
              <a:spLocks noChangeArrowheads="1"/>
            </p:cNvSpPr>
            <p:nvPr/>
          </p:nvSpPr>
          <p:spPr bwMode="auto">
            <a:xfrm>
              <a:off x="7086600" y="4724400"/>
              <a:ext cx="304800" cy="304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3809" name="Rectangle 17"/>
            <p:cNvSpPr>
              <a:spLocks noChangeArrowheads="1"/>
            </p:cNvSpPr>
            <p:nvPr/>
          </p:nvSpPr>
          <p:spPr bwMode="auto">
            <a:xfrm>
              <a:off x="7467600" y="4724400"/>
              <a:ext cx="304800" cy="304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3810" name="Rectangle 18"/>
            <p:cNvSpPr>
              <a:spLocks noChangeArrowheads="1"/>
            </p:cNvSpPr>
            <p:nvPr/>
          </p:nvSpPr>
          <p:spPr bwMode="auto">
            <a:xfrm>
              <a:off x="7848600" y="4724400"/>
              <a:ext cx="304800" cy="304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3811" name="Rectangle 19"/>
            <p:cNvSpPr>
              <a:spLocks noChangeArrowheads="1"/>
            </p:cNvSpPr>
            <p:nvPr/>
          </p:nvSpPr>
          <p:spPr bwMode="auto">
            <a:xfrm>
              <a:off x="8229600" y="4724400"/>
              <a:ext cx="304800" cy="304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3812" name="Rectangle 20"/>
            <p:cNvSpPr>
              <a:spLocks noChangeArrowheads="1"/>
            </p:cNvSpPr>
            <p:nvPr/>
          </p:nvSpPr>
          <p:spPr bwMode="auto">
            <a:xfrm>
              <a:off x="7086600" y="5105400"/>
              <a:ext cx="304800" cy="304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3813" name="Rectangle 21"/>
            <p:cNvSpPr>
              <a:spLocks noChangeArrowheads="1"/>
            </p:cNvSpPr>
            <p:nvPr/>
          </p:nvSpPr>
          <p:spPr bwMode="auto">
            <a:xfrm>
              <a:off x="7467600" y="5105400"/>
              <a:ext cx="304800" cy="304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3814" name="Rectangle 22"/>
            <p:cNvSpPr>
              <a:spLocks noChangeArrowheads="1"/>
            </p:cNvSpPr>
            <p:nvPr/>
          </p:nvSpPr>
          <p:spPr bwMode="auto">
            <a:xfrm>
              <a:off x="7848600" y="5105400"/>
              <a:ext cx="304800" cy="3048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3815" name="Rectangle 23"/>
            <p:cNvSpPr>
              <a:spLocks noChangeArrowheads="1"/>
            </p:cNvSpPr>
            <p:nvPr/>
          </p:nvSpPr>
          <p:spPr bwMode="auto">
            <a:xfrm>
              <a:off x="8229600" y="5105400"/>
              <a:ext cx="304800" cy="3048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3816" name="Rectangle 24"/>
            <p:cNvSpPr>
              <a:spLocks noChangeArrowheads="1"/>
            </p:cNvSpPr>
            <p:nvPr/>
          </p:nvSpPr>
          <p:spPr bwMode="auto">
            <a:xfrm>
              <a:off x="7086600" y="5486400"/>
              <a:ext cx="304800" cy="304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3817" name="Rectangle 25"/>
            <p:cNvSpPr>
              <a:spLocks noChangeArrowheads="1"/>
            </p:cNvSpPr>
            <p:nvPr/>
          </p:nvSpPr>
          <p:spPr bwMode="auto">
            <a:xfrm>
              <a:off x="7467600" y="5486400"/>
              <a:ext cx="304800" cy="304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7848600" y="5486400"/>
              <a:ext cx="304800" cy="304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3819" name="Rectangle 27"/>
            <p:cNvSpPr>
              <a:spLocks noChangeArrowheads="1"/>
            </p:cNvSpPr>
            <p:nvPr/>
          </p:nvSpPr>
          <p:spPr bwMode="auto">
            <a:xfrm>
              <a:off x="8229600" y="5486400"/>
              <a:ext cx="304800" cy="304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4468633" y="5086290"/>
            <a:ext cx="1752600" cy="400110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  <a:prstDash val="sysDash"/>
            <a:miter lim="800000"/>
            <a:headEnd type="none" w="sm" len="sm"/>
            <a:tailEnd type="none" w="sm" len="sm"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File Descriptor</a:t>
            </a: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V="1">
            <a:off x="6248400" y="4953000"/>
            <a:ext cx="685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87450"/>
            <a:ext cx="6565009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 – Disk Functionality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02249"/>
            <a:ext cx="8001000" cy="1096963"/>
          </a:xfrm>
        </p:spPr>
        <p:txBody>
          <a:bodyPr>
            <a:normAutofit/>
          </a:bodyPr>
          <a:lstStyle/>
          <a:p>
            <a:pPr marL="609600" indent="-609600"/>
            <a:r>
              <a:rPr lang="en-US" sz="2400" dirty="0">
                <a:latin typeface="Arial" charset="0"/>
              </a:rPr>
              <a:t>Sequence of fixed-size blocks</a:t>
            </a:r>
          </a:p>
          <a:p>
            <a:pPr marL="609600" indent="-609600"/>
            <a:r>
              <a:rPr lang="en-US" sz="2400" dirty="0">
                <a:latin typeface="Arial" charset="0"/>
              </a:rPr>
              <a:t>Support reading and writing of </a:t>
            </a:r>
            <a:r>
              <a:rPr lang="en-US" sz="2400" dirty="0" smtClean="0">
                <a:latin typeface="Arial" charset="0"/>
              </a:rPr>
              <a:t>blocks</a:t>
            </a:r>
            <a:endParaRPr lang="en-US" sz="24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014016"/>
            <a:ext cx="1192955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bs</a:t>
            </a:r>
            <a:r>
              <a:rPr lang="en-US" sz="1200" dirty="0" smtClean="0"/>
              <a:t> – boot sector</a:t>
            </a:r>
          </a:p>
          <a:p>
            <a:r>
              <a:rPr lang="en-US" sz="1200" dirty="0" err="1" smtClean="0"/>
              <a:t>sb</a:t>
            </a:r>
            <a:r>
              <a:rPr lang="en-US" sz="1200" dirty="0" smtClean="0"/>
              <a:t> – super block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6824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Contiguous </a:t>
            </a:r>
            <a:r>
              <a:rPr lang="en-US" dirty="0" smtClean="0"/>
              <a:t>Allocation (1 of 2)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724400"/>
          </a:xfrm>
          <a:noFill/>
          <a:ln/>
        </p:spPr>
        <p:txBody>
          <a:bodyPr>
            <a:normAutofit fontScale="92500" lnSpcReduction="20000"/>
          </a:bodyPr>
          <a:lstStyle/>
          <a:p>
            <a:r>
              <a:rPr lang="en-US" dirty="0"/>
              <a:t>Store file as contiguous block</a:t>
            </a:r>
          </a:p>
          <a:p>
            <a:pPr lvl="1"/>
            <a:r>
              <a:rPr lang="en-US" dirty="0"/>
              <a:t>ex: w/ 1K block, 50K file has 50 </a:t>
            </a:r>
            <a:r>
              <a:rPr lang="en-US" dirty="0" smtClean="0"/>
              <a:t>consecutive </a:t>
            </a:r>
            <a:r>
              <a:rPr lang="en-US" dirty="0"/>
              <a:t>blocks</a:t>
            </a:r>
          </a:p>
          <a:p>
            <a:pPr lvl="1">
              <a:buFontTx/>
              <a:buNone/>
            </a:pPr>
            <a:r>
              <a:rPr lang="en-US" sz="2000" dirty="0"/>
              <a:t>			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File A: </a:t>
            </a:r>
            <a:r>
              <a:rPr lang="en-US" sz="2000" dirty="0">
                <a:latin typeface="Courier New" pitchFamily="49" charset="0"/>
              </a:rPr>
              <a:t>start 0, length 2</a:t>
            </a:r>
          </a:p>
          <a:p>
            <a:pPr lvl="1">
              <a:buFontTx/>
              <a:buNone/>
            </a:pPr>
            <a:r>
              <a:rPr lang="en-US" sz="2000" dirty="0">
                <a:latin typeface="Courier New" pitchFamily="49" charset="0"/>
              </a:rPr>
              <a:t>			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File B: </a:t>
            </a:r>
            <a:r>
              <a:rPr lang="en-US" sz="2000" dirty="0">
                <a:latin typeface="Courier New" pitchFamily="49" charset="0"/>
              </a:rPr>
              <a:t>start 14, length 3</a:t>
            </a:r>
          </a:p>
          <a:p>
            <a:r>
              <a:rPr lang="en-US" dirty="0">
                <a:solidFill>
                  <a:srgbClr val="008000"/>
                </a:solidFill>
              </a:rPr>
              <a:t>Good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Easy: remember location with 1 number</a:t>
            </a:r>
          </a:p>
          <a:p>
            <a:pPr lvl="1"/>
            <a:r>
              <a:rPr lang="en-US" dirty="0"/>
              <a:t>Fast: read entire file in 1 operation (length)</a:t>
            </a:r>
          </a:p>
          <a:p>
            <a:r>
              <a:rPr lang="en-US" dirty="0">
                <a:solidFill>
                  <a:srgbClr val="0000FF"/>
                </a:solidFill>
              </a:rPr>
              <a:t>Bad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Static: need to know file size at creation</a:t>
            </a:r>
          </a:p>
          <a:p>
            <a:pPr lvl="2"/>
            <a:r>
              <a:rPr lang="en-US" dirty="0" smtClean="0"/>
              <a:t>Or </a:t>
            </a:r>
            <a:r>
              <a:rPr lang="en-US" dirty="0"/>
              <a:t>tough to grow!</a:t>
            </a:r>
          </a:p>
          <a:p>
            <a:pPr lvl="1"/>
            <a:r>
              <a:rPr lang="en-US" dirty="0"/>
              <a:t>Fragmentation: remember why we had </a:t>
            </a:r>
            <a:r>
              <a:rPr lang="en-US" dirty="0" smtClean="0"/>
              <a:t>paging in memory?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38600" y="6096000"/>
            <a:ext cx="2278444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(Example next slide)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0424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Contiguous Allocation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5410200"/>
            <a:ext cx="5486400" cy="990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7 files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5 files (file D and F deleted)</a:t>
            </a:r>
            <a:endParaRPr lang="en-US" dirty="0"/>
          </a:p>
        </p:txBody>
      </p:sp>
      <p:pic>
        <p:nvPicPr>
          <p:cNvPr id="4" name="Picture 6" descr="D:\b\b4\IBM\04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376363"/>
            <a:ext cx="7258050" cy="37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65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Linked List Allocation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933450"/>
          </a:xfrm>
          <a:noFill/>
          <a:ln/>
        </p:spPr>
        <p:txBody>
          <a:bodyPr/>
          <a:lstStyle/>
          <a:p>
            <a:r>
              <a:rPr lang="en-US" dirty="0"/>
              <a:t>Keep </a:t>
            </a:r>
            <a:r>
              <a:rPr lang="en-US" dirty="0" smtClean="0"/>
              <a:t>linked </a:t>
            </a:r>
            <a:r>
              <a:rPr lang="en-US" dirty="0"/>
              <a:t>list with disk blocks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62000" y="4114800"/>
            <a:ext cx="7772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rgbClr val="008000"/>
                </a:solidFill>
              </a:rPr>
              <a:t>Good</a:t>
            </a:r>
            <a:r>
              <a:rPr lang="en-US" sz="2800" dirty="0"/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400" dirty="0"/>
              <a:t>Easy: remember 1 number (location)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400" dirty="0"/>
              <a:t>Efficient: no space lost in fragmentation</a:t>
            </a:r>
          </a:p>
          <a:p>
            <a:pPr marL="342900" indent="-342900">
              <a:spcBef>
                <a:spcPct val="20000"/>
              </a:spcBef>
              <a:buSzPct val="80000"/>
              <a:buFontTx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Bad</a:t>
            </a:r>
            <a:r>
              <a:rPr lang="en-US" sz="2800" dirty="0"/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400" dirty="0"/>
              <a:t>Slow: random access bad</a:t>
            </a:r>
          </a:p>
        </p:txBody>
      </p:sp>
      <p:grpSp>
        <p:nvGrpSpPr>
          <p:cNvPr id="37907" name="Group 19"/>
          <p:cNvGrpSpPr>
            <a:grpSpLocks/>
          </p:cNvGrpSpPr>
          <p:nvPr/>
        </p:nvGrpSpPr>
        <p:grpSpPr bwMode="auto">
          <a:xfrm>
            <a:off x="1447800" y="1828800"/>
            <a:ext cx="4038600" cy="1492250"/>
            <a:chOff x="912" y="1152"/>
            <a:chExt cx="2544" cy="940"/>
          </a:xfrm>
        </p:grpSpPr>
        <p:grpSp>
          <p:nvGrpSpPr>
            <p:cNvPr id="37896" name="Group 8"/>
            <p:cNvGrpSpPr>
              <a:grpSpLocks/>
            </p:cNvGrpSpPr>
            <p:nvPr/>
          </p:nvGrpSpPr>
          <p:grpSpPr bwMode="auto">
            <a:xfrm>
              <a:off x="912" y="1152"/>
              <a:ext cx="624" cy="940"/>
              <a:chOff x="912" y="1152"/>
              <a:chExt cx="624" cy="940"/>
            </a:xfrm>
          </p:grpSpPr>
          <p:sp>
            <p:nvSpPr>
              <p:cNvPr id="37893" name="Rectangle 5"/>
              <p:cNvSpPr>
                <a:spLocks noChangeArrowheads="1"/>
              </p:cNvSpPr>
              <p:nvPr/>
            </p:nvSpPr>
            <p:spPr bwMode="auto">
              <a:xfrm>
                <a:off x="912" y="1152"/>
                <a:ext cx="624" cy="9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endParaRPr lang="en-US"/>
              </a:p>
            </p:txBody>
          </p:sp>
          <p:sp>
            <p:nvSpPr>
              <p:cNvPr id="37894" name="Line 6"/>
              <p:cNvSpPr>
                <a:spLocks noChangeShapeType="1"/>
              </p:cNvSpPr>
              <p:nvPr/>
            </p:nvSpPr>
            <p:spPr bwMode="auto">
              <a:xfrm>
                <a:off x="914" y="1344"/>
                <a:ext cx="6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95" name="Rectangle 7"/>
              <p:cNvSpPr>
                <a:spLocks noChangeArrowheads="1"/>
              </p:cNvSpPr>
              <p:nvPr/>
            </p:nvSpPr>
            <p:spPr bwMode="auto">
              <a:xfrm>
                <a:off x="960" y="1344"/>
                <a:ext cx="576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n-US" dirty="0"/>
                  <a:t>File</a:t>
                </a:r>
              </a:p>
              <a:p>
                <a:pPr algn="ctr"/>
                <a:r>
                  <a:rPr lang="en-US" dirty="0"/>
                  <a:t>Block</a:t>
                </a:r>
              </a:p>
              <a:p>
                <a:pPr algn="ctr"/>
                <a:r>
                  <a:rPr lang="en-US" dirty="0"/>
                  <a:t>0</a:t>
                </a:r>
              </a:p>
            </p:txBody>
          </p:sp>
        </p:grpSp>
        <p:grpSp>
          <p:nvGrpSpPr>
            <p:cNvPr id="37900" name="Group 12"/>
            <p:cNvGrpSpPr>
              <a:grpSpLocks/>
            </p:cNvGrpSpPr>
            <p:nvPr/>
          </p:nvGrpSpPr>
          <p:grpSpPr bwMode="auto">
            <a:xfrm>
              <a:off x="1872" y="1152"/>
              <a:ext cx="624" cy="940"/>
              <a:chOff x="1872" y="1152"/>
              <a:chExt cx="624" cy="940"/>
            </a:xfrm>
          </p:grpSpPr>
          <p:sp>
            <p:nvSpPr>
              <p:cNvPr id="37897" name="Rectangle 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624" cy="9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endParaRPr lang="en-US"/>
              </a:p>
            </p:txBody>
          </p:sp>
          <p:sp>
            <p:nvSpPr>
              <p:cNvPr id="37898" name="Line 10"/>
              <p:cNvSpPr>
                <a:spLocks noChangeShapeType="1"/>
              </p:cNvSpPr>
              <p:nvPr/>
            </p:nvSpPr>
            <p:spPr bwMode="auto">
              <a:xfrm>
                <a:off x="1874" y="1344"/>
                <a:ext cx="6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99" name="Rectangle 11"/>
              <p:cNvSpPr>
                <a:spLocks noChangeArrowheads="1"/>
              </p:cNvSpPr>
              <p:nvPr/>
            </p:nvSpPr>
            <p:spPr bwMode="auto">
              <a:xfrm>
                <a:off x="1920" y="1344"/>
                <a:ext cx="576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n-US"/>
                  <a:t>File</a:t>
                </a:r>
              </a:p>
              <a:p>
                <a:pPr algn="ctr"/>
                <a:r>
                  <a:rPr lang="en-US"/>
                  <a:t>Block</a:t>
                </a:r>
              </a:p>
              <a:p>
                <a:pPr algn="ctr"/>
                <a:r>
                  <a:rPr lang="en-US"/>
                  <a:t>1</a:t>
                </a:r>
              </a:p>
            </p:txBody>
          </p:sp>
        </p:grpSp>
        <p:grpSp>
          <p:nvGrpSpPr>
            <p:cNvPr id="37904" name="Group 16"/>
            <p:cNvGrpSpPr>
              <a:grpSpLocks/>
            </p:cNvGrpSpPr>
            <p:nvPr/>
          </p:nvGrpSpPr>
          <p:grpSpPr bwMode="auto">
            <a:xfrm>
              <a:off x="2832" y="1152"/>
              <a:ext cx="624" cy="940"/>
              <a:chOff x="2832" y="1152"/>
              <a:chExt cx="624" cy="940"/>
            </a:xfrm>
          </p:grpSpPr>
          <p:sp>
            <p:nvSpPr>
              <p:cNvPr id="37901" name="Rectangle 13"/>
              <p:cNvSpPr>
                <a:spLocks noChangeArrowheads="1"/>
              </p:cNvSpPr>
              <p:nvPr/>
            </p:nvSpPr>
            <p:spPr bwMode="auto">
              <a:xfrm>
                <a:off x="2832" y="1152"/>
                <a:ext cx="624" cy="9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endParaRPr lang="en-US"/>
              </a:p>
            </p:txBody>
          </p:sp>
          <p:sp>
            <p:nvSpPr>
              <p:cNvPr id="37902" name="Line 14"/>
              <p:cNvSpPr>
                <a:spLocks noChangeShapeType="1"/>
              </p:cNvSpPr>
              <p:nvPr/>
            </p:nvSpPr>
            <p:spPr bwMode="auto">
              <a:xfrm>
                <a:off x="2834" y="1344"/>
                <a:ext cx="6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3" name="Rectangle 15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576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n-US" dirty="0"/>
                  <a:t>File</a:t>
                </a:r>
              </a:p>
              <a:p>
                <a:pPr algn="ctr"/>
                <a:r>
                  <a:rPr lang="en-US" dirty="0"/>
                  <a:t>Block</a:t>
                </a:r>
              </a:p>
              <a:p>
                <a:pPr algn="ctr"/>
                <a:r>
                  <a:rPr lang="en-US" dirty="0"/>
                  <a:t>2</a:t>
                </a:r>
              </a:p>
            </p:txBody>
          </p:sp>
        </p:grp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>
              <a:off x="1250" y="1248"/>
              <a:ext cx="6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Line 18"/>
            <p:cNvSpPr>
              <a:spLocks noChangeShapeType="1"/>
            </p:cNvSpPr>
            <p:nvPr/>
          </p:nvSpPr>
          <p:spPr bwMode="auto">
            <a:xfrm>
              <a:off x="2210" y="1248"/>
              <a:ext cx="6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276600"/>
            <a:ext cx="1217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/>
              <a:t>Physical</a:t>
            </a:r>
          </a:p>
          <a:p>
            <a:pPr algn="ctr"/>
            <a:r>
              <a:rPr lang="en-US" dirty="0"/>
              <a:t>Block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4572000" y="1752600"/>
            <a:ext cx="930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2000"/>
              <a:t>null</a:t>
            </a: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1828800" y="3429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3352800" y="3429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4876800" y="3429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2</a:t>
            </a:r>
          </a:p>
        </p:txBody>
      </p:sp>
      <p:grpSp>
        <p:nvGrpSpPr>
          <p:cNvPr id="37923" name="Group 35"/>
          <p:cNvGrpSpPr>
            <a:grpSpLocks/>
          </p:cNvGrpSpPr>
          <p:nvPr/>
        </p:nvGrpSpPr>
        <p:grpSpPr bwMode="auto">
          <a:xfrm>
            <a:off x="6248400" y="1752600"/>
            <a:ext cx="2514600" cy="1568450"/>
            <a:chOff x="3936" y="1104"/>
            <a:chExt cx="1584" cy="988"/>
          </a:xfrm>
        </p:grpSpPr>
        <p:grpSp>
          <p:nvGrpSpPr>
            <p:cNvPr id="37916" name="Group 28"/>
            <p:cNvGrpSpPr>
              <a:grpSpLocks/>
            </p:cNvGrpSpPr>
            <p:nvPr/>
          </p:nvGrpSpPr>
          <p:grpSpPr bwMode="auto">
            <a:xfrm>
              <a:off x="3936" y="1152"/>
              <a:ext cx="624" cy="940"/>
              <a:chOff x="3936" y="1152"/>
              <a:chExt cx="624" cy="940"/>
            </a:xfrm>
          </p:grpSpPr>
          <p:sp>
            <p:nvSpPr>
              <p:cNvPr id="37913" name="Rectangle 25"/>
              <p:cNvSpPr>
                <a:spLocks noChangeArrowheads="1"/>
              </p:cNvSpPr>
              <p:nvPr/>
            </p:nvSpPr>
            <p:spPr bwMode="auto">
              <a:xfrm>
                <a:off x="3936" y="1152"/>
                <a:ext cx="624" cy="9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endParaRPr lang="en-US"/>
              </a:p>
            </p:txBody>
          </p:sp>
          <p:sp>
            <p:nvSpPr>
              <p:cNvPr id="37914" name="Line 26"/>
              <p:cNvSpPr>
                <a:spLocks noChangeShapeType="1"/>
              </p:cNvSpPr>
              <p:nvPr/>
            </p:nvSpPr>
            <p:spPr bwMode="auto">
              <a:xfrm>
                <a:off x="3938" y="1344"/>
                <a:ext cx="6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5" name="Rectangle 27"/>
              <p:cNvSpPr>
                <a:spLocks noChangeArrowheads="1"/>
              </p:cNvSpPr>
              <p:nvPr/>
            </p:nvSpPr>
            <p:spPr bwMode="auto">
              <a:xfrm>
                <a:off x="3984" y="1344"/>
                <a:ext cx="576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n-US"/>
                  <a:t>File</a:t>
                </a:r>
              </a:p>
              <a:p>
                <a:pPr algn="ctr"/>
                <a:r>
                  <a:rPr lang="en-US"/>
                  <a:t>Block</a:t>
                </a:r>
              </a:p>
              <a:p>
                <a:pPr algn="ctr"/>
                <a:r>
                  <a:rPr lang="en-US"/>
                  <a:t>0</a:t>
                </a:r>
              </a:p>
            </p:txBody>
          </p:sp>
        </p:grpSp>
        <p:grpSp>
          <p:nvGrpSpPr>
            <p:cNvPr id="37920" name="Group 32"/>
            <p:cNvGrpSpPr>
              <a:grpSpLocks/>
            </p:cNvGrpSpPr>
            <p:nvPr/>
          </p:nvGrpSpPr>
          <p:grpSpPr bwMode="auto">
            <a:xfrm>
              <a:off x="4896" y="1152"/>
              <a:ext cx="624" cy="940"/>
              <a:chOff x="4896" y="1152"/>
              <a:chExt cx="624" cy="940"/>
            </a:xfrm>
          </p:grpSpPr>
          <p:sp>
            <p:nvSpPr>
              <p:cNvPr id="37917" name="Rectangle 29"/>
              <p:cNvSpPr>
                <a:spLocks noChangeArrowheads="1"/>
              </p:cNvSpPr>
              <p:nvPr/>
            </p:nvSpPr>
            <p:spPr bwMode="auto">
              <a:xfrm>
                <a:off x="4896" y="1152"/>
                <a:ext cx="624" cy="9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endParaRPr lang="en-US"/>
              </a:p>
            </p:txBody>
          </p:sp>
          <p:sp>
            <p:nvSpPr>
              <p:cNvPr id="37918" name="Line 30"/>
              <p:cNvSpPr>
                <a:spLocks noChangeShapeType="1"/>
              </p:cNvSpPr>
              <p:nvPr/>
            </p:nvSpPr>
            <p:spPr bwMode="auto">
              <a:xfrm>
                <a:off x="4898" y="1344"/>
                <a:ext cx="6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9" name="Rectangle 31"/>
              <p:cNvSpPr>
                <a:spLocks noChangeArrowheads="1"/>
              </p:cNvSpPr>
              <p:nvPr/>
            </p:nvSpPr>
            <p:spPr bwMode="auto">
              <a:xfrm>
                <a:off x="4944" y="1344"/>
                <a:ext cx="576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n-US"/>
                  <a:t>File</a:t>
                </a:r>
              </a:p>
              <a:p>
                <a:pPr algn="ctr"/>
                <a:r>
                  <a:rPr lang="en-US"/>
                  <a:t>Block</a:t>
                </a:r>
              </a:p>
              <a:p>
                <a:pPr algn="ctr"/>
                <a:r>
                  <a:rPr lang="en-US"/>
                  <a:t>1</a:t>
                </a:r>
              </a:p>
            </p:txBody>
          </p:sp>
        </p:grpSp>
        <p:sp>
          <p:nvSpPr>
            <p:cNvPr id="37921" name="Line 33"/>
            <p:cNvSpPr>
              <a:spLocks noChangeShapeType="1"/>
            </p:cNvSpPr>
            <p:nvPr/>
          </p:nvSpPr>
          <p:spPr bwMode="auto">
            <a:xfrm>
              <a:off x="4274" y="1248"/>
              <a:ext cx="6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2" name="Rectangle 34"/>
            <p:cNvSpPr>
              <a:spLocks noChangeArrowheads="1"/>
            </p:cNvSpPr>
            <p:nvPr/>
          </p:nvSpPr>
          <p:spPr bwMode="auto">
            <a:xfrm>
              <a:off x="4896" y="1104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sz="2000"/>
                <a:t>null</a:t>
              </a:r>
            </a:p>
          </p:txBody>
        </p:sp>
      </p:grp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6629400" y="3429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8153400" y="3429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9345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Linked List Allocation with Index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68858" y="1949450"/>
            <a:ext cx="5029200" cy="3638550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Table in memory</a:t>
            </a:r>
          </a:p>
          <a:p>
            <a:pPr lvl="1"/>
            <a:r>
              <a:rPr lang="en-US" sz="2800" dirty="0" smtClean="0"/>
              <a:t>MS-DOS FAT, Win98 VFAT</a:t>
            </a:r>
          </a:p>
          <a:p>
            <a:r>
              <a:rPr lang="en-US" sz="3200" dirty="0" smtClean="0">
                <a:solidFill>
                  <a:srgbClr val="008000"/>
                </a:solidFill>
              </a:rPr>
              <a:t>Good: </a:t>
            </a:r>
            <a:r>
              <a:rPr lang="en-US" sz="3200" dirty="0" smtClean="0"/>
              <a:t>faster </a:t>
            </a:r>
            <a:r>
              <a:rPr lang="en-US" sz="3200" dirty="0"/>
              <a:t>random access</a:t>
            </a:r>
          </a:p>
          <a:p>
            <a:r>
              <a:rPr lang="en-US" sz="3200" dirty="0" smtClean="0">
                <a:solidFill>
                  <a:srgbClr val="0033CC"/>
                </a:solidFill>
              </a:rPr>
              <a:t>Bad: </a:t>
            </a:r>
            <a:r>
              <a:rPr lang="en-US" sz="3200" dirty="0" smtClean="0"/>
              <a:t>can </a:t>
            </a:r>
            <a:r>
              <a:rPr lang="en-US" sz="3200" dirty="0"/>
              <a:t>be large</a:t>
            </a:r>
            <a:r>
              <a:rPr lang="en-US" sz="3200" dirty="0" smtClean="0"/>
              <a:t>! e.g., </a:t>
            </a:r>
            <a:r>
              <a:rPr lang="en-US" dirty="0" smtClean="0"/>
              <a:t>1 T</a:t>
            </a:r>
            <a:r>
              <a:rPr lang="en-US" sz="2800" dirty="0" smtClean="0"/>
              <a:t>B disk, 1 KB blocks</a:t>
            </a:r>
          </a:p>
          <a:p>
            <a:pPr lvl="1"/>
            <a:r>
              <a:rPr lang="en-US" sz="2600" dirty="0" smtClean="0"/>
              <a:t>Table needs 1 billion entries</a:t>
            </a:r>
          </a:p>
          <a:p>
            <a:pPr lvl="1"/>
            <a:r>
              <a:rPr lang="en-US" sz="2400" dirty="0" smtClean="0"/>
              <a:t>Each entry 3 bytes (say 4 typical)</a:t>
            </a:r>
          </a:p>
          <a:p>
            <a:pPr marL="914400" lvl="2" indent="0">
              <a:buNone/>
            </a:pPr>
            <a:r>
              <a:rPr lang="en-US" sz="2400" dirty="0" smtClean="0">
                <a:sym typeface="Wingdings" pitchFamily="2" charset="2"/>
              </a:rPr>
              <a:t> 4 </a:t>
            </a:r>
            <a:r>
              <a:rPr lang="en-US" sz="2400" dirty="0">
                <a:sym typeface="Wingdings" pitchFamily="2" charset="2"/>
              </a:rPr>
              <a:t>G</a:t>
            </a:r>
            <a:r>
              <a:rPr lang="en-US" sz="2400" dirty="0" smtClean="0">
                <a:sym typeface="Wingdings" pitchFamily="2" charset="2"/>
              </a:rPr>
              <a:t>B memory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grpSp>
        <p:nvGrpSpPr>
          <p:cNvPr id="39965" name="Group 29"/>
          <p:cNvGrpSpPr>
            <a:grpSpLocks/>
          </p:cNvGrpSpPr>
          <p:nvPr/>
        </p:nvGrpSpPr>
        <p:grpSpPr bwMode="auto">
          <a:xfrm>
            <a:off x="497058" y="1344930"/>
            <a:ext cx="1876425" cy="4502150"/>
            <a:chOff x="336" y="1008"/>
            <a:chExt cx="1182" cy="2836"/>
          </a:xfrm>
        </p:grpSpPr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336" y="1008"/>
              <a:ext cx="76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/>
                <a:t>Physical</a:t>
              </a:r>
            </a:p>
            <a:p>
              <a:pPr algn="ctr"/>
              <a:r>
                <a:rPr lang="en-US"/>
                <a:t>Block</a:t>
              </a:r>
            </a:p>
          </p:txBody>
        </p:sp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634" y="1510"/>
              <a:ext cx="884" cy="318"/>
              <a:chOff x="634" y="1510"/>
              <a:chExt cx="884" cy="318"/>
            </a:xfrm>
          </p:grpSpPr>
          <p:sp>
            <p:nvSpPr>
              <p:cNvPr id="39941" name="Rectangle 5"/>
              <p:cNvSpPr>
                <a:spLocks noChangeArrowheads="1"/>
              </p:cNvSpPr>
              <p:nvPr/>
            </p:nvSpPr>
            <p:spPr bwMode="auto">
              <a:xfrm>
                <a:off x="1076" y="1532"/>
                <a:ext cx="442" cy="296"/>
              </a:xfrm>
              <a:prstGeom prst="rect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942" name="Rectangle 6"/>
              <p:cNvSpPr>
                <a:spLocks noChangeArrowheads="1"/>
              </p:cNvSpPr>
              <p:nvPr/>
            </p:nvSpPr>
            <p:spPr bwMode="auto">
              <a:xfrm>
                <a:off x="634" y="151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/>
                  <a:t>0</a:t>
                </a:r>
              </a:p>
            </p:txBody>
          </p:sp>
        </p:grpSp>
        <p:grpSp>
          <p:nvGrpSpPr>
            <p:cNvPr id="39946" name="Group 10"/>
            <p:cNvGrpSpPr>
              <a:grpSpLocks/>
            </p:cNvGrpSpPr>
            <p:nvPr/>
          </p:nvGrpSpPr>
          <p:grpSpPr bwMode="auto">
            <a:xfrm>
              <a:off x="634" y="1798"/>
              <a:ext cx="884" cy="318"/>
              <a:chOff x="634" y="1798"/>
              <a:chExt cx="884" cy="318"/>
            </a:xfrm>
          </p:grpSpPr>
          <p:sp>
            <p:nvSpPr>
              <p:cNvPr id="39944" name="Rectangle 8"/>
              <p:cNvSpPr>
                <a:spLocks noChangeArrowheads="1"/>
              </p:cNvSpPr>
              <p:nvPr/>
            </p:nvSpPr>
            <p:spPr bwMode="auto">
              <a:xfrm>
                <a:off x="1076" y="1820"/>
                <a:ext cx="442" cy="296"/>
              </a:xfrm>
              <a:prstGeom prst="rect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/>
            </p:nvSpPr>
            <p:spPr bwMode="auto">
              <a:xfrm>
                <a:off x="634" y="179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</p:grpSp>
        <p:grpSp>
          <p:nvGrpSpPr>
            <p:cNvPr id="39949" name="Group 13"/>
            <p:cNvGrpSpPr>
              <a:grpSpLocks/>
            </p:cNvGrpSpPr>
            <p:nvPr/>
          </p:nvGrpSpPr>
          <p:grpSpPr bwMode="auto">
            <a:xfrm>
              <a:off x="634" y="2086"/>
              <a:ext cx="884" cy="318"/>
              <a:chOff x="634" y="2086"/>
              <a:chExt cx="884" cy="318"/>
            </a:xfrm>
          </p:grpSpPr>
          <p:sp>
            <p:nvSpPr>
              <p:cNvPr id="39947" name="Rectangle 11"/>
              <p:cNvSpPr>
                <a:spLocks noChangeArrowheads="1"/>
              </p:cNvSpPr>
              <p:nvPr/>
            </p:nvSpPr>
            <p:spPr bwMode="auto">
              <a:xfrm>
                <a:off x="1076" y="2108"/>
                <a:ext cx="442" cy="296"/>
              </a:xfrm>
              <a:prstGeom prst="rect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n-US"/>
                  <a:t>null</a:t>
                </a: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/>
            </p:nvSpPr>
            <p:spPr bwMode="auto">
              <a:xfrm>
                <a:off x="634" y="208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</p:grpSp>
        <p:grpSp>
          <p:nvGrpSpPr>
            <p:cNvPr id="39952" name="Group 16"/>
            <p:cNvGrpSpPr>
              <a:grpSpLocks/>
            </p:cNvGrpSpPr>
            <p:nvPr/>
          </p:nvGrpSpPr>
          <p:grpSpPr bwMode="auto">
            <a:xfrm>
              <a:off x="634" y="2374"/>
              <a:ext cx="884" cy="318"/>
              <a:chOff x="634" y="2374"/>
              <a:chExt cx="884" cy="318"/>
            </a:xfrm>
          </p:grpSpPr>
          <p:sp>
            <p:nvSpPr>
              <p:cNvPr id="39950" name="Rectangle 14"/>
              <p:cNvSpPr>
                <a:spLocks noChangeArrowheads="1"/>
              </p:cNvSpPr>
              <p:nvPr/>
            </p:nvSpPr>
            <p:spPr bwMode="auto">
              <a:xfrm>
                <a:off x="1076" y="2396"/>
                <a:ext cx="442" cy="296"/>
              </a:xfrm>
              <a:prstGeom prst="rect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n-US"/>
                  <a:t>null</a:t>
                </a: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/>
            </p:nvSpPr>
            <p:spPr bwMode="auto">
              <a:xfrm>
                <a:off x="634" y="237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</p:grpSp>
        <p:grpSp>
          <p:nvGrpSpPr>
            <p:cNvPr id="39955" name="Group 19"/>
            <p:cNvGrpSpPr>
              <a:grpSpLocks/>
            </p:cNvGrpSpPr>
            <p:nvPr/>
          </p:nvGrpSpPr>
          <p:grpSpPr bwMode="auto">
            <a:xfrm>
              <a:off x="634" y="2662"/>
              <a:ext cx="884" cy="318"/>
              <a:chOff x="634" y="2662"/>
              <a:chExt cx="884" cy="318"/>
            </a:xfrm>
          </p:grpSpPr>
          <p:sp>
            <p:nvSpPr>
              <p:cNvPr id="39953" name="Rectangle 17"/>
              <p:cNvSpPr>
                <a:spLocks noChangeArrowheads="1"/>
              </p:cNvSpPr>
              <p:nvPr/>
            </p:nvSpPr>
            <p:spPr bwMode="auto">
              <a:xfrm>
                <a:off x="1076" y="2684"/>
                <a:ext cx="442" cy="296"/>
              </a:xfrm>
              <a:prstGeom prst="rect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n-US"/>
                  <a:t>7</a:t>
                </a:r>
              </a:p>
            </p:txBody>
          </p:sp>
          <p:sp>
            <p:nvSpPr>
              <p:cNvPr id="39954" name="Rectangle 18"/>
              <p:cNvSpPr>
                <a:spLocks noChangeArrowheads="1"/>
              </p:cNvSpPr>
              <p:nvPr/>
            </p:nvSpPr>
            <p:spPr bwMode="auto">
              <a:xfrm>
                <a:off x="634" y="2662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39958" name="Group 22"/>
            <p:cNvGrpSpPr>
              <a:grpSpLocks/>
            </p:cNvGrpSpPr>
            <p:nvPr/>
          </p:nvGrpSpPr>
          <p:grpSpPr bwMode="auto">
            <a:xfrm>
              <a:off x="634" y="2950"/>
              <a:ext cx="884" cy="318"/>
              <a:chOff x="634" y="2950"/>
              <a:chExt cx="884" cy="318"/>
            </a:xfrm>
          </p:grpSpPr>
          <p:sp>
            <p:nvSpPr>
              <p:cNvPr id="39956" name="Rectangle 20"/>
              <p:cNvSpPr>
                <a:spLocks noChangeArrowheads="1"/>
              </p:cNvSpPr>
              <p:nvPr/>
            </p:nvSpPr>
            <p:spPr bwMode="auto">
              <a:xfrm>
                <a:off x="1076" y="2972"/>
                <a:ext cx="442" cy="296"/>
              </a:xfrm>
              <a:prstGeom prst="rect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957" name="Rectangle 21"/>
              <p:cNvSpPr>
                <a:spLocks noChangeArrowheads="1"/>
              </p:cNvSpPr>
              <p:nvPr/>
            </p:nvSpPr>
            <p:spPr bwMode="auto">
              <a:xfrm>
                <a:off x="634" y="295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/>
                  <a:t>5</a:t>
                </a:r>
              </a:p>
            </p:txBody>
          </p:sp>
        </p:grpSp>
        <p:grpSp>
          <p:nvGrpSpPr>
            <p:cNvPr id="39961" name="Group 25"/>
            <p:cNvGrpSpPr>
              <a:grpSpLocks/>
            </p:cNvGrpSpPr>
            <p:nvPr/>
          </p:nvGrpSpPr>
          <p:grpSpPr bwMode="auto">
            <a:xfrm>
              <a:off x="634" y="3238"/>
              <a:ext cx="884" cy="318"/>
              <a:chOff x="634" y="3238"/>
              <a:chExt cx="884" cy="318"/>
            </a:xfrm>
          </p:grpSpPr>
          <p:sp>
            <p:nvSpPr>
              <p:cNvPr id="39959" name="Rectangle 23"/>
              <p:cNvSpPr>
                <a:spLocks noChangeArrowheads="1"/>
              </p:cNvSpPr>
              <p:nvPr/>
            </p:nvSpPr>
            <p:spPr bwMode="auto">
              <a:xfrm>
                <a:off x="1076" y="3260"/>
                <a:ext cx="442" cy="296"/>
              </a:xfrm>
              <a:prstGeom prst="rect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n-US"/>
                  <a:t>3</a:t>
                </a:r>
              </a:p>
            </p:txBody>
          </p:sp>
          <p:sp>
            <p:nvSpPr>
              <p:cNvPr id="39960" name="Rectangle 24"/>
              <p:cNvSpPr>
                <a:spLocks noChangeArrowheads="1"/>
              </p:cNvSpPr>
              <p:nvPr/>
            </p:nvSpPr>
            <p:spPr bwMode="auto">
              <a:xfrm>
                <a:off x="634" y="323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/>
                  <a:t>6</a:t>
                </a:r>
              </a:p>
            </p:txBody>
          </p:sp>
        </p:grpSp>
        <p:grpSp>
          <p:nvGrpSpPr>
            <p:cNvPr id="39964" name="Group 28"/>
            <p:cNvGrpSpPr>
              <a:grpSpLocks/>
            </p:cNvGrpSpPr>
            <p:nvPr/>
          </p:nvGrpSpPr>
          <p:grpSpPr bwMode="auto">
            <a:xfrm>
              <a:off x="634" y="3526"/>
              <a:ext cx="884" cy="318"/>
              <a:chOff x="634" y="3526"/>
              <a:chExt cx="884" cy="318"/>
            </a:xfrm>
          </p:grpSpPr>
          <p:sp>
            <p:nvSpPr>
              <p:cNvPr id="39962" name="Rectangle 26"/>
              <p:cNvSpPr>
                <a:spLocks noChangeArrowheads="1"/>
              </p:cNvSpPr>
              <p:nvPr/>
            </p:nvSpPr>
            <p:spPr bwMode="auto">
              <a:xfrm>
                <a:off x="1076" y="3548"/>
                <a:ext cx="442" cy="296"/>
              </a:xfrm>
              <a:prstGeom prst="rect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9963" name="Rectangle 27"/>
              <p:cNvSpPr>
                <a:spLocks noChangeArrowheads="1"/>
              </p:cNvSpPr>
              <p:nvPr/>
            </p:nvSpPr>
            <p:spPr bwMode="auto">
              <a:xfrm>
                <a:off x="634" y="352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/>
                  <a:t>7</a:t>
                </a: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3087858" y="568833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Common format still (e.g., USB drives) since supported by many </a:t>
            </a:r>
            <a:r>
              <a:rPr lang="en-US" dirty="0" err="1" smtClean="0"/>
              <a:t>Oses</a:t>
            </a:r>
            <a:r>
              <a:rPr lang="en-US" dirty="0" smtClean="0"/>
              <a:t> &amp; additional features not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22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inode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75949" y="3581400"/>
            <a:ext cx="2819400" cy="76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Fast for small files</a:t>
            </a:r>
          </a:p>
          <a:p>
            <a:r>
              <a:rPr lang="en-US" dirty="0" smtClean="0"/>
              <a:t>Can hold large files</a:t>
            </a:r>
            <a:endParaRPr lang="en-US" dirty="0"/>
          </a:p>
        </p:txBody>
      </p:sp>
      <p:pic>
        <p:nvPicPr>
          <p:cNvPr id="6146" name="Picture 2" descr="File:Ext2-ino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477000" cy="406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381000" y="4800600"/>
            <a:ext cx="33528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Typically 15 pointers</a:t>
            </a:r>
          </a:p>
          <a:p>
            <a:pPr lvl="1"/>
            <a:r>
              <a:rPr lang="en-US" dirty="0" smtClean="0"/>
              <a:t>12 to direct blocks</a:t>
            </a:r>
          </a:p>
          <a:p>
            <a:pPr lvl="1"/>
            <a:r>
              <a:rPr lang="en-US" dirty="0" smtClean="0"/>
              <a:t>1 single indirect</a:t>
            </a:r>
          </a:p>
          <a:p>
            <a:pPr lvl="1"/>
            <a:r>
              <a:rPr lang="en-US" dirty="0" smtClean="0"/>
              <a:t>1 doubly indirect</a:t>
            </a:r>
          </a:p>
          <a:p>
            <a:pPr lvl="1"/>
            <a:r>
              <a:rPr lang="en-US" dirty="0" smtClean="0"/>
              <a:t>1 triply indirect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886200" y="4800600"/>
            <a:ext cx="4800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Number of pointers per block?  Depends upon block size and pointer size</a:t>
            </a:r>
          </a:p>
          <a:p>
            <a:pPr lvl="1"/>
            <a:r>
              <a:rPr lang="en-US" dirty="0" smtClean="0"/>
              <a:t>e.g., 1k byte block, 4 byte pointer </a:t>
            </a:r>
            <a:r>
              <a:rPr lang="en-US" dirty="0" smtClean="0">
                <a:sym typeface="Wingdings" pitchFamily="2" charset="2"/>
              </a:rPr>
              <a:t> each indirect has 256 pointers</a:t>
            </a:r>
          </a:p>
          <a:p>
            <a:r>
              <a:rPr lang="en-US" dirty="0" smtClean="0">
                <a:sym typeface="Wingdings" pitchFamily="2" charset="2"/>
              </a:rPr>
              <a:t>Max size of file?  Same – it depends upon block size and pointer size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e.g., 4KB block, 4 byte pointer  max size 2 TB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97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File System: ext3 </a:t>
            </a:r>
            <a:r>
              <a:rPr lang="en-US" dirty="0" err="1" smtClean="0"/>
              <a:t>inode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i="1" dirty="0" err="1">
                <a:solidFill>
                  <a:srgbClr val="008000"/>
                </a:solidFill>
                <a:latin typeface="Consolas" panose="020B0609020204030204" pitchFamily="49" charset="0"/>
              </a:rPr>
              <a:t>linux</a:t>
            </a:r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</a:rPr>
              <a:t>/include/</a:t>
            </a:r>
            <a:r>
              <a:rPr lang="en-US" i="1" dirty="0" err="1">
                <a:solidFill>
                  <a:srgbClr val="008000"/>
                </a:solidFill>
                <a:latin typeface="Consolas" panose="020B0609020204030204" pitchFamily="49" charset="0"/>
              </a:rPr>
              <a:t>linux</a:t>
            </a:r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</a:rPr>
              <a:t>/ext3_fs.h  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#</a:t>
            </a:r>
            <a:r>
              <a:rPr lang="en-US" dirty="0">
                <a:latin typeface="Consolas" panose="020B0609020204030204" pitchFamily="49" charset="0"/>
              </a:rPr>
              <a:t>define EXT3_NDIR_BLOCKS </a:t>
            </a:r>
            <a:r>
              <a:rPr lang="en-US" dirty="0" smtClean="0">
                <a:latin typeface="Consolas" panose="020B0609020204030204" pitchFamily="49" charset="0"/>
              </a:rPr>
              <a:t>12                   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</a:rPr>
              <a:t>Direct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blocks</a:t>
            </a:r>
            <a:endParaRPr lang="en-US" i="1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#define EXT3_IND_BLOCK   </a:t>
            </a:r>
            <a:r>
              <a:rPr lang="en-US" dirty="0" smtClean="0">
                <a:latin typeface="Consolas" panose="020B0609020204030204" pitchFamily="49" charset="0"/>
              </a:rPr>
              <a:t>EXT3_NDIR_BLOCKS </a:t>
            </a:r>
            <a:r>
              <a:rPr lang="en-US" dirty="0">
                <a:latin typeface="Consolas" panose="020B0609020204030204" pitchFamily="49" charset="0"/>
              </a:rPr>
              <a:t>+ 1  </a:t>
            </a:r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</a:rPr>
              <a:t>// Indirect block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index</a:t>
            </a:r>
            <a:endParaRPr lang="en-US" i="1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#define EXT3_DIND_BLOCK  </a:t>
            </a:r>
            <a:r>
              <a:rPr lang="en-US" dirty="0" smtClean="0">
                <a:latin typeface="Consolas" panose="020B0609020204030204" pitchFamily="49" charset="0"/>
              </a:rPr>
              <a:t>EXT3_IND_BLOCK </a:t>
            </a:r>
            <a:r>
              <a:rPr lang="en-US" dirty="0">
                <a:latin typeface="Consolas" panose="020B0609020204030204" pitchFamily="49" charset="0"/>
              </a:rPr>
              <a:t>+ 1    </a:t>
            </a:r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</a:rPr>
              <a:t>// Double-</a:t>
            </a:r>
            <a:r>
              <a:rPr lang="en-US" i="1" dirty="0" err="1">
                <a:solidFill>
                  <a:srgbClr val="008000"/>
                </a:solidFill>
                <a:latin typeface="Consolas" panose="020B0609020204030204" pitchFamily="49" charset="0"/>
              </a:rPr>
              <a:t>ind.</a:t>
            </a:r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</a:rPr>
              <a:t> block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index</a:t>
            </a:r>
            <a:endParaRPr lang="en-US" i="1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#define EXT3_TIND_BLOCK  </a:t>
            </a:r>
            <a:r>
              <a:rPr lang="en-US" dirty="0" smtClean="0">
                <a:latin typeface="Consolas" panose="020B0609020204030204" pitchFamily="49" charset="0"/>
              </a:rPr>
              <a:t>EXT3_DIND_BLOCK </a:t>
            </a:r>
            <a:r>
              <a:rPr lang="en-US" dirty="0">
                <a:latin typeface="Consolas" panose="020B0609020204030204" pitchFamily="49" charset="0"/>
              </a:rPr>
              <a:t>+ 1   </a:t>
            </a:r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</a:rPr>
              <a:t>// Triple-</a:t>
            </a:r>
            <a:r>
              <a:rPr lang="en-US" i="1" dirty="0" err="1">
                <a:solidFill>
                  <a:srgbClr val="008000"/>
                </a:solidFill>
                <a:latin typeface="Consolas" panose="020B0609020204030204" pitchFamily="49" charset="0"/>
              </a:rPr>
              <a:t>ind.</a:t>
            </a:r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</a:rPr>
              <a:t> block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index</a:t>
            </a:r>
            <a:endParaRPr lang="en-US" i="1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#define EXT3_N_BLOCKS    </a:t>
            </a:r>
            <a:r>
              <a:rPr lang="en-US" dirty="0" smtClean="0">
                <a:latin typeface="Consolas" panose="020B0609020204030204" pitchFamily="49" charset="0"/>
              </a:rPr>
              <a:t>EXT3_TIND_BLOCK </a:t>
            </a:r>
            <a:r>
              <a:rPr lang="en-US" dirty="0">
                <a:latin typeface="Consolas" panose="020B0609020204030204" pitchFamily="49" charset="0"/>
              </a:rPr>
              <a:t>+ 1   </a:t>
            </a:r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</a:rPr>
              <a:t>// (Last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index &amp; total</a:t>
            </a:r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</a:rPr>
              <a:t>) 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</a:rPr>
              <a:t> ext3_inode { 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__u16    </a:t>
            </a:r>
            <a:r>
              <a:rPr lang="en-US" dirty="0" err="1">
                <a:latin typeface="Consolas" panose="020B0609020204030204" pitchFamily="49" charset="0"/>
              </a:rPr>
              <a:t>i_mode</a:t>
            </a:r>
            <a:r>
              <a:rPr lang="en-US" dirty="0">
                <a:latin typeface="Consolas" panose="020B0609020204030204" pitchFamily="49" charset="0"/>
              </a:rPr>
              <a:t>;   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</a:rPr>
              <a:t>File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mode</a:t>
            </a:r>
            <a:endParaRPr lang="en-US" i="1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__u16    </a:t>
            </a:r>
            <a:r>
              <a:rPr lang="en-US" dirty="0" err="1">
                <a:latin typeface="Consolas" panose="020B0609020204030204" pitchFamily="49" charset="0"/>
              </a:rPr>
              <a:t>i_uid</a:t>
            </a:r>
            <a:r>
              <a:rPr lang="en-US" dirty="0">
                <a:latin typeface="Consolas" panose="020B0609020204030204" pitchFamily="49" charset="0"/>
              </a:rPr>
              <a:t>;    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</a:rPr>
              <a:t>Low 16 bits of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owner </a:t>
            </a:r>
            <a:r>
              <a:rPr lang="en-US" i="1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Uid</a:t>
            </a:r>
            <a:endParaRPr lang="en-US" i="1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__u32    </a:t>
            </a:r>
            <a:r>
              <a:rPr lang="en-US" dirty="0" err="1">
                <a:latin typeface="Consolas" panose="020B0609020204030204" pitchFamily="49" charset="0"/>
              </a:rPr>
              <a:t>i_size</a:t>
            </a:r>
            <a:r>
              <a:rPr lang="en-US" dirty="0">
                <a:latin typeface="Consolas" panose="020B0609020204030204" pitchFamily="49" charset="0"/>
              </a:rPr>
              <a:t>;   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</a:rPr>
              <a:t>Size in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bytes</a:t>
            </a:r>
            <a:endParaRPr lang="en-US" i="1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__u32    </a:t>
            </a:r>
            <a:r>
              <a:rPr lang="en-US" dirty="0" err="1">
                <a:latin typeface="Consolas" panose="020B0609020204030204" pitchFamily="49" charset="0"/>
              </a:rPr>
              <a:t>i_atime</a:t>
            </a:r>
            <a:r>
              <a:rPr lang="en-US" dirty="0">
                <a:latin typeface="Consolas" panose="020B0609020204030204" pitchFamily="49" charset="0"/>
              </a:rPr>
              <a:t>;  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</a:rPr>
              <a:t>Access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time</a:t>
            </a:r>
            <a:endParaRPr lang="en-US" i="1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__u32    </a:t>
            </a:r>
            <a:r>
              <a:rPr lang="en-US" dirty="0" err="1">
                <a:latin typeface="Consolas" panose="020B0609020204030204" pitchFamily="49" charset="0"/>
              </a:rPr>
              <a:t>i_ctime</a:t>
            </a:r>
            <a:r>
              <a:rPr lang="en-US" dirty="0">
                <a:latin typeface="Consolas" panose="020B0609020204030204" pitchFamily="49" charset="0"/>
              </a:rPr>
              <a:t>;  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</a:rPr>
              <a:t>Creation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time </a:t>
            </a:r>
            <a:endParaRPr lang="en-US" i="1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__u32    </a:t>
            </a:r>
            <a:r>
              <a:rPr lang="en-US" dirty="0" err="1">
                <a:latin typeface="Consolas" panose="020B0609020204030204" pitchFamily="49" charset="0"/>
              </a:rPr>
              <a:t>i_mtime</a:t>
            </a:r>
            <a:r>
              <a:rPr lang="en-US" dirty="0">
                <a:latin typeface="Consolas" panose="020B0609020204030204" pitchFamily="49" charset="0"/>
              </a:rPr>
              <a:t>;  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</a:rPr>
              <a:t>Modification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time</a:t>
            </a:r>
            <a:endParaRPr lang="en-US" i="1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__u32    </a:t>
            </a:r>
            <a:r>
              <a:rPr lang="en-US" dirty="0" err="1">
                <a:latin typeface="Consolas" panose="020B0609020204030204" pitchFamily="49" charset="0"/>
              </a:rPr>
              <a:t>i_dtime</a:t>
            </a:r>
            <a:r>
              <a:rPr lang="en-US" dirty="0">
                <a:latin typeface="Consolas" panose="020B0609020204030204" pitchFamily="49" charset="0"/>
              </a:rPr>
              <a:t>;  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</a:rPr>
              <a:t>Deletion t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ime</a:t>
            </a:r>
            <a:endParaRPr lang="en-US" i="1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__u16    </a:t>
            </a:r>
            <a:r>
              <a:rPr lang="en-US" dirty="0" err="1">
                <a:latin typeface="Consolas" panose="020B0609020204030204" pitchFamily="49" charset="0"/>
              </a:rPr>
              <a:t>i_gid</a:t>
            </a:r>
            <a:r>
              <a:rPr lang="en-US" dirty="0">
                <a:latin typeface="Consolas" panose="020B0609020204030204" pitchFamily="49" charset="0"/>
              </a:rPr>
              <a:t>;    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</a:rPr>
              <a:t>Low 16 bits of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group Id</a:t>
            </a:r>
            <a:endParaRPr lang="en-US" i="1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__u16    </a:t>
            </a:r>
            <a:r>
              <a:rPr lang="en-US" dirty="0" err="1">
                <a:latin typeface="Consolas" panose="020B0609020204030204" pitchFamily="49" charset="0"/>
              </a:rPr>
              <a:t>i_links_count</a:t>
            </a:r>
            <a:r>
              <a:rPr lang="en-US" dirty="0" smtClean="0">
                <a:latin typeface="Consolas" panose="020B0609020204030204" pitchFamily="49" charset="0"/>
              </a:rPr>
              <a:t>;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</a:rPr>
              <a:t>Links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count</a:t>
            </a:r>
            <a:endParaRPr lang="en-US" i="1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__u32    </a:t>
            </a:r>
            <a:r>
              <a:rPr lang="en-US" dirty="0" err="1">
                <a:latin typeface="Consolas" panose="020B0609020204030204" pitchFamily="49" charset="0"/>
              </a:rPr>
              <a:t>i_blocks</a:t>
            </a:r>
            <a:r>
              <a:rPr lang="en-US" dirty="0">
                <a:latin typeface="Consolas" panose="020B0609020204030204" pitchFamily="49" charset="0"/>
              </a:rPr>
              <a:t>; 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</a:rPr>
              <a:t>Blocks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count</a:t>
            </a:r>
            <a:endParaRPr lang="en-US" i="1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...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  __u32   </a:t>
            </a:r>
            <a:r>
              <a:rPr lang="en-US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i_block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[EXT3_N_BLOCKS</a:t>
            </a: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]; </a:t>
            </a:r>
            <a:r>
              <a:rPr lang="en-US" b="1" i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// </a:t>
            </a:r>
            <a:r>
              <a:rPr lang="en-US" b="1" i="1" dirty="0">
                <a:solidFill>
                  <a:srgbClr val="0000FF"/>
                </a:solidFill>
                <a:latin typeface="Consolas" panose="020B0609020204030204" pitchFamily="49" charset="0"/>
              </a:rPr>
              <a:t>Pointers to </a:t>
            </a:r>
            <a:r>
              <a:rPr lang="en-US" b="1" i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blocks</a:t>
            </a:r>
            <a:endParaRPr lang="en-US" b="1" i="1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... 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677779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Files					</a:t>
            </a:r>
            <a:r>
              <a:rPr lang="en-US" dirty="0">
                <a:solidFill>
                  <a:srgbClr val="00CC00"/>
                </a:solidFill>
                <a:sym typeface="Monotype Sorts" pitchFamily="2" charset="2"/>
              </a:rPr>
              <a:t>(done)</a:t>
            </a:r>
            <a:endParaRPr lang="en-US" sz="2800" dirty="0"/>
          </a:p>
          <a:p>
            <a:r>
              <a:rPr lang="en-US" dirty="0"/>
              <a:t>Directories				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next)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Disk space management</a:t>
            </a:r>
          </a:p>
          <a:p>
            <a:r>
              <a:rPr lang="en-US" dirty="0" err="1" smtClean="0"/>
              <a:t>Misc</a:t>
            </a:r>
            <a:endParaRPr lang="en-US" dirty="0" smtClean="0"/>
          </a:p>
          <a:p>
            <a:r>
              <a:rPr lang="en-US" dirty="0" smtClean="0"/>
              <a:t>Example file systems</a:t>
            </a:r>
          </a:p>
        </p:txBody>
      </p:sp>
    </p:spTree>
    <p:extLst>
      <p:ext uri="{BB962C8B-B14F-4D97-AF65-F5344CB8AC3E}">
        <p14:creationId xmlns:p14="http://schemas.microsoft.com/office/powerpoint/2010/main" val="862759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46161"/>
          </a:xfrm>
        </p:spPr>
        <p:txBody>
          <a:bodyPr>
            <a:normAutofit/>
          </a:bodyPr>
          <a:lstStyle/>
          <a:p>
            <a:r>
              <a:rPr lang="en-US" dirty="0" smtClean="0"/>
              <a:t>Directory Layout -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5" y="1447800"/>
            <a:ext cx="4561765" cy="5382904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Two types of file system paths – Absolute &amp; </a:t>
            </a:r>
            <a:r>
              <a:rPr lang="en-US" sz="2800" dirty="0" smtClean="0">
                <a:solidFill>
                  <a:srgbClr val="336600"/>
                </a:solidFill>
              </a:rPr>
              <a:t>Relative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Absolute</a:t>
            </a:r>
          </a:p>
          <a:p>
            <a:pPr lvl="1"/>
            <a:r>
              <a:rPr lang="en-US" sz="2000" dirty="0" smtClean="0"/>
              <a:t>Full path from root to file</a:t>
            </a:r>
          </a:p>
          <a:p>
            <a:pPr lvl="1"/>
            <a:r>
              <a:rPr lang="en-US" sz="2000" dirty="0" smtClean="0"/>
              <a:t>e.g., /home/joe/cs4513/hw1.pdf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.g., C:\Users\home\Doc\hw1.pdf</a:t>
            </a:r>
          </a:p>
          <a:p>
            <a:r>
              <a:rPr lang="en-US" sz="2800" dirty="0" smtClean="0">
                <a:solidFill>
                  <a:srgbClr val="336600"/>
                </a:solidFill>
              </a:rPr>
              <a:t>Relative</a:t>
            </a:r>
          </a:p>
          <a:p>
            <a:pPr lvl="1"/>
            <a:r>
              <a:rPr lang="en-US" sz="2000" dirty="0" smtClean="0"/>
              <a:t>OS keeps track of process </a:t>
            </a:r>
            <a:r>
              <a:rPr lang="en-US" sz="2000" dirty="0" smtClean="0">
                <a:solidFill>
                  <a:schemeClr val="accent1"/>
                </a:solidFill>
              </a:rPr>
              <a:t>working directory </a:t>
            </a:r>
            <a:r>
              <a:rPr lang="en-US" sz="2000" dirty="0" smtClean="0"/>
              <a:t>for each process</a:t>
            </a:r>
          </a:p>
          <a:p>
            <a:pPr lvl="1"/>
            <a:r>
              <a:rPr lang="en-US" sz="2000" dirty="0" smtClean="0"/>
              <a:t>Path relative to current working directory</a:t>
            </a:r>
          </a:p>
          <a:p>
            <a:pPr lvl="1"/>
            <a:r>
              <a:rPr lang="en-US" sz="2000" dirty="0" smtClean="0"/>
              <a:t>e.g., [working directory = /home/joe]:</a:t>
            </a:r>
          </a:p>
          <a:p>
            <a:pPr marL="914400" lvl="2" indent="0">
              <a:buNone/>
            </a:pPr>
            <a:r>
              <a:rPr lang="en-US" sz="1800" dirty="0" smtClean="0"/>
              <a:t>syllabus.docx 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/home/joe/syllabus.docx</a:t>
            </a:r>
          </a:p>
          <a:p>
            <a:pPr marL="914400" lvl="2" indent="0">
              <a:buNone/>
            </a:pPr>
            <a:r>
              <a:rPr lang="en-US" sz="1800" dirty="0" smtClean="0"/>
              <a:t>cs4513/hw1.pdf 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/</a:t>
            </a:r>
            <a:r>
              <a:rPr lang="en-US" sz="1800" dirty="0" smtClean="0"/>
              <a:t>home/joe/cs4513/hw1.pdf</a:t>
            </a:r>
          </a:p>
          <a:p>
            <a:pPr marL="914400" lvl="2" indent="0">
              <a:buNone/>
            </a:pPr>
            <a:r>
              <a:rPr lang="en-US" sz="1800" dirty="0" smtClean="0"/>
              <a:t>./cs4513/hw1.pdf 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/</a:t>
            </a:r>
            <a:r>
              <a:rPr lang="en-US" sz="1800" dirty="0" smtClean="0"/>
              <a:t>home/joe/cs3513/hw1.pdf</a:t>
            </a:r>
          </a:p>
          <a:p>
            <a:pPr marL="914400" lvl="2" indent="0">
              <a:buNone/>
            </a:pPr>
            <a:r>
              <a:rPr lang="en-US" sz="1800" dirty="0" smtClean="0"/>
              <a:t>../peter/hw1.pdf 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/</a:t>
            </a:r>
            <a:r>
              <a:rPr lang="en-US" sz="1800" dirty="0" smtClean="0"/>
              <a:t>home/peter/hw1.pdf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6" descr="D:\b\b4\IBM\04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767263" cy="26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Directory Implementation 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Just like </a:t>
            </a:r>
            <a:r>
              <a:rPr lang="en-US" sz="2800" dirty="0" smtClean="0"/>
              <a:t>files (“wait, what?”)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Have data blocks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File descriptor to map which blocks to directory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But have </a:t>
            </a:r>
            <a:r>
              <a:rPr lang="en-US" sz="2800" dirty="0"/>
              <a:t>special bit set so </a:t>
            </a:r>
            <a:r>
              <a:rPr lang="en-US" sz="2800" dirty="0" smtClean="0"/>
              <a:t>user process cannot modify contents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Data </a:t>
            </a:r>
            <a:r>
              <a:rPr lang="en-US" sz="2100" dirty="0"/>
              <a:t>in directory is information / links to files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</a:t>
            </a:r>
            <a:r>
              <a:rPr lang="en-US" sz="2400" dirty="0" smtClean="0"/>
              <a:t>odify only through </a:t>
            </a:r>
            <a:r>
              <a:rPr lang="en-US" sz="2400" dirty="0"/>
              <a:t>system call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(See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ls.c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Organized for: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Efficiency </a:t>
            </a:r>
            <a:r>
              <a:rPr lang="en-US" sz="2400" dirty="0"/>
              <a:t>- locating file quickly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Convenience </a:t>
            </a:r>
            <a:r>
              <a:rPr lang="en-US" sz="2400" dirty="0"/>
              <a:t>- user patterns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Groups (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c,</a:t>
            </a:r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.exe</a:t>
            </a:r>
            <a:r>
              <a:rPr lang="en-US" sz="2000" dirty="0"/>
              <a:t>), same names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Tree </a:t>
            </a:r>
            <a:r>
              <a:rPr lang="en-US" sz="2800" dirty="0" smtClean="0"/>
              <a:t>structure, directory </a:t>
            </a:r>
            <a:r>
              <a:rPr lang="en-US" sz="2800" dirty="0"/>
              <a:t>the most flexible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User sees hierarchy of directories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1273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27063" y="1228725"/>
            <a:ext cx="70294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609600" indent="-609600" algn="l">
              <a:spcBef>
                <a:spcPct val="20000"/>
              </a:spcBef>
            </a:pPr>
            <a:endParaRPr lang="en-US" sz="2800" dirty="0">
              <a:latin typeface="Arial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889375" y="2135188"/>
            <a:ext cx="4067175" cy="207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609600" indent="-609600" algn="l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800" dirty="0" err="1">
                <a:latin typeface="Arial" charset="0"/>
              </a:rPr>
              <a:t>Readdir</a:t>
            </a:r>
            <a:endParaRPr lang="en-US" sz="2800" dirty="0">
              <a:latin typeface="Arial" charset="0"/>
            </a:endParaRPr>
          </a:p>
          <a:p>
            <a:pPr marL="609600" indent="-609600" algn="l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800" dirty="0">
                <a:latin typeface="Arial" charset="0"/>
              </a:rPr>
              <a:t>Rename</a:t>
            </a:r>
          </a:p>
          <a:p>
            <a:pPr marL="609600" indent="-609600" algn="l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800" dirty="0">
                <a:latin typeface="Arial" charset="0"/>
              </a:rPr>
              <a:t>Link</a:t>
            </a:r>
          </a:p>
          <a:p>
            <a:pPr marL="609600" indent="-609600" algn="l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800" dirty="0" smtClean="0">
                <a:latin typeface="Arial" charset="0"/>
              </a:rPr>
              <a:t>Unlink</a:t>
            </a:r>
            <a:endParaRPr lang="en-US" sz="2800" dirty="0">
              <a:latin typeface="Arial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00075" y="2136775"/>
            <a:ext cx="3633788" cy="207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609600" indent="-609600" algn="l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800" dirty="0" smtClean="0">
                <a:latin typeface="Arial" charset="0"/>
              </a:rPr>
              <a:t>Create</a:t>
            </a:r>
            <a:endParaRPr lang="en-US" sz="2800" dirty="0">
              <a:latin typeface="Arial" charset="0"/>
            </a:endParaRPr>
          </a:p>
          <a:p>
            <a:pPr marL="609600" indent="-609600" algn="l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800" dirty="0">
                <a:latin typeface="Arial" charset="0"/>
              </a:rPr>
              <a:t>Delete</a:t>
            </a:r>
          </a:p>
          <a:p>
            <a:pPr marL="609600" indent="-609600" algn="l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800" dirty="0" err="1">
                <a:latin typeface="Arial" charset="0"/>
              </a:rPr>
              <a:t>Opendir</a:t>
            </a:r>
            <a:r>
              <a:rPr lang="en-US" sz="2800" dirty="0">
                <a:latin typeface="Arial" charset="0"/>
              </a:rPr>
              <a:t> </a:t>
            </a:r>
          </a:p>
          <a:p>
            <a:pPr marL="609600" indent="-609600" algn="l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800" dirty="0" err="1">
                <a:latin typeface="Arial" charset="0"/>
              </a:rPr>
              <a:t>Closedir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charset="0"/>
              </a:rPr>
              <a:t>System </a:t>
            </a:r>
            <a:r>
              <a:rPr lang="en-US" sz="4000" dirty="0" smtClean="0">
                <a:latin typeface="Arial" charset="0"/>
              </a:rPr>
              <a:t>Calls </a:t>
            </a:r>
            <a:r>
              <a:rPr lang="en-US" sz="4000" dirty="0">
                <a:latin typeface="Arial" charset="0"/>
              </a:rPr>
              <a:t>for </a:t>
            </a:r>
            <a:r>
              <a:rPr lang="en-US" sz="4000" dirty="0" smtClean="0">
                <a:latin typeface="Arial" charset="0"/>
              </a:rPr>
              <a:t>Directories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39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 – Disk Functionality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that quickly arise</a:t>
            </a:r>
          </a:p>
          <a:p>
            <a:pPr lvl="1"/>
            <a:r>
              <a:rPr lang="en-US" dirty="0" smtClean="0"/>
              <a:t>How do you find information? </a:t>
            </a:r>
          </a:p>
          <a:p>
            <a:pPr lvl="1"/>
            <a:r>
              <a:rPr lang="en-US" dirty="0" smtClean="0"/>
              <a:t>How to map blocks to files?</a:t>
            </a:r>
          </a:p>
          <a:p>
            <a:pPr lvl="1"/>
            <a:r>
              <a:rPr lang="en-US" dirty="0" smtClean="0"/>
              <a:t>How do you keep one user from reading another’s data?</a:t>
            </a:r>
          </a:p>
          <a:p>
            <a:pPr lvl="1"/>
            <a:r>
              <a:rPr lang="en-US" dirty="0" smtClean="0"/>
              <a:t>How do you know which blocks are free?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33600" y="4953000"/>
            <a:ext cx="449580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3600" dirty="0"/>
              <a:t>Solution? </a:t>
            </a:r>
            <a:r>
              <a:rPr lang="en-US" sz="3600" dirty="0" smtClean="0"/>
              <a:t>File Systems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1557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Directories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844" y="1447800"/>
            <a:ext cx="8229600" cy="4257675"/>
          </a:xfrm>
          <a:noFill/>
          <a:ln/>
        </p:spPr>
        <p:txBody>
          <a:bodyPr/>
          <a:lstStyle/>
          <a:p>
            <a:r>
              <a:rPr lang="en-US" dirty="0"/>
              <a:t>Before reading file, must be opened</a:t>
            </a:r>
          </a:p>
          <a:p>
            <a:r>
              <a:rPr lang="en-US" dirty="0"/>
              <a:t>Directory entry provides information to get blocks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isk </a:t>
            </a:r>
            <a:r>
              <a:rPr lang="en-US" dirty="0"/>
              <a:t>location (</a:t>
            </a:r>
            <a:r>
              <a:rPr lang="en-US" dirty="0" smtClean="0"/>
              <a:t>blocks, </a:t>
            </a:r>
            <a:r>
              <a:rPr lang="en-US" dirty="0"/>
              <a:t>address)</a:t>
            </a:r>
          </a:p>
          <a:p>
            <a:r>
              <a:rPr lang="en-US" dirty="0" smtClean="0"/>
              <a:t>Map ASCII </a:t>
            </a:r>
            <a:r>
              <a:rPr lang="en-US" dirty="0"/>
              <a:t>name to </a:t>
            </a:r>
            <a:r>
              <a:rPr lang="en-US" i="1" dirty="0" smtClean="0"/>
              <a:t>file </a:t>
            </a:r>
            <a:r>
              <a:rPr lang="en-US" i="1" dirty="0"/>
              <a:t>descriptor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06550" y="4572000"/>
            <a:ext cx="5549900" cy="749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60525" y="4702175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name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590800" y="4567238"/>
            <a:ext cx="0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803525" y="4702175"/>
            <a:ext cx="161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block count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495800" y="4567238"/>
            <a:ext cx="0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876800" y="4567238"/>
            <a:ext cx="0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5257800" y="4567238"/>
            <a:ext cx="0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638800" y="4567238"/>
            <a:ext cx="0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019800" y="4567238"/>
            <a:ext cx="0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400800" y="4567238"/>
            <a:ext cx="0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781800" y="4567238"/>
            <a:ext cx="0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069621" y="5387975"/>
            <a:ext cx="156857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/>
              <a:t>block numbers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 flipV="1">
            <a:off x="4497388" y="5329238"/>
            <a:ext cx="303212" cy="227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6859588" y="5329238"/>
            <a:ext cx="303212" cy="227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78870" y="6002216"/>
            <a:ext cx="3424169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Where are file attributes (e.g., owner, permissions) stored?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036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Options for Storing Attributes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  <a:noFill/>
          <a:ln/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sz="2800" dirty="0" smtClean="0">
                <a:latin typeface="Arial" charset="0"/>
              </a:rPr>
              <a:t>Directory entry has attributes (Windows)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>
                <a:latin typeface="Arial" charset="0"/>
              </a:rPr>
              <a:t>Directory entry refers </a:t>
            </a:r>
            <a:r>
              <a:rPr lang="en-US" sz="2800" dirty="0">
                <a:latin typeface="Arial" charset="0"/>
              </a:rPr>
              <a:t>to </a:t>
            </a:r>
            <a:r>
              <a:rPr lang="en-US" sz="2800" dirty="0" smtClean="0">
                <a:latin typeface="Arial" charset="0"/>
              </a:rPr>
              <a:t>file descriptor (e.g., </a:t>
            </a:r>
            <a:r>
              <a:rPr lang="en-US" sz="2800" dirty="0" err="1" smtClean="0">
                <a:latin typeface="Arial" charset="0"/>
              </a:rPr>
              <a:t>inode</a:t>
            </a:r>
            <a:r>
              <a:rPr lang="en-US" sz="2800" dirty="0" smtClean="0">
                <a:latin typeface="Arial" charset="0"/>
              </a:rPr>
              <a:t>), and descriptor has attributes (Unix)</a:t>
            </a:r>
            <a:endParaRPr lang="en-US" sz="2800" dirty="0"/>
          </a:p>
        </p:txBody>
      </p:sp>
      <p:pic>
        <p:nvPicPr>
          <p:cNvPr id="20" name="Picture 6" descr="D:\b\b4\IBM\04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5200"/>
            <a:ext cx="70104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9703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80010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 smtClean="0"/>
              <a:t>Windows (FAT) Directory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7772400" cy="2762250"/>
          </a:xfrm>
          <a:noFill/>
          <a:ln/>
        </p:spPr>
        <p:txBody>
          <a:bodyPr/>
          <a:lstStyle/>
          <a:p>
            <a:r>
              <a:rPr lang="en-US" dirty="0" smtClean="0"/>
              <a:t>Hierarchical directories</a:t>
            </a:r>
            <a:endParaRPr lang="en-US" dirty="0"/>
          </a:p>
          <a:p>
            <a:r>
              <a:rPr lang="en-US" dirty="0"/>
              <a:t>Entry:</a:t>
            </a:r>
          </a:p>
          <a:p>
            <a:pPr lvl="1"/>
            <a:r>
              <a:rPr lang="en-US" dirty="0"/>
              <a:t>name			- date</a:t>
            </a:r>
          </a:p>
          <a:p>
            <a:pPr lvl="1"/>
            <a:r>
              <a:rPr lang="en-US" dirty="0"/>
              <a:t>type (extension)	- block number (w/FAT)</a:t>
            </a:r>
          </a:p>
          <a:p>
            <a:pPr lvl="1"/>
            <a:r>
              <a:rPr lang="en-US" dirty="0"/>
              <a:t>time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149350" y="5111750"/>
            <a:ext cx="6311900" cy="749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203325" y="5241925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name</a:t>
            </a: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2133600" y="5106988"/>
            <a:ext cx="0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3733800" y="5106988"/>
            <a:ext cx="0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4648200" y="5106988"/>
            <a:ext cx="0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5334000" y="5106988"/>
            <a:ext cx="0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6705600" y="5106988"/>
            <a:ext cx="0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2971800" y="5106988"/>
            <a:ext cx="0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2193925" y="5241925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type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2955925" y="5241925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attrib</a:t>
            </a: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3870325" y="5241925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4632325" y="5241925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date</a:t>
            </a: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5394325" y="5241925"/>
            <a:ext cx="1311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 block</a:t>
            </a: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6765925" y="5241925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size</a:t>
            </a:r>
          </a:p>
        </p:txBody>
      </p:sp>
    </p:spTree>
    <p:extLst>
      <p:ext uri="{BB962C8B-B14F-4D97-AF65-F5344CB8AC3E}">
        <p14:creationId xmlns:p14="http://schemas.microsoft.com/office/powerpoint/2010/main" val="24207722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Unix Directory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57350"/>
            <a:ext cx="8382000" cy="4210050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 dirty="0"/>
              <a:t>Hierarchical directories</a:t>
            </a:r>
          </a:p>
          <a:p>
            <a:r>
              <a:rPr lang="en-US" dirty="0" smtClean="0"/>
              <a:t>Entry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 err="1" smtClean="0"/>
              <a:t>inode</a:t>
            </a:r>
            <a:r>
              <a:rPr lang="en-US" dirty="0" smtClean="0"/>
              <a:t> </a:t>
            </a:r>
            <a:r>
              <a:rPr lang="en-US" dirty="0"/>
              <a:t>number (try “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/>
              <a:t>” </a:t>
            </a:r>
            <a:r>
              <a:rPr lang="en-US" dirty="0"/>
              <a:t>or “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ls –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iad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.</a:t>
            </a:r>
            <a:r>
              <a:rPr lang="en-US" dirty="0"/>
              <a:t>”)</a:t>
            </a:r>
          </a:p>
          <a:p>
            <a:r>
              <a:rPr lang="en-US" dirty="0" smtClean="0"/>
              <a:t>Example, say want to read data from below file</a:t>
            </a:r>
            <a:endParaRPr lang="en-US" dirty="0"/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/</a:t>
            </a:r>
            <a:r>
              <a:rPr lang="en-US" dirty="0" err="1" smtClean="0">
                <a:latin typeface="Courier New" pitchFamily="49" charset="0"/>
              </a:rPr>
              <a:t>usr</a:t>
            </a:r>
            <a:r>
              <a:rPr lang="en-US" dirty="0" smtClean="0">
                <a:latin typeface="Courier New" pitchFamily="49" charset="0"/>
              </a:rPr>
              <a:t>/bob/</a:t>
            </a:r>
            <a:r>
              <a:rPr lang="en-US" dirty="0" err="1" smtClean="0">
                <a:latin typeface="Courier New" pitchFamily="49" charset="0"/>
              </a:rPr>
              <a:t>mbox</a:t>
            </a:r>
            <a:endParaRPr lang="en-US" dirty="0"/>
          </a:p>
          <a:p>
            <a:pPr lvl="1">
              <a:buFontTx/>
              <a:buNone/>
            </a:pPr>
            <a:r>
              <a:rPr lang="en-US" dirty="0" smtClean="0"/>
              <a:t>Want contents of file, which is in blocks</a:t>
            </a:r>
          </a:p>
          <a:p>
            <a:pPr lvl="1">
              <a:buFontTx/>
              <a:buNone/>
            </a:pPr>
            <a:r>
              <a:rPr lang="en-US" dirty="0" smtClean="0"/>
              <a:t>Need file descriptor (</a:t>
            </a:r>
            <a:r>
              <a:rPr lang="en-US" dirty="0" err="1" smtClean="0"/>
              <a:t>inode</a:t>
            </a:r>
            <a:r>
              <a:rPr lang="en-US" dirty="0" smtClean="0"/>
              <a:t>) to get blocks</a:t>
            </a:r>
          </a:p>
          <a:p>
            <a:pPr lvl="1">
              <a:buFontTx/>
              <a:buNone/>
            </a:pPr>
            <a:r>
              <a:rPr lang="en-US" dirty="0" smtClean="0"/>
              <a:t>How to find the file descriptor (</a:t>
            </a:r>
            <a:r>
              <a:rPr lang="en-US" dirty="0" err="1" smtClean="0"/>
              <a:t>inode</a:t>
            </a:r>
            <a:r>
              <a:rPr lang="en-US" dirty="0" smtClean="0"/>
              <a:t>)?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2058193"/>
            <a:ext cx="3111500" cy="760413"/>
            <a:chOff x="2444750" y="5257800"/>
            <a:chExt cx="3111500" cy="760413"/>
          </a:xfrm>
        </p:grpSpPr>
        <p:sp>
          <p:nvSpPr>
            <p:cNvPr id="50180" name="Rectangle 4"/>
            <p:cNvSpPr>
              <a:spLocks noChangeArrowheads="1"/>
            </p:cNvSpPr>
            <p:nvPr/>
          </p:nvSpPr>
          <p:spPr bwMode="auto">
            <a:xfrm>
              <a:off x="2444750" y="5264150"/>
              <a:ext cx="3111500" cy="7493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2590800" y="5410200"/>
              <a:ext cx="860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inode</a:t>
              </a:r>
            </a:p>
          </p:txBody>
        </p:sp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>
              <a:off x="3505200" y="5257800"/>
              <a:ext cx="0" cy="7604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>
              <a:off x="4114800" y="5410200"/>
              <a:ext cx="8429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6639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Unix Directory Example</a:t>
            </a:r>
          </a:p>
        </p:txBody>
      </p:sp>
      <p:grpSp>
        <p:nvGrpSpPr>
          <p:cNvPr id="52251" name="Group 27"/>
          <p:cNvGrpSpPr>
            <a:grpSpLocks/>
          </p:cNvGrpSpPr>
          <p:nvPr/>
        </p:nvGrpSpPr>
        <p:grpSpPr bwMode="auto">
          <a:xfrm>
            <a:off x="244475" y="1960563"/>
            <a:ext cx="1612900" cy="2759075"/>
            <a:chOff x="154" y="1235"/>
            <a:chExt cx="1016" cy="1738"/>
          </a:xfrm>
        </p:grpSpPr>
        <p:grpSp>
          <p:nvGrpSpPr>
            <p:cNvPr id="52229" name="Group 5"/>
            <p:cNvGrpSpPr>
              <a:grpSpLocks/>
            </p:cNvGrpSpPr>
            <p:nvPr/>
          </p:nvGrpSpPr>
          <p:grpSpPr bwMode="auto">
            <a:xfrm>
              <a:off x="154" y="1235"/>
              <a:ext cx="1016" cy="225"/>
              <a:chOff x="154" y="1235"/>
              <a:chExt cx="1016" cy="225"/>
            </a:xfrm>
          </p:grpSpPr>
          <p:sp>
            <p:nvSpPr>
              <p:cNvPr id="52227" name="Rectangle 3"/>
              <p:cNvSpPr>
                <a:spLocks noChangeArrowheads="1"/>
              </p:cNvSpPr>
              <p:nvPr/>
            </p:nvSpPr>
            <p:spPr bwMode="auto">
              <a:xfrm>
                <a:off x="154" y="1235"/>
                <a:ext cx="269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 1</a:t>
                </a:r>
              </a:p>
            </p:txBody>
          </p:sp>
          <p:sp>
            <p:nvSpPr>
              <p:cNvPr id="52228" name="Rectangle 4"/>
              <p:cNvSpPr>
                <a:spLocks noChangeArrowheads="1"/>
              </p:cNvSpPr>
              <p:nvPr/>
            </p:nvSpPr>
            <p:spPr bwMode="auto">
              <a:xfrm>
                <a:off x="408" y="1235"/>
                <a:ext cx="762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.</a:t>
                </a:r>
              </a:p>
            </p:txBody>
          </p:sp>
        </p:grpSp>
        <p:grpSp>
          <p:nvGrpSpPr>
            <p:cNvPr id="52232" name="Group 8"/>
            <p:cNvGrpSpPr>
              <a:grpSpLocks/>
            </p:cNvGrpSpPr>
            <p:nvPr/>
          </p:nvGrpSpPr>
          <p:grpSpPr bwMode="auto">
            <a:xfrm>
              <a:off x="154" y="1451"/>
              <a:ext cx="1016" cy="225"/>
              <a:chOff x="154" y="1451"/>
              <a:chExt cx="1016" cy="225"/>
            </a:xfrm>
          </p:grpSpPr>
          <p:sp>
            <p:nvSpPr>
              <p:cNvPr id="52230" name="Rectangle 6"/>
              <p:cNvSpPr>
                <a:spLocks noChangeArrowheads="1"/>
              </p:cNvSpPr>
              <p:nvPr/>
            </p:nvSpPr>
            <p:spPr bwMode="auto">
              <a:xfrm>
                <a:off x="154" y="1451"/>
                <a:ext cx="269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 1</a:t>
                </a:r>
              </a:p>
            </p:txBody>
          </p:sp>
          <p:sp>
            <p:nvSpPr>
              <p:cNvPr id="52231" name="Rectangle 7"/>
              <p:cNvSpPr>
                <a:spLocks noChangeArrowheads="1"/>
              </p:cNvSpPr>
              <p:nvPr/>
            </p:nvSpPr>
            <p:spPr bwMode="auto">
              <a:xfrm>
                <a:off x="408" y="1451"/>
                <a:ext cx="762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..</a:t>
                </a:r>
              </a:p>
            </p:txBody>
          </p:sp>
        </p:grpSp>
        <p:grpSp>
          <p:nvGrpSpPr>
            <p:cNvPr id="52235" name="Group 11"/>
            <p:cNvGrpSpPr>
              <a:grpSpLocks/>
            </p:cNvGrpSpPr>
            <p:nvPr/>
          </p:nvGrpSpPr>
          <p:grpSpPr bwMode="auto">
            <a:xfrm>
              <a:off x="154" y="1667"/>
              <a:ext cx="1016" cy="225"/>
              <a:chOff x="154" y="1667"/>
              <a:chExt cx="1016" cy="225"/>
            </a:xfrm>
          </p:grpSpPr>
          <p:sp>
            <p:nvSpPr>
              <p:cNvPr id="52233" name="Rectangle 9"/>
              <p:cNvSpPr>
                <a:spLocks noChangeArrowheads="1"/>
              </p:cNvSpPr>
              <p:nvPr/>
            </p:nvSpPr>
            <p:spPr bwMode="auto">
              <a:xfrm>
                <a:off x="154" y="1667"/>
                <a:ext cx="269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 4</a:t>
                </a:r>
              </a:p>
            </p:txBody>
          </p:sp>
          <p:sp>
            <p:nvSpPr>
              <p:cNvPr id="52234" name="Rectangle 10"/>
              <p:cNvSpPr>
                <a:spLocks noChangeArrowheads="1"/>
              </p:cNvSpPr>
              <p:nvPr/>
            </p:nvSpPr>
            <p:spPr bwMode="auto">
              <a:xfrm>
                <a:off x="408" y="1667"/>
                <a:ext cx="762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bin</a:t>
                </a:r>
              </a:p>
            </p:txBody>
          </p:sp>
        </p:grpSp>
        <p:grpSp>
          <p:nvGrpSpPr>
            <p:cNvPr id="52238" name="Group 14"/>
            <p:cNvGrpSpPr>
              <a:grpSpLocks/>
            </p:cNvGrpSpPr>
            <p:nvPr/>
          </p:nvGrpSpPr>
          <p:grpSpPr bwMode="auto">
            <a:xfrm>
              <a:off x="154" y="1883"/>
              <a:ext cx="1016" cy="225"/>
              <a:chOff x="154" y="1883"/>
              <a:chExt cx="1016" cy="225"/>
            </a:xfrm>
          </p:grpSpPr>
          <p:sp>
            <p:nvSpPr>
              <p:cNvPr id="52236" name="Rectangle 12"/>
              <p:cNvSpPr>
                <a:spLocks noChangeArrowheads="1"/>
              </p:cNvSpPr>
              <p:nvPr/>
            </p:nvSpPr>
            <p:spPr bwMode="auto">
              <a:xfrm>
                <a:off x="154" y="1883"/>
                <a:ext cx="269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 7</a:t>
                </a:r>
              </a:p>
            </p:txBody>
          </p:sp>
          <p:sp>
            <p:nvSpPr>
              <p:cNvPr id="52237" name="Rectangle 13"/>
              <p:cNvSpPr>
                <a:spLocks noChangeArrowheads="1"/>
              </p:cNvSpPr>
              <p:nvPr/>
            </p:nvSpPr>
            <p:spPr bwMode="auto">
              <a:xfrm>
                <a:off x="408" y="1883"/>
                <a:ext cx="762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dev</a:t>
                </a:r>
              </a:p>
            </p:txBody>
          </p:sp>
        </p:grpSp>
        <p:grpSp>
          <p:nvGrpSpPr>
            <p:cNvPr id="52241" name="Group 17"/>
            <p:cNvGrpSpPr>
              <a:grpSpLocks/>
            </p:cNvGrpSpPr>
            <p:nvPr/>
          </p:nvGrpSpPr>
          <p:grpSpPr bwMode="auto">
            <a:xfrm>
              <a:off x="154" y="2099"/>
              <a:ext cx="1016" cy="225"/>
              <a:chOff x="154" y="2099"/>
              <a:chExt cx="1016" cy="225"/>
            </a:xfrm>
          </p:grpSpPr>
          <p:sp>
            <p:nvSpPr>
              <p:cNvPr id="52239" name="Rectangle 15"/>
              <p:cNvSpPr>
                <a:spLocks noChangeArrowheads="1"/>
              </p:cNvSpPr>
              <p:nvPr/>
            </p:nvSpPr>
            <p:spPr bwMode="auto">
              <a:xfrm>
                <a:off x="154" y="2099"/>
                <a:ext cx="269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14</a:t>
                </a:r>
              </a:p>
            </p:txBody>
          </p:sp>
          <p:sp>
            <p:nvSpPr>
              <p:cNvPr id="52240" name="Rectangle 16"/>
              <p:cNvSpPr>
                <a:spLocks noChangeArrowheads="1"/>
              </p:cNvSpPr>
              <p:nvPr/>
            </p:nvSpPr>
            <p:spPr bwMode="auto">
              <a:xfrm>
                <a:off x="408" y="2099"/>
                <a:ext cx="762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lib</a:t>
                </a:r>
              </a:p>
            </p:txBody>
          </p:sp>
        </p:grpSp>
        <p:grpSp>
          <p:nvGrpSpPr>
            <p:cNvPr id="52244" name="Group 20"/>
            <p:cNvGrpSpPr>
              <a:grpSpLocks/>
            </p:cNvGrpSpPr>
            <p:nvPr/>
          </p:nvGrpSpPr>
          <p:grpSpPr bwMode="auto">
            <a:xfrm>
              <a:off x="154" y="2316"/>
              <a:ext cx="1016" cy="225"/>
              <a:chOff x="154" y="2316"/>
              <a:chExt cx="1016" cy="225"/>
            </a:xfrm>
          </p:grpSpPr>
          <p:sp>
            <p:nvSpPr>
              <p:cNvPr id="52242" name="Rectangle 18"/>
              <p:cNvSpPr>
                <a:spLocks noChangeArrowheads="1"/>
              </p:cNvSpPr>
              <p:nvPr/>
            </p:nvSpPr>
            <p:spPr bwMode="auto">
              <a:xfrm>
                <a:off x="154" y="2316"/>
                <a:ext cx="269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 9</a:t>
                </a:r>
              </a:p>
            </p:txBody>
          </p:sp>
          <p:sp>
            <p:nvSpPr>
              <p:cNvPr id="52243" name="Rectangle 19"/>
              <p:cNvSpPr>
                <a:spLocks noChangeArrowheads="1"/>
              </p:cNvSpPr>
              <p:nvPr/>
            </p:nvSpPr>
            <p:spPr bwMode="auto">
              <a:xfrm>
                <a:off x="408" y="2316"/>
                <a:ext cx="762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etc</a:t>
                </a:r>
              </a:p>
            </p:txBody>
          </p:sp>
        </p:grpSp>
        <p:grpSp>
          <p:nvGrpSpPr>
            <p:cNvPr id="52247" name="Group 23"/>
            <p:cNvGrpSpPr>
              <a:grpSpLocks/>
            </p:cNvGrpSpPr>
            <p:nvPr/>
          </p:nvGrpSpPr>
          <p:grpSpPr bwMode="auto">
            <a:xfrm>
              <a:off x="154" y="2532"/>
              <a:ext cx="1016" cy="225"/>
              <a:chOff x="154" y="2532"/>
              <a:chExt cx="1016" cy="225"/>
            </a:xfrm>
          </p:grpSpPr>
          <p:sp>
            <p:nvSpPr>
              <p:cNvPr id="52245" name="Rectangle 21"/>
              <p:cNvSpPr>
                <a:spLocks noChangeArrowheads="1"/>
              </p:cNvSpPr>
              <p:nvPr/>
            </p:nvSpPr>
            <p:spPr bwMode="auto">
              <a:xfrm>
                <a:off x="154" y="2532"/>
                <a:ext cx="269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 6</a:t>
                </a:r>
              </a:p>
            </p:txBody>
          </p:sp>
          <p:sp>
            <p:nvSpPr>
              <p:cNvPr id="52246" name="Rectangle 22"/>
              <p:cNvSpPr>
                <a:spLocks noChangeArrowheads="1"/>
              </p:cNvSpPr>
              <p:nvPr/>
            </p:nvSpPr>
            <p:spPr bwMode="auto">
              <a:xfrm>
                <a:off x="408" y="2532"/>
                <a:ext cx="762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usr</a:t>
                </a:r>
              </a:p>
            </p:txBody>
          </p:sp>
        </p:grpSp>
        <p:grpSp>
          <p:nvGrpSpPr>
            <p:cNvPr id="52250" name="Group 26"/>
            <p:cNvGrpSpPr>
              <a:grpSpLocks/>
            </p:cNvGrpSpPr>
            <p:nvPr/>
          </p:nvGrpSpPr>
          <p:grpSpPr bwMode="auto">
            <a:xfrm>
              <a:off x="154" y="2748"/>
              <a:ext cx="1016" cy="225"/>
              <a:chOff x="154" y="2748"/>
              <a:chExt cx="1016" cy="225"/>
            </a:xfrm>
          </p:grpSpPr>
          <p:sp>
            <p:nvSpPr>
              <p:cNvPr id="52248" name="Rectangle 24"/>
              <p:cNvSpPr>
                <a:spLocks noChangeArrowheads="1"/>
              </p:cNvSpPr>
              <p:nvPr/>
            </p:nvSpPr>
            <p:spPr bwMode="auto">
              <a:xfrm>
                <a:off x="154" y="2748"/>
                <a:ext cx="269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 8</a:t>
                </a:r>
              </a:p>
            </p:txBody>
          </p:sp>
          <p:sp>
            <p:nvSpPr>
              <p:cNvPr id="52249" name="Rectangle 25"/>
              <p:cNvSpPr>
                <a:spLocks noChangeArrowheads="1"/>
              </p:cNvSpPr>
              <p:nvPr/>
            </p:nvSpPr>
            <p:spPr bwMode="auto">
              <a:xfrm>
                <a:off x="408" y="2748"/>
                <a:ext cx="762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tmp</a:t>
                </a:r>
              </a:p>
            </p:txBody>
          </p:sp>
        </p:grpSp>
      </p:grpSp>
      <p:grpSp>
        <p:nvGrpSpPr>
          <p:cNvPr id="52256" name="Group 32"/>
          <p:cNvGrpSpPr>
            <a:grpSpLocks/>
          </p:cNvGrpSpPr>
          <p:nvPr/>
        </p:nvGrpSpPr>
        <p:grpSpPr bwMode="auto">
          <a:xfrm>
            <a:off x="2287588" y="2520950"/>
            <a:ext cx="1217612" cy="2349500"/>
            <a:chOff x="1441" y="1588"/>
            <a:chExt cx="767" cy="1480"/>
          </a:xfrm>
        </p:grpSpPr>
        <p:sp>
          <p:nvSpPr>
            <p:cNvPr id="52252" name="Rectangle 28"/>
            <p:cNvSpPr>
              <a:spLocks noChangeArrowheads="1"/>
            </p:cNvSpPr>
            <p:nvPr/>
          </p:nvSpPr>
          <p:spPr bwMode="auto">
            <a:xfrm>
              <a:off x="1444" y="1588"/>
              <a:ext cx="760" cy="1480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3" name="Line 29"/>
            <p:cNvSpPr>
              <a:spLocks noChangeShapeType="1"/>
            </p:cNvSpPr>
            <p:nvPr/>
          </p:nvSpPr>
          <p:spPr bwMode="auto">
            <a:xfrm>
              <a:off x="1441" y="2112"/>
              <a:ext cx="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4" name="Line 30"/>
            <p:cNvSpPr>
              <a:spLocks noChangeShapeType="1"/>
            </p:cNvSpPr>
            <p:nvPr/>
          </p:nvSpPr>
          <p:spPr bwMode="auto">
            <a:xfrm>
              <a:off x="1441" y="2400"/>
              <a:ext cx="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5" name="Rectangle 31"/>
            <p:cNvSpPr>
              <a:spLocks noChangeArrowheads="1"/>
            </p:cNvSpPr>
            <p:nvPr/>
          </p:nvSpPr>
          <p:spPr bwMode="auto">
            <a:xfrm>
              <a:off x="1622" y="2131"/>
              <a:ext cx="4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>
                  <a:latin typeface="Courier New" pitchFamily="49" charset="0"/>
                </a:rPr>
                <a:t>132</a:t>
              </a:r>
            </a:p>
          </p:txBody>
        </p:sp>
      </p:grpSp>
      <p:sp>
        <p:nvSpPr>
          <p:cNvPr id="52257" name="Rectangle 33"/>
          <p:cNvSpPr>
            <a:spLocks noChangeArrowheads="1"/>
          </p:cNvSpPr>
          <p:nvPr/>
        </p:nvSpPr>
        <p:spPr bwMode="auto">
          <a:xfrm>
            <a:off x="136525" y="1431925"/>
            <a:ext cx="2020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Root Directory</a:t>
            </a:r>
          </a:p>
        </p:txBody>
      </p:sp>
      <p:sp>
        <p:nvSpPr>
          <p:cNvPr id="52258" name="Rectangle 34"/>
          <p:cNvSpPr>
            <a:spLocks noChangeArrowheads="1"/>
          </p:cNvSpPr>
          <p:nvPr/>
        </p:nvSpPr>
        <p:spPr bwMode="auto">
          <a:xfrm>
            <a:off x="406096" y="4860925"/>
            <a:ext cx="1211870" cy="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/>
              <a:t>Looking up</a:t>
            </a:r>
          </a:p>
          <a:p>
            <a:pPr algn="ctr"/>
            <a:r>
              <a:rPr lang="en-US" dirty="0" err="1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dirty="0"/>
              <a:t> gives</a:t>
            </a:r>
          </a:p>
          <a:p>
            <a:pPr algn="ctr"/>
            <a:r>
              <a:rPr lang="en-US" dirty="0"/>
              <a:t> </a:t>
            </a:r>
            <a:r>
              <a:rPr lang="en-US" dirty="0" err="1" smtClean="0"/>
              <a:t>inode</a:t>
            </a:r>
            <a:r>
              <a:rPr lang="en-US" dirty="0" smtClean="0"/>
              <a:t> </a:t>
            </a:r>
            <a:r>
              <a:rPr lang="en-US" dirty="0"/>
              <a:t>6</a:t>
            </a:r>
          </a:p>
        </p:txBody>
      </p:sp>
      <p:grpSp>
        <p:nvGrpSpPr>
          <p:cNvPr id="52280" name="Group 56"/>
          <p:cNvGrpSpPr>
            <a:grpSpLocks/>
          </p:cNvGrpSpPr>
          <p:nvPr/>
        </p:nvGrpSpPr>
        <p:grpSpPr bwMode="auto">
          <a:xfrm>
            <a:off x="3825875" y="1960563"/>
            <a:ext cx="1612900" cy="2416175"/>
            <a:chOff x="2410" y="1235"/>
            <a:chExt cx="1016" cy="1522"/>
          </a:xfrm>
        </p:grpSpPr>
        <p:grpSp>
          <p:nvGrpSpPr>
            <p:cNvPr id="52261" name="Group 37"/>
            <p:cNvGrpSpPr>
              <a:grpSpLocks/>
            </p:cNvGrpSpPr>
            <p:nvPr/>
          </p:nvGrpSpPr>
          <p:grpSpPr bwMode="auto">
            <a:xfrm>
              <a:off x="2410" y="1235"/>
              <a:ext cx="1016" cy="225"/>
              <a:chOff x="2410" y="1235"/>
              <a:chExt cx="1016" cy="225"/>
            </a:xfrm>
          </p:grpSpPr>
          <p:sp>
            <p:nvSpPr>
              <p:cNvPr id="52259" name="Rectangle 35"/>
              <p:cNvSpPr>
                <a:spLocks noChangeArrowheads="1"/>
              </p:cNvSpPr>
              <p:nvPr/>
            </p:nvSpPr>
            <p:spPr bwMode="auto">
              <a:xfrm>
                <a:off x="2410" y="1235"/>
                <a:ext cx="269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 6</a:t>
                </a:r>
              </a:p>
            </p:txBody>
          </p:sp>
          <p:sp>
            <p:nvSpPr>
              <p:cNvPr id="52260" name="Rectangle 36"/>
              <p:cNvSpPr>
                <a:spLocks noChangeArrowheads="1"/>
              </p:cNvSpPr>
              <p:nvPr/>
            </p:nvSpPr>
            <p:spPr bwMode="auto">
              <a:xfrm>
                <a:off x="2664" y="1235"/>
                <a:ext cx="762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.</a:t>
                </a:r>
              </a:p>
            </p:txBody>
          </p:sp>
        </p:grpSp>
        <p:grpSp>
          <p:nvGrpSpPr>
            <p:cNvPr id="52264" name="Group 40"/>
            <p:cNvGrpSpPr>
              <a:grpSpLocks/>
            </p:cNvGrpSpPr>
            <p:nvPr/>
          </p:nvGrpSpPr>
          <p:grpSpPr bwMode="auto">
            <a:xfrm>
              <a:off x="2410" y="1451"/>
              <a:ext cx="1016" cy="225"/>
              <a:chOff x="2410" y="1451"/>
              <a:chExt cx="1016" cy="225"/>
            </a:xfrm>
          </p:grpSpPr>
          <p:sp>
            <p:nvSpPr>
              <p:cNvPr id="52262" name="Rectangle 38"/>
              <p:cNvSpPr>
                <a:spLocks noChangeArrowheads="1"/>
              </p:cNvSpPr>
              <p:nvPr/>
            </p:nvSpPr>
            <p:spPr bwMode="auto">
              <a:xfrm>
                <a:off x="2410" y="1451"/>
                <a:ext cx="269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 1</a:t>
                </a:r>
              </a:p>
            </p:txBody>
          </p:sp>
          <p:sp>
            <p:nvSpPr>
              <p:cNvPr id="52263" name="Rectangle 39"/>
              <p:cNvSpPr>
                <a:spLocks noChangeArrowheads="1"/>
              </p:cNvSpPr>
              <p:nvPr/>
            </p:nvSpPr>
            <p:spPr bwMode="auto">
              <a:xfrm>
                <a:off x="2664" y="1451"/>
                <a:ext cx="762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..</a:t>
                </a:r>
              </a:p>
            </p:txBody>
          </p:sp>
        </p:grpSp>
        <p:grpSp>
          <p:nvGrpSpPr>
            <p:cNvPr id="52267" name="Group 43"/>
            <p:cNvGrpSpPr>
              <a:grpSpLocks/>
            </p:cNvGrpSpPr>
            <p:nvPr/>
          </p:nvGrpSpPr>
          <p:grpSpPr bwMode="auto">
            <a:xfrm>
              <a:off x="2410" y="1667"/>
              <a:ext cx="1016" cy="225"/>
              <a:chOff x="2410" y="1667"/>
              <a:chExt cx="1016" cy="225"/>
            </a:xfrm>
          </p:grpSpPr>
          <p:sp>
            <p:nvSpPr>
              <p:cNvPr id="52265" name="Rectangle 41"/>
              <p:cNvSpPr>
                <a:spLocks noChangeArrowheads="1"/>
              </p:cNvSpPr>
              <p:nvPr/>
            </p:nvSpPr>
            <p:spPr bwMode="auto">
              <a:xfrm>
                <a:off x="2410" y="1667"/>
                <a:ext cx="269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26</a:t>
                </a:r>
              </a:p>
            </p:txBody>
          </p:sp>
          <p:sp>
            <p:nvSpPr>
              <p:cNvPr id="52266" name="Rectangle 42"/>
              <p:cNvSpPr>
                <a:spLocks noChangeArrowheads="1"/>
              </p:cNvSpPr>
              <p:nvPr/>
            </p:nvSpPr>
            <p:spPr bwMode="auto">
              <a:xfrm>
                <a:off x="2664" y="1667"/>
                <a:ext cx="762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bob</a:t>
                </a:r>
              </a:p>
            </p:txBody>
          </p:sp>
        </p:grpSp>
        <p:grpSp>
          <p:nvGrpSpPr>
            <p:cNvPr id="52270" name="Group 46"/>
            <p:cNvGrpSpPr>
              <a:grpSpLocks/>
            </p:cNvGrpSpPr>
            <p:nvPr/>
          </p:nvGrpSpPr>
          <p:grpSpPr bwMode="auto">
            <a:xfrm>
              <a:off x="2410" y="1883"/>
              <a:ext cx="1016" cy="225"/>
              <a:chOff x="2410" y="1883"/>
              <a:chExt cx="1016" cy="225"/>
            </a:xfrm>
          </p:grpSpPr>
          <p:sp>
            <p:nvSpPr>
              <p:cNvPr id="52268" name="Rectangle 44"/>
              <p:cNvSpPr>
                <a:spLocks noChangeArrowheads="1"/>
              </p:cNvSpPr>
              <p:nvPr/>
            </p:nvSpPr>
            <p:spPr bwMode="auto">
              <a:xfrm>
                <a:off x="2410" y="1883"/>
                <a:ext cx="269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17</a:t>
                </a:r>
              </a:p>
            </p:txBody>
          </p:sp>
          <p:sp>
            <p:nvSpPr>
              <p:cNvPr id="52269" name="Rectangle 45"/>
              <p:cNvSpPr>
                <a:spLocks noChangeArrowheads="1"/>
              </p:cNvSpPr>
              <p:nvPr/>
            </p:nvSpPr>
            <p:spPr bwMode="auto">
              <a:xfrm>
                <a:off x="2664" y="1883"/>
                <a:ext cx="762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jeff</a:t>
                </a:r>
              </a:p>
            </p:txBody>
          </p:sp>
        </p:grpSp>
        <p:grpSp>
          <p:nvGrpSpPr>
            <p:cNvPr id="52273" name="Group 49"/>
            <p:cNvGrpSpPr>
              <a:grpSpLocks/>
            </p:cNvGrpSpPr>
            <p:nvPr/>
          </p:nvGrpSpPr>
          <p:grpSpPr bwMode="auto">
            <a:xfrm>
              <a:off x="2410" y="2099"/>
              <a:ext cx="1016" cy="225"/>
              <a:chOff x="2410" y="2099"/>
              <a:chExt cx="1016" cy="225"/>
            </a:xfrm>
          </p:grpSpPr>
          <p:sp>
            <p:nvSpPr>
              <p:cNvPr id="52271" name="Rectangle 47"/>
              <p:cNvSpPr>
                <a:spLocks noChangeArrowheads="1"/>
              </p:cNvSpPr>
              <p:nvPr/>
            </p:nvSpPr>
            <p:spPr bwMode="auto">
              <a:xfrm>
                <a:off x="2410" y="2099"/>
                <a:ext cx="269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14</a:t>
                </a:r>
              </a:p>
            </p:txBody>
          </p:sp>
          <p:sp>
            <p:nvSpPr>
              <p:cNvPr id="52272" name="Rectangle 48"/>
              <p:cNvSpPr>
                <a:spLocks noChangeArrowheads="1"/>
              </p:cNvSpPr>
              <p:nvPr/>
            </p:nvSpPr>
            <p:spPr bwMode="auto">
              <a:xfrm>
                <a:off x="2664" y="2099"/>
                <a:ext cx="762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sue</a:t>
                </a:r>
              </a:p>
            </p:txBody>
          </p:sp>
        </p:grpSp>
        <p:grpSp>
          <p:nvGrpSpPr>
            <p:cNvPr id="52276" name="Group 52"/>
            <p:cNvGrpSpPr>
              <a:grpSpLocks/>
            </p:cNvGrpSpPr>
            <p:nvPr/>
          </p:nvGrpSpPr>
          <p:grpSpPr bwMode="auto">
            <a:xfrm>
              <a:off x="2410" y="2316"/>
              <a:ext cx="1016" cy="225"/>
              <a:chOff x="2410" y="2316"/>
              <a:chExt cx="1016" cy="225"/>
            </a:xfrm>
          </p:grpSpPr>
          <p:sp>
            <p:nvSpPr>
              <p:cNvPr id="52274" name="Rectangle 50"/>
              <p:cNvSpPr>
                <a:spLocks noChangeArrowheads="1"/>
              </p:cNvSpPr>
              <p:nvPr/>
            </p:nvSpPr>
            <p:spPr bwMode="auto">
              <a:xfrm>
                <a:off x="2410" y="2316"/>
                <a:ext cx="269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51</a:t>
                </a:r>
              </a:p>
            </p:txBody>
          </p:sp>
          <p:sp>
            <p:nvSpPr>
              <p:cNvPr id="52275" name="Rectangle 51"/>
              <p:cNvSpPr>
                <a:spLocks noChangeArrowheads="1"/>
              </p:cNvSpPr>
              <p:nvPr/>
            </p:nvSpPr>
            <p:spPr bwMode="auto">
              <a:xfrm>
                <a:off x="2664" y="2316"/>
                <a:ext cx="762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sam</a:t>
                </a:r>
              </a:p>
            </p:txBody>
          </p:sp>
        </p:grpSp>
        <p:grpSp>
          <p:nvGrpSpPr>
            <p:cNvPr id="52279" name="Group 55"/>
            <p:cNvGrpSpPr>
              <a:grpSpLocks/>
            </p:cNvGrpSpPr>
            <p:nvPr/>
          </p:nvGrpSpPr>
          <p:grpSpPr bwMode="auto">
            <a:xfrm>
              <a:off x="2410" y="2532"/>
              <a:ext cx="1016" cy="225"/>
              <a:chOff x="2410" y="2532"/>
              <a:chExt cx="1016" cy="225"/>
            </a:xfrm>
          </p:grpSpPr>
          <p:sp>
            <p:nvSpPr>
              <p:cNvPr id="52277" name="Rectangle 53"/>
              <p:cNvSpPr>
                <a:spLocks noChangeArrowheads="1"/>
              </p:cNvSpPr>
              <p:nvPr/>
            </p:nvSpPr>
            <p:spPr bwMode="auto">
              <a:xfrm>
                <a:off x="2410" y="2532"/>
                <a:ext cx="269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29</a:t>
                </a:r>
              </a:p>
            </p:txBody>
          </p:sp>
          <p:sp>
            <p:nvSpPr>
              <p:cNvPr id="52278" name="Rectangle 54"/>
              <p:cNvSpPr>
                <a:spLocks noChangeArrowheads="1"/>
              </p:cNvSpPr>
              <p:nvPr/>
            </p:nvSpPr>
            <p:spPr bwMode="auto">
              <a:xfrm>
                <a:off x="2664" y="2532"/>
                <a:ext cx="762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9850" tIns="34925" rIns="69850" bIns="34925">
                <a:spAutoFit/>
              </a:bodyPr>
              <a:lstStyle/>
              <a:p>
                <a:pPr algn="ctr" defTabSz="514350"/>
                <a:r>
                  <a:rPr lang="en-US" sz="1800">
                    <a:latin typeface="Courier New" pitchFamily="49" charset="0"/>
                  </a:rPr>
                  <a:t>mark</a:t>
                </a:r>
              </a:p>
            </p:txBody>
          </p:sp>
        </p:grpSp>
      </p:grpSp>
      <p:sp>
        <p:nvSpPr>
          <p:cNvPr id="52281" name="Rectangle 57"/>
          <p:cNvSpPr>
            <a:spLocks noChangeArrowheads="1"/>
          </p:cNvSpPr>
          <p:nvPr/>
        </p:nvSpPr>
        <p:spPr bwMode="auto">
          <a:xfrm>
            <a:off x="3870325" y="1431925"/>
            <a:ext cx="1446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Block 132</a:t>
            </a:r>
          </a:p>
        </p:txBody>
      </p:sp>
      <p:sp>
        <p:nvSpPr>
          <p:cNvPr id="52282" name="Rectangle 58"/>
          <p:cNvSpPr>
            <a:spLocks noChangeArrowheads="1"/>
          </p:cNvSpPr>
          <p:nvPr/>
        </p:nvSpPr>
        <p:spPr bwMode="auto">
          <a:xfrm>
            <a:off x="3986702" y="4556125"/>
            <a:ext cx="1211870" cy="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/>
              <a:t>Looking up</a:t>
            </a:r>
          </a:p>
          <a:p>
            <a:pPr algn="ctr"/>
            <a:r>
              <a:rPr lang="en-US" dirty="0">
                <a:latin typeface="Courier New" pitchFamily="49" charset="0"/>
                <a:cs typeface="Courier New" pitchFamily="49" charset="0"/>
              </a:rPr>
              <a:t>bob</a:t>
            </a:r>
            <a:r>
              <a:rPr lang="en-US" dirty="0"/>
              <a:t> gives</a:t>
            </a:r>
          </a:p>
          <a:p>
            <a:pPr algn="ctr"/>
            <a:r>
              <a:rPr lang="en-US" dirty="0"/>
              <a:t> </a:t>
            </a:r>
            <a:r>
              <a:rPr lang="en-US" dirty="0" err="1" smtClean="0"/>
              <a:t>inode</a:t>
            </a:r>
            <a:r>
              <a:rPr lang="en-US" dirty="0" smtClean="0"/>
              <a:t> </a:t>
            </a:r>
            <a:r>
              <a:rPr lang="en-US" dirty="0"/>
              <a:t>26</a:t>
            </a:r>
          </a:p>
        </p:txBody>
      </p:sp>
      <p:grpSp>
        <p:nvGrpSpPr>
          <p:cNvPr id="52285" name="Group 61"/>
          <p:cNvGrpSpPr>
            <a:grpSpLocks/>
          </p:cNvGrpSpPr>
          <p:nvPr/>
        </p:nvGrpSpPr>
        <p:grpSpPr bwMode="auto">
          <a:xfrm>
            <a:off x="7229475" y="2112963"/>
            <a:ext cx="1612900" cy="357187"/>
            <a:chOff x="4554" y="1331"/>
            <a:chExt cx="1016" cy="225"/>
          </a:xfrm>
        </p:grpSpPr>
        <p:sp>
          <p:nvSpPr>
            <p:cNvPr id="52283" name="Rectangle 59"/>
            <p:cNvSpPr>
              <a:spLocks noChangeArrowheads="1"/>
            </p:cNvSpPr>
            <p:nvPr/>
          </p:nvSpPr>
          <p:spPr bwMode="auto">
            <a:xfrm>
              <a:off x="4554" y="1331"/>
              <a:ext cx="269" cy="2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850" tIns="34925" rIns="69850" bIns="34925">
              <a:spAutoFit/>
            </a:bodyPr>
            <a:lstStyle/>
            <a:p>
              <a:pPr algn="ctr" defTabSz="514350"/>
              <a:r>
                <a:rPr lang="en-US" sz="1800">
                  <a:latin typeface="Courier New" pitchFamily="49" charset="0"/>
                </a:rPr>
                <a:t>26</a:t>
              </a:r>
            </a:p>
          </p:txBody>
        </p:sp>
        <p:sp>
          <p:nvSpPr>
            <p:cNvPr id="52284" name="Rectangle 60"/>
            <p:cNvSpPr>
              <a:spLocks noChangeArrowheads="1"/>
            </p:cNvSpPr>
            <p:nvPr/>
          </p:nvSpPr>
          <p:spPr bwMode="auto">
            <a:xfrm>
              <a:off x="4808" y="1331"/>
              <a:ext cx="762" cy="2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>
                  <a:latin typeface="Courier New" pitchFamily="49" charset="0"/>
                </a:rPr>
                <a:t>.</a:t>
              </a:r>
            </a:p>
          </p:txBody>
        </p:sp>
      </p:grpSp>
      <p:grpSp>
        <p:nvGrpSpPr>
          <p:cNvPr id="52288" name="Group 64"/>
          <p:cNvGrpSpPr>
            <a:grpSpLocks/>
          </p:cNvGrpSpPr>
          <p:nvPr/>
        </p:nvGrpSpPr>
        <p:grpSpPr bwMode="auto">
          <a:xfrm>
            <a:off x="7229475" y="2455863"/>
            <a:ext cx="1612900" cy="357187"/>
            <a:chOff x="4554" y="1547"/>
            <a:chExt cx="1016" cy="225"/>
          </a:xfrm>
        </p:grpSpPr>
        <p:sp>
          <p:nvSpPr>
            <p:cNvPr id="52286" name="Rectangle 62"/>
            <p:cNvSpPr>
              <a:spLocks noChangeArrowheads="1"/>
            </p:cNvSpPr>
            <p:nvPr/>
          </p:nvSpPr>
          <p:spPr bwMode="auto">
            <a:xfrm>
              <a:off x="4554" y="1547"/>
              <a:ext cx="269" cy="2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850" tIns="34925" rIns="69850" bIns="34925">
              <a:spAutoFit/>
            </a:bodyPr>
            <a:lstStyle/>
            <a:p>
              <a:pPr algn="ctr" defTabSz="514350"/>
              <a:r>
                <a:rPr lang="en-US" sz="1800">
                  <a:latin typeface="Courier New" pitchFamily="49" charset="0"/>
                </a:rPr>
                <a:t> 6</a:t>
              </a:r>
            </a:p>
          </p:txBody>
        </p:sp>
        <p:sp>
          <p:nvSpPr>
            <p:cNvPr id="52287" name="Rectangle 63"/>
            <p:cNvSpPr>
              <a:spLocks noChangeArrowheads="1"/>
            </p:cNvSpPr>
            <p:nvPr/>
          </p:nvSpPr>
          <p:spPr bwMode="auto">
            <a:xfrm>
              <a:off x="4808" y="1547"/>
              <a:ext cx="762" cy="2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>
                  <a:latin typeface="Courier New" pitchFamily="49" charset="0"/>
                </a:rPr>
                <a:t>..</a:t>
              </a:r>
            </a:p>
          </p:txBody>
        </p:sp>
      </p:grpSp>
      <p:grpSp>
        <p:nvGrpSpPr>
          <p:cNvPr id="52291" name="Group 67"/>
          <p:cNvGrpSpPr>
            <a:grpSpLocks/>
          </p:cNvGrpSpPr>
          <p:nvPr/>
        </p:nvGrpSpPr>
        <p:grpSpPr bwMode="auto">
          <a:xfrm>
            <a:off x="7229475" y="2798763"/>
            <a:ext cx="1612900" cy="357187"/>
            <a:chOff x="4554" y="1763"/>
            <a:chExt cx="1016" cy="225"/>
          </a:xfrm>
        </p:grpSpPr>
        <p:sp>
          <p:nvSpPr>
            <p:cNvPr id="52289" name="Rectangle 65"/>
            <p:cNvSpPr>
              <a:spLocks noChangeArrowheads="1"/>
            </p:cNvSpPr>
            <p:nvPr/>
          </p:nvSpPr>
          <p:spPr bwMode="auto">
            <a:xfrm>
              <a:off x="4554" y="1763"/>
              <a:ext cx="269" cy="2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850" tIns="34925" rIns="69850" bIns="34925">
              <a:spAutoFit/>
            </a:bodyPr>
            <a:lstStyle/>
            <a:p>
              <a:pPr algn="ctr" defTabSz="514350"/>
              <a:r>
                <a:rPr lang="en-US" sz="1800">
                  <a:latin typeface="Courier New" pitchFamily="49" charset="0"/>
                </a:rPr>
                <a:t>12</a:t>
              </a:r>
            </a:p>
          </p:txBody>
        </p:sp>
        <p:sp>
          <p:nvSpPr>
            <p:cNvPr id="52290" name="Rectangle 66"/>
            <p:cNvSpPr>
              <a:spLocks noChangeArrowheads="1"/>
            </p:cNvSpPr>
            <p:nvPr/>
          </p:nvSpPr>
          <p:spPr bwMode="auto">
            <a:xfrm>
              <a:off x="4808" y="1763"/>
              <a:ext cx="762" cy="2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>
                  <a:latin typeface="Courier New" pitchFamily="49" charset="0"/>
                </a:rPr>
                <a:t>grants</a:t>
              </a:r>
            </a:p>
          </p:txBody>
        </p:sp>
      </p:grpSp>
      <p:grpSp>
        <p:nvGrpSpPr>
          <p:cNvPr id="52294" name="Group 70"/>
          <p:cNvGrpSpPr>
            <a:grpSpLocks/>
          </p:cNvGrpSpPr>
          <p:nvPr/>
        </p:nvGrpSpPr>
        <p:grpSpPr bwMode="auto">
          <a:xfrm>
            <a:off x="7229475" y="3141663"/>
            <a:ext cx="1612900" cy="357187"/>
            <a:chOff x="4554" y="1979"/>
            <a:chExt cx="1016" cy="225"/>
          </a:xfrm>
        </p:grpSpPr>
        <p:sp>
          <p:nvSpPr>
            <p:cNvPr id="52292" name="Rectangle 68"/>
            <p:cNvSpPr>
              <a:spLocks noChangeArrowheads="1"/>
            </p:cNvSpPr>
            <p:nvPr/>
          </p:nvSpPr>
          <p:spPr bwMode="auto">
            <a:xfrm>
              <a:off x="4554" y="1979"/>
              <a:ext cx="269" cy="2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850" tIns="34925" rIns="69850" bIns="34925">
              <a:spAutoFit/>
            </a:bodyPr>
            <a:lstStyle/>
            <a:p>
              <a:pPr algn="ctr" defTabSz="514350"/>
              <a:r>
                <a:rPr lang="en-US" sz="1800">
                  <a:latin typeface="Courier New" pitchFamily="49" charset="0"/>
                </a:rPr>
                <a:t>81</a:t>
              </a:r>
            </a:p>
          </p:txBody>
        </p:sp>
        <p:sp>
          <p:nvSpPr>
            <p:cNvPr id="52293" name="Rectangle 69"/>
            <p:cNvSpPr>
              <a:spLocks noChangeArrowheads="1"/>
            </p:cNvSpPr>
            <p:nvPr/>
          </p:nvSpPr>
          <p:spPr bwMode="auto">
            <a:xfrm>
              <a:off x="4808" y="1979"/>
              <a:ext cx="762" cy="2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>
                  <a:latin typeface="Courier New" pitchFamily="49" charset="0"/>
                </a:rPr>
                <a:t>books</a:t>
              </a:r>
            </a:p>
          </p:txBody>
        </p:sp>
      </p:grpSp>
      <p:grpSp>
        <p:nvGrpSpPr>
          <p:cNvPr id="52297" name="Group 73"/>
          <p:cNvGrpSpPr>
            <a:grpSpLocks/>
          </p:cNvGrpSpPr>
          <p:nvPr/>
        </p:nvGrpSpPr>
        <p:grpSpPr bwMode="auto">
          <a:xfrm>
            <a:off x="7229475" y="3484563"/>
            <a:ext cx="1612900" cy="357187"/>
            <a:chOff x="4554" y="2195"/>
            <a:chExt cx="1016" cy="225"/>
          </a:xfrm>
        </p:grpSpPr>
        <p:sp>
          <p:nvSpPr>
            <p:cNvPr id="52295" name="Rectangle 71"/>
            <p:cNvSpPr>
              <a:spLocks noChangeArrowheads="1"/>
            </p:cNvSpPr>
            <p:nvPr/>
          </p:nvSpPr>
          <p:spPr bwMode="auto">
            <a:xfrm>
              <a:off x="4554" y="2195"/>
              <a:ext cx="269" cy="2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850" tIns="34925" rIns="69850" bIns="34925">
              <a:spAutoFit/>
            </a:bodyPr>
            <a:lstStyle/>
            <a:p>
              <a:pPr algn="ctr" defTabSz="514350"/>
              <a:r>
                <a:rPr lang="en-US" sz="1800">
                  <a:latin typeface="Courier New" pitchFamily="49" charset="0"/>
                </a:rPr>
                <a:t>60</a:t>
              </a:r>
            </a:p>
          </p:txBody>
        </p:sp>
        <p:sp>
          <p:nvSpPr>
            <p:cNvPr id="52296" name="Rectangle 72"/>
            <p:cNvSpPr>
              <a:spLocks noChangeArrowheads="1"/>
            </p:cNvSpPr>
            <p:nvPr/>
          </p:nvSpPr>
          <p:spPr bwMode="auto">
            <a:xfrm>
              <a:off x="4808" y="2195"/>
              <a:ext cx="762" cy="2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>
                  <a:latin typeface="Courier New" pitchFamily="49" charset="0"/>
                </a:rPr>
                <a:t>mbox</a:t>
              </a:r>
            </a:p>
          </p:txBody>
        </p:sp>
      </p:grpSp>
      <p:grpSp>
        <p:nvGrpSpPr>
          <p:cNvPr id="52300" name="Group 76"/>
          <p:cNvGrpSpPr>
            <a:grpSpLocks/>
          </p:cNvGrpSpPr>
          <p:nvPr/>
        </p:nvGrpSpPr>
        <p:grpSpPr bwMode="auto">
          <a:xfrm>
            <a:off x="7229475" y="3829050"/>
            <a:ext cx="1612900" cy="357188"/>
            <a:chOff x="4554" y="2412"/>
            <a:chExt cx="1016" cy="225"/>
          </a:xfrm>
        </p:grpSpPr>
        <p:sp>
          <p:nvSpPr>
            <p:cNvPr id="52298" name="Rectangle 74"/>
            <p:cNvSpPr>
              <a:spLocks noChangeArrowheads="1"/>
            </p:cNvSpPr>
            <p:nvPr/>
          </p:nvSpPr>
          <p:spPr bwMode="auto">
            <a:xfrm>
              <a:off x="4554" y="2412"/>
              <a:ext cx="269" cy="2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850" tIns="34925" rIns="69850" bIns="34925">
              <a:spAutoFit/>
            </a:bodyPr>
            <a:lstStyle/>
            <a:p>
              <a:pPr algn="ctr" defTabSz="514350"/>
              <a:r>
                <a:rPr lang="en-US" sz="1800">
                  <a:latin typeface="Courier New" pitchFamily="49" charset="0"/>
                </a:rPr>
                <a:t>17</a:t>
              </a:r>
            </a:p>
          </p:txBody>
        </p:sp>
        <p:sp>
          <p:nvSpPr>
            <p:cNvPr id="52299" name="Rectangle 75"/>
            <p:cNvSpPr>
              <a:spLocks noChangeArrowheads="1"/>
            </p:cNvSpPr>
            <p:nvPr/>
          </p:nvSpPr>
          <p:spPr bwMode="auto">
            <a:xfrm>
              <a:off x="4808" y="2412"/>
              <a:ext cx="762" cy="2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>
                  <a:latin typeface="Courier New" pitchFamily="49" charset="0"/>
                </a:rPr>
                <a:t>Linux</a:t>
              </a:r>
            </a:p>
          </p:txBody>
        </p:sp>
      </p:grpSp>
      <p:sp>
        <p:nvSpPr>
          <p:cNvPr id="52301" name="Rectangle 77"/>
          <p:cNvSpPr>
            <a:spLocks noChangeArrowheads="1"/>
          </p:cNvSpPr>
          <p:nvPr/>
        </p:nvSpPr>
        <p:spPr bwMode="auto">
          <a:xfrm>
            <a:off x="7312839" y="4403725"/>
            <a:ext cx="1374735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/>
              <a:t>Aha! </a:t>
            </a:r>
          </a:p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</a:t>
            </a:r>
            <a:r>
              <a:rPr lang="en-US" dirty="0"/>
              <a:t>60</a:t>
            </a:r>
          </a:p>
          <a:p>
            <a:pPr algn="ctr"/>
            <a:r>
              <a:rPr lang="en-US" dirty="0"/>
              <a:t>has contents</a:t>
            </a:r>
          </a:p>
          <a:p>
            <a:pPr algn="ctr"/>
            <a:r>
              <a:rPr lang="en-US" dirty="0"/>
              <a:t>of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mbox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302" name="Rectangle 78"/>
          <p:cNvSpPr>
            <a:spLocks noChangeArrowheads="1"/>
          </p:cNvSpPr>
          <p:nvPr/>
        </p:nvSpPr>
        <p:spPr bwMode="auto">
          <a:xfrm>
            <a:off x="2424573" y="2041525"/>
            <a:ext cx="88966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</a:t>
            </a:r>
            <a:r>
              <a:rPr lang="en-US" dirty="0"/>
              <a:t>6</a:t>
            </a:r>
          </a:p>
        </p:txBody>
      </p:sp>
      <p:grpSp>
        <p:nvGrpSpPr>
          <p:cNvPr id="52307" name="Group 83"/>
          <p:cNvGrpSpPr>
            <a:grpSpLocks/>
          </p:cNvGrpSpPr>
          <p:nvPr/>
        </p:nvGrpSpPr>
        <p:grpSpPr bwMode="auto">
          <a:xfrm>
            <a:off x="5792788" y="2597150"/>
            <a:ext cx="1217612" cy="2349500"/>
            <a:chOff x="3649" y="1636"/>
            <a:chExt cx="767" cy="1480"/>
          </a:xfrm>
        </p:grpSpPr>
        <p:sp>
          <p:nvSpPr>
            <p:cNvPr id="52303" name="Rectangle 79"/>
            <p:cNvSpPr>
              <a:spLocks noChangeArrowheads="1"/>
            </p:cNvSpPr>
            <p:nvPr/>
          </p:nvSpPr>
          <p:spPr bwMode="auto">
            <a:xfrm>
              <a:off x="3652" y="1636"/>
              <a:ext cx="760" cy="1480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4" name="Line 80"/>
            <p:cNvSpPr>
              <a:spLocks noChangeShapeType="1"/>
            </p:cNvSpPr>
            <p:nvPr/>
          </p:nvSpPr>
          <p:spPr bwMode="auto">
            <a:xfrm>
              <a:off x="3649" y="2160"/>
              <a:ext cx="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5" name="Line 81"/>
            <p:cNvSpPr>
              <a:spLocks noChangeShapeType="1"/>
            </p:cNvSpPr>
            <p:nvPr/>
          </p:nvSpPr>
          <p:spPr bwMode="auto">
            <a:xfrm>
              <a:off x="3649" y="2448"/>
              <a:ext cx="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6" name="Rectangle 82"/>
            <p:cNvSpPr>
              <a:spLocks noChangeArrowheads="1"/>
            </p:cNvSpPr>
            <p:nvPr/>
          </p:nvSpPr>
          <p:spPr bwMode="auto">
            <a:xfrm>
              <a:off x="3830" y="2179"/>
              <a:ext cx="4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>
                  <a:latin typeface="Courier New" pitchFamily="49" charset="0"/>
                </a:rPr>
                <a:t>406</a:t>
              </a:r>
            </a:p>
          </p:txBody>
        </p:sp>
      </p:grpSp>
      <p:sp>
        <p:nvSpPr>
          <p:cNvPr id="52308" name="Rectangle 84"/>
          <p:cNvSpPr>
            <a:spLocks noChangeArrowheads="1"/>
          </p:cNvSpPr>
          <p:nvPr/>
        </p:nvSpPr>
        <p:spPr bwMode="auto">
          <a:xfrm>
            <a:off x="5872851" y="2041525"/>
            <a:ext cx="100668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</a:t>
            </a:r>
            <a:r>
              <a:rPr lang="en-US" dirty="0"/>
              <a:t>26</a:t>
            </a:r>
          </a:p>
        </p:txBody>
      </p:sp>
      <p:sp>
        <p:nvSpPr>
          <p:cNvPr id="52309" name="Rectangle 85"/>
          <p:cNvSpPr>
            <a:spLocks noChangeArrowheads="1"/>
          </p:cNvSpPr>
          <p:nvPr/>
        </p:nvSpPr>
        <p:spPr bwMode="auto">
          <a:xfrm>
            <a:off x="2181325" y="5089525"/>
            <a:ext cx="1325363" cy="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 smtClean="0"/>
              <a:t>Contents of </a:t>
            </a:r>
            <a:endParaRPr lang="en-US" dirty="0"/>
          </a:p>
          <a:p>
            <a:pPr algn="ctr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dirty="0" smtClean="0"/>
              <a:t> in </a:t>
            </a:r>
            <a:endParaRPr lang="en-US" dirty="0"/>
          </a:p>
          <a:p>
            <a:pPr algn="ctr"/>
            <a:r>
              <a:rPr lang="en-US" dirty="0"/>
              <a:t>block 132</a:t>
            </a:r>
          </a:p>
        </p:txBody>
      </p:sp>
      <p:sp>
        <p:nvSpPr>
          <p:cNvPr id="52310" name="Rectangle 86"/>
          <p:cNvSpPr>
            <a:spLocks noChangeArrowheads="1"/>
          </p:cNvSpPr>
          <p:nvPr/>
        </p:nvSpPr>
        <p:spPr bwMode="auto">
          <a:xfrm>
            <a:off x="7299325" y="1584325"/>
            <a:ext cx="1446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Block 406</a:t>
            </a:r>
          </a:p>
        </p:txBody>
      </p:sp>
      <p:sp>
        <p:nvSpPr>
          <p:cNvPr id="52311" name="Rectangle 87"/>
          <p:cNvSpPr>
            <a:spLocks noChangeArrowheads="1"/>
          </p:cNvSpPr>
          <p:nvPr/>
        </p:nvSpPr>
        <p:spPr bwMode="auto">
          <a:xfrm>
            <a:off x="5776223" y="5180012"/>
            <a:ext cx="1295400" cy="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dirty="0" smtClean="0"/>
              <a:t>Contents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bob</a:t>
            </a:r>
            <a:r>
              <a:rPr lang="en-US" dirty="0" smtClean="0"/>
              <a:t> in </a:t>
            </a:r>
            <a:r>
              <a:rPr lang="en-US" dirty="0"/>
              <a:t>block 406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2537" y="6326331"/>
            <a:ext cx="6729471" cy="36933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Note: handled by OS in system call to </a:t>
            </a:r>
            <a:r>
              <a:rPr lang="en-US" dirty="0" smtClean="0">
                <a:latin typeface="Consolas" panose="020B0609020204030204" pitchFamily="49" charset="0"/>
              </a:rPr>
              <a:t>open()</a:t>
            </a:r>
            <a:r>
              <a:rPr lang="en-US" dirty="0" smtClean="0"/>
              <a:t>, not user or user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48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of File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directory entry is name (and maybe attributes) plus descriptor</a:t>
            </a:r>
          </a:p>
          <a:p>
            <a:r>
              <a:rPr lang="en-US" dirty="0" smtClean="0"/>
              <a:t>How long should file names be?</a:t>
            </a:r>
          </a:p>
          <a:p>
            <a:r>
              <a:rPr lang="en-US" dirty="0" smtClean="0"/>
              <a:t>If fixed small, will hit limit (users don’t like)</a:t>
            </a:r>
          </a:p>
          <a:p>
            <a:r>
              <a:rPr lang="en-US" dirty="0" smtClean="0"/>
              <a:t>If fixed large, may be wasted space (internal fragmentation)</a:t>
            </a:r>
          </a:p>
          <a:p>
            <a:r>
              <a:rPr lang="en-US" dirty="0" smtClean="0"/>
              <a:t>Solution </a:t>
            </a:r>
            <a:r>
              <a:rPr lang="en-US" dirty="0" smtClean="0">
                <a:sym typeface="Wingdings" pitchFamily="2" charset="2"/>
              </a:rPr>
              <a:t> allow variable length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711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Handling Long Filenames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2445" y="5638800"/>
            <a:ext cx="8229600" cy="9906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Compact (all in memory, so fast) on word boundary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Heap to file</a:t>
            </a:r>
            <a:endParaRPr lang="en-US" dirty="0"/>
          </a:p>
        </p:txBody>
      </p:sp>
      <p:pic>
        <p:nvPicPr>
          <p:cNvPr id="3" name="Picture 1030" descr="D:\b\b4\IBM\04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83" y="1143000"/>
            <a:ext cx="6283325" cy="43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650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150"/>
            <a:ext cx="86868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User Access to Same File in More than One Directory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37013"/>
            <a:ext cx="5334000" cy="2516187"/>
          </a:xfrm>
          <a:noFill/>
          <a:ln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Possibilities for the “alias”:</a:t>
            </a:r>
            <a:endParaRPr lang="en-US" dirty="0"/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Directory entry contains disk blocks?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Directory entry points to attributes structure?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Have new type of file </a:t>
            </a:r>
            <a:r>
              <a:rPr lang="en-US" dirty="0" smtClean="0"/>
              <a:t>to redirect?</a:t>
            </a:r>
            <a:endParaRPr lang="en-US" dirty="0"/>
          </a:p>
        </p:txBody>
      </p:sp>
      <p:grpSp>
        <p:nvGrpSpPr>
          <p:cNvPr id="54295" name="Group 23"/>
          <p:cNvGrpSpPr>
            <a:grpSpLocks/>
          </p:cNvGrpSpPr>
          <p:nvPr/>
        </p:nvGrpSpPr>
        <p:grpSpPr bwMode="auto">
          <a:xfrm>
            <a:off x="990600" y="1752600"/>
            <a:ext cx="5168900" cy="1770063"/>
            <a:chOff x="624" y="1104"/>
            <a:chExt cx="3256" cy="1115"/>
          </a:xfrm>
        </p:grpSpPr>
        <p:sp>
          <p:nvSpPr>
            <p:cNvPr id="54276" name="Rectangle 4"/>
            <p:cNvSpPr>
              <a:spLocks noChangeArrowheads="1"/>
            </p:cNvSpPr>
            <p:nvPr/>
          </p:nvSpPr>
          <p:spPr bwMode="auto">
            <a:xfrm>
              <a:off x="1190" y="1152"/>
              <a:ext cx="295" cy="37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200"/>
                <a:t>B</a:t>
              </a:r>
            </a:p>
          </p:txBody>
        </p:sp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2870" y="1104"/>
              <a:ext cx="295" cy="37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200"/>
                <a:t>C</a:t>
              </a:r>
            </a:p>
          </p:txBody>
        </p:sp>
        <p:grpSp>
          <p:nvGrpSpPr>
            <p:cNvPr id="54280" name="Group 8"/>
            <p:cNvGrpSpPr>
              <a:grpSpLocks/>
            </p:cNvGrpSpPr>
            <p:nvPr/>
          </p:nvGrpSpPr>
          <p:grpSpPr bwMode="auto">
            <a:xfrm>
              <a:off x="624" y="1795"/>
              <a:ext cx="376" cy="424"/>
              <a:chOff x="624" y="1795"/>
              <a:chExt cx="376" cy="424"/>
            </a:xfrm>
          </p:grpSpPr>
          <p:sp>
            <p:nvSpPr>
              <p:cNvPr id="54278" name="Oval 6"/>
              <p:cNvSpPr>
                <a:spLocks noChangeArrowheads="1"/>
              </p:cNvSpPr>
              <p:nvPr/>
            </p:nvSpPr>
            <p:spPr bwMode="auto">
              <a:xfrm>
                <a:off x="624" y="1795"/>
                <a:ext cx="376" cy="424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79" name="Rectangle 7"/>
              <p:cNvSpPr>
                <a:spLocks noChangeArrowheads="1"/>
              </p:cNvSpPr>
              <p:nvPr/>
            </p:nvSpPr>
            <p:spPr bwMode="auto">
              <a:xfrm>
                <a:off x="706" y="1848"/>
                <a:ext cx="248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800" dirty="0" smtClean="0"/>
                  <a:t>A</a:t>
                </a:r>
                <a:endParaRPr lang="en-US" sz="2800" dirty="0"/>
              </a:p>
            </p:txBody>
          </p:sp>
        </p:grpSp>
        <p:grpSp>
          <p:nvGrpSpPr>
            <p:cNvPr id="54283" name="Group 11"/>
            <p:cNvGrpSpPr>
              <a:grpSpLocks/>
            </p:cNvGrpSpPr>
            <p:nvPr/>
          </p:nvGrpSpPr>
          <p:grpSpPr bwMode="auto">
            <a:xfrm>
              <a:off x="1632" y="1795"/>
              <a:ext cx="376" cy="424"/>
              <a:chOff x="1632" y="1795"/>
              <a:chExt cx="376" cy="424"/>
            </a:xfrm>
          </p:grpSpPr>
          <p:sp>
            <p:nvSpPr>
              <p:cNvPr id="54281" name="Oval 9"/>
              <p:cNvSpPr>
                <a:spLocks noChangeArrowheads="1"/>
              </p:cNvSpPr>
              <p:nvPr/>
            </p:nvSpPr>
            <p:spPr bwMode="auto">
              <a:xfrm>
                <a:off x="1632" y="1795"/>
                <a:ext cx="376" cy="424"/>
              </a:xfrm>
              <a:prstGeom prst="ellipse">
                <a:avLst/>
              </a:prstGeom>
              <a:solidFill>
                <a:srgbClr val="0000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2" name="Rectangle 10"/>
              <p:cNvSpPr>
                <a:spLocks noChangeArrowheads="1"/>
              </p:cNvSpPr>
              <p:nvPr/>
            </p:nvSpPr>
            <p:spPr bwMode="auto">
              <a:xfrm>
                <a:off x="1714" y="1848"/>
                <a:ext cx="222" cy="33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p:grpSp>
        <p:grpSp>
          <p:nvGrpSpPr>
            <p:cNvPr id="54286" name="Group 14"/>
            <p:cNvGrpSpPr>
              <a:grpSpLocks/>
            </p:cNvGrpSpPr>
            <p:nvPr/>
          </p:nvGrpSpPr>
          <p:grpSpPr bwMode="auto">
            <a:xfrm>
              <a:off x="2592" y="1747"/>
              <a:ext cx="376" cy="424"/>
              <a:chOff x="2592" y="1747"/>
              <a:chExt cx="376" cy="424"/>
            </a:xfrm>
          </p:grpSpPr>
          <p:sp>
            <p:nvSpPr>
              <p:cNvPr id="54284" name="Oval 12"/>
              <p:cNvSpPr>
                <a:spLocks noChangeArrowheads="1"/>
              </p:cNvSpPr>
              <p:nvPr/>
            </p:nvSpPr>
            <p:spPr bwMode="auto">
              <a:xfrm>
                <a:off x="2592" y="1747"/>
                <a:ext cx="376" cy="424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5" name="Rectangle 13"/>
              <p:cNvSpPr>
                <a:spLocks noChangeArrowheads="1"/>
              </p:cNvSpPr>
              <p:nvPr/>
            </p:nvSpPr>
            <p:spPr bwMode="auto">
              <a:xfrm>
                <a:off x="2674" y="1800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800"/>
                  <a:t>B</a:t>
                </a:r>
              </a:p>
            </p:txBody>
          </p:sp>
        </p:grpSp>
        <p:grpSp>
          <p:nvGrpSpPr>
            <p:cNvPr id="54289" name="Group 17"/>
            <p:cNvGrpSpPr>
              <a:grpSpLocks/>
            </p:cNvGrpSpPr>
            <p:nvPr/>
          </p:nvGrpSpPr>
          <p:grpSpPr bwMode="auto">
            <a:xfrm>
              <a:off x="3504" y="1747"/>
              <a:ext cx="376" cy="424"/>
              <a:chOff x="3504" y="1747"/>
              <a:chExt cx="376" cy="424"/>
            </a:xfrm>
          </p:grpSpPr>
          <p:sp>
            <p:nvSpPr>
              <p:cNvPr id="54287" name="Oval 15"/>
              <p:cNvSpPr>
                <a:spLocks noChangeArrowheads="1"/>
              </p:cNvSpPr>
              <p:nvPr/>
            </p:nvSpPr>
            <p:spPr bwMode="auto">
              <a:xfrm>
                <a:off x="3504" y="1747"/>
                <a:ext cx="376" cy="424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8" name="Rectangle 16"/>
              <p:cNvSpPr>
                <a:spLocks noChangeArrowheads="1"/>
              </p:cNvSpPr>
              <p:nvPr/>
            </p:nvSpPr>
            <p:spPr bwMode="auto">
              <a:xfrm>
                <a:off x="3586" y="1800"/>
                <a:ext cx="23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800" dirty="0" smtClean="0"/>
                  <a:t>C</a:t>
                </a:r>
                <a:endParaRPr lang="en-US" sz="2800" dirty="0"/>
              </a:p>
            </p:txBody>
          </p:sp>
        </p:grpSp>
        <p:sp>
          <p:nvSpPr>
            <p:cNvPr id="54290" name="Line 18"/>
            <p:cNvSpPr>
              <a:spLocks noChangeShapeType="1"/>
            </p:cNvSpPr>
            <p:nvPr/>
          </p:nvSpPr>
          <p:spPr bwMode="auto">
            <a:xfrm>
              <a:off x="1485" y="1504"/>
              <a:ext cx="287" cy="28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 flipH="1">
              <a:off x="909" y="1504"/>
              <a:ext cx="287" cy="28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Line 20"/>
            <p:cNvSpPr>
              <a:spLocks noChangeShapeType="1"/>
            </p:cNvSpPr>
            <p:nvPr/>
          </p:nvSpPr>
          <p:spPr bwMode="auto">
            <a:xfrm flipH="1">
              <a:off x="2781" y="1477"/>
              <a:ext cx="158" cy="26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Line 21"/>
            <p:cNvSpPr>
              <a:spLocks noChangeShapeType="1"/>
            </p:cNvSpPr>
            <p:nvPr/>
          </p:nvSpPr>
          <p:spPr bwMode="auto">
            <a:xfrm>
              <a:off x="3165" y="1456"/>
              <a:ext cx="527" cy="28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Line 22"/>
            <p:cNvSpPr>
              <a:spLocks noChangeShapeType="1"/>
            </p:cNvSpPr>
            <p:nvPr/>
          </p:nvSpPr>
          <p:spPr bwMode="auto">
            <a:xfrm flipH="1">
              <a:off x="1965" y="1456"/>
              <a:ext cx="911" cy="38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6858000" y="1962868"/>
            <a:ext cx="1739194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 smtClean="0"/>
              <a:t>(Instead of tree, </a:t>
            </a:r>
          </a:p>
          <a:p>
            <a:pPr algn="ctr"/>
            <a:r>
              <a:rPr lang="en-US" dirty="0" smtClean="0"/>
              <a:t>really have</a:t>
            </a:r>
          </a:p>
          <a:p>
            <a:pPr algn="ctr"/>
            <a:r>
              <a:rPr lang="en-US" dirty="0" smtClean="0"/>
              <a:t>directed acyclic</a:t>
            </a:r>
            <a:endParaRPr lang="en-US" dirty="0"/>
          </a:p>
          <a:p>
            <a:pPr algn="ctr"/>
            <a:r>
              <a:rPr lang="en-US" dirty="0"/>
              <a:t>g</a:t>
            </a:r>
            <a:r>
              <a:rPr lang="en-US" dirty="0" smtClean="0"/>
              <a:t>raph)</a:t>
            </a:r>
            <a:endParaRPr lang="en-US" dirty="0"/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3124200" y="3276600"/>
            <a:ext cx="1011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“alias”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9400" y="4865077"/>
            <a:ext cx="2020887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Will review each implementation choice, next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5843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Possible Implementations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pPr marL="571500" indent="-571500">
              <a:lnSpc>
                <a:spcPct val="90000"/>
              </a:lnSpc>
              <a:buFont typeface="+mj-lt"/>
              <a:buAutoNum type="romanUcPeriod"/>
            </a:pPr>
            <a:r>
              <a:rPr lang="en-US" sz="2800" dirty="0" smtClean="0"/>
              <a:t>Directory </a:t>
            </a:r>
            <a:r>
              <a:rPr lang="en-US" sz="2800" dirty="0"/>
              <a:t>entry contains disk blocks?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Contents </a:t>
            </a:r>
            <a:r>
              <a:rPr lang="en-US" sz="2400" dirty="0"/>
              <a:t>(blocks) may </a:t>
            </a:r>
            <a:r>
              <a:rPr lang="en-US" sz="2400" dirty="0" smtClean="0"/>
              <a:t>change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What happens when blocks change?</a:t>
            </a:r>
            <a:endParaRPr lang="en-US" sz="2400" dirty="0"/>
          </a:p>
          <a:p>
            <a:pPr marL="571500" indent="-571500">
              <a:lnSpc>
                <a:spcPct val="90000"/>
              </a:lnSpc>
              <a:buFont typeface="+mj-lt"/>
              <a:buAutoNum type="romanUcPeriod"/>
            </a:pPr>
            <a:endParaRPr lang="en-US" sz="2800" dirty="0" smtClean="0"/>
          </a:p>
          <a:p>
            <a:pPr marL="571500" indent="-571500">
              <a:lnSpc>
                <a:spcPct val="90000"/>
              </a:lnSpc>
              <a:buFont typeface="+mj-lt"/>
              <a:buAutoNum type="romanUcPeriod"/>
            </a:pPr>
            <a:r>
              <a:rPr lang="en-US" sz="2800" dirty="0" smtClean="0"/>
              <a:t>Directory </a:t>
            </a:r>
            <a:r>
              <a:rPr lang="en-US" sz="2800" dirty="0"/>
              <a:t>entry points to file descriptor?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</a:t>
            </a:r>
            <a:r>
              <a:rPr lang="en-US" sz="2400" dirty="0" smtClean="0"/>
              <a:t>f </a:t>
            </a:r>
            <a:r>
              <a:rPr lang="en-US" sz="2400" dirty="0"/>
              <a:t>removed, refers to non-existent file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</a:t>
            </a:r>
            <a:r>
              <a:rPr lang="en-US" sz="2400" dirty="0" smtClean="0"/>
              <a:t>ust </a:t>
            </a:r>
            <a:r>
              <a:rPr lang="en-US" sz="2400" dirty="0"/>
              <a:t>keep count, remove only if </a:t>
            </a:r>
            <a:r>
              <a:rPr lang="en-US" sz="2400" dirty="0" smtClean="0"/>
              <a:t>0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nsolas" panose="020B0609020204030204" pitchFamily="49" charset="0"/>
              </a:rPr>
              <a:t>Remember Linux ext3 </a:t>
            </a:r>
            <a:r>
              <a:rPr lang="en-US" sz="2400" dirty="0" err="1" smtClean="0">
                <a:latin typeface="Consolas" panose="020B0609020204030204" pitchFamily="49" charset="0"/>
              </a:rPr>
              <a:t>inode</a:t>
            </a:r>
            <a:r>
              <a:rPr lang="en-US" sz="2400" dirty="0" smtClean="0">
                <a:latin typeface="Consolas" panose="020B0609020204030204" pitchFamily="49" charset="0"/>
              </a:rPr>
              <a:t>? 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__</a:t>
            </a:r>
            <a:r>
              <a:rPr lang="en-US" sz="2000" dirty="0">
                <a:latin typeface="Consolas" panose="020B0609020204030204" pitchFamily="49" charset="0"/>
              </a:rPr>
              <a:t>u16    </a:t>
            </a:r>
            <a:r>
              <a:rPr lang="en-US" sz="2000" dirty="0" err="1">
                <a:latin typeface="Consolas" panose="020B0609020204030204" pitchFamily="49" charset="0"/>
              </a:rPr>
              <a:t>i_links_count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i="1" dirty="0">
                <a:solidFill>
                  <a:srgbClr val="008000"/>
                </a:solidFill>
                <a:latin typeface="Consolas" panose="020B0609020204030204" pitchFamily="49" charset="0"/>
              </a:rPr>
              <a:t>// Links count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400" i="1" dirty="0">
                <a:solidFill>
                  <a:srgbClr val="0070C0"/>
                </a:solidFill>
              </a:rPr>
              <a:t>H</a:t>
            </a:r>
            <a:r>
              <a:rPr lang="en-US" sz="2400" i="1" dirty="0" smtClean="0">
                <a:solidFill>
                  <a:srgbClr val="0070C0"/>
                </a:solidFill>
              </a:rPr>
              <a:t>ard </a:t>
            </a:r>
            <a:r>
              <a:rPr lang="en-US" sz="2400" i="1" dirty="0">
                <a:solidFill>
                  <a:srgbClr val="0070C0"/>
                </a:solidFill>
              </a:rPr>
              <a:t>link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Similar if delete file in </a:t>
            </a:r>
            <a:r>
              <a:rPr lang="en-US" sz="2400" dirty="0" smtClean="0"/>
              <a:t>use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0800" y="5888798"/>
            <a:ext cx="3616567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0" lvl="2"/>
            <a:r>
              <a:rPr lang="en-US" sz="2000" dirty="0" smtClean="0"/>
              <a:t>Example: try </a:t>
            </a:r>
            <a:r>
              <a:rPr lang="en-US" sz="2000" dirty="0"/>
              <a:t>“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ln</a:t>
            </a:r>
            <a:r>
              <a:rPr lang="en-US" sz="2000" dirty="0"/>
              <a:t>” </a:t>
            </a:r>
            <a:r>
              <a:rPr lang="en-US" sz="2000" dirty="0" smtClean="0"/>
              <a:t>and </a:t>
            </a:r>
            <a:r>
              <a:rPr lang="en-US" sz="2000" dirty="0"/>
              <a:t>“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ls 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/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46953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Implementation (“</a:t>
            </a:r>
            <a:r>
              <a:rPr lang="en-US" dirty="0" smtClean="0">
                <a:solidFill>
                  <a:srgbClr val="0070C0"/>
                </a:solidFill>
              </a:rPr>
              <a:t>hard link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5410200"/>
            <a:ext cx="5410200" cy="114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1800" dirty="0" smtClean="0"/>
              <a:t>Initial situation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1800" dirty="0" smtClean="0"/>
              <a:t>After link created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1800" dirty="0" smtClean="0"/>
              <a:t>Original owner removes file (what if quotas?)</a:t>
            </a:r>
            <a:endParaRPr lang="en-US" sz="1800" dirty="0"/>
          </a:p>
        </p:txBody>
      </p:sp>
      <p:pic>
        <p:nvPicPr>
          <p:cNvPr id="4" name="Picture 6" descr="D:\b\b4\IBM\04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646238"/>
            <a:ext cx="6848475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4600" y="5638800"/>
            <a:ext cx="2590800" cy="58477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600" dirty="0"/>
              <a:t>What about </a:t>
            </a:r>
            <a:r>
              <a:rPr lang="en-US" sz="1600" dirty="0">
                <a:solidFill>
                  <a:srgbClr val="0070C0"/>
                </a:solidFill>
              </a:rPr>
              <a:t>hard link </a:t>
            </a:r>
            <a:r>
              <a:rPr lang="en-US" sz="1600" dirty="0" smtClean="0"/>
              <a:t>across </a:t>
            </a:r>
            <a:r>
              <a:rPr lang="en-US" sz="1600" dirty="0"/>
              <a:t>partitions</a:t>
            </a:r>
            <a:r>
              <a:rPr lang="en-US" sz="1600" dirty="0" smtClean="0"/>
              <a:t>? (example)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616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Files </a:t>
            </a:r>
            <a:r>
              <a:rPr lang="en-US" dirty="0"/>
              <a:t>					</a:t>
            </a:r>
            <a:r>
              <a:rPr lang="en-US" dirty="0" smtClean="0">
                <a:solidFill>
                  <a:srgbClr val="FF3300"/>
                </a:solidFill>
              </a:rPr>
              <a:t>(</a:t>
            </a:r>
            <a:r>
              <a:rPr lang="en-US" dirty="0">
                <a:solidFill>
                  <a:srgbClr val="FF33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FF3300"/>
                </a:solidFill>
                <a:sym typeface="Symbol" pitchFamily="18" charset="2"/>
              </a:rPr>
              <a:t>ext)</a:t>
            </a:r>
            <a:endParaRPr lang="en-US" dirty="0">
              <a:solidFill>
                <a:srgbClr val="FF3300"/>
              </a:solidFill>
            </a:endParaRPr>
          </a:p>
          <a:p>
            <a:r>
              <a:rPr lang="en-US" dirty="0"/>
              <a:t>Directories</a:t>
            </a:r>
          </a:p>
          <a:p>
            <a:r>
              <a:rPr lang="en-US" dirty="0"/>
              <a:t>Disk space management</a:t>
            </a:r>
          </a:p>
          <a:p>
            <a:r>
              <a:rPr lang="en-US" dirty="0" err="1" smtClean="0"/>
              <a:t>Misc</a:t>
            </a:r>
            <a:endParaRPr lang="en-US" dirty="0" smtClean="0"/>
          </a:p>
          <a:p>
            <a:r>
              <a:rPr lang="en-US" dirty="0" smtClean="0"/>
              <a:t>Example file systems</a:t>
            </a:r>
          </a:p>
        </p:txBody>
      </p:sp>
    </p:spTree>
    <p:extLst>
      <p:ext uri="{BB962C8B-B14F-4D97-AF65-F5344CB8AC3E}">
        <p14:creationId xmlns:p14="http://schemas.microsoft.com/office/powerpoint/2010/main" val="17156098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Possible Implementation </a:t>
            </a:r>
            <a:r>
              <a:rPr lang="en-US" dirty="0" smtClean="0"/>
              <a:t>(“</a:t>
            </a:r>
            <a:r>
              <a:rPr lang="en-US" dirty="0" smtClean="0">
                <a:solidFill>
                  <a:srgbClr val="336600"/>
                </a:solidFill>
              </a:rPr>
              <a:t>soft link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571500" indent="-571500">
              <a:lnSpc>
                <a:spcPct val="90000"/>
              </a:lnSpc>
              <a:buFont typeface="+mj-lt"/>
              <a:buAutoNum type="romanUcPeriod" startAt="3"/>
            </a:pPr>
            <a:r>
              <a:rPr lang="en-US" sz="2800" dirty="0" smtClean="0"/>
              <a:t>Have </a:t>
            </a:r>
            <a:r>
              <a:rPr lang="en-US" sz="2800" dirty="0"/>
              <a:t>new type of </a:t>
            </a:r>
            <a:r>
              <a:rPr lang="en-US" sz="2800" dirty="0" smtClean="0"/>
              <a:t>file to redirect?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N</a:t>
            </a:r>
            <a:r>
              <a:rPr lang="en-US" sz="2400" dirty="0" smtClean="0"/>
              <a:t>ew file only contains </a:t>
            </a:r>
            <a:r>
              <a:rPr lang="en-US" sz="2400" dirty="0"/>
              <a:t>alternate name for file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</a:t>
            </a:r>
            <a:r>
              <a:rPr lang="en-US" sz="2400" dirty="0" smtClean="0"/>
              <a:t>verhead</a:t>
            </a:r>
            <a:r>
              <a:rPr lang="en-US" sz="2400" dirty="0"/>
              <a:t>, must parse tree second time 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solidFill>
                  <a:srgbClr val="336600"/>
                </a:solidFill>
              </a:rPr>
              <a:t>S</a:t>
            </a:r>
            <a:r>
              <a:rPr lang="en-US" sz="2400" i="1" dirty="0" smtClean="0">
                <a:solidFill>
                  <a:srgbClr val="336600"/>
                </a:solidFill>
              </a:rPr>
              <a:t>oft</a:t>
            </a:r>
            <a:r>
              <a:rPr lang="en-US" sz="2400" i="1" dirty="0" smtClean="0"/>
              <a:t> </a:t>
            </a:r>
            <a:r>
              <a:rPr lang="en-US" sz="2400" dirty="0" smtClean="0"/>
              <a:t>link (or </a:t>
            </a:r>
            <a:r>
              <a:rPr lang="en-US" sz="2400" i="1" dirty="0" smtClean="0">
                <a:solidFill>
                  <a:srgbClr val="336600"/>
                </a:solidFill>
              </a:rPr>
              <a:t>symbolic link</a:t>
            </a:r>
            <a:r>
              <a:rPr lang="en-US" sz="2400" i="1" dirty="0" smtClean="0"/>
              <a:t>)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Note, </a:t>
            </a:r>
            <a:r>
              <a:rPr lang="en-US" sz="2000" i="1" dirty="0" smtClean="0"/>
              <a:t>shortcut</a:t>
            </a:r>
            <a:r>
              <a:rPr lang="en-US" sz="2000" dirty="0" smtClean="0"/>
              <a:t> in Windows only viewable by graphic browser, are absolute paths, with metadata, can track even if move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Does have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mklink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0070C0"/>
                </a:solidFill>
              </a:rPr>
              <a:t>hard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336600"/>
                </a:solidFill>
              </a:rPr>
              <a:t>soft</a:t>
            </a:r>
            <a:r>
              <a:rPr lang="en-US" sz="2000" dirty="0" smtClean="0"/>
              <a:t>) for NTFS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Often </a:t>
            </a:r>
            <a:r>
              <a:rPr lang="en-US" sz="2400" dirty="0"/>
              <a:t>have max link count in case </a:t>
            </a:r>
            <a:r>
              <a:rPr lang="en-US" sz="2400" dirty="0" smtClean="0"/>
              <a:t>loop (example)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What about </a:t>
            </a:r>
            <a:r>
              <a:rPr lang="en-US" sz="2400" dirty="0" smtClean="0">
                <a:solidFill>
                  <a:srgbClr val="336600"/>
                </a:solidFill>
              </a:rPr>
              <a:t>soft link </a:t>
            </a:r>
            <a:r>
              <a:rPr lang="en-US" sz="2400" dirty="0" smtClean="0"/>
              <a:t>across partitions? (example)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5314890"/>
            <a:ext cx="2528128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0" lvl="2"/>
            <a:r>
              <a:rPr lang="en-US" sz="2000" dirty="0" smtClean="0"/>
              <a:t>Example: try </a:t>
            </a:r>
            <a:r>
              <a:rPr lang="en-US" sz="2000" dirty="0"/>
              <a:t>“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ln -s</a:t>
            </a:r>
            <a:r>
              <a:rPr lang="en-US" sz="2000" dirty="0" smtClean="0"/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81574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Robust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Consider upkeep for removing file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Remove file from directory entry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Return all disk blocks to pool of free disk blocks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Release file descriptor (</a:t>
            </a:r>
            <a:r>
              <a:rPr lang="en-US" dirty="0" err="1" smtClean="0"/>
              <a:t>inode</a:t>
            </a:r>
            <a:r>
              <a:rPr lang="en-US" dirty="0" smtClean="0"/>
              <a:t>) to pool of free descriptors</a:t>
            </a:r>
          </a:p>
          <a:p>
            <a:r>
              <a:rPr lang="en-US" dirty="0" smtClean="0"/>
              <a:t>What if system crashes in middle?</a:t>
            </a:r>
          </a:p>
          <a:p>
            <a:pPr lvl="1"/>
            <a:r>
              <a:rPr lang="en-US" dirty="0" smtClean="0"/>
              <a:t>a) </a:t>
            </a:r>
            <a:r>
              <a:rPr lang="en-US" dirty="0" err="1" smtClean="0"/>
              <a:t>inode</a:t>
            </a:r>
            <a:r>
              <a:rPr lang="en-US" dirty="0" smtClean="0"/>
              <a:t> becomes orphaned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lost+found</a:t>
            </a:r>
            <a:r>
              <a:rPr lang="en-US" dirty="0" smtClean="0"/>
              <a:t>, 1 per partition)</a:t>
            </a:r>
          </a:p>
          <a:p>
            <a:pPr lvl="1"/>
            <a:r>
              <a:rPr lang="en-US" dirty="0" smtClean="0"/>
              <a:t>b) blocks free </a:t>
            </a:r>
            <a:r>
              <a:rPr lang="en-US" i="1" dirty="0" smtClean="0"/>
              <a:t>and</a:t>
            </a:r>
            <a:r>
              <a:rPr lang="en-US" dirty="0" smtClean="0"/>
              <a:t> allocated</a:t>
            </a:r>
          </a:p>
          <a:p>
            <a:pPr lvl="1"/>
            <a:r>
              <a:rPr lang="en-US" dirty="0" smtClean="0"/>
              <a:t>if flip steps, blocks/descriptor free but directory entry exists!</a:t>
            </a:r>
          </a:p>
          <a:p>
            <a:r>
              <a:rPr lang="en-US" i="1" dirty="0" smtClean="0"/>
              <a:t>Crash consistency problem</a:t>
            </a:r>
          </a:p>
        </p:txBody>
      </p:sp>
    </p:spTree>
    <p:extLst>
      <p:ext uri="{BB962C8B-B14F-4D97-AF65-F5344CB8AC3E}">
        <p14:creationId xmlns:p14="http://schemas.microsoft.com/office/powerpoint/2010/main" val="5439634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Consistency Problem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Disk guarantees that single sector writes are atomic</a:t>
            </a:r>
          </a:p>
          <a:p>
            <a:pPr lvl="1"/>
            <a:r>
              <a:rPr lang="en-US" dirty="0" smtClean="0"/>
              <a:t>But no way to make multi-sector writes atomic</a:t>
            </a:r>
          </a:p>
          <a:p>
            <a:r>
              <a:rPr lang="en-US" dirty="0" smtClean="0"/>
              <a:t>How to ensure consistency after crash?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Don’t bother to ensure consistency</a:t>
            </a:r>
          </a:p>
          <a:p>
            <a:pPr marL="1371600" lvl="2" indent="-514350"/>
            <a:r>
              <a:rPr lang="en-US" dirty="0" smtClean="0"/>
              <a:t>Accept that the file system may be inconsistent after crash</a:t>
            </a:r>
          </a:p>
          <a:p>
            <a:pPr marL="1371600" lvl="2" indent="-514350"/>
            <a:r>
              <a:rPr lang="en-US" dirty="0" smtClean="0"/>
              <a:t>Run program that fixes file system during </a:t>
            </a:r>
            <a:r>
              <a:rPr lang="en-US" dirty="0" err="1" smtClean="0"/>
              <a:t>bootup</a:t>
            </a:r>
            <a:endParaRPr lang="en-US" dirty="0" smtClean="0"/>
          </a:p>
          <a:p>
            <a:pPr marL="1371600" lvl="2" indent="-514350"/>
            <a:r>
              <a:rPr lang="en-US" dirty="0" smtClean="0">
                <a:solidFill>
                  <a:schemeClr val="accent1"/>
                </a:solidFill>
              </a:rPr>
              <a:t>File system checker </a:t>
            </a:r>
            <a:r>
              <a:rPr lang="en-US" dirty="0" smtClean="0"/>
              <a:t>(e.g., </a:t>
            </a:r>
            <a:r>
              <a:rPr lang="en-US" i="1" dirty="0" err="1" smtClean="0"/>
              <a:t>fsck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transaction log to make multi-writes atomic</a:t>
            </a:r>
          </a:p>
          <a:p>
            <a:pPr marL="1371600" lvl="2" indent="-514350"/>
            <a:r>
              <a:rPr lang="en-US" dirty="0" smtClean="0"/>
              <a:t>Log stores history of all writes to disk</a:t>
            </a:r>
          </a:p>
          <a:p>
            <a:pPr marL="1371600" lvl="2" indent="-514350"/>
            <a:r>
              <a:rPr lang="en-US" dirty="0" smtClean="0"/>
              <a:t>After crash log “replayed” to finish updates</a:t>
            </a:r>
          </a:p>
          <a:p>
            <a:pPr marL="1371600" lvl="2" indent="-514350"/>
            <a:r>
              <a:rPr lang="en-US" dirty="0" smtClean="0">
                <a:solidFill>
                  <a:schemeClr val="accent1"/>
                </a:solidFill>
              </a:rPr>
              <a:t>Journaling file system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File System Checker – </a:t>
            </a:r>
            <a:br>
              <a:rPr lang="en-US" dirty="0" smtClean="0"/>
            </a:br>
            <a:r>
              <a:rPr lang="en-US" dirty="0" smtClean="0"/>
              <a:t>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Advantages of File System Checker</a:t>
            </a:r>
            <a:endParaRPr lang="en-US" dirty="0"/>
          </a:p>
          <a:p>
            <a:pPr lvl="1"/>
            <a:r>
              <a:rPr lang="en-US" dirty="0" smtClean="0"/>
              <a:t>Doesn’t require file system to do any work to ensure consistency</a:t>
            </a:r>
          </a:p>
          <a:p>
            <a:pPr lvl="1"/>
            <a:r>
              <a:rPr lang="en-US" dirty="0" smtClean="0"/>
              <a:t>Makes file system implementation simpler</a:t>
            </a:r>
          </a:p>
          <a:p>
            <a:r>
              <a:rPr lang="en-US" dirty="0" smtClean="0"/>
              <a:t>Disadvantages of File System Checker</a:t>
            </a:r>
          </a:p>
          <a:p>
            <a:pPr lvl="1"/>
            <a:r>
              <a:rPr lang="en-US" dirty="0" smtClean="0"/>
              <a:t>Complicated to implement </a:t>
            </a:r>
            <a:r>
              <a:rPr lang="en-US" i="1" dirty="0" err="1" smtClean="0"/>
              <a:t>fsck</a:t>
            </a:r>
            <a:r>
              <a:rPr lang="en-US" dirty="0" smtClean="0"/>
              <a:t> program</a:t>
            </a:r>
          </a:p>
          <a:p>
            <a:pPr lvl="2"/>
            <a:r>
              <a:rPr lang="en-US" dirty="0" smtClean="0"/>
              <a:t>Many possible inconsistencies that must be identified</a:t>
            </a:r>
          </a:p>
          <a:p>
            <a:pPr lvl="2"/>
            <a:r>
              <a:rPr lang="en-US" dirty="0" smtClean="0"/>
              <a:t>Many difficult corner cases to consider and handle</a:t>
            </a:r>
          </a:p>
          <a:p>
            <a:pPr lvl="1"/>
            <a:r>
              <a:rPr lang="en-US" dirty="0" smtClean="0"/>
              <a:t>Usually</a:t>
            </a:r>
            <a:r>
              <a:rPr lang="en-US" i="1" dirty="0" smtClean="0"/>
              <a:t> </a:t>
            </a:r>
            <a:r>
              <a:rPr lang="en-US" b="1" dirty="0" smtClean="0"/>
              <a:t>super slow</a:t>
            </a:r>
          </a:p>
          <a:p>
            <a:pPr lvl="2"/>
            <a:r>
              <a:rPr lang="en-US" dirty="0" smtClean="0"/>
              <a:t>Scans entire file system multiple times</a:t>
            </a:r>
          </a:p>
          <a:p>
            <a:pPr lvl="2"/>
            <a:r>
              <a:rPr lang="en-US" dirty="0" smtClean="0"/>
              <a:t>Consider really large disks, like 400 TB RAID array!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Journaling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Write intent to do actions (a-c) to log </a:t>
            </a:r>
            <a:r>
              <a:rPr lang="en-US" sz="2800" i="1" dirty="0" smtClean="0"/>
              <a:t>before</a:t>
            </a:r>
            <a:r>
              <a:rPr lang="en-US" sz="2800" dirty="0" smtClean="0"/>
              <a:t> starting</a:t>
            </a:r>
          </a:p>
          <a:p>
            <a:pPr lvl="1"/>
            <a:r>
              <a:rPr lang="en-US" sz="2400" dirty="0" smtClean="0"/>
              <a:t>Option - read back to verify integrity before continue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Perform 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Erase log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If system crashes, when restart read log and apply operations</a:t>
            </a:r>
          </a:p>
          <a:p>
            <a:r>
              <a:rPr lang="en-US" sz="2800" dirty="0" smtClean="0"/>
              <a:t>Logged operations must be </a:t>
            </a:r>
            <a:r>
              <a:rPr lang="en-US" sz="2800" i="1" dirty="0" smtClean="0"/>
              <a:t>idempotent</a:t>
            </a:r>
            <a:r>
              <a:rPr lang="en-US" sz="2800" dirty="0" smtClean="0"/>
              <a:t> (can be repeated without harm)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6635" y="3429000"/>
            <a:ext cx="8065827" cy="805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6635" y="3429000"/>
            <a:ext cx="1323833" cy="8052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Superblock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690468" y="3429000"/>
            <a:ext cx="5295332" cy="805218"/>
            <a:chOff x="1433015" y="5609230"/>
            <a:chExt cx="5295332" cy="805218"/>
          </a:xfrm>
        </p:grpSpPr>
        <p:sp>
          <p:nvSpPr>
            <p:cNvPr id="15" name="Rectangle 14"/>
            <p:cNvSpPr/>
            <p:nvPr/>
          </p:nvSpPr>
          <p:spPr>
            <a:xfrm>
              <a:off x="1433015" y="5609230"/>
              <a:ext cx="1323833" cy="805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Block Group 0</a:t>
              </a:r>
              <a:endParaRPr lang="en-US" sz="2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56848" y="5609230"/>
              <a:ext cx="1323833" cy="805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Block Group 1</a:t>
              </a:r>
              <a:endParaRPr lang="en-US" sz="2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80681" y="5609230"/>
              <a:ext cx="1323833" cy="805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…</a:t>
              </a:r>
              <a:endParaRPr lang="en-US" sz="2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04514" y="5609230"/>
              <a:ext cx="1323833" cy="805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Block Group </a:t>
              </a:r>
              <a:r>
                <a:rPr lang="en-US" sz="2000" i="1" dirty="0" smtClean="0"/>
                <a:t>N</a:t>
              </a:r>
              <a:endParaRPr lang="en-US" sz="2000" i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690468" y="3429000"/>
            <a:ext cx="1351128" cy="80521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15226 -0.000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Journaling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5"/>
            <a:ext cx="8679977" cy="1808329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Assume appending new </a:t>
            </a:r>
            <a:r>
              <a:rPr lang="en-US" dirty="0"/>
              <a:t>data </a:t>
            </a:r>
            <a:r>
              <a:rPr lang="en-US" dirty="0" smtClean="0"/>
              <a:t>block (D</a:t>
            </a:r>
            <a:r>
              <a:rPr lang="en-US" baseline="-25000" dirty="0" smtClean="0"/>
              <a:t>2</a:t>
            </a:r>
            <a:r>
              <a:rPr lang="en-US" dirty="0" smtClean="0"/>
              <a:t>) to file</a:t>
            </a:r>
          </a:p>
          <a:p>
            <a:pPr lvl="1"/>
            <a:r>
              <a:rPr lang="en-US" dirty="0" smtClean="0"/>
              <a:t>3 writes: </a:t>
            </a:r>
            <a:r>
              <a:rPr lang="en-US" dirty="0" err="1" smtClean="0">
                <a:solidFill>
                  <a:srgbClr val="0066CC"/>
                </a:solidFill>
              </a:rPr>
              <a:t>inode</a:t>
            </a:r>
            <a:r>
              <a:rPr lang="en-US" dirty="0" smtClean="0">
                <a:solidFill>
                  <a:srgbClr val="0066CC"/>
                </a:solidFill>
              </a:rPr>
              <a:t> v2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9900"/>
                </a:solidFill>
              </a:rPr>
              <a:t>data bitmap v2 </a:t>
            </a:r>
            <a:r>
              <a:rPr lang="en-US" dirty="0" smtClean="0"/>
              <a:t>(next topic), </a:t>
            </a:r>
            <a:r>
              <a:rPr lang="en-US" dirty="0" smtClean="0">
                <a:solidFill>
                  <a:srgbClr val="7030A0"/>
                </a:solidFill>
              </a:rPr>
              <a:t>data D</a:t>
            </a:r>
            <a:r>
              <a:rPr lang="en-US" baseline="-25000" dirty="0" smtClean="0">
                <a:solidFill>
                  <a:srgbClr val="7030A0"/>
                </a:solidFill>
              </a:rPr>
              <a:t>2</a:t>
            </a:r>
          </a:p>
          <a:p>
            <a:r>
              <a:rPr lang="en-US" dirty="0"/>
              <a:t>Before executing </a:t>
            </a:r>
            <a:r>
              <a:rPr lang="en-US" dirty="0" smtClean="0"/>
              <a:t>writes</a:t>
            </a:r>
            <a:r>
              <a:rPr lang="en-US" dirty="0"/>
              <a:t>, first </a:t>
            </a:r>
            <a:r>
              <a:rPr lang="en-US" dirty="0" smtClean="0"/>
              <a:t>log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573214" y="3125335"/>
            <a:ext cx="8065827" cy="805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 rot="16200000">
            <a:off x="-217227" y="3297111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60" name="Rectangle 59"/>
          <p:cNvSpPr/>
          <p:nvPr/>
        </p:nvSpPr>
        <p:spPr>
          <a:xfrm>
            <a:off x="2945626" y="3125334"/>
            <a:ext cx="2636308" cy="8052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61" name="Rectangle 60"/>
          <p:cNvSpPr/>
          <p:nvPr/>
        </p:nvSpPr>
        <p:spPr>
          <a:xfrm>
            <a:off x="2195007" y="3125335"/>
            <a:ext cx="750619" cy="80521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62" name="Rectangle 61"/>
          <p:cNvSpPr/>
          <p:nvPr/>
        </p:nvSpPr>
        <p:spPr>
          <a:xfrm>
            <a:off x="1444388" y="3125334"/>
            <a:ext cx="750619" cy="805218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63" name="Rectangle 62"/>
          <p:cNvSpPr/>
          <p:nvPr/>
        </p:nvSpPr>
        <p:spPr>
          <a:xfrm>
            <a:off x="573214" y="3125335"/>
            <a:ext cx="871174" cy="8052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  <a:p>
            <a:pPr algn="ctr"/>
            <a:r>
              <a:rPr lang="en-US" sz="2400" dirty="0" smtClean="0"/>
              <a:t>ID=1</a:t>
            </a:r>
            <a:endParaRPr lang="en-US" sz="2400" dirty="0"/>
          </a:p>
        </p:txBody>
      </p:sp>
      <p:sp>
        <p:nvSpPr>
          <p:cNvPr id="64" name="Rectangle 63"/>
          <p:cNvSpPr/>
          <p:nvPr/>
        </p:nvSpPr>
        <p:spPr>
          <a:xfrm>
            <a:off x="5581934" y="3125334"/>
            <a:ext cx="871174" cy="8052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  <a:p>
            <a:pPr algn="ctr"/>
            <a:r>
              <a:rPr lang="en-US" sz="2400" dirty="0" smtClean="0"/>
              <a:t>ID=1</a:t>
            </a:r>
            <a:endParaRPr lang="en-US" sz="2400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233105" y="4280847"/>
            <a:ext cx="8679977" cy="252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Begin new transaction with unique ID=1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Write updated meta-data block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Write file data block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Write end-of-transaction with ID=</a:t>
            </a:r>
            <a:r>
              <a:rPr lang="en-US" sz="2800" i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3130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Commits and Checkpoints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87" y="1447800"/>
            <a:ext cx="8679977" cy="11259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Transaction </a:t>
            </a:r>
            <a:r>
              <a:rPr lang="en-US" sz="2800" dirty="0" smtClean="0">
                <a:solidFill>
                  <a:schemeClr val="accent1"/>
                </a:solidFill>
              </a:rPr>
              <a:t>committed</a:t>
            </a:r>
            <a:r>
              <a:rPr lang="en-US" sz="2800" dirty="0" smtClean="0"/>
              <a:t> after all writes to log complete</a:t>
            </a:r>
          </a:p>
          <a:p>
            <a:r>
              <a:rPr lang="en-US" sz="2800" dirty="0" smtClean="0"/>
              <a:t>After transaction is committed, OS </a:t>
            </a:r>
            <a:r>
              <a:rPr lang="en-US" sz="2800" dirty="0" smtClean="0">
                <a:solidFill>
                  <a:schemeClr val="accent1"/>
                </a:solidFill>
              </a:rPr>
              <a:t>checkpoints</a:t>
            </a:r>
            <a:r>
              <a:rPr lang="en-US" sz="2800" dirty="0" smtClean="0"/>
              <a:t> update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5179" y="3615633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1387" y="3615633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947590" y="3615632"/>
            <a:ext cx="2636308" cy="4571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196971" y="3615633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46352" y="3615632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575178" y="3615633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583898" y="3615632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06031" y="4272068"/>
            <a:ext cx="8300096" cy="1642756"/>
            <a:chOff x="445806" y="3645753"/>
            <a:chExt cx="8300096" cy="1642756"/>
          </a:xfrm>
        </p:grpSpPr>
        <p:sp>
          <p:nvSpPr>
            <p:cNvPr id="13" name="Rectangle 1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2987733" y="4979954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163941" y="4979954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691955" y="5348444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3251629" y="5299377"/>
            <a:ext cx="0" cy="786047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809477" y="5666373"/>
            <a:ext cx="0" cy="419051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7420972" y="5666374"/>
            <a:ext cx="0" cy="41905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249075" y="6037056"/>
            <a:ext cx="8679977" cy="739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Final step: </a:t>
            </a:r>
            <a:r>
              <a:rPr lang="en-US" sz="2800" dirty="0" smtClean="0">
                <a:solidFill>
                  <a:schemeClr val="accent1"/>
                </a:solidFill>
              </a:rPr>
              <a:t>free</a:t>
            </a:r>
            <a:r>
              <a:rPr lang="en-US" sz="2800" dirty="0" smtClean="0"/>
              <a:t> </a:t>
            </a:r>
            <a:r>
              <a:rPr lang="en-US" sz="2800" dirty="0" err="1" smtClean="0"/>
              <a:t>checkpointed</a:t>
            </a:r>
            <a:r>
              <a:rPr lang="en-US" sz="2800" dirty="0" smtClean="0"/>
              <a:t> transaction</a:t>
            </a:r>
            <a:endParaRPr lang="en-US" sz="2800" dirty="0"/>
          </a:p>
        </p:txBody>
      </p:sp>
      <p:sp>
        <p:nvSpPr>
          <p:cNvPr id="59" name="Rectangular Callout 58"/>
          <p:cNvSpPr/>
          <p:nvPr/>
        </p:nvSpPr>
        <p:spPr>
          <a:xfrm>
            <a:off x="6644034" y="2828958"/>
            <a:ext cx="1776636" cy="547600"/>
          </a:xfrm>
          <a:prstGeom prst="wedgeRectCallout">
            <a:avLst>
              <a:gd name="adj1" fmla="val -19330"/>
              <a:gd name="adj2" fmla="val 10406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Committed!</a:t>
            </a:r>
            <a:endParaRPr lang="en-US" sz="2400" dirty="0"/>
          </a:p>
        </p:txBody>
      </p:sp>
      <p:sp>
        <p:nvSpPr>
          <p:cNvPr id="66" name="Rectangular Callout 65"/>
          <p:cNvSpPr/>
          <p:nvPr/>
        </p:nvSpPr>
        <p:spPr>
          <a:xfrm>
            <a:off x="6811485" y="4272293"/>
            <a:ext cx="2035791" cy="547600"/>
          </a:xfrm>
          <a:prstGeom prst="wedgeRectCallout">
            <a:avLst>
              <a:gd name="adj1" fmla="val -19330"/>
              <a:gd name="adj2" fmla="val 10406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Checkpointed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670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52" grpId="0" animBg="1"/>
      <p:bldP spid="53" grpId="0" animBg="1"/>
      <p:bldP spid="54" grpId="0" animBg="1"/>
      <p:bldP spid="65" grpId="0"/>
      <p:bldP spid="59" grpId="0" animBg="1"/>
      <p:bldP spid="59" grpId="1" animBg="1"/>
      <p:bldP spid="66" grpId="0" animBg="1"/>
      <p:bldP spid="66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Journals typically implemented as circular buffer</a:t>
            </a:r>
          </a:p>
          <a:p>
            <a:pPr lvl="1"/>
            <a:r>
              <a:rPr lang="en-US" dirty="0" smtClean="0"/>
              <a:t>Journal is </a:t>
            </a:r>
            <a:r>
              <a:rPr lang="en-US" b="1" dirty="0" smtClean="0"/>
              <a:t>append-only</a:t>
            </a:r>
          </a:p>
          <a:p>
            <a:r>
              <a:rPr lang="en-US" dirty="0" smtClean="0"/>
              <a:t>OS maintains pointers to front and back of transactions in buffer</a:t>
            </a:r>
          </a:p>
          <a:p>
            <a:pPr lvl="1"/>
            <a:r>
              <a:rPr lang="en-US" dirty="0" smtClean="0"/>
              <a:t>As transactions are freed, back moved up</a:t>
            </a:r>
          </a:p>
          <a:p>
            <a:r>
              <a:rPr lang="en-US" dirty="0" smtClean="0"/>
              <a:t>Thus, contents of journal are never deleted, just overwritten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Recovery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09" y="1432585"/>
            <a:ext cx="7798556" cy="18151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if system crashes during logging?</a:t>
            </a:r>
          </a:p>
          <a:p>
            <a:pPr lvl="1"/>
            <a:r>
              <a:rPr lang="en-US" sz="2400" dirty="0" smtClean="0"/>
              <a:t>If transaction not committed, data lost</a:t>
            </a:r>
          </a:p>
          <a:p>
            <a:pPr lvl="1"/>
            <a:r>
              <a:rPr lang="en-US" sz="2400" dirty="0" smtClean="0"/>
              <a:t>But, file system remains consistent!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5179" y="3413112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1387" y="3413112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947590" y="3413111"/>
            <a:ext cx="1318154" cy="4571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196971" y="3413112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46352" y="3413111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575178" y="3413112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06031" y="4069547"/>
            <a:ext cx="8300096" cy="1642756"/>
            <a:chOff x="445806" y="3645753"/>
            <a:chExt cx="8300096" cy="1642756"/>
          </a:xfrm>
        </p:grpSpPr>
        <p:sp>
          <p:nvSpPr>
            <p:cNvPr id="13" name="Rectangle 1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846095" y="3003614"/>
            <a:ext cx="1175029" cy="1111901"/>
            <a:chOff x="2524837" y="1074860"/>
            <a:chExt cx="1105469" cy="1091820"/>
          </a:xfrm>
        </p:grpSpPr>
        <p:sp>
          <p:nvSpPr>
            <p:cNvPr id="59" name="Isosceles Triangle 58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ightning Bolt 59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46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Recovery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54" y="1371600"/>
            <a:ext cx="8925636" cy="4954137"/>
          </a:xfrm>
        </p:spPr>
        <p:txBody>
          <a:bodyPr>
            <a:normAutofit/>
          </a:bodyPr>
          <a:lstStyle/>
          <a:p>
            <a:r>
              <a:rPr lang="en-US" sz="2800" dirty="0"/>
              <a:t>What if </a:t>
            </a:r>
            <a:r>
              <a:rPr lang="en-US" sz="2800" dirty="0" smtClean="0"/>
              <a:t>system </a:t>
            </a:r>
            <a:r>
              <a:rPr lang="en-US" sz="2800" dirty="0"/>
              <a:t>crashes during </a:t>
            </a:r>
            <a:r>
              <a:rPr lang="en-US" sz="2800" dirty="0" smtClean="0"/>
              <a:t>checkpoint</a:t>
            </a:r>
            <a:r>
              <a:rPr lang="en-US" sz="2800" dirty="0"/>
              <a:t>?</a:t>
            </a:r>
          </a:p>
          <a:p>
            <a:pPr lvl="1"/>
            <a:r>
              <a:rPr lang="en-US" sz="2400" dirty="0"/>
              <a:t>File system may be inconsistent</a:t>
            </a:r>
          </a:p>
          <a:p>
            <a:pPr lvl="1"/>
            <a:r>
              <a:rPr lang="en-US" sz="2400" dirty="0"/>
              <a:t>During reboot, transactions </a:t>
            </a:r>
            <a:r>
              <a:rPr lang="en-US" sz="2400" dirty="0" smtClean="0"/>
              <a:t>committed </a:t>
            </a:r>
            <a:r>
              <a:rPr lang="en-US" sz="2400" dirty="0"/>
              <a:t>but not </a:t>
            </a:r>
            <a:r>
              <a:rPr lang="en-US" sz="2400" dirty="0" smtClean="0"/>
              <a:t>free replayed in order</a:t>
            </a:r>
          </a:p>
          <a:p>
            <a:pPr lvl="1"/>
            <a:r>
              <a:rPr lang="en-US" sz="2400" dirty="0" smtClean="0"/>
              <a:t>Thus, no data is lost and consistency restored!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3625" y="4007506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9833" y="4007506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976036" y="4007505"/>
            <a:ext cx="2636308" cy="4571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225417" y="4007506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74798" y="4007505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603624" y="4007506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612344" y="4007505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34477" y="4663941"/>
            <a:ext cx="8300096" cy="1642756"/>
            <a:chOff x="445806" y="3645753"/>
            <a:chExt cx="8300096" cy="1642756"/>
          </a:xfrm>
        </p:grpSpPr>
        <p:sp>
          <p:nvSpPr>
            <p:cNvPr id="13" name="Rectangle 1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3016179" y="5371827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192387" y="5371827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720401" y="5740317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273210" y="5691250"/>
            <a:ext cx="6865" cy="93337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836407" y="6058246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7447902" y="6058246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999753" y="4370995"/>
            <a:ext cx="1175029" cy="1111901"/>
            <a:chOff x="2524837" y="1074860"/>
            <a:chExt cx="1105469" cy="1091820"/>
          </a:xfrm>
        </p:grpSpPr>
        <p:sp>
          <p:nvSpPr>
            <p:cNvPr id="59" name="Isosceles Triangle 58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ightning Bolt 59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59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52" grpId="0" animBg="1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/>
              <a:t>File Systems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Abstraction to disk (convenience)</a:t>
            </a:r>
          </a:p>
          <a:p>
            <a:pPr lvl="1"/>
            <a:r>
              <a:rPr lang="en-US" dirty="0"/>
              <a:t>“The only thing friendly about a disk is that it has persistent storage.”</a:t>
            </a:r>
          </a:p>
          <a:p>
            <a:pPr lvl="1"/>
            <a:r>
              <a:rPr lang="en-US" dirty="0"/>
              <a:t>Devices may be different: </a:t>
            </a:r>
            <a:r>
              <a:rPr lang="en-US" dirty="0" smtClean="0"/>
              <a:t>tape, USB, SSD, IDE/SCSI</a:t>
            </a:r>
            <a:r>
              <a:rPr lang="en-US" dirty="0"/>
              <a:t>, NFS</a:t>
            </a:r>
          </a:p>
          <a:p>
            <a:r>
              <a:rPr lang="en-US" dirty="0"/>
              <a:t>Users</a:t>
            </a:r>
          </a:p>
          <a:p>
            <a:pPr lvl="1"/>
            <a:r>
              <a:rPr lang="en-US" dirty="0"/>
              <a:t>don’t care about </a:t>
            </a:r>
            <a:r>
              <a:rPr lang="en-US" dirty="0" smtClean="0"/>
              <a:t>implementation details</a:t>
            </a:r>
            <a:endParaRPr lang="en-US" dirty="0"/>
          </a:p>
          <a:p>
            <a:pPr lvl="1"/>
            <a:r>
              <a:rPr lang="en-US" dirty="0"/>
              <a:t>care about interface</a:t>
            </a:r>
          </a:p>
          <a:p>
            <a:r>
              <a:rPr lang="en-US" dirty="0"/>
              <a:t>OS</a:t>
            </a:r>
          </a:p>
          <a:p>
            <a:pPr lvl="1"/>
            <a:r>
              <a:rPr lang="en-US" dirty="0"/>
              <a:t>cares about implementation (</a:t>
            </a:r>
            <a:r>
              <a:rPr lang="en-US" dirty="0" smtClean="0"/>
              <a:t>efficiency and robustness)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408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Journaling – </a:t>
            </a:r>
            <a:br>
              <a:rPr lang="en-US" dirty="0" smtClean="0"/>
            </a:br>
            <a:r>
              <a:rPr lang="en-US" dirty="0" smtClean="0"/>
              <a:t>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 of journaling</a:t>
            </a:r>
          </a:p>
          <a:p>
            <a:pPr lvl="1"/>
            <a:r>
              <a:rPr lang="en-US" dirty="0" smtClean="0"/>
              <a:t>Robust, fast file system recovery</a:t>
            </a:r>
          </a:p>
          <a:p>
            <a:pPr lvl="2"/>
            <a:r>
              <a:rPr lang="en-US" dirty="0" smtClean="0"/>
              <a:t>No need to scan entire journal or file system</a:t>
            </a:r>
          </a:p>
          <a:p>
            <a:pPr lvl="1"/>
            <a:r>
              <a:rPr lang="en-US" dirty="0" smtClean="0"/>
              <a:t>Relatively straight forward to implement</a:t>
            </a:r>
          </a:p>
          <a:p>
            <a:r>
              <a:rPr lang="en-US" dirty="0" smtClean="0"/>
              <a:t>Disadvantages of journaling</a:t>
            </a:r>
          </a:p>
          <a:p>
            <a:pPr lvl="1"/>
            <a:r>
              <a:rPr lang="en-US" dirty="0" smtClean="0"/>
              <a:t>Write traffic to disk doubled</a:t>
            </a:r>
          </a:p>
          <a:p>
            <a:pPr lvl="2"/>
            <a:r>
              <a:rPr lang="en-US" dirty="0" smtClean="0"/>
              <a:t>Especially file data, which is probably large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Meta-Data Journaling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214" y="1297954"/>
            <a:ext cx="8679977" cy="22655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expensive part of data journaling writing file data twice</a:t>
            </a:r>
          </a:p>
          <a:p>
            <a:pPr lvl="1"/>
            <a:r>
              <a:rPr lang="en-US" sz="2400" dirty="0" smtClean="0"/>
              <a:t>Meta-data small (&lt;1 block), file data is large</a:t>
            </a:r>
          </a:p>
          <a:p>
            <a:r>
              <a:rPr lang="en-US" sz="2800" dirty="0" smtClean="0"/>
              <a:t>So, only journal </a:t>
            </a:r>
            <a:r>
              <a:rPr lang="en-US" sz="2800" i="1" dirty="0" smtClean="0"/>
              <a:t>meta-data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08164" y="3567000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4372" y="3567000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3229956" y="3567000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479337" y="3566999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608163" y="3567000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3980575" y="3566999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439016" y="4223435"/>
            <a:ext cx="8300096" cy="1642756"/>
            <a:chOff x="445806" y="3645753"/>
            <a:chExt cx="8300096" cy="1642756"/>
          </a:xfrm>
        </p:grpSpPr>
        <p:sp>
          <p:nvSpPr>
            <p:cNvPr id="18" name="Rectangle 17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3020718" y="4931321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196926" y="4931321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724940" y="5299811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3277749" y="5250744"/>
            <a:ext cx="6865" cy="93337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1840946" y="5617740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7452441" y="5617740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16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57" grpId="0" animBg="1"/>
      <p:bldP spid="58" grpId="0" animBg="1"/>
      <p:bldP spid="5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Recovery Redux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422" y="1447799"/>
            <a:ext cx="8760163" cy="21344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if system crashes during logging?</a:t>
            </a:r>
          </a:p>
          <a:p>
            <a:pPr lvl="1"/>
            <a:r>
              <a:rPr lang="en-US" sz="2400" dirty="0" smtClean="0"/>
              <a:t>If transaction not committed, data lost</a:t>
            </a:r>
          </a:p>
          <a:p>
            <a:pPr lvl="1"/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will eventually be overwritten</a:t>
            </a:r>
          </a:p>
          <a:p>
            <a:pPr lvl="1"/>
            <a:r>
              <a:rPr lang="en-US" sz="2400" dirty="0" smtClean="0"/>
              <a:t>File system remains consistent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96215" y="4036600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2423" y="4036600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218007" y="4036600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67388" y="4036599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596214" y="4036600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27067" y="4693035"/>
            <a:ext cx="8300096" cy="1642756"/>
            <a:chOff x="445806" y="3645753"/>
            <a:chExt cx="8300096" cy="1642756"/>
          </a:xfrm>
        </p:grpSpPr>
        <p:sp>
          <p:nvSpPr>
            <p:cNvPr id="13" name="Rectangle 1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826359" y="3582257"/>
            <a:ext cx="1175029" cy="1111901"/>
            <a:chOff x="2524837" y="1074860"/>
            <a:chExt cx="1105469" cy="1091820"/>
          </a:xfrm>
        </p:grpSpPr>
        <p:sp>
          <p:nvSpPr>
            <p:cNvPr id="59" name="Isosceles Triangle 58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ightning Bolt 59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7184977" y="5400921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7440492" y="6087340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3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5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Crash Recovery Redux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54" y="1371600"/>
            <a:ext cx="8925636" cy="4954137"/>
          </a:xfrm>
        </p:spPr>
        <p:txBody>
          <a:bodyPr>
            <a:normAutofit/>
          </a:bodyPr>
          <a:lstStyle/>
          <a:p>
            <a:r>
              <a:rPr lang="en-US" sz="2800" dirty="0"/>
              <a:t>What if </a:t>
            </a:r>
            <a:r>
              <a:rPr lang="en-US" sz="2800" dirty="0" smtClean="0"/>
              <a:t>system </a:t>
            </a:r>
            <a:r>
              <a:rPr lang="en-US" sz="2800" dirty="0"/>
              <a:t>crashes during </a:t>
            </a:r>
            <a:r>
              <a:rPr lang="en-US" sz="2800" dirty="0" smtClean="0"/>
              <a:t>checkpoint</a:t>
            </a:r>
            <a:r>
              <a:rPr lang="en-US" sz="2800" dirty="0"/>
              <a:t>?</a:t>
            </a:r>
          </a:p>
          <a:p>
            <a:pPr lvl="1"/>
            <a:r>
              <a:rPr lang="en-US" sz="2400" dirty="0"/>
              <a:t>File system may be inconsistent</a:t>
            </a:r>
          </a:p>
          <a:p>
            <a:pPr lvl="1"/>
            <a:r>
              <a:rPr lang="en-US" sz="2400" dirty="0"/>
              <a:t>During reboot, transactions </a:t>
            </a:r>
            <a:r>
              <a:rPr lang="en-US" sz="2400" dirty="0" smtClean="0"/>
              <a:t>committed </a:t>
            </a:r>
            <a:r>
              <a:rPr lang="en-US" sz="2400" dirty="0"/>
              <a:t>but not </a:t>
            </a:r>
            <a:r>
              <a:rPr lang="en-US" sz="2400" dirty="0" smtClean="0"/>
              <a:t>free replayed in order</a:t>
            </a:r>
          </a:p>
          <a:p>
            <a:pPr lvl="1"/>
            <a:r>
              <a:rPr lang="en-US" sz="2400" dirty="0" smtClean="0"/>
              <a:t>Thus, no data lost and consistency is restored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3625" y="4007506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9833" y="4007506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225417" y="4007506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74798" y="4007505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603624" y="4007506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980044" y="4007505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34477" y="4663941"/>
            <a:ext cx="8300096" cy="1642756"/>
            <a:chOff x="445806" y="3645753"/>
            <a:chExt cx="8300096" cy="1642756"/>
          </a:xfrm>
        </p:grpSpPr>
        <p:sp>
          <p:nvSpPr>
            <p:cNvPr id="13" name="Rectangle 1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3016179" y="5371827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192387" y="5371827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720401" y="5740317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273210" y="5691250"/>
            <a:ext cx="6865" cy="93337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836407" y="6058246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7447902" y="6058246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999753" y="4370995"/>
            <a:ext cx="1175029" cy="1111901"/>
            <a:chOff x="2524837" y="1074860"/>
            <a:chExt cx="1105469" cy="1091820"/>
          </a:xfrm>
        </p:grpSpPr>
        <p:sp>
          <p:nvSpPr>
            <p:cNvPr id="59" name="Isosceles Triangle 58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ightning Bolt 59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76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52" grpId="0" animBg="1"/>
      <p:bldP spid="53" grpId="0" animBg="1"/>
      <p:bldP spid="5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Today, most </a:t>
            </a:r>
            <a:r>
              <a:rPr lang="en-US" dirty="0" err="1" smtClean="0"/>
              <a:t>OSes</a:t>
            </a:r>
            <a:r>
              <a:rPr lang="en-US" dirty="0" smtClean="0"/>
              <a:t> use journaling file systems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xt3/ext4 on </a:t>
            </a:r>
            <a:r>
              <a:rPr lang="en-US" dirty="0" smtClean="0">
                <a:solidFill>
                  <a:srgbClr val="008000"/>
                </a:solidFill>
              </a:rPr>
              <a:t>Linux</a:t>
            </a:r>
          </a:p>
          <a:p>
            <a:pPr lvl="1"/>
            <a:r>
              <a:rPr lang="en-US" dirty="0" smtClean="0"/>
              <a:t>NTFS on </a:t>
            </a:r>
            <a:r>
              <a:rPr lang="en-US" dirty="0" smtClean="0">
                <a:solidFill>
                  <a:srgbClr val="0070C0"/>
                </a:solidFill>
              </a:rPr>
              <a:t>Windows</a:t>
            </a:r>
          </a:p>
          <a:p>
            <a:r>
              <a:rPr lang="en-US" dirty="0" smtClean="0"/>
              <a:t>Provides crash recovery with relatively low space and performance overhead</a:t>
            </a:r>
          </a:p>
          <a:p>
            <a:r>
              <a:rPr lang="en-US" dirty="0" smtClean="0"/>
              <a:t>Next-gen OSes likely move to file systems with copy-on-write semantics</a:t>
            </a:r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trfs</a:t>
            </a:r>
            <a:r>
              <a:rPr lang="en-US" dirty="0" smtClean="0"/>
              <a:t> and </a:t>
            </a:r>
            <a:r>
              <a:rPr lang="en-US" dirty="0" err="1" smtClean="0"/>
              <a:t>zfs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008000"/>
                </a:solidFill>
              </a:rPr>
              <a:t>Linux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Files					</a:t>
            </a:r>
            <a:r>
              <a:rPr lang="en-US" dirty="0">
                <a:solidFill>
                  <a:srgbClr val="00CC00"/>
                </a:solidFill>
                <a:sym typeface="Monotype Sorts" pitchFamily="2" charset="2"/>
              </a:rPr>
              <a:t>(done)</a:t>
            </a:r>
            <a:endParaRPr lang="en-US" sz="2800" dirty="0"/>
          </a:p>
          <a:p>
            <a:r>
              <a:rPr lang="en-US" dirty="0"/>
              <a:t>Directories				</a:t>
            </a:r>
            <a:r>
              <a:rPr lang="en-US" dirty="0">
                <a:solidFill>
                  <a:srgbClr val="00CC00"/>
                </a:solidFill>
                <a:sym typeface="Monotype Sorts" pitchFamily="2" charset="2"/>
              </a:rPr>
              <a:t>(done)</a:t>
            </a:r>
            <a:endParaRPr lang="en-US" sz="2800" dirty="0"/>
          </a:p>
          <a:p>
            <a:r>
              <a:rPr lang="en-US" dirty="0"/>
              <a:t>Disk space management		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next)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r>
              <a:rPr lang="en-US" dirty="0" err="1" smtClean="0"/>
              <a:t>Misc</a:t>
            </a:r>
            <a:endParaRPr lang="en-US" dirty="0" smtClean="0"/>
          </a:p>
          <a:p>
            <a:r>
              <a:rPr lang="en-US" dirty="0"/>
              <a:t>Example </a:t>
            </a:r>
            <a:r>
              <a:rPr lang="en-US" dirty="0" smtClean="0"/>
              <a:t>file systems</a:t>
            </a:r>
          </a:p>
        </p:txBody>
      </p:sp>
    </p:spTree>
    <p:extLst>
      <p:ext uri="{BB962C8B-B14F-4D97-AF65-F5344CB8AC3E}">
        <p14:creationId xmlns:p14="http://schemas.microsoft.com/office/powerpoint/2010/main" val="21236181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  <a:ln/>
        </p:spPr>
        <p:txBody>
          <a:bodyPr/>
          <a:lstStyle/>
          <a:p>
            <a:r>
              <a:rPr lang="en-US" dirty="0"/>
              <a:t>Disk Space Management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77200" cy="4895850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 smtClean="0"/>
              <a:t>bytes </a:t>
            </a:r>
            <a:r>
              <a:rPr lang="en-US" sz="2800" dirty="0" smtClean="0">
                <a:sym typeface="Wingdings" panose="05000000000000000000" pitchFamily="2" charset="2"/>
              </a:rPr>
              <a:t> choices:</a:t>
            </a: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contiguous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blocks</a:t>
            </a:r>
          </a:p>
          <a:p>
            <a:r>
              <a:rPr lang="en-US" sz="2800" dirty="0"/>
              <a:t>Similarities with memory management</a:t>
            </a:r>
          </a:p>
          <a:p>
            <a:pPr lvl="1"/>
            <a:r>
              <a:rPr lang="en-US" sz="2400" i="1" dirty="0"/>
              <a:t>contiguous</a:t>
            </a:r>
            <a:r>
              <a:rPr lang="en-US" sz="2400" dirty="0"/>
              <a:t> is like variable-sized partitions</a:t>
            </a:r>
          </a:p>
          <a:p>
            <a:pPr lvl="2"/>
            <a:r>
              <a:rPr lang="en-US" sz="2000" dirty="0"/>
              <a:t>but </a:t>
            </a:r>
            <a:r>
              <a:rPr lang="en-US" sz="2000" dirty="0" smtClean="0"/>
              <a:t>compaction by moving </a:t>
            </a:r>
            <a:r>
              <a:rPr lang="en-US" sz="2000" dirty="0"/>
              <a:t>on disk very slow!</a:t>
            </a:r>
          </a:p>
          <a:p>
            <a:pPr lvl="2"/>
            <a:r>
              <a:rPr lang="en-US" sz="2000" dirty="0"/>
              <a:t>so use blocks</a:t>
            </a:r>
          </a:p>
          <a:p>
            <a:pPr lvl="1"/>
            <a:r>
              <a:rPr lang="en-US" sz="2400" i="1" dirty="0"/>
              <a:t>blocks</a:t>
            </a:r>
            <a:r>
              <a:rPr lang="en-US" sz="2400" dirty="0"/>
              <a:t> are like </a:t>
            </a:r>
            <a:r>
              <a:rPr lang="en-US" sz="2400" dirty="0" smtClean="0"/>
              <a:t>paging (can be wasted space)</a:t>
            </a:r>
            <a:endParaRPr lang="en-US" sz="2400" dirty="0"/>
          </a:p>
          <a:p>
            <a:pPr lvl="2"/>
            <a:r>
              <a:rPr lang="en-US" sz="2000" dirty="0"/>
              <a:t>how to choose block size</a:t>
            </a:r>
            <a:r>
              <a:rPr lang="en-US" sz="2000" dirty="0" smtClean="0"/>
              <a:t>?</a:t>
            </a:r>
          </a:p>
          <a:p>
            <a:r>
              <a:rPr lang="en-US" sz="2400" dirty="0" smtClean="0"/>
              <a:t>(Note, physical disk block size typically 512 bytes, but file system logical block size chosen when formatting)</a:t>
            </a:r>
          </a:p>
          <a:p>
            <a:r>
              <a:rPr lang="en-US" sz="2800" dirty="0" smtClean="0"/>
              <a:t>Depends upon size of files stored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71225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Sizes in Practice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0668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(VU – University circa 2005, Web – Commercial Web server 2005)</a:t>
            </a:r>
          </a:p>
          <a:p>
            <a:r>
              <a:rPr lang="en-US" sz="2400" dirty="0" smtClean="0"/>
              <a:t>Files trending larger.  But most small.  What are the tradeoffs?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66763" y="1179513"/>
          <a:ext cx="761047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Image" r:id="rId4" imgW="19959995" imgH="11794688" progId="Photoshop.Image.9">
                  <p:embed/>
                </p:oleObj>
              </mc:Choice>
              <mc:Fallback>
                <p:oleObj name="Image" r:id="rId4" imgW="19959995" imgH="11794688" progId="Photoshop.Image.9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1179513"/>
                        <a:ext cx="761047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7800" y="6565900"/>
            <a:ext cx="8712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endParaRPr lang="en-US" sz="1200" b="1" dirty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4338" y="6565899"/>
            <a:ext cx="8712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1200" dirty="0" err="1">
                <a:solidFill>
                  <a:srgbClr val="898989"/>
                </a:solidFill>
              </a:rPr>
              <a:t>Tanenbaum</a:t>
            </a:r>
            <a:r>
              <a:rPr lang="en-US" sz="1200" dirty="0">
                <a:solidFill>
                  <a:srgbClr val="898989"/>
                </a:solidFill>
              </a:rPr>
              <a:t>, Modern Operating Systems 3 e, (c) 2008 Prentice-Hall, Inc. All rights reserved. 0-13-</a:t>
            </a:r>
            <a:r>
              <a:rPr lang="en-US" sz="1200" b="1" dirty="0">
                <a:solidFill>
                  <a:srgbClr val="898989"/>
                </a:solidFill>
              </a:rPr>
              <a:t>6006639</a:t>
            </a:r>
          </a:p>
        </p:txBody>
      </p:sp>
    </p:spTree>
    <p:extLst>
      <p:ext uri="{BB962C8B-B14F-4D97-AF65-F5344CB8AC3E}">
        <p14:creationId xmlns:p14="http://schemas.microsoft.com/office/powerpoint/2010/main" val="15100106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File Sizes in Practice (2 of 2)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4038600" cy="3028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038600" cy="3028950"/>
          </a:xfrm>
        </p:spPr>
      </p:pic>
      <p:sp>
        <p:nvSpPr>
          <p:cNvPr id="4" name="TextBox 3"/>
          <p:cNvSpPr txBox="1"/>
          <p:nvPr/>
        </p:nvSpPr>
        <p:spPr>
          <a:xfrm>
            <a:off x="3548329" y="4916867"/>
            <a:ext cx="18949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Claypool Office PC</a:t>
            </a:r>
          </a:p>
          <a:p>
            <a:pPr algn="ctr"/>
            <a:r>
              <a:rPr lang="en-US" dirty="0" smtClean="0"/>
              <a:t>Linux Ubuntu</a:t>
            </a:r>
          </a:p>
          <a:p>
            <a:pPr algn="ctr"/>
            <a:r>
              <a:rPr lang="en-US" dirty="0" smtClean="0"/>
              <a:t>March </a:t>
            </a:r>
            <a:r>
              <a:rPr lang="en-US" dirty="0"/>
              <a:t>2014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578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Choosing Block Size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32868"/>
            <a:ext cx="7772400" cy="2819400"/>
          </a:xfrm>
          <a:noFill/>
          <a:ln/>
        </p:spPr>
        <p:txBody>
          <a:bodyPr/>
          <a:lstStyle/>
          <a:p>
            <a:r>
              <a:rPr lang="en-US" sz="2800" dirty="0"/>
              <a:t>Large blocks</a:t>
            </a:r>
          </a:p>
          <a:p>
            <a:pPr lvl="1"/>
            <a:r>
              <a:rPr lang="en-US" sz="2400" dirty="0"/>
              <a:t>faster throughput, less seek </a:t>
            </a:r>
            <a:r>
              <a:rPr lang="en-US" sz="2400" dirty="0" smtClean="0"/>
              <a:t>time, more data per read</a:t>
            </a:r>
            <a:endParaRPr lang="en-US" sz="2400" dirty="0"/>
          </a:p>
          <a:p>
            <a:pPr lvl="1"/>
            <a:r>
              <a:rPr lang="en-US" sz="2400" dirty="0"/>
              <a:t>wasted space (internal fragmentation)</a:t>
            </a:r>
          </a:p>
          <a:p>
            <a:r>
              <a:rPr lang="en-US" sz="2800" dirty="0"/>
              <a:t>Small blocks</a:t>
            </a:r>
          </a:p>
          <a:p>
            <a:pPr lvl="1"/>
            <a:r>
              <a:rPr lang="en-US" sz="2400" dirty="0"/>
              <a:t>less wasted </a:t>
            </a:r>
            <a:r>
              <a:rPr lang="en-US" sz="2400" dirty="0" smtClean="0"/>
              <a:t>space</a:t>
            </a:r>
            <a:endParaRPr lang="en-US" sz="2400" dirty="0"/>
          </a:p>
          <a:p>
            <a:pPr lvl="1"/>
            <a:r>
              <a:rPr lang="en-US" sz="2400" dirty="0"/>
              <a:t>more seek time since more </a:t>
            </a:r>
            <a:r>
              <a:rPr lang="en-US" sz="2400" dirty="0" smtClean="0"/>
              <a:t>blocks to access same data</a:t>
            </a:r>
            <a:endParaRPr lang="en-US" sz="2400" dirty="0"/>
          </a:p>
        </p:txBody>
      </p:sp>
      <p:sp>
        <p:nvSpPr>
          <p:cNvPr id="60420" name="Arc 4"/>
          <p:cNvSpPr>
            <a:spLocks/>
          </p:cNvSpPr>
          <p:nvPr/>
        </p:nvSpPr>
        <p:spPr bwMode="auto">
          <a:xfrm>
            <a:off x="1219200" y="4104668"/>
            <a:ext cx="5791200" cy="16764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2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599" y="19"/>
                </a:moveTo>
                <a:cubicBezTo>
                  <a:pt x="21588" y="11941"/>
                  <a:pt x="11921" y="21599"/>
                  <a:pt x="0" y="21600"/>
                </a:cubicBezTo>
              </a:path>
              <a:path w="21600" h="21600" stroke="0" extrusionOk="0">
                <a:moveTo>
                  <a:pt x="21599" y="19"/>
                </a:moveTo>
                <a:cubicBezTo>
                  <a:pt x="21588" y="11941"/>
                  <a:pt x="11921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1144588" y="4028468"/>
            <a:ext cx="2589212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Arc 6"/>
          <p:cNvSpPr>
            <a:spLocks/>
          </p:cNvSpPr>
          <p:nvPr/>
        </p:nvSpPr>
        <p:spPr bwMode="auto">
          <a:xfrm>
            <a:off x="3736975" y="4028468"/>
            <a:ext cx="3200400" cy="17526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0800" cap="rnd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1355725" y="5307993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Data Rate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1355725" y="4012593"/>
            <a:ext cx="1563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Disk Space</a:t>
            </a:r>
          </a:p>
          <a:p>
            <a:r>
              <a:rPr lang="en-US"/>
              <a:t> Utilization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2498725" y="5974743"/>
            <a:ext cx="1460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Block size</a:t>
            </a:r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4192588" y="6238268"/>
            <a:ext cx="106521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3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System Concepts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dirty="0"/>
              <a:t>Files</a:t>
            </a:r>
            <a:r>
              <a:rPr lang="en-US" sz="2800" dirty="0"/>
              <a:t> - store the data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Directories</a:t>
            </a:r>
            <a:r>
              <a:rPr lang="en-US" sz="2800" dirty="0"/>
              <a:t> - organize files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Partitions</a:t>
            </a:r>
            <a:r>
              <a:rPr lang="en-US" sz="2800" dirty="0"/>
              <a:t> - separate collections of directories (also called “volumes”)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all directory information kept in partition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urier New" pitchFamily="49" charset="0"/>
              </a:rPr>
              <a:t>mount</a:t>
            </a:r>
            <a:r>
              <a:rPr lang="en-US" sz="2400" dirty="0"/>
              <a:t> file system to </a:t>
            </a:r>
            <a:r>
              <a:rPr lang="en-US" sz="2400" dirty="0" smtClean="0"/>
              <a:t>access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i="1" dirty="0"/>
              <a:t>Protection</a:t>
            </a:r>
            <a:r>
              <a:rPr lang="en-US" sz="2800" dirty="0"/>
              <a:t> - allow/restrict access for files, directories, partitions</a:t>
            </a:r>
          </a:p>
        </p:txBody>
      </p:sp>
    </p:spTree>
    <p:extLst>
      <p:ext uri="{BB962C8B-B14F-4D97-AF65-F5344CB8AC3E}">
        <p14:creationId xmlns:p14="http://schemas.microsoft.com/office/powerpoint/2010/main" val="9251086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Performance and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876800"/>
            <a:ext cx="8128000" cy="160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Assume 4 KB files.  </a:t>
            </a:r>
          </a:p>
          <a:p>
            <a:r>
              <a:rPr lang="en-US" dirty="0" smtClean="0"/>
              <a:t>At crossover (~64 KB), only 6.6 MB/sec, Efficiency 7% (both bad)</a:t>
            </a:r>
          </a:p>
          <a:p>
            <a:r>
              <a:rPr lang="en-US" dirty="0" smtClean="0"/>
              <a:t>However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Most disk block sizes not larger than paging system hardware</a:t>
            </a:r>
          </a:p>
          <a:p>
            <a:pPr lvl="1"/>
            <a:r>
              <a:rPr lang="en-US" dirty="0" smtClean="0"/>
              <a:t>On x86 is 4K </a:t>
            </a:r>
            <a:r>
              <a:rPr lang="en-US" dirty="0" smtClean="0">
                <a:sym typeface="Wingdings" panose="05000000000000000000" pitchFamily="2" charset="2"/>
              </a:rPr>
              <a:t> m</a:t>
            </a:r>
            <a:r>
              <a:rPr lang="en-US" dirty="0" smtClean="0"/>
              <a:t>ost file systems pick 1KB – 4 KB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7800" y="6565900"/>
            <a:ext cx="8712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1200" dirty="0" err="1">
                <a:solidFill>
                  <a:srgbClr val="898989"/>
                </a:solidFill>
              </a:rPr>
              <a:t>Tanenbaum</a:t>
            </a:r>
            <a:r>
              <a:rPr lang="en-US" sz="1200" dirty="0">
                <a:solidFill>
                  <a:srgbClr val="898989"/>
                </a:solidFill>
              </a:rPr>
              <a:t>, Modern Operating Systems 3 e, (c) 2008 Prentice-Hall, Inc. All rights reserved. 0-13-</a:t>
            </a:r>
            <a:r>
              <a:rPr lang="en-US" sz="1200" b="1" dirty="0">
                <a:solidFill>
                  <a:srgbClr val="898989"/>
                </a:solidFill>
              </a:rPr>
              <a:t>6006639</a:t>
            </a:r>
          </a:p>
        </p:txBody>
      </p:sp>
      <p:pic>
        <p:nvPicPr>
          <p:cNvPr id="5" name="Picture 6" descr="D:\b\b4\IBM\04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387106" cy="33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1613193"/>
            <a:ext cx="109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Rate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91200" y="1982525"/>
            <a:ext cx="457200" cy="3619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05725" y="2159845"/>
            <a:ext cx="113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Utilization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886201" y="2529177"/>
            <a:ext cx="647699" cy="29022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496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dirty="0" smtClean="0"/>
              <a:t>Keeping Track of Free Blocks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5486400"/>
            <a:ext cx="7848600" cy="9445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Linked-list of free blocks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Bitmap of free blocks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51668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7182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Keeping Track of Free Blocks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5429250"/>
          </a:xfrm>
          <a:noFill/>
          <a:ln/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lphaLcParenR"/>
            </a:pPr>
            <a:r>
              <a:rPr lang="en-US" dirty="0" smtClean="0"/>
              <a:t>Linked list </a:t>
            </a:r>
            <a:r>
              <a:rPr lang="en-US" dirty="0"/>
              <a:t>of </a:t>
            </a:r>
            <a:r>
              <a:rPr lang="en-US" dirty="0" smtClean="0"/>
              <a:t>free blocks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1K </a:t>
            </a:r>
            <a:r>
              <a:rPr lang="en-US" dirty="0"/>
              <a:t>block, </a:t>
            </a:r>
            <a:r>
              <a:rPr lang="en-US" dirty="0" smtClean="0"/>
              <a:t>32 </a:t>
            </a:r>
            <a:r>
              <a:rPr lang="en-US" dirty="0"/>
              <a:t>bit disk block number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/>
              <a:t>= </a:t>
            </a:r>
            <a:r>
              <a:rPr lang="en-US" dirty="0" smtClean="0"/>
              <a:t>255 </a:t>
            </a:r>
            <a:r>
              <a:rPr lang="en-US" dirty="0"/>
              <a:t>free </a:t>
            </a:r>
            <a:r>
              <a:rPr lang="en-US" dirty="0" smtClean="0"/>
              <a:t>blocks/block (one number points to next block)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500 GB disk has 488 millions disk blocks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About 1,900,000 1 KB blocks to track free blocks</a:t>
            </a:r>
            <a:endParaRPr lang="en-US" dirty="0"/>
          </a:p>
          <a:p>
            <a:pPr marL="514350" indent="-514350">
              <a:lnSpc>
                <a:spcPct val="90000"/>
              </a:lnSpc>
              <a:buFont typeface="+mj-lt"/>
              <a:buAutoNum type="alphaLcParenR"/>
            </a:pPr>
            <a:r>
              <a:rPr lang="en-US" dirty="0" smtClean="0"/>
              <a:t>Bitmap of free blocks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1 bit per block, represents free or allocated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500 GB </a:t>
            </a:r>
            <a:r>
              <a:rPr lang="en-US" dirty="0"/>
              <a:t>disk needs </a:t>
            </a:r>
            <a:r>
              <a:rPr lang="en-US" dirty="0" smtClean="0"/>
              <a:t>488 million bits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About 60,000 1 KB blocks to track free 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427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Tradeoffs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noFill/>
          <a:ln/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Bitmap usually smaller since 1-bit per block rather than 32 bits per block</a:t>
            </a:r>
          </a:p>
          <a:p>
            <a:r>
              <a:rPr lang="en-US" dirty="0" smtClean="0"/>
              <a:t>Only </a:t>
            </a:r>
            <a:r>
              <a:rPr lang="en-US" dirty="0"/>
              <a:t>if </a:t>
            </a:r>
            <a:r>
              <a:rPr lang="en-US" dirty="0" smtClean="0"/>
              <a:t>disk </a:t>
            </a:r>
            <a:r>
              <a:rPr lang="en-US" dirty="0"/>
              <a:t>is nearly full does linked list </a:t>
            </a:r>
            <a:r>
              <a:rPr lang="en-US" dirty="0" smtClean="0"/>
              <a:t>require </a:t>
            </a:r>
            <a:r>
              <a:rPr lang="en-US" dirty="0"/>
              <a:t>fewer </a:t>
            </a:r>
            <a:r>
              <a:rPr lang="en-US" dirty="0" smtClean="0"/>
              <a:t>blocks</a:t>
            </a:r>
          </a:p>
          <a:p>
            <a:pPr lvl="1"/>
            <a:r>
              <a:rPr lang="en-US" dirty="0" smtClean="0"/>
              <a:t>But linked-list blocks are not needed </a:t>
            </a:r>
            <a:r>
              <a:rPr lang="en-US" dirty="0" smtClean="0"/>
              <a:t>for space (they </a:t>
            </a:r>
            <a:r>
              <a:rPr lang="en-US" dirty="0" smtClean="0"/>
              <a:t>are </a:t>
            </a:r>
            <a:r>
              <a:rPr lang="en-US" dirty="0" smtClean="0"/>
              <a:t>free)</a:t>
            </a:r>
          </a:p>
          <a:p>
            <a:pPr lvl="1"/>
            <a:r>
              <a:rPr lang="en-US" dirty="0" smtClean="0"/>
              <a:t>Only matters for some maintenance (e.g., consistency checking)</a:t>
            </a:r>
            <a:endParaRPr lang="en-US" dirty="0"/>
          </a:p>
          <a:p>
            <a:r>
              <a:rPr lang="en-US" dirty="0"/>
              <a:t>If enough RAM, bitmap method </a:t>
            </a:r>
            <a:r>
              <a:rPr lang="en-US" dirty="0" smtClean="0"/>
              <a:t>preferred since provides locality, too</a:t>
            </a:r>
            <a:endParaRPr lang="en-US" dirty="0"/>
          </a:p>
          <a:p>
            <a:r>
              <a:rPr lang="en-US" dirty="0"/>
              <a:t>If only 1 “block” of RAM, and disk is full, bitmap method may be inefficient since have to load multiple </a:t>
            </a:r>
            <a:r>
              <a:rPr lang="en-US" dirty="0" smtClean="0"/>
              <a:t>blocks to find free space</a:t>
            </a:r>
            <a:endParaRPr lang="en-US" dirty="0"/>
          </a:p>
          <a:p>
            <a:pPr lvl="1"/>
            <a:r>
              <a:rPr lang="en-US" dirty="0" smtClean="0"/>
              <a:t>Linked </a:t>
            </a:r>
            <a:r>
              <a:rPr lang="en-US" dirty="0"/>
              <a:t>list can take first in line</a:t>
            </a:r>
          </a:p>
        </p:txBody>
      </p:sp>
    </p:spTree>
    <p:extLst>
      <p:ext uri="{BB962C8B-B14F-4D97-AF65-F5344CB8AC3E}">
        <p14:creationId xmlns:p14="http://schemas.microsoft.com/office/powerpoint/2010/main" val="16426260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1143000"/>
          </a:xfrm>
          <a:noFill/>
          <a:ln/>
        </p:spPr>
        <p:txBody>
          <a:bodyPr/>
          <a:lstStyle/>
          <a:p>
            <a:r>
              <a:rPr lang="en-US" dirty="0"/>
              <a:t>File System Performance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3950"/>
            <a:ext cx="7772400" cy="4895850"/>
          </a:xfrm>
          <a:noFill/>
          <a:ln/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DRAM ~5 nanoseconds, Hard disk ~5 milliseconds</a:t>
            </a:r>
          </a:p>
          <a:p>
            <a:pPr lvl="1"/>
            <a:r>
              <a:rPr lang="en-US" dirty="0" smtClean="0"/>
              <a:t>Disk </a:t>
            </a:r>
            <a:r>
              <a:rPr lang="en-US" dirty="0"/>
              <a:t>access </a:t>
            </a:r>
            <a:r>
              <a:rPr lang="en-US" dirty="0" smtClean="0"/>
              <a:t>1,000,000x </a:t>
            </a:r>
            <a:r>
              <a:rPr lang="en-US" dirty="0"/>
              <a:t>slower than </a:t>
            </a:r>
            <a:r>
              <a:rPr lang="en-US" dirty="0" smtClean="0"/>
              <a:t>memory!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R</a:t>
            </a:r>
            <a:r>
              <a:rPr lang="en-US" dirty="0" smtClean="0"/>
              <a:t>educe </a:t>
            </a:r>
            <a:r>
              <a:rPr lang="en-US" dirty="0"/>
              <a:t>number of disk accesses </a:t>
            </a:r>
            <a:r>
              <a:rPr lang="en-US" dirty="0" smtClean="0"/>
              <a:t>needed</a:t>
            </a:r>
            <a:endParaRPr lang="en-US" dirty="0"/>
          </a:p>
          <a:p>
            <a:r>
              <a:rPr lang="en-US" dirty="0"/>
              <a:t>Block/buffer cache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ache </a:t>
            </a:r>
            <a:r>
              <a:rPr lang="en-US" dirty="0"/>
              <a:t>to memory</a:t>
            </a:r>
          </a:p>
          <a:p>
            <a:r>
              <a:rPr lang="en-US" dirty="0"/>
              <a:t>Full cache? </a:t>
            </a:r>
            <a:r>
              <a:rPr lang="en-US" dirty="0" smtClean="0"/>
              <a:t> Replacement algorithms use: </a:t>
            </a:r>
            <a:r>
              <a:rPr lang="en-US" dirty="0"/>
              <a:t>FIFO, LRU, 2nd chance …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xact </a:t>
            </a:r>
            <a:r>
              <a:rPr lang="en-US" dirty="0"/>
              <a:t>LRU can be done (why?)</a:t>
            </a:r>
          </a:p>
          <a:p>
            <a:r>
              <a:rPr lang="en-US" dirty="0" smtClean="0"/>
              <a:t>Pure LRU </a:t>
            </a:r>
            <a:r>
              <a:rPr lang="en-US" dirty="0"/>
              <a:t>inappropriate </a:t>
            </a:r>
            <a:r>
              <a:rPr lang="en-US" dirty="0" smtClean="0"/>
              <a:t>sometimes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e.g., </a:t>
            </a:r>
            <a:r>
              <a:rPr lang="en-US" dirty="0" smtClean="0">
                <a:sym typeface="Wingdings" panose="05000000000000000000" pitchFamily="2" charset="2"/>
              </a:rPr>
              <a:t>some blocks are “more important” than others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Block heavily used always in memory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rash w/</a:t>
            </a:r>
            <a:r>
              <a:rPr lang="en-US" dirty="0" err="1" smtClean="0"/>
              <a:t>inode</a:t>
            </a:r>
            <a:r>
              <a:rPr lang="en-US" dirty="0" smtClean="0"/>
              <a:t> </a:t>
            </a:r>
            <a:r>
              <a:rPr lang="en-US" dirty="0"/>
              <a:t>can lead to inconsistent state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rarely referenced (</a:t>
            </a:r>
            <a:r>
              <a:rPr lang="en-US" dirty="0" smtClean="0"/>
              <a:t>double </a:t>
            </a:r>
            <a:r>
              <a:rPr lang="en-US" dirty="0"/>
              <a:t>indirect block)</a:t>
            </a:r>
          </a:p>
        </p:txBody>
      </p:sp>
    </p:spTree>
    <p:extLst>
      <p:ext uri="{BB962C8B-B14F-4D97-AF65-F5344CB8AC3E}">
        <p14:creationId xmlns:p14="http://schemas.microsoft.com/office/powerpoint/2010/main" val="37683872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Modified LRU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Is </a:t>
            </a:r>
            <a:r>
              <a:rPr lang="en-US" dirty="0" smtClean="0"/>
              <a:t>block </a:t>
            </a:r>
            <a:r>
              <a:rPr lang="en-US" dirty="0"/>
              <a:t>likely to be needed soon?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no, put at beginning of list</a:t>
            </a:r>
          </a:p>
          <a:p>
            <a:r>
              <a:rPr lang="en-US" dirty="0"/>
              <a:t>Is </a:t>
            </a:r>
            <a:r>
              <a:rPr lang="en-US" dirty="0" smtClean="0"/>
              <a:t>block </a:t>
            </a:r>
            <a:r>
              <a:rPr lang="en-US" dirty="0"/>
              <a:t>essential for consistency of file system?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rite </a:t>
            </a:r>
            <a:r>
              <a:rPr lang="en-US" dirty="0" smtClean="0"/>
              <a:t>immediately</a:t>
            </a:r>
            <a:endParaRPr lang="en-US" dirty="0"/>
          </a:p>
          <a:p>
            <a:r>
              <a:rPr lang="en-US" dirty="0"/>
              <a:t>Occasionally write out all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sync</a:t>
            </a:r>
          </a:p>
        </p:txBody>
      </p:sp>
    </p:spTree>
    <p:extLst>
      <p:ext uri="{BB962C8B-B14F-4D97-AF65-F5344CB8AC3E}">
        <p14:creationId xmlns:p14="http://schemas.microsoft.com/office/powerpoint/2010/main" val="36662517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r>
              <a:rPr lang="en-US" dirty="0"/>
              <a:t>Files					</a:t>
            </a:r>
            <a:r>
              <a:rPr lang="en-US" dirty="0">
                <a:solidFill>
                  <a:srgbClr val="00CC00"/>
                </a:solidFill>
                <a:sym typeface="Monotype Sorts" pitchFamily="2" charset="2"/>
              </a:rPr>
              <a:t>(done)</a:t>
            </a:r>
            <a:endParaRPr lang="en-US" sz="2800" dirty="0"/>
          </a:p>
          <a:p>
            <a:r>
              <a:rPr lang="en-US" dirty="0"/>
              <a:t>Directories				</a:t>
            </a:r>
            <a:r>
              <a:rPr lang="en-US" dirty="0">
                <a:solidFill>
                  <a:srgbClr val="00CC00"/>
                </a:solidFill>
                <a:sym typeface="Monotype Sorts" pitchFamily="2" charset="2"/>
              </a:rPr>
              <a:t>(done)</a:t>
            </a:r>
            <a:endParaRPr lang="en-US" sz="2800" dirty="0"/>
          </a:p>
          <a:p>
            <a:r>
              <a:rPr lang="en-US" dirty="0"/>
              <a:t>Disk space management		</a:t>
            </a:r>
            <a:r>
              <a:rPr lang="en-US" dirty="0">
                <a:solidFill>
                  <a:srgbClr val="00CC00"/>
                </a:solidFill>
                <a:sym typeface="Monotype Sorts" pitchFamily="2" charset="2"/>
              </a:rPr>
              <a:t>(done)</a:t>
            </a:r>
            <a:r>
              <a:rPr lang="en-US" dirty="0"/>
              <a:t>	</a:t>
            </a:r>
          </a:p>
          <a:p>
            <a:r>
              <a:rPr lang="en-US" dirty="0" err="1"/>
              <a:t>Misc</a:t>
            </a:r>
            <a:r>
              <a:rPr lang="en-US" dirty="0"/>
              <a:t>					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(next)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pPr lvl="1"/>
            <a:r>
              <a:rPr lang="en-US" dirty="0"/>
              <a:t>partitions (</a:t>
            </a:r>
            <a:r>
              <a:rPr lang="en-US" dirty="0" err="1">
                <a:latin typeface="Courier New" pitchFamily="49" charset="0"/>
              </a:rPr>
              <a:t>fdisk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</a:rPr>
              <a:t>mount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maintenance</a:t>
            </a:r>
          </a:p>
          <a:p>
            <a:pPr lvl="1"/>
            <a:r>
              <a:rPr lang="en-US" dirty="0"/>
              <a:t>quotas</a:t>
            </a:r>
            <a:endParaRPr lang="en-US" dirty="0">
              <a:latin typeface="Courier New" pitchFamily="49" charset="0"/>
            </a:endParaRPr>
          </a:p>
          <a:p>
            <a:r>
              <a:rPr lang="en-US" dirty="0"/>
              <a:t>Example </a:t>
            </a:r>
            <a:r>
              <a:rPr lang="en-US" dirty="0" smtClean="0"/>
              <a:t>file systems</a:t>
            </a:r>
          </a:p>
        </p:txBody>
      </p:sp>
    </p:spTree>
    <p:extLst>
      <p:ext uri="{BB962C8B-B14F-4D97-AF65-F5344CB8AC3E}">
        <p14:creationId xmlns:p14="http://schemas.microsoft.com/office/powerpoint/2010/main" val="21364327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Partitions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5791200" cy="4876800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mount</a:t>
            </a:r>
            <a:r>
              <a:rPr lang="en-US" dirty="0"/>
              <a:t>, </a:t>
            </a:r>
            <a:r>
              <a:rPr lang="en-US" dirty="0" err="1">
                <a:latin typeface="Courier New" pitchFamily="49" charset="0"/>
              </a:rPr>
              <a:t>unmount</a:t>
            </a:r>
            <a:endParaRPr lang="en-US" dirty="0"/>
          </a:p>
          <a:p>
            <a:pPr lvl="1"/>
            <a:r>
              <a:rPr lang="en-US" dirty="0"/>
              <a:t>pick access point in </a:t>
            </a:r>
            <a:r>
              <a:rPr lang="en-US" dirty="0" smtClean="0"/>
              <a:t>file-system</a:t>
            </a:r>
          </a:p>
          <a:p>
            <a:pPr lvl="1"/>
            <a:r>
              <a:rPr lang="en-US" dirty="0" smtClean="0"/>
              <a:t>load </a:t>
            </a:r>
            <a:r>
              <a:rPr lang="en-US" i="1" dirty="0" smtClean="0"/>
              <a:t>super-block</a:t>
            </a:r>
            <a:r>
              <a:rPr lang="en-US" dirty="0" smtClean="0"/>
              <a:t> </a:t>
            </a:r>
            <a:r>
              <a:rPr lang="en-US" dirty="0"/>
              <a:t>from disk</a:t>
            </a:r>
          </a:p>
          <a:p>
            <a:r>
              <a:rPr lang="en-US" dirty="0" smtClean="0"/>
              <a:t>Super-block</a:t>
            </a:r>
            <a:endParaRPr lang="en-US" dirty="0"/>
          </a:p>
          <a:p>
            <a:pPr lvl="1"/>
            <a:r>
              <a:rPr lang="en-US" dirty="0"/>
              <a:t>file system type</a:t>
            </a:r>
          </a:p>
          <a:p>
            <a:pPr lvl="1"/>
            <a:r>
              <a:rPr lang="en-US" dirty="0"/>
              <a:t>block size</a:t>
            </a:r>
          </a:p>
          <a:p>
            <a:pPr lvl="1"/>
            <a:r>
              <a:rPr lang="en-US" dirty="0"/>
              <a:t>free blocks</a:t>
            </a:r>
          </a:p>
          <a:p>
            <a:pPr lvl="1"/>
            <a:r>
              <a:rPr lang="en-US" dirty="0"/>
              <a:t>free </a:t>
            </a:r>
            <a:r>
              <a:rPr lang="en-US" dirty="0" smtClean="0"/>
              <a:t>file descriptors (</a:t>
            </a:r>
            <a:r>
              <a:rPr lang="en-US" dirty="0" err="1" smtClean="0"/>
              <a:t>inodes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grpSp>
        <p:nvGrpSpPr>
          <p:cNvPr id="89098" name="Group 10"/>
          <p:cNvGrpSpPr>
            <a:grpSpLocks/>
          </p:cNvGrpSpPr>
          <p:nvPr/>
        </p:nvGrpSpPr>
        <p:grpSpPr bwMode="auto">
          <a:xfrm>
            <a:off x="5867400" y="4038600"/>
            <a:ext cx="609600" cy="609600"/>
            <a:chOff x="4704" y="2736"/>
            <a:chExt cx="384" cy="384"/>
          </a:xfrm>
        </p:grpSpPr>
        <p:sp>
          <p:nvSpPr>
            <p:cNvPr id="89094" name="Oval 6"/>
            <p:cNvSpPr>
              <a:spLocks noChangeArrowheads="1"/>
            </p:cNvSpPr>
            <p:nvPr/>
          </p:nvSpPr>
          <p:spPr bwMode="auto">
            <a:xfrm>
              <a:off x="4704" y="2976"/>
              <a:ext cx="384" cy="14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3" name="Oval 5"/>
            <p:cNvSpPr>
              <a:spLocks noChangeArrowheads="1"/>
            </p:cNvSpPr>
            <p:nvPr/>
          </p:nvSpPr>
          <p:spPr bwMode="auto">
            <a:xfrm>
              <a:off x="4704" y="2928"/>
              <a:ext cx="384" cy="14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2" name="Oval 4"/>
            <p:cNvSpPr>
              <a:spLocks noChangeArrowheads="1"/>
            </p:cNvSpPr>
            <p:nvPr/>
          </p:nvSpPr>
          <p:spPr bwMode="auto">
            <a:xfrm>
              <a:off x="4704" y="2880"/>
              <a:ext cx="384" cy="14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5" name="Oval 7"/>
            <p:cNvSpPr>
              <a:spLocks noChangeArrowheads="1"/>
            </p:cNvSpPr>
            <p:nvPr/>
          </p:nvSpPr>
          <p:spPr bwMode="auto">
            <a:xfrm>
              <a:off x="4704" y="2832"/>
              <a:ext cx="384" cy="14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6" name="Oval 8"/>
            <p:cNvSpPr>
              <a:spLocks noChangeArrowheads="1"/>
            </p:cNvSpPr>
            <p:nvPr/>
          </p:nvSpPr>
          <p:spPr bwMode="auto">
            <a:xfrm>
              <a:off x="4704" y="2784"/>
              <a:ext cx="384" cy="14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7" name="Oval 9"/>
            <p:cNvSpPr>
              <a:spLocks noChangeArrowheads="1"/>
            </p:cNvSpPr>
            <p:nvPr/>
          </p:nvSpPr>
          <p:spPr bwMode="auto">
            <a:xfrm>
              <a:off x="4704" y="2736"/>
              <a:ext cx="384" cy="14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099" name="Group 11"/>
          <p:cNvGrpSpPr>
            <a:grpSpLocks/>
          </p:cNvGrpSpPr>
          <p:nvPr/>
        </p:nvGrpSpPr>
        <p:grpSpPr bwMode="auto">
          <a:xfrm>
            <a:off x="7239000" y="4267200"/>
            <a:ext cx="609600" cy="609600"/>
            <a:chOff x="4704" y="2736"/>
            <a:chExt cx="384" cy="384"/>
          </a:xfrm>
        </p:grpSpPr>
        <p:sp>
          <p:nvSpPr>
            <p:cNvPr id="89100" name="Oval 12"/>
            <p:cNvSpPr>
              <a:spLocks noChangeArrowheads="1"/>
            </p:cNvSpPr>
            <p:nvPr/>
          </p:nvSpPr>
          <p:spPr bwMode="auto">
            <a:xfrm>
              <a:off x="4704" y="2976"/>
              <a:ext cx="384" cy="1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1" name="Oval 13"/>
            <p:cNvSpPr>
              <a:spLocks noChangeArrowheads="1"/>
            </p:cNvSpPr>
            <p:nvPr/>
          </p:nvSpPr>
          <p:spPr bwMode="auto">
            <a:xfrm>
              <a:off x="4704" y="2928"/>
              <a:ext cx="384" cy="1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2" name="Oval 14"/>
            <p:cNvSpPr>
              <a:spLocks noChangeArrowheads="1"/>
            </p:cNvSpPr>
            <p:nvPr/>
          </p:nvSpPr>
          <p:spPr bwMode="auto">
            <a:xfrm>
              <a:off x="4704" y="2880"/>
              <a:ext cx="384" cy="1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3" name="Oval 15"/>
            <p:cNvSpPr>
              <a:spLocks noChangeArrowheads="1"/>
            </p:cNvSpPr>
            <p:nvPr/>
          </p:nvSpPr>
          <p:spPr bwMode="auto">
            <a:xfrm>
              <a:off x="4704" y="2832"/>
              <a:ext cx="384" cy="1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4" name="Oval 16"/>
            <p:cNvSpPr>
              <a:spLocks noChangeArrowheads="1"/>
            </p:cNvSpPr>
            <p:nvPr/>
          </p:nvSpPr>
          <p:spPr bwMode="auto">
            <a:xfrm>
              <a:off x="4704" y="2784"/>
              <a:ext cx="384" cy="1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5" name="Oval 17"/>
            <p:cNvSpPr>
              <a:spLocks noChangeArrowheads="1"/>
            </p:cNvSpPr>
            <p:nvPr/>
          </p:nvSpPr>
          <p:spPr bwMode="auto">
            <a:xfrm>
              <a:off x="4704" y="2736"/>
              <a:ext cx="384" cy="1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106" name="Group 18"/>
          <p:cNvGrpSpPr>
            <a:grpSpLocks/>
          </p:cNvGrpSpPr>
          <p:nvPr/>
        </p:nvGrpSpPr>
        <p:grpSpPr bwMode="auto">
          <a:xfrm>
            <a:off x="8382000" y="4191000"/>
            <a:ext cx="609600" cy="609600"/>
            <a:chOff x="4704" y="2736"/>
            <a:chExt cx="384" cy="384"/>
          </a:xfrm>
        </p:grpSpPr>
        <p:sp>
          <p:nvSpPr>
            <p:cNvPr id="89107" name="Oval 19"/>
            <p:cNvSpPr>
              <a:spLocks noChangeArrowheads="1"/>
            </p:cNvSpPr>
            <p:nvPr/>
          </p:nvSpPr>
          <p:spPr bwMode="auto">
            <a:xfrm>
              <a:off x="4704" y="2976"/>
              <a:ext cx="384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8" name="Oval 20"/>
            <p:cNvSpPr>
              <a:spLocks noChangeArrowheads="1"/>
            </p:cNvSpPr>
            <p:nvPr/>
          </p:nvSpPr>
          <p:spPr bwMode="auto">
            <a:xfrm>
              <a:off x="4704" y="2928"/>
              <a:ext cx="384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9" name="Oval 21"/>
            <p:cNvSpPr>
              <a:spLocks noChangeArrowheads="1"/>
            </p:cNvSpPr>
            <p:nvPr/>
          </p:nvSpPr>
          <p:spPr bwMode="auto">
            <a:xfrm>
              <a:off x="4704" y="2880"/>
              <a:ext cx="384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0" name="Oval 22"/>
            <p:cNvSpPr>
              <a:spLocks noChangeArrowheads="1"/>
            </p:cNvSpPr>
            <p:nvPr/>
          </p:nvSpPr>
          <p:spPr bwMode="auto">
            <a:xfrm>
              <a:off x="4704" y="2832"/>
              <a:ext cx="384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1" name="Oval 23"/>
            <p:cNvSpPr>
              <a:spLocks noChangeArrowheads="1"/>
            </p:cNvSpPr>
            <p:nvPr/>
          </p:nvSpPr>
          <p:spPr bwMode="auto">
            <a:xfrm>
              <a:off x="4704" y="2784"/>
              <a:ext cx="384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2" name="Oval 24"/>
            <p:cNvSpPr>
              <a:spLocks noChangeArrowheads="1"/>
            </p:cNvSpPr>
            <p:nvPr/>
          </p:nvSpPr>
          <p:spPr bwMode="auto">
            <a:xfrm>
              <a:off x="4704" y="2736"/>
              <a:ext cx="384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7362825" y="2514600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/ (root)</a:t>
            </a:r>
            <a:endParaRPr lang="en-US"/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6372225" y="3429000"/>
            <a:ext cx="5982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usr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6981825" y="3657600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home</a:t>
            </a:r>
          </a:p>
        </p:txBody>
      </p:sp>
      <p:sp>
        <p:nvSpPr>
          <p:cNvPr id="89116" name="Text Box 28"/>
          <p:cNvSpPr txBox="1">
            <a:spLocks noChangeArrowheads="1"/>
          </p:cNvSpPr>
          <p:nvPr/>
        </p:nvSpPr>
        <p:spPr bwMode="auto">
          <a:xfrm>
            <a:off x="8077200" y="3505200"/>
            <a:ext cx="5982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tmp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117" name="Line 29"/>
          <p:cNvSpPr>
            <a:spLocks noChangeShapeType="1"/>
          </p:cNvSpPr>
          <p:nvPr/>
        </p:nvSpPr>
        <p:spPr bwMode="auto">
          <a:xfrm flipH="1">
            <a:off x="6829425" y="3048000"/>
            <a:ext cx="409575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8" name="Line 30"/>
          <p:cNvSpPr>
            <a:spLocks noChangeShapeType="1"/>
          </p:cNvSpPr>
          <p:nvPr/>
        </p:nvSpPr>
        <p:spPr bwMode="auto">
          <a:xfrm>
            <a:off x="7439025" y="3124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9" name="Line 31"/>
          <p:cNvSpPr>
            <a:spLocks noChangeShapeType="1"/>
          </p:cNvSpPr>
          <p:nvPr/>
        </p:nvSpPr>
        <p:spPr bwMode="auto">
          <a:xfrm>
            <a:off x="7820025" y="3048000"/>
            <a:ext cx="180975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932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lasses\5600\assets\plug-in-usb-di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82" y="1685499"/>
            <a:ext cx="5116918" cy="40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isn’t Just for </a:t>
            </a:r>
            <a:r>
              <a:rPr lang="en-US" dirty="0" err="1" smtClean="0"/>
              <a:t>Bootup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5" y="1447800"/>
            <a:ext cx="4485565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plug storage devices into running system, mount executed in background</a:t>
            </a:r>
          </a:p>
          <a:p>
            <a:pPr lvl="1"/>
            <a:r>
              <a:rPr lang="en-US" sz="2400" dirty="0" smtClean="0"/>
              <a:t>e.g., plugging in USB stick</a:t>
            </a:r>
          </a:p>
          <a:p>
            <a:r>
              <a:rPr lang="en-US" sz="2800" dirty="0" smtClean="0"/>
              <a:t>What does it mean to “safely eject” device?</a:t>
            </a:r>
          </a:p>
          <a:p>
            <a:pPr lvl="1"/>
            <a:r>
              <a:rPr lang="en-US" sz="2400" dirty="0"/>
              <a:t>Flush </a:t>
            </a:r>
            <a:r>
              <a:rPr lang="en-US" sz="2400" dirty="0" smtClean="0"/>
              <a:t>cached writes to that device</a:t>
            </a:r>
            <a:endParaRPr lang="en-US" sz="2400" dirty="0"/>
          </a:p>
          <a:p>
            <a:pPr lvl="1"/>
            <a:r>
              <a:rPr lang="en-US" sz="2400" dirty="0" smtClean="0"/>
              <a:t>Cleanly unmount file system on that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File System Maintenance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3058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Format:</a:t>
            </a:r>
          </a:p>
          <a:p>
            <a:pPr lvl="1"/>
            <a:r>
              <a:rPr lang="en-US" sz="2400" dirty="0" smtClean="0"/>
              <a:t>Create </a:t>
            </a:r>
            <a:r>
              <a:rPr lang="en-US" sz="2400" dirty="0"/>
              <a:t>file system structure: super block, </a:t>
            </a:r>
            <a:r>
              <a:rPr lang="en-US" sz="2400" dirty="0" smtClean="0"/>
              <a:t>descriptors (</a:t>
            </a:r>
            <a:r>
              <a:rPr lang="en-US" sz="2400" dirty="0" err="1" smtClean="0"/>
              <a:t>inodes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>
                <a:latin typeface="Courier New" pitchFamily="49" charset="0"/>
              </a:rPr>
              <a:t>format</a:t>
            </a:r>
            <a:r>
              <a:rPr lang="en-US" sz="2400" dirty="0"/>
              <a:t> (</a:t>
            </a:r>
            <a:r>
              <a:rPr lang="en-US" sz="2400" dirty="0" smtClean="0">
                <a:solidFill>
                  <a:srgbClr val="0070C0"/>
                </a:solidFill>
              </a:rPr>
              <a:t>Windows</a:t>
            </a:r>
            <a:r>
              <a:rPr lang="en-US" sz="2400" dirty="0" smtClean="0"/>
              <a:t>), </a:t>
            </a:r>
            <a:r>
              <a:rPr lang="en-US" sz="2400" dirty="0">
                <a:latin typeface="Courier New" pitchFamily="49" charset="0"/>
              </a:rPr>
              <a:t>mke2fs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008000"/>
                </a:solidFill>
              </a:rPr>
              <a:t>Linux</a:t>
            </a:r>
            <a:r>
              <a:rPr lang="en-US" sz="2400" dirty="0" smtClean="0"/>
              <a:t>) </a:t>
            </a:r>
          </a:p>
          <a:p>
            <a:pPr marL="914400" lvl="2" indent="0">
              <a:buNone/>
            </a:pPr>
            <a:r>
              <a:rPr lang="en-US" sz="2000" dirty="0" smtClean="0"/>
              <a:t>(e.g.,  </a:t>
            </a:r>
            <a:r>
              <a:rPr lang="en-US" sz="2000" dirty="0" smtClean="0">
                <a:solidFill>
                  <a:srgbClr val="0070C0"/>
                </a:solidFill>
              </a:rPr>
              <a:t>Windows</a:t>
            </a:r>
            <a:r>
              <a:rPr lang="en-US" sz="2000" dirty="0" smtClean="0"/>
              <a:t>: “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format /?</a:t>
            </a:r>
            <a:r>
              <a:rPr lang="en-US" sz="2000" dirty="0" smtClean="0">
                <a:cs typeface="Courier New" pitchFamily="49" charset="0"/>
              </a:rPr>
              <a:t>” and </a:t>
            </a:r>
            <a:r>
              <a:rPr lang="en-US" sz="2000" dirty="0" smtClean="0">
                <a:solidFill>
                  <a:srgbClr val="008000"/>
                </a:solidFill>
                <a:cs typeface="Courier New" pitchFamily="49" charset="0"/>
              </a:rPr>
              <a:t>Linux</a:t>
            </a:r>
            <a:r>
              <a:rPr lang="en-US" sz="2000" dirty="0" smtClean="0">
                <a:cs typeface="Courier New" pitchFamily="49" charset="0"/>
              </a:rPr>
              <a:t>: “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man mke2fs</a:t>
            </a:r>
            <a:r>
              <a:rPr lang="en-US" sz="2000" dirty="0" smtClean="0">
                <a:cs typeface="Courier New" pitchFamily="49" charset="0"/>
              </a:rPr>
              <a:t>”)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/>
              <a:t>“Bad blocks”</a:t>
            </a:r>
          </a:p>
          <a:p>
            <a:pPr lvl="1"/>
            <a:r>
              <a:rPr lang="en-US" sz="2400" dirty="0" smtClean="0"/>
              <a:t>Most </a:t>
            </a:r>
            <a:r>
              <a:rPr lang="en-US" sz="2400" dirty="0"/>
              <a:t>disks have </a:t>
            </a:r>
            <a:r>
              <a:rPr lang="en-US" sz="2400" dirty="0" smtClean="0"/>
              <a:t>some (even when brand new)</a:t>
            </a:r>
            <a:endParaRPr lang="en-US" sz="2400" dirty="0"/>
          </a:p>
          <a:p>
            <a:pPr lvl="1"/>
            <a:r>
              <a:rPr lang="en-US" sz="2400" dirty="0" err="1" smtClean="0">
                <a:latin typeface="Courier New" pitchFamily="49" charset="0"/>
              </a:rPr>
              <a:t>chkdsk</a:t>
            </a: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Win</a:t>
            </a:r>
            <a:r>
              <a:rPr lang="en-US" sz="2400" dirty="0" smtClean="0"/>
              <a:t>, or properties-&gt;tools-&gt;error checking) </a:t>
            </a:r>
            <a:r>
              <a:rPr lang="en-US" sz="2400" dirty="0"/>
              <a:t>or </a:t>
            </a:r>
            <a:r>
              <a:rPr lang="en-US" sz="2400" dirty="0" err="1">
                <a:latin typeface="Courier New" pitchFamily="49" charset="0"/>
              </a:rPr>
              <a:t>badblocks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008000"/>
                </a:solidFill>
              </a:rPr>
              <a:t>Linux</a:t>
            </a:r>
            <a:r>
              <a:rPr lang="en-US" sz="2400" dirty="0"/>
              <a:t>)</a:t>
            </a:r>
          </a:p>
          <a:p>
            <a:pPr lvl="1"/>
            <a:r>
              <a:rPr lang="en-US" sz="2400" dirty="0" smtClean="0"/>
              <a:t>Add </a:t>
            </a:r>
            <a:r>
              <a:rPr lang="en-US" sz="2400" dirty="0"/>
              <a:t>to “bad-blocks” list (file system can ignore)</a:t>
            </a:r>
          </a:p>
          <a:p>
            <a:r>
              <a:rPr lang="en-US" sz="2800" dirty="0" smtClean="0"/>
              <a:t>Defragment (see picture next slide)</a:t>
            </a:r>
            <a:endParaRPr lang="en-US" sz="2800" dirty="0"/>
          </a:p>
          <a:p>
            <a:pPr lvl="1"/>
            <a:r>
              <a:rPr lang="en-US" sz="2400" dirty="0" smtClean="0"/>
              <a:t>Arrange </a:t>
            </a:r>
            <a:r>
              <a:rPr lang="en-US" sz="2400" dirty="0"/>
              <a:t>blocks </a:t>
            </a:r>
            <a:r>
              <a:rPr lang="en-US" sz="2400" dirty="0" smtClean="0"/>
              <a:t>allocated to files efficiently</a:t>
            </a:r>
            <a:endParaRPr lang="en-US" sz="2400" dirty="0"/>
          </a:p>
          <a:p>
            <a:r>
              <a:rPr lang="en-US" sz="2800" dirty="0"/>
              <a:t>Scanning (when system crashes)</a:t>
            </a:r>
          </a:p>
          <a:p>
            <a:pPr lvl="1"/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lost+found</a:t>
            </a:r>
            <a:r>
              <a:rPr lang="en-US" sz="2400" dirty="0"/>
              <a:t>, correcting file descriptors...</a:t>
            </a:r>
          </a:p>
        </p:txBody>
      </p:sp>
    </p:spTree>
    <p:extLst>
      <p:ext uri="{BB962C8B-B14F-4D97-AF65-F5344CB8AC3E}">
        <p14:creationId xmlns:p14="http://schemas.microsoft.com/office/powerpoint/2010/main" val="274744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Files: The User’s Point of View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  <a:noFill/>
          <a:ln/>
        </p:spPr>
        <p:txBody>
          <a:bodyPr>
            <a:normAutofit fontScale="85000" lnSpcReduction="20000"/>
          </a:bodyPr>
          <a:lstStyle/>
          <a:p>
            <a:r>
              <a:rPr lang="en-US" dirty="0"/>
              <a:t>Naming: how </a:t>
            </a:r>
            <a:r>
              <a:rPr lang="en-US" dirty="0" smtClean="0"/>
              <a:t>does user </a:t>
            </a:r>
            <a:r>
              <a:rPr lang="en-US" dirty="0"/>
              <a:t>refer to it</a:t>
            </a:r>
            <a:r>
              <a:rPr lang="en-US" dirty="0" smtClean="0"/>
              <a:t>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Does case </a:t>
            </a:r>
            <a:r>
              <a:rPr lang="en-US" sz="3200" dirty="0" smtClean="0"/>
              <a:t>matter? Example: </a:t>
            </a:r>
            <a:r>
              <a:rPr lang="en-US" sz="3200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blah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BLAH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3200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Blah</a:t>
            </a:r>
          </a:p>
          <a:p>
            <a:pPr lvl="1"/>
            <a:r>
              <a:rPr lang="en-US" dirty="0" smtClean="0"/>
              <a:t>Users often don’t distinguish, and in much of Internet no difference (e.g., domain name), but sometimes (e.g., URL path)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Windows: </a:t>
            </a:r>
            <a:r>
              <a:rPr lang="en-US" dirty="0" smtClean="0"/>
              <a:t>generally case doesn’t matter, but is preserved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Linux: </a:t>
            </a:r>
            <a:r>
              <a:rPr lang="en-US" dirty="0" smtClean="0"/>
              <a:t>generally case matters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900" dirty="0"/>
              <a:t>Does extension </a:t>
            </a:r>
            <a:r>
              <a:rPr lang="en-US" sz="2900" dirty="0" smtClean="0"/>
              <a:t>matter? Example: </a:t>
            </a:r>
            <a:r>
              <a:rPr lang="en-US" sz="2900" dirty="0" err="1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file.c</a:t>
            </a:r>
            <a:r>
              <a:rPr lang="en-US" sz="29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900" dirty="0">
                <a:latin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900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file.com</a:t>
            </a:r>
          </a:p>
          <a:p>
            <a:pPr lvl="1"/>
            <a:r>
              <a:rPr lang="en-US" dirty="0" smtClean="0"/>
              <a:t>Software may distinguish (e.g., compiler for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en-US" dirty="0" err="1" smtClean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cpp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smtClean="0"/>
              <a:t>Windows </a:t>
            </a:r>
            <a:r>
              <a:rPr lang="en-US" dirty="0"/>
              <a:t>E</a:t>
            </a:r>
            <a:r>
              <a:rPr lang="en-US" dirty="0" smtClean="0"/>
              <a:t>xplorer for application association)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Windows: </a:t>
            </a:r>
            <a:r>
              <a:rPr lang="en-US" dirty="0" smtClean="0"/>
              <a:t>explorer recognizes extension for applications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Linux: </a:t>
            </a:r>
            <a:r>
              <a:rPr lang="en-US" dirty="0" smtClean="0"/>
              <a:t>extension ignored by system, but software may use defaults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471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Defragmenting (Example, 1 of 2)</a:t>
            </a:r>
            <a:endParaRPr lang="en-US" dirty="0"/>
          </a:p>
        </p:txBody>
      </p:sp>
      <p:pic>
        <p:nvPicPr>
          <p:cNvPr id="4" name="Picture 4" descr="http://www.digitizd.com/wp-content/uploads/2010/02/defr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02797"/>
            <a:ext cx="647609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1360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Defragmenting (Example, </a:t>
            </a:r>
            <a:r>
              <a:rPr lang="en-US" dirty="0" smtClean="0"/>
              <a:t>2 </a:t>
            </a:r>
            <a:r>
              <a:rPr lang="en-US" dirty="0"/>
              <a:t>of 2)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4283"/>
            <a:ext cx="501003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461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Disk Quotas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505200" cy="4876800"/>
          </a:xfrm>
          <a:noFill/>
          <a:ln/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Table 1: Open file table in memory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When </a:t>
            </a:r>
            <a:r>
              <a:rPr lang="en-US" dirty="0"/>
              <a:t>file size changed, charged to user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User </a:t>
            </a:r>
            <a:r>
              <a:rPr lang="en-US" dirty="0"/>
              <a:t>index to table 2</a:t>
            </a:r>
          </a:p>
          <a:p>
            <a:pPr>
              <a:lnSpc>
                <a:spcPct val="90000"/>
              </a:lnSpc>
            </a:pPr>
            <a:r>
              <a:rPr lang="en-US" dirty="0"/>
              <a:t>Table 2:  quota record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Soft </a:t>
            </a:r>
            <a:r>
              <a:rPr lang="en-US" dirty="0"/>
              <a:t>limit checked, exceed allowed w/warning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Hard </a:t>
            </a:r>
            <a:r>
              <a:rPr lang="en-US" dirty="0"/>
              <a:t>limit never exceeded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Limit: </a:t>
            </a:r>
            <a:r>
              <a:rPr lang="en-US" dirty="0" smtClean="0"/>
              <a:t>blocks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smtClean="0"/>
              <a:t> file descriptors (</a:t>
            </a:r>
            <a:r>
              <a:rPr lang="en-US" dirty="0" err="1" smtClean="0"/>
              <a:t>inodes</a:t>
            </a:r>
            <a:r>
              <a:rPr lang="en-US" dirty="0" smtClean="0"/>
              <a:t>)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Running out of </a:t>
            </a:r>
            <a:r>
              <a:rPr lang="en-US" dirty="0" err="1" smtClean="0"/>
              <a:t>inodes</a:t>
            </a:r>
            <a:r>
              <a:rPr lang="en-US" dirty="0" smtClean="0"/>
              <a:t> as bad as running out of blocks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Overhead</a:t>
            </a:r>
            <a:r>
              <a:rPr lang="en-US" dirty="0"/>
              <a:t>? </a:t>
            </a:r>
            <a:r>
              <a:rPr lang="en-US" dirty="0" smtClean="0"/>
              <a:t>Again</a:t>
            </a:r>
            <a:r>
              <a:rPr lang="en-US" dirty="0"/>
              <a:t>, in </a:t>
            </a:r>
            <a:r>
              <a:rPr lang="en-US" dirty="0" smtClean="0"/>
              <a:t>memory</a:t>
            </a:r>
            <a:endParaRPr lang="en-US" dirty="0"/>
          </a:p>
        </p:txBody>
      </p:sp>
      <p:pic>
        <p:nvPicPr>
          <p:cNvPr id="4" name="Picture 6" descr="D:\b\b4\IBM\04-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4999"/>
            <a:ext cx="5054276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142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Files					</a:t>
            </a:r>
            <a:r>
              <a:rPr lang="en-US" dirty="0">
                <a:solidFill>
                  <a:srgbClr val="00CC00"/>
                </a:solidFill>
                <a:sym typeface="Monotype Sorts" pitchFamily="2" charset="2"/>
              </a:rPr>
              <a:t>(done)</a:t>
            </a:r>
            <a:endParaRPr lang="en-US" sz="2800" dirty="0"/>
          </a:p>
          <a:p>
            <a:r>
              <a:rPr lang="en-US" dirty="0"/>
              <a:t>Directories				</a:t>
            </a:r>
            <a:r>
              <a:rPr lang="en-US" dirty="0">
                <a:solidFill>
                  <a:srgbClr val="00CC00"/>
                </a:solidFill>
                <a:sym typeface="Monotype Sorts" pitchFamily="2" charset="2"/>
              </a:rPr>
              <a:t>(done)</a:t>
            </a:r>
            <a:endParaRPr lang="en-US" sz="2800" dirty="0"/>
          </a:p>
          <a:p>
            <a:r>
              <a:rPr lang="en-US" dirty="0"/>
              <a:t>Disk space management		</a:t>
            </a:r>
            <a:r>
              <a:rPr lang="en-US" dirty="0">
                <a:solidFill>
                  <a:srgbClr val="00CC00"/>
                </a:solidFill>
                <a:sym typeface="Monotype Sorts" pitchFamily="2" charset="2"/>
              </a:rPr>
              <a:t>(done</a:t>
            </a:r>
            <a:r>
              <a:rPr lang="en-US" dirty="0" smtClean="0">
                <a:solidFill>
                  <a:srgbClr val="00CC00"/>
                </a:solidFill>
                <a:sym typeface="Monotype Sorts" pitchFamily="2" charset="2"/>
              </a:rPr>
              <a:t>)</a:t>
            </a:r>
            <a:endParaRPr lang="en-US" dirty="0" smtClean="0"/>
          </a:p>
          <a:p>
            <a:r>
              <a:rPr lang="en-US" dirty="0" err="1" smtClean="0"/>
              <a:t>Misc</a:t>
            </a:r>
            <a:r>
              <a:rPr lang="en-US" dirty="0" smtClean="0"/>
              <a:t>					</a:t>
            </a:r>
            <a:r>
              <a:rPr lang="en-US" dirty="0" smtClean="0">
                <a:solidFill>
                  <a:srgbClr val="00CC00"/>
                </a:solidFill>
                <a:sym typeface="Monotype Sorts" pitchFamily="2" charset="2"/>
              </a:rPr>
              <a:t>(</a:t>
            </a:r>
            <a:r>
              <a:rPr lang="en-US" dirty="0">
                <a:solidFill>
                  <a:srgbClr val="00CC00"/>
                </a:solidFill>
                <a:sym typeface="Monotype Sorts" pitchFamily="2" charset="2"/>
              </a:rPr>
              <a:t>done)</a:t>
            </a:r>
            <a:endParaRPr lang="en-US" sz="2800" dirty="0"/>
          </a:p>
          <a:p>
            <a:r>
              <a:rPr lang="en-US" dirty="0" smtClean="0"/>
              <a:t>Example systems			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next)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Linux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10345134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Linux</a:t>
            </a:r>
            <a:r>
              <a:rPr lang="en-US" dirty="0" smtClean="0"/>
              <a:t>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286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Virtual FS allows loading of many different FS, without changing process interface</a:t>
            </a:r>
          </a:p>
          <a:p>
            <a:pPr lvl="1"/>
            <a:r>
              <a:rPr lang="en-US" dirty="0" smtClean="0"/>
              <a:t>Still have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file_struct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open()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creat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(), …</a:t>
            </a:r>
          </a:p>
          <a:p>
            <a:r>
              <a:rPr lang="en-US" dirty="0" smtClean="0"/>
              <a:t>When build/install, FS choices </a:t>
            </a:r>
            <a:r>
              <a:rPr lang="en-US" dirty="0" smtClean="0">
                <a:sym typeface="Wingdings" pitchFamily="2" charset="2"/>
              </a:rPr>
              <a:t> ext3/4, </a:t>
            </a:r>
            <a:r>
              <a:rPr lang="en-US" dirty="0" err="1" smtClean="0">
                <a:sym typeface="Wingdings" pitchFamily="2" charset="2"/>
              </a:rPr>
              <a:t>hfps</a:t>
            </a:r>
            <a:r>
              <a:rPr lang="en-US" dirty="0" smtClean="0">
                <a:sym typeface="Wingdings" pitchFamily="2" charset="2"/>
              </a:rPr>
              <a:t>, DOS, NFS, NTFS, </a:t>
            </a:r>
            <a:r>
              <a:rPr lang="en-US" dirty="0" err="1" smtClean="0">
                <a:sym typeface="Wingdings" pitchFamily="2" charset="2"/>
              </a:rPr>
              <a:t>smbfs</a:t>
            </a:r>
            <a:r>
              <a:rPr lang="en-US" dirty="0" smtClean="0">
                <a:sym typeface="Wingdings" pitchFamily="2" charset="2"/>
              </a:rPr>
              <a:t>, is9660, … (about 2 dozen)</a:t>
            </a:r>
          </a:p>
          <a:p>
            <a:r>
              <a:rPr lang="en-US" dirty="0" smtClean="0">
                <a:sym typeface="Wingdings" pitchFamily="2" charset="2"/>
              </a:rPr>
              <a:t>ext4 is “default” for many, most </a:t>
            </a:r>
            <a:r>
              <a:rPr lang="en-US" dirty="0" smtClean="0">
                <a:sym typeface="Wingdings" pitchFamily="2" charset="2"/>
              </a:rPr>
              <a:t>popular (but ext3 still widely in use, e.g., CCC)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4" name="Picture 6" descr="D:\b\b4\IBM\04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581146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0843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File System: </a:t>
            </a:r>
            <a:r>
              <a:rPr lang="en-US" dirty="0" err="1" smtClean="0"/>
              <a:t>extfs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“Extended” </a:t>
            </a:r>
            <a:r>
              <a:rPr lang="en-US" dirty="0"/>
              <a:t>(from </a:t>
            </a:r>
            <a:r>
              <a:rPr lang="en-US" dirty="0" err="1" smtClean="0"/>
              <a:t>Minix</a:t>
            </a:r>
            <a:r>
              <a:rPr lang="en-US" dirty="0"/>
              <a:t>) file </a:t>
            </a:r>
            <a:r>
              <a:rPr lang="en-US" dirty="0" smtClean="0"/>
              <a:t>system, version 2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Minix</a:t>
            </a:r>
            <a:r>
              <a:rPr lang="en-US" dirty="0" smtClean="0"/>
              <a:t> a </a:t>
            </a:r>
            <a:r>
              <a:rPr lang="en-US" dirty="0"/>
              <a:t>U</a:t>
            </a:r>
            <a:r>
              <a:rPr lang="en-US" dirty="0" smtClean="0"/>
              <a:t>nix-like teaching OS by </a:t>
            </a:r>
            <a:r>
              <a:rPr lang="en-US" dirty="0" err="1" smtClean="0"/>
              <a:t>Tanenbaum</a:t>
            </a:r>
            <a:r>
              <a:rPr lang="en-US" dirty="0" smtClean="0"/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ext2fs</a:t>
            </a:r>
          </a:p>
          <a:p>
            <a:pPr lvl="1"/>
            <a:r>
              <a:rPr lang="en-US" dirty="0" smtClean="0"/>
              <a:t>Long file names, long files, better performance</a:t>
            </a:r>
          </a:p>
          <a:p>
            <a:pPr lvl="1"/>
            <a:r>
              <a:rPr lang="en-US" dirty="0" smtClean="0"/>
              <a:t>Main for many years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ext3fs</a:t>
            </a:r>
          </a:p>
          <a:p>
            <a:pPr lvl="1"/>
            <a:r>
              <a:rPr lang="en-US" dirty="0" smtClean="0"/>
              <a:t>Larger files (2 TB), Larger file system (32 TB)</a:t>
            </a:r>
          </a:p>
          <a:p>
            <a:pPr lvl="1"/>
            <a:r>
              <a:rPr lang="en-US" dirty="0" smtClean="0"/>
              <a:t>Fully compatible with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ext2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dds journaling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ext4fs</a:t>
            </a:r>
          </a:p>
          <a:p>
            <a:pPr lvl="1"/>
            <a:r>
              <a:rPr lang="en-US" dirty="0" smtClean="0"/>
              <a:t>Larger files (16 TB), Larger file systems (1 EB)</a:t>
            </a:r>
          </a:p>
          <a:p>
            <a:pPr lvl="1"/>
            <a:r>
              <a:rPr lang="en-US" dirty="0" smtClean="0"/>
              <a:t>Extents (for free space management)</a:t>
            </a:r>
          </a:p>
          <a:p>
            <a:pPr lvl="1"/>
            <a:r>
              <a:rPr lang="en-US" dirty="0" smtClean="0"/>
              <a:t>Improved perf (multi-block allocation, journal checksum…)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724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Linux </a:t>
            </a:r>
            <a:r>
              <a:rPr lang="en-US" dirty="0" smtClean="0"/>
              <a:t>File System</a:t>
            </a:r>
            <a:r>
              <a:rPr lang="en-US" dirty="0"/>
              <a:t>: </a:t>
            </a:r>
            <a:r>
              <a:rPr lang="en-US" dirty="0" err="1" smtClean="0"/>
              <a:t>inodes</a:t>
            </a:r>
            <a:r>
              <a:rPr lang="en-US" dirty="0" smtClean="0"/>
              <a:t> (1 of 2)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2895600" cy="4114800"/>
          </a:xfrm>
        </p:spPr>
        <p:txBody>
          <a:bodyPr/>
          <a:lstStyle/>
          <a:p>
            <a:r>
              <a:rPr lang="en-US" dirty="0" smtClean="0"/>
              <a:t>Uses </a:t>
            </a:r>
            <a:r>
              <a:rPr lang="en-US" dirty="0" err="1" smtClean="0"/>
              <a:t>inodes</a:t>
            </a:r>
            <a:endParaRPr lang="en-US" dirty="0"/>
          </a:p>
          <a:p>
            <a:pPr lvl="1"/>
            <a:r>
              <a:rPr lang="en-US" i="1" dirty="0"/>
              <a:t>mode</a:t>
            </a:r>
            <a:r>
              <a:rPr lang="en-US" dirty="0"/>
              <a:t> for file, directory, symbolic link ...</a:t>
            </a:r>
          </a:p>
        </p:txBody>
      </p:sp>
      <p:pic>
        <p:nvPicPr>
          <p:cNvPr id="6146" name="Picture 2" descr="http://img.blog.163.com/photo/5N6yw4gUk_ZZ-1Ia9zkQAQ==/873979802686887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46" y="1752600"/>
            <a:ext cx="509665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47858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dirty="0" smtClean="0"/>
              <a:t>Linux File System: </a:t>
            </a:r>
            <a:r>
              <a:rPr lang="en-US" dirty="0" err="1" smtClean="0"/>
              <a:t>inodes</a:t>
            </a:r>
            <a:r>
              <a:rPr lang="en-US" dirty="0" smtClean="0"/>
              <a:t> (2 of 2)</a:t>
            </a:r>
            <a:endParaRPr lang="en-US" dirty="0"/>
          </a:p>
        </p:txBody>
      </p:sp>
      <p:pic>
        <p:nvPicPr>
          <p:cNvPr id="4" name="Picture 6" descr="D:\b\b4\IBM\10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5257800" cy="265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52600" y="3475286"/>
            <a:ext cx="6019800" cy="323031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ext3_inode { 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onsolas" panose="020B0609020204030204" pitchFamily="49" charset="0"/>
              </a:rPr>
              <a:t>  __u16    </a:t>
            </a:r>
            <a:r>
              <a:rPr lang="en-US" dirty="0" err="1" smtClean="0">
                <a:latin typeface="Consolas" panose="020B0609020204030204" pitchFamily="49" charset="0"/>
              </a:rPr>
              <a:t>i_mode</a:t>
            </a:r>
            <a:r>
              <a:rPr lang="en-US" dirty="0" smtClean="0">
                <a:latin typeface="Consolas" panose="020B0609020204030204" pitchFamily="49" charset="0"/>
              </a:rPr>
              <a:t>;   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File mode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onsolas" panose="020B0609020204030204" pitchFamily="49" charset="0"/>
              </a:rPr>
              <a:t>  __u16    </a:t>
            </a:r>
            <a:r>
              <a:rPr lang="en-US" dirty="0" err="1" smtClean="0">
                <a:latin typeface="Consolas" panose="020B0609020204030204" pitchFamily="49" charset="0"/>
              </a:rPr>
              <a:t>i_uid</a:t>
            </a:r>
            <a:r>
              <a:rPr lang="en-US" dirty="0" smtClean="0">
                <a:latin typeface="Consolas" panose="020B0609020204030204" pitchFamily="49" charset="0"/>
              </a:rPr>
              <a:t>;    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Low 16 bits of owner </a:t>
            </a:r>
            <a:r>
              <a:rPr lang="en-US" i="1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Uid</a:t>
            </a:r>
            <a:endParaRPr lang="en-US" i="1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onsolas" panose="020B0609020204030204" pitchFamily="49" charset="0"/>
              </a:rPr>
              <a:t>  __u32    </a:t>
            </a:r>
            <a:r>
              <a:rPr lang="en-US" dirty="0" err="1" smtClean="0">
                <a:latin typeface="Consolas" panose="020B0609020204030204" pitchFamily="49" charset="0"/>
              </a:rPr>
              <a:t>i_size</a:t>
            </a:r>
            <a:r>
              <a:rPr lang="en-US" dirty="0" smtClean="0">
                <a:latin typeface="Consolas" panose="020B0609020204030204" pitchFamily="49" charset="0"/>
              </a:rPr>
              <a:t>;   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Size in bytes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onsolas" panose="020B0609020204030204" pitchFamily="49" charset="0"/>
              </a:rPr>
              <a:t>  __u32    </a:t>
            </a:r>
            <a:r>
              <a:rPr lang="en-US" dirty="0" err="1" smtClean="0">
                <a:latin typeface="Consolas" panose="020B0609020204030204" pitchFamily="49" charset="0"/>
              </a:rPr>
              <a:t>i_atime</a:t>
            </a:r>
            <a:r>
              <a:rPr lang="en-US" dirty="0" smtClean="0">
                <a:latin typeface="Consolas" panose="020B0609020204030204" pitchFamily="49" charset="0"/>
              </a:rPr>
              <a:t>;  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Access time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onsolas" panose="020B0609020204030204" pitchFamily="49" charset="0"/>
              </a:rPr>
              <a:t>  __u32    </a:t>
            </a:r>
            <a:r>
              <a:rPr lang="en-US" dirty="0" err="1" smtClean="0">
                <a:latin typeface="Consolas" panose="020B0609020204030204" pitchFamily="49" charset="0"/>
              </a:rPr>
              <a:t>i_ctime</a:t>
            </a:r>
            <a:r>
              <a:rPr lang="en-US" dirty="0" smtClean="0">
                <a:latin typeface="Consolas" panose="020B0609020204030204" pitchFamily="49" charset="0"/>
              </a:rPr>
              <a:t>;  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Creation time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onsolas" panose="020B0609020204030204" pitchFamily="49" charset="0"/>
              </a:rPr>
              <a:t>  __u32    </a:t>
            </a:r>
            <a:r>
              <a:rPr lang="en-US" dirty="0" err="1" smtClean="0">
                <a:latin typeface="Consolas" panose="020B0609020204030204" pitchFamily="49" charset="0"/>
              </a:rPr>
              <a:t>i_mtime</a:t>
            </a:r>
            <a:r>
              <a:rPr lang="en-US" dirty="0" smtClean="0">
                <a:latin typeface="Consolas" panose="020B0609020204030204" pitchFamily="49" charset="0"/>
              </a:rPr>
              <a:t>;  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Modification time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onsolas" panose="020B0609020204030204" pitchFamily="49" charset="0"/>
              </a:rPr>
              <a:t>  __u32    </a:t>
            </a:r>
            <a:r>
              <a:rPr lang="en-US" dirty="0" err="1" smtClean="0">
                <a:latin typeface="Consolas" panose="020B0609020204030204" pitchFamily="49" charset="0"/>
              </a:rPr>
              <a:t>i_dtime</a:t>
            </a:r>
            <a:r>
              <a:rPr lang="en-US" dirty="0" smtClean="0">
                <a:latin typeface="Consolas" panose="020B0609020204030204" pitchFamily="49" charset="0"/>
              </a:rPr>
              <a:t>;  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Deletion time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onsolas" panose="020B0609020204030204" pitchFamily="49" charset="0"/>
              </a:rPr>
              <a:t>  __u16    </a:t>
            </a:r>
            <a:r>
              <a:rPr lang="en-US" dirty="0" err="1" smtClean="0">
                <a:latin typeface="Consolas" panose="020B0609020204030204" pitchFamily="49" charset="0"/>
              </a:rPr>
              <a:t>i_gid</a:t>
            </a:r>
            <a:r>
              <a:rPr lang="en-US" dirty="0" smtClean="0">
                <a:latin typeface="Consolas" panose="020B0609020204030204" pitchFamily="49" charset="0"/>
              </a:rPr>
              <a:t>;    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Low 16 bits of group Id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__u16    </a:t>
            </a:r>
            <a:r>
              <a:rPr lang="en-US" b="1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i_links_count</a:t>
            </a: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; </a:t>
            </a:r>
            <a:r>
              <a:rPr lang="en-US" b="1" i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// Links count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onsolas" panose="020B0609020204030204" pitchFamily="49" charset="0"/>
              </a:rPr>
              <a:t>  __u32    </a:t>
            </a:r>
            <a:r>
              <a:rPr lang="en-US" dirty="0" err="1" smtClean="0">
                <a:latin typeface="Consolas" panose="020B0609020204030204" pitchFamily="49" charset="0"/>
              </a:rPr>
              <a:t>i_blocks</a:t>
            </a:r>
            <a:r>
              <a:rPr lang="en-US" dirty="0" smtClean="0">
                <a:latin typeface="Consolas" panose="020B0609020204030204" pitchFamily="49" charset="0"/>
              </a:rPr>
              <a:t>; 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Blocks count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onsolas" panose="020B0609020204030204" pitchFamily="49" charset="0"/>
              </a:rPr>
              <a:t>  ...  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__u32   </a:t>
            </a:r>
            <a:r>
              <a:rPr lang="en-US" b="1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i_block</a:t>
            </a: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[EXT3_N_BLOCKS]; </a:t>
            </a:r>
            <a:r>
              <a:rPr lang="en-US" b="1" i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// Pointers to blocks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onsolas" panose="020B0609020204030204" pitchFamily="49" charset="0"/>
              </a:rPr>
              <a:t>  ... 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onsolas" panose="020B0609020204030204" pitchFamily="49" charset="0"/>
              </a:rPr>
              <a:t>} 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7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Linux </a:t>
            </a:r>
            <a:r>
              <a:rPr lang="en-US" dirty="0" smtClean="0"/>
              <a:t>File System</a:t>
            </a:r>
            <a:r>
              <a:rPr lang="en-US" dirty="0"/>
              <a:t>: </a:t>
            </a:r>
            <a:r>
              <a:rPr lang="en-US" dirty="0" smtClean="0"/>
              <a:t>Blocks</a:t>
            </a: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772400" cy="3505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Default </a:t>
            </a:r>
            <a:r>
              <a:rPr lang="en-US" sz="2800" dirty="0" smtClean="0"/>
              <a:t>block size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For </a:t>
            </a:r>
            <a:r>
              <a:rPr lang="en-US" sz="2800" dirty="0"/>
              <a:t>higher performance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Performs </a:t>
            </a:r>
            <a:r>
              <a:rPr lang="en-US" sz="2400" dirty="0"/>
              <a:t>I/O in chunks (reduce requests)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</a:t>
            </a:r>
            <a:r>
              <a:rPr lang="en-US" sz="2400" dirty="0" smtClean="0"/>
              <a:t>lusters </a:t>
            </a:r>
            <a:r>
              <a:rPr lang="en-US" sz="2400" dirty="0"/>
              <a:t>adjacent requests (block </a:t>
            </a:r>
            <a:r>
              <a:rPr lang="en-US" sz="2400" i="1" dirty="0"/>
              <a:t>groups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Group has: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</a:t>
            </a:r>
            <a:r>
              <a:rPr lang="en-US" sz="2400" dirty="0" smtClean="0"/>
              <a:t>it-map </a:t>
            </a:r>
            <a:r>
              <a:rPr lang="en-US" sz="2400" dirty="0"/>
              <a:t>of </a:t>
            </a:r>
            <a:r>
              <a:rPr lang="en-US" sz="2400" dirty="0" smtClean="0"/>
              <a:t> free </a:t>
            </a:r>
            <a:r>
              <a:rPr lang="en-US" sz="2400" dirty="0"/>
              <a:t>blocks </a:t>
            </a:r>
            <a:r>
              <a:rPr lang="en-US" sz="2400" dirty="0" smtClean="0"/>
              <a:t> and free </a:t>
            </a:r>
            <a:r>
              <a:rPr lang="en-US" sz="2400" dirty="0" err="1" smtClean="0"/>
              <a:t>inodes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C</a:t>
            </a:r>
            <a:r>
              <a:rPr lang="en-US" sz="2400" dirty="0" smtClean="0"/>
              <a:t>opy </a:t>
            </a:r>
            <a:r>
              <a:rPr lang="en-US" sz="2400" dirty="0"/>
              <a:t>of </a:t>
            </a:r>
            <a:r>
              <a:rPr lang="en-US" sz="2400" dirty="0" smtClean="0"/>
              <a:t>super </a:t>
            </a:r>
            <a:r>
              <a:rPr lang="en-US" sz="2400" dirty="0"/>
              <a:t>block</a:t>
            </a:r>
          </a:p>
        </p:txBody>
      </p:sp>
      <p:pic>
        <p:nvPicPr>
          <p:cNvPr id="5" name="Picture 6" descr="D:\b\b4\IBM\10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4419600"/>
            <a:ext cx="76104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50080" y="990600"/>
            <a:ext cx="4572000" cy="954107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%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sudo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tune2fs -l /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/sda1 |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grep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Block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Block count:              60032256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Block size:               4096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Blocks per group:         32768</a:t>
            </a:r>
          </a:p>
        </p:txBody>
      </p:sp>
    </p:spTree>
    <p:extLst>
      <p:ext uri="{BB962C8B-B14F-4D97-AF65-F5344CB8AC3E}">
        <p14:creationId xmlns:p14="http://schemas.microsoft.com/office/powerpoint/2010/main" val="267899125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ext2_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43100"/>
            <a:ext cx="550545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Linux </a:t>
            </a:r>
            <a:r>
              <a:rPr lang="en-US" dirty="0" smtClean="0"/>
              <a:t>File System</a:t>
            </a:r>
            <a:r>
              <a:rPr lang="en-US" dirty="0"/>
              <a:t>: </a:t>
            </a:r>
            <a:r>
              <a:rPr lang="en-US" dirty="0" smtClean="0"/>
              <a:t>Directories</a:t>
            </a:r>
            <a:endParaRPr 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10096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Directory just special </a:t>
            </a:r>
            <a:r>
              <a:rPr lang="en-US" sz="2800" dirty="0"/>
              <a:t>file with names and </a:t>
            </a:r>
            <a:r>
              <a:rPr lang="en-US" sz="2800" dirty="0" err="1" smtClean="0"/>
              <a:t>inodes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318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What’s inside</a:t>
            </a:r>
            <a:r>
              <a:rPr lang="en-US" dirty="0"/>
              <a:t>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i="1" dirty="0"/>
              <a:t>Sequence of bytes </a:t>
            </a:r>
            <a:r>
              <a:rPr lang="en-US" dirty="0"/>
              <a:t>(most modern </a:t>
            </a:r>
            <a:r>
              <a:rPr lang="en-US" dirty="0" err="1"/>
              <a:t>OSes</a:t>
            </a:r>
            <a:r>
              <a:rPr lang="en-US" dirty="0"/>
              <a:t> (e.g</a:t>
            </a:r>
            <a:r>
              <a:rPr lang="en-US" dirty="0" smtClean="0"/>
              <a:t>., </a:t>
            </a:r>
            <a:r>
              <a:rPr lang="en-US" dirty="0"/>
              <a:t>Linux, Windows</a:t>
            </a:r>
            <a:r>
              <a:rPr lang="en-US" dirty="0" smtClean="0"/>
              <a:t>))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i="1" dirty="0" smtClean="0"/>
              <a:t>Records</a:t>
            </a:r>
            <a:r>
              <a:rPr lang="en-US" dirty="0" smtClean="0"/>
              <a:t> </a:t>
            </a:r>
            <a:r>
              <a:rPr lang="en-US" dirty="0"/>
              <a:t>- some internal </a:t>
            </a:r>
            <a:r>
              <a:rPr lang="en-US" dirty="0" smtClean="0"/>
              <a:t>structure (rarely today)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i="1" dirty="0" smtClean="0"/>
              <a:t>Tree</a:t>
            </a:r>
            <a:r>
              <a:rPr lang="en-US" dirty="0" smtClean="0"/>
              <a:t> </a:t>
            </a:r>
            <a:r>
              <a:rPr lang="en-US" dirty="0"/>
              <a:t>- organized </a:t>
            </a:r>
            <a:r>
              <a:rPr lang="en-US" dirty="0" smtClean="0"/>
              <a:t>records within file space (rarely today)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Mark Claypool\Desktop\cs4513\tanenbaum-book-slides\71571-ALL-JPEGS\04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6019800" cy="276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4158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File System: Unified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(left) separate file trees (</a:t>
            </a:r>
            <a:r>
              <a:rPr lang="en-US" dirty="0" err="1" smtClean="0"/>
              <a:t>ala</a:t>
            </a:r>
            <a:r>
              <a:rPr lang="en-US" dirty="0" smtClean="0"/>
              <a:t> Windows)</a:t>
            </a:r>
          </a:p>
          <a:p>
            <a:r>
              <a:rPr lang="en-US" dirty="0" smtClean="0"/>
              <a:t>(right) after mounting “DVD” under “b” Linux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104137"/>
              </p:ext>
            </p:extLst>
          </p:nvPr>
        </p:nvGraphicFramePr>
        <p:xfrm>
          <a:off x="1219200" y="1752600"/>
          <a:ext cx="6096000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Image" r:id="rId3" imgW="15423713" imgH="7258407" progId="Photoshop.Image.9">
                  <p:embed/>
                </p:oleObj>
              </mc:Choice>
              <mc:Fallback>
                <p:oleObj name="Image" r:id="rId3" imgW="15423713" imgH="7258407" progId="Photoshop.Image.9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52600"/>
                        <a:ext cx="6096000" cy="286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8038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Filesystem: ext3fs </a:t>
            </a:r>
            <a:r>
              <a:rPr lang="en-US" dirty="0" smtClean="0"/>
              <a:t>&amp; ext4fs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Journaling – internal structure assured</a:t>
            </a:r>
          </a:p>
          <a:p>
            <a:pPr lvl="1"/>
            <a:r>
              <a:rPr lang="en-US" i="1" dirty="0" smtClean="0"/>
              <a:t>Journal</a:t>
            </a:r>
            <a:r>
              <a:rPr lang="en-US" dirty="0" smtClean="0"/>
              <a:t> </a:t>
            </a:r>
            <a:r>
              <a:rPr lang="en-US" dirty="0"/>
              <a:t>(lowest </a:t>
            </a:r>
            <a:r>
              <a:rPr lang="en-US" dirty="0" smtClean="0"/>
              <a:t>risk) - Both </a:t>
            </a:r>
            <a:r>
              <a:rPr lang="en-US" dirty="0"/>
              <a:t>metadata and file contents </a:t>
            </a:r>
            <a:r>
              <a:rPr lang="en-US" dirty="0" smtClean="0"/>
              <a:t>written </a:t>
            </a:r>
            <a:r>
              <a:rPr lang="en-US" dirty="0"/>
              <a:t>to </a:t>
            </a:r>
            <a:r>
              <a:rPr lang="en-US" dirty="0" smtClean="0"/>
              <a:t>journal </a:t>
            </a:r>
            <a:r>
              <a:rPr lang="en-US" dirty="0"/>
              <a:t>before being </a:t>
            </a:r>
            <a:r>
              <a:rPr lang="en-US" dirty="0" smtClean="0"/>
              <a:t>committed.  </a:t>
            </a:r>
          </a:p>
          <a:p>
            <a:pPr lvl="2"/>
            <a:r>
              <a:rPr lang="en-US" dirty="0" smtClean="0"/>
              <a:t>Roughly, write twice (journal and data)</a:t>
            </a:r>
          </a:p>
          <a:p>
            <a:pPr lvl="1"/>
            <a:r>
              <a:rPr lang="en-US" i="1" dirty="0" smtClean="0"/>
              <a:t>Ordered</a:t>
            </a:r>
            <a:r>
              <a:rPr lang="en-US" dirty="0" smtClean="0"/>
              <a:t> </a:t>
            </a:r>
            <a:r>
              <a:rPr lang="en-US" dirty="0"/>
              <a:t>(medium risk</a:t>
            </a:r>
            <a:r>
              <a:rPr lang="en-US" dirty="0" smtClean="0"/>
              <a:t>) - Only metadata, not file contents.  Guarantee write contents before journal committed </a:t>
            </a:r>
          </a:p>
          <a:p>
            <a:pPr lvl="2"/>
            <a:r>
              <a:rPr lang="en-US" dirty="0" smtClean="0"/>
              <a:t>Often the default</a:t>
            </a:r>
          </a:p>
          <a:p>
            <a:pPr lvl="1"/>
            <a:r>
              <a:rPr lang="en-US" i="1" dirty="0" err="1" smtClean="0"/>
              <a:t>Writeback</a:t>
            </a:r>
            <a:r>
              <a:rPr lang="en-US" dirty="0" smtClean="0"/>
              <a:t> (</a:t>
            </a:r>
            <a:r>
              <a:rPr lang="en-US" dirty="0"/>
              <a:t>highest risk</a:t>
            </a:r>
            <a:r>
              <a:rPr lang="en-US" dirty="0" smtClean="0"/>
              <a:t>) - Only metadata, </a:t>
            </a:r>
            <a:r>
              <a:rPr lang="en-US" dirty="0"/>
              <a:t>not file </a:t>
            </a:r>
            <a:r>
              <a:rPr lang="en-US" dirty="0" smtClean="0"/>
              <a:t>contents. </a:t>
            </a:r>
            <a:r>
              <a:rPr lang="en-US" dirty="0"/>
              <a:t>C</a:t>
            </a:r>
            <a:r>
              <a:rPr lang="en-US" dirty="0" smtClean="0"/>
              <a:t>ontents </a:t>
            </a:r>
            <a:r>
              <a:rPr lang="en-US" dirty="0"/>
              <a:t>might be written before or after the journal is updated. </a:t>
            </a:r>
            <a:r>
              <a:rPr lang="en-US" dirty="0" smtClean="0"/>
              <a:t>So, files </a:t>
            </a:r>
            <a:r>
              <a:rPr lang="en-US" dirty="0"/>
              <a:t>modified right before </a:t>
            </a:r>
            <a:r>
              <a:rPr lang="en-US" dirty="0" smtClean="0"/>
              <a:t>crash </a:t>
            </a:r>
            <a:r>
              <a:rPr lang="en-US" dirty="0"/>
              <a:t>can </a:t>
            </a:r>
            <a:r>
              <a:rPr lang="en-US" dirty="0" smtClean="0"/>
              <a:t>be corrupted</a:t>
            </a:r>
          </a:p>
          <a:p>
            <a:r>
              <a:rPr lang="en-US" dirty="0" smtClean="0"/>
              <a:t>No built-in defragmentation tools</a:t>
            </a:r>
          </a:p>
          <a:p>
            <a:pPr lvl="1"/>
            <a:r>
              <a:rPr lang="en-US" dirty="0" smtClean="0"/>
              <a:t>Probably not much </a:t>
            </a:r>
            <a:r>
              <a:rPr lang="en-US" dirty="0" smtClean="0"/>
              <a:t>needed</a:t>
            </a:r>
          </a:p>
          <a:p>
            <a:pPr marL="457200" lvl="1" indent="0">
              <a:buNone/>
            </a:pPr>
            <a:r>
              <a:rPr lang="en-US" dirty="0" smtClean="0"/>
              <a:t>     since blocks grouped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638800" y="5562600"/>
            <a:ext cx="3346557" cy="116955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yukon</a:t>
            </a:r>
            <a:r>
              <a:rPr lang="fr-F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% </a:t>
            </a:r>
            <a:r>
              <a:rPr lang="fr-F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sudo</a:t>
            </a:r>
            <a:r>
              <a:rPr lang="fr-F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fsck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fr-F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nvf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</a:rPr>
              <a:t> /</a:t>
            </a:r>
            <a:r>
              <a:rPr lang="fr-F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dev</a:t>
            </a:r>
            <a:r>
              <a:rPr lang="fr-F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/sda1</a:t>
            </a:r>
          </a:p>
          <a:p>
            <a:r>
              <a:rPr lang="fr-F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fr-F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942826 </a:t>
            </a:r>
            <a:r>
              <a:rPr lang="fr-FR" sz="1400" dirty="0" err="1">
                <a:cs typeface="Consolas" panose="020B0609020204030204" pitchFamily="49" charset="0"/>
              </a:rPr>
              <a:t>inodes</a:t>
            </a:r>
            <a:r>
              <a:rPr lang="fr-FR" sz="1400" dirty="0">
                <a:cs typeface="Consolas" panose="020B0609020204030204" pitchFamily="49" charset="0"/>
              </a:rPr>
              <a:t> </a:t>
            </a:r>
            <a:r>
              <a:rPr lang="fr-FR" sz="1400" dirty="0" err="1">
                <a:cs typeface="Consolas" panose="020B0609020204030204" pitchFamily="49" charset="0"/>
              </a:rPr>
              <a:t>used</a:t>
            </a:r>
            <a:r>
              <a:rPr lang="fr-FR" sz="1400" dirty="0">
                <a:cs typeface="Consolas" panose="020B0609020204030204" pitchFamily="49" charset="0"/>
              </a:rPr>
              <a:t> (6.28%)</a:t>
            </a:r>
          </a:p>
          <a:p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1138 </a:t>
            </a:r>
            <a:r>
              <a:rPr lang="fr-FR" sz="1400" dirty="0">
                <a:cs typeface="Consolas" panose="020B0609020204030204" pitchFamily="49" charset="0"/>
              </a:rPr>
              <a:t>non-</a:t>
            </a:r>
            <a:r>
              <a:rPr lang="fr-FR" sz="1400" dirty="0" err="1">
                <a:cs typeface="Consolas" panose="020B0609020204030204" pitchFamily="49" charset="0"/>
              </a:rPr>
              <a:t>contiguous</a:t>
            </a:r>
            <a:r>
              <a:rPr lang="fr-FR" sz="1400" dirty="0">
                <a:cs typeface="Consolas" panose="020B0609020204030204" pitchFamily="49" charset="0"/>
              </a:rPr>
              <a:t> files (0.1%)</a:t>
            </a:r>
          </a:p>
          <a:p>
            <a:r>
              <a:rPr lang="fr-F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821 </a:t>
            </a:r>
            <a:r>
              <a:rPr lang="fr-FR" sz="1400" dirty="0">
                <a:cs typeface="Consolas" panose="020B0609020204030204" pitchFamily="49" charset="0"/>
              </a:rPr>
              <a:t>non-</a:t>
            </a:r>
            <a:r>
              <a:rPr lang="fr-FR" sz="1400" dirty="0" err="1">
                <a:cs typeface="Consolas" panose="020B0609020204030204" pitchFamily="49" charset="0"/>
              </a:rPr>
              <a:t>contiguous</a:t>
            </a:r>
            <a:r>
              <a:rPr lang="fr-FR" sz="1400" dirty="0">
                <a:cs typeface="Consolas" panose="020B0609020204030204" pitchFamily="49" charset="0"/>
              </a:rPr>
              <a:t> directories (0.1%)</a:t>
            </a:r>
            <a:endParaRPr lang="en-US" sz="1400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7847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Linux </a:t>
            </a:r>
            <a:r>
              <a:rPr lang="en-US" dirty="0" err="1"/>
              <a:t>Filesystem</a:t>
            </a:r>
            <a:r>
              <a:rPr lang="en-US" dirty="0"/>
              <a:t>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proc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1141" name="Picture 5" descr="v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810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Contents </a:t>
            </a:r>
            <a:r>
              <a:rPr lang="en-US" dirty="0"/>
              <a:t>of “files” not stored, but computed</a:t>
            </a:r>
          </a:p>
          <a:p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interface to kernel statistics</a:t>
            </a:r>
          </a:p>
          <a:p>
            <a:r>
              <a:rPr lang="en-US" dirty="0" smtClean="0"/>
              <a:t>Most read only, access  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using </a:t>
            </a:r>
            <a:r>
              <a:rPr lang="en-US" dirty="0"/>
              <a:t>Unix </a:t>
            </a:r>
            <a:r>
              <a:rPr lang="en-US" dirty="0" smtClean="0"/>
              <a:t>text tools</a:t>
            </a:r>
          </a:p>
          <a:p>
            <a:pPr lvl="1"/>
            <a:r>
              <a:rPr lang="en-US" dirty="0" smtClean="0"/>
              <a:t>e.g., </a:t>
            </a: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cat /</a:t>
            </a:r>
            <a:r>
              <a:rPr lang="en-US" sz="17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proc</a:t>
            </a: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7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cpuinfo</a:t>
            </a: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| </a:t>
            </a:r>
            <a:r>
              <a:rPr lang="en-US" sz="17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grep</a:t>
            </a: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model</a:t>
            </a:r>
            <a:endParaRPr lang="en-US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Enabled </a:t>
            </a:r>
            <a:r>
              <a:rPr lang="en-US" dirty="0"/>
              <a:t>by </a:t>
            </a:r>
          </a:p>
          <a:p>
            <a:pPr>
              <a:buFontTx/>
              <a:buNone/>
            </a:pPr>
            <a:r>
              <a:rPr lang="en-US" dirty="0"/>
              <a:t>	“virtual file system”</a:t>
            </a:r>
          </a:p>
          <a:p>
            <a:pPr>
              <a:buFontTx/>
              <a:buNone/>
            </a:pPr>
            <a:r>
              <a:rPr lang="en-US" dirty="0" smtClean="0"/>
              <a:t>(Windows has </a:t>
            </a:r>
            <a:r>
              <a:rPr lang="en-US" dirty="0" err="1">
                <a:latin typeface="Courier New" pitchFamily="49" charset="0"/>
              </a:rPr>
              <a:t>perfmon</a:t>
            </a:r>
            <a:r>
              <a:rPr lang="en-US" dirty="0" smtClean="0"/>
              <a:t>)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smtClean="0"/>
              <a:t>(Show examples</a:t>
            </a:r>
          </a:p>
          <a:p>
            <a:pPr>
              <a:buFontTx/>
              <a:buNone/>
            </a:pPr>
            <a:r>
              <a:rPr lang="en-US" dirty="0" smtClean="0"/>
              <a:t>e.g.,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/self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8568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Windows New Technology File System: NTFS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Background: Windows had (has) FAT</a:t>
            </a:r>
          </a:p>
          <a:p>
            <a:r>
              <a:rPr lang="en-US" dirty="0" smtClean="0"/>
              <a:t>FAT-16, FAT-32</a:t>
            </a:r>
          </a:p>
          <a:p>
            <a:pPr lvl="1"/>
            <a:r>
              <a:rPr lang="en-US" dirty="0" smtClean="0"/>
              <a:t>16-bit addresses, so limited disk partitions (2 GB)</a:t>
            </a:r>
          </a:p>
          <a:p>
            <a:pPr lvl="1"/>
            <a:r>
              <a:rPr lang="en-US" dirty="0" smtClean="0"/>
              <a:t>32-bit can support 2 TB</a:t>
            </a:r>
          </a:p>
          <a:p>
            <a:pPr lvl="1"/>
            <a:r>
              <a:rPr lang="en-US" dirty="0" smtClean="0"/>
              <a:t>No security</a:t>
            </a:r>
          </a:p>
          <a:p>
            <a:r>
              <a:rPr lang="en-US" dirty="0" smtClean="0"/>
              <a:t>NTFS default in Win XP and later</a:t>
            </a:r>
          </a:p>
          <a:p>
            <a:pPr lvl="1"/>
            <a:r>
              <a:rPr lang="en-US" dirty="0" smtClean="0"/>
              <a:t>64-bit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564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NTFS: Fundamental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names limited to 255 characters</a:t>
            </a:r>
          </a:p>
          <a:p>
            <a:r>
              <a:rPr lang="en-US" dirty="0" smtClean="0"/>
              <a:t>Full paths limited to 32,000 characters</a:t>
            </a:r>
          </a:p>
          <a:p>
            <a:r>
              <a:rPr lang="en-US" dirty="0" smtClean="0"/>
              <a:t>File names in </a:t>
            </a:r>
            <a:r>
              <a:rPr lang="en-US" dirty="0" err="1" smtClean="0"/>
              <a:t>unicode</a:t>
            </a:r>
            <a:r>
              <a:rPr lang="en-US" dirty="0" smtClean="0"/>
              <a:t> (other languages, 16-bits per character)</a:t>
            </a:r>
          </a:p>
          <a:p>
            <a:r>
              <a:rPr lang="en-US" dirty="0" smtClean="0"/>
              <a:t>Case sensitive names (“Foo” different than “FOO”)</a:t>
            </a:r>
          </a:p>
          <a:p>
            <a:pPr lvl="1"/>
            <a:r>
              <a:rPr lang="en-US" dirty="0" smtClean="0"/>
              <a:t>But Win32 API does not fully support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://www.tbray.org/ongoing/When/200x/2003/04/26/Examp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07956"/>
            <a:ext cx="2181225" cy="83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60844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NTFS: Fundamental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File not sequence of bytes, but multiple attributes, each a stream of bytes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One stream name (short)</a:t>
            </a:r>
          </a:p>
          <a:p>
            <a:pPr lvl="1"/>
            <a:r>
              <a:rPr lang="en-US" dirty="0" smtClean="0"/>
              <a:t>One stream id (short)</a:t>
            </a:r>
          </a:p>
          <a:p>
            <a:pPr lvl="1"/>
            <a:r>
              <a:rPr lang="en-US" dirty="0" smtClean="0"/>
              <a:t>One stream data (long)</a:t>
            </a:r>
          </a:p>
          <a:p>
            <a:pPr lvl="1"/>
            <a:r>
              <a:rPr lang="en-US" dirty="0" smtClean="0"/>
              <a:t>But can have more than one long stream</a:t>
            </a:r>
            <a:endParaRPr lang="en-US" dirty="0"/>
          </a:p>
          <a:p>
            <a:r>
              <a:rPr lang="en-US" dirty="0" smtClean="0"/>
              <a:t>Streams </a:t>
            </a:r>
            <a:r>
              <a:rPr lang="en-US" dirty="0" smtClean="0"/>
              <a:t>can have metadata </a:t>
            </a:r>
            <a:r>
              <a:rPr lang="en-US" dirty="0" smtClean="0"/>
              <a:t>(e.g., thumbnail image)</a:t>
            </a:r>
          </a:p>
          <a:p>
            <a:r>
              <a:rPr lang="en-US" dirty="0" smtClean="0"/>
              <a:t>Streams fragile, and not always preserved by utilities over network or when copied/backed up</a:t>
            </a:r>
          </a:p>
        </p:txBody>
      </p:sp>
    </p:spTree>
    <p:extLst>
      <p:ext uri="{BB962C8B-B14F-4D97-AF65-F5344CB8AC3E}">
        <p14:creationId xmlns:p14="http://schemas.microsoft.com/office/powerpoint/2010/main" val="23971355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NTFS: Fundamental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Hierarchical, with “\” as component separator</a:t>
            </a:r>
          </a:p>
          <a:p>
            <a:pPr lvl="1"/>
            <a:r>
              <a:rPr lang="en-US" dirty="0" smtClean="0"/>
              <a:t>Throwback for MS-DOS to support CP/M microcomputer OS</a:t>
            </a:r>
          </a:p>
          <a:p>
            <a:r>
              <a:rPr lang="en-US" dirty="0" smtClean="0"/>
              <a:t>Supports “aliases” (links), but only for POSIX subsystem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2032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NTFS: File System Structure</a:t>
            </a:r>
            <a:endParaRPr lang="en-US" dirty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8077200" cy="47434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Basic allocation unit called a </a:t>
            </a:r>
            <a:r>
              <a:rPr lang="en-US" sz="2400" i="1" dirty="0"/>
              <a:t>cluster</a:t>
            </a:r>
            <a:r>
              <a:rPr lang="en-US" sz="2400" dirty="0"/>
              <a:t> (block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Sizes from 512 bytes to 64 Kbytes (most 4 </a:t>
            </a:r>
            <a:r>
              <a:rPr lang="en-US" sz="2000" dirty="0" err="1" smtClean="0"/>
              <a:t>KBytes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Referred to by offset from start, 64-bit number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Each volume has Master File Table (MFT)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Sequence of  1 </a:t>
            </a:r>
            <a:r>
              <a:rPr lang="en-US" sz="2000" dirty="0" err="1" smtClean="0"/>
              <a:t>KByte</a:t>
            </a:r>
            <a:r>
              <a:rPr lang="en-US" sz="2000" dirty="0" smtClean="0"/>
              <a:t>  records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Bitmap to keep track of which MFT records are free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Each MFT record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Unique ID - </a:t>
            </a:r>
            <a:r>
              <a:rPr lang="en-US" sz="2000" dirty="0" smtClean="0"/>
              <a:t>MFT </a:t>
            </a:r>
            <a:r>
              <a:rPr lang="en-US" sz="2000" dirty="0"/>
              <a:t>index</a:t>
            </a:r>
            <a:r>
              <a:rPr lang="en-US" sz="2000" dirty="0" smtClean="0"/>
              <a:t>, and “</a:t>
            </a:r>
            <a:r>
              <a:rPr lang="en-US" sz="2000" dirty="0"/>
              <a:t>version” </a:t>
            </a:r>
            <a:r>
              <a:rPr lang="en-US" sz="2000" dirty="0" smtClean="0"/>
              <a:t>for </a:t>
            </a:r>
            <a:r>
              <a:rPr lang="en-US" sz="2000" dirty="0"/>
              <a:t>caching and </a:t>
            </a:r>
            <a:r>
              <a:rPr lang="en-US" sz="2000" dirty="0" smtClean="0"/>
              <a:t>consistency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Contains attributes (name, length, value)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I</a:t>
            </a:r>
            <a:r>
              <a:rPr lang="en-US" sz="2200" dirty="0" smtClean="0"/>
              <a:t>f </a:t>
            </a:r>
            <a:r>
              <a:rPr lang="en-US" sz="2200" dirty="0"/>
              <a:t>number of extents small enough, whole entry stored in MFT (faster access</a:t>
            </a:r>
            <a:r>
              <a:rPr lang="en-US" sz="22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Bitmap to keep track of free blocks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Extents to keep clusters of blocks</a:t>
            </a:r>
          </a:p>
        </p:txBody>
      </p:sp>
    </p:spTree>
    <p:extLst>
      <p:ext uri="{BB962C8B-B14F-4D97-AF65-F5344CB8AC3E}">
        <p14:creationId xmlns:p14="http://schemas.microsoft.com/office/powerpoint/2010/main" val="390549773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NTFS: Storage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92724"/>
            <a:ext cx="8229600" cy="1336675"/>
          </a:xfrm>
        </p:spPr>
        <p:txBody>
          <a:bodyPr/>
          <a:lstStyle/>
          <a:p>
            <a:r>
              <a:rPr lang="en-US" dirty="0" smtClean="0"/>
              <a:t>Disk blocks kept in runs (extents), when possible</a:t>
            </a:r>
          </a:p>
        </p:txBody>
      </p:sp>
      <p:pic>
        <p:nvPicPr>
          <p:cNvPr id="4" name="Picture 6" descr="D:\b\b4\IBM\11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565275"/>
            <a:ext cx="8420100" cy="37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8231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NTFS: Storage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/>
          <a:lstStyle/>
          <a:p>
            <a:r>
              <a:rPr lang="en-US" dirty="0"/>
              <a:t>If file too large, can link to another MFT record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D:\b\b4\IBM\11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37774"/>
            <a:ext cx="7543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980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6356</TotalTime>
  <Words>5604</Words>
  <Application>Microsoft Office PowerPoint</Application>
  <PresentationFormat>On-screen Show (4:3)</PresentationFormat>
  <Paragraphs>1156</Paragraphs>
  <Slides>103</Slides>
  <Notes>57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5" baseType="lpstr">
      <vt:lpstr>Office Theme</vt:lpstr>
      <vt:lpstr>Image</vt:lpstr>
      <vt:lpstr>Distributed Computing Systems</vt:lpstr>
      <vt:lpstr>Motivation – Process Need</vt:lpstr>
      <vt:lpstr>Motivation – Disk Functionality (1 of 2)</vt:lpstr>
      <vt:lpstr>Motivation – Disk Functionality (2 of 2)</vt:lpstr>
      <vt:lpstr>Outline</vt:lpstr>
      <vt:lpstr>File Systems</vt:lpstr>
      <vt:lpstr>File System Concepts</vt:lpstr>
      <vt:lpstr>Files: The User’s Point of View</vt:lpstr>
      <vt:lpstr>Structure</vt:lpstr>
      <vt:lpstr>Type and Access</vt:lpstr>
      <vt:lpstr>Determining File Type – Unix file (1 of 2)</vt:lpstr>
      <vt:lpstr>Determining File Type – Unix file (2 of 2)</vt:lpstr>
      <vt:lpstr>Common Attributes</vt:lpstr>
      <vt:lpstr>System Calls for Files</vt:lpstr>
      <vt:lpstr>Example: Program to Copy File (1 of 2)</vt:lpstr>
      <vt:lpstr>Example: Program to Copy File (2 of 2)</vt:lpstr>
      <vt:lpstr>Example: Unix open()</vt:lpstr>
      <vt:lpstr>Unix open() – Under the Hood</vt:lpstr>
      <vt:lpstr>Example: Windows CreateFile()</vt:lpstr>
      <vt:lpstr>Disk Partitions</vt:lpstr>
      <vt:lpstr>File System Layout</vt:lpstr>
      <vt:lpstr>MBR vs. GPT</vt:lpstr>
      <vt:lpstr>Master Boot Record (MBR)</vt:lpstr>
      <vt:lpstr>GUID Partition Table (GPT)</vt:lpstr>
      <vt:lpstr>File System Implementation</vt:lpstr>
      <vt:lpstr>Example – Linux (1 of 3)</vt:lpstr>
      <vt:lpstr>Example – Linux (2 of 3)</vt:lpstr>
      <vt:lpstr>Example – Linux (3 of 3)</vt:lpstr>
      <vt:lpstr>File System Implementation</vt:lpstr>
      <vt:lpstr>Contiguous Allocation (1 of 2)</vt:lpstr>
      <vt:lpstr>Contiguous Allocation (2 of 2)</vt:lpstr>
      <vt:lpstr>Linked List Allocation</vt:lpstr>
      <vt:lpstr>Linked List Allocation with Index</vt:lpstr>
      <vt:lpstr>inode</vt:lpstr>
      <vt:lpstr>Linux File System: ext3 inode</vt:lpstr>
      <vt:lpstr>Outline</vt:lpstr>
      <vt:lpstr>Directory Layout - Paths</vt:lpstr>
      <vt:lpstr>Directory Implementation </vt:lpstr>
      <vt:lpstr>System Calls for Directories</vt:lpstr>
      <vt:lpstr>Directories</vt:lpstr>
      <vt:lpstr>Options for Storing Attributes</vt:lpstr>
      <vt:lpstr>Windows (FAT) Directory</vt:lpstr>
      <vt:lpstr>Unix Directory</vt:lpstr>
      <vt:lpstr>Unix Directory Example</vt:lpstr>
      <vt:lpstr>Length of File Names</vt:lpstr>
      <vt:lpstr>Handling Long Filenames</vt:lpstr>
      <vt:lpstr>User Access to Same File in More than One Directory</vt:lpstr>
      <vt:lpstr>Possible Implementations</vt:lpstr>
      <vt:lpstr>Possible Implementation (“hard link”)</vt:lpstr>
      <vt:lpstr>Possible Implementation (“soft link”)</vt:lpstr>
      <vt:lpstr>Need for Robust File Systems</vt:lpstr>
      <vt:lpstr>Crash Consistency Problem</vt:lpstr>
      <vt:lpstr>File System Checker –  the Good and the Bad</vt:lpstr>
      <vt:lpstr>Journaling File Systems</vt:lpstr>
      <vt:lpstr>Journaling Example</vt:lpstr>
      <vt:lpstr>Commits and Checkpoints</vt:lpstr>
      <vt:lpstr>Journal Implementation</vt:lpstr>
      <vt:lpstr>Crash Recovery (1 of 2)</vt:lpstr>
      <vt:lpstr>Crash Recovery (2 of 2)</vt:lpstr>
      <vt:lpstr>Journaling –  The Good and the Bad</vt:lpstr>
      <vt:lpstr>Meta-Data Journaling</vt:lpstr>
      <vt:lpstr>Crash Recovery Redux (1 of 2)</vt:lpstr>
      <vt:lpstr>Crash Recovery Redux (2 of 2)</vt:lpstr>
      <vt:lpstr>Journaling Summary</vt:lpstr>
      <vt:lpstr>Outline</vt:lpstr>
      <vt:lpstr>Disk Space Management</vt:lpstr>
      <vt:lpstr>File Sizes in Practice (1 of 2)</vt:lpstr>
      <vt:lpstr>File Sizes in Practice (2 of 2)</vt:lpstr>
      <vt:lpstr>Choosing Block Size</vt:lpstr>
      <vt:lpstr>Disk Performance and Efficiency</vt:lpstr>
      <vt:lpstr>Keeping Track of Free Blocks</vt:lpstr>
      <vt:lpstr>Keeping Track of Free Blocks</vt:lpstr>
      <vt:lpstr>Tradeoffs</vt:lpstr>
      <vt:lpstr>File System Performance</vt:lpstr>
      <vt:lpstr>Modified LRU</vt:lpstr>
      <vt:lpstr>Outline</vt:lpstr>
      <vt:lpstr>Partitions</vt:lpstr>
      <vt:lpstr>Mount isn’t Just for Bootup</vt:lpstr>
      <vt:lpstr>File System Maintenance</vt:lpstr>
      <vt:lpstr>Defragmenting (Example, 1 of 2)</vt:lpstr>
      <vt:lpstr>Defragmenting (Example, 2 of 2)</vt:lpstr>
      <vt:lpstr>Disk Quotas</vt:lpstr>
      <vt:lpstr>Outline</vt:lpstr>
      <vt:lpstr>Linux File System</vt:lpstr>
      <vt:lpstr>Linux File System: extfs</vt:lpstr>
      <vt:lpstr>Linux File System: inodes (1 of 2)</vt:lpstr>
      <vt:lpstr>Linux File System: inodes (2 of 2)</vt:lpstr>
      <vt:lpstr>Linux File System: Blocks</vt:lpstr>
      <vt:lpstr>Linux File System: Directories</vt:lpstr>
      <vt:lpstr>Linux File System: Unified </vt:lpstr>
      <vt:lpstr>Linux Filesystem: ext3fs &amp; ext4fs</vt:lpstr>
      <vt:lpstr>Linux Filesystem: /proc</vt:lpstr>
      <vt:lpstr>Windows New Technology File System: NTFS</vt:lpstr>
      <vt:lpstr>NTFS: Fundamental Concepts</vt:lpstr>
      <vt:lpstr>NTFS: Fundamental Concepts</vt:lpstr>
      <vt:lpstr>NTFS: Fundamental Concepts</vt:lpstr>
      <vt:lpstr>NTFS: File System Structure</vt:lpstr>
      <vt:lpstr>NTFS: Storage Allocation</vt:lpstr>
      <vt:lpstr>NTFS: Storage Allocation</vt:lpstr>
      <vt:lpstr>NTFS: Directories</vt:lpstr>
      <vt:lpstr>NTFS: Directories</vt:lpstr>
      <vt:lpstr>NTFS: File Compression</vt:lpstr>
      <vt:lpstr>NTFS: Journaling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</dc:title>
  <dc:creator>Mark Claypool</dc:creator>
  <cp:lastModifiedBy>Mark Claypool</cp:lastModifiedBy>
  <cp:revision>188</cp:revision>
  <cp:lastPrinted>2016-01-19T13:17:05Z</cp:lastPrinted>
  <dcterms:created xsi:type="dcterms:W3CDTF">2011-10-19T20:58:32Z</dcterms:created>
  <dcterms:modified xsi:type="dcterms:W3CDTF">2016-01-26T14:29:23Z</dcterms:modified>
</cp:coreProperties>
</file>