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0" r:id="rId2"/>
    <p:sldId id="311" r:id="rId3"/>
    <p:sldId id="256" r:id="rId4"/>
    <p:sldId id="257" r:id="rId5"/>
    <p:sldId id="258" r:id="rId6"/>
    <p:sldId id="259" r:id="rId7"/>
    <p:sldId id="260" r:id="rId8"/>
    <p:sldId id="325" r:id="rId9"/>
    <p:sldId id="262" r:id="rId10"/>
    <p:sldId id="265" r:id="rId11"/>
    <p:sldId id="314" r:id="rId12"/>
    <p:sldId id="316" r:id="rId13"/>
    <p:sldId id="318" r:id="rId14"/>
    <p:sldId id="327" r:id="rId15"/>
    <p:sldId id="266" r:id="rId16"/>
    <p:sldId id="267" r:id="rId17"/>
    <p:sldId id="268" r:id="rId18"/>
    <p:sldId id="269" r:id="rId19"/>
    <p:sldId id="328" r:id="rId20"/>
    <p:sldId id="321" r:id="rId21"/>
    <p:sldId id="322" r:id="rId22"/>
    <p:sldId id="323" r:id="rId23"/>
    <p:sldId id="324" r:id="rId24"/>
    <p:sldId id="275" r:id="rId25"/>
    <p:sldId id="329" r:id="rId26"/>
    <p:sldId id="280" r:id="rId27"/>
    <p:sldId id="281" r:id="rId28"/>
    <p:sldId id="287" r:id="rId29"/>
    <p:sldId id="288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302" r:id="rId40"/>
    <p:sldId id="303" r:id="rId41"/>
    <p:sldId id="304" r:id="rId42"/>
    <p:sldId id="306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A2243-C4A8-4CB5-A27A-C1734C6AC96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C4FF4-26C9-41AB-B762-F3C1C3FA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s4513/c16/papers/net-aspects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s4513/c16/papers/net-aspects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s4513/c16/papers/net-aspects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s4513/c16/papers/net-aspects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s4513/c16/papers/net-aspects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s4513/c16/papers/net-aspects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valvesoftware.com/wiki/Latency_Compensating_Methods_in_Client/Server_In-game_Protocol_Design_and_Optimization#Lag_Compensa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eb.cs.wpi.edu/~cs4513/c16/papers/net-aspects.pdf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valvesoftware.com/wiki/Latency_Compensating_Methods_in_Client/Server_In-game_Protocol_Design_and_Optimization#Lag_Compens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valvesoftware.com/wiki/Latency_Compensating_Methods_in_Client/Server_In-game_Protocol_Design_and_Optimization#Lag_Compensat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valvesoftware.com/wiki/Latency_Compensating_Methods_in_Client/Server_In-game_Protocol_Design_and_Optimization#Lag_Compensatio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s4513/c16/papers/net-aspects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[SKH02] </a:t>
            </a:r>
            <a:r>
              <a:rPr lang="en-US" sz="1200" dirty="0" smtClean="0"/>
              <a:t>J. </a:t>
            </a:r>
            <a:r>
              <a:rPr lang="en-US" sz="1200" dirty="0" err="1" smtClean="0"/>
              <a:t>Smed</a:t>
            </a:r>
            <a:r>
              <a:rPr lang="en-US" sz="1200" dirty="0" smtClean="0"/>
              <a:t>, T. </a:t>
            </a:r>
            <a:r>
              <a:rPr lang="en-US" sz="1200" dirty="0" err="1" smtClean="0"/>
              <a:t>Kaukoranta</a:t>
            </a:r>
            <a:r>
              <a:rPr lang="en-US" sz="1200" dirty="0" smtClean="0"/>
              <a:t> and H. </a:t>
            </a:r>
            <a:r>
              <a:rPr lang="en-US" sz="1200" dirty="0" err="1" smtClean="0"/>
              <a:t>Hakonen</a:t>
            </a:r>
            <a:r>
              <a:rPr lang="en-US" sz="1200" dirty="0" smtClean="0"/>
              <a:t>. </a:t>
            </a:r>
            <a:r>
              <a:rPr lang="en-US" sz="1200" dirty="0" smtClean="0">
                <a:hlinkClick r:id="rId3"/>
              </a:rPr>
              <a:t>Aspects of Networking in Multiplayer Computer Games</a:t>
            </a:r>
            <a:r>
              <a:rPr lang="en-US" sz="1200" dirty="0" smtClean="0"/>
              <a:t>, </a:t>
            </a:r>
            <a:r>
              <a:rPr lang="en-US" sz="1200" i="1" dirty="0" smtClean="0"/>
              <a:t>The Electronic Library</a:t>
            </a:r>
            <a:r>
              <a:rPr lang="en-US" sz="1200" dirty="0" smtClean="0"/>
              <a:t>, Volume 20, Number 2, Pages 87-97, 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6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[SKH02] </a:t>
            </a:r>
            <a:r>
              <a:rPr lang="en-US" sz="1200" dirty="0" smtClean="0"/>
              <a:t>J. </a:t>
            </a:r>
            <a:r>
              <a:rPr lang="en-US" sz="1200" dirty="0" err="1" smtClean="0"/>
              <a:t>Smed</a:t>
            </a:r>
            <a:r>
              <a:rPr lang="en-US" sz="1200" dirty="0" smtClean="0"/>
              <a:t>, T. </a:t>
            </a:r>
            <a:r>
              <a:rPr lang="en-US" sz="1200" dirty="0" err="1" smtClean="0"/>
              <a:t>Kaukoranta</a:t>
            </a:r>
            <a:r>
              <a:rPr lang="en-US" sz="1200" dirty="0" smtClean="0"/>
              <a:t> and H. </a:t>
            </a:r>
            <a:r>
              <a:rPr lang="en-US" sz="1200" dirty="0" err="1" smtClean="0"/>
              <a:t>Hakonen</a:t>
            </a:r>
            <a:r>
              <a:rPr lang="en-US" sz="1200" dirty="0" smtClean="0"/>
              <a:t>. </a:t>
            </a:r>
            <a:r>
              <a:rPr lang="en-US" sz="1200" dirty="0" smtClean="0">
                <a:hlinkClick r:id="rId3"/>
              </a:rPr>
              <a:t>Aspects of Networking in Multiplayer Computer Games</a:t>
            </a:r>
            <a:r>
              <a:rPr lang="en-US" sz="1200" dirty="0" smtClean="0"/>
              <a:t>, </a:t>
            </a:r>
            <a:r>
              <a:rPr lang="en-US" sz="1200" i="1" dirty="0" smtClean="0"/>
              <a:t>The Electronic Library</a:t>
            </a:r>
            <a:r>
              <a:rPr lang="en-US" sz="1200" dirty="0" smtClean="0"/>
              <a:t>, Volume 20, Number 2, Pages 87-97, 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[SKH02] </a:t>
            </a:r>
            <a:r>
              <a:rPr lang="en-US" sz="1200" dirty="0" smtClean="0"/>
              <a:t>J. </a:t>
            </a:r>
            <a:r>
              <a:rPr lang="en-US" sz="1200" dirty="0" err="1" smtClean="0"/>
              <a:t>Smed</a:t>
            </a:r>
            <a:r>
              <a:rPr lang="en-US" sz="1200" dirty="0" smtClean="0"/>
              <a:t>, T. </a:t>
            </a:r>
            <a:r>
              <a:rPr lang="en-US" sz="1200" dirty="0" err="1" smtClean="0"/>
              <a:t>Kaukoranta</a:t>
            </a:r>
            <a:r>
              <a:rPr lang="en-US" sz="1200" dirty="0" smtClean="0"/>
              <a:t> and H. </a:t>
            </a:r>
            <a:r>
              <a:rPr lang="en-US" sz="1200" dirty="0" err="1" smtClean="0"/>
              <a:t>Hakonen</a:t>
            </a:r>
            <a:r>
              <a:rPr lang="en-US" sz="1200" dirty="0" smtClean="0"/>
              <a:t>. </a:t>
            </a:r>
            <a:r>
              <a:rPr lang="en-US" sz="1200" dirty="0" smtClean="0">
                <a:hlinkClick r:id="rId3"/>
              </a:rPr>
              <a:t>Aspects of Networking in Multiplayer Computer Games</a:t>
            </a:r>
            <a:r>
              <a:rPr lang="en-US" sz="1200" dirty="0" smtClean="0"/>
              <a:t>, </a:t>
            </a:r>
            <a:r>
              <a:rPr lang="en-US" sz="1200" i="1" dirty="0" smtClean="0"/>
              <a:t>The Electronic Library</a:t>
            </a:r>
            <a:r>
              <a:rPr lang="en-US" sz="1200" dirty="0" smtClean="0"/>
              <a:t>, Volume 20, Number 2, Pages 87-97, 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3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W. </a:t>
            </a:r>
            <a:r>
              <a:rPr lang="en-US" dirty="0" err="1" smtClean="0"/>
              <a:t>Cai</a:t>
            </a:r>
            <a:r>
              <a:rPr lang="en-US" dirty="0" smtClean="0"/>
              <a:t>, M. Chen, and V. Leung. “Toward Gaming as a Service”, </a:t>
            </a:r>
            <a:r>
              <a:rPr lang="en-US" i="1" dirty="0" smtClean="0"/>
              <a:t>IEEE Internet Computing</a:t>
            </a:r>
            <a:r>
              <a:rPr lang="en-US" dirty="0" smtClean="0"/>
              <a:t>, May/June,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9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W. </a:t>
            </a:r>
            <a:r>
              <a:rPr lang="en-US" dirty="0" err="1" smtClean="0"/>
              <a:t>Cai</a:t>
            </a:r>
            <a:r>
              <a:rPr lang="en-US" dirty="0" smtClean="0"/>
              <a:t>, M. Chen, and V. Leung. “Toward Gaming as a Service”, </a:t>
            </a:r>
            <a:r>
              <a:rPr lang="en-US" i="1" dirty="0" smtClean="0"/>
              <a:t>IEEE Internet Computing</a:t>
            </a:r>
            <a:r>
              <a:rPr lang="en-US" dirty="0" smtClean="0"/>
              <a:t>, May/June,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9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43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C5E96-81B4-478F-9D24-F80650B025C8}" type="slidenum">
              <a:rPr lang="en-US"/>
              <a:pPr/>
              <a:t>30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[SKH02] </a:t>
            </a:r>
            <a:r>
              <a:rPr lang="en-US" sz="1200" dirty="0" smtClean="0"/>
              <a:t>J. </a:t>
            </a:r>
            <a:r>
              <a:rPr lang="en-US" sz="1200" dirty="0" err="1" smtClean="0"/>
              <a:t>Smed</a:t>
            </a:r>
            <a:r>
              <a:rPr lang="en-US" sz="1200" dirty="0" smtClean="0"/>
              <a:t>, T. </a:t>
            </a:r>
            <a:r>
              <a:rPr lang="en-US" sz="1200" dirty="0" err="1" smtClean="0"/>
              <a:t>Kaukoranta</a:t>
            </a:r>
            <a:r>
              <a:rPr lang="en-US" sz="1200" dirty="0" smtClean="0"/>
              <a:t> and H. </a:t>
            </a:r>
            <a:r>
              <a:rPr lang="en-US" sz="1200" dirty="0" err="1" smtClean="0"/>
              <a:t>Hakonen</a:t>
            </a:r>
            <a:r>
              <a:rPr lang="en-US" sz="1200" dirty="0" smtClean="0"/>
              <a:t>. </a:t>
            </a:r>
            <a:r>
              <a:rPr lang="en-US" sz="1200" dirty="0" smtClean="0">
                <a:hlinkClick r:id="rId3"/>
              </a:rPr>
              <a:t>Aspects of Networking in Multiplayer Computer Games</a:t>
            </a:r>
            <a:r>
              <a:rPr lang="en-US" sz="1200" dirty="0" smtClean="0"/>
              <a:t>, </a:t>
            </a:r>
            <a:r>
              <a:rPr lang="en-US" sz="1200" i="1" dirty="0" smtClean="0"/>
              <a:t>The Electronic Library</a:t>
            </a:r>
            <a:r>
              <a:rPr lang="en-US" sz="1200" dirty="0" smtClean="0"/>
              <a:t>, Volume 20, Number 2, Pages 87-97, 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3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[SKH02] </a:t>
            </a:r>
            <a:r>
              <a:rPr lang="en-US" sz="1200" dirty="0" smtClean="0"/>
              <a:t>J. </a:t>
            </a:r>
            <a:r>
              <a:rPr lang="en-US" sz="1200" dirty="0" err="1" smtClean="0"/>
              <a:t>Smed</a:t>
            </a:r>
            <a:r>
              <a:rPr lang="en-US" sz="1200" dirty="0" smtClean="0"/>
              <a:t>, T. </a:t>
            </a:r>
            <a:r>
              <a:rPr lang="en-US" sz="1200" dirty="0" err="1" smtClean="0"/>
              <a:t>Kaukoranta</a:t>
            </a:r>
            <a:r>
              <a:rPr lang="en-US" sz="1200" dirty="0" smtClean="0"/>
              <a:t> and H. </a:t>
            </a:r>
            <a:r>
              <a:rPr lang="en-US" sz="1200" dirty="0" err="1" smtClean="0"/>
              <a:t>Hakonen</a:t>
            </a:r>
            <a:r>
              <a:rPr lang="en-US" sz="1200" dirty="0" smtClean="0"/>
              <a:t>. </a:t>
            </a:r>
            <a:r>
              <a:rPr lang="en-US" sz="1200" dirty="0" smtClean="0">
                <a:hlinkClick r:id="rId3"/>
              </a:rPr>
              <a:t>Aspects of Networking in Multiplayer Computer Games</a:t>
            </a:r>
            <a:r>
              <a:rPr lang="en-US" sz="1200" dirty="0" smtClean="0"/>
              <a:t>, </a:t>
            </a:r>
            <a:r>
              <a:rPr lang="en-US" sz="1200" i="1" dirty="0" smtClean="0"/>
              <a:t>The Electronic Library</a:t>
            </a:r>
            <a:r>
              <a:rPr lang="en-US" sz="1200" dirty="0" smtClean="0"/>
              <a:t>, Volume 20, Number 2, Pages 87-97, 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[SKH02] </a:t>
            </a:r>
            <a:r>
              <a:rPr lang="en-US" sz="1200" dirty="0" smtClean="0"/>
              <a:t>J. </a:t>
            </a:r>
            <a:r>
              <a:rPr lang="en-US" sz="1200" dirty="0" err="1" smtClean="0"/>
              <a:t>Smed</a:t>
            </a:r>
            <a:r>
              <a:rPr lang="en-US" sz="1200" dirty="0" smtClean="0"/>
              <a:t>, T. </a:t>
            </a:r>
            <a:r>
              <a:rPr lang="en-US" sz="1200" dirty="0" err="1" smtClean="0"/>
              <a:t>Kaukoranta</a:t>
            </a:r>
            <a:r>
              <a:rPr lang="en-US" sz="1200" dirty="0" smtClean="0"/>
              <a:t> and H. </a:t>
            </a:r>
            <a:r>
              <a:rPr lang="en-US" sz="1200" dirty="0" err="1" smtClean="0"/>
              <a:t>Hakonen</a:t>
            </a:r>
            <a:r>
              <a:rPr lang="en-US" sz="1200" dirty="0" smtClean="0"/>
              <a:t>. </a:t>
            </a:r>
            <a:r>
              <a:rPr lang="en-US" sz="1200" dirty="0" smtClean="0">
                <a:hlinkClick r:id="rId3"/>
              </a:rPr>
              <a:t>Aspects of Networking in Multiplayer Computer Games</a:t>
            </a:r>
            <a:r>
              <a:rPr lang="en-US" sz="1200" dirty="0" smtClean="0"/>
              <a:t>, </a:t>
            </a:r>
            <a:r>
              <a:rPr lang="en-US" sz="1200" i="1" dirty="0" smtClean="0"/>
              <a:t>The Electronic Library</a:t>
            </a:r>
            <a:r>
              <a:rPr lang="en-US" sz="1200" dirty="0" smtClean="0"/>
              <a:t>, Volume 20, Number 2, Pages 87-97, 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[Ber01] Y. Bernier. </a:t>
            </a:r>
            <a:r>
              <a:rPr lang="en-US" dirty="0" smtClean="0">
                <a:hlinkClick r:id="rId3"/>
              </a:rPr>
              <a:t>Latency Compensating Methods in Client/Server In-game Protocol Design and Optimization</a:t>
            </a:r>
            <a:r>
              <a:rPr lang="en-US" dirty="0" smtClean="0"/>
              <a:t>, In </a:t>
            </a:r>
            <a:r>
              <a:rPr lang="en-US" i="1" dirty="0" smtClean="0"/>
              <a:t>Proceedings of the Game Developers Conference</a:t>
            </a:r>
            <a:r>
              <a:rPr lang="en-US" dirty="0" smtClean="0"/>
              <a:t>, Feb. 2001.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[SKH02] </a:t>
            </a:r>
            <a:r>
              <a:rPr lang="en-US" sz="1200" dirty="0" smtClean="0"/>
              <a:t>J. </a:t>
            </a:r>
            <a:r>
              <a:rPr lang="en-US" sz="1200" dirty="0" err="1" smtClean="0"/>
              <a:t>Smed</a:t>
            </a:r>
            <a:r>
              <a:rPr lang="en-US" sz="1200" dirty="0" smtClean="0"/>
              <a:t>, T. </a:t>
            </a:r>
            <a:r>
              <a:rPr lang="en-US" sz="1200" dirty="0" err="1" smtClean="0"/>
              <a:t>Kaukoranta</a:t>
            </a:r>
            <a:r>
              <a:rPr lang="en-US" sz="1200" dirty="0" smtClean="0"/>
              <a:t> and H. </a:t>
            </a:r>
            <a:r>
              <a:rPr lang="en-US" sz="1200" dirty="0" err="1" smtClean="0"/>
              <a:t>Hakonen</a:t>
            </a:r>
            <a:r>
              <a:rPr lang="en-US" sz="1200" dirty="0" smtClean="0"/>
              <a:t>. </a:t>
            </a:r>
            <a:r>
              <a:rPr lang="en-US" sz="1200" dirty="0" smtClean="0">
                <a:hlinkClick r:id="rId4"/>
              </a:rPr>
              <a:t>Aspects of Networking in Multiplayer Computer Games</a:t>
            </a:r>
            <a:r>
              <a:rPr lang="en-US" sz="1200" dirty="0" smtClean="0"/>
              <a:t>, </a:t>
            </a:r>
            <a:r>
              <a:rPr lang="en-US" sz="1200" i="1" dirty="0" smtClean="0"/>
              <a:t>The Electronic Library</a:t>
            </a:r>
            <a:r>
              <a:rPr lang="en-US" sz="1200" dirty="0" smtClean="0"/>
              <a:t>, Volume 20, Number 2, Pages 87-97, 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[Ber01] Y. Bernier. </a:t>
            </a:r>
            <a:r>
              <a:rPr lang="en-US" dirty="0" smtClean="0">
                <a:hlinkClick r:id="rId3"/>
              </a:rPr>
              <a:t>Latency Compensating Methods in Client/Server In-game Protocol Design and Optimization</a:t>
            </a:r>
            <a:r>
              <a:rPr lang="en-US" dirty="0" smtClean="0"/>
              <a:t>, In </a:t>
            </a:r>
            <a:r>
              <a:rPr lang="en-US" i="1" dirty="0" smtClean="0"/>
              <a:t>Proceedings of the Game Developers Conference</a:t>
            </a:r>
            <a:r>
              <a:rPr lang="en-US" dirty="0" smtClean="0"/>
              <a:t>, Feb. 2001.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3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[Ber01] Y. Bernier. </a:t>
            </a:r>
            <a:r>
              <a:rPr lang="en-US" dirty="0" smtClean="0">
                <a:hlinkClick r:id="rId3"/>
              </a:rPr>
              <a:t>Latency Compensating Methods in Client/Server In-game Protocol Design and Optimization</a:t>
            </a:r>
            <a:r>
              <a:rPr lang="en-US" dirty="0" smtClean="0"/>
              <a:t>, In </a:t>
            </a:r>
            <a:r>
              <a:rPr lang="en-US" i="1" dirty="0" smtClean="0"/>
              <a:t>Proceedings of the Game Developers Conference</a:t>
            </a:r>
            <a:r>
              <a:rPr lang="en-US" dirty="0" smtClean="0"/>
              <a:t>, Feb. 2001.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0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[Ber01] Y. Bernier. </a:t>
            </a:r>
            <a:r>
              <a:rPr lang="en-US" dirty="0" smtClean="0">
                <a:hlinkClick r:id="rId3"/>
              </a:rPr>
              <a:t>Latency Compensating Methods in Client/Server In-game Protocol Design and Optimization</a:t>
            </a:r>
            <a:r>
              <a:rPr lang="en-US" dirty="0" smtClean="0"/>
              <a:t>, In </a:t>
            </a:r>
            <a:r>
              <a:rPr lang="en-US" i="1" dirty="0" smtClean="0"/>
              <a:t>Proceedings of the Game Developers Conference</a:t>
            </a:r>
            <a:r>
              <a:rPr lang="en-US" dirty="0" smtClean="0"/>
              <a:t>, Feb. 2001.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[SKH02] </a:t>
            </a:r>
            <a:r>
              <a:rPr lang="en-US" sz="1200" dirty="0" smtClean="0"/>
              <a:t>J. </a:t>
            </a:r>
            <a:r>
              <a:rPr lang="en-US" sz="1200" dirty="0" err="1" smtClean="0"/>
              <a:t>Smed</a:t>
            </a:r>
            <a:r>
              <a:rPr lang="en-US" sz="1200" dirty="0" smtClean="0"/>
              <a:t>, T. </a:t>
            </a:r>
            <a:r>
              <a:rPr lang="en-US" sz="1200" dirty="0" err="1" smtClean="0"/>
              <a:t>Kaukoranta</a:t>
            </a:r>
            <a:r>
              <a:rPr lang="en-US" sz="1200" dirty="0" smtClean="0"/>
              <a:t> and H. </a:t>
            </a:r>
            <a:r>
              <a:rPr lang="en-US" sz="1200" dirty="0" err="1" smtClean="0"/>
              <a:t>Hakonen</a:t>
            </a:r>
            <a:r>
              <a:rPr lang="en-US" sz="1200" dirty="0" smtClean="0"/>
              <a:t>. </a:t>
            </a:r>
            <a:r>
              <a:rPr lang="en-US" sz="1200" dirty="0" smtClean="0">
                <a:hlinkClick r:id="rId3"/>
              </a:rPr>
              <a:t>Aspects of Networking in Multiplayer Computer Games</a:t>
            </a:r>
            <a:r>
              <a:rPr lang="en-US" sz="1200" dirty="0" smtClean="0"/>
              <a:t>, </a:t>
            </a:r>
            <a:r>
              <a:rPr lang="en-US" sz="1200" i="1" dirty="0" smtClean="0"/>
              <a:t>The Electronic Library</a:t>
            </a:r>
            <a:r>
              <a:rPr lang="en-US" sz="1200" dirty="0" smtClean="0"/>
              <a:t>, Volume 20, Number 2, Pages 87-97, 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4FF4-26C9-41AB-B762-F3C1C3FA23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valvesoftware.com/wiki/Source_Multiplayer_Network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rct=j&amp;q=&amp;esrc=s&amp;source=images&amp;cd=&amp;cad=rja&amp;uact=8&amp;ved=0ahUKEwjz4d2f9pXLAhUEPD4KHYw_DVcQjRwIBw&amp;url=https%3A%2F%2Fen.wikipedia.org%2Fwiki%2FPunkBuster&amp;psig=AFQjCNEAo60sRGdCT4DxOp0GZG21zsqs2w&amp;ust=145659308778239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Computing Systems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(Slides for Final Class)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2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mtClean="0"/>
              <a:t>Dead Reckoning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09600" y="5486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400" dirty="0"/>
              <a:t>When prediction </a:t>
            </a:r>
            <a:r>
              <a:rPr kumimoji="1" lang="en-US" sz="2400" dirty="0" smtClean="0"/>
              <a:t>differs and adjust, </a:t>
            </a:r>
            <a:r>
              <a:rPr kumimoji="1" lang="en-US" sz="2400" dirty="0"/>
              <a:t>get “</a:t>
            </a:r>
            <a:r>
              <a:rPr kumimoji="1" lang="en-US" sz="2400" dirty="0">
                <a:solidFill>
                  <a:srgbClr val="6600CC"/>
                </a:solidFill>
              </a:rPr>
              <a:t>warping</a:t>
            </a:r>
            <a:r>
              <a:rPr kumimoji="1" lang="en-US" sz="2400" dirty="0"/>
              <a:t>” or “</a:t>
            </a:r>
            <a:r>
              <a:rPr kumimoji="1" lang="en-US" sz="2400" dirty="0">
                <a:solidFill>
                  <a:srgbClr val="6600CC"/>
                </a:solidFill>
              </a:rPr>
              <a:t>rubber-banding</a:t>
            </a:r>
            <a:r>
              <a:rPr kumimoji="1" lang="en-US" sz="2400" dirty="0"/>
              <a:t>” </a:t>
            </a:r>
            <a:r>
              <a:rPr kumimoji="1" lang="en-US" sz="2400" dirty="0" smtClean="0"/>
              <a:t>effect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Calibri" panose="020F0502020204030204" pitchFamily="34" charset="0"/>
              <a:buChar char="–"/>
            </a:pPr>
            <a:r>
              <a:rPr kumimoji="1" lang="en-US" sz="2000" dirty="0" smtClean="0"/>
              <a:t>Some techniques move smoothly to place over short time</a:t>
            </a:r>
            <a:endParaRPr kumimoji="1" lang="en-US" sz="2000" dirty="0"/>
          </a:p>
        </p:txBody>
      </p:sp>
      <p:grpSp>
        <p:nvGrpSpPr>
          <p:cNvPr id="26628" name="Group 13"/>
          <p:cNvGrpSpPr>
            <a:grpSpLocks/>
          </p:cNvGrpSpPr>
          <p:nvPr/>
        </p:nvGrpSpPr>
        <p:grpSpPr bwMode="auto">
          <a:xfrm>
            <a:off x="914400" y="2514600"/>
            <a:ext cx="7696200" cy="2762250"/>
            <a:chOff x="576" y="1584"/>
            <a:chExt cx="4848" cy="1740"/>
          </a:xfrm>
        </p:grpSpPr>
        <p:pic>
          <p:nvPicPr>
            <p:cNvPr id="26630" name="Picture 4" descr="C:\Documents and Settings\Owner\Desktop\skh02\fig8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32"/>
              <a:ext cx="4848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 Box 6"/>
            <p:cNvSpPr txBox="1">
              <a:spLocks noChangeArrowheads="1"/>
            </p:cNvSpPr>
            <p:nvPr/>
          </p:nvSpPr>
          <p:spPr bwMode="auto">
            <a:xfrm>
              <a:off x="2352" y="1584"/>
              <a:ext cx="1413" cy="252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2000">
                  <a:solidFill>
                    <a:srgbClr val="009900"/>
                  </a:solidFill>
                  <a:latin typeface="+mn-lt"/>
                </a:rPr>
                <a:t>(predicted position)</a:t>
              </a:r>
            </a:p>
          </p:txBody>
        </p:sp>
        <p:sp>
          <p:nvSpPr>
            <p:cNvPr id="26632" name="Line 7"/>
            <p:cNvSpPr>
              <a:spLocks noChangeShapeType="1"/>
            </p:cNvSpPr>
            <p:nvPr/>
          </p:nvSpPr>
          <p:spPr bwMode="auto">
            <a:xfrm flipH="1">
              <a:off x="2784" y="1824"/>
              <a:ext cx="38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8"/>
            <p:cNvSpPr>
              <a:spLocks noChangeShapeType="1"/>
            </p:cNvSpPr>
            <p:nvPr/>
          </p:nvSpPr>
          <p:spPr bwMode="auto">
            <a:xfrm flipV="1">
              <a:off x="2688" y="2832"/>
              <a:ext cx="9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Text Box 9"/>
            <p:cNvSpPr txBox="1">
              <a:spLocks noChangeArrowheads="1"/>
            </p:cNvSpPr>
            <p:nvPr/>
          </p:nvSpPr>
          <p:spPr bwMode="auto">
            <a:xfrm>
              <a:off x="2112" y="3072"/>
              <a:ext cx="1185" cy="252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  <a:latin typeface="+mn-lt"/>
                </a:rPr>
                <a:t>(actual position)</a:t>
              </a:r>
            </a:p>
          </p:txBody>
        </p:sp>
        <p:sp>
          <p:nvSpPr>
            <p:cNvPr id="26635" name="Text Box 10"/>
            <p:cNvSpPr txBox="1">
              <a:spLocks noChangeArrowheads="1"/>
            </p:cNvSpPr>
            <p:nvPr/>
          </p:nvSpPr>
          <p:spPr bwMode="auto">
            <a:xfrm>
              <a:off x="1776" y="2304"/>
              <a:ext cx="683" cy="252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2000" dirty="0">
                  <a:solidFill>
                    <a:srgbClr val="6600CC"/>
                  </a:solidFill>
                  <a:latin typeface="+mn-lt"/>
                </a:rPr>
                <a:t>(“warp”)</a:t>
              </a:r>
            </a:p>
          </p:txBody>
        </p:sp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 flipV="1">
              <a:off x="2496" y="2448"/>
              <a:ext cx="28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>
              <a:off x="2496" y="2496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Based on ocean navigation techniques </a:t>
            </a:r>
            <a:r>
              <a:rPr lang="en-US" sz="1800" dirty="0" smtClean="0"/>
              <a:t>(“dead” == “deduced (</a:t>
            </a:r>
            <a:r>
              <a:rPr lang="en-US" sz="1800" dirty="0" err="1" smtClean="0"/>
              <a:t>ded</a:t>
            </a:r>
            <a:r>
              <a:rPr lang="en-US" sz="1800" dirty="0" smtClean="0"/>
              <a:t>.)”)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Predict position based on last known position plus direction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Only send updates when deviates past threshold</a:t>
            </a:r>
          </a:p>
        </p:txBody>
      </p:sp>
    </p:spTree>
    <p:extLst>
      <p:ext uri="{BB962C8B-B14F-4D97-AF65-F5344CB8AC3E}">
        <p14:creationId xmlns:p14="http://schemas.microsoft.com/office/powerpoint/2010/main" val="57034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Time Delay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200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Server delays processing of events</a:t>
            </a:r>
          </a:p>
          <a:p>
            <a:pPr lvl="1"/>
            <a:r>
              <a:rPr lang="en-US" altLang="en-US" sz="2400" dirty="0"/>
              <a:t>Wait until all messages from clients arrive</a:t>
            </a:r>
          </a:p>
          <a:p>
            <a:pPr lvl="1"/>
            <a:r>
              <a:rPr lang="en-US" altLang="en-US" sz="2400" dirty="0"/>
              <a:t>(Note, game plays at highest </a:t>
            </a:r>
            <a:r>
              <a:rPr lang="en-US" altLang="en-US" sz="2400" dirty="0" smtClean="0"/>
              <a:t>round-trip time)</a:t>
            </a:r>
            <a:endParaRPr lang="en-US" altLang="en-US" sz="2400" dirty="0"/>
          </a:p>
          <a:p>
            <a:r>
              <a:rPr lang="en-US" altLang="en-US" sz="2800" dirty="0"/>
              <a:t>Server sends messages to more distant client first, delays messages to closer</a:t>
            </a:r>
          </a:p>
          <a:p>
            <a:pPr lvl="1"/>
            <a:r>
              <a:rPr lang="en-US" altLang="en-US" sz="2400" dirty="0"/>
              <a:t>Needs accurate estimate of </a:t>
            </a:r>
            <a:r>
              <a:rPr lang="en-US" altLang="en-US" sz="2400" dirty="0" smtClean="0"/>
              <a:t>round-trip time</a:t>
            </a:r>
            <a:endParaRPr lang="en-US" altLang="en-US" sz="2400" dirty="0"/>
          </a:p>
        </p:txBody>
      </p:sp>
      <p:sp>
        <p:nvSpPr>
          <p:cNvPr id="566276" name="Line 4"/>
          <p:cNvSpPr>
            <a:spLocks noChangeShapeType="1"/>
          </p:cNvSpPr>
          <p:nvPr/>
        </p:nvSpPr>
        <p:spPr bwMode="auto">
          <a:xfrm>
            <a:off x="1676400" y="5486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914400" y="525780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Time</a:t>
            </a:r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1947863" y="4364038"/>
            <a:ext cx="1593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/>
              <a:t>Client 1</a:t>
            </a:r>
          </a:p>
          <a:p>
            <a:pPr algn="ctr" eaLnBrk="1" hangingPunct="1"/>
            <a:r>
              <a:rPr lang="en-US" altLang="en-US" sz="1600"/>
              <a:t>command arrives</a:t>
            </a:r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3895725" y="4367213"/>
            <a:ext cx="1593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/>
              <a:t>Client 2</a:t>
            </a:r>
          </a:p>
          <a:p>
            <a:pPr algn="ctr" eaLnBrk="1" hangingPunct="1"/>
            <a:r>
              <a:rPr lang="en-US" altLang="en-US" sz="1600"/>
              <a:t>command arrives</a:t>
            </a:r>
          </a:p>
        </p:txBody>
      </p:sp>
      <p:sp>
        <p:nvSpPr>
          <p:cNvPr id="566280" name="Text Box 8"/>
          <p:cNvSpPr txBox="1">
            <a:spLocks noChangeArrowheads="1"/>
          </p:cNvSpPr>
          <p:nvPr/>
        </p:nvSpPr>
        <p:spPr bwMode="auto">
          <a:xfrm>
            <a:off x="5715000" y="4343400"/>
            <a:ext cx="1984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/>
              <a:t>Server processes</a:t>
            </a:r>
          </a:p>
          <a:p>
            <a:pPr algn="ctr" eaLnBrk="1" hangingPunct="1"/>
            <a:r>
              <a:rPr lang="en-US" altLang="en-US" sz="1600"/>
              <a:t>both client commands</a:t>
            </a:r>
          </a:p>
        </p:txBody>
      </p:sp>
      <p:sp>
        <p:nvSpPr>
          <p:cNvPr id="566281" name="Line 9"/>
          <p:cNvSpPr>
            <a:spLocks noChangeShapeType="1"/>
          </p:cNvSpPr>
          <p:nvPr/>
        </p:nvSpPr>
        <p:spPr bwMode="auto">
          <a:xfrm>
            <a:off x="26670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282" name="Line 10"/>
          <p:cNvSpPr>
            <a:spLocks noChangeShapeType="1"/>
          </p:cNvSpPr>
          <p:nvPr/>
        </p:nvSpPr>
        <p:spPr bwMode="auto">
          <a:xfrm>
            <a:off x="47244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283" name="Line 11"/>
          <p:cNvSpPr>
            <a:spLocks noChangeShapeType="1"/>
          </p:cNvSpPr>
          <p:nvPr/>
        </p:nvSpPr>
        <p:spPr bwMode="auto">
          <a:xfrm flipH="1">
            <a:off x="6248400" y="5029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284" name="AutoShape 12"/>
          <p:cNvSpPr>
            <a:spLocks/>
          </p:cNvSpPr>
          <p:nvPr/>
        </p:nvSpPr>
        <p:spPr bwMode="auto">
          <a:xfrm rot="-5400000">
            <a:off x="4038600" y="3810000"/>
            <a:ext cx="457200" cy="3962400"/>
          </a:xfrm>
          <a:prstGeom prst="leftBrace">
            <a:avLst>
              <a:gd name="adj1" fmla="val 722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5" name="Text Box 13"/>
          <p:cNvSpPr txBox="1">
            <a:spLocks noChangeArrowheads="1"/>
          </p:cNvSpPr>
          <p:nvPr/>
        </p:nvSpPr>
        <p:spPr bwMode="auto">
          <a:xfrm>
            <a:off x="3429000" y="6096000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Time Delay</a:t>
            </a:r>
          </a:p>
        </p:txBody>
      </p:sp>
    </p:spTree>
    <p:extLst>
      <p:ext uri="{BB962C8B-B14F-4D97-AF65-F5344CB8AC3E}">
        <p14:creationId xmlns:p14="http://schemas.microsoft.com/office/powerpoint/2010/main" val="286233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Warp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1981200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With network latency, must lead </a:t>
            </a:r>
            <a:r>
              <a:rPr lang="en-US" altLang="en-US" sz="2400" dirty="0"/>
              <a:t>opponent to hit </a:t>
            </a:r>
            <a:r>
              <a:rPr lang="en-US" altLang="en-US" sz="2400" dirty="0" smtClean="0"/>
              <a:t>(even with “instant” weapon!)</a:t>
            </a:r>
            <a:endParaRPr lang="en-US" altLang="en-US" sz="2400" dirty="0"/>
          </a:p>
          <a:p>
            <a:r>
              <a:rPr lang="en-US" altLang="en-US" sz="2400" dirty="0" smtClean="0"/>
              <a:t>Instead, knowing </a:t>
            </a:r>
            <a:r>
              <a:rPr lang="en-US" altLang="en-US" sz="2400" dirty="0"/>
              <a:t>latency roll-back (warp) to </a:t>
            </a:r>
            <a:r>
              <a:rPr lang="en-US" altLang="en-US" sz="2400" i="1" dirty="0"/>
              <a:t>when</a:t>
            </a:r>
            <a:r>
              <a:rPr lang="en-US" altLang="en-US" sz="2400" dirty="0"/>
              <a:t> action </a:t>
            </a:r>
            <a:r>
              <a:rPr lang="en-US" altLang="en-US" sz="2400" dirty="0" smtClean="0"/>
              <a:t>took </a:t>
            </a:r>
            <a:r>
              <a:rPr lang="en-US" altLang="en-US" sz="2400" dirty="0"/>
              <a:t>place</a:t>
            </a:r>
          </a:p>
          <a:p>
            <a:pPr lvl="1"/>
            <a:r>
              <a:rPr lang="en-US" altLang="en-US" sz="2000" dirty="0" smtClean="0"/>
              <a:t>Usually, estimate latency as ½ round-trip time</a:t>
            </a:r>
            <a:endParaRPr lang="en-US" altLang="en-US" sz="2000" dirty="0"/>
          </a:p>
          <a:p>
            <a:endParaRPr lang="en-US" alt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86847"/>
            <a:ext cx="5751884" cy="31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3962400"/>
            <a:ext cx="2399489" cy="1588127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Client 100 </a:t>
            </a:r>
            <a:r>
              <a:rPr lang="en-US" altLang="en-US" dirty="0" err="1"/>
              <a:t>ms</a:t>
            </a:r>
            <a:r>
              <a:rPr lang="en-US" altLang="en-US" dirty="0"/>
              <a:t> behind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Still hits (note </a:t>
            </a:r>
            <a:r>
              <a:rPr lang="en-US" altLang="en-US" dirty="0" smtClean="0"/>
              <a:t>blood</a:t>
            </a:r>
            <a:r>
              <a:rPr lang="en-US" altLang="en-US" dirty="0"/>
              <a:t>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(Boxes are </a:t>
            </a:r>
            <a:r>
              <a:rPr lang="en-US" altLang="en-US" i="1" dirty="0" smtClean="0"/>
              <a:t>bounding boxes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6513614"/>
            <a:ext cx="4572000" cy="26161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en-US" sz="1050" dirty="0">
                <a:hlinkClick r:id="rId4"/>
              </a:rPr>
              <a:t>https://</a:t>
            </a:r>
            <a:r>
              <a:rPr lang="en-US" sz="1050" dirty="0" smtClean="0">
                <a:hlinkClick r:id="rId4"/>
              </a:rPr>
              <a:t>developer.valvesoftware.com/wiki/Source_Multiplayer_Networking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5438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Time Warp Notes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Inconsistency</a:t>
            </a:r>
          </a:p>
          <a:p>
            <a:pPr lvl="1"/>
            <a:r>
              <a:rPr lang="en-US" altLang="en-US" dirty="0"/>
              <a:t>Player target</a:t>
            </a:r>
          </a:p>
          <a:p>
            <a:pPr lvl="1"/>
            <a:r>
              <a:rPr lang="en-US" altLang="en-US" dirty="0"/>
              <a:t>Move around corner</a:t>
            </a:r>
          </a:p>
          <a:p>
            <a:pPr lvl="1"/>
            <a:r>
              <a:rPr lang="en-US" altLang="en-US" dirty="0"/>
              <a:t>Warp back </a:t>
            </a:r>
            <a:r>
              <a:rPr lang="en-US" altLang="en-US" dirty="0">
                <a:sym typeface="Wingdings" pitchFamily="2" charset="2"/>
              </a:rPr>
              <a:t> hit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Bullets seem to “bend” around corner</a:t>
            </a:r>
            <a:r>
              <a:rPr lang="en-US" altLang="en-US" dirty="0" smtClean="0">
                <a:sym typeface="Wingdings" pitchFamily="2" charset="2"/>
              </a:rPr>
              <a:t>!</a:t>
            </a:r>
          </a:p>
          <a:p>
            <a:pPr marL="914400" lvl="2" indent="0">
              <a:buNone/>
            </a:pPr>
            <a:r>
              <a:rPr lang="en-US" altLang="en-US" dirty="0" smtClean="0">
                <a:sym typeface="Wingdings" pitchFamily="2" charset="2"/>
              </a:rPr>
              <a:t> “Magic” bullets</a:t>
            </a:r>
            <a:endParaRPr lang="en-US" altLang="en-US" dirty="0">
              <a:sym typeface="Wingdings" pitchFamily="2" charset="2"/>
            </a:endParaRPr>
          </a:p>
          <a:p>
            <a:r>
              <a:rPr lang="en-US" altLang="en-US" dirty="0"/>
              <a:t>Fortunately, player often does not notice</a:t>
            </a:r>
          </a:p>
          <a:p>
            <a:pPr lvl="1"/>
            <a:r>
              <a:rPr lang="en-US" altLang="en-US" dirty="0"/>
              <a:t>Doesn’t see opponent</a:t>
            </a:r>
          </a:p>
          <a:p>
            <a:pPr lvl="1"/>
            <a:r>
              <a:rPr lang="en-US" altLang="en-US" dirty="0"/>
              <a:t>May be just wounded</a:t>
            </a:r>
          </a:p>
        </p:txBody>
      </p:sp>
    </p:spTree>
    <p:extLst>
      <p:ext uri="{BB962C8B-B14F-4D97-AF65-F5344CB8AC3E}">
        <p14:creationId xmlns:p14="http://schemas.microsoft.com/office/powerpoint/2010/main" val="287575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Games</a:t>
            </a:r>
          </a:p>
          <a:p>
            <a:pPr lvl="1"/>
            <a:r>
              <a:rPr lang="en-US" dirty="0" smtClean="0"/>
              <a:t>Architectures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Compensation techniques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Cheating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Cloud games</a:t>
            </a:r>
          </a:p>
          <a:p>
            <a:r>
              <a:rPr lang="en-US" dirty="0" smtClean="0"/>
              <a:t>Peer-to-Peer Systems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P2P file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2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to games</a:t>
            </a:r>
          </a:p>
          <a:p>
            <a:pPr lvl="1"/>
            <a:r>
              <a:rPr lang="en-US" dirty="0" smtClean="0"/>
              <a:t>Other multi-person applications don’t have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, Distributed Interactive Simulation (DIS), not public, “employees” so considered </a:t>
            </a:r>
            <a:r>
              <a:rPr lang="en-US" dirty="0" smtClean="0"/>
              <a:t>trustworthy</a:t>
            </a:r>
          </a:p>
          <a:p>
            <a:r>
              <a:rPr lang="en-US" dirty="0" smtClean="0"/>
              <a:t>Cheaters want:</a:t>
            </a:r>
          </a:p>
          <a:p>
            <a:pPr lvl="1"/>
            <a:r>
              <a:rPr lang="en-US" i="1" dirty="0" smtClean="0"/>
              <a:t>Vandalism</a:t>
            </a:r>
            <a:r>
              <a:rPr lang="en-US" dirty="0" smtClean="0"/>
              <a:t> – create havoc (relatively few).  </a:t>
            </a:r>
          </a:p>
          <a:p>
            <a:pPr lvl="2"/>
            <a:r>
              <a:rPr lang="en-US" dirty="0" smtClean="0"/>
              <a:t>Mostly, game design to prevent (e.g., no friendly fire)</a:t>
            </a:r>
          </a:p>
          <a:p>
            <a:pPr lvl="1"/>
            <a:r>
              <a:rPr lang="en-US" i="1" dirty="0" smtClean="0"/>
              <a:t>Dominance</a:t>
            </a:r>
            <a:r>
              <a:rPr lang="en-US" dirty="0" smtClean="0"/>
              <a:t> – gain advantage (more)</a:t>
            </a:r>
          </a:p>
          <a:p>
            <a:pPr lvl="2"/>
            <a:r>
              <a:rPr lang="en-US" dirty="0" smtClean="0"/>
              <a:t>Next slides</a:t>
            </a:r>
          </a:p>
        </p:txBody>
      </p:sp>
    </p:spTree>
    <p:extLst>
      <p:ext uri="{BB962C8B-B14F-4D97-AF65-F5344CB8AC3E}">
        <p14:creationId xmlns:p14="http://schemas.microsoft.com/office/powerpoint/2010/main" val="273436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and Traffic Tampering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Packet interception</a:t>
            </a:r>
            <a:r>
              <a:rPr lang="en-US" dirty="0" smtClean="0"/>
              <a:t> – prevent some packets from reaching cheater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suppress damage packets, so cheater is invulnerable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Packet replay</a:t>
            </a:r>
            <a:r>
              <a:rPr lang="en-US" dirty="0" smtClean="0"/>
              <a:t> – repeat event over for added advantage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multiple bullets or rockets if otherwise limited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Solutions: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MD5 Checksum or Encrypt packets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Authoritative host keeps within bounds</a:t>
            </a:r>
          </a:p>
        </p:txBody>
      </p:sp>
    </p:spTree>
    <p:extLst>
      <p:ext uri="{BB962C8B-B14F-4D97-AF65-F5344CB8AC3E}">
        <p14:creationId xmlns:p14="http://schemas.microsoft.com/office/powerpoint/2010/main" val="399779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90090" cy="1143000"/>
          </a:xfrm>
        </p:spPr>
        <p:txBody>
          <a:bodyPr/>
          <a:lstStyle/>
          <a:p>
            <a:r>
              <a:rPr lang="en-US" dirty="0" smtClean="0"/>
              <a:t>Packet Tampering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257800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Reflex augmentation</a:t>
            </a:r>
            <a:r>
              <a:rPr lang="en-US" dirty="0" smtClean="0"/>
              <a:t> - enhance cheater’s reactions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aiming proxy monitors opponents movement packets, when cheater fires, improve aim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Tough to detect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</a:t>
            </a:r>
            <a:r>
              <a:rPr lang="en-US" dirty="0" smtClean="0"/>
              <a:t>., </a:t>
            </a:r>
            <a:r>
              <a:rPr lang="en-US" i="1" dirty="0" err="1" smtClean="0"/>
              <a:t>PunkBuster</a:t>
            </a:r>
            <a:r>
              <a:rPr lang="en-US" dirty="0" smtClean="0"/>
              <a:t> – scan for “known” hacks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False positives?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2987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6248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aimbot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625488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1179" y="5723979"/>
            <a:ext cx="2667000" cy="769441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/>
            <a:r>
              <a:rPr lang="en-US" sz="1100" dirty="0" smtClean="0"/>
              <a:t>S. Yeung and J. </a:t>
            </a:r>
            <a:r>
              <a:rPr lang="en-US" sz="1100" dirty="0" err="1" smtClean="0"/>
              <a:t>Lui</a:t>
            </a:r>
            <a:r>
              <a:rPr lang="en-US" sz="1100" dirty="0" smtClean="0"/>
              <a:t>. “Dynamic </a:t>
            </a:r>
            <a:r>
              <a:rPr lang="en-US" sz="1100" dirty="0"/>
              <a:t>Bayesian approach for detecting cheats in multi-player online </a:t>
            </a:r>
            <a:r>
              <a:rPr lang="en-US" sz="1100" dirty="0" smtClean="0"/>
              <a:t>games”, Springer Multimedia Systems, Vol. 14, No. 4 Sep. 2008.</a:t>
            </a:r>
          </a:p>
        </p:txBody>
      </p:sp>
      <p:pic>
        <p:nvPicPr>
          <p:cNvPr id="2" name="Picture 2" descr="https://upload.wikimedia.org/wikipedia/en/8/81/Punkbuster_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3999"/>
            <a:ext cx="1369648" cy="11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4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Information Exposure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4648200" cy="5486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Allows cheater to gain access to replicated, hidden game data (e.g. status of other players)</a:t>
            </a:r>
          </a:p>
          <a:p>
            <a:pPr lvl="1"/>
            <a:r>
              <a:rPr lang="en-US" sz="1800" dirty="0" smtClean="0"/>
              <a:t>Passive, since does not alter traffic</a:t>
            </a:r>
          </a:p>
          <a:p>
            <a:pPr lvl="1"/>
            <a:r>
              <a:rPr lang="en-US" sz="1800" dirty="0" smtClean="0"/>
              <a:t>e.g., ignore “fog of war” in RTS, or “wall hack” to see through walls in FPS</a:t>
            </a:r>
          </a:p>
          <a:p>
            <a:r>
              <a:rPr lang="en-US" sz="2000" dirty="0" smtClean="0"/>
              <a:t>Cannot be defeated by network </a:t>
            </a:r>
            <a:r>
              <a:rPr lang="en-US" sz="2000" dirty="0" smtClean="0"/>
              <a:t>alone</a:t>
            </a:r>
            <a:endParaRPr lang="en-US" sz="2000" dirty="0" smtClean="0"/>
          </a:p>
          <a:p>
            <a:r>
              <a:rPr lang="en-US" sz="2000" dirty="0" smtClean="0"/>
              <a:t>Instead:</a:t>
            </a:r>
          </a:p>
          <a:p>
            <a:pPr lvl="1"/>
            <a:r>
              <a:rPr lang="en-US" sz="1800" dirty="0" smtClean="0"/>
              <a:t>Sensitive data should be encoded</a:t>
            </a:r>
          </a:p>
          <a:p>
            <a:pPr lvl="1"/>
            <a:r>
              <a:rPr lang="en-US" sz="1800" dirty="0" smtClean="0"/>
              <a:t>Kept in hard-to-detect memory location</a:t>
            </a:r>
          </a:p>
          <a:p>
            <a:pPr lvl="1"/>
            <a:r>
              <a:rPr lang="en-US" sz="1800" dirty="0" smtClean="0"/>
              <a:t>Centralized server may detect cheating (e.g., attack enemy could not have seen)</a:t>
            </a:r>
          </a:p>
        </p:txBody>
      </p:sp>
      <p:pic>
        <p:nvPicPr>
          <p:cNvPr id="2050" name="Picture 2" descr="http://www.veteknoloji.com/program/resim/wolfteam_wall_hack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73613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12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Games</a:t>
            </a:r>
          </a:p>
          <a:p>
            <a:pPr lvl="1"/>
            <a:r>
              <a:rPr lang="en-US" dirty="0" smtClean="0"/>
              <a:t>Architectures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Compensation techniques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Cheating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Cloud games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Peer-to-Peer Systems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P2P file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Games</a:t>
            </a:r>
          </a:p>
          <a:p>
            <a:pPr lvl="1"/>
            <a:r>
              <a:rPr lang="en-US" dirty="0" smtClean="0"/>
              <a:t>Architectures</a:t>
            </a:r>
          </a:p>
          <a:p>
            <a:pPr lvl="1"/>
            <a:r>
              <a:rPr lang="en-US" dirty="0" smtClean="0"/>
              <a:t>Compensation techniques</a:t>
            </a:r>
          </a:p>
          <a:p>
            <a:pPr lvl="1"/>
            <a:r>
              <a:rPr lang="en-US" dirty="0" smtClean="0"/>
              <a:t>Cheating</a:t>
            </a:r>
          </a:p>
          <a:p>
            <a:pPr lvl="1"/>
            <a:r>
              <a:rPr lang="en-US" dirty="0" smtClean="0"/>
              <a:t>Cloud games</a:t>
            </a:r>
          </a:p>
          <a:p>
            <a:r>
              <a:rPr lang="en-US" dirty="0" smtClean="0"/>
              <a:t>Peer-to-Peer Systems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P2P file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5592664" y="3840034"/>
            <a:ext cx="2289920" cy="2209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latinLnBrk="1" hangingPunct="1">
              <a:lnSpc>
                <a:spcPct val="160000"/>
              </a:lnSpc>
            </a:pPr>
            <a:endParaRPr kumimoji="1" lang="en-US" altLang="ko-KR" sz="1200" dirty="0"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74" y="152400"/>
            <a:ext cx="8229600" cy="1143000"/>
          </a:xfrm>
        </p:spPr>
        <p:txBody>
          <a:bodyPr/>
          <a:lstStyle/>
          <a:p>
            <a:r>
              <a:rPr lang="en-US" dirty="0" smtClean="0"/>
              <a:t>Cloud-based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Connectivity and capacity of networks growing</a:t>
            </a:r>
          </a:p>
          <a:p>
            <a:r>
              <a:rPr lang="en-US" dirty="0" smtClean="0"/>
              <a:t>Opportunity for cloud-based games</a:t>
            </a:r>
          </a:p>
          <a:p>
            <a:pPr lvl="1"/>
            <a:r>
              <a:rPr lang="en-US" dirty="0" smtClean="0"/>
              <a:t>Game processing on servers in cloud</a:t>
            </a:r>
          </a:p>
          <a:p>
            <a:pPr lvl="1"/>
            <a:r>
              <a:rPr lang="en-US" dirty="0" smtClean="0"/>
              <a:t>Stream game video down to client</a:t>
            </a:r>
          </a:p>
          <a:p>
            <a:pPr lvl="1"/>
            <a:r>
              <a:rPr lang="en-US" dirty="0" smtClean="0"/>
              <a:t>Client displays video, sends player input up to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20</a:t>
            </a:fld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365704" y="4972167"/>
            <a:ext cx="366081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767169" y="4957024"/>
            <a:ext cx="533400" cy="627681"/>
            <a:chOff x="768" y="960"/>
            <a:chExt cx="912" cy="1042"/>
          </a:xfrm>
        </p:grpSpPr>
        <p:sp>
          <p:nvSpPr>
            <p:cNvPr id="14" name="Rectangle 5" descr="25%"/>
            <p:cNvSpPr>
              <a:spLocks noChangeArrowheads="1"/>
            </p:cNvSpPr>
            <p:nvPr/>
          </p:nvSpPr>
          <p:spPr bwMode="auto">
            <a:xfrm>
              <a:off x="768" y="960"/>
              <a:ext cx="912" cy="1008"/>
            </a:xfrm>
            <a:prstGeom prst="rect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50" dirty="0"/>
                <a:t>Server</a:t>
              </a:r>
            </a:p>
          </p:txBody>
        </p: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984" y="1152"/>
              <a:ext cx="480" cy="480"/>
              <a:chOff x="1680" y="3456"/>
              <a:chExt cx="480" cy="480"/>
            </a:xfrm>
          </p:grpSpPr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480" cy="33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0" cy="144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0" cy="14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074420" y="4351150"/>
            <a:ext cx="1291284" cy="1270947"/>
            <a:chOff x="5562600" y="3752850"/>
            <a:chExt cx="2857500" cy="2857500"/>
          </a:xfrm>
        </p:grpSpPr>
        <p:pic>
          <p:nvPicPr>
            <p:cNvPr id="11266" name="Picture 2" descr="http://www.polyvore.com/cgi/img-thing?.out=jpg&amp;size=l&amp;tid=588292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75285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50" y="4188584"/>
              <a:ext cx="2514599" cy="152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6734149" y="4115830"/>
            <a:ext cx="533400" cy="627681"/>
            <a:chOff x="768" y="960"/>
            <a:chExt cx="912" cy="1042"/>
          </a:xfrm>
        </p:grpSpPr>
        <p:sp>
          <p:nvSpPr>
            <p:cNvPr id="25" name="Rectangle 5" descr="25%"/>
            <p:cNvSpPr>
              <a:spLocks noChangeArrowheads="1"/>
            </p:cNvSpPr>
            <p:nvPr/>
          </p:nvSpPr>
          <p:spPr bwMode="auto">
            <a:xfrm>
              <a:off x="768" y="960"/>
              <a:ext cx="912" cy="1008"/>
            </a:xfrm>
            <a:prstGeom prst="rect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50" dirty="0"/>
                <a:t>Server</a:t>
              </a:r>
            </a:p>
          </p:txBody>
        </p:sp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984" y="1152"/>
              <a:ext cx="480" cy="480"/>
              <a:chOff x="1680" y="3456"/>
              <a:chExt cx="480" cy="480"/>
            </a:xfrm>
          </p:grpSpPr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480" cy="33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0" cy="144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0" cy="14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6026514" y="4668567"/>
            <a:ext cx="533400" cy="627681"/>
            <a:chOff x="768" y="960"/>
            <a:chExt cx="912" cy="1042"/>
          </a:xfrm>
        </p:grpSpPr>
        <p:sp>
          <p:nvSpPr>
            <p:cNvPr id="32" name="Rectangle 5" descr="25%"/>
            <p:cNvSpPr>
              <a:spLocks noChangeArrowheads="1"/>
            </p:cNvSpPr>
            <p:nvPr/>
          </p:nvSpPr>
          <p:spPr bwMode="auto">
            <a:xfrm>
              <a:off x="768" y="960"/>
              <a:ext cx="912" cy="1008"/>
            </a:xfrm>
            <a:prstGeom prst="rect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50" dirty="0"/>
                <a:t>Server</a:t>
              </a:r>
            </a:p>
          </p:txBody>
        </p:sp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984" y="1152"/>
              <a:ext cx="480" cy="480"/>
              <a:chOff x="1680" y="3456"/>
              <a:chExt cx="480" cy="480"/>
            </a:xfrm>
          </p:grpSpPr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480" cy="33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6" name="Oval 9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0" cy="144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0" cy="14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01" y="4452204"/>
            <a:ext cx="495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90" y="4452204"/>
            <a:ext cx="495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90" y="4452204"/>
            <a:ext cx="495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/>
          <p:cNvSpPr/>
          <p:nvPr/>
        </p:nvSpPr>
        <p:spPr>
          <a:xfrm rot="10800000">
            <a:off x="2901089" y="4570265"/>
            <a:ext cx="609600" cy="10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http://www.clker.com/cliparts/U/2/w/h/l/f/mouse-pointer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22" y="5184161"/>
            <a:ext cx="1524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cdns2.freepik.com/free-photo/game-controller_318-21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98" y="5146647"/>
            <a:ext cx="335018" cy="2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ight Arrow 47"/>
          <p:cNvSpPr/>
          <p:nvPr/>
        </p:nvSpPr>
        <p:spPr>
          <a:xfrm rot="10800000" flipH="1">
            <a:off x="3327541" y="5206018"/>
            <a:ext cx="609600" cy="10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51897" y="6074033"/>
            <a:ext cx="11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Client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126734" y="6074033"/>
            <a:ext cx="146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Servers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64910" y="5448980"/>
            <a:ext cx="930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Player input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010106" y="4100682"/>
            <a:ext cx="1023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Game frames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84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Cloud-based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Potential elastic scalability</a:t>
            </a:r>
          </a:p>
          <a:p>
            <a:pPr lvl="1"/>
            <a:r>
              <a:rPr lang="en-US" dirty="0" smtClean="0"/>
              <a:t>Overcome processing and storage limitations of clients</a:t>
            </a:r>
          </a:p>
          <a:p>
            <a:pPr lvl="1"/>
            <a:r>
              <a:rPr lang="en-US" dirty="0" smtClean="0"/>
              <a:t>Avoid potential upfront costs for servers, while supporting demand</a:t>
            </a:r>
          </a:p>
          <a:p>
            <a:r>
              <a:rPr lang="en-US" dirty="0" smtClean="0"/>
              <a:t>Ease of deployment </a:t>
            </a:r>
          </a:p>
          <a:p>
            <a:pPr lvl="1"/>
            <a:r>
              <a:rPr lang="en-US" dirty="0" smtClean="0"/>
              <a:t>Client “thin”, so inexpensive (</a:t>
            </a:r>
            <a:r>
              <a:rPr lang="en-US" dirty="0" smtClean="0">
                <a:solidFill>
                  <a:srgbClr val="008000"/>
                </a:solidFill>
              </a:rPr>
              <a:t>$100 </a:t>
            </a:r>
            <a:r>
              <a:rPr lang="en-US" dirty="0" smtClean="0"/>
              <a:t>for OnLive console vs. </a:t>
            </a:r>
            <a:r>
              <a:rPr lang="en-US" dirty="0" smtClean="0">
                <a:solidFill>
                  <a:srgbClr val="008000"/>
                </a:solidFill>
              </a:rPr>
              <a:t>$400 </a:t>
            </a:r>
            <a:r>
              <a:rPr lang="en-US" dirty="0" smtClean="0"/>
              <a:t>for </a:t>
            </a:r>
            <a:r>
              <a:rPr lang="en-US" dirty="0" err="1" smtClean="0"/>
              <a:t>Playstation</a:t>
            </a:r>
            <a:r>
              <a:rPr lang="en-US" dirty="0" smtClean="0"/>
              <a:t> 4 console)</a:t>
            </a:r>
          </a:p>
          <a:p>
            <a:pPr lvl="1"/>
            <a:r>
              <a:rPr lang="en-US" dirty="0" smtClean="0"/>
              <a:t>Potentially less frequent client hardware upgrades</a:t>
            </a:r>
          </a:p>
          <a:p>
            <a:pPr lvl="1"/>
            <a:r>
              <a:rPr lang="en-US" dirty="0" smtClean="0"/>
              <a:t>Games for different platforms (e.g., Xbox and </a:t>
            </a:r>
            <a:r>
              <a:rPr lang="en-US" dirty="0" err="1" smtClean="0"/>
              <a:t>Playstation</a:t>
            </a:r>
            <a:r>
              <a:rPr lang="en-US" dirty="0" smtClean="0"/>
              <a:t>) on one device</a:t>
            </a:r>
          </a:p>
          <a:p>
            <a:r>
              <a:rPr lang="en-US" dirty="0" smtClean="0"/>
              <a:t>Piracy prevention</a:t>
            </a:r>
          </a:p>
          <a:p>
            <a:pPr lvl="1"/>
            <a:r>
              <a:rPr lang="en-US" dirty="0" smtClean="0"/>
              <a:t>Since game code is stored in cloud, server controls content and content cannot be copied</a:t>
            </a:r>
          </a:p>
          <a:p>
            <a:pPr lvl="1"/>
            <a:r>
              <a:rPr lang="en-US" dirty="0" smtClean="0"/>
              <a:t>Unlike other solutions (e.g., DRM), still easy </a:t>
            </a:r>
            <a:r>
              <a:rPr lang="en-US" dirty="0"/>
              <a:t>to distribute </a:t>
            </a:r>
            <a:r>
              <a:rPr lang="en-US" dirty="0" smtClean="0"/>
              <a:t>to players</a:t>
            </a:r>
          </a:p>
          <a:p>
            <a:r>
              <a:rPr lang="en-US" dirty="0" smtClean="0"/>
              <a:t>Click-to-play</a:t>
            </a:r>
          </a:p>
          <a:p>
            <a:pPr lvl="1"/>
            <a:r>
              <a:rPr lang="en-US" dirty="0" smtClean="0"/>
              <a:t>Game can be run without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05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Game - Modules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165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Input (</a:t>
            </a:r>
            <a:r>
              <a:rPr lang="en-US" i="1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– receives </a:t>
            </a:r>
            <a:r>
              <a:rPr lang="en-US" dirty="0"/>
              <a:t>control messages from </a:t>
            </a:r>
            <a:r>
              <a:rPr lang="en-US" dirty="0" smtClean="0"/>
              <a:t>players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Game logic </a:t>
            </a:r>
            <a:r>
              <a:rPr lang="en-US" dirty="0" smtClean="0"/>
              <a:t>–  manages game content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Networking (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– exchanges data with server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Rendering (</a:t>
            </a:r>
            <a:r>
              <a:rPr lang="en-US" i="1" dirty="0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– renders game frames</a:t>
            </a:r>
          </a:p>
          <a:p>
            <a:r>
              <a:rPr lang="en-US" dirty="0" smtClean="0"/>
              <a:t>How to put in cloud?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600200"/>
            <a:ext cx="4826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791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Game - Modules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165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“Cuts”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All game logic on player, cloud only relay information (traditional network game)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Player only gets input and displays frames (remote rendering)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Player gets input and renders frames (local rendering)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600200"/>
            <a:ext cx="4826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5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Application Streams vs. Game Streams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Traditional thin </a:t>
            </a:r>
            <a:r>
              <a:rPr lang="en-US" dirty="0"/>
              <a:t>client </a:t>
            </a:r>
            <a:r>
              <a:rPr lang="en-US" dirty="0" smtClean="0"/>
              <a:t>applications (e.g., x-term, remote login shell):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Relatively casual interaction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e.g., typing </a:t>
            </a:r>
            <a:r>
              <a:rPr lang="en-US" dirty="0"/>
              <a:t>or mouse clicking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Infrequent display updates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e.g., </a:t>
            </a:r>
            <a:r>
              <a:rPr lang="en-US" dirty="0"/>
              <a:t>character updates or scrolling text</a:t>
            </a:r>
          </a:p>
          <a:p>
            <a:pPr>
              <a:lnSpc>
                <a:spcPct val="90000"/>
              </a:lnSpc>
            </a:pPr>
            <a:r>
              <a:rPr lang="en-US" dirty="0"/>
              <a:t>Computer games: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Intense interaction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e.g., </a:t>
            </a:r>
            <a:r>
              <a:rPr lang="en-US" dirty="0"/>
              <a:t>avatar movement and shooting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Frequently changing displays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e.g., 360 </a:t>
            </a:r>
            <a:r>
              <a:rPr lang="en-US" dirty="0"/>
              <a:t>degree panning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Approximate traffic analysis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70 </a:t>
            </a:r>
            <a:r>
              <a:rPr lang="en-US" dirty="0" smtClean="0"/>
              <a:t>kb/s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traditional network game</a:t>
            </a:r>
          </a:p>
          <a:p>
            <a:pPr lvl="1"/>
            <a:r>
              <a:rPr lang="en-US" dirty="0" smtClean="0">
                <a:solidFill>
                  <a:srgbClr val="CC9900"/>
                </a:solidFill>
              </a:rPr>
              <a:t>700 </a:t>
            </a:r>
            <a:r>
              <a:rPr lang="en-US" dirty="0" smtClean="0"/>
              <a:t>kb/s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r>
              <a:rPr lang="en-US" dirty="0" smtClean="0"/>
              <a:t>virtual world </a:t>
            </a:r>
          </a:p>
          <a:p>
            <a:pPr lvl="1"/>
            <a:r>
              <a:rPr lang="en-US" dirty="0" smtClean="0">
                <a:solidFill>
                  <a:srgbClr val="CC9900"/>
                </a:solidFill>
              </a:rPr>
              <a:t>2000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C00000"/>
                </a:solidFill>
              </a:rPr>
              <a:t>7000</a:t>
            </a:r>
            <a:r>
              <a:rPr lang="en-US" dirty="0" smtClean="0"/>
              <a:t> kb/s live video (HD)</a:t>
            </a:r>
          </a:p>
          <a:p>
            <a:pPr lvl="1"/>
            <a:r>
              <a:rPr lang="en-US" dirty="0" smtClean="0">
                <a:solidFill>
                  <a:srgbClr val="CC9900"/>
                </a:solidFill>
              </a:rPr>
              <a:t>1000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C00000"/>
                </a:solidFill>
              </a:rPr>
              <a:t>7000</a:t>
            </a:r>
            <a:r>
              <a:rPr lang="en-US" dirty="0" smtClean="0"/>
              <a:t> kb/s pre-recorded video</a:t>
            </a:r>
          </a:p>
          <a:p>
            <a:pPr lvl="1"/>
            <a:endParaRPr lang="en-US" dirty="0"/>
          </a:p>
          <a:p>
            <a:r>
              <a:rPr lang="en-US" dirty="0" smtClean="0"/>
              <a:t>Cloud-based games?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7000</a:t>
            </a:r>
            <a:r>
              <a:rPr lang="en-US" dirty="0" smtClean="0"/>
              <a:t> kb/s (HD)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867400"/>
            <a:ext cx="5105399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Challenge: </a:t>
            </a:r>
            <a:r>
              <a:rPr lang="en-US" sz="2000" i="1" dirty="0"/>
              <a:t>Latency</a:t>
            </a:r>
            <a:r>
              <a:rPr lang="en-US" sz="2000" dirty="0"/>
              <a:t> since player input requires round-trip to server before player sees </a:t>
            </a:r>
            <a:r>
              <a:rPr lang="en-US" sz="2000" dirty="0" smtClean="0"/>
              <a:t>effects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67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Games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Architectures					</a:t>
            </a:r>
            <a:r>
              <a:rPr lang="en-US" dirty="0" smtClean="0"/>
              <a:t>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Compensation techniques			</a:t>
            </a:r>
            <a:r>
              <a:rPr lang="en-US" dirty="0" smtClean="0"/>
              <a:t>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Cheating					</a:t>
            </a:r>
            <a:r>
              <a:rPr lang="en-US" dirty="0" smtClean="0"/>
              <a:t>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Cloud games					</a:t>
            </a:r>
            <a:r>
              <a:rPr lang="en-US" dirty="0" smtClean="0"/>
              <a:t>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Peer-to-Peer Systems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P2P file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Peer-to-Peer (P2P)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Significant autonomy from central servers</a:t>
            </a:r>
          </a:p>
          <a:p>
            <a:r>
              <a:rPr lang="en-US" dirty="0" smtClean="0"/>
              <a:t>Exploits resources at edges of Internet</a:t>
            </a:r>
          </a:p>
          <a:p>
            <a:pPr lvl="1"/>
            <a:r>
              <a:rPr lang="en-US" dirty="0" smtClean="0"/>
              <a:t>Storage and content</a:t>
            </a:r>
          </a:p>
          <a:p>
            <a:pPr lvl="1"/>
            <a:r>
              <a:rPr lang="en-US" dirty="0" smtClean="0"/>
              <a:t>Multicast routing </a:t>
            </a:r>
          </a:p>
          <a:p>
            <a:pPr lvl="1"/>
            <a:r>
              <a:rPr lang="en-US" dirty="0" smtClean="0"/>
              <a:t>CPU cycles</a:t>
            </a:r>
          </a:p>
          <a:p>
            <a:pPr lvl="1"/>
            <a:r>
              <a:rPr lang="en-US" dirty="0" smtClean="0"/>
              <a:t>Human knowledge (e.g</a:t>
            </a:r>
            <a:r>
              <a:rPr lang="en-US" dirty="0" smtClean="0"/>
              <a:t>., </a:t>
            </a:r>
            <a:r>
              <a:rPr lang="en-US" dirty="0" smtClean="0"/>
              <a:t>recommendations, classification)</a:t>
            </a:r>
          </a:p>
          <a:p>
            <a:r>
              <a:rPr lang="en-US" dirty="0" smtClean="0"/>
              <a:t>Resources at edge may have intermittent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P2P communication</a:t>
            </a:r>
          </a:p>
          <a:p>
            <a:pPr lvl="1"/>
            <a:r>
              <a:rPr lang="en-US" dirty="0" smtClean="0"/>
              <a:t>Instant messaging</a:t>
            </a:r>
          </a:p>
          <a:p>
            <a:pPr lvl="1"/>
            <a:r>
              <a:rPr lang="en-US" dirty="0" smtClean="0"/>
              <a:t>Voice-over-IP (e.g., Skype)</a:t>
            </a:r>
          </a:p>
          <a:p>
            <a:r>
              <a:rPr lang="en-US" dirty="0" smtClean="0"/>
              <a:t>P2P multicast routing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Mbone</a:t>
            </a:r>
            <a:r>
              <a:rPr lang="en-US" dirty="0" smtClean="0"/>
              <a:t>, </a:t>
            </a:r>
            <a:r>
              <a:rPr lang="en-US" dirty="0" err="1" smtClean="0"/>
              <a:t>Yoid</a:t>
            </a:r>
            <a:r>
              <a:rPr lang="en-US" dirty="0" smtClean="0"/>
              <a:t>, </a:t>
            </a:r>
            <a:r>
              <a:rPr lang="en-US" dirty="0" err="1" smtClean="0"/>
              <a:t>Scattercast</a:t>
            </a:r>
            <a:endParaRPr lang="en-US" dirty="0" smtClean="0"/>
          </a:p>
          <a:p>
            <a:r>
              <a:rPr lang="en-US" dirty="0" smtClean="0"/>
              <a:t>P2P computation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seti@home</a:t>
            </a:r>
            <a:r>
              <a:rPr lang="en-US" dirty="0" smtClean="0"/>
              <a:t>, </a:t>
            </a:r>
            <a:r>
              <a:rPr lang="en-US" dirty="0" err="1" smtClean="0"/>
              <a:t>folding@home</a:t>
            </a:r>
            <a:endParaRPr lang="en-US" dirty="0" smtClean="0"/>
          </a:p>
          <a:p>
            <a:r>
              <a:rPr lang="en-US" dirty="0" smtClean="0"/>
              <a:t>P2P systems built on overlays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PlanetLab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P2P file sharing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008000"/>
                </a:solidFill>
              </a:rPr>
              <a:t>Napster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gnutella</a:t>
            </a:r>
            <a:r>
              <a:rPr lang="en-US" dirty="0" smtClean="0"/>
              <a:t>, </a:t>
            </a:r>
            <a:r>
              <a:rPr lang="en-US" dirty="0" err="1" smtClean="0"/>
              <a:t>KaZaA</a:t>
            </a:r>
            <a:r>
              <a:rPr lang="en-US" dirty="0" smtClean="0"/>
              <a:t>, </a:t>
            </a:r>
            <a:r>
              <a:rPr lang="en-US" dirty="0" err="1" smtClean="0"/>
              <a:t>eDonkey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BitTorrent</a:t>
            </a:r>
            <a:r>
              <a:rPr lang="en-US" dirty="0" smtClean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2208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P2P File Sharing – General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1"/>
            <a:ext cx="4343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Alice runs P2P client on her laptop</a:t>
            </a:r>
          </a:p>
          <a:p>
            <a:r>
              <a:rPr lang="en-US" dirty="0"/>
              <a:t>Registers her content in P2P system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Asks </a:t>
            </a:r>
            <a:r>
              <a:rPr lang="en-US" dirty="0" smtClean="0"/>
              <a:t>for “Hey Jude”</a:t>
            </a:r>
          </a:p>
          <a:p>
            <a:r>
              <a:rPr lang="en-US" dirty="0" smtClean="0"/>
              <a:t>Application displays other peers with copy</a:t>
            </a:r>
          </a:p>
          <a:p>
            <a:r>
              <a:rPr lang="en-US" dirty="0" smtClean="0"/>
              <a:t>Alice choses one, Bob</a:t>
            </a:r>
          </a:p>
          <a:p>
            <a:r>
              <a:rPr lang="en-US" dirty="0" smtClean="0"/>
              <a:t>File is copied from Bob’s computer to Alice’s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P2P</a:t>
            </a:r>
          </a:p>
          <a:p>
            <a:r>
              <a:rPr lang="en-US" dirty="0" smtClean="0">
                <a:sym typeface="Wingdings" pitchFamily="2" charset="2"/>
              </a:rPr>
              <a:t>While Alice downloads, others upload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653481" cy="34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File Sharing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Allows Alice to show directory in her file system</a:t>
            </a:r>
          </a:p>
          <a:p>
            <a:pPr lvl="1"/>
            <a:r>
              <a:rPr lang="en-US" dirty="0" smtClean="0"/>
              <a:t>Anyone can retrieve file from it</a:t>
            </a:r>
          </a:p>
          <a:p>
            <a:pPr lvl="1"/>
            <a:r>
              <a:rPr lang="en-US" dirty="0" smtClean="0"/>
              <a:t>Like Web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</a:p>
          <a:p>
            <a:r>
              <a:rPr lang="en-US" dirty="0" smtClean="0"/>
              <a:t>Allows Alice to copy files from other’s</a:t>
            </a:r>
          </a:p>
          <a:p>
            <a:pPr lvl="1"/>
            <a:r>
              <a:rPr lang="en-US" dirty="0" smtClean="0"/>
              <a:t>Like Web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</a:p>
          <a:p>
            <a:r>
              <a:rPr lang="en-US" dirty="0" smtClean="0"/>
              <a:t>Allows users to search nodes for content based on keyword matches</a:t>
            </a:r>
          </a:p>
          <a:p>
            <a:pPr lvl="1"/>
            <a:r>
              <a:rPr lang="en-US" dirty="0" smtClean="0"/>
              <a:t>Like </a:t>
            </a:r>
            <a:r>
              <a:rPr lang="en-US" dirty="0" smtClean="0">
                <a:solidFill>
                  <a:srgbClr val="C00000"/>
                </a:solidFill>
              </a:rPr>
              <a:t>search</a:t>
            </a:r>
            <a:r>
              <a:rPr lang="en-US" dirty="0" smtClean="0"/>
              <a:t> engine (e.g., Google)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Communication Architectures</a:t>
            </a:r>
          </a:p>
        </p:txBody>
      </p:sp>
      <p:pic>
        <p:nvPicPr>
          <p:cNvPr id="16387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4770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150495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 u="sng">
                <a:latin typeface="Calibri" pitchFamily="34" charset="0"/>
                <a:cs typeface="Calibri" pitchFamily="34" charset="0"/>
              </a:rPr>
              <a:t>Split-screen</a:t>
            </a:r>
          </a:p>
          <a:p>
            <a:r>
              <a:rPr lang="en-US" sz="1400">
                <a:latin typeface="Calibri" pitchFamily="34" charset="0"/>
                <a:cs typeface="Calibri" pitchFamily="34" charset="0"/>
              </a:rPr>
              <a:t>- Limited players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391400" y="1219200"/>
            <a:ext cx="1657350" cy="96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 u="sng" dirty="0">
                <a:latin typeface="Calibri" pitchFamily="34" charset="0"/>
                <a:cs typeface="Calibri" pitchFamily="34" charset="0"/>
              </a:rPr>
              <a:t>All peers equal</a:t>
            </a:r>
          </a:p>
          <a:p>
            <a:pPr>
              <a:buFontTx/>
              <a:buChar char="-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Easy to extend</a:t>
            </a:r>
          </a:p>
          <a:p>
            <a:pPr>
              <a:buFontTx/>
              <a:buChar char="-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Doesn’t scale (LAN only)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0" y="4419600"/>
            <a:ext cx="1447800" cy="1174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 u="sng">
                <a:latin typeface="Calibri" pitchFamily="34" charset="0"/>
                <a:cs typeface="Calibri" pitchFamily="34" charset="0"/>
              </a:rPr>
              <a:t>Central server</a:t>
            </a:r>
          </a:p>
          <a:p>
            <a:pPr>
              <a:buFontTx/>
              <a:buChar char="-"/>
            </a:pPr>
            <a:r>
              <a:rPr lang="en-US" sz="1400">
                <a:latin typeface="Calibri" pitchFamily="34" charset="0"/>
                <a:cs typeface="Calibri" pitchFamily="34" charset="0"/>
              </a:rPr>
              <a:t> Clients only to server</a:t>
            </a:r>
          </a:p>
          <a:p>
            <a:pPr>
              <a:buFontTx/>
              <a:buChar char="-"/>
            </a:pPr>
            <a:r>
              <a:rPr lang="en-US" sz="1400">
                <a:latin typeface="Calibri" pitchFamily="34" charset="0"/>
                <a:cs typeface="Calibri" pitchFamily="34" charset="0"/>
              </a:rPr>
              <a:t>Server may be bottleneck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943850" y="4419600"/>
            <a:ext cx="1200150" cy="1174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 u="sng">
                <a:latin typeface="Calibri" pitchFamily="34" charset="0"/>
                <a:cs typeface="Calibri" pitchFamily="34" charset="0"/>
              </a:rPr>
              <a:t>Server pool</a:t>
            </a:r>
          </a:p>
          <a:p>
            <a:r>
              <a:rPr lang="en-US" sz="1400">
                <a:latin typeface="Calibri" pitchFamily="34" charset="0"/>
                <a:cs typeface="Calibri" pitchFamily="34" charset="0"/>
              </a:rPr>
              <a:t>-Improved scalability</a:t>
            </a:r>
          </a:p>
          <a:p>
            <a:r>
              <a:rPr lang="en-US" sz="1400">
                <a:latin typeface="Calibri" pitchFamily="34" charset="0"/>
                <a:cs typeface="Calibri" pitchFamily="34" charset="0"/>
              </a:rPr>
              <a:t>-More complex</a:t>
            </a:r>
          </a:p>
        </p:txBody>
      </p:sp>
    </p:spTree>
    <p:extLst>
      <p:ext uri="{BB962C8B-B14F-4D97-AF65-F5344CB8AC3E}">
        <p14:creationId xmlns:p14="http://schemas.microsoft.com/office/powerpoint/2010/main" val="4286942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229600" cy="917493"/>
          </a:xfrm>
        </p:spPr>
        <p:txBody>
          <a:bodyPr/>
          <a:lstStyle/>
          <a:p>
            <a:r>
              <a:rPr lang="en-US" dirty="0" smtClean="0"/>
              <a:t>Example: Searching</a:t>
            </a:r>
            <a:endParaRPr lang="en-US" dirty="0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966286" y="1908093"/>
            <a:ext cx="3048000" cy="2133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944186" y="2822493"/>
            <a:ext cx="1090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srgbClr val="000000"/>
                </a:solidFill>
                <a:latin typeface="Tahoma" charset="0"/>
              </a:rPr>
              <a:t>Internet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118686" y="15270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1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212474" y="12984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2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480886" y="15270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3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480886" y="39654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6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212474" y="41940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5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118686" y="39654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4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973974" y="3432093"/>
            <a:ext cx="1201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ahoma" charset="0"/>
              </a:rPr>
              <a:t>Publisher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51711" y="2822493"/>
            <a:ext cx="2239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CC00"/>
                </a:solidFill>
                <a:latin typeface="Tahoma" charset="0"/>
              </a:rPr>
              <a:t>Key=“title”</a:t>
            </a:r>
          </a:p>
          <a:p>
            <a:pPr eaLnBrk="1" hangingPunct="1"/>
            <a:r>
              <a:rPr lang="en-US" sz="2000">
                <a:solidFill>
                  <a:srgbClr val="00CC00"/>
                </a:solidFill>
                <a:latin typeface="Tahoma" charset="0"/>
              </a:rPr>
              <a:t>Value=MP3 data…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800099" y="3263818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ahoma" charset="0"/>
              </a:rPr>
              <a:t>Client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552449" y="3584493"/>
            <a:ext cx="181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srgbClr val="00CC00"/>
                </a:solidFill>
                <a:latin typeface="Tahoma" charset="0"/>
              </a:rPr>
              <a:t>Lookup(“title”)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357061" y="2989181"/>
            <a:ext cx="352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?</a:t>
            </a:r>
          </a:p>
        </p:txBody>
      </p:sp>
      <p:sp>
        <p:nvSpPr>
          <p:cNvPr id="35857" name="Freeform 17"/>
          <p:cNvSpPr>
            <a:spLocks/>
          </p:cNvSpPr>
          <p:nvPr/>
        </p:nvSpPr>
        <p:spPr bwMode="auto">
          <a:xfrm>
            <a:off x="5633286" y="3203493"/>
            <a:ext cx="1219200" cy="26670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8" name="Freeform 18"/>
          <p:cNvSpPr>
            <a:spLocks/>
          </p:cNvSpPr>
          <p:nvPr/>
        </p:nvSpPr>
        <p:spPr bwMode="auto">
          <a:xfrm>
            <a:off x="2661486" y="2670093"/>
            <a:ext cx="1219200" cy="838200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1056">
                <a:moveTo>
                  <a:pt x="0" y="1056"/>
                </a:moveTo>
                <a:cubicBezTo>
                  <a:pt x="468" y="1024"/>
                  <a:pt x="936" y="992"/>
                  <a:pt x="1248" y="816"/>
                </a:cubicBezTo>
                <a:cubicBezTo>
                  <a:pt x="1560" y="640"/>
                  <a:pt x="1716" y="320"/>
                  <a:pt x="187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5859" name="Picture 19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86" y="12222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0" name="Picture 20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6" y="9936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1" name="Picture 21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6" y="38130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2" name="Picture 22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86" y="12222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3" name="Picture 23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86" y="44988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4" name="Picture 24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86" y="47274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5" name="Picture 25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86" y="44226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6" name="Picture 26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86" y="29748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858" y="1397476"/>
            <a:ext cx="2525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1000’s of nodes</a:t>
            </a:r>
          </a:p>
          <a:p>
            <a:r>
              <a:rPr lang="en-US" dirty="0" smtClean="0"/>
              <a:t>Set of nodes may change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941" y="5181600"/>
            <a:ext cx="83398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Needles versus Haystacks</a:t>
            </a:r>
          </a:p>
          <a:p>
            <a:pPr lvl="1"/>
            <a:r>
              <a:rPr lang="en-US" dirty="0"/>
              <a:t>Searching for top 40 pop song? Or </a:t>
            </a:r>
            <a:r>
              <a:rPr lang="en-US" dirty="0" smtClean="0"/>
              <a:t>obscure </a:t>
            </a:r>
            <a:r>
              <a:rPr lang="en-US" dirty="0"/>
              <a:t>punk track </a:t>
            </a:r>
            <a:r>
              <a:rPr lang="en-US" dirty="0" smtClean="0"/>
              <a:t>‘81 nobody’s </a:t>
            </a:r>
            <a:r>
              <a:rPr lang="en-US" dirty="0"/>
              <a:t>heard of?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Search expressiveness</a:t>
            </a:r>
          </a:p>
          <a:p>
            <a:pPr lvl="1"/>
            <a:r>
              <a:rPr lang="en-US" dirty="0"/>
              <a:t>Whole word?  Regular expressions? File names?  Attributes?  Whole-text search?</a:t>
            </a:r>
          </a:p>
        </p:txBody>
      </p:sp>
    </p:spTree>
    <p:extLst>
      <p:ext uri="{BB962C8B-B14F-4D97-AF65-F5344CB8AC3E}">
        <p14:creationId xmlns:p14="http://schemas.microsoft.com/office/powerpoint/2010/main" val="31537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P2P File Sharing Systems</a:t>
            </a:r>
            <a:endParaRPr lang="en-US" dirty="0"/>
          </a:p>
        </p:txBody>
      </p:sp>
      <p:graphicFrame>
        <p:nvGraphicFramePr>
          <p:cNvPr id="515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893829"/>
              </p:ext>
            </p:extLst>
          </p:nvPr>
        </p:nvGraphicFramePr>
        <p:xfrm>
          <a:off x="152400" y="1981200"/>
          <a:ext cx="8763000" cy="2862898"/>
        </p:xfrm>
        <a:graphic>
          <a:graphicData uri="http://schemas.openxmlformats.org/drawingml/2006/table">
            <a:tbl>
              <a:tblPr/>
              <a:tblGrid>
                <a:gridCol w="1905000"/>
                <a:gridCol w="1600200"/>
                <a:gridCol w="1752600"/>
                <a:gridCol w="1752600"/>
                <a:gridCol w="1752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Central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Flood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Super-node flood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Route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Whole File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Helvetica" charset="0"/>
                        </a:rPr>
                        <a:t>Napster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Helvetica" charset="0"/>
                        </a:rPr>
                        <a:t>Gnutella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Freenet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Chunk 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Helvetica" charset="0"/>
                        </a:rPr>
                        <a:t>BitTorrent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Helvetic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(swarm)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Helvetica" charset="0"/>
                        </a:rPr>
                        <a:t>KaZaA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Helvetica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(bytes)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(DHTs)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eDonkey2k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New BT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6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573" y="2691713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Centralized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napster.com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Napster: Publish</a:t>
            </a:r>
          </a:p>
        </p:txBody>
      </p: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4114800" y="4953000"/>
            <a:ext cx="609600" cy="685800"/>
            <a:chOff x="2592" y="3120"/>
            <a:chExt cx="384" cy="432"/>
          </a:xfrm>
        </p:grpSpPr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3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2640" y="3120"/>
              <a:ext cx="336" cy="432"/>
              <a:chOff x="2640" y="3120"/>
              <a:chExt cx="336" cy="432"/>
            </a:xfrm>
          </p:grpSpPr>
          <p:pic>
            <p:nvPicPr>
              <p:cNvPr id="7175" name="Picture 7" descr="co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3120"/>
                <a:ext cx="240" cy="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</p:pic>
          <p:pic>
            <p:nvPicPr>
              <p:cNvPr id="7179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36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80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36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1295400" y="5257800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I have X, Y, and Z!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7208" name="Picture 40" descr="j02235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6" y="3276600"/>
            <a:ext cx="682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16" name="Group 48"/>
          <p:cNvGrpSpPr>
            <a:grpSpLocks/>
          </p:cNvGrpSpPr>
          <p:nvPr/>
        </p:nvGrpSpPr>
        <p:grpSpPr bwMode="auto">
          <a:xfrm>
            <a:off x="1447800" y="1676400"/>
            <a:ext cx="5943600" cy="3810000"/>
            <a:chOff x="912" y="1056"/>
            <a:chExt cx="3744" cy="2400"/>
          </a:xfrm>
        </p:grpSpPr>
        <p:pic>
          <p:nvPicPr>
            <p:cNvPr id="7171" name="Picture 3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05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2" name="Picture 4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05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3" name="Picture 5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3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4" name="Picture 6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02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6" name="Picture 8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40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7" name="Picture 9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4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4080" y="3264"/>
              <a:ext cx="384" cy="192"/>
              <a:chOff x="2688" y="3552"/>
              <a:chExt cx="384" cy="192"/>
            </a:xfrm>
          </p:grpSpPr>
          <p:pic>
            <p:nvPicPr>
              <p:cNvPr id="7182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83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84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85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4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6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64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7" name="Picture 1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64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1296" y="2640"/>
              <a:ext cx="384" cy="192"/>
              <a:chOff x="2688" y="3552"/>
              <a:chExt cx="384" cy="192"/>
            </a:xfrm>
          </p:grpSpPr>
          <p:pic>
            <p:nvPicPr>
              <p:cNvPr id="7189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90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91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92" name="Picture 2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77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3" name="Picture 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77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4" name="Picture 26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92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95" name="Picture 2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6" name="Picture 2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5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197" name="Group 29"/>
            <p:cNvGrpSpPr>
              <a:grpSpLocks/>
            </p:cNvGrpSpPr>
            <p:nvPr/>
          </p:nvGrpSpPr>
          <p:grpSpPr bwMode="auto">
            <a:xfrm>
              <a:off x="4032" y="1056"/>
              <a:ext cx="384" cy="192"/>
              <a:chOff x="2688" y="3552"/>
              <a:chExt cx="384" cy="192"/>
            </a:xfrm>
          </p:grpSpPr>
          <p:pic>
            <p:nvPicPr>
              <p:cNvPr id="7198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99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00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201" name="Picture 33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10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202" name="Picture 3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3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3" name="Picture 3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4" name="Picture 3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5" name="Picture 3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9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5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5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18" name="Group 50"/>
          <p:cNvGrpSpPr>
            <a:grpSpLocks/>
          </p:cNvGrpSpPr>
          <p:nvPr/>
        </p:nvGrpSpPr>
        <p:grpSpPr bwMode="auto">
          <a:xfrm>
            <a:off x="3200400" y="3962400"/>
            <a:ext cx="1295400" cy="990600"/>
            <a:chOff x="2016" y="2496"/>
            <a:chExt cx="816" cy="624"/>
          </a:xfrm>
        </p:grpSpPr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2688" y="2496"/>
              <a:ext cx="14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2016" y="2640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</a:rPr>
                <a:t>Publish</a:t>
              </a:r>
            </a:p>
          </p:txBody>
        </p:sp>
      </p:grp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4176670" y="2819400"/>
            <a:ext cx="268133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/>
          <a:lstStyle/>
          <a:p>
            <a:r>
              <a:rPr lang="en-US" dirty="0" smtClean="0">
                <a:latin typeface="Arial" charset="0"/>
              </a:rPr>
              <a:t>insert (X,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123.2.21.23</a:t>
            </a:r>
            <a:r>
              <a:rPr lang="en-US" dirty="0">
                <a:latin typeface="Arial" charset="0"/>
              </a:rPr>
              <a:t>)</a:t>
            </a:r>
          </a:p>
          <a:p>
            <a:r>
              <a:rPr lang="en-US" dirty="0">
                <a:latin typeface="Arial" charset="0"/>
              </a:rPr>
              <a:t>...</a:t>
            </a:r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3505200" y="5638800"/>
            <a:ext cx="1701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123.2.21.23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01" y="6096000"/>
            <a:ext cx="551111" cy="6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2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 autoUpdateAnimBg="0"/>
      <p:bldP spid="7220" grpId="0" animBg="1" autoUpdateAnimBg="0"/>
      <p:bldP spid="7220" grpId="1" animBg="1" autoUpdateAnimBg="0"/>
      <p:bldP spid="722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812573" y="2691713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Centralized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napster.com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" name="Picture 40" descr="j0223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6" y="3276600"/>
            <a:ext cx="682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Napster: Search</a:t>
            </a:r>
          </a:p>
        </p:txBody>
      </p:sp>
      <p:pic>
        <p:nvPicPr>
          <p:cNvPr id="6148" name="Picture 4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49" name="Picture 5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0" name="Picture 6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1" name="Picture 7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2" name="Picture 8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3" name="Picture 9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4" name="Picture 10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6477000" y="5181600"/>
            <a:ext cx="609600" cy="304800"/>
            <a:chOff x="2688" y="3552"/>
            <a:chExt cx="384" cy="192"/>
          </a:xfrm>
        </p:grpSpPr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2057400" y="4191000"/>
            <a:ext cx="609600" cy="304800"/>
            <a:chOff x="2688" y="3552"/>
            <a:chExt cx="384" cy="192"/>
          </a:xfrm>
        </p:grpSpPr>
        <p:pic>
          <p:nvPicPr>
            <p:cNvPr id="6166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7" name="Picture 2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8" name="Picture 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6400800" y="1676400"/>
            <a:ext cx="609600" cy="304800"/>
            <a:chOff x="2688" y="3552"/>
            <a:chExt cx="384" cy="192"/>
          </a:xfrm>
        </p:grpSpPr>
        <p:pic>
          <p:nvPicPr>
            <p:cNvPr id="6175" name="Picture 3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" name="Picture 3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7" name="Picture 3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78" name="Picture 34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752600" y="525780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Where is file A?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87" name="Group 43"/>
          <p:cNvGrpSpPr>
            <a:grpSpLocks/>
          </p:cNvGrpSpPr>
          <p:nvPr/>
        </p:nvGrpSpPr>
        <p:grpSpPr bwMode="auto">
          <a:xfrm>
            <a:off x="3352800" y="3962400"/>
            <a:ext cx="1143000" cy="990600"/>
            <a:chOff x="2112" y="2256"/>
            <a:chExt cx="720" cy="624"/>
          </a:xfrm>
        </p:grpSpPr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 flipV="1">
              <a:off x="2688" y="2256"/>
              <a:ext cx="14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Rectangle 45"/>
            <p:cNvSpPr>
              <a:spLocks noChangeArrowheads="1"/>
            </p:cNvSpPr>
            <p:nvPr/>
          </p:nvSpPr>
          <p:spPr bwMode="auto">
            <a:xfrm>
              <a:off x="2112" y="2400"/>
              <a:ext cx="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</a:rPr>
                <a:t>Query</a:t>
              </a:r>
            </a:p>
          </p:txBody>
        </p:sp>
      </p:grpSp>
      <p:grpSp>
        <p:nvGrpSpPr>
          <p:cNvPr id="6190" name="Group 46"/>
          <p:cNvGrpSpPr>
            <a:grpSpLocks/>
          </p:cNvGrpSpPr>
          <p:nvPr/>
        </p:nvGrpSpPr>
        <p:grpSpPr bwMode="auto">
          <a:xfrm>
            <a:off x="4419600" y="4038600"/>
            <a:ext cx="1116013" cy="914400"/>
            <a:chOff x="2784" y="2304"/>
            <a:chExt cx="703" cy="576"/>
          </a:xfrm>
        </p:grpSpPr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V="1">
              <a:off x="2784" y="2304"/>
              <a:ext cx="144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 bwMode="auto">
            <a:xfrm>
              <a:off x="2880" y="2400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Arial" charset="0"/>
                </a:rPr>
                <a:t>Reply</a:t>
              </a:r>
            </a:p>
          </p:txBody>
        </p:sp>
      </p:grp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4152900" y="2794000"/>
            <a:ext cx="2628900" cy="1244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/>
          <a:lstStyle/>
          <a:p>
            <a:r>
              <a:rPr lang="en-US" dirty="0">
                <a:latin typeface="Arial" charset="0"/>
              </a:rPr>
              <a:t>search(A)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latin typeface="Arial" charset="0"/>
                <a:sym typeface="Wingdings" pitchFamily="2" charset="2"/>
              </a:rPr>
              <a:t>returns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123.2.0.18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latin typeface="Arial" charset="0"/>
              </a:rPr>
              <a:t>returns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163.2.1.0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Arial" charset="0"/>
              </a:rPr>
              <a:t>…</a:t>
            </a:r>
          </a:p>
        </p:txBody>
      </p:sp>
      <p:grpSp>
        <p:nvGrpSpPr>
          <p:cNvPr id="6199" name="Group 55"/>
          <p:cNvGrpSpPr>
            <a:grpSpLocks/>
          </p:cNvGrpSpPr>
          <p:nvPr/>
        </p:nvGrpSpPr>
        <p:grpSpPr bwMode="auto">
          <a:xfrm>
            <a:off x="2057400" y="2590800"/>
            <a:ext cx="2057400" cy="2514600"/>
            <a:chOff x="1296" y="1632"/>
            <a:chExt cx="1296" cy="1584"/>
          </a:xfrm>
        </p:grpSpPr>
        <p:sp>
          <p:nvSpPr>
            <p:cNvPr id="6196" name="Line 52"/>
            <p:cNvSpPr>
              <a:spLocks noChangeShapeType="1"/>
            </p:cNvSpPr>
            <p:nvPr/>
          </p:nvSpPr>
          <p:spPr bwMode="auto">
            <a:xfrm flipH="1" flipV="1">
              <a:off x="1344" y="1632"/>
              <a:ext cx="1248" cy="15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Text Box 53"/>
            <p:cNvSpPr txBox="1">
              <a:spLocks noChangeArrowheads="1"/>
            </p:cNvSpPr>
            <p:nvPr/>
          </p:nvSpPr>
          <p:spPr bwMode="auto">
            <a:xfrm>
              <a:off x="1824" y="2016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Fetch</a:t>
              </a:r>
            </a:p>
          </p:txBody>
        </p:sp>
        <p:sp>
          <p:nvSpPr>
            <p:cNvPr id="6198" name="Line 54"/>
            <p:cNvSpPr>
              <a:spLocks noChangeShapeType="1"/>
            </p:cNvSpPr>
            <p:nvPr/>
          </p:nvSpPr>
          <p:spPr bwMode="auto">
            <a:xfrm>
              <a:off x="1296" y="1728"/>
              <a:ext cx="1248" cy="14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1066800" y="1676400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123.2.0.18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01" y="6096000"/>
            <a:ext cx="551111" cy="6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5925" y="5891425"/>
            <a:ext cx="2762149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Client “pings” each host, picks closest</a:t>
            </a:r>
          </a:p>
        </p:txBody>
      </p:sp>
    </p:spTree>
    <p:extLst>
      <p:ext uri="{BB962C8B-B14F-4D97-AF65-F5344CB8AC3E}">
        <p14:creationId xmlns:p14="http://schemas.microsoft.com/office/powerpoint/2010/main" val="34330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 autoUpdateAnimBg="0"/>
      <p:bldP spid="6184" grpId="1" autoUpdateAnimBg="0"/>
      <p:bldP spid="6194" grpId="0" animBg="1" autoUpdateAnimBg="0"/>
      <p:bldP spid="6194" grpId="1" animBg="1" autoUpdateAnimBg="0"/>
      <p:bldP spid="6200" grpId="0" autoUpdateAnimBg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Napster: Discussion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Pros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Search scope is O(1)</a:t>
            </a:r>
          </a:p>
          <a:p>
            <a:pPr lvl="1"/>
            <a:r>
              <a:rPr lang="en-US" dirty="0"/>
              <a:t>Controllable (pro or con?)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Cons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Single point of failure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Server </a:t>
            </a:r>
            <a:r>
              <a:rPr lang="en-US" dirty="0"/>
              <a:t>maintains O(N) </a:t>
            </a:r>
            <a:r>
              <a:rPr lang="en-US" dirty="0" smtClean="0"/>
              <a:t>state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Server does all processing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(Napster’s server farm had difficult time keeping up with traffic)</a:t>
            </a:r>
          </a:p>
        </p:txBody>
      </p:sp>
    </p:spTree>
    <p:extLst>
      <p:ext uri="{BB962C8B-B14F-4D97-AF65-F5344CB8AC3E}">
        <p14:creationId xmlns:p14="http://schemas.microsoft.com/office/powerpoint/2010/main" val="36062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2" name="Picture 4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3" name="Picture 5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4" name="Picture 6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5" name="Picture 7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6" name="Picture 8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7" name="Picture 9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6477000" y="5562600"/>
            <a:ext cx="609600" cy="304800"/>
            <a:chOff x="2688" y="3552"/>
            <a:chExt cx="384" cy="192"/>
          </a:xfrm>
        </p:grpSpPr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3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4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2057400" y="4572000"/>
            <a:ext cx="609600" cy="304800"/>
            <a:chOff x="2688" y="3552"/>
            <a:chExt cx="384" cy="192"/>
          </a:xfrm>
        </p:grpSpPr>
        <p:pic>
          <p:nvPicPr>
            <p:cNvPr id="12309" name="Picture 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0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1" name="Picture 2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4" name="Line 26"/>
          <p:cNvSpPr>
            <a:spLocks noChangeShapeType="1"/>
          </p:cNvSpPr>
          <p:nvPr/>
        </p:nvSpPr>
        <p:spPr bwMode="auto">
          <a:xfrm flipH="1" flipV="1">
            <a:off x="4572000" y="5486400"/>
            <a:ext cx="1905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 flipV="1">
            <a:off x="2362200" y="4495800"/>
            <a:ext cx="17526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4495800" y="3733800"/>
            <a:ext cx="1828800" cy="1600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6477000" y="38100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1905000" y="28956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6172200" y="2438400"/>
            <a:ext cx="304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6324600" y="2438400"/>
            <a:ext cx="6096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H="1">
            <a:off x="2209800" y="2438400"/>
            <a:ext cx="2819400" cy="1752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H="1">
            <a:off x="3581400" y="2286000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23" name="Picture 35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324" name="Picture 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7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326" name="Picture 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6400800" y="2057400"/>
            <a:ext cx="609600" cy="304800"/>
            <a:chOff x="2688" y="3552"/>
            <a:chExt cx="384" cy="192"/>
          </a:xfrm>
        </p:grpSpPr>
        <p:pic>
          <p:nvPicPr>
            <p:cNvPr id="12331" name="Picture 4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2" name="Picture 4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3" name="Picture 4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34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5" name="Picture 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6" name="Picture 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7" name="Group 49"/>
          <p:cNvGrpSpPr>
            <a:grpSpLocks/>
          </p:cNvGrpSpPr>
          <p:nvPr/>
        </p:nvGrpSpPr>
        <p:grpSpPr bwMode="auto">
          <a:xfrm>
            <a:off x="1905000" y="2438400"/>
            <a:ext cx="4800600" cy="2667000"/>
            <a:chOff x="1200" y="1392"/>
            <a:chExt cx="3024" cy="1680"/>
          </a:xfrm>
        </p:grpSpPr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>
              <a:off x="4080" y="2256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51"/>
            <p:cNvSpPr>
              <a:spLocks noChangeShapeType="1"/>
            </p:cNvSpPr>
            <p:nvPr/>
          </p:nvSpPr>
          <p:spPr bwMode="auto">
            <a:xfrm>
              <a:off x="1200" y="1680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52"/>
            <p:cNvSpPr>
              <a:spLocks noChangeShapeType="1"/>
            </p:cNvSpPr>
            <p:nvPr/>
          </p:nvSpPr>
          <p:spPr bwMode="auto">
            <a:xfrm>
              <a:off x="3888" y="1392"/>
              <a:ext cx="19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53"/>
            <p:cNvSpPr>
              <a:spLocks noChangeShapeType="1"/>
            </p:cNvSpPr>
            <p:nvPr/>
          </p:nvSpPr>
          <p:spPr bwMode="auto">
            <a:xfrm flipH="1">
              <a:off x="1392" y="1392"/>
              <a:ext cx="1776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3581400" y="2286000"/>
            <a:ext cx="3352800" cy="533400"/>
            <a:chOff x="2256" y="1296"/>
            <a:chExt cx="2112" cy="336"/>
          </a:xfrm>
        </p:grpSpPr>
        <p:sp>
          <p:nvSpPr>
            <p:cNvPr id="12343" name="Line 55"/>
            <p:cNvSpPr>
              <a:spLocks noChangeShapeType="1"/>
            </p:cNvSpPr>
            <p:nvPr/>
          </p:nvSpPr>
          <p:spPr bwMode="auto">
            <a:xfrm>
              <a:off x="3984" y="1392"/>
              <a:ext cx="38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56"/>
            <p:cNvSpPr>
              <a:spLocks noChangeShapeType="1"/>
            </p:cNvSpPr>
            <p:nvPr/>
          </p:nvSpPr>
          <p:spPr bwMode="auto">
            <a:xfrm flipH="1">
              <a:off x="2256" y="1296"/>
              <a:ext cx="8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45" name="Group 57"/>
          <p:cNvGrpSpPr>
            <a:grpSpLocks/>
          </p:cNvGrpSpPr>
          <p:nvPr/>
        </p:nvGrpSpPr>
        <p:grpSpPr bwMode="auto">
          <a:xfrm>
            <a:off x="806450" y="1600200"/>
            <a:ext cx="6923088" cy="990600"/>
            <a:chOff x="508" y="864"/>
            <a:chExt cx="4361" cy="624"/>
          </a:xfrm>
        </p:grpSpPr>
        <p:sp>
          <p:nvSpPr>
            <p:cNvPr id="12346" name="Text Box 58"/>
            <p:cNvSpPr txBox="1">
              <a:spLocks noChangeArrowheads="1"/>
            </p:cNvSpPr>
            <p:nvPr/>
          </p:nvSpPr>
          <p:spPr bwMode="auto">
            <a:xfrm>
              <a:off x="3696" y="864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I have file A.</a:t>
              </a:r>
              <a:endParaRPr lang="en-US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347" name="Text Box 59"/>
            <p:cNvSpPr txBox="1">
              <a:spLocks noChangeArrowheads="1"/>
            </p:cNvSpPr>
            <p:nvPr/>
          </p:nvSpPr>
          <p:spPr bwMode="auto">
            <a:xfrm>
              <a:off x="508" y="1200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I have file A.</a:t>
              </a:r>
              <a:endParaRPr 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sp>
        <p:nvSpPr>
          <p:cNvPr id="12348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Flooding (e.g., Gnutella)</a:t>
            </a:r>
            <a:endParaRPr lang="en-US" dirty="0"/>
          </a:p>
        </p:txBody>
      </p:sp>
      <p:sp>
        <p:nvSpPr>
          <p:cNvPr id="12349" name="Text Box 61"/>
          <p:cNvSpPr txBox="1">
            <a:spLocks noChangeArrowheads="1"/>
          </p:cNvSpPr>
          <p:nvPr/>
        </p:nvSpPr>
        <p:spPr bwMode="auto">
          <a:xfrm>
            <a:off x="1752600" y="563880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Where is file A?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12350" name="Group 62"/>
          <p:cNvGrpSpPr>
            <a:grpSpLocks/>
          </p:cNvGrpSpPr>
          <p:nvPr/>
        </p:nvGrpSpPr>
        <p:grpSpPr bwMode="auto">
          <a:xfrm>
            <a:off x="2362200" y="3733800"/>
            <a:ext cx="4130675" cy="1752600"/>
            <a:chOff x="1478" y="1872"/>
            <a:chExt cx="2602" cy="1104"/>
          </a:xfrm>
        </p:grpSpPr>
        <p:grpSp>
          <p:nvGrpSpPr>
            <p:cNvPr id="12351" name="Group 63"/>
            <p:cNvGrpSpPr>
              <a:grpSpLocks/>
            </p:cNvGrpSpPr>
            <p:nvPr/>
          </p:nvGrpSpPr>
          <p:grpSpPr bwMode="auto">
            <a:xfrm>
              <a:off x="1488" y="1872"/>
              <a:ext cx="2592" cy="1104"/>
              <a:chOff x="1488" y="2208"/>
              <a:chExt cx="2592" cy="1104"/>
            </a:xfrm>
          </p:grpSpPr>
          <p:sp>
            <p:nvSpPr>
              <p:cNvPr id="12352" name="Line 64"/>
              <p:cNvSpPr>
                <a:spLocks noChangeShapeType="1"/>
              </p:cNvSpPr>
              <p:nvPr/>
            </p:nvSpPr>
            <p:spPr bwMode="auto">
              <a:xfrm flipH="1" flipV="1">
                <a:off x="2880" y="3312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Line 65"/>
              <p:cNvSpPr>
                <a:spLocks noChangeShapeType="1"/>
              </p:cNvSpPr>
              <p:nvPr/>
            </p:nvSpPr>
            <p:spPr bwMode="auto">
              <a:xfrm flipH="1" flipV="1">
                <a:off x="1488" y="2688"/>
                <a:ext cx="1104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4" name="Line 66"/>
              <p:cNvSpPr>
                <a:spLocks noChangeShapeType="1"/>
              </p:cNvSpPr>
              <p:nvPr/>
            </p:nvSpPr>
            <p:spPr bwMode="auto">
              <a:xfrm flipH="1">
                <a:off x="2832" y="2208"/>
                <a:ext cx="1152" cy="100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55" name="Text Box 67"/>
            <p:cNvSpPr txBox="1">
              <a:spLocks noChangeArrowheads="1"/>
            </p:cNvSpPr>
            <p:nvPr/>
          </p:nvSpPr>
          <p:spPr bwMode="auto">
            <a:xfrm>
              <a:off x="1478" y="2617"/>
              <a:ext cx="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</a:rPr>
                <a:t>Query</a:t>
              </a:r>
            </a:p>
          </p:txBody>
        </p:sp>
      </p:grpSp>
      <p:grpSp>
        <p:nvGrpSpPr>
          <p:cNvPr id="12356" name="Group 68"/>
          <p:cNvGrpSpPr>
            <a:grpSpLocks/>
          </p:cNvGrpSpPr>
          <p:nvPr/>
        </p:nvGrpSpPr>
        <p:grpSpPr bwMode="auto">
          <a:xfrm>
            <a:off x="1981200" y="2514600"/>
            <a:ext cx="4419600" cy="2895600"/>
            <a:chOff x="1248" y="1104"/>
            <a:chExt cx="2784" cy="1824"/>
          </a:xfrm>
        </p:grpSpPr>
        <p:grpSp>
          <p:nvGrpSpPr>
            <p:cNvPr id="12357" name="Group 69"/>
            <p:cNvGrpSpPr>
              <a:grpSpLocks/>
            </p:cNvGrpSpPr>
            <p:nvPr/>
          </p:nvGrpSpPr>
          <p:grpSpPr bwMode="auto">
            <a:xfrm>
              <a:off x="1248" y="1104"/>
              <a:ext cx="2784" cy="1824"/>
              <a:chOff x="1248" y="1440"/>
              <a:chExt cx="2784" cy="1824"/>
            </a:xfrm>
          </p:grpSpPr>
          <p:sp>
            <p:nvSpPr>
              <p:cNvPr id="12358" name="Line 70"/>
              <p:cNvSpPr>
                <a:spLocks noChangeShapeType="1"/>
              </p:cNvSpPr>
              <p:nvPr/>
            </p:nvSpPr>
            <p:spPr bwMode="auto">
              <a:xfrm flipH="1" flipV="1">
                <a:off x="1536" y="2640"/>
                <a:ext cx="1104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9" name="Line 71"/>
              <p:cNvSpPr>
                <a:spLocks noChangeShapeType="1"/>
              </p:cNvSpPr>
              <p:nvPr/>
            </p:nvSpPr>
            <p:spPr bwMode="auto">
              <a:xfrm flipH="1">
                <a:off x="2784" y="2160"/>
                <a:ext cx="1152" cy="100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0" name="Line 72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81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1" name="Line 73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92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62" name="Text Box 74"/>
            <p:cNvSpPr txBox="1">
              <a:spLocks noChangeArrowheads="1"/>
            </p:cNvSpPr>
            <p:nvPr/>
          </p:nvSpPr>
          <p:spPr bwMode="auto">
            <a:xfrm>
              <a:off x="1344" y="1520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Arial" charset="0"/>
                </a:rPr>
                <a:t>Reply</a:t>
              </a: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01" y="6096000"/>
            <a:ext cx="551111" cy="6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8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4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Flooding Discussion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8000"/>
                </a:solidFill>
              </a:rPr>
              <a:t>Pros</a:t>
            </a:r>
            <a:endParaRPr lang="en-US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Fully de-centralized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Search cost distributed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Processing @ each node permits powerful search semantics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Cons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Search scope is O(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Search time is O</a:t>
            </a:r>
            <a:r>
              <a:rPr lang="en-US" sz="2400" dirty="0" smtClean="0"/>
              <a:t>(???) – depends upon “height” of tree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Nodes leave often, network unstable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Hop</a:t>
            </a:r>
            <a:r>
              <a:rPr lang="en-US" sz="2800" dirty="0" smtClean="0"/>
              <a:t>-limited </a:t>
            </a:r>
            <a:r>
              <a:rPr lang="en-US" sz="2800" dirty="0"/>
              <a:t>search works well for </a:t>
            </a:r>
            <a:r>
              <a:rPr lang="en-US" sz="2800" dirty="0" smtClean="0"/>
              <a:t>haystacks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scalability, does NOT search every node.  May have to re-issue query </a:t>
            </a:r>
            <a:r>
              <a:rPr lang="en-US" sz="2400" dirty="0" smtClean="0"/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13453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Flooding with </a:t>
            </a:r>
            <a:r>
              <a:rPr lang="en-US" dirty="0" err="1" smtClean="0"/>
              <a:t>Supernodes</a:t>
            </a:r>
            <a:r>
              <a:rPr lang="en-US" dirty="0" smtClean="0"/>
              <a:t> (e.g., </a:t>
            </a:r>
            <a:r>
              <a:rPr lang="en-US" dirty="0" err="1" smtClean="0"/>
              <a:t>KaZaA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3367355" cy="4522075"/>
          </a:xfrm>
        </p:spPr>
        <p:txBody>
          <a:bodyPr>
            <a:noAutofit/>
          </a:bodyPr>
          <a:lstStyle/>
          <a:p>
            <a:r>
              <a:rPr lang="en-US" sz="2400" dirty="0" smtClean="0"/>
              <a:t>Architecture</a:t>
            </a:r>
          </a:p>
          <a:p>
            <a:pPr lvl="1"/>
            <a:r>
              <a:rPr lang="en-US" sz="2000" dirty="0" smtClean="0"/>
              <a:t>Hierarchical</a:t>
            </a:r>
          </a:p>
          <a:p>
            <a:pPr lvl="1"/>
            <a:r>
              <a:rPr lang="en-US" sz="2000" dirty="0" smtClean="0"/>
              <a:t>Cross between Napster and Gnutella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ym typeface="Wingdings" charset="2"/>
              </a:rPr>
              <a:t>Some </a:t>
            </a:r>
            <a:r>
              <a:rPr lang="en-US" sz="2400" dirty="0" smtClean="0">
                <a:sym typeface="Wingdings" charset="2"/>
              </a:rPr>
              <a:t>nodes better connected, longer connected than others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Use them more </a:t>
            </a:r>
            <a:r>
              <a:rPr lang="en-US" sz="2000" dirty="0" smtClean="0">
                <a:sym typeface="Wingdings" charset="2"/>
              </a:rPr>
              <a:t>heavily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70C0"/>
                </a:solidFill>
                <a:sym typeface="Wingdings" charset="2"/>
              </a:rPr>
              <a:t>Super Nodes</a:t>
            </a:r>
            <a:endParaRPr lang="en-US" sz="2000" dirty="0" smtClean="0">
              <a:solidFill>
                <a:srgbClr val="0070C0"/>
              </a:solidFill>
              <a:sym typeface="Wingdings" charset="2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ym typeface="Wingdings" charset="2"/>
              </a:rPr>
              <a:t>“</a:t>
            </a:r>
            <a:r>
              <a:rPr lang="en-US" sz="2400" dirty="0" smtClean="0">
                <a:sym typeface="Wingdings" charset="2"/>
              </a:rPr>
              <a:t>Smart” </a:t>
            </a:r>
            <a:r>
              <a:rPr lang="en-US" sz="2400" dirty="0" smtClean="0">
                <a:sym typeface="Wingdings" charset="2"/>
              </a:rPr>
              <a:t>query flooding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Only flood through Super Nodes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Only one Super Node replies</a:t>
            </a:r>
            <a:endParaRPr lang="en-US" sz="2000" dirty="0" smtClean="0">
              <a:sym typeface="Wingdings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b="1" dirty="0" smtClean="0">
              <a:sym typeface="Wingdings" charset="2"/>
            </a:endParaRPr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3657600" y="2004903"/>
            <a:ext cx="5319445" cy="3886200"/>
            <a:chOff x="576" y="960"/>
            <a:chExt cx="4272" cy="2784"/>
          </a:xfrm>
        </p:grpSpPr>
        <p:pic>
          <p:nvPicPr>
            <p:cNvPr id="7" name="Picture 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8" name="Picture 4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9" name="Picture 5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0" name="Picture 6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1" name="Picture 7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62" name="Picture 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59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56" name="Picture 2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2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" name="Picture 25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1" name="Picture 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0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6" name="Picture 3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8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30" name="Picture 3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42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34" name="Picture 4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4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52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5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44" name="Picture 5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6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47" name="Picture 5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5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Line 59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1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64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66"/>
            <p:cNvSpPr txBox="1">
              <a:spLocks noChangeArrowheads="1"/>
            </p:cNvSpPr>
            <p:nvPr/>
          </p:nvSpPr>
          <p:spPr bwMode="auto">
            <a:xfrm>
              <a:off x="2160" y="960"/>
              <a:ext cx="13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</a:rPr>
                <a:t>“Super Nodes”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5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Supernodes</a:t>
            </a:r>
            <a:r>
              <a:rPr lang="en-US" dirty="0"/>
              <a:t>: </a:t>
            </a:r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914400" y="48768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I have X!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19522" name="Group 66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19523" name="Picture 67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24" name="Picture 68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25" name="Picture 69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26" name="Picture 70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27" name="Picture 71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grpSp>
          <p:nvGrpSpPr>
            <p:cNvPr id="19528" name="Group 72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19529" name="Picture 7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30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31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33" name="Picture 7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34" name="Picture 7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535" name="Group 79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19536" name="Picture 8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37" name="Picture 8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38" name="Picture 8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539" name="Picture 8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0" name="Picture 8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541" name="Group 85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19542" name="Picture 8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43" name="Picture 8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44" name="Picture 8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545" name="Picture 89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46" name="Picture 9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7" name="Picture 9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0" name="Picture 94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2" name="Picture 9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3" name="Picture 9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4" name="Picture 98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55" name="Picture 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6" name="Picture 1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7" name="Picture 10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8" name="Picture 102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59" name="Picture 10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60" name="Picture 10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568" name="Picture 112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69" name="Picture 1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70" name="Picture 1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71" name="Picture 115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72" name="Picture 1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73" name="Picture 1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0" name="Text Box 124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</p:grpSp>
      <p:grpSp>
        <p:nvGrpSpPr>
          <p:cNvPr id="19581" name="Group 125"/>
          <p:cNvGrpSpPr>
            <a:grpSpLocks/>
          </p:cNvGrpSpPr>
          <p:nvPr/>
        </p:nvGrpSpPr>
        <p:grpSpPr bwMode="auto">
          <a:xfrm>
            <a:off x="1600200" y="3886200"/>
            <a:ext cx="1524000" cy="914400"/>
            <a:chOff x="528" y="2352"/>
            <a:chExt cx="960" cy="576"/>
          </a:xfrm>
        </p:grpSpPr>
        <p:sp>
          <p:nvSpPr>
            <p:cNvPr id="19518" name="Line 62"/>
            <p:cNvSpPr>
              <a:spLocks noChangeShapeType="1"/>
            </p:cNvSpPr>
            <p:nvPr/>
          </p:nvSpPr>
          <p:spPr bwMode="auto">
            <a:xfrm flipV="1">
              <a:off x="1152" y="2352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Text Box 63"/>
            <p:cNvSpPr txBox="1">
              <a:spLocks noChangeArrowheads="1"/>
            </p:cNvSpPr>
            <p:nvPr/>
          </p:nvSpPr>
          <p:spPr bwMode="auto">
            <a:xfrm>
              <a:off x="528" y="2544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Publish</a:t>
              </a:r>
            </a:p>
          </p:txBody>
        </p:sp>
      </p:grpSp>
      <p:sp>
        <p:nvSpPr>
          <p:cNvPr id="19582" name="Rectangle 126"/>
          <p:cNvSpPr>
            <a:spLocks noChangeArrowheads="1"/>
          </p:cNvSpPr>
          <p:nvPr/>
        </p:nvSpPr>
        <p:spPr bwMode="auto">
          <a:xfrm>
            <a:off x="1219200" y="2590800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>
                <a:latin typeface="Arial" charset="0"/>
              </a:rPr>
              <a:t>insert(X,</a:t>
            </a:r>
          </a:p>
          <a:p>
            <a:r>
              <a:rPr lang="en-US">
                <a:latin typeface="Arial" charset="0"/>
              </a:rPr>
              <a:t>  123.2.21.23)</a:t>
            </a:r>
          </a:p>
          <a:p>
            <a:r>
              <a:rPr lang="en-US">
                <a:latin typeface="Arial" charset="0"/>
              </a:rPr>
              <a:t>...</a:t>
            </a:r>
          </a:p>
        </p:txBody>
      </p:sp>
      <p:sp>
        <p:nvSpPr>
          <p:cNvPr id="19583" name="Rectangle 127"/>
          <p:cNvSpPr>
            <a:spLocks noChangeArrowheads="1"/>
          </p:cNvSpPr>
          <p:nvPr/>
        </p:nvSpPr>
        <p:spPr bwMode="auto">
          <a:xfrm>
            <a:off x="1676400" y="5486400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123.2.21.23</a:t>
            </a:r>
          </a:p>
        </p:txBody>
      </p:sp>
    </p:spTree>
    <p:extLst>
      <p:ext uri="{BB962C8B-B14F-4D97-AF65-F5344CB8AC3E}">
        <p14:creationId xmlns:p14="http://schemas.microsoft.com/office/powerpoint/2010/main" val="17195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7" name="Group 67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20548" name="Picture 68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49" name="Picture 69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50" name="Picture 70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51" name="Picture 71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52" name="Picture 72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grpSp>
          <p:nvGrpSpPr>
            <p:cNvPr id="20553" name="Group 73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0554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5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56" name="Picture 7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8" name="Picture 7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560" name="Group 80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0561" name="Picture 8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2" name="Picture 8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3" name="Picture 8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64" name="Picture 8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5" name="Picture 8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566" name="Group 86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0567" name="Picture 8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8" name="Picture 8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9" name="Picture 8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70" name="Picture 90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71" name="Picture 9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2" name="Picture 9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3" name="Picture 9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4" name="Picture 9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5" name="Picture 95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76" name="Picture 9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7" name="Picture 9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8" name="Picture 9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9" name="Picture 99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80" name="Picture 1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1" name="Picture 10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2" name="Picture 10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3" name="Picture 103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84" name="Picture 10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5" name="Picture 10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86" name="Line 106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7" name="Line 107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" name="Line 108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9" name="Line 109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" name="Line 110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1" name="Line 111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2" name="Line 112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93" name="Picture 11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94" name="Picture 1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5" name="Picture 1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6" name="Picture 116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97" name="Picture 1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8" name="Picture 1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99" name="Line 119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Line 120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1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Line 122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Line 123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24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5" name="Text Box 125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Supernodes</a:t>
            </a:r>
            <a:r>
              <a:rPr lang="en-US" dirty="0"/>
              <a:t>: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20542" name="Text Box 62"/>
          <p:cNvSpPr txBox="1">
            <a:spLocks noChangeArrowheads="1"/>
          </p:cNvSpPr>
          <p:nvPr/>
        </p:nvSpPr>
        <p:spPr bwMode="auto">
          <a:xfrm>
            <a:off x="0" y="487680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Where is file A?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20546" name="Group 66"/>
          <p:cNvGrpSpPr>
            <a:grpSpLocks/>
          </p:cNvGrpSpPr>
          <p:nvPr/>
        </p:nvGrpSpPr>
        <p:grpSpPr bwMode="auto">
          <a:xfrm>
            <a:off x="1828800" y="3886200"/>
            <a:ext cx="1295400" cy="914400"/>
            <a:chOff x="1152" y="2448"/>
            <a:chExt cx="816" cy="576"/>
          </a:xfrm>
        </p:grpSpPr>
        <p:sp>
          <p:nvSpPr>
            <p:cNvPr id="20544" name="Line 64"/>
            <p:cNvSpPr>
              <a:spLocks noChangeShapeType="1"/>
            </p:cNvSpPr>
            <p:nvPr/>
          </p:nvSpPr>
          <p:spPr bwMode="auto">
            <a:xfrm flipV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Rectangle 65"/>
            <p:cNvSpPr>
              <a:spLocks noChangeArrowheads="1"/>
            </p:cNvSpPr>
            <p:nvPr/>
          </p:nvSpPr>
          <p:spPr bwMode="auto">
            <a:xfrm>
              <a:off x="1152" y="2544"/>
              <a:ext cx="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</a:rPr>
                <a:t>Query</a:t>
              </a:r>
            </a:p>
          </p:txBody>
        </p:sp>
      </p:grpSp>
      <p:grpSp>
        <p:nvGrpSpPr>
          <p:cNvPr id="20609" name="Group 129"/>
          <p:cNvGrpSpPr>
            <a:grpSpLocks/>
          </p:cNvGrpSpPr>
          <p:nvPr/>
        </p:nvGrpSpPr>
        <p:grpSpPr bwMode="auto">
          <a:xfrm>
            <a:off x="3429000" y="2514600"/>
            <a:ext cx="1676400" cy="1219200"/>
            <a:chOff x="2160" y="1584"/>
            <a:chExt cx="1056" cy="768"/>
          </a:xfrm>
        </p:grpSpPr>
        <p:sp>
          <p:nvSpPr>
            <p:cNvPr id="20606" name="Line 126"/>
            <p:cNvSpPr>
              <a:spLocks noChangeShapeType="1"/>
            </p:cNvSpPr>
            <p:nvPr/>
          </p:nvSpPr>
          <p:spPr bwMode="auto">
            <a:xfrm flipV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" name="Line 127"/>
            <p:cNvSpPr>
              <a:spLocks noChangeShapeType="1"/>
            </p:cNvSpPr>
            <p:nvPr/>
          </p:nvSpPr>
          <p:spPr bwMode="auto">
            <a:xfrm flipV="1"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8" name="Line 128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13" name="Group 133"/>
          <p:cNvGrpSpPr>
            <a:grpSpLocks/>
          </p:cNvGrpSpPr>
          <p:nvPr/>
        </p:nvGrpSpPr>
        <p:grpSpPr bwMode="auto">
          <a:xfrm>
            <a:off x="4038600" y="2286000"/>
            <a:ext cx="1219200" cy="1219200"/>
            <a:chOff x="2544" y="1440"/>
            <a:chExt cx="768" cy="768"/>
          </a:xfrm>
        </p:grpSpPr>
        <p:sp>
          <p:nvSpPr>
            <p:cNvPr id="20610" name="Line 130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1" name="Line 131"/>
            <p:cNvSpPr>
              <a:spLocks noChangeShapeType="1"/>
            </p:cNvSpPr>
            <p:nvPr/>
          </p:nvSpPr>
          <p:spPr bwMode="auto">
            <a:xfrm flipV="1"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" name="Line 132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18" name="Group 138"/>
          <p:cNvGrpSpPr>
            <a:grpSpLocks/>
          </p:cNvGrpSpPr>
          <p:nvPr/>
        </p:nvGrpSpPr>
        <p:grpSpPr bwMode="auto">
          <a:xfrm>
            <a:off x="1447800" y="1524000"/>
            <a:ext cx="6248400" cy="2971800"/>
            <a:chOff x="912" y="960"/>
            <a:chExt cx="3936" cy="1872"/>
          </a:xfrm>
        </p:grpSpPr>
        <p:sp>
          <p:nvSpPr>
            <p:cNvPr id="20616" name="Rectangle 136"/>
            <p:cNvSpPr>
              <a:spLocks noChangeArrowheads="1"/>
            </p:cNvSpPr>
            <p:nvPr/>
          </p:nvSpPr>
          <p:spPr bwMode="auto">
            <a:xfrm>
              <a:off x="3552" y="2112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latin typeface="Arial" charset="0"/>
                </a:rPr>
                <a:t>search(A)</a:t>
              </a:r>
            </a:p>
            <a:p>
              <a:r>
                <a:rPr lang="en-US">
                  <a:latin typeface="Arial" charset="0"/>
                </a:rPr>
                <a:t>--&gt;</a:t>
              </a:r>
            </a:p>
            <a:p>
              <a:r>
                <a:rPr lang="en-US">
                  <a:latin typeface="Arial" charset="0"/>
                </a:rPr>
                <a:t>123.2.0.18</a:t>
              </a:r>
            </a:p>
          </p:txBody>
        </p:sp>
        <p:sp>
          <p:nvSpPr>
            <p:cNvPr id="20617" name="Rectangle 137"/>
            <p:cNvSpPr>
              <a:spLocks noChangeArrowheads="1"/>
            </p:cNvSpPr>
            <p:nvPr/>
          </p:nvSpPr>
          <p:spPr bwMode="auto">
            <a:xfrm>
              <a:off x="912" y="960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latin typeface="Arial" charset="0"/>
                </a:rPr>
                <a:t>search(A)</a:t>
              </a:r>
            </a:p>
            <a:p>
              <a:r>
                <a:rPr lang="en-US">
                  <a:latin typeface="Arial" charset="0"/>
                </a:rPr>
                <a:t>--&gt;</a:t>
              </a:r>
            </a:p>
            <a:p>
              <a:r>
                <a:rPr lang="en-US">
                  <a:latin typeface="Arial" charset="0"/>
                </a:rPr>
                <a:t>123.2.22.50</a:t>
              </a:r>
            </a:p>
          </p:txBody>
        </p:sp>
      </p:grpSp>
      <p:grpSp>
        <p:nvGrpSpPr>
          <p:cNvPr id="20624" name="Group 144"/>
          <p:cNvGrpSpPr>
            <a:grpSpLocks/>
          </p:cNvGrpSpPr>
          <p:nvPr/>
        </p:nvGrpSpPr>
        <p:grpSpPr bwMode="auto">
          <a:xfrm>
            <a:off x="2438400" y="2514600"/>
            <a:ext cx="2667000" cy="2362200"/>
            <a:chOff x="1536" y="1584"/>
            <a:chExt cx="1680" cy="1488"/>
          </a:xfrm>
        </p:grpSpPr>
        <p:sp>
          <p:nvSpPr>
            <p:cNvPr id="20619" name="Line 139"/>
            <p:cNvSpPr>
              <a:spLocks noChangeShapeType="1"/>
            </p:cNvSpPr>
            <p:nvPr/>
          </p:nvSpPr>
          <p:spPr bwMode="auto">
            <a:xfrm flipH="1">
              <a:off x="2304" y="2448"/>
              <a:ext cx="91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0" name="Line 140"/>
            <p:cNvSpPr>
              <a:spLocks noChangeShapeType="1"/>
            </p:cNvSpPr>
            <p:nvPr/>
          </p:nvSpPr>
          <p:spPr bwMode="auto">
            <a:xfrm flipH="1">
              <a:off x="2064" y="1584"/>
              <a:ext cx="144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1" name="Line 141"/>
            <p:cNvSpPr>
              <a:spLocks noChangeShapeType="1"/>
            </p:cNvSpPr>
            <p:nvPr/>
          </p:nvSpPr>
          <p:spPr bwMode="auto">
            <a:xfrm flipH="1">
              <a:off x="1680" y="2496"/>
              <a:ext cx="33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2" name="Text Box 142"/>
            <p:cNvSpPr txBox="1">
              <a:spLocks noChangeArrowheads="1"/>
            </p:cNvSpPr>
            <p:nvPr/>
          </p:nvSpPr>
          <p:spPr bwMode="auto">
            <a:xfrm>
              <a:off x="2160" y="2544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</a:rPr>
                <a:t>Replies</a:t>
              </a:r>
            </a:p>
          </p:txBody>
        </p:sp>
        <p:sp>
          <p:nvSpPr>
            <p:cNvPr id="20623" name="Line 143"/>
            <p:cNvSpPr>
              <a:spLocks noChangeShapeType="1"/>
            </p:cNvSpPr>
            <p:nvPr/>
          </p:nvSpPr>
          <p:spPr bwMode="auto">
            <a:xfrm flipH="1">
              <a:off x="1536" y="2448"/>
              <a:ext cx="336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27" name="Group 147"/>
          <p:cNvGrpSpPr>
            <a:grpSpLocks/>
          </p:cNvGrpSpPr>
          <p:nvPr/>
        </p:nvGrpSpPr>
        <p:grpSpPr bwMode="auto">
          <a:xfrm>
            <a:off x="457200" y="3581400"/>
            <a:ext cx="6807200" cy="2590800"/>
            <a:chOff x="288" y="2256"/>
            <a:chExt cx="4288" cy="1632"/>
          </a:xfrm>
        </p:grpSpPr>
        <p:sp>
          <p:nvSpPr>
            <p:cNvPr id="20625" name="Rectangle 145"/>
            <p:cNvSpPr>
              <a:spLocks noChangeArrowheads="1"/>
            </p:cNvSpPr>
            <p:nvPr/>
          </p:nvSpPr>
          <p:spPr bwMode="auto">
            <a:xfrm>
              <a:off x="3552" y="3600"/>
              <a:ext cx="1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123.2.0.18</a:t>
              </a:r>
            </a:p>
          </p:txBody>
        </p:sp>
        <p:sp>
          <p:nvSpPr>
            <p:cNvPr id="20626" name="Rectangle 146"/>
            <p:cNvSpPr>
              <a:spLocks noChangeArrowheads="1"/>
            </p:cNvSpPr>
            <p:nvPr/>
          </p:nvSpPr>
          <p:spPr bwMode="auto">
            <a:xfrm>
              <a:off x="288" y="2256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123.2.22.50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8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and Control Architectures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</a:t>
            </a:r>
            <a:r>
              <a:rPr lang="en-US" i="1" dirty="0" smtClean="0"/>
              <a:t>consistency</a:t>
            </a:r>
          </a:p>
          <a:p>
            <a:pPr lvl="1"/>
            <a:r>
              <a:rPr lang="en-US" dirty="0" smtClean="0"/>
              <a:t>Same state on each node</a:t>
            </a:r>
          </a:p>
          <a:p>
            <a:pPr lvl="1"/>
            <a:r>
              <a:rPr lang="en-US" dirty="0" smtClean="0"/>
              <a:t>Needs tightly coupled, low latency, small nodes</a:t>
            </a:r>
          </a:p>
          <a:p>
            <a:r>
              <a:rPr lang="en-US" dirty="0" smtClean="0"/>
              <a:t>Want </a:t>
            </a:r>
            <a:r>
              <a:rPr lang="en-US" i="1" dirty="0" smtClean="0"/>
              <a:t>responsiveness</a:t>
            </a:r>
          </a:p>
          <a:p>
            <a:pPr lvl="1"/>
            <a:r>
              <a:rPr lang="en-US" dirty="0" smtClean="0"/>
              <a:t>More computation locally to reduce network</a:t>
            </a:r>
          </a:p>
          <a:p>
            <a:pPr lvl="1"/>
            <a:r>
              <a:rPr lang="en-US" dirty="0" smtClean="0"/>
              <a:t>Loosely coupled (asynchronous)</a:t>
            </a:r>
          </a:p>
          <a:p>
            <a:r>
              <a:rPr lang="en-US" dirty="0" smtClean="0"/>
              <a:t>In general, cannot do both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/>
              <a:t>Tradeoffs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566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Supernode Flooding Discussion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8000"/>
                </a:solidFill>
              </a:rPr>
              <a:t>Pros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Take </a:t>
            </a:r>
            <a:r>
              <a:rPr lang="en-US" sz="2400" dirty="0"/>
              <a:t>into account node </a:t>
            </a:r>
            <a:r>
              <a:rPr lang="en-US" sz="2400" dirty="0" smtClean="0"/>
              <a:t>heterogeneity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Bandwidth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Host </a:t>
            </a:r>
            <a:r>
              <a:rPr lang="en-US" sz="2000" dirty="0" smtClean="0"/>
              <a:t>computational </a:t>
            </a:r>
            <a:r>
              <a:rPr lang="en-US" sz="2000" dirty="0"/>
              <a:t>r</a:t>
            </a:r>
            <a:r>
              <a:rPr lang="en-US" sz="2000" dirty="0" smtClean="0"/>
              <a:t>esources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Host </a:t>
            </a:r>
            <a:r>
              <a:rPr lang="en-US" sz="2000" dirty="0" err="1" smtClean="0"/>
              <a:t>aa</a:t>
            </a:r>
            <a:r>
              <a:rPr lang="en-US" sz="2000" dirty="0" err="1" smtClean="0"/>
              <a:t>vailability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May take into account network 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Scales </a:t>
            </a:r>
            <a:r>
              <a:rPr lang="en-US" sz="2400" dirty="0"/>
              <a:t>better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Cons</a:t>
            </a:r>
            <a:endParaRPr lang="en-US" sz="28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Still </a:t>
            </a:r>
            <a:r>
              <a:rPr lang="en-US" sz="2400" dirty="0"/>
              <a:t>no real guarantees on search scope or search time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Similar behavior to plain flooding, but </a:t>
            </a:r>
            <a:r>
              <a:rPr lang="en-US" sz="2800" dirty="0" smtClean="0"/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10113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Fetching in Parallel and Swarming (e.g., </a:t>
            </a:r>
            <a:r>
              <a:rPr lang="en-US" dirty="0" err="1" smtClean="0"/>
              <a:t>BitTorrent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</a:t>
            </a:r>
            <a:r>
              <a:rPr lang="en-US" dirty="0" smtClean="0"/>
              <a:t>have file ID, get list </a:t>
            </a:r>
            <a:r>
              <a:rPr lang="en-US" dirty="0"/>
              <a:t>of peers </a:t>
            </a:r>
            <a:r>
              <a:rPr lang="en-US" dirty="0" smtClean="0"/>
              <a:t>with ID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Download </a:t>
            </a:r>
            <a:r>
              <a:rPr lang="en-US" dirty="0"/>
              <a:t>in parallel from multiple </a:t>
            </a:r>
            <a:r>
              <a:rPr lang="en-US" dirty="0" smtClean="0"/>
              <a:t>peers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dirty="0"/>
              <a:t>Swarming”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Download from others downloading same object at same </a:t>
            </a:r>
            <a:r>
              <a:rPr lang="en-US" dirty="0" smtClean="0"/>
              <a:t>time (tit-for-tat)</a:t>
            </a:r>
          </a:p>
        </p:txBody>
      </p:sp>
    </p:spTree>
    <p:extLst>
      <p:ext uri="{BB962C8B-B14F-4D97-AF65-F5344CB8AC3E}">
        <p14:creationId xmlns:p14="http://schemas.microsoft.com/office/powerpoint/2010/main" val="38369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Fetching in Parallel and Swarming (e.g., </a:t>
            </a:r>
            <a:r>
              <a:rPr lang="en-US" dirty="0" err="1"/>
              <a:t>BitTorrent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831468"/>
            <a:ext cx="3454106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When have file ID, get list of peers with ID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Download in parallel from multiple </a:t>
            </a:r>
            <a:r>
              <a:rPr lang="en-US" sz="2400" dirty="0" smtClean="0"/>
              <a:t>peers</a:t>
            </a:r>
          </a:p>
          <a:p>
            <a:pPr marL="742950" lvl="2" indent="-342900">
              <a:lnSpc>
                <a:spcPct val="90000"/>
              </a:lnSpc>
              <a:buFont typeface="Calibri" panose="020F0502020204030204" pitchFamily="34" charset="0"/>
              <a:buChar char="⁻"/>
            </a:pPr>
            <a:r>
              <a:rPr lang="en-US" sz="1800" dirty="0"/>
              <a:t>Use “rarest first” </a:t>
            </a:r>
            <a:r>
              <a:rPr lang="en-US" sz="1800" dirty="0" smtClean="0"/>
              <a:t>algorithm </a:t>
            </a:r>
            <a:r>
              <a:rPr lang="en-US" sz="1800" dirty="0"/>
              <a:t>to increase availability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“Swarming”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Download from others downloading same object at same time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67280" y="1524000"/>
            <a:ext cx="5121612" cy="4452431"/>
            <a:chOff x="1066800" y="914400"/>
            <a:chExt cx="6421610" cy="53911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914400"/>
              <a:ext cx="6421610" cy="539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143000" y="990600"/>
              <a:ext cx="2590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7696200" y="1066800"/>
            <a:ext cx="1295400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100" dirty="0" smtClean="0"/>
              <a:t>tracks </a:t>
            </a:r>
            <a:r>
              <a:rPr lang="en-US" sz="1100" dirty="0"/>
              <a:t>peers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100" dirty="0"/>
              <a:t>participating in torrent</a:t>
            </a:r>
          </a:p>
        </p:txBody>
      </p:sp>
    </p:spTree>
    <p:extLst>
      <p:ext uri="{BB962C8B-B14F-4D97-AF65-F5344CB8AC3E}">
        <p14:creationId xmlns:p14="http://schemas.microsoft.com/office/powerpoint/2010/main" val="22519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BitTorrent: Publish/Join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419600" y="16764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Tracker</a:t>
            </a:r>
          </a:p>
        </p:txBody>
      </p:sp>
      <p:pic>
        <p:nvPicPr>
          <p:cNvPr id="84997" name="Picture 5" descr="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9725"/>
            <a:ext cx="53340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999" name="Group 7"/>
          <p:cNvGrpSpPr>
            <a:grpSpLocks/>
          </p:cNvGrpSpPr>
          <p:nvPr/>
        </p:nvGrpSpPr>
        <p:grpSpPr bwMode="auto">
          <a:xfrm>
            <a:off x="3581400" y="2286000"/>
            <a:ext cx="1219200" cy="228600"/>
            <a:chOff x="2256" y="1440"/>
            <a:chExt cx="768" cy="144"/>
          </a:xfrm>
        </p:grpSpPr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>
              <a:off x="2256" y="1440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2448" y="1440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2640" y="1440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2832" y="1440"/>
              <a:ext cx="192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4" name="Group 12"/>
          <p:cNvGrpSpPr>
            <a:grpSpLocks/>
          </p:cNvGrpSpPr>
          <p:nvPr/>
        </p:nvGrpSpPr>
        <p:grpSpPr bwMode="auto">
          <a:xfrm>
            <a:off x="2362200" y="2590800"/>
            <a:ext cx="1524000" cy="1193800"/>
            <a:chOff x="1488" y="1632"/>
            <a:chExt cx="960" cy="752"/>
          </a:xfrm>
        </p:grpSpPr>
        <p:pic>
          <p:nvPicPr>
            <p:cNvPr id="85005" name="Picture 1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16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 flipH="1">
              <a:off x="1680" y="1632"/>
              <a:ext cx="768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7" name="Group 15"/>
          <p:cNvGrpSpPr>
            <a:grpSpLocks/>
          </p:cNvGrpSpPr>
          <p:nvPr/>
        </p:nvGrpSpPr>
        <p:grpSpPr bwMode="auto">
          <a:xfrm>
            <a:off x="3200400" y="2743200"/>
            <a:ext cx="838200" cy="2717800"/>
            <a:chOff x="2016" y="1728"/>
            <a:chExt cx="528" cy="1712"/>
          </a:xfrm>
        </p:grpSpPr>
        <p:pic>
          <p:nvPicPr>
            <p:cNvPr id="85008" name="Picture 16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21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sp>
          <p:nvSpPr>
            <p:cNvPr id="85009" name="Line 17"/>
            <p:cNvSpPr>
              <a:spLocks noChangeShapeType="1"/>
            </p:cNvSpPr>
            <p:nvPr/>
          </p:nvSpPr>
          <p:spPr bwMode="auto">
            <a:xfrm flipH="1">
              <a:off x="2160" y="1728"/>
              <a:ext cx="384" cy="14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10" name="Group 18"/>
          <p:cNvGrpSpPr>
            <a:grpSpLocks/>
          </p:cNvGrpSpPr>
          <p:nvPr/>
        </p:nvGrpSpPr>
        <p:grpSpPr bwMode="auto">
          <a:xfrm>
            <a:off x="4343400" y="2667000"/>
            <a:ext cx="1066800" cy="2794000"/>
            <a:chOff x="2736" y="1680"/>
            <a:chExt cx="672" cy="1760"/>
          </a:xfrm>
        </p:grpSpPr>
        <p:pic>
          <p:nvPicPr>
            <p:cNvPr id="85011" name="Picture 19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21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sp>
          <p:nvSpPr>
            <p:cNvPr id="85012" name="Line 20"/>
            <p:cNvSpPr>
              <a:spLocks noChangeShapeType="1"/>
            </p:cNvSpPr>
            <p:nvPr/>
          </p:nvSpPr>
          <p:spPr bwMode="auto">
            <a:xfrm>
              <a:off x="2736" y="1680"/>
              <a:ext cx="480" cy="15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2590800" y="3886200"/>
            <a:ext cx="6096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4724400" y="2590800"/>
            <a:ext cx="1524000" cy="1193800"/>
            <a:chOff x="2976" y="1632"/>
            <a:chExt cx="960" cy="752"/>
          </a:xfrm>
        </p:grpSpPr>
        <p:pic>
          <p:nvPicPr>
            <p:cNvPr id="85015" name="Picture 2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16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sp>
          <p:nvSpPr>
            <p:cNvPr id="85016" name="Line 24"/>
            <p:cNvSpPr>
              <a:spLocks noChangeShapeType="1"/>
            </p:cNvSpPr>
            <p:nvPr/>
          </p:nvSpPr>
          <p:spPr bwMode="auto">
            <a:xfrm>
              <a:off x="2976" y="1632"/>
              <a:ext cx="72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2819400" y="3581400"/>
            <a:ext cx="3124200" cy="1600200"/>
            <a:chOff x="1776" y="2256"/>
            <a:chExt cx="1968" cy="1008"/>
          </a:xfrm>
        </p:grpSpPr>
        <p:sp>
          <p:nvSpPr>
            <p:cNvPr id="85018" name="Line 26"/>
            <p:cNvSpPr>
              <a:spLocks noChangeShapeType="1"/>
            </p:cNvSpPr>
            <p:nvPr/>
          </p:nvSpPr>
          <p:spPr bwMode="auto">
            <a:xfrm flipH="1">
              <a:off x="3312" y="2400"/>
              <a:ext cx="432" cy="81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Line 27"/>
            <p:cNvSpPr>
              <a:spLocks noChangeShapeType="1"/>
            </p:cNvSpPr>
            <p:nvPr/>
          </p:nvSpPr>
          <p:spPr bwMode="auto">
            <a:xfrm flipH="1">
              <a:off x="1776" y="2256"/>
              <a:ext cx="187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Line 28"/>
            <p:cNvSpPr>
              <a:spLocks noChangeShapeType="1"/>
            </p:cNvSpPr>
            <p:nvPr/>
          </p:nvSpPr>
          <p:spPr bwMode="auto">
            <a:xfrm flipH="1">
              <a:off x="2208" y="2352"/>
              <a:ext cx="1488" cy="9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2743200" y="3733800"/>
            <a:ext cx="2209800" cy="1600200"/>
            <a:chOff x="1728" y="2352"/>
            <a:chExt cx="1392" cy="1008"/>
          </a:xfrm>
        </p:grpSpPr>
        <p:sp>
          <p:nvSpPr>
            <p:cNvPr id="85022" name="Line 30"/>
            <p:cNvSpPr>
              <a:spLocks noChangeShapeType="1"/>
            </p:cNvSpPr>
            <p:nvPr/>
          </p:nvSpPr>
          <p:spPr bwMode="auto">
            <a:xfrm>
              <a:off x="2304" y="3360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Line 31"/>
            <p:cNvSpPr>
              <a:spLocks noChangeShapeType="1"/>
            </p:cNvSpPr>
            <p:nvPr/>
          </p:nvSpPr>
          <p:spPr bwMode="auto">
            <a:xfrm>
              <a:off x="1728" y="2352"/>
              <a:ext cx="1392" cy="9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33" name="Group 65"/>
          <p:cNvGrpSpPr>
            <a:grpSpLocks/>
          </p:cNvGrpSpPr>
          <p:nvPr/>
        </p:nvGrpSpPr>
        <p:grpSpPr bwMode="auto">
          <a:xfrm>
            <a:off x="2362200" y="1600200"/>
            <a:ext cx="3886200" cy="3851275"/>
            <a:chOff x="2784" y="-2634"/>
            <a:chExt cx="2448" cy="2426"/>
          </a:xfrm>
        </p:grpSpPr>
        <p:grpSp>
          <p:nvGrpSpPr>
            <p:cNvPr id="84004" name="Group 36"/>
            <p:cNvGrpSpPr>
              <a:grpSpLocks/>
            </p:cNvGrpSpPr>
            <p:nvPr/>
          </p:nvGrpSpPr>
          <p:grpSpPr bwMode="auto">
            <a:xfrm>
              <a:off x="4272" y="-2016"/>
              <a:ext cx="960" cy="752"/>
              <a:chOff x="2976" y="1632"/>
              <a:chExt cx="960" cy="752"/>
            </a:xfrm>
          </p:grpSpPr>
          <p:pic>
            <p:nvPicPr>
              <p:cNvPr id="83986" name="Picture 18" descr="co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160"/>
                <a:ext cx="240" cy="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</p:pic>
          <p:sp>
            <p:nvSpPr>
              <p:cNvPr id="83996" name="Line 28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720" cy="57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29" name="Group 61"/>
            <p:cNvGrpSpPr>
              <a:grpSpLocks/>
            </p:cNvGrpSpPr>
            <p:nvPr/>
          </p:nvGrpSpPr>
          <p:grpSpPr bwMode="auto">
            <a:xfrm>
              <a:off x="2784" y="-2634"/>
              <a:ext cx="2256" cy="2426"/>
              <a:chOff x="1488" y="1014"/>
              <a:chExt cx="2256" cy="2426"/>
            </a:xfrm>
          </p:grpSpPr>
          <p:pic>
            <p:nvPicPr>
              <p:cNvPr id="83971" name="Picture 3" descr="co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014"/>
                <a:ext cx="336" cy="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</p:pic>
          <p:pic>
            <p:nvPicPr>
              <p:cNvPr id="8397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1344"/>
                <a:ext cx="38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3982" name="Group 14"/>
              <p:cNvGrpSpPr>
                <a:grpSpLocks/>
              </p:cNvGrpSpPr>
              <p:nvPr/>
            </p:nvGrpSpPr>
            <p:grpSpPr bwMode="auto">
              <a:xfrm>
                <a:off x="2256" y="1440"/>
                <a:ext cx="768" cy="144"/>
                <a:chOff x="2256" y="1440"/>
                <a:chExt cx="768" cy="144"/>
              </a:xfrm>
            </p:grpSpPr>
            <p:sp>
              <p:nvSpPr>
                <p:cNvPr id="83973" name="Rectangle 5"/>
                <p:cNvSpPr>
                  <a:spLocks noChangeArrowheads="1"/>
                </p:cNvSpPr>
                <p:nvPr/>
              </p:nvSpPr>
              <p:spPr bwMode="auto">
                <a:xfrm>
                  <a:off x="2256" y="1440"/>
                  <a:ext cx="192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74" name="Rectangle 6"/>
                <p:cNvSpPr>
                  <a:spLocks noChangeArrowheads="1"/>
                </p:cNvSpPr>
                <p:nvPr/>
              </p:nvSpPr>
              <p:spPr bwMode="auto">
                <a:xfrm>
                  <a:off x="2448" y="1440"/>
                  <a:ext cx="192" cy="1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83975" name="Rectangle 7"/>
                <p:cNvSpPr>
                  <a:spLocks noChangeArrowheads="1"/>
                </p:cNvSpPr>
                <p:nvPr/>
              </p:nvSpPr>
              <p:spPr bwMode="auto">
                <a:xfrm>
                  <a:off x="2640" y="1440"/>
                  <a:ext cx="192" cy="14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76" name="Rectangle 8"/>
                <p:cNvSpPr>
                  <a:spLocks noChangeArrowheads="1"/>
                </p:cNvSpPr>
                <p:nvPr/>
              </p:nvSpPr>
              <p:spPr bwMode="auto">
                <a:xfrm>
                  <a:off x="2832" y="1440"/>
                  <a:ext cx="192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000" name="Group 32"/>
              <p:cNvGrpSpPr>
                <a:grpSpLocks/>
              </p:cNvGrpSpPr>
              <p:nvPr/>
            </p:nvGrpSpPr>
            <p:grpSpPr bwMode="auto">
              <a:xfrm>
                <a:off x="1488" y="1632"/>
                <a:ext cx="960" cy="752"/>
                <a:chOff x="1488" y="1632"/>
                <a:chExt cx="960" cy="752"/>
              </a:xfrm>
            </p:grpSpPr>
            <p:pic>
              <p:nvPicPr>
                <p:cNvPr id="83983" name="Picture 15" descr="co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8" y="2160"/>
                  <a:ext cx="240" cy="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</p:pic>
            <p:sp>
              <p:nvSpPr>
                <p:cNvPr id="8398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768" cy="57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001" name="Group 33"/>
              <p:cNvGrpSpPr>
                <a:grpSpLocks/>
              </p:cNvGrpSpPr>
              <p:nvPr/>
            </p:nvGrpSpPr>
            <p:grpSpPr bwMode="auto">
              <a:xfrm>
                <a:off x="2016" y="1728"/>
                <a:ext cx="528" cy="1712"/>
                <a:chOff x="2016" y="1728"/>
                <a:chExt cx="528" cy="1712"/>
              </a:xfrm>
            </p:grpSpPr>
            <p:pic>
              <p:nvPicPr>
                <p:cNvPr id="83985" name="Picture 17" descr="co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3216"/>
                  <a:ext cx="240" cy="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</p:pic>
            <p:sp>
              <p:nvSpPr>
                <p:cNvPr id="8399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160" y="1728"/>
                  <a:ext cx="384" cy="1488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002" name="Group 34"/>
              <p:cNvGrpSpPr>
                <a:grpSpLocks/>
              </p:cNvGrpSpPr>
              <p:nvPr/>
            </p:nvGrpSpPr>
            <p:grpSpPr bwMode="auto">
              <a:xfrm>
                <a:off x="2736" y="1680"/>
                <a:ext cx="672" cy="1760"/>
                <a:chOff x="2736" y="1680"/>
                <a:chExt cx="672" cy="1760"/>
              </a:xfrm>
            </p:grpSpPr>
            <p:pic>
              <p:nvPicPr>
                <p:cNvPr id="83984" name="Picture 16" descr="co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3216"/>
                  <a:ext cx="240" cy="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</p:pic>
            <p:sp>
              <p:nvSpPr>
                <p:cNvPr id="83991" name="Line 23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80" cy="153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995" name="Line 27"/>
              <p:cNvSpPr>
                <a:spLocks noChangeShapeType="1"/>
              </p:cNvSpPr>
              <p:nvPr/>
            </p:nvSpPr>
            <p:spPr bwMode="auto">
              <a:xfrm>
                <a:off x="1632" y="2448"/>
                <a:ext cx="384" cy="76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4005" name="Group 37"/>
              <p:cNvGrpSpPr>
                <a:grpSpLocks/>
              </p:cNvGrpSpPr>
              <p:nvPr/>
            </p:nvGrpSpPr>
            <p:grpSpPr bwMode="auto">
              <a:xfrm>
                <a:off x="1776" y="2256"/>
                <a:ext cx="1968" cy="1008"/>
                <a:chOff x="1776" y="2256"/>
                <a:chExt cx="1968" cy="1008"/>
              </a:xfrm>
            </p:grpSpPr>
            <p:sp>
              <p:nvSpPr>
                <p:cNvPr id="8399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312" y="2400"/>
                  <a:ext cx="432" cy="81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9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776" y="2256"/>
                  <a:ext cx="1872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9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208" y="2352"/>
                  <a:ext cx="1488" cy="91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003" name="Group 35"/>
              <p:cNvGrpSpPr>
                <a:grpSpLocks/>
              </p:cNvGrpSpPr>
              <p:nvPr/>
            </p:nvGrpSpPr>
            <p:grpSpPr bwMode="auto">
              <a:xfrm>
                <a:off x="1728" y="2352"/>
                <a:ext cx="1392" cy="1008"/>
                <a:chOff x="1728" y="2352"/>
                <a:chExt cx="1392" cy="1008"/>
              </a:xfrm>
            </p:grpSpPr>
            <p:sp>
              <p:nvSpPr>
                <p:cNvPr id="83994" name="Line 26"/>
                <p:cNvSpPr>
                  <a:spLocks noChangeShapeType="1"/>
                </p:cNvSpPr>
                <p:nvPr/>
              </p:nvSpPr>
              <p:spPr bwMode="auto">
                <a:xfrm>
                  <a:off x="2304" y="3360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99" name="Line 31"/>
                <p:cNvSpPr>
                  <a:spLocks noChangeShapeType="1"/>
                </p:cNvSpPr>
                <p:nvPr/>
              </p:nvSpPr>
              <p:spPr bwMode="auto">
                <a:xfrm>
                  <a:off x="1728" y="2352"/>
                  <a:ext cx="1392" cy="91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BitTorrent: Fetch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724400" y="54864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44" name="Group 76"/>
          <p:cNvGrpSpPr>
            <a:grpSpLocks/>
          </p:cNvGrpSpPr>
          <p:nvPr/>
        </p:nvGrpSpPr>
        <p:grpSpPr bwMode="auto">
          <a:xfrm>
            <a:off x="1143000" y="3505200"/>
            <a:ext cx="4495800" cy="2209800"/>
            <a:chOff x="720" y="2208"/>
            <a:chExt cx="2832" cy="1392"/>
          </a:xfrm>
        </p:grpSpPr>
        <p:sp>
          <p:nvSpPr>
            <p:cNvPr id="84018" name="Rectangle 50"/>
            <p:cNvSpPr>
              <a:spLocks noChangeArrowheads="1"/>
            </p:cNvSpPr>
            <p:nvPr/>
          </p:nvSpPr>
          <p:spPr bwMode="auto">
            <a:xfrm>
              <a:off x="1872" y="3456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84019" name="Rectangle 51"/>
            <p:cNvSpPr>
              <a:spLocks noChangeArrowheads="1"/>
            </p:cNvSpPr>
            <p:nvPr/>
          </p:nvSpPr>
          <p:spPr bwMode="auto">
            <a:xfrm>
              <a:off x="3360" y="3456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Rectangle 52"/>
            <p:cNvSpPr>
              <a:spLocks noChangeArrowheads="1"/>
            </p:cNvSpPr>
            <p:nvPr/>
          </p:nvSpPr>
          <p:spPr bwMode="auto">
            <a:xfrm>
              <a:off x="720" y="2208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24" name="Group 56"/>
          <p:cNvGrpSpPr>
            <a:grpSpLocks/>
          </p:cNvGrpSpPr>
          <p:nvPr/>
        </p:nvGrpSpPr>
        <p:grpSpPr bwMode="auto">
          <a:xfrm>
            <a:off x="2590800" y="3886200"/>
            <a:ext cx="609600" cy="1219200"/>
            <a:chOff x="1632" y="2448"/>
            <a:chExt cx="384" cy="768"/>
          </a:xfrm>
        </p:grpSpPr>
        <p:sp>
          <p:nvSpPr>
            <p:cNvPr id="84021" name="Line 53"/>
            <p:cNvSpPr>
              <a:spLocks noChangeShapeType="1"/>
            </p:cNvSpPr>
            <p:nvPr/>
          </p:nvSpPr>
          <p:spPr bwMode="auto">
            <a:xfrm>
              <a:off x="1632" y="2448"/>
              <a:ext cx="384" cy="7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2" name="Rectangle 54"/>
            <p:cNvSpPr>
              <a:spLocks noChangeArrowheads="1"/>
            </p:cNvSpPr>
            <p:nvPr/>
          </p:nvSpPr>
          <p:spPr bwMode="auto">
            <a:xfrm>
              <a:off x="1824" y="2928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84023" name="Rectangle 55"/>
            <p:cNvSpPr>
              <a:spLocks noChangeArrowheads="1"/>
            </p:cNvSpPr>
            <p:nvPr/>
          </p:nvSpPr>
          <p:spPr bwMode="auto">
            <a:xfrm>
              <a:off x="1632" y="2592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45" name="Group 77"/>
          <p:cNvGrpSpPr>
            <a:grpSpLocks/>
          </p:cNvGrpSpPr>
          <p:nvPr/>
        </p:nvGrpSpPr>
        <p:grpSpPr bwMode="auto">
          <a:xfrm>
            <a:off x="2667000" y="2590800"/>
            <a:ext cx="2438400" cy="2514600"/>
            <a:chOff x="1680" y="1632"/>
            <a:chExt cx="1536" cy="1584"/>
          </a:xfrm>
        </p:grpSpPr>
        <p:grpSp>
          <p:nvGrpSpPr>
            <p:cNvPr id="84015" name="Group 47"/>
            <p:cNvGrpSpPr>
              <a:grpSpLocks/>
            </p:cNvGrpSpPr>
            <p:nvPr/>
          </p:nvGrpSpPr>
          <p:grpSpPr bwMode="auto">
            <a:xfrm>
              <a:off x="2736" y="1680"/>
              <a:ext cx="480" cy="1536"/>
              <a:chOff x="2736" y="1680"/>
              <a:chExt cx="480" cy="1536"/>
            </a:xfrm>
          </p:grpSpPr>
          <p:sp>
            <p:nvSpPr>
              <p:cNvPr id="84012" name="Line 4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80" cy="15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14" name="Rectangle 46"/>
              <p:cNvSpPr>
                <a:spLocks noChangeArrowheads="1"/>
              </p:cNvSpPr>
              <p:nvPr/>
            </p:nvSpPr>
            <p:spPr bwMode="auto">
              <a:xfrm>
                <a:off x="2880" y="2400"/>
                <a:ext cx="192" cy="14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08" name="Group 40"/>
            <p:cNvGrpSpPr>
              <a:grpSpLocks/>
            </p:cNvGrpSpPr>
            <p:nvPr/>
          </p:nvGrpSpPr>
          <p:grpSpPr bwMode="auto">
            <a:xfrm>
              <a:off x="1680" y="1632"/>
              <a:ext cx="768" cy="576"/>
              <a:chOff x="1680" y="1632"/>
              <a:chExt cx="768" cy="576"/>
            </a:xfrm>
          </p:grpSpPr>
          <p:sp>
            <p:nvSpPr>
              <p:cNvPr id="84007" name="Line 39"/>
              <p:cNvSpPr>
                <a:spLocks noChangeShapeType="1"/>
              </p:cNvSpPr>
              <p:nvPr/>
            </p:nvSpPr>
            <p:spPr bwMode="auto">
              <a:xfrm flipH="1">
                <a:off x="1680" y="1632"/>
                <a:ext cx="768" cy="57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06" name="Rectangle 38"/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19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11" name="Group 43"/>
            <p:cNvGrpSpPr>
              <a:grpSpLocks/>
            </p:cNvGrpSpPr>
            <p:nvPr/>
          </p:nvGrpSpPr>
          <p:grpSpPr bwMode="auto">
            <a:xfrm>
              <a:off x="2160" y="1728"/>
              <a:ext cx="384" cy="1488"/>
              <a:chOff x="2160" y="1728"/>
              <a:chExt cx="384" cy="1488"/>
            </a:xfrm>
          </p:grpSpPr>
          <p:sp>
            <p:nvSpPr>
              <p:cNvPr id="84009" name="Line 41"/>
              <p:cNvSpPr>
                <a:spLocks noChangeShapeType="1"/>
              </p:cNvSpPr>
              <p:nvPr/>
            </p:nvSpPr>
            <p:spPr bwMode="auto">
              <a:xfrm flipH="1">
                <a:off x="2160" y="1728"/>
                <a:ext cx="384" cy="148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79" name="Rectangle 11"/>
              <p:cNvSpPr>
                <a:spLocks noChangeArrowheads="1"/>
              </p:cNvSpPr>
              <p:nvPr/>
            </p:nvSpPr>
            <p:spPr bwMode="auto">
              <a:xfrm>
                <a:off x="2256" y="2400"/>
                <a:ext cx="19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</p:grpSp>
      <p:grpSp>
        <p:nvGrpSpPr>
          <p:cNvPr id="84027" name="Group 59"/>
          <p:cNvGrpSpPr>
            <a:grpSpLocks/>
          </p:cNvGrpSpPr>
          <p:nvPr/>
        </p:nvGrpSpPr>
        <p:grpSpPr bwMode="auto">
          <a:xfrm>
            <a:off x="4343400" y="2667000"/>
            <a:ext cx="762000" cy="2438400"/>
            <a:chOff x="2736" y="1680"/>
            <a:chExt cx="480" cy="1536"/>
          </a:xfrm>
        </p:grpSpPr>
        <p:sp>
          <p:nvSpPr>
            <p:cNvPr id="84026" name="Line 58"/>
            <p:cNvSpPr>
              <a:spLocks noChangeShapeType="1"/>
            </p:cNvSpPr>
            <p:nvPr/>
          </p:nvSpPr>
          <p:spPr bwMode="auto">
            <a:xfrm flipH="1" flipV="1">
              <a:off x="2736" y="1680"/>
              <a:ext cx="480" cy="15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5" name="Rectangle 57"/>
            <p:cNvSpPr>
              <a:spLocks noChangeArrowheads="1"/>
            </p:cNvSpPr>
            <p:nvPr/>
          </p:nvSpPr>
          <p:spPr bwMode="auto">
            <a:xfrm>
              <a:off x="2880" y="2400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31" name="Group 63"/>
          <p:cNvGrpSpPr>
            <a:grpSpLocks/>
          </p:cNvGrpSpPr>
          <p:nvPr/>
        </p:nvGrpSpPr>
        <p:grpSpPr bwMode="auto">
          <a:xfrm>
            <a:off x="2743200" y="3733800"/>
            <a:ext cx="2209800" cy="1447800"/>
            <a:chOff x="1728" y="2352"/>
            <a:chExt cx="1392" cy="912"/>
          </a:xfrm>
        </p:grpSpPr>
        <p:sp>
          <p:nvSpPr>
            <p:cNvPr id="84017" name="Line 49"/>
            <p:cNvSpPr>
              <a:spLocks noChangeShapeType="1"/>
            </p:cNvSpPr>
            <p:nvPr/>
          </p:nvSpPr>
          <p:spPr bwMode="auto">
            <a:xfrm>
              <a:off x="1728" y="2352"/>
              <a:ext cx="1392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2832" y="3072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32" name="Line 64"/>
          <p:cNvSpPr>
            <a:spLocks noChangeShapeType="1"/>
          </p:cNvSpPr>
          <p:nvPr/>
        </p:nvSpPr>
        <p:spPr bwMode="auto">
          <a:xfrm flipH="1">
            <a:off x="3810000" y="43434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39" name="Group 71"/>
          <p:cNvGrpSpPr>
            <a:grpSpLocks/>
          </p:cNvGrpSpPr>
          <p:nvPr/>
        </p:nvGrpSpPr>
        <p:grpSpPr bwMode="auto">
          <a:xfrm>
            <a:off x="2743200" y="3733800"/>
            <a:ext cx="2209800" cy="1447800"/>
            <a:chOff x="3744" y="1584"/>
            <a:chExt cx="1392" cy="912"/>
          </a:xfrm>
        </p:grpSpPr>
        <p:sp>
          <p:nvSpPr>
            <p:cNvPr id="84036" name="Line 68"/>
            <p:cNvSpPr>
              <a:spLocks noChangeShapeType="1"/>
            </p:cNvSpPr>
            <p:nvPr/>
          </p:nvSpPr>
          <p:spPr bwMode="auto">
            <a:xfrm>
              <a:off x="3744" y="1584"/>
              <a:ext cx="1392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7" name="Rectangle 69"/>
            <p:cNvSpPr>
              <a:spLocks noChangeArrowheads="1"/>
            </p:cNvSpPr>
            <p:nvPr/>
          </p:nvSpPr>
          <p:spPr bwMode="auto">
            <a:xfrm>
              <a:off x="4848" y="2304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8" name="Rectangle 70"/>
            <p:cNvSpPr>
              <a:spLocks noChangeArrowheads="1"/>
            </p:cNvSpPr>
            <p:nvPr/>
          </p:nvSpPr>
          <p:spPr bwMode="auto">
            <a:xfrm>
              <a:off x="3840" y="1632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84046" name="Group 78"/>
          <p:cNvGrpSpPr>
            <a:grpSpLocks/>
          </p:cNvGrpSpPr>
          <p:nvPr/>
        </p:nvGrpSpPr>
        <p:grpSpPr bwMode="auto">
          <a:xfrm>
            <a:off x="1447800" y="3505200"/>
            <a:ext cx="1524000" cy="2209800"/>
            <a:chOff x="912" y="2208"/>
            <a:chExt cx="960" cy="1392"/>
          </a:xfrm>
        </p:grpSpPr>
        <p:sp>
          <p:nvSpPr>
            <p:cNvPr id="84034" name="Rectangle 66"/>
            <p:cNvSpPr>
              <a:spLocks noChangeArrowheads="1"/>
            </p:cNvSpPr>
            <p:nvPr/>
          </p:nvSpPr>
          <p:spPr bwMode="auto">
            <a:xfrm>
              <a:off x="912" y="2208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84040" name="Rectangle 72"/>
            <p:cNvSpPr>
              <a:spLocks noChangeArrowheads="1"/>
            </p:cNvSpPr>
            <p:nvPr/>
          </p:nvSpPr>
          <p:spPr bwMode="auto">
            <a:xfrm>
              <a:off x="1680" y="3456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47" name="Group 79"/>
          <p:cNvGrpSpPr>
            <a:grpSpLocks/>
          </p:cNvGrpSpPr>
          <p:nvPr/>
        </p:nvGrpSpPr>
        <p:grpSpPr bwMode="auto">
          <a:xfrm>
            <a:off x="1752600" y="3505200"/>
            <a:ext cx="3581400" cy="2209800"/>
            <a:chOff x="1104" y="2208"/>
            <a:chExt cx="2256" cy="1392"/>
          </a:xfrm>
        </p:grpSpPr>
        <p:sp>
          <p:nvSpPr>
            <p:cNvPr id="84041" name="Rectangle 73"/>
            <p:cNvSpPr>
              <a:spLocks noChangeArrowheads="1"/>
            </p:cNvSpPr>
            <p:nvPr/>
          </p:nvSpPr>
          <p:spPr bwMode="auto">
            <a:xfrm>
              <a:off x="1104" y="2208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42" name="Rectangle 74"/>
            <p:cNvSpPr>
              <a:spLocks noChangeArrowheads="1"/>
            </p:cNvSpPr>
            <p:nvPr/>
          </p:nvSpPr>
          <p:spPr bwMode="auto">
            <a:xfrm>
              <a:off x="3168" y="3456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8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  <p:bldP spid="84032" grpId="0" animBg="1"/>
      <p:bldP spid="8403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BitTorrent: Summary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8000"/>
                </a:solidFill>
              </a:rPr>
              <a:t>Pros</a:t>
            </a:r>
            <a:endParaRPr lang="en-US" sz="2800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Works reasonably well in practice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Gives peers incentive to share resources; avoids freeloaders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Cons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Central </a:t>
            </a:r>
            <a:r>
              <a:rPr lang="en-US" sz="2400" dirty="0"/>
              <a:t>tracker server needed to bootstrap swarm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Tracker is a design choice, not a </a:t>
            </a:r>
            <a:r>
              <a:rPr lang="en-US" sz="2400" dirty="0" smtClean="0"/>
              <a:t>requirement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Newer </a:t>
            </a:r>
            <a:r>
              <a:rPr lang="en-US" sz="2000" smtClean="0"/>
              <a:t>variants </a:t>
            </a:r>
            <a:r>
              <a:rPr lang="en-US" sz="2000" dirty="0"/>
              <a:t>use a “distributed tracker” - a Distributed </a:t>
            </a:r>
            <a:r>
              <a:rPr lang="en-US" sz="2000"/>
              <a:t>Hash </a:t>
            </a:r>
            <a:r>
              <a:rPr lang="en-US" sz="2000" smtClean="0"/>
              <a:t>Table (DHT)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90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“Relay” Architecture Abstraction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Want control to propagate quickly so can update data (</a:t>
            </a:r>
            <a:r>
              <a:rPr lang="en-US" sz="2400" i="1" dirty="0" smtClean="0"/>
              <a:t>responsiveness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Want to reflect same data on all nodes (</a:t>
            </a:r>
            <a:r>
              <a:rPr lang="en-US" sz="2400" i="1" dirty="0" smtClean="0"/>
              <a:t>consistency</a:t>
            </a:r>
            <a:r>
              <a:rPr lang="en-US" sz="2400" dirty="0" smtClean="0"/>
              <a:t>)</a:t>
            </a:r>
          </a:p>
        </p:txBody>
      </p:sp>
      <p:pic>
        <p:nvPicPr>
          <p:cNvPr id="18436" name="Picture 4" descr="C:\Documents and Settings\Owner\Desktop\skh02\fi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96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6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Relay Architecture Choices</a:t>
            </a:r>
          </a:p>
        </p:txBody>
      </p:sp>
      <p:pic>
        <p:nvPicPr>
          <p:cNvPr id="19459" name="Picture 4" descr="C:\Documents and Settings\Owner\Desktop\skh02\fig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66788"/>
            <a:ext cx="85534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14800" y="2819400"/>
            <a:ext cx="3654014" cy="830997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>
                <a:latin typeface="+mn-lt"/>
              </a:rPr>
              <a:t>(Example: Dumb terminal,</a:t>
            </a:r>
          </a:p>
          <a:p>
            <a:r>
              <a:rPr lang="en-US">
                <a:latin typeface="+mn-lt"/>
              </a:rPr>
              <a:t>send and wait for response)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3431452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>
                <a:latin typeface="+mn-lt"/>
              </a:rPr>
              <a:t>(Example: Smart terminal,</a:t>
            </a:r>
          </a:p>
          <a:p>
            <a:r>
              <a:rPr lang="en-US">
                <a:latin typeface="+mn-lt"/>
              </a:rPr>
              <a:t>send and echo)</a:t>
            </a:r>
          </a:p>
        </p:txBody>
      </p:sp>
    </p:spTree>
    <p:extLst>
      <p:ext uri="{BB962C8B-B14F-4D97-AF65-F5344CB8AC3E}">
        <p14:creationId xmlns:p14="http://schemas.microsoft.com/office/powerpoint/2010/main" val="392667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Game Architectures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Centralized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only two-way relay (no short-circuit)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node holds data so view is </a:t>
            </a:r>
            <a:r>
              <a:rPr lang="en-US" dirty="0" smtClean="0">
                <a:solidFill>
                  <a:srgbClr val="008000"/>
                </a:solidFill>
              </a:rPr>
              <a:t>consistent at all times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Lacks responsiveness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Distributed</a:t>
            </a:r>
            <a:r>
              <a:rPr lang="en-US" dirty="0" smtClean="0"/>
              <a:t> and </a:t>
            </a:r>
            <a:r>
              <a:rPr lang="en-US" i="1" dirty="0" smtClean="0"/>
              <a:t>Replicated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Allow short-circuit relay, provides </a:t>
            </a:r>
            <a:r>
              <a:rPr lang="en-US" dirty="0" smtClean="0">
                <a:solidFill>
                  <a:srgbClr val="008000"/>
                </a:solidFill>
              </a:rPr>
              <a:t>responsiveness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What about </a:t>
            </a:r>
            <a:r>
              <a:rPr lang="en-US" dirty="0" smtClean="0">
                <a:solidFill>
                  <a:srgbClr val="C00000"/>
                </a:solidFill>
              </a:rPr>
              <a:t>consistency</a:t>
            </a:r>
            <a:r>
              <a:rPr lang="en-US" dirty="0" smtClean="0"/>
              <a:t>? </a:t>
            </a:r>
            <a:r>
              <a:rPr lang="en-US" dirty="0" smtClean="0">
                <a:sym typeface="Wingdings" panose="05000000000000000000" pitchFamily="2" charset="2"/>
              </a:rPr>
              <a:t> Make design decisions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Replicated has copies, used when predictable (e.g., behavior of non-player characters)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Distributed has local node only, used when unpredictable (e.g., behavior of players)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824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Games</a:t>
            </a:r>
          </a:p>
          <a:p>
            <a:pPr lvl="1"/>
            <a:r>
              <a:rPr lang="en-US" dirty="0" smtClean="0"/>
              <a:t>Architectures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Compensation techniques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Cheating</a:t>
            </a:r>
          </a:p>
          <a:p>
            <a:pPr lvl="1"/>
            <a:r>
              <a:rPr lang="en-US" dirty="0" smtClean="0"/>
              <a:t>Cloud games</a:t>
            </a:r>
          </a:p>
          <a:p>
            <a:r>
              <a:rPr lang="en-US" dirty="0" smtClean="0"/>
              <a:t>Peer-to-Peer Systems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P2P file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8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 Management – Auras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95400"/>
          </a:xfrm>
        </p:spPr>
        <p:txBody>
          <a:bodyPr/>
          <a:lstStyle/>
          <a:p>
            <a:r>
              <a:rPr lang="en-US" smtClean="0"/>
              <a:t>Nodes express area of interest to them</a:t>
            </a:r>
          </a:p>
          <a:p>
            <a:pPr lvl="1"/>
            <a:r>
              <a:rPr lang="en-US" smtClean="0"/>
              <a:t>Do not get messages for outside areas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876800" y="3886200"/>
            <a:ext cx="365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dirty="0">
                <a:latin typeface="+mn-lt"/>
              </a:rPr>
              <a:t>- Only </a:t>
            </a:r>
            <a:r>
              <a:rPr lang="en-US" dirty="0" smtClean="0">
                <a:latin typeface="+mn-lt"/>
              </a:rPr>
              <a:t>world information in circle/sent </a:t>
            </a:r>
            <a:r>
              <a:rPr lang="en-US" dirty="0">
                <a:latin typeface="+mn-lt"/>
              </a:rPr>
              <a:t>sent even if</a:t>
            </a:r>
          </a:p>
          <a:p>
            <a:r>
              <a:rPr lang="en-US" dirty="0">
                <a:latin typeface="+mn-lt"/>
              </a:rPr>
              <a:t>world is </a:t>
            </a:r>
            <a:r>
              <a:rPr lang="en-US" dirty="0" smtClean="0">
                <a:latin typeface="+mn-lt"/>
              </a:rPr>
              <a:t>larger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- Side benefit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 can prevent cheating (later)</a:t>
            </a:r>
            <a:endParaRPr lang="en-US" dirty="0">
              <a:latin typeface="+mn-lt"/>
            </a:endParaRPr>
          </a:p>
        </p:txBody>
      </p:sp>
      <p:pic>
        <p:nvPicPr>
          <p:cNvPr id="6" name="Picture 6" descr="fig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292283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0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2030</Words>
  <Application>Microsoft Office PowerPoint</Application>
  <PresentationFormat>On-screen Show (4:3)</PresentationFormat>
  <Paragraphs>442</Paragraphs>
  <Slides>45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Distributed Computing Systems</vt:lpstr>
      <vt:lpstr>Outline</vt:lpstr>
      <vt:lpstr>Communication Architectures</vt:lpstr>
      <vt:lpstr>Data and Control Architectures</vt:lpstr>
      <vt:lpstr>“Relay” Architecture Abstraction</vt:lpstr>
      <vt:lpstr>Relay Architecture Choices</vt:lpstr>
      <vt:lpstr>Network Game Architectures</vt:lpstr>
      <vt:lpstr>Outline</vt:lpstr>
      <vt:lpstr>Interest Management – Auras</vt:lpstr>
      <vt:lpstr>Dead Reckoning</vt:lpstr>
      <vt:lpstr>Time Delay</vt:lpstr>
      <vt:lpstr>Time Warp</vt:lpstr>
      <vt:lpstr>Time Warp Notes</vt:lpstr>
      <vt:lpstr>Outline</vt:lpstr>
      <vt:lpstr>Cheating</vt:lpstr>
      <vt:lpstr>Packet and Traffic Tampering</vt:lpstr>
      <vt:lpstr>Packet Tampering</vt:lpstr>
      <vt:lpstr>Information Exposure</vt:lpstr>
      <vt:lpstr>Outline</vt:lpstr>
      <vt:lpstr>Cloud-based Games</vt:lpstr>
      <vt:lpstr>Why Cloud-based Games?</vt:lpstr>
      <vt:lpstr>Cloud Game - Modules (1 of 2)</vt:lpstr>
      <vt:lpstr>Cloud Game - Modules (2 of 2)</vt:lpstr>
      <vt:lpstr>Application Streams vs. Game Streams</vt:lpstr>
      <vt:lpstr>Outline</vt:lpstr>
      <vt:lpstr>Definition of Peer-to-Peer (P2P)</vt:lpstr>
      <vt:lpstr>P2P Includes</vt:lpstr>
      <vt:lpstr>P2P File Sharing – General </vt:lpstr>
      <vt:lpstr>P2P File Sharing Capabilities</vt:lpstr>
      <vt:lpstr>Example: Searching</vt:lpstr>
      <vt:lpstr>P2P File Sharing Systems</vt:lpstr>
      <vt:lpstr>Napster: Publish</vt:lpstr>
      <vt:lpstr>Napster: Search</vt:lpstr>
      <vt:lpstr>Napster: Discussion</vt:lpstr>
      <vt:lpstr>Query Flooding (e.g., Gnutella)</vt:lpstr>
      <vt:lpstr>Flooding Discussion</vt:lpstr>
      <vt:lpstr>Flooding with Supernodes (e.g., KaZaA)</vt:lpstr>
      <vt:lpstr>Supernodes: Publish</vt:lpstr>
      <vt:lpstr>Supernodes: Search</vt:lpstr>
      <vt:lpstr>Supernode Flooding Discussion</vt:lpstr>
      <vt:lpstr>Fetching in Parallel and Swarming (e.g., BitTorrent)</vt:lpstr>
      <vt:lpstr>Fetching in Parallel and Swarming (e.g., BitTorrent)</vt:lpstr>
      <vt:lpstr>BitTorrent: Publish/Join</vt:lpstr>
      <vt:lpstr>BitTorrent: Fetch</vt:lpstr>
      <vt:lpstr>BitTorrent: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Architectures</dc:title>
  <dc:creator>claypool</dc:creator>
  <cp:lastModifiedBy>MC</cp:lastModifiedBy>
  <cp:revision>25</cp:revision>
  <dcterms:created xsi:type="dcterms:W3CDTF">2006-08-16T00:00:00Z</dcterms:created>
  <dcterms:modified xsi:type="dcterms:W3CDTF">2016-02-26T17:22:26Z</dcterms:modified>
</cp:coreProperties>
</file>