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6" r:id="rId4"/>
    <p:sldId id="281" r:id="rId5"/>
    <p:sldId id="282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7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3" r:id="rId32"/>
    <p:sldId id="274" r:id="rId33"/>
    <p:sldId id="280" r:id="rId34"/>
    <p:sldId id="276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8" r:id="rId45"/>
    <p:sldId id="307" r:id="rId46"/>
    <p:sldId id="309" r:id="rId47"/>
    <p:sldId id="31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584" y="-2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5613-97AA-4CF8-8740-09EFA581762E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61C1-4C65-445E-B0D0-7A14C0B0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5613-97AA-4CF8-8740-09EFA581762E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61C1-4C65-445E-B0D0-7A14C0B0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2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5613-97AA-4CF8-8740-09EFA581762E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61C1-4C65-445E-B0D0-7A14C0B0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5613-97AA-4CF8-8740-09EFA581762E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61C1-4C65-445E-B0D0-7A14C0B0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0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5613-97AA-4CF8-8740-09EFA581762E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61C1-4C65-445E-B0D0-7A14C0B0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02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5613-97AA-4CF8-8740-09EFA581762E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61C1-4C65-445E-B0D0-7A14C0B0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1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5613-97AA-4CF8-8740-09EFA581762E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61C1-4C65-445E-B0D0-7A14C0B0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1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5613-97AA-4CF8-8740-09EFA581762E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61C1-4C65-445E-B0D0-7A14C0B0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23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5613-97AA-4CF8-8740-09EFA581762E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61C1-4C65-445E-B0D0-7A14C0B0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5613-97AA-4CF8-8740-09EFA581762E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61C1-4C65-445E-B0D0-7A14C0B0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5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5613-97AA-4CF8-8740-09EFA581762E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61C1-4C65-445E-B0D0-7A14C0B0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3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05613-97AA-4CF8-8740-09EFA581762E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B61C1-4C65-445E-B0D0-7A14C0B0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5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eb.cs.wpi.edu/~cs4513/c16/papers/net-aspects.pdf" TargetMode="External"/><Relationship Id="rId2" Type="http://schemas.openxmlformats.org/officeDocument/2006/relationships/hyperlink" Target="http://www.gamasutra.com/view/feature/3094/1500_archers_on_a_288_network_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wpi.edu/~claypool/papers/onlive-journal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Distributed Computing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Network Games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32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Speed Control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Each client calculates frame rate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Since varies with game state, use moving average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Send with “Turn Done” message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Use to achieve “minimum” frame rate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Each client measures round-trip “ping” time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Since varies with Internet traffic, use largest for all players </a:t>
            </a:r>
            <a:endParaRPr lang="en-US" altLang="en-US" sz="2200" dirty="0" smtClean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After </a:t>
            </a:r>
            <a:r>
              <a:rPr lang="en-US" altLang="en-US" sz="2400" dirty="0"/>
              <a:t>getting “Turn Done” messages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Adjust target frame rate (based on local PC render rate)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Adjust communication turn (based on ping-times + remote PC render rates)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Weighted, so only “</a:t>
            </a:r>
            <a:r>
              <a:rPr lang="en-US" altLang="en-US" sz="2200" dirty="0" err="1"/>
              <a:t>laggy</a:t>
            </a:r>
            <a:r>
              <a:rPr lang="en-US" altLang="en-US" sz="2200" dirty="0"/>
              <a:t>” during worst spikes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(Examples next)</a:t>
            </a:r>
          </a:p>
        </p:txBody>
      </p:sp>
    </p:spTree>
    <p:extLst>
      <p:ext uri="{BB962C8B-B14F-4D97-AF65-F5344CB8AC3E}">
        <p14:creationId xmlns:p14="http://schemas.microsoft.com/office/powerpoint/2010/main" val="1206951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3074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762000"/>
          </a:xfrm>
        </p:spPr>
        <p:txBody>
          <a:bodyPr/>
          <a:lstStyle/>
          <a:p>
            <a:r>
              <a:rPr lang="en-US" altLang="en-US"/>
              <a:t>Speed Control</a:t>
            </a:r>
          </a:p>
        </p:txBody>
      </p:sp>
      <p:pic>
        <p:nvPicPr>
          <p:cNvPr id="430083" name="Picture 3075" descr="C:\Documents and Settings\Owner\Desktop\bt01\fig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526463" cy="139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084" name="Text Box 3076"/>
          <p:cNvSpPr txBox="1">
            <a:spLocks noChangeArrowheads="1"/>
          </p:cNvSpPr>
          <p:nvPr/>
        </p:nvSpPr>
        <p:spPr bwMode="auto">
          <a:xfrm>
            <a:off x="2514600" y="2057400"/>
            <a:ext cx="4381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9900"/>
                </a:solidFill>
                <a:latin typeface="Comic Sans MS" pitchFamily="66" charset="0"/>
              </a:rPr>
              <a:t>1) Typical communication turn</a:t>
            </a:r>
          </a:p>
        </p:txBody>
      </p:sp>
      <p:pic>
        <p:nvPicPr>
          <p:cNvPr id="430085" name="Picture 3077" descr="C:\Documents and Settings\Owner\Desktop\bt01\fig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85153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086" name="Text Box 3078"/>
          <p:cNvSpPr txBox="1">
            <a:spLocks noChangeArrowheads="1"/>
          </p:cNvSpPr>
          <p:nvPr/>
        </p:nvSpPr>
        <p:spPr bwMode="auto">
          <a:xfrm>
            <a:off x="2359025" y="3886200"/>
            <a:ext cx="469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9900"/>
                </a:solidFill>
                <a:latin typeface="Comic Sans MS" pitchFamily="66" charset="0"/>
              </a:rPr>
              <a:t>2) High latency, normal machine</a:t>
            </a:r>
          </a:p>
        </p:txBody>
      </p:sp>
      <p:pic>
        <p:nvPicPr>
          <p:cNvPr id="430087" name="Picture 3079" descr="C:\Documents and Settings\Owner\Desktop\bt01\fig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8537575" cy="141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088" name="Text Box 3080"/>
          <p:cNvSpPr txBox="1">
            <a:spLocks noChangeArrowheads="1"/>
          </p:cNvSpPr>
          <p:nvPr/>
        </p:nvSpPr>
        <p:spPr bwMode="auto">
          <a:xfrm>
            <a:off x="2514600" y="5867400"/>
            <a:ext cx="4348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9900"/>
                </a:solidFill>
                <a:latin typeface="Comic Sans MS" pitchFamily="66" charset="0"/>
              </a:rPr>
              <a:t>3) High latency, slow machine</a:t>
            </a:r>
          </a:p>
        </p:txBody>
      </p:sp>
    </p:spTree>
    <p:extLst>
      <p:ext uri="{BB962C8B-B14F-4D97-AF65-F5344CB8AC3E}">
        <p14:creationId xmlns:p14="http://schemas.microsoft.com/office/powerpoint/2010/main" val="3073062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8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Transport Protocol - UDP</a:t>
            </a:r>
          </a:p>
        </p:txBody>
      </p:sp>
      <p:sp>
        <p:nvSpPr>
          <p:cNvPr id="431109" name="Rectangle 1029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/>
              <a:t>Unreliable, so each client handles command ordering, drop detection and re-sending</a:t>
            </a:r>
          </a:p>
          <a:p>
            <a:pPr lvl="1"/>
            <a:r>
              <a:rPr lang="en-US" altLang="en-US"/>
              <a:t>“When in doubt, assume it dropped”</a:t>
            </a:r>
          </a:p>
          <a:p>
            <a:r>
              <a:rPr lang="en-US" altLang="en-US"/>
              <a:t>Messages arriving from past turns are discarded</a:t>
            </a:r>
          </a:p>
          <a:p>
            <a:r>
              <a:rPr lang="en-US" altLang="en-US"/>
              <a:t>If out of order message received, request a resend of supposedly “missing” messages</a:t>
            </a:r>
          </a:p>
          <a:p>
            <a:pPr lvl="1"/>
            <a:r>
              <a:rPr lang="en-US" altLang="en-US"/>
              <a:t>Note, if really out of order, will get duplicate so must account for</a:t>
            </a:r>
          </a:p>
          <a:p>
            <a:r>
              <a:rPr lang="en-US" altLang="en-US"/>
              <a:t>If ack is “late”, then assume lost so resend</a:t>
            </a:r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24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Side Benefit </a:t>
            </a:r>
            <a:r>
              <a:rPr lang="en-US" altLang="en-US" dirty="0" smtClean="0"/>
              <a:t>– Cheat Prevention</a:t>
            </a:r>
            <a:endParaRPr lang="en-US" altLang="en-US" dirty="0"/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Simultaneous simulations means games are identical</a:t>
            </a:r>
          </a:p>
          <a:p>
            <a:r>
              <a:rPr lang="en-US" altLang="en-US"/>
              <a:t>If there is a discrepancy, game stopped</a:t>
            </a:r>
          </a:p>
          <a:p>
            <a:r>
              <a:rPr lang="en-US" altLang="en-US"/>
              <a:t>Prevents cheaters from using hacked client</a:t>
            </a:r>
          </a:p>
          <a:p>
            <a:r>
              <a:rPr lang="en-US" altLang="en-US"/>
              <a:t>But there still could be cheating via information exposure</a:t>
            </a:r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555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Side Problems – Out of Synch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Subtle, since small errors multiply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Example – a deer slightly out of alignment, causes villager to “miss” so no meat, causing different food amounts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Checksums (objects, pathing, targeting …), but always </a:t>
            </a:r>
            <a:r>
              <a:rPr lang="en-US" altLang="en-US" i="1" dirty="0"/>
              <a:t>something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Wade through 50 MB of message </a:t>
            </a:r>
            <a:r>
              <a:rPr lang="en-US" altLang="en-US" dirty="0" smtClean="0"/>
              <a:t>traces</a:t>
            </a:r>
            <a:endParaRPr lang="en-US" altLang="en-US" dirty="0"/>
          </a:p>
        </p:txBody>
      </p:sp>
      <p:sp>
        <p:nvSpPr>
          <p:cNvPr id="433156" name="Text Box 4"/>
          <p:cNvSpPr txBox="1">
            <a:spLocks noChangeArrowheads="1"/>
          </p:cNvSpPr>
          <p:nvPr/>
        </p:nvSpPr>
        <p:spPr bwMode="auto">
          <a:xfrm>
            <a:off x="1524000" y="1295400"/>
            <a:ext cx="58070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i="1" dirty="0"/>
              <a:t>“In every project, there is one stubborn bug that goes all the way to the wire…”</a:t>
            </a:r>
          </a:p>
          <a:p>
            <a:r>
              <a:rPr lang="en-US" altLang="en-US" i="1" dirty="0"/>
              <a:t>– Microsoft product manager</a:t>
            </a:r>
          </a:p>
        </p:txBody>
      </p:sp>
    </p:spTree>
    <p:extLst>
      <p:ext uri="{BB962C8B-B14F-4D97-AF65-F5344CB8AC3E}">
        <p14:creationId xmlns:p14="http://schemas.microsoft.com/office/powerpoint/2010/main" val="700046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Synchronization in </a:t>
            </a:r>
            <a:r>
              <a:rPr lang="en-US" dirty="0" err="1" smtClean="0"/>
              <a:t>AoE</a:t>
            </a:r>
            <a:r>
              <a:rPr lang="en-US" dirty="0" smtClean="0"/>
              <a:t> 			</a:t>
            </a:r>
            <a:r>
              <a:rPr lang="en-US" dirty="0" smtClean="0">
                <a:solidFill>
                  <a:srgbClr val="C00000"/>
                </a:solidFill>
              </a:rPr>
              <a:t>(done)</a:t>
            </a:r>
          </a:p>
          <a:p>
            <a:r>
              <a:rPr lang="en-US" dirty="0" smtClean="0"/>
              <a:t>Aspects of Networking			</a:t>
            </a:r>
            <a:r>
              <a:rPr lang="en-US" dirty="0" smtClean="0">
                <a:solidFill>
                  <a:srgbClr val="008000"/>
                </a:solidFill>
              </a:rPr>
              <a:t>(next)</a:t>
            </a:r>
          </a:p>
          <a:p>
            <a:r>
              <a:rPr lang="en-US" dirty="0" smtClean="0"/>
              <a:t>Cloud Games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1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Latency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Delay when message sent until received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Variation in delay (delay jitter) also matters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Cannot be totally eliminated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e.g., speed of light propagation yields 25-30 </a:t>
            </a:r>
            <a:r>
              <a:rPr lang="en-US" sz="2200" dirty="0" err="1" smtClean="0"/>
              <a:t>ms</a:t>
            </a:r>
            <a:r>
              <a:rPr lang="en-US" sz="2200" dirty="0" smtClean="0"/>
              <a:t> across Atlantic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And with routing and queuing, usually 80+ </a:t>
            </a:r>
            <a:r>
              <a:rPr lang="en-US" sz="2200" dirty="0" err="1" smtClean="0"/>
              <a:t>ms</a:t>
            </a:r>
            <a:endParaRPr lang="en-US" sz="22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Application tolerances: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File download – minutes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Web page download – up to 10 seconds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Interactive audio – 100s of </a:t>
            </a:r>
            <a:r>
              <a:rPr lang="en-US" sz="2200" dirty="0" err="1" smtClean="0"/>
              <a:t>ms</a:t>
            </a:r>
            <a:endParaRPr lang="en-US" sz="22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MCG latencies tolerance?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/>
              <a:t>D</a:t>
            </a:r>
            <a:r>
              <a:rPr lang="en-US" sz="2400" dirty="0" smtClean="0"/>
              <a:t>epends upon game!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First-Person Shooters – about 100 </a:t>
            </a:r>
            <a:r>
              <a:rPr lang="en-US" sz="2200" dirty="0" err="1" smtClean="0"/>
              <a:t>ms</a:t>
            </a:r>
            <a:endParaRPr lang="en-US" sz="2200" dirty="0" smtClean="0"/>
          </a:p>
          <a:p>
            <a:pPr lvl="1">
              <a:lnSpc>
                <a:spcPct val="90000"/>
              </a:lnSpc>
            </a:pPr>
            <a:r>
              <a:rPr lang="en-US" sz="2200" dirty="0" smtClean="0"/>
              <a:t>Third-Person Adventure – up to 500 </a:t>
            </a:r>
            <a:r>
              <a:rPr lang="en-US" sz="2200" dirty="0" err="1" smtClean="0"/>
              <a:t>ms</a:t>
            </a:r>
            <a:endParaRPr lang="en-US" sz="2200" dirty="0" smtClean="0"/>
          </a:p>
          <a:p>
            <a:pPr lvl="1">
              <a:lnSpc>
                <a:spcPct val="90000"/>
              </a:lnSpc>
            </a:pPr>
            <a:r>
              <a:rPr lang="en-US" sz="2200" dirty="0" smtClean="0"/>
              <a:t>Real-Time Strategy – up to 1 second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And depends upon action </a:t>
            </a:r>
            <a:r>
              <a:rPr lang="en-US" sz="2200" i="1" dirty="0" smtClean="0"/>
              <a:t>within</a:t>
            </a:r>
            <a:r>
              <a:rPr lang="en-US" sz="2200" dirty="0" smtClean="0"/>
              <a:t> game! (topic for another paper)</a:t>
            </a:r>
          </a:p>
        </p:txBody>
      </p:sp>
    </p:spTree>
    <p:extLst>
      <p:ext uri="{BB962C8B-B14F-4D97-AF65-F5344CB8AC3E}">
        <p14:creationId xmlns:p14="http://schemas.microsoft.com/office/powerpoint/2010/main" val="2048022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mtClean="0"/>
              <a:t>Communication Architectures</a:t>
            </a:r>
          </a:p>
        </p:txBody>
      </p:sp>
      <p:pic>
        <p:nvPicPr>
          <p:cNvPr id="16387" name="Picture 4" descr="fi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477000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57200" y="1219200"/>
            <a:ext cx="1504950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b="1" u="sng">
                <a:latin typeface="Calibri" pitchFamily="34" charset="0"/>
                <a:cs typeface="Calibri" pitchFamily="34" charset="0"/>
              </a:rPr>
              <a:t>Split-screen</a:t>
            </a:r>
          </a:p>
          <a:p>
            <a:r>
              <a:rPr lang="en-US" sz="1400">
                <a:latin typeface="Calibri" pitchFamily="34" charset="0"/>
                <a:cs typeface="Calibri" pitchFamily="34" charset="0"/>
              </a:rPr>
              <a:t>- Limited players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7391400" y="1219200"/>
            <a:ext cx="1657350" cy="9620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b="1" u="sng" dirty="0">
                <a:latin typeface="Calibri" pitchFamily="34" charset="0"/>
                <a:cs typeface="Calibri" pitchFamily="34" charset="0"/>
              </a:rPr>
              <a:t>All peers equal</a:t>
            </a:r>
          </a:p>
          <a:p>
            <a:pPr>
              <a:buFontTx/>
              <a:buChar char="-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Easy to extend</a:t>
            </a:r>
          </a:p>
          <a:p>
            <a:pPr>
              <a:buFontTx/>
              <a:buChar char="-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Doesn’t scale (LAN only)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0" y="4419600"/>
            <a:ext cx="1447800" cy="1174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b="1" u="sng">
                <a:latin typeface="Calibri" pitchFamily="34" charset="0"/>
                <a:cs typeface="Calibri" pitchFamily="34" charset="0"/>
              </a:rPr>
              <a:t>Central server</a:t>
            </a:r>
          </a:p>
          <a:p>
            <a:pPr>
              <a:buFontTx/>
              <a:buChar char="-"/>
            </a:pPr>
            <a:r>
              <a:rPr lang="en-US" sz="1400">
                <a:latin typeface="Calibri" pitchFamily="34" charset="0"/>
                <a:cs typeface="Calibri" pitchFamily="34" charset="0"/>
              </a:rPr>
              <a:t> Clients only to server</a:t>
            </a:r>
          </a:p>
          <a:p>
            <a:pPr>
              <a:buFontTx/>
              <a:buChar char="-"/>
            </a:pPr>
            <a:r>
              <a:rPr lang="en-US" sz="1400">
                <a:latin typeface="Calibri" pitchFamily="34" charset="0"/>
                <a:cs typeface="Calibri" pitchFamily="34" charset="0"/>
              </a:rPr>
              <a:t>Server may be bottleneck</a:t>
            </a: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7943850" y="4419600"/>
            <a:ext cx="1200150" cy="1174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b="1" u="sng">
                <a:latin typeface="Calibri" pitchFamily="34" charset="0"/>
                <a:cs typeface="Calibri" pitchFamily="34" charset="0"/>
              </a:rPr>
              <a:t>Server pool</a:t>
            </a:r>
          </a:p>
          <a:p>
            <a:r>
              <a:rPr lang="en-US" sz="1400">
                <a:latin typeface="Calibri" pitchFamily="34" charset="0"/>
                <a:cs typeface="Calibri" pitchFamily="34" charset="0"/>
              </a:rPr>
              <a:t>-Improved scalability</a:t>
            </a:r>
          </a:p>
          <a:p>
            <a:r>
              <a:rPr lang="en-US" sz="1400">
                <a:latin typeface="Calibri" pitchFamily="34" charset="0"/>
                <a:cs typeface="Calibri" pitchFamily="34" charset="0"/>
              </a:rPr>
              <a:t>-More complex</a:t>
            </a:r>
          </a:p>
        </p:txBody>
      </p:sp>
    </p:spTree>
    <p:extLst>
      <p:ext uri="{BB962C8B-B14F-4D97-AF65-F5344CB8AC3E}">
        <p14:creationId xmlns:p14="http://schemas.microsoft.com/office/powerpoint/2010/main" val="205919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and Control Architectures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</a:t>
            </a:r>
            <a:r>
              <a:rPr lang="en-US" i="1" dirty="0" smtClean="0"/>
              <a:t>consistency</a:t>
            </a:r>
          </a:p>
          <a:p>
            <a:pPr lvl="1"/>
            <a:r>
              <a:rPr lang="en-US" dirty="0" smtClean="0"/>
              <a:t>Same state on each node</a:t>
            </a:r>
          </a:p>
          <a:p>
            <a:pPr lvl="1"/>
            <a:r>
              <a:rPr lang="en-US" dirty="0" smtClean="0"/>
              <a:t>Needs tightly coupled, low latency, small nodes</a:t>
            </a:r>
          </a:p>
          <a:p>
            <a:r>
              <a:rPr lang="en-US" dirty="0" smtClean="0"/>
              <a:t>Want </a:t>
            </a:r>
            <a:r>
              <a:rPr lang="en-US" i="1" dirty="0" smtClean="0"/>
              <a:t>responsiveness</a:t>
            </a:r>
          </a:p>
          <a:p>
            <a:pPr lvl="1"/>
            <a:r>
              <a:rPr lang="en-US" dirty="0" smtClean="0"/>
              <a:t>More computation locally to reduce network</a:t>
            </a:r>
          </a:p>
          <a:p>
            <a:pPr lvl="1"/>
            <a:r>
              <a:rPr lang="en-US" dirty="0" smtClean="0"/>
              <a:t>Loosely coupled (asynchronous)</a:t>
            </a:r>
          </a:p>
          <a:p>
            <a:r>
              <a:rPr lang="en-US" dirty="0" smtClean="0"/>
              <a:t>In general, cannot do both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/>
              <a:t>Tradeoffs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754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“Relay” Architecture Abstraction</a:t>
            </a:r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4876800"/>
            <a:ext cx="77724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Want control to propagate quickly so can update data (</a:t>
            </a:r>
            <a:r>
              <a:rPr lang="en-US" sz="2400" i="1" dirty="0" smtClean="0"/>
              <a:t>responsiveness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Want to reflect same data on all nodes (</a:t>
            </a:r>
            <a:r>
              <a:rPr lang="en-US" sz="2400" i="1" dirty="0" smtClean="0"/>
              <a:t>consistency</a:t>
            </a:r>
            <a:r>
              <a:rPr lang="en-US" sz="2400" dirty="0" smtClean="0"/>
              <a:t>)</a:t>
            </a:r>
          </a:p>
        </p:txBody>
      </p:sp>
      <p:pic>
        <p:nvPicPr>
          <p:cNvPr id="18436" name="Picture 4" descr="C:\Documents and Settings\Owner\Desktop\skh02\fig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0962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878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/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[BT01] </a:t>
            </a:r>
            <a:r>
              <a:rPr lang="en-US" dirty="0"/>
              <a:t>P. </a:t>
            </a:r>
            <a:r>
              <a:rPr lang="en-US" dirty="0" err="1"/>
              <a:t>Bettner</a:t>
            </a:r>
            <a:r>
              <a:rPr lang="en-US" dirty="0"/>
              <a:t> and M. </a:t>
            </a:r>
            <a:r>
              <a:rPr lang="en-US" dirty="0" err="1"/>
              <a:t>Terrano</a:t>
            </a:r>
            <a:r>
              <a:rPr lang="en-US" dirty="0"/>
              <a:t>. </a:t>
            </a:r>
            <a:r>
              <a:rPr lang="en-US" dirty="0">
                <a:hlinkClick r:id="rId2"/>
              </a:rPr>
              <a:t>1500 Archers on a 28.8: Network Programming in Age of Empires and </a:t>
            </a:r>
            <a:r>
              <a:rPr lang="en-US" dirty="0" err="1">
                <a:hlinkClick r:id="rId2"/>
              </a:rPr>
              <a:t>Beyond</a:t>
            </a:r>
            <a:r>
              <a:rPr lang="en-US" dirty="0" err="1"/>
              <a:t>,</a:t>
            </a:r>
            <a:r>
              <a:rPr lang="en-US" i="1" dirty="0" err="1"/>
              <a:t>Gamasutra</a:t>
            </a:r>
            <a:r>
              <a:rPr lang="en-US" dirty="0"/>
              <a:t>, March 22, </a:t>
            </a:r>
            <a:r>
              <a:rPr lang="en-US" dirty="0" smtClean="0"/>
              <a:t>2001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[SKH02]</a:t>
            </a:r>
            <a:r>
              <a:rPr lang="en-US" dirty="0" smtClean="0"/>
              <a:t> J. </a:t>
            </a:r>
            <a:r>
              <a:rPr lang="en-US" dirty="0" err="1" smtClean="0"/>
              <a:t>Smed</a:t>
            </a:r>
            <a:r>
              <a:rPr lang="en-US" dirty="0" smtClean="0"/>
              <a:t>, T. </a:t>
            </a:r>
            <a:r>
              <a:rPr lang="en-US" dirty="0" err="1" smtClean="0"/>
              <a:t>Kaukoranta</a:t>
            </a:r>
            <a:r>
              <a:rPr lang="en-US" dirty="0" smtClean="0"/>
              <a:t> and H. </a:t>
            </a:r>
            <a:r>
              <a:rPr lang="en-US" dirty="0" err="1" smtClean="0"/>
              <a:t>Hakonen</a:t>
            </a:r>
            <a:r>
              <a:rPr lang="en-US" dirty="0" smtClean="0"/>
              <a:t>. </a:t>
            </a:r>
            <a:r>
              <a:rPr lang="en-US" dirty="0" smtClean="0">
                <a:hlinkClick r:id="rId3"/>
              </a:rPr>
              <a:t>Aspects of Networking in Multiplayer Computer Games</a:t>
            </a:r>
            <a:r>
              <a:rPr lang="en-US" dirty="0" smtClean="0"/>
              <a:t>, </a:t>
            </a:r>
            <a:r>
              <a:rPr lang="en-US" i="1" dirty="0" smtClean="0"/>
              <a:t>The Electronic Library</a:t>
            </a:r>
            <a:r>
              <a:rPr lang="en-US" dirty="0" smtClean="0"/>
              <a:t>, Volume 20, Number 2, Pages 87-97, 2002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[CFGS14] </a:t>
            </a:r>
            <a:r>
              <a:rPr lang="en-US" dirty="0" smtClean="0"/>
              <a:t>Mark </a:t>
            </a:r>
            <a:r>
              <a:rPr lang="en-US" dirty="0"/>
              <a:t>Claypool, David </a:t>
            </a:r>
            <a:r>
              <a:rPr lang="en-US" dirty="0" err="1"/>
              <a:t>Finkel</a:t>
            </a:r>
            <a:r>
              <a:rPr lang="en-US" dirty="0"/>
              <a:t>, Alexander Grant and Michael Solano. </a:t>
            </a:r>
            <a:r>
              <a:rPr lang="en-US" dirty="0">
                <a:hlinkClick r:id="rId4"/>
              </a:rPr>
              <a:t>On the Performance of OnLive Thin Client Games</a:t>
            </a:r>
            <a:r>
              <a:rPr lang="en-US" dirty="0"/>
              <a:t>, </a:t>
            </a:r>
            <a:r>
              <a:rPr lang="en-US" i="1" dirty="0"/>
              <a:t>Springer Multimedia Systems Journal (MMSJ) - Special Issue on Network Systems Support for </a:t>
            </a:r>
            <a:r>
              <a:rPr lang="en-US" i="1"/>
              <a:t>Games</a:t>
            </a:r>
            <a:r>
              <a:rPr lang="en-US" smtClean="0"/>
              <a:t>, </a:t>
            </a:r>
            <a:r>
              <a:rPr lang="en-US" dirty="0"/>
              <a:t>pages 1-14, February 2014. 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4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mtClean="0"/>
              <a:t>Relay Architecture Choices</a:t>
            </a:r>
          </a:p>
        </p:txBody>
      </p:sp>
      <p:pic>
        <p:nvPicPr>
          <p:cNvPr id="19459" name="Picture 4" descr="C:\Documents and Settings\Owner\Desktop\skh02\fig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966788"/>
            <a:ext cx="855345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114800" y="2819400"/>
            <a:ext cx="3654014" cy="830997"/>
          </a:xfrm>
          <a:prstGeom prst="rect">
            <a:avLst/>
          </a:prstGeom>
          <a:solidFill>
            <a:schemeClr val="bg1"/>
          </a:solidFill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>
                <a:latin typeface="+mn-lt"/>
              </a:rPr>
              <a:t>(Example: Dumb terminal,</a:t>
            </a:r>
          </a:p>
          <a:p>
            <a:r>
              <a:rPr lang="en-US">
                <a:latin typeface="+mn-lt"/>
              </a:rPr>
              <a:t>send and wait for response)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4038600" y="5715000"/>
            <a:ext cx="3431452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>
                <a:latin typeface="+mn-lt"/>
              </a:rPr>
              <a:t>(Example: Smart terminal,</a:t>
            </a:r>
          </a:p>
          <a:p>
            <a:r>
              <a:rPr lang="en-US">
                <a:latin typeface="+mn-lt"/>
              </a:rPr>
              <a:t>send and echo)</a:t>
            </a:r>
          </a:p>
        </p:txBody>
      </p:sp>
    </p:spTree>
    <p:extLst>
      <p:ext uri="{BB962C8B-B14F-4D97-AF65-F5344CB8AC3E}">
        <p14:creationId xmlns:p14="http://schemas.microsoft.com/office/powerpoint/2010/main" val="185744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MCG Architectures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i="1" dirty="0" smtClean="0"/>
              <a:t>Centralized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 only two-way relay (no short-circuit)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One node holds data so view is consistent at all times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Lacks responsiveness</a:t>
            </a:r>
          </a:p>
          <a:p>
            <a:pPr>
              <a:lnSpc>
                <a:spcPct val="90000"/>
              </a:lnSpc>
            </a:pPr>
            <a:r>
              <a:rPr lang="en-US" i="1" dirty="0" smtClean="0"/>
              <a:t>Distributed</a:t>
            </a:r>
            <a:r>
              <a:rPr lang="en-US" dirty="0" smtClean="0"/>
              <a:t> and </a:t>
            </a:r>
            <a:r>
              <a:rPr lang="en-US" i="1" dirty="0" smtClean="0"/>
              <a:t>Replicated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Allow short-circuit relay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Replicated has copies, used when predictable (e.g., behavior of non-player characters)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Distributed has local node only, used when unpredictable (e.g., behavior of players)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9017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Compensatory Techniques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Architectures alone not enough</a:t>
            </a:r>
          </a:p>
          <a:p>
            <a:r>
              <a:rPr lang="en-US" dirty="0" smtClean="0"/>
              <a:t>Design to compensate for residual</a:t>
            </a:r>
          </a:p>
          <a:p>
            <a:r>
              <a:rPr lang="en-US" dirty="0" smtClean="0"/>
              <a:t>Techniques:</a:t>
            </a:r>
          </a:p>
          <a:p>
            <a:pPr lvl="1"/>
            <a:r>
              <a:rPr lang="en-US" dirty="0" smtClean="0"/>
              <a:t>Message aggregation</a:t>
            </a:r>
          </a:p>
          <a:p>
            <a:pPr lvl="1"/>
            <a:r>
              <a:rPr lang="en-US" dirty="0" smtClean="0"/>
              <a:t>Interest management</a:t>
            </a:r>
          </a:p>
          <a:p>
            <a:pPr lvl="1"/>
            <a:r>
              <a:rPr lang="en-US" dirty="0" smtClean="0"/>
              <a:t>Dead reckoning</a:t>
            </a:r>
          </a:p>
          <a:p>
            <a:pPr>
              <a:buFontTx/>
              <a:buNone/>
            </a:pPr>
            <a:r>
              <a:rPr lang="en-US" sz="2800" dirty="0" smtClean="0"/>
              <a:t>                 (next)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6808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Message Aggregation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Combine multiple messages in one packet to reduce network overhead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Multiple user commands to server (move </a:t>
            </a:r>
            <a:r>
              <a:rPr lang="en-US" i="1" dirty="0" smtClean="0"/>
              <a:t>and</a:t>
            </a:r>
            <a:r>
              <a:rPr lang="en-US" dirty="0" smtClean="0"/>
              <a:t> shoot)</a:t>
            </a:r>
          </a:p>
          <a:p>
            <a:pPr lvl="1"/>
            <a:r>
              <a:rPr lang="en-US" dirty="0" smtClean="0"/>
              <a:t>Multiple users command to clients (player A’s </a:t>
            </a:r>
            <a:r>
              <a:rPr lang="en-US" i="1" dirty="0" smtClean="0"/>
              <a:t>and</a:t>
            </a:r>
            <a:r>
              <a:rPr lang="en-US" dirty="0" smtClean="0"/>
              <a:t> player B’s actions combined to player C)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8034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Interest Management – Auras (1 of 2)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1295400"/>
          </a:xfrm>
        </p:spPr>
        <p:txBody>
          <a:bodyPr/>
          <a:lstStyle/>
          <a:p>
            <a:r>
              <a:rPr lang="en-US" smtClean="0"/>
              <a:t>Nodes express area of interest to them</a:t>
            </a:r>
          </a:p>
          <a:p>
            <a:pPr lvl="1"/>
            <a:r>
              <a:rPr lang="en-US" smtClean="0"/>
              <a:t>Do not get messages for outside areas</a:t>
            </a:r>
          </a:p>
        </p:txBody>
      </p:sp>
      <p:pic>
        <p:nvPicPr>
          <p:cNvPr id="23556" name="Picture 4" descr="C:\Documents and Settings\Owner\Desktop\skh02\fig6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4664075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654675" y="3505200"/>
            <a:ext cx="3280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dirty="0">
                <a:latin typeface="+mn-lt"/>
              </a:rPr>
              <a:t>- Only circle sent even if</a:t>
            </a:r>
          </a:p>
          <a:p>
            <a:r>
              <a:rPr lang="en-US" dirty="0">
                <a:latin typeface="+mn-lt"/>
              </a:rPr>
              <a:t>world is </a:t>
            </a:r>
            <a:r>
              <a:rPr lang="en-US" dirty="0" smtClean="0">
                <a:latin typeface="+mn-lt"/>
              </a:rPr>
              <a:t>larger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- But implementation</a:t>
            </a:r>
          </a:p>
          <a:p>
            <a:r>
              <a:rPr lang="en-US" dirty="0" smtClean="0">
                <a:latin typeface="+mn-lt"/>
              </a:rPr>
              <a:t>complex (squares easier)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9884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Interest Management- Auras (2 of 2)</a:t>
            </a:r>
          </a:p>
        </p:txBody>
      </p:sp>
      <p:pic>
        <p:nvPicPr>
          <p:cNvPr id="24579" name="Picture 4" descr="fig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342900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1092280" y="4343400"/>
            <a:ext cx="33780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000" dirty="0">
                <a:latin typeface="+mn-lt"/>
              </a:rPr>
              <a:t>- Divide into cells (or hexes</a:t>
            </a:r>
            <a:r>
              <a:rPr lang="en-US" sz="2000" dirty="0" smtClean="0">
                <a:latin typeface="+mn-lt"/>
              </a:rPr>
              <a:t>)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- Easier, but less discriminating</a:t>
            </a:r>
          </a:p>
        </p:txBody>
      </p:sp>
      <p:pic>
        <p:nvPicPr>
          <p:cNvPr id="24581" name="Picture 6" descr="fig6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371600"/>
            <a:ext cx="2601913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5447387" y="4343400"/>
            <a:ext cx="27561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Tx/>
              <a:buChar char="-"/>
            </a:pPr>
            <a:r>
              <a:rPr lang="en-US" sz="2000" dirty="0">
                <a:latin typeface="+mn-lt"/>
              </a:rPr>
              <a:t> Compute bounding box</a:t>
            </a:r>
          </a:p>
          <a:p>
            <a:pPr>
              <a:buFontTx/>
              <a:buChar char="-"/>
            </a:pPr>
            <a:r>
              <a:rPr lang="en-US" sz="2000" dirty="0">
                <a:latin typeface="+mn-lt"/>
              </a:rPr>
              <a:t> Relatively easy, precise</a:t>
            </a:r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828887" y="5257800"/>
            <a:ext cx="777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kumimoji="1" lang="en-US" sz="2800" dirty="0"/>
              <a:t>Always symmetric – both receive</a:t>
            </a:r>
          </a:p>
          <a:p>
            <a:pPr marL="800100" lvl="1" indent="-342900">
              <a:spcBef>
                <a:spcPct val="20000"/>
              </a:spcBef>
              <a:buSzPct val="100000"/>
              <a:buFont typeface="Calibri" panose="020F0502020204030204" pitchFamily="34" charset="0"/>
              <a:buChar char="–"/>
            </a:pPr>
            <a:r>
              <a:rPr kumimoji="1" lang="en-US" sz="2200" dirty="0"/>
              <a:t>But can sub-divide – </a:t>
            </a:r>
            <a:r>
              <a:rPr kumimoji="1" lang="en-US" sz="2200" i="1" dirty="0" smtClean="0">
                <a:solidFill>
                  <a:srgbClr val="FF0000"/>
                </a:solidFill>
              </a:rPr>
              <a:t>focus</a:t>
            </a:r>
            <a:r>
              <a:rPr kumimoji="1" lang="en-US" sz="2200" dirty="0" smtClean="0"/>
              <a:t> </a:t>
            </a:r>
            <a:r>
              <a:rPr kumimoji="1" lang="en-US" sz="2200" dirty="0"/>
              <a:t>and </a:t>
            </a:r>
            <a:r>
              <a:rPr kumimoji="1" lang="en-US" sz="2200" i="1" dirty="0" smtClean="0">
                <a:solidFill>
                  <a:srgbClr val="009900"/>
                </a:solidFill>
              </a:rPr>
              <a:t>nimbus</a:t>
            </a:r>
            <a:endParaRPr kumimoji="1" lang="en-US" sz="2200" i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99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fig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239838"/>
            <a:ext cx="744855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Interest Management- Focus and Nimbus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256453" y="5105400"/>
            <a:ext cx="68300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Tx/>
              <a:buChar char="-"/>
            </a:pPr>
            <a:r>
              <a:rPr lang="en-US" i="1" dirty="0" smtClean="0">
                <a:solidFill>
                  <a:srgbClr val="009900"/>
                </a:solidFill>
                <a:latin typeface="+mn-lt"/>
              </a:rPr>
              <a:t> Nimbus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must intersect with </a:t>
            </a:r>
            <a:r>
              <a:rPr lang="en-US" i="1" dirty="0" smtClean="0">
                <a:solidFill>
                  <a:srgbClr val="FF0000"/>
                </a:solidFill>
                <a:latin typeface="+mn-lt"/>
              </a:rPr>
              <a:t>focus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to receive</a:t>
            </a:r>
          </a:p>
          <a:p>
            <a:pPr>
              <a:buFontTx/>
              <a:buChar char="-"/>
            </a:pPr>
            <a:r>
              <a:rPr lang="en-US" dirty="0" smtClean="0">
                <a:latin typeface="+mn-lt"/>
              </a:rPr>
              <a:t> Example </a:t>
            </a:r>
            <a:r>
              <a:rPr lang="en-US" dirty="0">
                <a:latin typeface="+mn-lt"/>
              </a:rPr>
              <a:t>above: hider has smaller </a:t>
            </a:r>
            <a:r>
              <a:rPr lang="en-US" dirty="0">
                <a:solidFill>
                  <a:srgbClr val="009900"/>
                </a:solidFill>
                <a:latin typeface="+mn-lt"/>
              </a:rPr>
              <a:t>nimbus</a:t>
            </a:r>
            <a:r>
              <a:rPr lang="en-US" dirty="0">
                <a:latin typeface="+mn-lt"/>
              </a:rPr>
              <a:t>, so seeker</a:t>
            </a:r>
          </a:p>
          <a:p>
            <a:r>
              <a:rPr lang="en-US" dirty="0">
                <a:latin typeface="+mn-lt"/>
              </a:rPr>
              <a:t>cannot see, while hider can see seeker since</a:t>
            </a:r>
          </a:p>
          <a:p>
            <a:r>
              <a:rPr lang="en-US" dirty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eeker’s </a:t>
            </a:r>
            <a:r>
              <a:rPr lang="en-US" dirty="0">
                <a:solidFill>
                  <a:srgbClr val="009900"/>
                </a:solidFill>
                <a:latin typeface="+mn-lt"/>
              </a:rPr>
              <a:t>nimbus</a:t>
            </a:r>
            <a:r>
              <a:rPr lang="en-US" dirty="0">
                <a:latin typeface="+mn-lt"/>
              </a:rPr>
              <a:t> intersects hider’s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focus</a:t>
            </a:r>
          </a:p>
        </p:txBody>
      </p:sp>
    </p:spTree>
    <p:extLst>
      <p:ext uri="{BB962C8B-B14F-4D97-AF65-F5344CB8AC3E}">
        <p14:creationId xmlns:p14="http://schemas.microsoft.com/office/powerpoint/2010/main" val="3888147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smtClean="0"/>
              <a:t>Dead Reckoning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609600" y="5486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kumimoji="1" lang="en-US" sz="2400" dirty="0"/>
              <a:t>When prediction </a:t>
            </a:r>
            <a:r>
              <a:rPr kumimoji="1" lang="en-US" sz="2400" dirty="0" smtClean="0"/>
              <a:t>differs and adjust, </a:t>
            </a:r>
            <a:r>
              <a:rPr kumimoji="1" lang="en-US" sz="2400" dirty="0"/>
              <a:t>get “</a:t>
            </a:r>
            <a:r>
              <a:rPr kumimoji="1" lang="en-US" sz="2400" dirty="0">
                <a:solidFill>
                  <a:srgbClr val="6600CC"/>
                </a:solidFill>
              </a:rPr>
              <a:t>warping</a:t>
            </a:r>
            <a:r>
              <a:rPr kumimoji="1" lang="en-US" sz="2400" dirty="0"/>
              <a:t>” or “</a:t>
            </a:r>
            <a:r>
              <a:rPr kumimoji="1" lang="en-US" sz="2400" dirty="0">
                <a:solidFill>
                  <a:srgbClr val="6600CC"/>
                </a:solidFill>
              </a:rPr>
              <a:t>rubber-banding</a:t>
            </a:r>
            <a:r>
              <a:rPr kumimoji="1" lang="en-US" sz="2400" dirty="0"/>
              <a:t>” </a:t>
            </a:r>
            <a:r>
              <a:rPr kumimoji="1" lang="en-US" sz="2400" dirty="0" smtClean="0"/>
              <a:t>effect</a:t>
            </a:r>
          </a:p>
          <a:p>
            <a:pPr marL="800100" lvl="1" indent="-342900">
              <a:spcBef>
                <a:spcPct val="20000"/>
              </a:spcBef>
              <a:buSzPct val="100000"/>
              <a:buFont typeface="Calibri" panose="020F0502020204030204" pitchFamily="34" charset="0"/>
              <a:buChar char="–"/>
            </a:pPr>
            <a:r>
              <a:rPr kumimoji="1" lang="en-US" sz="2000" dirty="0" smtClean="0"/>
              <a:t>Some techniques move to place over short time</a:t>
            </a:r>
            <a:endParaRPr kumimoji="1" lang="en-US" sz="2000" dirty="0"/>
          </a:p>
        </p:txBody>
      </p:sp>
      <p:grpSp>
        <p:nvGrpSpPr>
          <p:cNvPr id="26628" name="Group 13"/>
          <p:cNvGrpSpPr>
            <a:grpSpLocks/>
          </p:cNvGrpSpPr>
          <p:nvPr/>
        </p:nvGrpSpPr>
        <p:grpSpPr bwMode="auto">
          <a:xfrm>
            <a:off x="914400" y="2514600"/>
            <a:ext cx="7696200" cy="2762250"/>
            <a:chOff x="576" y="1584"/>
            <a:chExt cx="4848" cy="1740"/>
          </a:xfrm>
        </p:grpSpPr>
        <p:pic>
          <p:nvPicPr>
            <p:cNvPr id="26630" name="Picture 4" descr="C:\Documents and Settings\Owner\Desktop\skh02\fig8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632"/>
              <a:ext cx="4848" cy="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1" name="Text Box 6"/>
            <p:cNvSpPr txBox="1">
              <a:spLocks noChangeArrowheads="1"/>
            </p:cNvSpPr>
            <p:nvPr/>
          </p:nvSpPr>
          <p:spPr bwMode="auto">
            <a:xfrm>
              <a:off x="2352" y="1584"/>
              <a:ext cx="1413" cy="252"/>
            </a:xfrm>
            <a:prstGeom prst="rect">
              <a:avLst/>
            </a:prstGeom>
            <a:solidFill>
              <a:schemeClr val="bg1"/>
            </a:solidFill>
            <a:ln w="2857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sz="2000">
                  <a:solidFill>
                    <a:srgbClr val="009900"/>
                  </a:solidFill>
                  <a:latin typeface="+mn-lt"/>
                </a:rPr>
                <a:t>(predicted position)</a:t>
              </a:r>
            </a:p>
          </p:txBody>
        </p:sp>
        <p:sp>
          <p:nvSpPr>
            <p:cNvPr id="26632" name="Line 7"/>
            <p:cNvSpPr>
              <a:spLocks noChangeShapeType="1"/>
            </p:cNvSpPr>
            <p:nvPr/>
          </p:nvSpPr>
          <p:spPr bwMode="auto">
            <a:xfrm flipH="1">
              <a:off x="2784" y="1824"/>
              <a:ext cx="384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Line 8"/>
            <p:cNvSpPr>
              <a:spLocks noChangeShapeType="1"/>
            </p:cNvSpPr>
            <p:nvPr/>
          </p:nvSpPr>
          <p:spPr bwMode="auto">
            <a:xfrm flipV="1">
              <a:off x="2688" y="2832"/>
              <a:ext cx="96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Text Box 9"/>
            <p:cNvSpPr txBox="1">
              <a:spLocks noChangeArrowheads="1"/>
            </p:cNvSpPr>
            <p:nvPr/>
          </p:nvSpPr>
          <p:spPr bwMode="auto">
            <a:xfrm>
              <a:off x="2112" y="3072"/>
              <a:ext cx="1185" cy="252"/>
            </a:xfrm>
            <a:prstGeom prst="rect">
              <a:avLst/>
            </a:prstGeom>
            <a:solidFill>
              <a:schemeClr val="bg1"/>
            </a:solidFill>
            <a:ln w="2857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sz="2000">
                  <a:solidFill>
                    <a:srgbClr val="FF0000"/>
                  </a:solidFill>
                  <a:latin typeface="+mn-lt"/>
                </a:rPr>
                <a:t>(actual position)</a:t>
              </a:r>
            </a:p>
          </p:txBody>
        </p:sp>
        <p:sp>
          <p:nvSpPr>
            <p:cNvPr id="26635" name="Text Box 10"/>
            <p:cNvSpPr txBox="1">
              <a:spLocks noChangeArrowheads="1"/>
            </p:cNvSpPr>
            <p:nvPr/>
          </p:nvSpPr>
          <p:spPr bwMode="auto">
            <a:xfrm>
              <a:off x="1776" y="2304"/>
              <a:ext cx="683" cy="252"/>
            </a:xfrm>
            <a:prstGeom prst="rect">
              <a:avLst/>
            </a:prstGeom>
            <a:solidFill>
              <a:schemeClr val="bg1"/>
            </a:solidFill>
            <a:ln w="2857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sz="2000" dirty="0">
                  <a:solidFill>
                    <a:srgbClr val="6600CC"/>
                  </a:solidFill>
                  <a:latin typeface="+mn-lt"/>
                </a:rPr>
                <a:t>(“warp”)</a:t>
              </a:r>
            </a:p>
          </p:txBody>
        </p:sp>
        <p:sp>
          <p:nvSpPr>
            <p:cNvPr id="26636" name="Line 11"/>
            <p:cNvSpPr>
              <a:spLocks noChangeShapeType="1"/>
            </p:cNvSpPr>
            <p:nvPr/>
          </p:nvSpPr>
          <p:spPr bwMode="auto">
            <a:xfrm flipV="1">
              <a:off x="2496" y="2448"/>
              <a:ext cx="288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Line 12"/>
            <p:cNvSpPr>
              <a:spLocks noChangeShapeType="1"/>
            </p:cNvSpPr>
            <p:nvPr/>
          </p:nvSpPr>
          <p:spPr bwMode="auto">
            <a:xfrm>
              <a:off x="2496" y="2496"/>
              <a:ext cx="288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53400" cy="160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Based on ocean navigation techniques </a:t>
            </a:r>
            <a:r>
              <a:rPr lang="en-US" sz="1800" dirty="0" smtClean="0"/>
              <a:t>(“dead” == “deduced (</a:t>
            </a:r>
            <a:r>
              <a:rPr lang="en-US" sz="1800" dirty="0" err="1" smtClean="0"/>
              <a:t>ded</a:t>
            </a:r>
            <a:r>
              <a:rPr lang="en-US" sz="1800" dirty="0" smtClean="0"/>
              <a:t>.)”)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Predict position based on last known position plus direction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Only send updates when deviates past threshold</a:t>
            </a:r>
          </a:p>
        </p:txBody>
      </p:sp>
    </p:spTree>
    <p:extLst>
      <p:ext uri="{BB962C8B-B14F-4D97-AF65-F5344CB8AC3E}">
        <p14:creationId xmlns:p14="http://schemas.microsoft.com/office/powerpoint/2010/main" val="1341185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smtClean="0"/>
              <a:t>Serial and Parallel Execution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807" y="1371600"/>
            <a:ext cx="5410200" cy="76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/>
              <a:t>Given time T(1), speedup with </a:t>
            </a:r>
            <a:r>
              <a:rPr lang="en-US" sz="2200" i="1" dirty="0" smtClean="0"/>
              <a:t>n</a:t>
            </a:r>
            <a:r>
              <a:rPr lang="en-US" sz="2200" dirty="0" smtClean="0"/>
              <a:t> nodes</a:t>
            </a:r>
          </a:p>
        </p:txBody>
      </p:sp>
      <p:pic>
        <p:nvPicPr>
          <p:cNvPr id="29700" name="Picture 4" descr="eq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25908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587952" y="2133600"/>
            <a:ext cx="8001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kumimoji="1" lang="en-US" sz="2200" dirty="0"/>
              <a:t>Part of T(1) </a:t>
            </a:r>
            <a:r>
              <a:rPr kumimoji="1" lang="en-US" sz="2200" dirty="0" smtClean="0"/>
              <a:t>must happen serially and part can be done in parallel</a:t>
            </a:r>
            <a:endParaRPr kumimoji="1" lang="en-US" sz="2200" dirty="0"/>
          </a:p>
          <a:p>
            <a:pPr lvl="1">
              <a:spcBef>
                <a:spcPct val="20000"/>
              </a:spcBef>
              <a:buSzPct val="100000"/>
            </a:pPr>
            <a:r>
              <a:rPr kumimoji="1" lang="en-US" sz="2000" dirty="0" err="1"/>
              <a:t>T</a:t>
            </a:r>
            <a:r>
              <a:rPr kumimoji="1" lang="en-US" sz="2000" baseline="-25000" dirty="0" err="1"/>
              <a:t>s</a:t>
            </a:r>
            <a:r>
              <a:rPr kumimoji="1" lang="en-US" sz="2000" dirty="0"/>
              <a:t> + </a:t>
            </a:r>
            <a:r>
              <a:rPr kumimoji="1" lang="en-US" sz="2000" dirty="0" err="1"/>
              <a:t>T</a:t>
            </a:r>
            <a:r>
              <a:rPr kumimoji="1" lang="en-US" sz="2000" baseline="-25000" dirty="0" err="1"/>
              <a:t>p</a:t>
            </a:r>
            <a:r>
              <a:rPr kumimoji="1" lang="en-US" sz="2000" dirty="0"/>
              <a:t>= T(1) and </a:t>
            </a:r>
            <a:r>
              <a:rPr kumimoji="1" lang="en-US" sz="2000" dirty="0">
                <a:sym typeface="Symbol" pitchFamily="18" charset="2"/>
              </a:rPr>
              <a:t> </a:t>
            </a:r>
            <a:r>
              <a:rPr kumimoji="1" lang="en-US" sz="2000" dirty="0"/>
              <a:t>= </a:t>
            </a:r>
            <a:r>
              <a:rPr kumimoji="1" lang="en-US" sz="2000" dirty="0" err="1"/>
              <a:t>T</a:t>
            </a:r>
            <a:r>
              <a:rPr kumimoji="1" lang="en-US" sz="2000" baseline="-25000" dirty="0" err="1"/>
              <a:t>s</a:t>
            </a:r>
            <a:r>
              <a:rPr kumimoji="1" lang="en-US" sz="2000" dirty="0"/>
              <a:t>/(</a:t>
            </a:r>
            <a:r>
              <a:rPr kumimoji="1" lang="en-US" sz="2000" dirty="0" err="1"/>
              <a:t>T</a:t>
            </a:r>
            <a:r>
              <a:rPr kumimoji="1" lang="en-US" sz="2000" baseline="-25000" dirty="0" err="1"/>
              <a:t>s</a:t>
            </a:r>
            <a:r>
              <a:rPr kumimoji="1" lang="en-US" sz="2000" dirty="0"/>
              <a:t> + </a:t>
            </a:r>
            <a:r>
              <a:rPr kumimoji="1" lang="en-US" sz="2000" dirty="0" err="1"/>
              <a:t>T</a:t>
            </a:r>
            <a:r>
              <a:rPr kumimoji="1" lang="en-US" sz="2000" baseline="-25000" dirty="0" err="1"/>
              <a:t>p</a:t>
            </a:r>
            <a:r>
              <a:rPr kumimoji="1" lang="en-US" sz="2000" dirty="0"/>
              <a:t>)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kumimoji="1" lang="en-US" sz="2200" dirty="0"/>
              <a:t>If serialized optimally:</a:t>
            </a:r>
          </a:p>
        </p:txBody>
      </p:sp>
      <p:pic>
        <p:nvPicPr>
          <p:cNvPr id="29702" name="Picture 6" descr="eq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2" y="3657600"/>
            <a:ext cx="6705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226752" y="3200400"/>
            <a:ext cx="20537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i="1" dirty="0">
                <a:latin typeface="+mn-lt"/>
              </a:rPr>
              <a:t>(</a:t>
            </a:r>
            <a:r>
              <a:rPr lang="en-US" i="1" dirty="0" err="1">
                <a:latin typeface="+mn-lt"/>
              </a:rPr>
              <a:t>Amdahls</a:t>
            </a:r>
            <a:r>
              <a:rPr lang="en-US" i="1" dirty="0">
                <a:latin typeface="+mn-lt"/>
              </a:rPr>
              <a:t>’ law)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87952" y="4953000"/>
            <a:ext cx="7450822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Tx/>
              <a:buChar char="•"/>
            </a:pPr>
            <a:r>
              <a:rPr lang="en-US" sz="2200" dirty="0" smtClean="0">
                <a:latin typeface="+mn-lt"/>
              </a:rPr>
              <a:t>  If </a:t>
            </a:r>
            <a:r>
              <a:rPr lang="en-US" sz="2200" dirty="0" err="1">
                <a:latin typeface="+mn-lt"/>
              </a:rPr>
              <a:t>T</a:t>
            </a:r>
            <a:r>
              <a:rPr lang="en-US" sz="2200" baseline="-25000" dirty="0" err="1">
                <a:latin typeface="+mn-lt"/>
              </a:rPr>
              <a:t>s</a:t>
            </a:r>
            <a:r>
              <a:rPr lang="en-US" sz="2200" dirty="0">
                <a:latin typeface="+mn-lt"/>
              </a:rPr>
              <a:t> = 0, everything parallelizable but then no communication</a:t>
            </a:r>
          </a:p>
          <a:p>
            <a:r>
              <a:rPr lang="en-US" sz="2000" dirty="0">
                <a:latin typeface="+mn-lt"/>
              </a:rPr>
              <a:t>	(ex: players at own console with no interaction)</a:t>
            </a:r>
          </a:p>
          <a:p>
            <a:pPr>
              <a:buFontTx/>
              <a:buChar char="•"/>
            </a:pPr>
            <a:r>
              <a:rPr lang="en-US" sz="2200" dirty="0" smtClean="0">
                <a:latin typeface="+mn-lt"/>
              </a:rPr>
              <a:t>  If </a:t>
            </a:r>
            <a:r>
              <a:rPr lang="en-US" sz="2200" dirty="0" err="1">
                <a:latin typeface="+mn-lt"/>
              </a:rPr>
              <a:t>T</a:t>
            </a:r>
            <a:r>
              <a:rPr lang="en-US" sz="2200" baseline="-25000" dirty="0" err="1">
                <a:latin typeface="+mn-lt"/>
              </a:rPr>
              <a:t>p</a:t>
            </a:r>
            <a:r>
              <a:rPr lang="en-US" sz="2200" dirty="0">
                <a:latin typeface="+mn-lt"/>
              </a:rPr>
              <a:t> = 0, then turn based</a:t>
            </a:r>
          </a:p>
          <a:p>
            <a:pPr>
              <a:buFontTx/>
              <a:buChar char="•"/>
            </a:pPr>
            <a:r>
              <a:rPr lang="en-US" sz="2200" dirty="0" smtClean="0">
                <a:latin typeface="+mn-lt"/>
              </a:rPr>
              <a:t>  Between </a:t>
            </a:r>
            <a:r>
              <a:rPr lang="en-US" sz="2200" dirty="0">
                <a:latin typeface="+mn-lt"/>
              </a:rPr>
              <a:t>are MCGs which have some of both</a:t>
            </a:r>
          </a:p>
        </p:txBody>
      </p:sp>
    </p:spTree>
    <p:extLst>
      <p:ext uri="{BB962C8B-B14F-4D97-AF65-F5344CB8AC3E}">
        <p14:creationId xmlns:p14="http://schemas.microsoft.com/office/powerpoint/2010/main" val="678174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smtClean="0"/>
              <a:t>Serial and Parallel MCGs</a:t>
            </a:r>
          </a:p>
        </p:txBody>
      </p:sp>
      <p:pic>
        <p:nvPicPr>
          <p:cNvPr id="30723" name="Picture 3" descr="C:\Documents and Settings\Owner\Desktop\skh02\fig9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54864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C:\Documents and Settings\Owner\Desktop\skh02\fig9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5638800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C:\Documents and Settings\Owner\Desktop\skh02\fig9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76800"/>
            <a:ext cx="57912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781800" y="1347788"/>
            <a:ext cx="18382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000">
                <a:latin typeface="+mn-lt"/>
              </a:rPr>
              <a:t>Separate games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934200" y="3352800"/>
            <a:ext cx="13533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000">
                <a:latin typeface="+mn-lt"/>
              </a:rPr>
              <a:t>Turn-based</a:t>
            </a:r>
          </a:p>
          <a:p>
            <a:r>
              <a:rPr lang="en-US" sz="2000">
                <a:latin typeface="+mn-lt"/>
              </a:rPr>
              <a:t>games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7086600" y="5105400"/>
            <a:ext cx="12970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000">
                <a:latin typeface="+mn-lt"/>
              </a:rPr>
              <a:t>Interactive</a:t>
            </a:r>
          </a:p>
          <a:p>
            <a:r>
              <a:rPr lang="en-US" sz="2000">
                <a:latin typeface="+mn-lt"/>
              </a:rPr>
              <a:t>games</a:t>
            </a:r>
          </a:p>
        </p:txBody>
      </p:sp>
    </p:spTree>
    <p:extLst>
      <p:ext uri="{BB962C8B-B14F-4D97-AF65-F5344CB8AC3E}">
        <p14:creationId xmlns:p14="http://schemas.microsoft.com/office/powerpoint/2010/main" val="208969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Synchronization in </a:t>
            </a:r>
            <a:r>
              <a:rPr lang="en-US" dirty="0" err="1" smtClean="0"/>
              <a:t>AoE</a:t>
            </a:r>
            <a:r>
              <a:rPr lang="en-US" dirty="0" smtClean="0"/>
              <a:t> 			</a:t>
            </a:r>
            <a:r>
              <a:rPr lang="en-US" dirty="0" smtClean="0">
                <a:solidFill>
                  <a:srgbClr val="008000"/>
                </a:solidFill>
              </a:rPr>
              <a:t>(next)</a:t>
            </a:r>
          </a:p>
          <a:p>
            <a:r>
              <a:rPr lang="en-US" dirty="0" smtClean="0"/>
              <a:t>Aspects of Networking</a:t>
            </a:r>
          </a:p>
          <a:p>
            <a:r>
              <a:rPr lang="en-US" dirty="0" smtClean="0"/>
              <a:t>Cloud Games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68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smtClean="0"/>
              <a:t>Communication Capacity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897775"/>
            <a:ext cx="7772400" cy="4267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Scalability limited by communication requirements of chosen architecture</a:t>
            </a:r>
          </a:p>
        </p:txBody>
      </p:sp>
      <p:pic>
        <p:nvPicPr>
          <p:cNvPr id="31748" name="Picture 4" descr="C:\Documents and Settings\Owner\Desktop\skh02\tab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74295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352800" y="2590800"/>
            <a:ext cx="1197507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dirty="0">
                <a:latin typeface="+mn-lt"/>
              </a:rPr>
              <a:t>(Multicasting)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4648200" y="27432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900545" y="4406150"/>
            <a:ext cx="688560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SzPct val="85000"/>
              <a:buFontTx/>
              <a:buChar char="•"/>
            </a:pPr>
            <a:r>
              <a:rPr lang="en-US" dirty="0">
                <a:latin typeface="+mn-lt"/>
              </a:rPr>
              <a:t> Can consider pool of </a:t>
            </a:r>
            <a:r>
              <a:rPr lang="en-US" i="1" dirty="0">
                <a:latin typeface="+mn-lt"/>
              </a:rPr>
              <a:t>m</a:t>
            </a:r>
            <a:r>
              <a:rPr lang="en-US" dirty="0">
                <a:latin typeface="+mn-lt"/>
              </a:rPr>
              <a:t> servers with </a:t>
            </a:r>
            <a:r>
              <a:rPr lang="en-US" i="1" dirty="0">
                <a:latin typeface="+mn-lt"/>
              </a:rPr>
              <a:t>n</a:t>
            </a:r>
            <a:r>
              <a:rPr lang="en-US" dirty="0">
                <a:latin typeface="+mn-lt"/>
              </a:rPr>
              <a:t> clients</a:t>
            </a:r>
          </a:p>
          <a:p>
            <a:pPr>
              <a:buSzPct val="85000"/>
            </a:pPr>
            <a:r>
              <a:rPr lang="en-US" dirty="0">
                <a:latin typeface="+mn-lt"/>
              </a:rPr>
              <a:t>divided evenly amongst them</a:t>
            </a:r>
          </a:p>
          <a:p>
            <a:pPr>
              <a:buSzPct val="85000"/>
              <a:buFontTx/>
              <a:buChar char="•"/>
            </a:pPr>
            <a:r>
              <a:rPr lang="en-US" dirty="0">
                <a:latin typeface="+mn-lt"/>
              </a:rPr>
              <a:t> Servers in hierarchy have root as bottleneck</a:t>
            </a:r>
          </a:p>
          <a:p>
            <a:pPr>
              <a:buSzPct val="85000"/>
              <a:buFontTx/>
              <a:buChar char="•"/>
            </a:pPr>
            <a:r>
              <a:rPr lang="en-US" dirty="0">
                <a:latin typeface="+mn-lt"/>
              </a:rPr>
              <a:t> In order not to increase with </a:t>
            </a:r>
            <a:r>
              <a:rPr lang="en-US" i="1" dirty="0">
                <a:latin typeface="+mn-lt"/>
              </a:rPr>
              <a:t>n</a:t>
            </a:r>
            <a:r>
              <a:rPr lang="en-US" dirty="0">
                <a:latin typeface="+mn-lt"/>
              </a:rPr>
              <a:t>, must have clients</a:t>
            </a:r>
          </a:p>
          <a:p>
            <a:pPr>
              <a:buSzPct val="85000"/>
            </a:pPr>
            <a:r>
              <a:rPr lang="en-US" dirty="0">
                <a:latin typeface="+mn-lt"/>
              </a:rPr>
              <a:t>not aware of other clients (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interest management</a:t>
            </a:r>
            <a:r>
              <a:rPr lang="en-US" dirty="0">
                <a:latin typeface="+mn-lt"/>
              </a:rPr>
              <a:t>) and</a:t>
            </a:r>
          </a:p>
          <a:p>
            <a:r>
              <a:rPr lang="en-US" dirty="0">
                <a:latin typeface="+mn-lt"/>
              </a:rPr>
              <a:t>do message aggregation</a:t>
            </a:r>
          </a:p>
        </p:txBody>
      </p:sp>
    </p:spTree>
    <p:extLst>
      <p:ext uri="{BB962C8B-B14F-4D97-AF65-F5344CB8AC3E}">
        <p14:creationId xmlns:p14="http://schemas.microsoft.com/office/powerpoint/2010/main" val="1354906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Cheating</a:t>
            </a:r>
            <a:endParaRPr lang="en-US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Unique to games</a:t>
            </a:r>
          </a:p>
          <a:p>
            <a:pPr lvl="1"/>
            <a:r>
              <a:rPr lang="en-US" dirty="0" smtClean="0"/>
              <a:t>Other multi-person applications don’t have</a:t>
            </a:r>
          </a:p>
          <a:p>
            <a:pPr lvl="1"/>
            <a:r>
              <a:rPr lang="en-US" dirty="0" smtClean="0"/>
              <a:t>In DIS, military not public and considered trustworthy</a:t>
            </a:r>
          </a:p>
          <a:p>
            <a:r>
              <a:rPr lang="en-US" dirty="0" smtClean="0"/>
              <a:t>Cheaters want:</a:t>
            </a:r>
          </a:p>
          <a:p>
            <a:pPr lvl="1"/>
            <a:r>
              <a:rPr lang="en-US" i="1" dirty="0" smtClean="0"/>
              <a:t>Vandalism</a:t>
            </a:r>
            <a:r>
              <a:rPr lang="en-US" dirty="0" smtClean="0"/>
              <a:t> – create havoc (relatively few</a:t>
            </a:r>
            <a:r>
              <a:rPr lang="en-US" dirty="0" smtClean="0"/>
              <a:t>).  </a:t>
            </a:r>
          </a:p>
          <a:p>
            <a:pPr lvl="2"/>
            <a:r>
              <a:rPr lang="en-US" dirty="0" smtClean="0"/>
              <a:t>Mostly, game design to prevent (e.g., no friendly fire)</a:t>
            </a:r>
            <a:endParaRPr lang="en-US" dirty="0" smtClean="0"/>
          </a:p>
          <a:p>
            <a:pPr lvl="1"/>
            <a:r>
              <a:rPr lang="en-US" i="1" dirty="0" smtClean="0"/>
              <a:t>Dominance</a:t>
            </a:r>
            <a:r>
              <a:rPr lang="en-US" dirty="0" smtClean="0"/>
              <a:t> – gain advantage (more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Next slides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3511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Packet and Traffic Tampering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i="1" dirty="0" smtClean="0"/>
              <a:t>Packet </a:t>
            </a:r>
            <a:r>
              <a:rPr lang="en-US" i="1" dirty="0" smtClean="0"/>
              <a:t>interception</a:t>
            </a:r>
            <a:r>
              <a:rPr lang="en-US" dirty="0" smtClean="0"/>
              <a:t> – prevent some packets from reaching cheater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e.g., suppress damage packets, so cheater is invulnerable</a:t>
            </a:r>
          </a:p>
          <a:p>
            <a:pPr>
              <a:lnSpc>
                <a:spcPct val="90000"/>
              </a:lnSpc>
            </a:pPr>
            <a:r>
              <a:rPr lang="en-US" i="1" dirty="0" smtClean="0"/>
              <a:t>Packet replay</a:t>
            </a:r>
            <a:r>
              <a:rPr lang="en-US" dirty="0" smtClean="0"/>
              <a:t> – repeat event over for added advantage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e.g., multiple bullets or rockets if otherwise </a:t>
            </a:r>
            <a:r>
              <a:rPr lang="en-US" dirty="0" smtClean="0"/>
              <a:t>limited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Solutions: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MD5 Checksum or Encrypt packets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Authoritative host keeps within bounds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6929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290090" cy="1143000"/>
          </a:xfrm>
        </p:spPr>
        <p:txBody>
          <a:bodyPr/>
          <a:lstStyle/>
          <a:p>
            <a:r>
              <a:rPr lang="en-US" dirty="0" smtClean="0"/>
              <a:t>Packet </a:t>
            </a:r>
            <a:r>
              <a:rPr lang="en-US" dirty="0" smtClean="0"/>
              <a:t>Tampering</a:t>
            </a:r>
            <a:endParaRPr lang="en-US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5257800" cy="3809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i="1" dirty="0" smtClean="0"/>
              <a:t>Reflex augmentation</a:t>
            </a:r>
            <a:r>
              <a:rPr lang="en-US" dirty="0" smtClean="0"/>
              <a:t> - enhance cheater’s reactions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e.g., aiming proxy monitors opponents movement packets, when cheater fires, improve </a:t>
            </a:r>
            <a:r>
              <a:rPr lang="en-US" dirty="0" smtClean="0"/>
              <a:t>aim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Tough to detect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E.g., </a:t>
            </a:r>
            <a:r>
              <a:rPr lang="en-US" dirty="0" err="1" smtClean="0"/>
              <a:t>PunkBuster</a:t>
            </a:r>
            <a:r>
              <a:rPr lang="en-US" dirty="0" smtClean="0"/>
              <a:t> – scan for “known” hacks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False positives?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"/>
            <a:ext cx="22987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2200" y="6248400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aimbot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91400" y="6254885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human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51179" y="5723979"/>
            <a:ext cx="2667000" cy="769441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fontAlgn="base"/>
            <a:r>
              <a:rPr lang="en-US" sz="1100" dirty="0" smtClean="0"/>
              <a:t>S. Yeung and J. </a:t>
            </a:r>
            <a:r>
              <a:rPr lang="en-US" sz="1100" dirty="0" err="1" smtClean="0"/>
              <a:t>Lui</a:t>
            </a:r>
            <a:r>
              <a:rPr lang="en-US" sz="1100" dirty="0" smtClean="0"/>
              <a:t>. “Dynamic </a:t>
            </a:r>
            <a:r>
              <a:rPr lang="en-US" sz="1100" dirty="0"/>
              <a:t>Bayesian approach for detecting cheats in multi-player online </a:t>
            </a:r>
            <a:r>
              <a:rPr lang="en-US" sz="1100" dirty="0" smtClean="0"/>
              <a:t>games”, Springer Multimedia Systems, </a:t>
            </a:r>
            <a:r>
              <a:rPr lang="en-US" sz="1100" dirty="0" smtClean="0"/>
              <a:t>Vol. 14, No. 4 Sep. 2008.</a:t>
            </a:r>
          </a:p>
        </p:txBody>
      </p:sp>
    </p:spTree>
    <p:extLst>
      <p:ext uri="{BB962C8B-B14F-4D97-AF65-F5344CB8AC3E}">
        <p14:creationId xmlns:p14="http://schemas.microsoft.com/office/powerpoint/2010/main" val="18781378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Information Exposure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4419600" cy="5486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Allows cheater to gain access to replicated, hidden game data (e.g. status of other players)</a:t>
            </a:r>
          </a:p>
          <a:p>
            <a:pPr lvl="1"/>
            <a:r>
              <a:rPr lang="en-US" sz="1800" dirty="0" smtClean="0"/>
              <a:t>Passive, since does not alter traffic</a:t>
            </a:r>
          </a:p>
          <a:p>
            <a:pPr lvl="1"/>
            <a:r>
              <a:rPr lang="en-US" sz="1800" dirty="0" smtClean="0"/>
              <a:t>e.g., ignore “fog of war” in RTS, or “wall hack” to see through walls in FPS</a:t>
            </a:r>
          </a:p>
          <a:p>
            <a:r>
              <a:rPr lang="en-US" sz="2000" dirty="0" smtClean="0"/>
              <a:t>Cannot be defeated by network alone</a:t>
            </a:r>
          </a:p>
          <a:p>
            <a:r>
              <a:rPr lang="en-US" sz="2000" dirty="0" smtClean="0"/>
              <a:t>Instead:</a:t>
            </a:r>
          </a:p>
          <a:p>
            <a:pPr lvl="1"/>
            <a:r>
              <a:rPr lang="en-US" sz="1800" dirty="0" smtClean="0"/>
              <a:t>Sensitive data should be encoded</a:t>
            </a:r>
          </a:p>
          <a:p>
            <a:pPr lvl="1"/>
            <a:r>
              <a:rPr lang="en-US" sz="1800" dirty="0" smtClean="0"/>
              <a:t>Kept in hard-to-detect memory location</a:t>
            </a:r>
          </a:p>
          <a:p>
            <a:pPr lvl="1"/>
            <a:r>
              <a:rPr lang="en-US" sz="1800" dirty="0" smtClean="0"/>
              <a:t>Centralized server may detect cheating (e.g., attack enemy could not have seen</a:t>
            </a:r>
            <a:r>
              <a:rPr lang="en-US" sz="1800" dirty="0" smtClean="0"/>
              <a:t>)</a:t>
            </a:r>
            <a:endParaRPr lang="en-US" sz="1800" dirty="0" smtClean="0"/>
          </a:p>
        </p:txBody>
      </p:sp>
      <p:pic>
        <p:nvPicPr>
          <p:cNvPr id="2050" name="Picture 2" descr="http://www.veteknoloji.com/program/resim/wolfteam_wall_hack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574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277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Synchronization in </a:t>
            </a:r>
            <a:r>
              <a:rPr lang="en-US" dirty="0" err="1" smtClean="0"/>
              <a:t>AoE</a:t>
            </a:r>
            <a:r>
              <a:rPr lang="en-US" dirty="0" smtClean="0"/>
              <a:t> 			</a:t>
            </a:r>
            <a:r>
              <a:rPr lang="en-US" dirty="0" smtClean="0">
                <a:solidFill>
                  <a:srgbClr val="C00000"/>
                </a:solidFill>
              </a:rPr>
              <a:t>(done)</a:t>
            </a:r>
          </a:p>
          <a:p>
            <a:r>
              <a:rPr lang="en-US" dirty="0" smtClean="0"/>
              <a:t>Aspects of Networking			</a:t>
            </a:r>
            <a:r>
              <a:rPr lang="en-US" dirty="0" smtClean="0">
                <a:solidFill>
                  <a:srgbClr val="C00000"/>
                </a:solidFill>
              </a:rPr>
              <a:t>(done)</a:t>
            </a:r>
            <a:endParaRPr lang="en-US" dirty="0" smtClean="0"/>
          </a:p>
          <a:p>
            <a:r>
              <a:rPr lang="en-US" dirty="0" smtClean="0"/>
              <a:t>Cloud Games					</a:t>
            </a:r>
            <a:r>
              <a:rPr lang="en-US" dirty="0" smtClean="0">
                <a:solidFill>
                  <a:srgbClr val="008000"/>
                </a:solidFill>
              </a:rPr>
              <a:t>(next)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2653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Games as a Service?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Potential scalability</a:t>
            </a:r>
          </a:p>
          <a:p>
            <a:pPr lvl="1"/>
            <a:r>
              <a:rPr lang="en-US" dirty="0" smtClean="0"/>
              <a:t>Overcome processing and storage limitations</a:t>
            </a:r>
          </a:p>
          <a:p>
            <a:r>
              <a:rPr lang="en-US" dirty="0" smtClean="0"/>
              <a:t>Cross-platform support</a:t>
            </a:r>
          </a:p>
          <a:p>
            <a:pPr lvl="1"/>
            <a:r>
              <a:rPr lang="en-US" dirty="0" smtClean="0"/>
              <a:t>Can run games built for different platforms (e.g., Xbox and </a:t>
            </a:r>
            <a:r>
              <a:rPr lang="en-US" dirty="0" err="1" smtClean="0"/>
              <a:t>Playstation</a:t>
            </a:r>
            <a:r>
              <a:rPr lang="en-US" dirty="0" smtClean="0"/>
              <a:t>) on one device</a:t>
            </a:r>
          </a:p>
          <a:p>
            <a:r>
              <a:rPr lang="en-US" dirty="0" smtClean="0"/>
              <a:t>Piracy prevention</a:t>
            </a:r>
          </a:p>
          <a:p>
            <a:pPr lvl="1"/>
            <a:r>
              <a:rPr lang="en-US" dirty="0" smtClean="0"/>
              <a:t>Since game code is stored in cloud, cannot be copied</a:t>
            </a:r>
          </a:p>
          <a:p>
            <a:r>
              <a:rPr lang="en-US" dirty="0" smtClean="0"/>
              <a:t>Click-to-play</a:t>
            </a:r>
          </a:p>
          <a:p>
            <a:pPr lvl="1"/>
            <a:r>
              <a:rPr lang="en-US" dirty="0" smtClean="0"/>
              <a:t>Game can be run without installation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5206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Game Modules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165600" cy="5181600"/>
          </a:xfrm>
        </p:spPr>
        <p:txBody>
          <a:bodyPr>
            <a:normAutofit fontScale="92500"/>
          </a:bodyPr>
          <a:lstStyle/>
          <a:p>
            <a:r>
              <a:rPr lang="en-US" i="1" dirty="0" smtClean="0"/>
              <a:t>Input</a:t>
            </a:r>
            <a:r>
              <a:rPr lang="en-US" dirty="0" smtClean="0"/>
              <a:t> – receives </a:t>
            </a:r>
            <a:r>
              <a:rPr lang="en-US" dirty="0"/>
              <a:t>control messages from </a:t>
            </a:r>
            <a:r>
              <a:rPr lang="en-US" dirty="0" smtClean="0"/>
              <a:t>players</a:t>
            </a:r>
          </a:p>
          <a:p>
            <a:r>
              <a:rPr lang="en-US" i="1" dirty="0" smtClean="0"/>
              <a:t>Game logic </a:t>
            </a:r>
            <a:r>
              <a:rPr lang="en-US" dirty="0" smtClean="0"/>
              <a:t>–  manages game content</a:t>
            </a:r>
          </a:p>
          <a:p>
            <a:r>
              <a:rPr lang="en-US" i="1" dirty="0" smtClean="0"/>
              <a:t>Networking</a:t>
            </a:r>
            <a:r>
              <a:rPr lang="en-US" dirty="0" smtClean="0"/>
              <a:t> – exchanges data with server </a:t>
            </a:r>
          </a:p>
          <a:p>
            <a:r>
              <a:rPr lang="en-US" i="1" dirty="0" smtClean="0"/>
              <a:t>Rendering</a:t>
            </a:r>
            <a:r>
              <a:rPr lang="en-US" dirty="0" smtClean="0"/>
              <a:t> – renders game frames</a:t>
            </a:r>
          </a:p>
          <a:p>
            <a:r>
              <a:rPr lang="en-US" dirty="0" smtClean="0"/>
              <a:t>How do put in cloud?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1600200"/>
            <a:ext cx="48260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5099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Game Modules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165600" cy="518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Cuts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All game logic on player, cloud only relay information (traditional network game)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Player only gets input and displays frames (remote rendering)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Player gets input and renders frames (local rendering)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1600200"/>
            <a:ext cx="48260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3458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Rendering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4826000"/>
            <a:ext cx="4987770" cy="12493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e.g.,</a:t>
            </a:r>
          </a:p>
          <a:p>
            <a:pPr lvl="1"/>
            <a:r>
              <a:rPr lang="en-US" dirty="0" err="1" smtClean="0">
                <a:solidFill>
                  <a:srgbClr val="008000"/>
                </a:solidFill>
              </a:rPr>
              <a:t>Onlive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(commercial)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Gaming Anywhere </a:t>
            </a:r>
            <a:r>
              <a:rPr lang="en-US" dirty="0" smtClean="0"/>
              <a:t>(research)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Cloud Saucer Shoot</a:t>
            </a:r>
            <a:r>
              <a:rPr lang="en-US" dirty="0" smtClean="0"/>
              <a:t> (teaching)</a:t>
            </a:r>
            <a:endParaRPr lang="en-US" dirty="0" smtClean="0">
              <a:solidFill>
                <a:srgbClr val="008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315" y="1219200"/>
            <a:ext cx="572436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09730" y="2042318"/>
            <a:ext cx="2819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Cloud runs full, traditional game</a:t>
            </a:r>
          </a:p>
          <a:p>
            <a:r>
              <a:rPr lang="en-US" dirty="0" smtClean="0"/>
              <a:t>Captures video (“scrape” screen) and encode</a:t>
            </a:r>
          </a:p>
          <a:p>
            <a:r>
              <a:rPr lang="en-US" dirty="0" smtClean="0"/>
              <a:t>Client only needs capability to decode and play</a:t>
            </a:r>
          </a:p>
          <a:p>
            <a:pPr lvl="1"/>
            <a:r>
              <a:rPr lang="en-US" dirty="0" smtClean="0"/>
              <a:t>Relatively minor requirements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Bitrate requirements can be an issue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4073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4" name="Picture 4" descr="C:\Documents and Settings\Owner\Desktop\bt01\Screen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8834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7264"/>
            <a:ext cx="8229600" cy="909536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Age of Empires – Real Time Strategy</a:t>
            </a:r>
          </a:p>
        </p:txBody>
      </p:sp>
      <p:sp>
        <p:nvSpPr>
          <p:cNvPr id="419845" name="Text Box 5"/>
          <p:cNvSpPr txBox="1">
            <a:spLocks noChangeArrowheads="1"/>
          </p:cNvSpPr>
          <p:nvPr/>
        </p:nvSpPr>
        <p:spPr bwMode="auto">
          <a:xfrm>
            <a:off x="533400" y="1676400"/>
            <a:ext cx="1089850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9900"/>
                </a:solidFill>
                <a:latin typeface="Calibri" panose="020F0502020204030204" pitchFamily="34" charset="0"/>
              </a:rPr>
              <a:t>Build</a:t>
            </a:r>
          </a:p>
          <a:p>
            <a:pPr>
              <a:buFontTx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Combat</a:t>
            </a:r>
          </a:p>
          <a:p>
            <a:pPr>
              <a:buFontTx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CCCC00"/>
                </a:solidFill>
                <a:latin typeface="Calibri" panose="020F0502020204030204" pitchFamily="34" charset="0"/>
              </a:rPr>
              <a:t>Explore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3643" y="6400800"/>
            <a:ext cx="2412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Microsoft Studios, 1997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1844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Rendering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9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Instead of video frames, send display instructions</a:t>
            </a:r>
          </a:p>
          <a:p>
            <a:pPr lvl="1"/>
            <a:r>
              <a:rPr lang="en-US" dirty="0" smtClean="0"/>
              <a:t>Potentially great bitrate savings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Challenge for instruction set: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ble to represent all images for all games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5129396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51816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e.g.,  Browser-based games (via HTML5 and/or </a:t>
            </a:r>
            <a:r>
              <a:rPr lang="en-US" dirty="0" err="1" smtClean="0">
                <a:solidFill>
                  <a:srgbClr val="008000"/>
                </a:solidFill>
              </a:rPr>
              <a:t>Javascript</a:t>
            </a:r>
            <a:r>
              <a:rPr lang="en-US" dirty="0" smtClean="0">
                <a:solidFill>
                  <a:srgbClr val="008000"/>
                </a:solidFill>
              </a:rPr>
              <a:t>), [De Winter et al., NOSSDAV ‘06]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99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Distribution of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670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Partitioning coordinator if/when to migrate functionality (e.g., reduce cloud load and/or when terminal has greater capabilities)</a:t>
            </a:r>
          </a:p>
          <a:p>
            <a:pPr lvl="1"/>
            <a:r>
              <a:rPr lang="en-US" dirty="0" smtClean="0"/>
              <a:t>Remote and Local rendering cases (above) are really just special cases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Challenge: how to do so in general, how to synchronize if both cloud + terminal have module (e.g., “6”)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581899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8600" y="5638800"/>
            <a:ext cx="323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e.g., [</a:t>
            </a:r>
            <a:r>
              <a:rPr lang="en-US" dirty="0" err="1" smtClean="0">
                <a:solidFill>
                  <a:srgbClr val="008000"/>
                </a:solidFill>
              </a:rPr>
              <a:t>Cai</a:t>
            </a:r>
            <a:r>
              <a:rPr lang="en-US" dirty="0" smtClean="0">
                <a:solidFill>
                  <a:srgbClr val="008000"/>
                </a:solidFill>
              </a:rPr>
              <a:t> et al.,  </a:t>
            </a:r>
            <a:r>
              <a:rPr lang="en-US" dirty="0" err="1" smtClean="0">
                <a:solidFill>
                  <a:srgbClr val="008000"/>
                </a:solidFill>
              </a:rPr>
              <a:t>CloudCom</a:t>
            </a:r>
            <a:r>
              <a:rPr lang="en-US" dirty="0" smtClean="0">
                <a:solidFill>
                  <a:srgbClr val="008000"/>
                </a:solidFill>
              </a:rPr>
              <a:t> 2013]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649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Application Streams vs. Game Streams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Traditional thin </a:t>
            </a:r>
            <a:r>
              <a:rPr lang="en-US" dirty="0"/>
              <a:t>client </a:t>
            </a:r>
            <a:r>
              <a:rPr lang="en-US" dirty="0" smtClean="0"/>
              <a:t>applications (e.g., x-term, remote login shell):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Relatively casual interaction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e.g., typing </a:t>
            </a:r>
            <a:r>
              <a:rPr lang="en-US" dirty="0"/>
              <a:t>or mouse clicking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Infrequent display updates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e.g., </a:t>
            </a:r>
            <a:r>
              <a:rPr lang="en-US" dirty="0"/>
              <a:t>character updates or scrolling text</a:t>
            </a:r>
          </a:p>
          <a:p>
            <a:pPr>
              <a:lnSpc>
                <a:spcPct val="90000"/>
              </a:lnSpc>
            </a:pPr>
            <a:r>
              <a:rPr lang="en-US" dirty="0"/>
              <a:t>Computer games: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Intense interaction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e.g., </a:t>
            </a:r>
            <a:r>
              <a:rPr lang="en-US" dirty="0"/>
              <a:t>avatar movement and shooting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Frequently changing displays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e.g., 360 </a:t>
            </a:r>
            <a:r>
              <a:rPr lang="en-US" dirty="0"/>
              <a:t>degree panning</a:t>
            </a:r>
          </a:p>
        </p:txBody>
      </p:sp>
    </p:spTree>
    <p:extLst>
      <p:ext uri="{BB962C8B-B14F-4D97-AF65-F5344CB8AC3E}">
        <p14:creationId xmlns:p14="http://schemas.microsoft.com/office/powerpoint/2010/main" val="186653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Motion and Scene </a:t>
            </a:r>
            <a:r>
              <a:rPr lang="en-US" sz="4000" dirty="0" smtClean="0"/>
              <a:t>Complexity - Summary</a:t>
            </a:r>
            <a:endParaRPr lang="en-US" sz="4000" dirty="0"/>
          </a:p>
        </p:txBody>
      </p:sp>
      <p:pic>
        <p:nvPicPr>
          <p:cNvPr id="782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371600"/>
            <a:ext cx="549816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7852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Downstream Bitrate</a:t>
            </a:r>
            <a:br>
              <a:rPr lang="en-US" dirty="0"/>
            </a:br>
            <a:r>
              <a:rPr lang="en-US" sz="3600" dirty="0" smtClean="0"/>
              <a:t>Capacity restriction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4513606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46960"/>
            <a:ext cx="407555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7401" y="5791200"/>
            <a:ext cx="5029200" cy="6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Capacity affects frame rate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OnLive</a:t>
            </a:r>
            <a:r>
              <a:rPr lang="en-US" dirty="0" smtClean="0"/>
              <a:t> recommends 5 Mb/s, but accepts 2 Mb/s)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9195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Predicted Player Performance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07" y="1219200"/>
            <a:ext cx="52578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5835227"/>
            <a:ext cx="5334000" cy="6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(Model based on FPS data with restricted frame rates)</a:t>
            </a:r>
          </a:p>
          <a:p>
            <a:r>
              <a:rPr lang="en-US" dirty="0" smtClean="0"/>
              <a:t>Capacity affects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3658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</a:t>
            </a:r>
            <a:r>
              <a:rPr lang="en-US" dirty="0" smtClean="0"/>
              <a:t>Turbulence </a:t>
            </a:r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3533"/>
            <a:ext cx="73628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6385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Cloud-Game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Games as service new model for cloud computing</a:t>
            </a:r>
          </a:p>
          <a:p>
            <a:pPr lvl="1"/>
            <a:r>
              <a:rPr lang="en-US" dirty="0" smtClean="0"/>
              <a:t>Choices on distribution of rendering and computation</a:t>
            </a:r>
          </a:p>
          <a:p>
            <a:r>
              <a:rPr lang="en-US" dirty="0" smtClean="0"/>
              <a:t>Cloud games are like video, but different</a:t>
            </a:r>
          </a:p>
          <a:p>
            <a:pPr lvl="1"/>
            <a:r>
              <a:rPr lang="en-US" dirty="0" smtClean="0"/>
              <a:t>Wider range of motion and scene complexity</a:t>
            </a:r>
          </a:p>
          <a:p>
            <a:r>
              <a:rPr lang="en-US" dirty="0" err="1" smtClean="0"/>
              <a:t>OnLive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Like video conference down, traditional games up</a:t>
            </a:r>
          </a:p>
          <a:p>
            <a:pPr lvl="1"/>
            <a:r>
              <a:rPr lang="en-US" dirty="0" smtClean="0"/>
              <a:t>Bitrate responds to capacity, but not loss or latency</a:t>
            </a:r>
          </a:p>
          <a:p>
            <a:pPr lvl="2"/>
            <a:r>
              <a:rPr lang="en-US" dirty="0" smtClean="0"/>
              <a:t>Not TCP-Friendly</a:t>
            </a:r>
          </a:p>
          <a:p>
            <a:pPr lvl="1"/>
            <a:r>
              <a:rPr lang="en-US" dirty="0" smtClean="0"/>
              <a:t>Best for players above 5 Mb/s, with 2 Mb/s minimum</a:t>
            </a:r>
          </a:p>
          <a:p>
            <a:pPr lvl="2"/>
            <a:r>
              <a:rPr lang="en-US" dirty="0" smtClean="0"/>
              <a:t>Lower capacities affect </a:t>
            </a:r>
            <a:r>
              <a:rPr lang="en-US" smtClean="0"/>
              <a:t>player performance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7216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AoE</a:t>
            </a:r>
            <a:r>
              <a:rPr lang="en-US" altLang="en-US" dirty="0"/>
              <a:t>: Multiplayer Design Goals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Wanted: army on army, large supporting structure, … (“1500 archers on a …”)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Support </a:t>
            </a:r>
            <a:r>
              <a:rPr lang="en-US" altLang="en-US" dirty="0"/>
              <a:t>for 8 players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Smooth simulation over modem, Internet, LAN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Target platform: 16 MB P-90, 28.8 modem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15 </a:t>
            </a:r>
            <a:r>
              <a:rPr lang="en-US" altLang="en-US" dirty="0"/>
              <a:t>frames per second (one frame every 67 </a:t>
            </a:r>
            <a:r>
              <a:rPr lang="en-US" altLang="en-US" dirty="0" err="1"/>
              <a:t>ms</a:t>
            </a:r>
            <a:r>
              <a:rPr lang="en-US" alt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Use (existing) Genie engine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2d, sprites in 256 colors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Reasonably stable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678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AoE</a:t>
            </a:r>
            <a:r>
              <a:rPr lang="en-US" altLang="en-US" dirty="0" smtClean="0"/>
              <a:t> in Early Stages</a:t>
            </a:r>
            <a:endParaRPr lang="en-US" altLang="en-US" dirty="0"/>
          </a:p>
        </p:txBody>
      </p:sp>
      <p:sp>
        <p:nvSpPr>
          <p:cNvPr id="424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Engine performance breakdown: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 smtClean="0"/>
              <a:t>30% graphic rendering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 smtClean="0"/>
              <a:t>30% AI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 smtClean="0"/>
              <a:t>30% simulation</a:t>
            </a:r>
          </a:p>
          <a:p>
            <a:r>
              <a:rPr lang="en-US" altLang="en-US" sz="2400" dirty="0" smtClean="0"/>
              <a:t>Time </a:t>
            </a:r>
            <a:r>
              <a:rPr lang="en-US" altLang="en-US" sz="2400" dirty="0"/>
              <a:t>to complete each simulation step varied:</a:t>
            </a:r>
          </a:p>
          <a:p>
            <a:pPr lvl="1"/>
            <a:r>
              <a:rPr lang="en-US" altLang="en-US" sz="2200" dirty="0"/>
              <a:t>Render time changes with number of units</a:t>
            </a:r>
          </a:p>
          <a:p>
            <a:pPr lvl="1"/>
            <a:r>
              <a:rPr lang="en-US" altLang="en-US" sz="2200" dirty="0"/>
              <a:t>When scrolling</a:t>
            </a:r>
          </a:p>
          <a:p>
            <a:pPr lvl="1"/>
            <a:r>
              <a:rPr lang="en-US" altLang="en-US" sz="2200" dirty="0"/>
              <a:t>AI computation time varied with units or time</a:t>
            </a:r>
          </a:p>
          <a:p>
            <a:pPr lvl="1"/>
            <a:r>
              <a:rPr lang="en-US" altLang="en-US" sz="2200" dirty="0"/>
              <a:t>As much as 200 </a:t>
            </a:r>
            <a:r>
              <a:rPr lang="en-US" altLang="en-US" sz="2200" dirty="0" err="1"/>
              <a:t>ms</a:t>
            </a:r>
            <a:r>
              <a:rPr lang="en-US" altLang="en-US" sz="2200" dirty="0"/>
              <a:t> (larger than a frame time!)</a:t>
            </a:r>
          </a:p>
          <a:p>
            <a:r>
              <a:rPr lang="en-US" altLang="en-US" sz="2400" dirty="0"/>
              <a:t>Bandwidth a critical resource:</a:t>
            </a:r>
          </a:p>
          <a:p>
            <a:pPr lvl="1"/>
            <a:r>
              <a:rPr lang="en-US" altLang="en-US" sz="2200" dirty="0"/>
              <a:t>Passing </a:t>
            </a:r>
            <a:r>
              <a:rPr lang="en-US" altLang="en-US" sz="2200" dirty="0" smtClean="0"/>
              <a:t>(</a:t>
            </a:r>
            <a:r>
              <a:rPr lang="en-US" altLang="en-US" sz="2200" dirty="0" err="1" smtClean="0"/>
              <a:t>x,y</a:t>
            </a:r>
            <a:r>
              <a:rPr lang="en-US" altLang="en-US" sz="2200" dirty="0" smtClean="0"/>
              <a:t>) </a:t>
            </a:r>
            <a:r>
              <a:rPr lang="en-US" altLang="en-US" sz="2200" dirty="0"/>
              <a:t>coordinates, status, action, facing damage … limit of 250 moving units at </a:t>
            </a:r>
            <a:r>
              <a:rPr lang="en-US" altLang="en-US" sz="2200" dirty="0" smtClean="0"/>
              <a:t>most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956640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Simultaneous Simulations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Each PC ran exact same simulation</a:t>
            </a:r>
          </a:p>
          <a:p>
            <a:pPr lvl="1"/>
            <a:r>
              <a:rPr lang="en-US" altLang="en-US" dirty="0"/>
              <a:t>Synchronized game time</a:t>
            </a:r>
          </a:p>
          <a:p>
            <a:pPr lvl="1"/>
            <a:r>
              <a:rPr lang="en-US" altLang="en-US" dirty="0"/>
              <a:t>Synchronized random number generators</a:t>
            </a:r>
          </a:p>
          <a:p>
            <a:r>
              <a:rPr lang="en-US" altLang="en-US" dirty="0"/>
              <a:t>Still</a:t>
            </a:r>
          </a:p>
          <a:p>
            <a:pPr lvl="1"/>
            <a:r>
              <a:rPr lang="en-US" altLang="en-US" dirty="0"/>
              <a:t>Internet latency from 20 to 1000 milliseconds</a:t>
            </a:r>
          </a:p>
          <a:p>
            <a:pPr lvl="1"/>
            <a:r>
              <a:rPr lang="en-US" altLang="en-US" dirty="0"/>
              <a:t>Variable time to process each step</a:t>
            </a:r>
          </a:p>
          <a:p>
            <a:r>
              <a:rPr lang="en-US" altLang="en-US" dirty="0"/>
              <a:t>Needed </a:t>
            </a:r>
            <a:r>
              <a:rPr lang="en-US" altLang="en-US" dirty="0" smtClean="0"/>
              <a:t>more </a:t>
            </a:r>
            <a:r>
              <a:rPr lang="en-US" altLang="en-US" dirty="0"/>
              <a:t>responsive approach</a:t>
            </a:r>
          </a:p>
        </p:txBody>
      </p:sp>
    </p:spTree>
    <p:extLst>
      <p:ext uri="{BB962C8B-B14F-4D97-AF65-F5344CB8AC3E}">
        <p14:creationId xmlns:p14="http://schemas.microsoft.com/office/powerpoint/2010/main" val="3296087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Communication Turns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Separate communications turns from frame rendering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Schedule commands for later time</a:t>
            </a:r>
          </a:p>
          <a:p>
            <a:pPr lvl="1">
              <a:lnSpc>
                <a:spcPct val="90000"/>
              </a:lnSpc>
            </a:pPr>
            <a:r>
              <a:rPr lang="en-US" altLang="en-US" sz="2200"/>
              <a:t>Allows for some variance in network and turn processing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Turns typically 200 ms in length</a:t>
            </a:r>
          </a:p>
          <a:p>
            <a:pPr lvl="1">
              <a:lnSpc>
                <a:spcPct val="90000"/>
              </a:lnSpc>
            </a:pPr>
            <a:r>
              <a:rPr lang="en-US" altLang="en-US" sz="2200"/>
              <a:t>Send all commands entered that turn, but schedule them for 2 turns later</a:t>
            </a:r>
          </a:p>
          <a:p>
            <a:pPr lvl="1">
              <a:lnSpc>
                <a:spcPct val="90000"/>
              </a:lnSpc>
            </a:pPr>
            <a:r>
              <a:rPr lang="en-US" altLang="en-US" sz="2200"/>
              <a:t>Process any scheduled turns</a:t>
            </a:r>
          </a:p>
        </p:txBody>
      </p:sp>
      <p:pic>
        <p:nvPicPr>
          <p:cNvPr id="427012" name="Picture 4" descr="C:\Documents and Settings\Owner\Desktop\bt01\fi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0"/>
            <a:ext cx="4446588" cy="16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05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altLang="en-US"/>
              <a:t>The Need for Speed Control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1143000"/>
            <a:ext cx="4419600" cy="5334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Since all machines in “lock step”, can only run as fast as slowest machine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Process communications, render turn, send out new commands</a:t>
            </a:r>
          </a:p>
          <a:p>
            <a:pPr>
              <a:lnSpc>
                <a:spcPct val="90000"/>
              </a:lnSpc>
            </a:pPr>
            <a:r>
              <a:rPr lang="en-US" altLang="en-US"/>
              <a:t>“Lag” if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One machine slows down and others wait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Delayed or lost Internet data</a:t>
            </a:r>
          </a:p>
          <a:p>
            <a:pPr lvl="1"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</p:txBody>
      </p:sp>
      <p:pic>
        <p:nvPicPr>
          <p:cNvPr id="428036" name="Picture 4" descr="C:\Documents and Settings\Owner\Desktop\bt01\fig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47725"/>
            <a:ext cx="3662363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335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1999</Words>
  <Application>Microsoft Office PowerPoint</Application>
  <PresentationFormat>On-screen Show (4:3)</PresentationFormat>
  <Paragraphs>323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Distributed Computing Systems</vt:lpstr>
      <vt:lpstr>References / Reading</vt:lpstr>
      <vt:lpstr>Outline</vt:lpstr>
      <vt:lpstr>Age of Empires – Real Time Strategy</vt:lpstr>
      <vt:lpstr>AoE: Multiplayer Design Goals</vt:lpstr>
      <vt:lpstr>AoE in Early Stages</vt:lpstr>
      <vt:lpstr>Simultaneous Simulations</vt:lpstr>
      <vt:lpstr>Communication Turns</vt:lpstr>
      <vt:lpstr>The Need for Speed Control</vt:lpstr>
      <vt:lpstr>Speed Control</vt:lpstr>
      <vt:lpstr>Speed Control</vt:lpstr>
      <vt:lpstr>Transport Protocol - UDP</vt:lpstr>
      <vt:lpstr>Side Benefit – Cheat Prevention</vt:lpstr>
      <vt:lpstr>Side Problems – Out of Synch</vt:lpstr>
      <vt:lpstr>Outline</vt:lpstr>
      <vt:lpstr>Network Latency</vt:lpstr>
      <vt:lpstr>Communication Architectures</vt:lpstr>
      <vt:lpstr>Data and Control Architectures</vt:lpstr>
      <vt:lpstr>“Relay” Architecture Abstraction</vt:lpstr>
      <vt:lpstr>Relay Architecture Choices</vt:lpstr>
      <vt:lpstr>MCG Architectures</vt:lpstr>
      <vt:lpstr>Compensatory Techniques</vt:lpstr>
      <vt:lpstr>Message Aggregation</vt:lpstr>
      <vt:lpstr>Interest Management – Auras (1 of 2)</vt:lpstr>
      <vt:lpstr>Interest Management- Auras (2 of 2)</vt:lpstr>
      <vt:lpstr>Interest Management- Focus and Nimbus</vt:lpstr>
      <vt:lpstr>Dead Reckoning</vt:lpstr>
      <vt:lpstr>Serial and Parallel Execution</vt:lpstr>
      <vt:lpstr>Serial and Parallel MCGs</vt:lpstr>
      <vt:lpstr>Communication Capacity</vt:lpstr>
      <vt:lpstr>Cheating</vt:lpstr>
      <vt:lpstr>Packet and Traffic Tampering</vt:lpstr>
      <vt:lpstr>Packet Tampering</vt:lpstr>
      <vt:lpstr>Information Exposure</vt:lpstr>
      <vt:lpstr>Outline</vt:lpstr>
      <vt:lpstr>Why Games as a Service?</vt:lpstr>
      <vt:lpstr>Cloud Game Modules (1 of 2)</vt:lpstr>
      <vt:lpstr>Cloud Game Modules (2 of 2)</vt:lpstr>
      <vt:lpstr>Remote Rendering</vt:lpstr>
      <vt:lpstr>Local Rendering</vt:lpstr>
      <vt:lpstr>Potential Distribution of Computing</vt:lpstr>
      <vt:lpstr>Application Streams vs. Game Streams</vt:lpstr>
      <vt:lpstr>Motion and Scene Complexity - Summary</vt:lpstr>
      <vt:lpstr>Downstream Bitrate Capacity restriction</vt:lpstr>
      <vt:lpstr>Predicted Player Performance</vt:lpstr>
      <vt:lpstr>Network Turbulence Summary</vt:lpstr>
      <vt:lpstr>Cloud-Game Summary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Computing Systems</dc:title>
  <dc:creator>Mark Claypool</dc:creator>
  <cp:lastModifiedBy>Mark Claypool</cp:lastModifiedBy>
  <cp:revision>8</cp:revision>
  <dcterms:created xsi:type="dcterms:W3CDTF">2016-02-23T10:43:34Z</dcterms:created>
  <dcterms:modified xsi:type="dcterms:W3CDTF">2016-02-23T12:01:14Z</dcterms:modified>
</cp:coreProperties>
</file>