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37" r:id="rId10"/>
    <p:sldId id="329" r:id="rId11"/>
    <p:sldId id="331" r:id="rId12"/>
    <p:sldId id="332" r:id="rId13"/>
    <p:sldId id="333" r:id="rId14"/>
    <p:sldId id="330" r:id="rId15"/>
    <p:sldId id="334" r:id="rId16"/>
    <p:sldId id="335" r:id="rId17"/>
    <p:sldId id="258" r:id="rId18"/>
    <p:sldId id="265" r:id="rId19"/>
    <p:sldId id="261" r:id="rId20"/>
    <p:sldId id="263" r:id="rId21"/>
    <p:sldId id="262" r:id="rId22"/>
    <p:sldId id="266" r:id="rId23"/>
    <p:sldId id="338" r:id="rId24"/>
    <p:sldId id="267" r:id="rId25"/>
    <p:sldId id="339" r:id="rId26"/>
    <p:sldId id="268" r:id="rId27"/>
    <p:sldId id="269" r:id="rId28"/>
    <p:sldId id="270" r:id="rId29"/>
    <p:sldId id="271" r:id="rId30"/>
    <p:sldId id="352" r:id="rId31"/>
    <p:sldId id="272" r:id="rId32"/>
    <p:sldId id="273" r:id="rId33"/>
    <p:sldId id="274" r:id="rId34"/>
    <p:sldId id="275" r:id="rId35"/>
    <p:sldId id="340" r:id="rId36"/>
    <p:sldId id="351" r:id="rId37"/>
    <p:sldId id="276" r:id="rId38"/>
    <p:sldId id="282" r:id="rId39"/>
    <p:sldId id="277" r:id="rId40"/>
    <p:sldId id="278" r:id="rId41"/>
    <p:sldId id="279" r:id="rId42"/>
    <p:sldId id="280" r:id="rId43"/>
    <p:sldId id="281" r:id="rId44"/>
    <p:sldId id="283" r:id="rId45"/>
    <p:sldId id="341" r:id="rId46"/>
    <p:sldId id="342" r:id="rId47"/>
    <p:sldId id="343" r:id="rId48"/>
    <p:sldId id="353" r:id="rId49"/>
    <p:sldId id="344" r:id="rId50"/>
    <p:sldId id="345" r:id="rId51"/>
    <p:sldId id="346" r:id="rId52"/>
    <p:sldId id="347" r:id="rId53"/>
    <p:sldId id="348" r:id="rId54"/>
    <p:sldId id="349" r:id="rId55"/>
    <p:sldId id="284" r:id="rId56"/>
    <p:sldId id="350" r:id="rId57"/>
    <p:sldId id="285" r:id="rId58"/>
    <p:sldId id="286" r:id="rId59"/>
    <p:sldId id="287" r:id="rId60"/>
    <p:sldId id="354" r:id="rId61"/>
    <p:sldId id="288" r:id="rId62"/>
    <p:sldId id="289" r:id="rId63"/>
    <p:sldId id="290" r:id="rId64"/>
    <p:sldId id="291" r:id="rId65"/>
    <p:sldId id="292" r:id="rId66"/>
    <p:sldId id="355" r:id="rId67"/>
    <p:sldId id="294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295" r:id="rId76"/>
    <p:sldId id="306" r:id="rId77"/>
    <p:sldId id="363" r:id="rId78"/>
    <p:sldId id="307" r:id="rId79"/>
    <p:sldId id="308" r:id="rId80"/>
    <p:sldId id="309" r:id="rId81"/>
    <p:sldId id="310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4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F7C04-72A1-4396-80EF-D26900FF5116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EEF7-9200-4CF7-A1F1-BD1D26158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6E0EB-C0A7-4E97-A173-93550003D22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E205-BB4D-4687-9A8A-D02B9576E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5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Anderson, CS 15-441: Computer Networks (Spring 2005)</a:t>
            </a:r>
          </a:p>
          <a:p>
            <a:r>
              <a:rPr lang="en-US" dirty="0" smtClean="0"/>
              <a:t>K.W. Ross and D. Rubenstein, Tutorial on P2P Systems, presented at </a:t>
            </a:r>
            <a:r>
              <a:rPr lang="en-US" dirty="0" err="1" smtClean="0"/>
              <a:t>Infocom</a:t>
            </a:r>
            <a:r>
              <a:rPr lang="en-US" dirty="0" smtClean="0"/>
              <a:t> 04, Hong Kong, 2004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7E205-BB4D-4687-9A8A-D02B9576E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05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C5E96-81B4-478F-9D24-F80650B025C8}" type="slidenum">
              <a:rPr lang="en-US"/>
              <a:pPr/>
              <a:t>20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696EC-A1E8-4EE9-A8C2-0D40950473CD}" type="slidenum">
              <a:rPr lang="en-US"/>
              <a:pPr/>
              <a:t>24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1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6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2F43-32A7-460D-9AC5-9A5D9A9FA6E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A881-4266-4E10-966C-F1BD8A09C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.cam.ac.uk/~rja14/eternity/eternit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ing2010.com/expansions.php?id=07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Peer-to-Peer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P2P File Sharing –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1"/>
            <a:ext cx="43434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Alice runs P2P client on her laptop</a:t>
            </a:r>
          </a:p>
          <a:p>
            <a:r>
              <a:rPr lang="en-US" dirty="0" smtClean="0"/>
              <a:t>Intermittently connected </a:t>
            </a:r>
          </a:p>
          <a:p>
            <a:pPr lvl="1"/>
            <a:r>
              <a:rPr lang="en-US" dirty="0" smtClean="0"/>
              <a:t>Gets new IP address each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Registers her content in P2P system</a:t>
            </a:r>
          </a:p>
          <a:p>
            <a:r>
              <a:rPr lang="en-US" dirty="0" smtClean="0"/>
              <a:t>Asks for “Hey Jude”</a:t>
            </a:r>
          </a:p>
          <a:p>
            <a:r>
              <a:rPr lang="en-US" dirty="0" smtClean="0"/>
              <a:t>Application displays other peers with copy</a:t>
            </a:r>
          </a:p>
          <a:p>
            <a:r>
              <a:rPr lang="en-US" dirty="0" smtClean="0"/>
              <a:t>Alice choses one, Bob</a:t>
            </a:r>
          </a:p>
          <a:p>
            <a:r>
              <a:rPr lang="en-US" dirty="0" smtClean="0"/>
              <a:t>File is copied from Bob’s computer to Alice’s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P2P</a:t>
            </a:r>
          </a:p>
          <a:p>
            <a:r>
              <a:rPr lang="en-US" dirty="0" smtClean="0">
                <a:sym typeface="Wingdings" pitchFamily="2" charset="2"/>
              </a:rPr>
              <a:t>While Alice downloads, others upload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653481" cy="34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File Sharing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Alice to show directory in her file system</a:t>
            </a:r>
          </a:p>
          <a:p>
            <a:pPr lvl="1"/>
            <a:r>
              <a:rPr lang="en-US" dirty="0" smtClean="0"/>
              <a:t>Anyone can retrieve file from it</a:t>
            </a:r>
          </a:p>
          <a:p>
            <a:pPr lvl="1"/>
            <a:r>
              <a:rPr lang="en-US" dirty="0" smtClean="0"/>
              <a:t>Like Web </a:t>
            </a:r>
            <a:r>
              <a:rPr lang="en-US" dirty="0" smtClean="0">
                <a:solidFill>
                  <a:srgbClr val="008000"/>
                </a:solidFill>
              </a:rPr>
              <a:t>server</a:t>
            </a:r>
          </a:p>
          <a:p>
            <a:r>
              <a:rPr lang="en-US" dirty="0" smtClean="0"/>
              <a:t>Allows Alice to copy files from other’s</a:t>
            </a:r>
          </a:p>
          <a:p>
            <a:pPr lvl="1"/>
            <a:r>
              <a:rPr lang="en-US" dirty="0" smtClean="0"/>
              <a:t>Like Web </a:t>
            </a:r>
            <a:r>
              <a:rPr lang="en-US" dirty="0" smtClean="0">
                <a:solidFill>
                  <a:srgbClr val="0070C0"/>
                </a:solidFill>
              </a:rPr>
              <a:t>client</a:t>
            </a:r>
          </a:p>
          <a:p>
            <a:r>
              <a:rPr lang="en-US" dirty="0" smtClean="0"/>
              <a:t>Allows users to search nodes for content based on keyword matches</a:t>
            </a:r>
          </a:p>
          <a:p>
            <a:pPr lvl="1"/>
            <a:r>
              <a:rPr lang="en-US" dirty="0" smtClean="0"/>
              <a:t>Like </a:t>
            </a:r>
            <a:r>
              <a:rPr lang="en-US" dirty="0" smtClean="0">
                <a:solidFill>
                  <a:srgbClr val="C00000"/>
                </a:solidFill>
              </a:rPr>
              <a:t>search</a:t>
            </a:r>
            <a:r>
              <a:rPr lang="en-US" dirty="0" smtClean="0"/>
              <a:t> engine (e.g., Google)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11" y="5181600"/>
            <a:ext cx="2275541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 (1 of 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Infringement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End users who download or upload copyright works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Indirect infringement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individual accountable for actions of others</a:t>
            </a:r>
          </a:p>
          <a:p>
            <a:r>
              <a:rPr lang="en-US" i="1" dirty="0" smtClean="0"/>
              <a:t>Contributory</a:t>
            </a:r>
          </a:p>
          <a:p>
            <a:pPr lvl="1"/>
            <a:r>
              <a:rPr lang="en-US" dirty="0" smtClean="0"/>
              <a:t>Knew of direct infringement</a:t>
            </a:r>
          </a:p>
          <a:p>
            <a:pPr lvl="1"/>
            <a:r>
              <a:rPr lang="en-US" u="sng" dirty="0" smtClean="0"/>
              <a:t>And</a:t>
            </a:r>
            <a:r>
              <a:rPr lang="en-US" dirty="0" smtClean="0"/>
              <a:t> caused, induced or materially contributed to direct infringement</a:t>
            </a:r>
          </a:p>
          <a:p>
            <a:r>
              <a:rPr lang="en-US" i="1" dirty="0" smtClean="0"/>
              <a:t>Vicarious</a:t>
            </a:r>
          </a:p>
          <a:p>
            <a:pPr lvl="1"/>
            <a:r>
              <a:rPr lang="en-US" dirty="0" smtClean="0"/>
              <a:t>Able to control direct infringers (e.g. terminate accounts)</a:t>
            </a:r>
          </a:p>
          <a:p>
            <a:pPr lvl="1"/>
            <a:r>
              <a:rPr lang="en-US" u="sng" dirty="0" smtClean="0"/>
              <a:t>And</a:t>
            </a:r>
            <a:r>
              <a:rPr lang="en-US" dirty="0" smtClean="0"/>
              <a:t> derived direct financial benefit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(Knowledge not necessary)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2447925" cy="16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 (2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Betamax VCR Defense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Manufacturer not liable for contributory infringement</a:t>
            </a:r>
          </a:p>
          <a:p>
            <a:r>
              <a:rPr lang="en-US" dirty="0" smtClean="0"/>
              <a:t>“Capable of substantial, non-infringing use”</a:t>
            </a:r>
          </a:p>
          <a:p>
            <a:r>
              <a:rPr lang="en-US" dirty="0" smtClean="0"/>
              <a:t>But in Napster case, court found defense does not apply to all vicarious liability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Guidelines for P2P developers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Total control so that can be sure there is no direct infringement</a:t>
            </a:r>
          </a:p>
          <a:p>
            <a:pPr marL="0" indent="0">
              <a:buNone/>
            </a:pPr>
            <a:r>
              <a:rPr lang="en-US" u="sng" dirty="0" smtClean="0"/>
              <a:t>Or</a:t>
            </a:r>
          </a:p>
          <a:p>
            <a:r>
              <a:rPr lang="en-US" dirty="0" smtClean="0"/>
              <a:t>No control – no remote kill switch, no customer support</a:t>
            </a:r>
          </a:p>
          <a:p>
            <a:r>
              <a:rPr lang="en-US" dirty="0" smtClean="0"/>
              <a:t>Actively promote non-infringing use of products</a:t>
            </a:r>
          </a:p>
          <a:p>
            <a:r>
              <a:rPr lang="en-US" dirty="0" smtClean="0"/>
              <a:t>Disaggregate functions</a:t>
            </a:r>
          </a:p>
          <a:p>
            <a:pPr lvl="1"/>
            <a:r>
              <a:rPr lang="en-US" dirty="0" smtClean="0"/>
              <a:t>Indexing, search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P2P File Sharing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Napster</a:t>
            </a:r>
          </a:p>
          <a:p>
            <a:pPr lvl="1"/>
            <a:r>
              <a:rPr lang="en-US" dirty="0" smtClean="0"/>
              <a:t>Disruptive, proof of concept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Gnutella</a:t>
            </a:r>
          </a:p>
          <a:p>
            <a:pPr lvl="1"/>
            <a:r>
              <a:rPr lang="en-US" dirty="0" smtClean="0"/>
              <a:t>Open source, non-centralized search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KaZaA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FastTrack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/>
              <a:t>Supernodes</a:t>
            </a:r>
            <a:endParaRPr lang="en-US" smtClean="0"/>
          </a:p>
          <a:p>
            <a:pPr lvl="1"/>
            <a:r>
              <a:rPr lang="en-US" smtClean="0"/>
              <a:t>Surpassed </a:t>
            </a:r>
            <a:r>
              <a:rPr lang="en-US" dirty="0" smtClean="0"/>
              <a:t>the Web (in terms of bytes)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eDonkey</a:t>
            </a:r>
            <a:r>
              <a:rPr lang="en-US" dirty="0" smtClean="0">
                <a:solidFill>
                  <a:srgbClr val="008000"/>
                </a:solidFill>
              </a:rPr>
              <a:t>/</a:t>
            </a:r>
            <a:r>
              <a:rPr lang="en-US" dirty="0" err="1" smtClean="0">
                <a:solidFill>
                  <a:srgbClr val="008000"/>
                </a:solidFill>
              </a:rPr>
              <a:t>Overnet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Distributed Hash Table (distributed content)</a:t>
            </a:r>
          </a:p>
          <a:p>
            <a:r>
              <a:rPr lang="en-US" dirty="0" smtClean="0"/>
              <a:t>Is success due to massive number of servers (i.e., P2P aspect) or simply because content is “free”?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Communication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Alice runs IM client on PC</a:t>
            </a:r>
          </a:p>
          <a:p>
            <a:r>
              <a:rPr lang="en-US" dirty="0" smtClean="0"/>
              <a:t>Intermittently connects to Internet</a:t>
            </a:r>
          </a:p>
          <a:p>
            <a:pPr lvl="1"/>
            <a:r>
              <a:rPr lang="en-US" dirty="0" smtClean="0"/>
              <a:t>Gets new IP address each time</a:t>
            </a:r>
          </a:p>
          <a:p>
            <a:r>
              <a:rPr lang="en-US" dirty="0" smtClean="0"/>
              <a:t>Registers herself with “system”</a:t>
            </a:r>
          </a:p>
          <a:p>
            <a:r>
              <a:rPr lang="en-US" dirty="0" smtClean="0"/>
              <a:t>Learns from “system” that Bob (in her buddy list) is active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Alice initiates direct TCP connection with Bob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P2P</a:t>
            </a:r>
          </a:p>
          <a:p>
            <a:r>
              <a:rPr lang="en-US" dirty="0" smtClean="0"/>
              <a:t>Alice and Bob chat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also be voice, video and text (e.g., </a:t>
            </a:r>
            <a:r>
              <a:rPr lang="en-US" dirty="0" smtClean="0">
                <a:solidFill>
                  <a:srgbClr val="008000"/>
                </a:solidFill>
              </a:rPr>
              <a:t>Skype</a:t>
            </a:r>
            <a:r>
              <a:rPr lang="en-US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581679" cy="72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9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P2P Distributed Computing: </a:t>
            </a:r>
            <a:r>
              <a:rPr lang="en-US" dirty="0" err="1" smtClean="0">
                <a:solidFill>
                  <a:srgbClr val="008000"/>
                </a:solidFill>
              </a:rPr>
              <a:t>seti@home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Search for extra terrestrial (ET) intelligence</a:t>
            </a:r>
          </a:p>
          <a:p>
            <a:r>
              <a:rPr lang="en-US" dirty="0" smtClean="0"/>
              <a:t>Central site collects radio telescope data</a:t>
            </a:r>
          </a:p>
          <a:p>
            <a:r>
              <a:rPr lang="en-US" dirty="0" smtClean="0"/>
              <a:t>Data divided into work chunks (300 Kbytes)</a:t>
            </a:r>
          </a:p>
          <a:p>
            <a:r>
              <a:rPr lang="en-US" dirty="0" smtClean="0"/>
              <a:t>User obtains client</a:t>
            </a:r>
          </a:p>
          <a:p>
            <a:pPr lvl="1"/>
            <a:r>
              <a:rPr lang="en-US" dirty="0" smtClean="0"/>
              <a:t>Runs in background (when screensaver on)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Peer sets up TCP connection to central computer</a:t>
            </a:r>
          </a:p>
          <a:p>
            <a:r>
              <a:rPr lang="en-US" dirty="0" smtClean="0"/>
              <a:t>Downloads chunk</a:t>
            </a:r>
          </a:p>
          <a:p>
            <a:r>
              <a:rPr lang="en-US" dirty="0" smtClean="0"/>
              <a:t>Peer does FFT on chunk, uploads results, gets new chunk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Peer-to-peer, but exploits resource at network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Introduction				(</a:t>
            </a:r>
            <a:r>
              <a:rPr lang="en-US" sz="2800" dirty="0" smtClean="0">
                <a:solidFill>
                  <a:srgbClr val="008000"/>
                </a:solidFill>
              </a:rPr>
              <a:t>done</a:t>
            </a:r>
            <a:r>
              <a:rPr lang="en-US" sz="28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P2P </a:t>
            </a:r>
            <a:r>
              <a:rPr lang="en-US" sz="2800" dirty="0"/>
              <a:t>file sharing </a:t>
            </a:r>
            <a:r>
              <a:rPr lang="en-US" sz="2800" dirty="0" smtClean="0"/>
              <a:t>techniques		(</a:t>
            </a:r>
            <a:r>
              <a:rPr lang="en-US" sz="2800" dirty="0" smtClean="0">
                <a:solidFill>
                  <a:srgbClr val="C00000"/>
                </a:solidFill>
              </a:rPr>
              <a:t>next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Uses </a:t>
            </a:r>
            <a:r>
              <a:rPr lang="en-US" sz="2800" dirty="0"/>
              <a:t>of </a:t>
            </a:r>
            <a:r>
              <a:rPr lang="en-US" sz="2800" dirty="0" smtClean="0"/>
              <a:t>P2P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Challenges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1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Common Primitives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Join</a:t>
            </a:r>
            <a:r>
              <a:rPr lang="en-US" dirty="0"/>
              <a:t>: how to I begin participating?</a:t>
            </a:r>
          </a:p>
          <a:p>
            <a:r>
              <a:rPr lang="en-US" b="1" dirty="0"/>
              <a:t>Publish</a:t>
            </a:r>
            <a:r>
              <a:rPr lang="en-US" dirty="0"/>
              <a:t>: how do I advertise my file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Search</a:t>
            </a:r>
            <a:r>
              <a:rPr lang="en-US" dirty="0"/>
              <a:t>: how to I find a file?</a:t>
            </a:r>
          </a:p>
          <a:p>
            <a:r>
              <a:rPr lang="en-US" b="1" dirty="0"/>
              <a:t>Fetch</a:t>
            </a:r>
            <a:r>
              <a:rPr lang="en-US" dirty="0"/>
              <a:t>: how to I retrieve a file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Top 2, relatively easy</a:t>
            </a:r>
          </a:p>
          <a:p>
            <a:pPr marL="0" indent="0">
              <a:buNone/>
            </a:pPr>
            <a:r>
              <a:rPr lang="en-US" dirty="0" smtClean="0"/>
              <a:t>Bottom 2, more of challenge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P2P Challenges</a:t>
            </a:r>
            <a:endParaRPr lang="en-US" sz="4000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 1 – Search</a:t>
            </a:r>
          </a:p>
          <a:p>
            <a:pPr lvl="1"/>
            <a:r>
              <a:rPr lang="en-US" dirty="0" smtClean="0"/>
              <a:t>Human’s goals </a:t>
            </a:r>
            <a:r>
              <a:rPr lang="en-US" dirty="0" smtClean="0">
                <a:sym typeface="Wingdings" pitchFamily="2" charset="2"/>
              </a:rPr>
              <a:t> find file</a:t>
            </a:r>
          </a:p>
          <a:p>
            <a:pPr lvl="1"/>
            <a:r>
              <a:rPr lang="en-US" dirty="0" smtClean="0"/>
              <a:t>Given keywords or </a:t>
            </a:r>
            <a:r>
              <a:rPr lang="en-US" dirty="0"/>
              <a:t>human description, find a specific file</a:t>
            </a:r>
          </a:p>
          <a:p>
            <a:r>
              <a:rPr lang="en-US" dirty="0" smtClean="0"/>
              <a:t>Challenge 2 – Fetch</a:t>
            </a:r>
          </a:p>
          <a:p>
            <a:pPr lvl="1"/>
            <a:r>
              <a:rPr lang="en-US" dirty="0" smtClean="0"/>
              <a:t>One file determined </a:t>
            </a:r>
            <a:r>
              <a:rPr lang="en-US" dirty="0" smtClean="0">
                <a:sym typeface="Wingdings" pitchFamily="2" charset="2"/>
              </a:rPr>
              <a:t> get bits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Computer goal, obtain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Peer-to-Peer (P2P)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Significant autonomy from central servers</a:t>
            </a:r>
          </a:p>
          <a:p>
            <a:r>
              <a:rPr lang="en-US" dirty="0" smtClean="0"/>
              <a:t>Exploits resources at edges of Internet</a:t>
            </a:r>
          </a:p>
          <a:p>
            <a:pPr lvl="1"/>
            <a:r>
              <a:rPr lang="en-US" dirty="0" smtClean="0"/>
              <a:t>Storage and content</a:t>
            </a:r>
          </a:p>
          <a:p>
            <a:pPr lvl="1"/>
            <a:r>
              <a:rPr lang="en-US" dirty="0" smtClean="0"/>
              <a:t>Multicast routing </a:t>
            </a:r>
          </a:p>
          <a:p>
            <a:pPr lvl="1"/>
            <a:r>
              <a:rPr lang="en-US" dirty="0" smtClean="0"/>
              <a:t>CPU cycles</a:t>
            </a:r>
          </a:p>
          <a:p>
            <a:pPr lvl="1"/>
            <a:r>
              <a:rPr lang="en-US" dirty="0" smtClean="0"/>
              <a:t>Human knowledge (e.g.,  recommendations, classification)</a:t>
            </a:r>
          </a:p>
          <a:p>
            <a:r>
              <a:rPr lang="en-US" dirty="0" smtClean="0"/>
              <a:t>Resources at edge may have intermittent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229600" cy="917493"/>
          </a:xfrm>
        </p:spPr>
        <p:txBody>
          <a:bodyPr/>
          <a:lstStyle/>
          <a:p>
            <a:r>
              <a:rPr lang="en-US" dirty="0" smtClean="0"/>
              <a:t>Example: Searching</a:t>
            </a:r>
            <a:endParaRPr lang="en-US" dirty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966286" y="1908093"/>
            <a:ext cx="3048000" cy="2133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944186" y="2822493"/>
            <a:ext cx="1090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Internet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118686" y="1527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1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212474" y="1298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2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80886" y="1527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3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80886" y="3965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6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212474" y="41940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5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118686" y="3965493"/>
            <a:ext cx="55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N</a:t>
            </a:r>
            <a:r>
              <a:rPr lang="en-US" sz="2800" baseline="-25000">
                <a:solidFill>
                  <a:srgbClr val="000000"/>
                </a:solidFill>
                <a:latin typeface="Tahoma" charset="0"/>
              </a:rPr>
              <a:t>4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973974" y="3432093"/>
            <a:ext cx="1201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Publisher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51711" y="2822493"/>
            <a:ext cx="2239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Key=“title”</a:t>
            </a:r>
          </a:p>
          <a:p>
            <a:pPr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Value=MP3 data…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800099" y="3263818"/>
            <a:ext cx="81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ahoma" charset="0"/>
              </a:rPr>
              <a:t>Client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552449" y="3584493"/>
            <a:ext cx="181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00CC00"/>
                </a:solidFill>
                <a:latin typeface="Tahoma" charset="0"/>
              </a:rPr>
              <a:t>Lookup(“title”)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357061" y="2989181"/>
            <a:ext cx="35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latin typeface="Tahoma" charset="0"/>
              </a:rPr>
              <a:t>?</a:t>
            </a:r>
          </a:p>
        </p:txBody>
      </p:sp>
      <p:sp>
        <p:nvSpPr>
          <p:cNvPr id="35857" name="Freeform 17"/>
          <p:cNvSpPr>
            <a:spLocks/>
          </p:cNvSpPr>
          <p:nvPr/>
        </p:nvSpPr>
        <p:spPr bwMode="auto">
          <a:xfrm>
            <a:off x="5633286" y="3203493"/>
            <a:ext cx="1219200" cy="266700"/>
          </a:xfrm>
          <a:custGeom>
            <a:avLst/>
            <a:gdLst>
              <a:gd name="T0" fmla="*/ 768 w 768"/>
              <a:gd name="T1" fmla="*/ 144 h 168"/>
              <a:gd name="T2" fmla="*/ 240 w 768"/>
              <a:gd name="T3" fmla="*/ 144 h 168"/>
              <a:gd name="T4" fmla="*/ 0 w 768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168">
                <a:moveTo>
                  <a:pt x="768" y="144"/>
                </a:moveTo>
                <a:cubicBezTo>
                  <a:pt x="568" y="156"/>
                  <a:pt x="368" y="168"/>
                  <a:pt x="240" y="144"/>
                </a:cubicBezTo>
                <a:cubicBezTo>
                  <a:pt x="112" y="120"/>
                  <a:pt x="56" y="60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8" name="Freeform 18"/>
          <p:cNvSpPr>
            <a:spLocks/>
          </p:cNvSpPr>
          <p:nvPr/>
        </p:nvSpPr>
        <p:spPr bwMode="auto">
          <a:xfrm>
            <a:off x="2661486" y="2670093"/>
            <a:ext cx="1219200" cy="838200"/>
          </a:xfrm>
          <a:custGeom>
            <a:avLst/>
            <a:gdLst>
              <a:gd name="T0" fmla="*/ 0 w 1872"/>
              <a:gd name="T1" fmla="*/ 1056 h 1056"/>
              <a:gd name="T2" fmla="*/ 1248 w 1872"/>
              <a:gd name="T3" fmla="*/ 816 h 1056"/>
              <a:gd name="T4" fmla="*/ 1872 w 18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72" h="1056">
                <a:moveTo>
                  <a:pt x="0" y="1056"/>
                </a:moveTo>
                <a:cubicBezTo>
                  <a:pt x="468" y="1024"/>
                  <a:pt x="936" y="992"/>
                  <a:pt x="1248" y="816"/>
                </a:cubicBezTo>
                <a:cubicBezTo>
                  <a:pt x="1560" y="640"/>
                  <a:pt x="1716" y="320"/>
                  <a:pt x="187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5859" name="Picture 19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86" y="12222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0" name="Picture 20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86" y="9936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1" name="Picture 21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6" y="38130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2" name="Picture 22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6" y="12222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3" name="Picture 23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886" y="44988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4" name="Picture 2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686" y="47274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5" name="Picture 25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86" y="44226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35866" name="Picture 26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86" y="2974893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858" y="1397476"/>
            <a:ext cx="2525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1000’s of nodes</a:t>
            </a:r>
          </a:p>
          <a:p>
            <a:r>
              <a:rPr lang="en-US" dirty="0" smtClean="0"/>
              <a:t>Set of nodes may change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8941" y="5181600"/>
            <a:ext cx="833988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Needles versus Haystacks</a:t>
            </a:r>
          </a:p>
          <a:p>
            <a:pPr lvl="1"/>
            <a:r>
              <a:rPr lang="en-US" dirty="0"/>
              <a:t>Searching for top 40 pop song? Or </a:t>
            </a:r>
            <a:r>
              <a:rPr lang="en-US" dirty="0" smtClean="0"/>
              <a:t>obscure </a:t>
            </a:r>
            <a:r>
              <a:rPr lang="en-US" dirty="0"/>
              <a:t>punk track </a:t>
            </a:r>
            <a:r>
              <a:rPr lang="en-US" dirty="0" smtClean="0"/>
              <a:t>‘81 nobody’s </a:t>
            </a:r>
            <a:r>
              <a:rPr lang="en-US" dirty="0"/>
              <a:t>heard of?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Search expressiveness</a:t>
            </a:r>
          </a:p>
          <a:p>
            <a:pPr lvl="1"/>
            <a:r>
              <a:rPr lang="en-US" dirty="0"/>
              <a:t>Whole word?  Regular expressions? File names?  Attributes?  Whole-text search?</a:t>
            </a:r>
          </a:p>
        </p:txBody>
      </p:sp>
    </p:spTree>
    <p:extLst>
      <p:ext uri="{BB962C8B-B14F-4D97-AF65-F5344CB8AC3E}">
        <p14:creationId xmlns:p14="http://schemas.microsoft.com/office/powerpoint/2010/main" val="567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out there?</a:t>
            </a:r>
          </a:p>
        </p:txBody>
      </p:sp>
      <p:graphicFrame>
        <p:nvGraphicFramePr>
          <p:cNvPr id="515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60672"/>
              </p:ext>
            </p:extLst>
          </p:nvPr>
        </p:nvGraphicFramePr>
        <p:xfrm>
          <a:off x="152400" y="1524000"/>
          <a:ext cx="8763000" cy="2954338"/>
        </p:xfrm>
        <a:graphic>
          <a:graphicData uri="http://schemas.openxmlformats.org/drawingml/2006/table">
            <a:tbl>
              <a:tblPr/>
              <a:tblGrid>
                <a:gridCol w="1905000"/>
                <a:gridCol w="1600200"/>
                <a:gridCol w="1752600"/>
                <a:gridCol w="1752600"/>
                <a:gridCol w="17526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Central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Flood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Super-node flood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Route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Whole File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Napster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Gnutella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Freenet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charset="0"/>
                        </a:rPr>
                        <a:t>Chunk Based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BitTorrent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KaZaA (bytes, not chunks)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(DHTs)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eDonkey2k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</a:rPr>
                        <a:t>New BT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Topic...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Napster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Query Flooding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Gnutella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Intelligent Query Flooding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KaZaA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Swarming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BitTorrent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Structured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Overlay Routing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Distributed Hash Tables</a:t>
            </a:r>
          </a:p>
        </p:txBody>
      </p:sp>
    </p:spTree>
    <p:extLst>
      <p:ext uri="{BB962C8B-B14F-4D97-AF65-F5344CB8AC3E}">
        <p14:creationId xmlns:p14="http://schemas.microsoft.com/office/powerpoint/2010/main" val="11939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Paradigm shift</a:t>
            </a:r>
          </a:p>
          <a:p>
            <a:r>
              <a:rPr lang="en-US" dirty="0" smtClean="0"/>
              <a:t>Not the first (probably Eternity, from Ross Anderson in Cambridge) 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://www.cl.cam.ac.uk/~</a:t>
            </a:r>
            <a:r>
              <a:rPr lang="en-US" sz="2400" dirty="0" smtClean="0">
                <a:hlinkClick r:id="rId2"/>
              </a:rPr>
              <a:t>rja14/eternity/eternity.html</a:t>
            </a:r>
            <a:endParaRPr lang="en-US" sz="2400" dirty="0" smtClean="0"/>
          </a:p>
          <a:p>
            <a:r>
              <a:rPr lang="en-US" dirty="0" smtClean="0"/>
              <a:t>But instructive for what it got right</a:t>
            </a:r>
          </a:p>
          <a:p>
            <a:r>
              <a:rPr lang="en-US" dirty="0" smtClean="0"/>
              <a:t>And wrong…</a:t>
            </a:r>
          </a:p>
          <a:p>
            <a:r>
              <a:rPr lang="en-US" dirty="0" smtClean="0"/>
              <a:t>Also had an economic message…</a:t>
            </a:r>
          </a:p>
          <a:p>
            <a:r>
              <a:rPr lang="en-US" dirty="0" smtClean="0"/>
              <a:t>And legal…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Napster: History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439900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May ‘99</a:t>
            </a:r>
            <a:r>
              <a:rPr lang="en-US" dirty="0"/>
              <a:t>: Shawn Fanning (</a:t>
            </a:r>
            <a:r>
              <a:rPr lang="en-US" dirty="0" smtClean="0"/>
              <a:t>freshman at Northeastern) founds Napster</a:t>
            </a:r>
            <a:endParaRPr lang="en-US" dirty="0"/>
          </a:p>
          <a:p>
            <a:r>
              <a:rPr lang="en-US" b="1" dirty="0" smtClean="0"/>
              <a:t>Dec ‘99</a:t>
            </a:r>
            <a:r>
              <a:rPr lang="en-US" dirty="0"/>
              <a:t>: first lawsuit</a:t>
            </a:r>
          </a:p>
          <a:p>
            <a:r>
              <a:rPr lang="en-US" b="1" dirty="0" smtClean="0"/>
              <a:t>Mar ‘00</a:t>
            </a:r>
            <a:r>
              <a:rPr lang="en-US" dirty="0"/>
              <a:t>: 25% </a:t>
            </a:r>
            <a:r>
              <a:rPr lang="en-US" dirty="0" err="1"/>
              <a:t>UWisc</a:t>
            </a:r>
            <a:r>
              <a:rPr lang="en-US" dirty="0"/>
              <a:t> traffic Napster</a:t>
            </a:r>
          </a:p>
          <a:p>
            <a:r>
              <a:rPr lang="en-US" b="1" dirty="0" smtClean="0"/>
              <a:t>Apr ‘01</a:t>
            </a:r>
            <a:r>
              <a:rPr lang="en-US" dirty="0"/>
              <a:t>: US Circuit Court </a:t>
            </a:r>
            <a:r>
              <a:rPr lang="en-US" dirty="0" smtClean="0"/>
              <a:t>of Appeals</a:t>
            </a:r>
            <a:r>
              <a:rPr lang="en-US" dirty="0"/>
              <a:t>: </a:t>
            </a:r>
            <a:r>
              <a:rPr lang="en-US" dirty="0" smtClean="0"/>
              <a:t>“Napster </a:t>
            </a:r>
            <a:r>
              <a:rPr lang="en-US" dirty="0"/>
              <a:t>knew </a:t>
            </a:r>
            <a:r>
              <a:rPr lang="en-US" dirty="0" smtClean="0"/>
              <a:t>users violating </a:t>
            </a:r>
            <a:r>
              <a:rPr lang="en-US" dirty="0"/>
              <a:t>copyright </a:t>
            </a:r>
            <a:r>
              <a:rPr lang="en-US" dirty="0" smtClean="0"/>
              <a:t>laws”</a:t>
            </a:r>
            <a:endParaRPr lang="en-US" dirty="0"/>
          </a:p>
          <a:p>
            <a:r>
              <a:rPr lang="en-US" b="1" dirty="0" smtClean="0"/>
              <a:t>Jul ‘01</a:t>
            </a:r>
            <a:r>
              <a:rPr lang="en-US" dirty="0"/>
              <a:t>: # simultaneous online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Napster: </a:t>
            </a:r>
            <a:r>
              <a:rPr lang="en-US" dirty="0"/>
              <a:t>160K, Gnutella: </a:t>
            </a:r>
            <a:r>
              <a:rPr lang="en-US" dirty="0" smtClean="0"/>
              <a:t>40K, Morpheus </a:t>
            </a:r>
            <a:r>
              <a:rPr lang="en-US" dirty="0"/>
              <a:t>(</a:t>
            </a:r>
            <a:r>
              <a:rPr lang="en-US" dirty="0" err="1"/>
              <a:t>KaZaA</a:t>
            </a:r>
            <a:r>
              <a:rPr lang="en-US" dirty="0" smtClean="0"/>
              <a:t>): 300K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251" y="1828800"/>
            <a:ext cx="44577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173"/>
            <a:ext cx="8229600" cy="1143000"/>
          </a:xfrm>
        </p:spPr>
        <p:txBody>
          <a:bodyPr/>
          <a:lstStyle/>
          <a:p>
            <a:r>
              <a:rPr lang="en-US" dirty="0" smtClean="0"/>
              <a:t>Napster: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b="1" dirty="0" smtClean="0"/>
              <a:t>Jul ’01</a:t>
            </a:r>
            <a:r>
              <a:rPr lang="en-US" dirty="0" smtClean="0"/>
              <a:t>: Napster shuts down</a:t>
            </a:r>
          </a:p>
          <a:p>
            <a:pPr lvl="1"/>
            <a:r>
              <a:rPr lang="en-US" dirty="0" smtClean="0"/>
              <a:t>Judge orders Napster to pull plug…</a:t>
            </a:r>
          </a:p>
          <a:p>
            <a:r>
              <a:rPr lang="en-US" dirty="0" smtClean="0"/>
              <a:t>But other file sharing apps take over!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482219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6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Napster: Overiew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Application-level, client-server protocol over TCP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Centralized </a:t>
            </a:r>
            <a:r>
              <a:rPr lang="en-US" dirty="0">
                <a:sym typeface="Wingdings" charset="2"/>
              </a:rPr>
              <a:t>Database: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ym typeface="Wingdings" charset="2"/>
              </a:rPr>
              <a:t>Join</a:t>
            </a:r>
            <a:r>
              <a:rPr lang="en-US" dirty="0">
                <a:sym typeface="Wingdings" charset="2"/>
              </a:rPr>
              <a:t>: on startup, client contacts central server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ym typeface="Wingdings" charset="2"/>
              </a:rPr>
              <a:t>Publish</a:t>
            </a:r>
            <a:r>
              <a:rPr lang="en-US" dirty="0">
                <a:sym typeface="Wingdings" charset="2"/>
              </a:rPr>
              <a:t>: reports list of files to central server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dirty="0"/>
              <a:t>Search</a:t>
            </a:r>
            <a:r>
              <a:rPr lang="en-US" dirty="0"/>
              <a:t>: query the server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charset="2"/>
              </a:rPr>
              <a:t>return </a:t>
            </a:r>
            <a:r>
              <a:rPr lang="en-US" dirty="0">
                <a:sym typeface="Wingdings" charset="2"/>
              </a:rPr>
              <a:t>someone that stores the requested </a:t>
            </a:r>
            <a:r>
              <a:rPr lang="en-US" dirty="0" smtClean="0">
                <a:sym typeface="Wingdings" charset="2"/>
              </a:rPr>
              <a:t>file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Selected as best based on “pings”</a:t>
            </a:r>
            <a:endParaRPr lang="en-US" dirty="0">
              <a:sym typeface="Wingdings" charset="2"/>
            </a:endParaRPr>
          </a:p>
          <a:p>
            <a:pPr lvl="1">
              <a:lnSpc>
                <a:spcPct val="80000"/>
              </a:lnSpc>
            </a:pPr>
            <a:r>
              <a:rPr lang="en-US" b="1" dirty="0"/>
              <a:t>Fetch</a:t>
            </a:r>
            <a:r>
              <a:rPr lang="en-US" dirty="0"/>
              <a:t>: get the file directly from peer</a:t>
            </a:r>
          </a:p>
        </p:txBody>
      </p:sp>
    </p:spTree>
    <p:extLst>
      <p:ext uri="{BB962C8B-B14F-4D97-AF65-F5344CB8AC3E}">
        <p14:creationId xmlns:p14="http://schemas.microsoft.com/office/powerpoint/2010/main" val="42807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573" y="269171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Centralized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napster.com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Napster: Publish</a:t>
            </a:r>
          </a:p>
        </p:txBody>
      </p: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4114800" y="4953000"/>
            <a:ext cx="609600" cy="685800"/>
            <a:chOff x="2592" y="3120"/>
            <a:chExt cx="384" cy="432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3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2640" y="3120"/>
              <a:ext cx="336" cy="432"/>
              <a:chOff x="2640" y="3120"/>
              <a:chExt cx="336" cy="432"/>
            </a:xfrm>
          </p:grpSpPr>
          <p:pic>
            <p:nvPicPr>
              <p:cNvPr id="7175" name="Picture 7" descr="co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3120"/>
                <a:ext cx="240" cy="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pic>
            <p:nvPicPr>
              <p:cNvPr id="7179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36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0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360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207" name="Text Box 39"/>
          <p:cNvSpPr txBox="1">
            <a:spLocks noChangeArrowheads="1"/>
          </p:cNvSpPr>
          <p:nvPr/>
        </p:nvSpPr>
        <p:spPr bwMode="auto">
          <a:xfrm>
            <a:off x="1295400" y="5257800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I have X, Y, and Z!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7208" name="Picture 40" descr="j02235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6" y="3276600"/>
            <a:ext cx="682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16" name="Group 48"/>
          <p:cNvGrpSpPr>
            <a:grpSpLocks/>
          </p:cNvGrpSpPr>
          <p:nvPr/>
        </p:nvGrpSpPr>
        <p:grpSpPr bwMode="auto">
          <a:xfrm>
            <a:off x="1447800" y="1676400"/>
            <a:ext cx="5943600" cy="3810000"/>
            <a:chOff x="912" y="1056"/>
            <a:chExt cx="3744" cy="2400"/>
          </a:xfrm>
        </p:grpSpPr>
        <p:pic>
          <p:nvPicPr>
            <p:cNvPr id="7171" name="Picture 3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05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2" name="Picture 4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5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3" name="Picture 5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3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4" name="Picture 6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6" name="Picture 8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0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77" name="Picture 9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34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7181" name="Group 13"/>
            <p:cNvGrpSpPr>
              <a:grpSpLocks/>
            </p:cNvGrpSpPr>
            <p:nvPr/>
          </p:nvGrpSpPr>
          <p:grpSpPr bwMode="auto">
            <a:xfrm>
              <a:off x="4080" y="3264"/>
              <a:ext cx="384" cy="192"/>
              <a:chOff x="2688" y="3552"/>
              <a:chExt cx="384" cy="192"/>
            </a:xfrm>
          </p:grpSpPr>
          <p:pic>
            <p:nvPicPr>
              <p:cNvPr id="7182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3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84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85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4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1296" y="2640"/>
              <a:ext cx="384" cy="192"/>
              <a:chOff x="2688" y="3552"/>
              <a:chExt cx="384" cy="192"/>
            </a:xfrm>
          </p:grpSpPr>
          <p:pic>
            <p:nvPicPr>
              <p:cNvPr id="7189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0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1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192" name="Picture 2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7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77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4" name="Picture 26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195" name="Picture 2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6" name="Picture 2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97" name="Group 29"/>
            <p:cNvGrpSpPr>
              <a:grpSpLocks/>
            </p:cNvGrpSpPr>
            <p:nvPr/>
          </p:nvGrpSpPr>
          <p:grpSpPr bwMode="auto">
            <a:xfrm>
              <a:off x="4032" y="1056"/>
              <a:ext cx="384" cy="192"/>
              <a:chOff x="2688" y="3552"/>
              <a:chExt cx="384" cy="192"/>
            </a:xfrm>
          </p:grpSpPr>
          <p:pic>
            <p:nvPicPr>
              <p:cNvPr id="7198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99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00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201" name="Picture 33" descr="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10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7202" name="Picture 3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3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4" name="Picture 3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5" name="Picture 3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056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58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3200400" y="3962400"/>
            <a:ext cx="1295400" cy="990600"/>
            <a:chOff x="2016" y="2496"/>
            <a:chExt cx="816" cy="624"/>
          </a:xfrm>
        </p:grpSpPr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flipV="1">
              <a:off x="2688" y="249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2016" y="2640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Publish</a:t>
              </a:r>
            </a:p>
          </p:txBody>
        </p:sp>
      </p:grpSp>
      <p:sp>
        <p:nvSpPr>
          <p:cNvPr id="7220" name="Rectangle 52"/>
          <p:cNvSpPr>
            <a:spLocks noChangeArrowheads="1"/>
          </p:cNvSpPr>
          <p:nvPr/>
        </p:nvSpPr>
        <p:spPr bwMode="auto">
          <a:xfrm>
            <a:off x="4176670" y="2819400"/>
            <a:ext cx="268133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r>
              <a:rPr lang="en-US" dirty="0" smtClean="0">
                <a:latin typeface="Arial" charset="0"/>
              </a:rPr>
              <a:t>insert (X,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123.2.21.23</a:t>
            </a:r>
            <a:r>
              <a:rPr lang="en-US" dirty="0">
                <a:latin typeface="Arial" charset="0"/>
              </a:rPr>
              <a:t>)</a:t>
            </a:r>
          </a:p>
          <a:p>
            <a:r>
              <a:rPr lang="en-US" dirty="0">
                <a:latin typeface="Arial" charset="0"/>
              </a:rPr>
              <a:t>...</a:t>
            </a: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3505200" y="5638800"/>
            <a:ext cx="17011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123.2.21.23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5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7" grpId="0" autoUpdateAnimBg="0"/>
      <p:bldP spid="7220" grpId="0" animBg="1" autoUpdateAnimBg="0"/>
      <p:bldP spid="7220" grpId="1" animBg="1" autoUpdateAnimBg="0"/>
      <p:bldP spid="7221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812573" y="2691713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Centralized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napster.com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" name="Picture 40" descr="j0223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46" y="3276600"/>
            <a:ext cx="682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Napster: Search</a:t>
            </a:r>
          </a:p>
        </p:txBody>
      </p:sp>
      <p:pic>
        <p:nvPicPr>
          <p:cNvPr id="6148" name="Picture 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49" name="Picture 5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0" name="Picture 6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38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1" name="Picture 7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2" name="Picture 8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53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3" name="Picture 9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4" name="Picture 10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6477000" y="5181600"/>
            <a:ext cx="609600" cy="304800"/>
            <a:chOff x="2688" y="3552"/>
            <a:chExt cx="384" cy="192"/>
          </a:xfrm>
        </p:grpSpPr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1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2057400" y="4191000"/>
            <a:ext cx="609600" cy="304800"/>
            <a:chOff x="2688" y="3552"/>
            <a:chExt cx="384" cy="192"/>
          </a:xfrm>
        </p:grpSpPr>
        <p:pic>
          <p:nvPicPr>
            <p:cNvPr id="6166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7" name="Picture 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8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19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6400800" y="1676400"/>
            <a:ext cx="609600" cy="304800"/>
            <a:chOff x="2688" y="3552"/>
            <a:chExt cx="384" cy="192"/>
          </a:xfrm>
        </p:grpSpPr>
        <p:pic>
          <p:nvPicPr>
            <p:cNvPr id="6175" name="Picture 3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6" name="Picture 3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7" name="Picture 3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8" name="Picture 34" descr="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6179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2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3" name="Picture 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1752600" y="5257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3352800" y="3962400"/>
            <a:ext cx="1143000" cy="990600"/>
            <a:chOff x="2112" y="2256"/>
            <a:chExt cx="720" cy="624"/>
          </a:xfrm>
        </p:grpSpPr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V="1">
              <a:off x="2688" y="225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>
              <a:off x="2112" y="2400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4419600" y="4038600"/>
            <a:ext cx="1116013" cy="914400"/>
            <a:chOff x="2784" y="2304"/>
            <a:chExt cx="703" cy="576"/>
          </a:xfrm>
        </p:grpSpPr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V="1">
              <a:off x="2784" y="2304"/>
              <a:ext cx="144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2880" y="240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Arial" charset="0"/>
                </a:rPr>
                <a:t>Reply</a:t>
              </a:r>
            </a:p>
          </p:txBody>
        </p:sp>
      </p:grp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4152900" y="2794000"/>
            <a:ext cx="2628900" cy="1244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/>
          <a:lstStyle/>
          <a:p>
            <a:r>
              <a:rPr lang="en-US" dirty="0">
                <a:latin typeface="Arial" charset="0"/>
              </a:rPr>
              <a:t>search(A)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latin typeface="Arial" charset="0"/>
                <a:sym typeface="Wingdings" pitchFamily="2" charset="2"/>
              </a:rPr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123.2.0.18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latin typeface="Arial" charset="0"/>
              </a:rPr>
              <a:t>returns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163.2.1.0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Arial" charset="0"/>
              </a:rPr>
              <a:t>…</a:t>
            </a:r>
          </a:p>
        </p:txBody>
      </p:sp>
      <p:grpSp>
        <p:nvGrpSpPr>
          <p:cNvPr id="6199" name="Group 55"/>
          <p:cNvGrpSpPr>
            <a:grpSpLocks/>
          </p:cNvGrpSpPr>
          <p:nvPr/>
        </p:nvGrpSpPr>
        <p:grpSpPr bwMode="auto">
          <a:xfrm>
            <a:off x="2057400" y="2590800"/>
            <a:ext cx="2057400" cy="2514600"/>
            <a:chOff x="1296" y="1632"/>
            <a:chExt cx="1296" cy="1584"/>
          </a:xfrm>
        </p:grpSpPr>
        <p:sp>
          <p:nvSpPr>
            <p:cNvPr id="6196" name="Line 52"/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1248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Text Box 53"/>
            <p:cNvSpPr txBox="1">
              <a:spLocks noChangeArrowheads="1"/>
            </p:cNvSpPr>
            <p:nvPr/>
          </p:nvSpPr>
          <p:spPr bwMode="auto">
            <a:xfrm>
              <a:off x="1824" y="2016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latin typeface="Arial" charset="0"/>
                </a:rPr>
                <a:t>Fetch</a:t>
              </a:r>
            </a:p>
          </p:txBody>
        </p:sp>
        <p:sp>
          <p:nvSpPr>
            <p:cNvPr id="6198" name="Line 54"/>
            <p:cNvSpPr>
              <a:spLocks noChangeShapeType="1"/>
            </p:cNvSpPr>
            <p:nvPr/>
          </p:nvSpPr>
          <p:spPr bwMode="auto">
            <a:xfrm>
              <a:off x="1296" y="1728"/>
              <a:ext cx="1248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1066800" y="1676400"/>
            <a:ext cx="162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123.2.0.18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5925" y="5891425"/>
            <a:ext cx="2762149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Client “pings” each host, picks closest</a:t>
            </a:r>
          </a:p>
        </p:txBody>
      </p:sp>
    </p:spTree>
    <p:extLst>
      <p:ext uri="{BB962C8B-B14F-4D97-AF65-F5344CB8AC3E}">
        <p14:creationId xmlns:p14="http://schemas.microsoft.com/office/powerpoint/2010/main" val="21160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 autoUpdateAnimBg="0"/>
      <p:bldP spid="6184" grpId="1" autoUpdateAnimBg="0"/>
      <p:bldP spid="6194" grpId="0" animBg="1" autoUpdateAnimBg="0"/>
      <p:bldP spid="6194" grpId="1" animBg="1" autoUpdateAnimBg="0"/>
      <p:bldP spid="6200" grpId="0" autoUpdateAnimBg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Napster: Discussion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Pros: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Search scope is O(1)</a:t>
            </a:r>
          </a:p>
          <a:p>
            <a:pPr lvl="1"/>
            <a:r>
              <a:rPr lang="en-US" dirty="0"/>
              <a:t>Controllable (pro or con?)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Server maintains O(N) </a:t>
            </a:r>
            <a:r>
              <a:rPr lang="en-US" dirty="0" smtClean="0"/>
              <a:t>state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Server does all processing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point of </a:t>
            </a:r>
            <a:r>
              <a:rPr lang="en-US" dirty="0" smtClean="0"/>
              <a:t>failure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(Napster’s server farm had difficult time keeping up with traffic)</a:t>
            </a:r>
          </a:p>
        </p:txBody>
      </p:sp>
    </p:spTree>
    <p:extLst>
      <p:ext uri="{BB962C8B-B14F-4D97-AF65-F5344CB8AC3E}">
        <p14:creationId xmlns:p14="http://schemas.microsoft.com/office/powerpoint/2010/main" val="18891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P2P file sharing</a:t>
            </a:r>
          </a:p>
          <a:p>
            <a:pPr lvl="1"/>
            <a:r>
              <a:rPr lang="en-US" dirty="0" smtClean="0"/>
              <a:t>Napster, </a:t>
            </a:r>
            <a:r>
              <a:rPr lang="en-US" dirty="0" err="1" smtClean="0"/>
              <a:t>gnutella</a:t>
            </a:r>
            <a:r>
              <a:rPr lang="en-US" dirty="0" smtClean="0"/>
              <a:t>, </a:t>
            </a:r>
            <a:r>
              <a:rPr lang="en-US" dirty="0" err="1" smtClean="0"/>
              <a:t>KaZaA</a:t>
            </a:r>
            <a:r>
              <a:rPr lang="en-US" dirty="0" smtClean="0"/>
              <a:t>, </a:t>
            </a:r>
            <a:r>
              <a:rPr lang="en-US" dirty="0" err="1" smtClean="0"/>
              <a:t>eDonkey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P2P communication</a:t>
            </a:r>
          </a:p>
          <a:p>
            <a:pPr lvl="1"/>
            <a:r>
              <a:rPr lang="en-US" dirty="0" smtClean="0"/>
              <a:t>Instant messaging</a:t>
            </a:r>
          </a:p>
          <a:p>
            <a:pPr lvl="1"/>
            <a:r>
              <a:rPr lang="en-US" dirty="0" smtClean="0"/>
              <a:t>Voice-over-IP (e.g. Skype)</a:t>
            </a:r>
          </a:p>
          <a:p>
            <a:r>
              <a:rPr lang="en-US" dirty="0" smtClean="0"/>
              <a:t>P2P multicast routing</a:t>
            </a:r>
          </a:p>
          <a:p>
            <a:pPr lvl="1"/>
            <a:r>
              <a:rPr lang="en-US" dirty="0" err="1" smtClean="0"/>
              <a:t>Mbone</a:t>
            </a:r>
            <a:r>
              <a:rPr lang="en-US" dirty="0" smtClean="0"/>
              <a:t>, </a:t>
            </a:r>
            <a:r>
              <a:rPr lang="en-US" dirty="0" err="1" smtClean="0"/>
              <a:t>Yoid</a:t>
            </a:r>
            <a:r>
              <a:rPr lang="en-US" dirty="0" smtClean="0"/>
              <a:t>, </a:t>
            </a:r>
            <a:r>
              <a:rPr lang="en-US" dirty="0" err="1" smtClean="0"/>
              <a:t>Scattercast</a:t>
            </a:r>
            <a:endParaRPr lang="en-US" dirty="0" smtClean="0"/>
          </a:p>
          <a:p>
            <a:r>
              <a:rPr lang="en-US" dirty="0" smtClean="0"/>
              <a:t>P2P computation</a:t>
            </a:r>
          </a:p>
          <a:p>
            <a:pPr lvl="1"/>
            <a:r>
              <a:rPr lang="en-US" dirty="0" err="1" smtClean="0"/>
              <a:t>seti@home</a:t>
            </a:r>
            <a:endParaRPr lang="en-US" dirty="0" smtClean="0"/>
          </a:p>
          <a:p>
            <a:r>
              <a:rPr lang="en-US" dirty="0" smtClean="0"/>
              <a:t>P2P apps built on overlays</a:t>
            </a:r>
          </a:p>
          <a:p>
            <a:pPr lvl="1"/>
            <a:r>
              <a:rPr lang="en-US" dirty="0" err="1" smtClean="0"/>
              <a:t>PlanetLab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88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Topic...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Centralized Database  (Searching)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Napster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/>
              <a:t>Query Flooding (Searching)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Gnutella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Supernode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KaZaA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Swarming (Fetching)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BitTorrent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Structured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Overlay Routing (Both, but mostly search)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Distributed Hash Tables (DHT)</a:t>
            </a:r>
          </a:p>
        </p:txBody>
      </p:sp>
    </p:spTree>
    <p:extLst>
      <p:ext uri="{BB962C8B-B14F-4D97-AF65-F5344CB8AC3E}">
        <p14:creationId xmlns:p14="http://schemas.microsoft.com/office/powerpoint/2010/main" val="33408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Flooding Overview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Decentralized method of searching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Central server directory no longer bottleneck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More difficult to “pull the plug”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Each peer: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Stores selected files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Routes queries to and from neighbors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Responds to queries if files stored locally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Serves 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ym typeface="Wingdings" charset="2"/>
              </a:rPr>
              <a:t>Join</a:t>
            </a:r>
            <a:r>
              <a:rPr lang="en-US" sz="2400" dirty="0">
                <a:sym typeface="Wingdings" charset="2"/>
              </a:rPr>
              <a:t>: on startup, client contacts </a:t>
            </a:r>
            <a:r>
              <a:rPr lang="en-US" sz="2400" dirty="0" smtClean="0">
                <a:sym typeface="Wingdings" charset="2"/>
              </a:rPr>
              <a:t>a </a:t>
            </a:r>
            <a:r>
              <a:rPr lang="en-US" sz="2400" dirty="0">
                <a:sym typeface="Wingdings" charset="2"/>
              </a:rPr>
              <a:t>few other </a:t>
            </a:r>
            <a:r>
              <a:rPr lang="en-US" sz="2400" dirty="0" smtClean="0">
                <a:sym typeface="Wingdings" charset="2"/>
              </a:rPr>
              <a:t>nodes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these </a:t>
            </a:r>
            <a:r>
              <a:rPr lang="en-US" sz="2000" dirty="0">
                <a:sym typeface="Wingdings" charset="2"/>
              </a:rPr>
              <a:t>become its </a:t>
            </a:r>
            <a:r>
              <a:rPr lang="en-US" sz="2000" dirty="0" smtClean="0">
                <a:sym typeface="Wingdings" charset="2"/>
              </a:rPr>
              <a:t>“neighbors</a:t>
            </a:r>
            <a:r>
              <a:rPr lang="en-US" sz="2000" dirty="0">
                <a:sym typeface="Wingdings" charset="2"/>
              </a:rPr>
              <a:t>”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ym typeface="Wingdings" charset="2"/>
              </a:rPr>
              <a:t>Publish</a:t>
            </a:r>
            <a:r>
              <a:rPr lang="en-US" sz="2400" dirty="0">
                <a:sym typeface="Wingdings" charset="2"/>
              </a:rPr>
              <a:t>: no need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Search</a:t>
            </a:r>
            <a:r>
              <a:rPr lang="en-US" sz="2400" dirty="0"/>
              <a:t>: ask </a:t>
            </a:r>
            <a:r>
              <a:rPr lang="en-US" sz="2400" dirty="0" smtClean="0"/>
              <a:t>neighbors (</a:t>
            </a:r>
            <a:r>
              <a:rPr lang="en-US" sz="2400" i="1" dirty="0" smtClean="0"/>
              <a:t>Gnutella uses 7</a:t>
            </a:r>
            <a:r>
              <a:rPr lang="en-US" sz="2400" dirty="0" smtClean="0"/>
              <a:t>), </a:t>
            </a:r>
            <a:r>
              <a:rPr lang="en-US" sz="2400" dirty="0"/>
              <a:t>who ask their neighbors, and so on... when/if found, reply to sender.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TTL limits </a:t>
            </a:r>
            <a:r>
              <a:rPr lang="en-US" sz="2000" dirty="0" smtClean="0">
                <a:sym typeface="Wingdings" charset="2"/>
              </a:rPr>
              <a:t>propagation (</a:t>
            </a:r>
            <a:r>
              <a:rPr lang="en-US" sz="2000" i="1" dirty="0" smtClean="0">
                <a:sym typeface="Wingdings" charset="2"/>
              </a:rPr>
              <a:t>Gnutella uses 10</a:t>
            </a:r>
            <a:r>
              <a:rPr lang="en-US" sz="2000" dirty="0" smtClean="0">
                <a:sym typeface="Wingdings" charset="2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Reverse path forwards responses (not files)</a:t>
            </a:r>
            <a:endParaRPr lang="en-US" sz="20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Fetch</a:t>
            </a:r>
            <a:r>
              <a:rPr lang="en-US" sz="2400" dirty="0"/>
              <a:t>: get the file directly from </a:t>
            </a:r>
            <a:r>
              <a:rPr lang="en-US" sz="2400" dirty="0" smtClean="0"/>
              <a:t>peer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2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2" name="Picture 4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3" name="Picture 5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4" name="Picture 6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5" name="Picture 7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6" name="Picture 8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7" name="Picture 9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6477000" y="5562600"/>
            <a:ext cx="609600" cy="304800"/>
            <a:chOff x="2688" y="3552"/>
            <a:chExt cx="384" cy="192"/>
          </a:xfrm>
        </p:grpSpPr>
        <p:pic>
          <p:nvPicPr>
            <p:cNvPr id="12302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3" name="Picture 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04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2057400" y="4572000"/>
            <a:ext cx="609600" cy="304800"/>
            <a:chOff x="2688" y="3552"/>
            <a:chExt cx="384" cy="192"/>
          </a:xfrm>
        </p:grpSpPr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0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1" name="Picture 2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4" name="Line 26"/>
          <p:cNvSpPr>
            <a:spLocks noChangeShapeType="1"/>
          </p:cNvSpPr>
          <p:nvPr/>
        </p:nvSpPr>
        <p:spPr bwMode="auto">
          <a:xfrm flipH="1" flipV="1">
            <a:off x="4572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 flipV="1">
            <a:off x="2362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495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6477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1905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6172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6324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H="1">
            <a:off x="2209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>
            <a:off x="3581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23" name="Picture 35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7" descr="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81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12326" name="Picture 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6400800" y="2057400"/>
            <a:ext cx="609600" cy="304800"/>
            <a:chOff x="2688" y="3552"/>
            <a:chExt cx="384" cy="192"/>
          </a:xfrm>
        </p:grpSpPr>
        <p:pic>
          <p:nvPicPr>
            <p:cNvPr id="12331" name="Picture 4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2" name="Picture 4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33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334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5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6" name="Picture 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337" name="Group 49"/>
          <p:cNvGrpSpPr>
            <a:grpSpLocks/>
          </p:cNvGrpSpPr>
          <p:nvPr/>
        </p:nvGrpSpPr>
        <p:grpSpPr bwMode="auto">
          <a:xfrm>
            <a:off x="1905000" y="2438400"/>
            <a:ext cx="4800600" cy="2667000"/>
            <a:chOff x="1200" y="1392"/>
            <a:chExt cx="3024" cy="1680"/>
          </a:xfrm>
        </p:grpSpPr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52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53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42" name="Group 54"/>
          <p:cNvGrpSpPr>
            <a:grpSpLocks/>
          </p:cNvGrpSpPr>
          <p:nvPr/>
        </p:nvGrpSpPr>
        <p:grpSpPr bwMode="auto">
          <a:xfrm>
            <a:off x="3581400" y="2286000"/>
            <a:ext cx="3352800" cy="533400"/>
            <a:chOff x="2256" y="1296"/>
            <a:chExt cx="2112" cy="336"/>
          </a:xfrm>
        </p:grpSpPr>
        <p:sp>
          <p:nvSpPr>
            <p:cNvPr id="12343" name="Line 55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Line 56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45" name="Group 57"/>
          <p:cNvGrpSpPr>
            <a:grpSpLocks/>
          </p:cNvGrpSpPr>
          <p:nvPr/>
        </p:nvGrpSpPr>
        <p:grpSpPr bwMode="auto">
          <a:xfrm>
            <a:off x="806450" y="1600200"/>
            <a:ext cx="6923088" cy="990600"/>
            <a:chOff x="508" y="864"/>
            <a:chExt cx="4361" cy="624"/>
          </a:xfrm>
        </p:grpSpPr>
        <p:sp>
          <p:nvSpPr>
            <p:cNvPr id="12346" name="Text Box 58"/>
            <p:cNvSpPr txBox="1">
              <a:spLocks noChangeArrowheads="1"/>
            </p:cNvSpPr>
            <p:nvPr/>
          </p:nvSpPr>
          <p:spPr bwMode="auto">
            <a:xfrm>
              <a:off x="3696" y="864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I have file A.</a:t>
              </a:r>
              <a:endParaRPr lang="en-US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2347" name="Text Box 59"/>
            <p:cNvSpPr txBox="1">
              <a:spLocks noChangeArrowheads="1"/>
            </p:cNvSpPr>
            <p:nvPr/>
          </p:nvSpPr>
          <p:spPr bwMode="auto">
            <a:xfrm>
              <a:off x="508" y="1200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" charset="0"/>
                </a:rPr>
                <a:t>I have file A.</a:t>
              </a:r>
              <a:endParaRPr lang="en-US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sp>
        <p:nvSpPr>
          <p:cNvPr id="12348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</a:t>
            </a:r>
            <a:r>
              <a:rPr lang="en-US" dirty="0"/>
              <a:t>Flooding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1752600" y="5638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12350" name="Group 62"/>
          <p:cNvGrpSpPr>
            <a:grpSpLocks/>
          </p:cNvGrpSpPr>
          <p:nvPr/>
        </p:nvGrpSpPr>
        <p:grpSpPr bwMode="auto">
          <a:xfrm>
            <a:off x="2362200" y="3733800"/>
            <a:ext cx="4130675" cy="1752600"/>
            <a:chOff x="1478" y="1872"/>
            <a:chExt cx="2602" cy="1104"/>
          </a:xfrm>
        </p:grpSpPr>
        <p:grpSp>
          <p:nvGrpSpPr>
            <p:cNvPr id="12351" name="Group 63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12352" name="Line 64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Line 65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Line 66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55" name="Text Box 67"/>
            <p:cNvSpPr txBox="1">
              <a:spLocks noChangeArrowheads="1"/>
            </p:cNvSpPr>
            <p:nvPr/>
          </p:nvSpPr>
          <p:spPr bwMode="auto">
            <a:xfrm>
              <a:off x="1478" y="2617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12356" name="Group 68"/>
          <p:cNvGrpSpPr>
            <a:grpSpLocks/>
          </p:cNvGrpSpPr>
          <p:nvPr/>
        </p:nvGrpSpPr>
        <p:grpSpPr bwMode="auto">
          <a:xfrm>
            <a:off x="1981200" y="2514600"/>
            <a:ext cx="4419600" cy="2895600"/>
            <a:chOff x="1248" y="1104"/>
            <a:chExt cx="2784" cy="1824"/>
          </a:xfrm>
        </p:grpSpPr>
        <p:grpSp>
          <p:nvGrpSpPr>
            <p:cNvPr id="12357" name="Group 69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12358" name="Line 70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Line 71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Line 72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Line 73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62" name="Text Box 74"/>
            <p:cNvSpPr txBox="1">
              <a:spLocks noChangeArrowheads="1"/>
            </p:cNvSpPr>
            <p:nvPr/>
          </p:nvSpPr>
          <p:spPr bwMode="auto">
            <a:xfrm>
              <a:off x="1344" y="1520"/>
              <a:ext cx="6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  <a:latin typeface="Arial" charset="0"/>
                </a:rPr>
                <a:t>Reply</a:t>
              </a: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01" y="6096000"/>
            <a:ext cx="551111" cy="68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4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Flooding Discussion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8000"/>
                </a:solidFill>
              </a:rPr>
              <a:t>Pros: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Search cost distributed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Processing @ each node permits powerful search semantics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Search scope is O(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Search time is O</a:t>
            </a:r>
            <a:r>
              <a:rPr lang="en-US" sz="2400" dirty="0" smtClean="0"/>
              <a:t>(???) – depends upon “height” of tree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Nodes leave often, network unstable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TTL-limited search works well for </a:t>
            </a:r>
            <a:r>
              <a:rPr lang="en-US" sz="2800" dirty="0" smtClean="0"/>
              <a:t>haystacks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scalability, does NOT search every node.  May have to re-issue query </a:t>
            </a:r>
            <a:r>
              <a:rPr lang="en-US" sz="2400" dirty="0" smtClean="0"/>
              <a:t>later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Gnutella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Gnutella: History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Mar ’00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J. Frankel and T. Pepper from </a:t>
            </a:r>
            <a:r>
              <a:rPr lang="en-US" dirty="0" smtClean="0"/>
              <a:t>released Gnutella (AOL)</a:t>
            </a:r>
          </a:p>
          <a:p>
            <a:pPr lvl="1"/>
            <a:r>
              <a:rPr lang="en-US" dirty="0" smtClean="0"/>
              <a:t>Immediately withdrawn, but Slashdot-ted</a:t>
            </a:r>
          </a:p>
          <a:p>
            <a:r>
              <a:rPr lang="en-US" dirty="0" smtClean="0"/>
              <a:t>Became open source</a:t>
            </a:r>
          </a:p>
          <a:p>
            <a:pPr lvl="1"/>
            <a:r>
              <a:rPr lang="en-US" dirty="0" smtClean="0"/>
              <a:t>Good, since initial design was poor</a:t>
            </a:r>
            <a:endParaRPr lang="en-US" dirty="0"/>
          </a:p>
          <a:p>
            <a:r>
              <a:rPr lang="en-US" dirty="0"/>
              <a:t>Soon many other clients: </a:t>
            </a:r>
            <a:r>
              <a:rPr lang="en-US" dirty="0" err="1"/>
              <a:t>Bearshare</a:t>
            </a:r>
            <a:r>
              <a:rPr lang="en-US" dirty="0"/>
              <a:t>, Morpheus, LimeWire, etc.</a:t>
            </a:r>
          </a:p>
          <a:p>
            <a:r>
              <a:rPr lang="en-US" b="1" dirty="0" smtClean="0"/>
              <a:t>’01</a:t>
            </a:r>
            <a:r>
              <a:rPr lang="en-US" dirty="0" smtClean="0"/>
              <a:t>: many </a:t>
            </a:r>
            <a:r>
              <a:rPr lang="en-US" dirty="0"/>
              <a:t>protocol enhancements including “</a:t>
            </a:r>
            <a:r>
              <a:rPr lang="en-US" dirty="0" err="1"/>
              <a:t>ultrapeers</a:t>
            </a:r>
            <a:r>
              <a:rPr lang="en-US" dirty="0"/>
              <a:t>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4816" y="5638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http://www.computing2010.com/expansions.php?id=07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Gnutella: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Researchers like it because it is open source</a:t>
            </a:r>
          </a:p>
          <a:p>
            <a:pPr lvl="1"/>
            <a:r>
              <a:rPr lang="en-US" dirty="0" smtClean="0"/>
              <a:t>But is it representative for research?</a:t>
            </a:r>
          </a:p>
          <a:p>
            <a:r>
              <a:rPr lang="en-US" dirty="0" smtClean="0"/>
              <a:t>Users’ </a:t>
            </a:r>
            <a:r>
              <a:rPr lang="en-US" dirty="0"/>
              <a:t>a</a:t>
            </a:r>
            <a:r>
              <a:rPr lang="en-US" dirty="0" smtClean="0"/>
              <a:t>necdotal comments: “It stinks”</a:t>
            </a:r>
          </a:p>
          <a:p>
            <a:pPr lvl="1"/>
            <a:r>
              <a:rPr lang="en-US" dirty="0" smtClean="0"/>
              <a:t>Tough to find anything</a:t>
            </a:r>
          </a:p>
          <a:p>
            <a:pPr lvl="1"/>
            <a:r>
              <a:rPr lang="en-US" dirty="0" smtClean="0"/>
              <a:t>Downloads don’t complete</a:t>
            </a:r>
          </a:p>
          <a:p>
            <a:r>
              <a:rPr lang="en-US" dirty="0" smtClean="0"/>
              <a:t>Fixes</a:t>
            </a:r>
          </a:p>
          <a:p>
            <a:pPr lvl="1"/>
            <a:r>
              <a:rPr lang="en-US" dirty="0" smtClean="0"/>
              <a:t>Hierarchy of nodes</a:t>
            </a:r>
          </a:p>
          <a:p>
            <a:pPr lvl="1"/>
            <a:r>
              <a:rPr lang="en-US" dirty="0" smtClean="0"/>
              <a:t>Queue management</a:t>
            </a:r>
          </a:p>
          <a:p>
            <a:pPr lvl="1"/>
            <a:r>
              <a:rPr lang="en-US" dirty="0" smtClean="0"/>
              <a:t>Parallel downloads </a:t>
            </a:r>
          </a:p>
          <a:p>
            <a:pPr lvl="1"/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Topic...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Centralized Database  (Searching)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Napster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Gnutella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err="1"/>
              <a:t>Supernode</a:t>
            </a:r>
            <a:r>
              <a:rPr lang="en-US" sz="2400" b="1" dirty="0"/>
              <a:t> Query Flooding (Searching)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KaZaA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Swarming (Fetching)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BitTorrent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Structured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Overlay Routing (Both, but mostly search)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Distributed Hash Tables (DHT)</a:t>
            </a:r>
          </a:p>
        </p:txBody>
      </p:sp>
    </p:spTree>
    <p:extLst>
      <p:ext uri="{BB962C8B-B14F-4D97-AF65-F5344CB8AC3E}">
        <p14:creationId xmlns:p14="http://schemas.microsoft.com/office/powerpoint/2010/main" val="3221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with </a:t>
            </a:r>
            <a:r>
              <a:rPr lang="en-US" dirty="0" err="1"/>
              <a:t>Supernodes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Some nodes better connected, longer connected than others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Wingdings" charset="2"/>
              </a:rPr>
              <a:t>Use them more heavily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Cross between Napster and Gnutella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“Smart” Query Flooding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b="1" dirty="0" smtClean="0">
              <a:sym typeface="Wingdings" charset="2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ym typeface="Wingdings" charset="2"/>
              </a:rPr>
              <a:t>Join</a:t>
            </a:r>
            <a:r>
              <a:rPr lang="en-US" dirty="0">
                <a:sym typeface="Wingdings" charset="2"/>
              </a:rPr>
              <a:t>: on startup, client contacts a “</a:t>
            </a:r>
            <a:r>
              <a:rPr lang="en-US" dirty="0" err="1">
                <a:sym typeface="Wingdings" charset="2"/>
              </a:rPr>
              <a:t>supernode</a:t>
            </a:r>
            <a:r>
              <a:rPr lang="en-US" dirty="0" smtClean="0">
                <a:sym typeface="Wingdings" charset="2"/>
              </a:rPr>
              <a:t>”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Wingdings" charset="2"/>
              </a:rPr>
              <a:t>may </a:t>
            </a:r>
            <a:r>
              <a:rPr lang="en-US" dirty="0">
                <a:sym typeface="Wingdings" charset="2"/>
              </a:rPr>
              <a:t>at some point become one itself</a:t>
            </a:r>
          </a:p>
          <a:p>
            <a:pPr>
              <a:lnSpc>
                <a:spcPct val="80000"/>
              </a:lnSpc>
            </a:pPr>
            <a:r>
              <a:rPr lang="en-US" b="1" dirty="0">
                <a:sym typeface="Wingdings" charset="2"/>
              </a:rPr>
              <a:t>Publish</a:t>
            </a:r>
            <a:r>
              <a:rPr lang="en-US" dirty="0">
                <a:sym typeface="Wingdings" charset="2"/>
              </a:rPr>
              <a:t>: send list of files to </a:t>
            </a:r>
            <a:r>
              <a:rPr lang="en-US" dirty="0" err="1">
                <a:sym typeface="Wingdings" charset="2"/>
              </a:rPr>
              <a:t>supernode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b="1" dirty="0"/>
              <a:t>Search</a:t>
            </a:r>
            <a:r>
              <a:rPr lang="en-US" dirty="0"/>
              <a:t>: send query to </a:t>
            </a:r>
            <a:r>
              <a:rPr lang="en-US" dirty="0" err="1"/>
              <a:t>supernode</a:t>
            </a:r>
            <a:r>
              <a:rPr lang="en-US" dirty="0"/>
              <a:t>, </a:t>
            </a:r>
            <a:r>
              <a:rPr lang="en-US" dirty="0" err="1"/>
              <a:t>supernodes</a:t>
            </a:r>
            <a:r>
              <a:rPr lang="en-US" dirty="0"/>
              <a:t> flood query amongst themselves.</a:t>
            </a:r>
            <a:endParaRPr lang="en-US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b="1" dirty="0"/>
              <a:t>Fetch</a:t>
            </a:r>
            <a:r>
              <a:rPr lang="en-US" dirty="0"/>
              <a:t>: get the file directly from </a:t>
            </a:r>
            <a:r>
              <a:rPr lang="en-US" dirty="0" smtClean="0"/>
              <a:t>peer(s)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can </a:t>
            </a:r>
            <a:r>
              <a:rPr lang="en-US" dirty="0"/>
              <a:t>fetch simultaneously from multiple peers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Stability and Superpeers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Why </a:t>
            </a:r>
            <a:r>
              <a:rPr lang="en-US" sz="2800" dirty="0" err="1"/>
              <a:t>superpeers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Query consolidation</a:t>
            </a:r>
          </a:p>
          <a:p>
            <a:pPr lvl="2"/>
            <a:r>
              <a:rPr lang="en-US" sz="2000" dirty="0"/>
              <a:t>Many connected nodes may have only a few files</a:t>
            </a:r>
          </a:p>
          <a:p>
            <a:pPr lvl="2"/>
            <a:r>
              <a:rPr lang="en-US" sz="2000" dirty="0"/>
              <a:t>Propagating </a:t>
            </a:r>
            <a:r>
              <a:rPr lang="en-US" sz="2000" dirty="0" smtClean="0"/>
              <a:t>query </a:t>
            </a:r>
            <a:r>
              <a:rPr lang="en-US" sz="2000" dirty="0"/>
              <a:t>to </a:t>
            </a:r>
            <a:r>
              <a:rPr lang="en-US" sz="2000" dirty="0" smtClean="0"/>
              <a:t>sub-node </a:t>
            </a:r>
            <a:r>
              <a:rPr lang="en-US" sz="2000" dirty="0"/>
              <a:t>would take more b/w than answering it yourself</a:t>
            </a:r>
          </a:p>
          <a:p>
            <a:pPr lvl="1"/>
            <a:r>
              <a:rPr lang="en-US" sz="2400" dirty="0"/>
              <a:t>Caching effect</a:t>
            </a:r>
          </a:p>
          <a:p>
            <a:pPr lvl="2"/>
            <a:r>
              <a:rPr lang="en-US" sz="2000" dirty="0"/>
              <a:t>Requires network stability</a:t>
            </a:r>
          </a:p>
          <a:p>
            <a:r>
              <a:rPr lang="en-US" sz="2800" dirty="0" err="1"/>
              <a:t>Superpeer</a:t>
            </a:r>
            <a:r>
              <a:rPr lang="en-US" sz="2800" dirty="0"/>
              <a:t> selection is time-based</a:t>
            </a:r>
          </a:p>
          <a:p>
            <a:pPr lvl="1"/>
            <a:r>
              <a:rPr lang="en-US" sz="2400" dirty="0"/>
              <a:t>How long you’ve been on </a:t>
            </a:r>
            <a:r>
              <a:rPr lang="en-US" sz="2400" dirty="0" smtClean="0"/>
              <a:t>good </a:t>
            </a:r>
            <a:r>
              <a:rPr lang="en-US" sz="2400" dirty="0"/>
              <a:t>predictor of how long you’ll be </a:t>
            </a:r>
            <a:r>
              <a:rPr lang="en-US" sz="2400" dirty="0" smtClean="0"/>
              <a:t>around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Supernodes Network Design</a:t>
            </a:r>
          </a:p>
        </p:txBody>
      </p:sp>
      <p:grpSp>
        <p:nvGrpSpPr>
          <p:cNvPr id="18499" name="Group 67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18435" name="Picture 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36" name="Picture 4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37" name="Picture 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38" name="Picture 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39" name="Picture 7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18440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18441" name="Picture 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2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3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44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6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447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1844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9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0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51" name="Picture 1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2" name="Picture 2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18454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5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56" name="Picture 2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457" name="Picture 2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0" name="Picture 2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1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2" name="Picture 30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63" name="Picture 3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5" name="Picture 3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0" name="Picture 38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71" name="Picture 3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2" name="Picture 4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3" name="Picture 4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4" name="Picture 4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76" name="Picture 4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77" name="Picture 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Line 52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85" name="Picture 5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86" name="Picture 5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7" name="Picture 5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88" name="Picture 5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8489" name="Picture 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90" name="Picture 5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91" name="Line 59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Line 60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Line 61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Line 62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Line 63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Line 64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Text Box 66"/>
            <p:cNvSpPr txBox="1">
              <a:spLocks noChangeArrowheads="1"/>
            </p:cNvSpPr>
            <p:nvPr/>
          </p:nvSpPr>
          <p:spPr bwMode="auto">
            <a:xfrm>
              <a:off x="2160" y="960"/>
              <a:ext cx="13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</a:rPr>
                <a:t>“Super Nodes”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8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Overlay Networks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P2P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Supernodes</a:t>
            </a:r>
            <a:r>
              <a:rPr lang="en-US" dirty="0"/>
              <a:t>: </a:t>
            </a:r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914400" y="4876800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I have X!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19522" name="Group 66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19523" name="Picture 67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4" name="Picture 68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5" name="Picture 6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6" name="Picture 7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27" name="Picture 71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19528" name="Group 72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19529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0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3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34" name="Picture 7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535" name="Group 79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19536" name="Picture 80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7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38" name="Picture 8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39" name="Picture 8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0" name="Picture 8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541" name="Group 85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19542" name="Picture 8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43" name="Picture 8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544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545" name="Picture 8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46" name="Picture 9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7" name="Picture 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0" name="Picture 94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2" name="Picture 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3" name="Picture 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4" name="Picture 98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5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6" name="Picture 1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7" name="Picture 1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58" name="Picture 10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59" name="Picture 10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60" name="Picture 1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61" name="Line 105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2" name="Line 106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3" name="Line 107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4" name="Line 108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5" name="Line 109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6" name="Line 110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7" name="Line 111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568" name="Picture 112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69" name="Picture 1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0" name="Picture 1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1" name="Picture 115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19572" name="Picture 1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573" name="Picture 1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74" name="Line 118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5" name="Line 119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6" name="Line 120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7" name="Line 121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8" name="Line 122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9" name="Line 123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80" name="Text Box 124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grpSp>
        <p:nvGrpSpPr>
          <p:cNvPr id="19581" name="Group 125"/>
          <p:cNvGrpSpPr>
            <a:grpSpLocks/>
          </p:cNvGrpSpPr>
          <p:nvPr/>
        </p:nvGrpSpPr>
        <p:grpSpPr bwMode="auto">
          <a:xfrm>
            <a:off x="1600200" y="3886200"/>
            <a:ext cx="1524000" cy="914400"/>
            <a:chOff x="528" y="2352"/>
            <a:chExt cx="960" cy="576"/>
          </a:xfrm>
        </p:grpSpPr>
        <p:sp>
          <p:nvSpPr>
            <p:cNvPr id="19518" name="Line 62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19" name="Text Box 63"/>
            <p:cNvSpPr txBox="1">
              <a:spLocks noChangeArrowheads="1"/>
            </p:cNvSpPr>
            <p:nvPr/>
          </p:nvSpPr>
          <p:spPr bwMode="auto">
            <a:xfrm>
              <a:off x="528" y="2544"/>
              <a:ext cx="7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Publish</a:t>
              </a:r>
            </a:p>
          </p:txBody>
        </p:sp>
      </p:grpSp>
      <p:sp>
        <p:nvSpPr>
          <p:cNvPr id="19582" name="Rectangle 126"/>
          <p:cNvSpPr>
            <a:spLocks noChangeArrowheads="1"/>
          </p:cNvSpPr>
          <p:nvPr/>
        </p:nvSpPr>
        <p:spPr bwMode="auto">
          <a:xfrm>
            <a:off x="12192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>
                <a:latin typeface="Arial" charset="0"/>
              </a:rPr>
              <a:t>insert(X,</a:t>
            </a:r>
          </a:p>
          <a:p>
            <a:r>
              <a:rPr lang="en-US">
                <a:latin typeface="Arial" charset="0"/>
              </a:rPr>
              <a:t>  123.2.21.23)</a:t>
            </a:r>
          </a:p>
          <a:p>
            <a:r>
              <a:rPr lang="en-US">
                <a:latin typeface="Arial" charset="0"/>
              </a:rPr>
              <a:t>...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1676400" y="5486400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123.2.21.23</a:t>
            </a:r>
          </a:p>
        </p:txBody>
      </p:sp>
    </p:spTree>
    <p:extLst>
      <p:ext uri="{BB962C8B-B14F-4D97-AF65-F5344CB8AC3E}">
        <p14:creationId xmlns:p14="http://schemas.microsoft.com/office/powerpoint/2010/main" val="9234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2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7" name="Group 67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0548" name="Picture 68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49" name="Picture 6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0" name="Picture 7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1" name="Picture 71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52" name="Picture 72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grpSp>
          <p:nvGrpSpPr>
            <p:cNvPr id="20553" name="Group 73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0554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56" name="Picture 76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8" name="Picture 7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0561" name="Picture 8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2" name="Picture 8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3" name="Picture 8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64" name="Picture 8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65" name="Picture 8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566" name="Group 86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0567" name="Picture 8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8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69" name="Picture 8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70" name="Picture 90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71" name="Picture 9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2" name="Picture 9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3" name="Picture 9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4" name="Picture 9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5" name="Picture 95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76" name="Picture 9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7" name="Picture 9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8" name="Picture 9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9" name="Picture 99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80" name="Picture 1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1" name="Picture 10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2" name="Picture 10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3" name="Picture 103" descr="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84" name="Picture 1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5" name="Picture 10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86" name="Line 106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7" name="Line 107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" name="Line 108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Line 109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" name="Line 11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Line 111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2" name="Line 112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93" name="Picture 11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94" name="Picture 1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5" name="Picture 11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6" name="Picture 11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pic>
          <p:nvPicPr>
            <p:cNvPr id="20597" name="Picture 11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8" name="Picture 1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99" name="Line 119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0" name="Line 120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1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2" name="Line 122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" name="Line 123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24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5" name="Text Box 125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Supernodes</a:t>
            </a:r>
            <a:r>
              <a:rPr lang="en-US" dirty="0"/>
              <a:t>: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0" y="4876800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Where is file A?</a:t>
            </a:r>
            <a:endParaRPr lang="en-US">
              <a:solidFill>
                <a:srgbClr val="FF0000"/>
              </a:solidFill>
              <a:latin typeface="Times New Roman" charset="0"/>
            </a:endParaRPr>
          </a:p>
        </p:txBody>
      </p:sp>
      <p:grpSp>
        <p:nvGrpSpPr>
          <p:cNvPr id="20546" name="Group 66"/>
          <p:cNvGrpSpPr>
            <a:grpSpLocks/>
          </p:cNvGrpSpPr>
          <p:nvPr/>
        </p:nvGrpSpPr>
        <p:grpSpPr bwMode="auto">
          <a:xfrm>
            <a:off x="1828800" y="3886200"/>
            <a:ext cx="1295400" cy="914400"/>
            <a:chOff x="1152" y="2448"/>
            <a:chExt cx="816" cy="576"/>
          </a:xfrm>
        </p:grpSpPr>
        <p:sp>
          <p:nvSpPr>
            <p:cNvPr id="20544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6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" charset="0"/>
                </a:rPr>
                <a:t>Query</a:t>
              </a:r>
            </a:p>
          </p:txBody>
        </p:sp>
      </p:grpSp>
      <p:grpSp>
        <p:nvGrpSpPr>
          <p:cNvPr id="20609" name="Group 129"/>
          <p:cNvGrpSpPr>
            <a:grpSpLocks/>
          </p:cNvGrpSpPr>
          <p:nvPr/>
        </p:nvGrpSpPr>
        <p:grpSpPr bwMode="auto">
          <a:xfrm>
            <a:off x="3429000" y="2514600"/>
            <a:ext cx="1676400" cy="1219200"/>
            <a:chOff x="2160" y="1584"/>
            <a:chExt cx="1056" cy="768"/>
          </a:xfrm>
        </p:grpSpPr>
        <p:sp>
          <p:nvSpPr>
            <p:cNvPr id="20606" name="Line 126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" name="Line 127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8" name="Line 12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3" name="Group 133"/>
          <p:cNvGrpSpPr>
            <a:grpSpLocks/>
          </p:cNvGrpSpPr>
          <p:nvPr/>
        </p:nvGrpSpPr>
        <p:grpSpPr bwMode="auto">
          <a:xfrm>
            <a:off x="4038600" y="2286000"/>
            <a:ext cx="1219200" cy="1219200"/>
            <a:chOff x="2544" y="1440"/>
            <a:chExt cx="768" cy="768"/>
          </a:xfrm>
        </p:grpSpPr>
        <p:sp>
          <p:nvSpPr>
            <p:cNvPr id="20610" name="Line 130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1" name="Line 131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Line 13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8" name="Group 138"/>
          <p:cNvGrpSpPr>
            <a:grpSpLocks/>
          </p:cNvGrpSpPr>
          <p:nvPr/>
        </p:nvGrpSpPr>
        <p:grpSpPr bwMode="auto">
          <a:xfrm>
            <a:off x="1447800" y="1524000"/>
            <a:ext cx="6248400" cy="2971800"/>
            <a:chOff x="912" y="960"/>
            <a:chExt cx="3936" cy="1872"/>
          </a:xfrm>
        </p:grpSpPr>
        <p:sp>
          <p:nvSpPr>
            <p:cNvPr id="20616" name="Rectangle 136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latin typeface="Arial" charset="0"/>
                </a:rPr>
                <a:t>search(A)</a:t>
              </a:r>
            </a:p>
            <a:p>
              <a:r>
                <a:rPr lang="en-US">
                  <a:latin typeface="Arial" charset="0"/>
                </a:rPr>
                <a:t>--&gt;</a:t>
              </a:r>
            </a:p>
            <a:p>
              <a:r>
                <a:rPr lang="en-US">
                  <a:latin typeface="Arial" charset="0"/>
                </a:rPr>
                <a:t>123.2.0.18</a:t>
              </a:r>
            </a:p>
          </p:txBody>
        </p:sp>
        <p:sp>
          <p:nvSpPr>
            <p:cNvPr id="20617" name="Rectangle 137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>
                  <a:latin typeface="Arial" charset="0"/>
                </a:rPr>
                <a:t>search(A)</a:t>
              </a:r>
            </a:p>
            <a:p>
              <a:r>
                <a:rPr lang="en-US">
                  <a:latin typeface="Arial" charset="0"/>
                </a:rPr>
                <a:t>--&gt;</a:t>
              </a:r>
            </a:p>
            <a:p>
              <a:r>
                <a:rPr lang="en-US">
                  <a:latin typeface="Arial" charset="0"/>
                </a:rPr>
                <a:t>123.2.22.50</a:t>
              </a:r>
            </a:p>
          </p:txBody>
        </p:sp>
      </p:grpSp>
      <p:grpSp>
        <p:nvGrpSpPr>
          <p:cNvPr id="20624" name="Group 144"/>
          <p:cNvGrpSpPr>
            <a:grpSpLocks/>
          </p:cNvGrpSpPr>
          <p:nvPr/>
        </p:nvGrpSpPr>
        <p:grpSpPr bwMode="auto">
          <a:xfrm>
            <a:off x="2438400" y="2514600"/>
            <a:ext cx="2667000" cy="2362200"/>
            <a:chOff x="1536" y="1584"/>
            <a:chExt cx="1680" cy="1488"/>
          </a:xfrm>
        </p:grpSpPr>
        <p:sp>
          <p:nvSpPr>
            <p:cNvPr id="20619" name="Line 139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1" name="Line 141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2" name="Text Box 142"/>
            <p:cNvSpPr txBox="1">
              <a:spLocks noChangeArrowheads="1"/>
            </p:cNvSpPr>
            <p:nvPr/>
          </p:nvSpPr>
          <p:spPr bwMode="auto">
            <a:xfrm>
              <a:off x="2160" y="2544"/>
              <a:ext cx="7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FF00"/>
                  </a:solidFill>
                </a:rPr>
                <a:t>Replies</a:t>
              </a:r>
            </a:p>
          </p:txBody>
        </p:sp>
        <p:sp>
          <p:nvSpPr>
            <p:cNvPr id="20623" name="Line 143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27" name="Group 147"/>
          <p:cNvGrpSpPr>
            <a:grpSpLocks/>
          </p:cNvGrpSpPr>
          <p:nvPr/>
        </p:nvGrpSpPr>
        <p:grpSpPr bwMode="auto">
          <a:xfrm>
            <a:off x="457200" y="3581400"/>
            <a:ext cx="6807200" cy="2590800"/>
            <a:chOff x="288" y="2256"/>
            <a:chExt cx="4288" cy="1632"/>
          </a:xfrm>
        </p:grpSpPr>
        <p:sp>
          <p:nvSpPr>
            <p:cNvPr id="20625" name="Rectangle 145"/>
            <p:cNvSpPr>
              <a:spLocks noChangeArrowheads="1"/>
            </p:cNvSpPr>
            <p:nvPr/>
          </p:nvSpPr>
          <p:spPr bwMode="auto">
            <a:xfrm>
              <a:off x="3552" y="3600"/>
              <a:ext cx="1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123.2.0.18</a:t>
              </a:r>
            </a:p>
          </p:txBody>
        </p:sp>
        <p:sp>
          <p:nvSpPr>
            <p:cNvPr id="20626" name="Rectangle 146"/>
            <p:cNvSpPr>
              <a:spLocks noChangeArrowheads="1"/>
            </p:cNvSpPr>
            <p:nvPr/>
          </p:nvSpPr>
          <p:spPr bwMode="auto">
            <a:xfrm>
              <a:off x="288" y="2256"/>
              <a:ext cx="11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123.2.22.50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Supernodes</a:t>
            </a:r>
            <a:r>
              <a:rPr lang="en-US" dirty="0"/>
              <a:t>: </a:t>
            </a:r>
            <a:r>
              <a:rPr lang="en-US" dirty="0" smtClean="0"/>
              <a:t>Fetch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(And use of hashes…)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More than one node may have requested file...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to tell?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Must be able to distinguish identical files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Not necessarily same filename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Same filename not necessarily same file...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 Hash of file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KaZaA</a:t>
            </a:r>
            <a:r>
              <a:rPr lang="en-US" sz="2000" dirty="0"/>
              <a:t> uses </a:t>
            </a:r>
            <a:r>
              <a:rPr lang="en-US" sz="2000" dirty="0" err="1"/>
              <a:t>UUHash</a:t>
            </a:r>
            <a:r>
              <a:rPr lang="en-US" sz="2000" dirty="0"/>
              <a:t>: fast, but not secure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Alternatives: MD5, SHA-1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to fetch?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Get bytes [0..1000] from A, [1001...2000] from </a:t>
            </a:r>
            <a:r>
              <a:rPr lang="en-US" sz="2000" dirty="0" smtClean="0"/>
              <a:t>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43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Supernode Flooding Discussion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8000"/>
                </a:solidFill>
              </a:rPr>
              <a:t>Pros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Tries to take into account node </a:t>
            </a:r>
            <a:r>
              <a:rPr lang="en-US" sz="2400" dirty="0" smtClean="0"/>
              <a:t>heterogeneity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Bandwidth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Host Computational Resources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Host Availability (?)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Rumored to take into account network locality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Scales better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Cons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Still </a:t>
            </a:r>
            <a:r>
              <a:rPr lang="en-US" sz="2400" dirty="0"/>
              <a:t>no real guarantees on search scope or search time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Similar behavior to plain flooding, but </a:t>
            </a:r>
            <a:r>
              <a:rPr lang="en-US" sz="2800" dirty="0" smtClean="0"/>
              <a:t>better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Example: </a:t>
            </a:r>
            <a:r>
              <a:rPr lang="en-US" sz="2800" dirty="0" err="1" smtClean="0"/>
              <a:t>KaZaA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15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History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2001, </a:t>
            </a:r>
            <a:r>
              <a:rPr lang="en-US" sz="2400" dirty="0" err="1"/>
              <a:t>KaZaA</a:t>
            </a:r>
            <a:r>
              <a:rPr lang="en-US" sz="2400" dirty="0"/>
              <a:t> created by Dutch company </a:t>
            </a:r>
            <a:r>
              <a:rPr lang="en-US" sz="2400" dirty="0" err="1"/>
              <a:t>Kazaa</a:t>
            </a:r>
            <a:r>
              <a:rPr lang="en-US" sz="2400" dirty="0"/>
              <a:t> BV</a:t>
            </a:r>
          </a:p>
          <a:p>
            <a:r>
              <a:rPr lang="en-US" sz="2400" dirty="0"/>
              <a:t>Single network called </a:t>
            </a:r>
            <a:r>
              <a:rPr lang="en-US" sz="2400" dirty="0" err="1"/>
              <a:t>FastTrack</a:t>
            </a:r>
            <a:r>
              <a:rPr lang="en-US" sz="2400" dirty="0"/>
              <a:t> used by other clients as </a:t>
            </a:r>
            <a:r>
              <a:rPr lang="en-US" sz="2400" dirty="0" smtClean="0"/>
              <a:t>well</a:t>
            </a:r>
          </a:p>
          <a:p>
            <a:pPr lvl="1"/>
            <a:r>
              <a:rPr lang="en-US" sz="2000" dirty="0" smtClean="0"/>
              <a:t>Morpheus</a:t>
            </a:r>
            <a:r>
              <a:rPr lang="en-US" sz="2000" dirty="0"/>
              <a:t>, </a:t>
            </a:r>
            <a:r>
              <a:rPr lang="en-US" sz="2000" dirty="0" err="1"/>
              <a:t>giFT</a:t>
            </a:r>
            <a:r>
              <a:rPr lang="en-US" sz="2000" dirty="0"/>
              <a:t>, etc.</a:t>
            </a:r>
          </a:p>
          <a:p>
            <a:r>
              <a:rPr lang="en-US" sz="2400" dirty="0"/>
              <a:t>Eventually protocol changed so other clients could no longer talk to it</a:t>
            </a:r>
          </a:p>
          <a:p>
            <a:r>
              <a:rPr lang="en-US" sz="2400" dirty="0"/>
              <a:t>Most popular file sharing network in 2005 with &gt;10 million </a:t>
            </a:r>
            <a:r>
              <a:rPr lang="en-US" sz="2400" dirty="0" smtClean="0"/>
              <a:t>users, sharing over 10,000 terabytes of content (numbers vary)</a:t>
            </a:r>
          </a:p>
          <a:p>
            <a:pPr lvl="1"/>
            <a:r>
              <a:rPr lang="en-US" sz="2000" dirty="0" smtClean="0"/>
              <a:t>More popular than Napster</a:t>
            </a:r>
          </a:p>
          <a:p>
            <a:pPr lvl="1"/>
            <a:r>
              <a:rPr lang="en-US" sz="2000" dirty="0" smtClean="0"/>
              <a:t>Over 50% of Internet traffic at one time</a:t>
            </a:r>
          </a:p>
          <a:p>
            <a:r>
              <a:rPr lang="en-US" sz="2400" dirty="0" smtClean="0"/>
              <a:t>MP3s &amp; entire albums, videos, games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99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The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Optional parallel downloading of files</a:t>
            </a:r>
          </a:p>
          <a:p>
            <a:pPr lvl="1"/>
            <a:r>
              <a:rPr lang="en-US" dirty="0" smtClean="0"/>
              <a:t>User can configure max down and max up</a:t>
            </a:r>
          </a:p>
          <a:p>
            <a:r>
              <a:rPr lang="en-US" dirty="0" smtClean="0"/>
              <a:t>Automatically switches to new download server when current server unavailable</a:t>
            </a:r>
          </a:p>
          <a:p>
            <a:r>
              <a:rPr lang="en-US" dirty="0" smtClean="0"/>
              <a:t>Provides estimated download times</a:t>
            </a:r>
          </a:p>
          <a:p>
            <a:r>
              <a:rPr lang="en-US" dirty="0" smtClean="0"/>
              <a:t>Queue management at server and client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uploaders</a:t>
            </a:r>
            <a:r>
              <a:rPr lang="en-US" dirty="0" smtClean="0"/>
              <a:t> can get priority</a:t>
            </a:r>
          </a:p>
          <a:p>
            <a:r>
              <a:rPr lang="en-US" dirty="0" smtClean="0"/>
              <a:t>Keyword search</a:t>
            </a:r>
          </a:p>
          <a:p>
            <a:r>
              <a:rPr lang="en-US" dirty="0" smtClean="0"/>
              <a:t>Responses to keyword queries come in waves: stops when x responses are found</a:t>
            </a:r>
          </a:p>
          <a:p>
            <a:r>
              <a:rPr lang="en-US" dirty="0" smtClean="0"/>
              <a:t>From user’s perspective, resembles Google, but provides links to mp3s and videos rather than Web</a:t>
            </a:r>
          </a:p>
        </p:txBody>
      </p:sp>
    </p:spTree>
    <p:extLst>
      <p:ext uri="{BB962C8B-B14F-4D97-AF65-F5344CB8AC3E}">
        <p14:creationId xmlns:p14="http://schemas.microsoft.com/office/powerpoint/2010/main" val="30144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Proprietary</a:t>
            </a:r>
          </a:p>
          <a:p>
            <a:pPr lvl="1"/>
            <a:r>
              <a:rPr lang="en-US" dirty="0" smtClean="0"/>
              <a:t>Control data encrypted</a:t>
            </a:r>
          </a:p>
          <a:p>
            <a:pPr lvl="1"/>
            <a:r>
              <a:rPr lang="en-US" dirty="0" smtClean="0"/>
              <a:t>Everything in HTTP request and response messages</a:t>
            </a:r>
          </a:p>
          <a:p>
            <a:r>
              <a:rPr lang="en-US" dirty="0" smtClean="0"/>
              <a:t>Each peer a </a:t>
            </a:r>
            <a:r>
              <a:rPr lang="en-US" dirty="0" err="1" smtClean="0"/>
              <a:t>supernode</a:t>
            </a:r>
            <a:r>
              <a:rPr lang="en-US" dirty="0" smtClean="0"/>
              <a:t> or assigned to a </a:t>
            </a:r>
            <a:r>
              <a:rPr lang="en-US" dirty="0" err="1" smtClean="0"/>
              <a:t>supernode</a:t>
            </a:r>
            <a:endParaRPr lang="en-US" dirty="0" smtClean="0"/>
          </a:p>
          <a:p>
            <a:pPr lvl="1"/>
            <a:r>
              <a:rPr lang="en-US" dirty="0" smtClean="0"/>
              <a:t>Each SN has about 100-150 children</a:t>
            </a:r>
          </a:p>
          <a:p>
            <a:pPr lvl="1"/>
            <a:r>
              <a:rPr lang="en-US" dirty="0" smtClean="0"/>
              <a:t>Each SN has TCP connections with 30-50 other </a:t>
            </a:r>
            <a:r>
              <a:rPr lang="en-US" dirty="0" err="1" smtClean="0"/>
              <a:t>supernodes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r>
              <a:rPr lang="en-US" dirty="0"/>
              <a:t>(</a:t>
            </a:r>
            <a:r>
              <a:rPr lang="en-US" dirty="0" smtClean="0"/>
              <a:t>Measurement study next slide)</a:t>
            </a:r>
          </a:p>
        </p:txBody>
      </p:sp>
    </p:spTree>
    <p:extLst>
      <p:ext uri="{BB962C8B-B14F-4D97-AF65-F5344CB8AC3E}">
        <p14:creationId xmlns:p14="http://schemas.microsoft.com/office/powerpoint/2010/main" val="617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 Measurement Study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805238" cy="24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11" y="3352800"/>
            <a:ext cx="4981575" cy="251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KaZaA</a:t>
            </a:r>
            <a:r>
              <a:rPr lang="en-US" dirty="0"/>
              <a:t> Measurement Study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429000" cy="3962400"/>
          </a:xfrm>
        </p:spPr>
        <p:txBody>
          <a:bodyPr/>
          <a:lstStyle/>
          <a:p>
            <a:r>
              <a:rPr lang="en-US" sz="2400"/>
              <a:t>KaZaA is more than one workload!</a:t>
            </a:r>
          </a:p>
          <a:p>
            <a:pPr lvl="1"/>
            <a:r>
              <a:rPr lang="en-US" sz="2000"/>
              <a:t>Many files &lt; 10MB (e.g., Audio Files)</a:t>
            </a:r>
          </a:p>
          <a:p>
            <a:pPr lvl="1"/>
            <a:r>
              <a:rPr lang="en-US" sz="2000"/>
              <a:t>Many files &gt; 100MB (e.g., Movies)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5181600" y="5867400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2"/>
                </a:solidFill>
              </a:rPr>
              <a:t>from Gummadi </a:t>
            </a:r>
            <a:r>
              <a:rPr lang="en-US" sz="1800" i="1">
                <a:solidFill>
                  <a:schemeClr val="bg2"/>
                </a:solidFill>
              </a:rPr>
              <a:t>et al</a:t>
            </a:r>
            <a:r>
              <a:rPr lang="en-US" sz="1800">
                <a:solidFill>
                  <a:schemeClr val="bg2"/>
                </a:solidFill>
              </a:rPr>
              <a:t>., </a:t>
            </a:r>
            <a:r>
              <a:rPr lang="en-US" sz="1800" i="1">
                <a:solidFill>
                  <a:schemeClr val="bg2"/>
                </a:solidFill>
              </a:rPr>
              <a:t>SOSP</a:t>
            </a:r>
            <a:r>
              <a:rPr lang="en-US" sz="1800">
                <a:solidFill>
                  <a:schemeClr val="bg2"/>
                </a:solidFill>
              </a:rPr>
              <a:t> 2003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53340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Nodes with more connection bandwidth and more availability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supernodes</a:t>
            </a:r>
            <a:r>
              <a:rPr lang="en-US" dirty="0" smtClean="0">
                <a:sym typeface="Wingdings" pitchFamily="2" charset="2"/>
              </a:rPr>
              <a:t> (SN)</a:t>
            </a:r>
          </a:p>
          <a:p>
            <a:r>
              <a:rPr lang="en-US" dirty="0" smtClean="0">
                <a:sym typeface="Wingdings" pitchFamily="2" charset="2"/>
              </a:rPr>
              <a:t>Each </a:t>
            </a:r>
            <a:r>
              <a:rPr lang="en-US" dirty="0" err="1" smtClean="0">
                <a:sym typeface="Wingdings" pitchFamily="2" charset="2"/>
              </a:rPr>
              <a:t>supernode</a:t>
            </a:r>
            <a:r>
              <a:rPr lang="en-US" dirty="0" smtClean="0">
                <a:sym typeface="Wingdings" pitchFamily="2" charset="2"/>
              </a:rPr>
              <a:t> acts as a min-Napster hub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Tracking content of children (ordinary nodes, ON)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Maintaining IP addresses of children</a:t>
            </a:r>
          </a:p>
          <a:p>
            <a:r>
              <a:rPr lang="en-US" dirty="0" smtClean="0">
                <a:sym typeface="Wingdings" pitchFamily="2" charset="2"/>
              </a:rPr>
              <a:t>When ON connects to SN, upload metadata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File name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File size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Content hash – used for fetch request, rather than name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File descriptions – used for keyword matches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on top of another network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13734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280343" y="4361765"/>
            <a:ext cx="568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4038600"/>
            <a:ext cx="897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Overlay</a:t>
            </a:r>
          </a:p>
          <a:p>
            <a:pPr algn="ctr"/>
            <a:r>
              <a:rPr lang="en-US" dirty="0" smtClean="0"/>
              <a:t>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Overlay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List of potential </a:t>
            </a:r>
            <a:r>
              <a:rPr lang="en-US" dirty="0" err="1" smtClean="0"/>
              <a:t>supernodes</a:t>
            </a:r>
            <a:r>
              <a:rPr lang="en-US" dirty="0" smtClean="0"/>
              <a:t> when download software</a:t>
            </a:r>
          </a:p>
          <a:p>
            <a:r>
              <a:rPr lang="en-US" dirty="0" smtClean="0"/>
              <a:t>New peer goes through list until finds operational </a:t>
            </a:r>
            <a:r>
              <a:rPr lang="en-US" dirty="0" err="1" smtClean="0"/>
              <a:t>supernode</a:t>
            </a:r>
            <a:endParaRPr lang="en-US" dirty="0" smtClean="0"/>
          </a:p>
          <a:p>
            <a:pPr lvl="1"/>
            <a:r>
              <a:rPr lang="en-US" dirty="0" smtClean="0"/>
              <a:t>Connects, contains up-to-date list (200 entries)</a:t>
            </a:r>
          </a:p>
          <a:p>
            <a:pPr lvl="1"/>
            <a:r>
              <a:rPr lang="en-US" dirty="0" smtClean="0"/>
              <a:t>Nodes in list are “close” to ON</a:t>
            </a:r>
          </a:p>
          <a:p>
            <a:pPr lvl="1"/>
            <a:r>
              <a:rPr lang="en-US" dirty="0" smtClean="0"/>
              <a:t>Node pings 5 nodes, connects to one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supernode</a:t>
            </a:r>
            <a:r>
              <a:rPr lang="en-US" dirty="0" smtClean="0"/>
              <a:t> goes down, node obtains updated list and choses new </a:t>
            </a:r>
            <a:r>
              <a:rPr lang="en-US" dirty="0" err="1" smtClean="0"/>
              <a:t>supernode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first sends query to </a:t>
            </a:r>
            <a:r>
              <a:rPr lang="en-US" dirty="0" err="1" smtClean="0"/>
              <a:t>supernode</a:t>
            </a:r>
            <a:endParaRPr lang="en-US" dirty="0" smtClean="0"/>
          </a:p>
          <a:p>
            <a:pPr lvl="1"/>
            <a:r>
              <a:rPr lang="en-US" dirty="0" err="1" smtClean="0"/>
              <a:t>Supernode</a:t>
            </a:r>
            <a:r>
              <a:rPr lang="en-US" dirty="0" smtClean="0"/>
              <a:t> responds with matches</a:t>
            </a:r>
          </a:p>
          <a:p>
            <a:pPr lvl="1"/>
            <a:r>
              <a:rPr lang="en-US" dirty="0" smtClean="0"/>
              <a:t>If x matches found, done</a:t>
            </a:r>
          </a:p>
          <a:p>
            <a:r>
              <a:rPr lang="en-US" dirty="0" smtClean="0"/>
              <a:t>Otherwise, </a:t>
            </a:r>
            <a:r>
              <a:rPr lang="en-US" dirty="0" err="1" smtClean="0"/>
              <a:t>supernode</a:t>
            </a:r>
            <a:r>
              <a:rPr lang="en-US" dirty="0" smtClean="0"/>
              <a:t> forwards query to subset of </a:t>
            </a:r>
            <a:r>
              <a:rPr lang="en-US" dirty="0" err="1" smtClean="0"/>
              <a:t>supernodes</a:t>
            </a:r>
            <a:endParaRPr lang="en-US" dirty="0" smtClean="0"/>
          </a:p>
          <a:p>
            <a:pPr lvl="1"/>
            <a:r>
              <a:rPr lang="en-US" dirty="0" smtClean="0"/>
              <a:t>If total of x matches found, done</a:t>
            </a:r>
          </a:p>
          <a:p>
            <a:r>
              <a:rPr lang="en-US" dirty="0" smtClean="0"/>
              <a:t>Otherwise, query further forwarded</a:t>
            </a:r>
          </a:p>
          <a:p>
            <a:pPr lvl="1"/>
            <a:r>
              <a:rPr lang="en-US" dirty="0" smtClean="0"/>
              <a:t>By original </a:t>
            </a:r>
            <a:r>
              <a:rPr lang="en-US" dirty="0" err="1" smtClean="0"/>
              <a:t>supernode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-lite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Hacked version of </a:t>
            </a:r>
            <a:r>
              <a:rPr lang="en-US" dirty="0" err="1" smtClean="0"/>
              <a:t>KaZaA</a:t>
            </a:r>
            <a:r>
              <a:rPr lang="en-US" dirty="0" smtClean="0"/>
              <a:t> client</a:t>
            </a:r>
          </a:p>
          <a:p>
            <a:r>
              <a:rPr lang="en-US" dirty="0" smtClean="0"/>
              <a:t>No spyware, no pop-up windows</a:t>
            </a:r>
          </a:p>
          <a:p>
            <a:r>
              <a:rPr lang="en-US" dirty="0" smtClean="0"/>
              <a:t>Everyone is rated as a priority user</a:t>
            </a:r>
          </a:p>
          <a:p>
            <a:r>
              <a:rPr lang="en-US" dirty="0" err="1" smtClean="0"/>
              <a:t>Supernode</a:t>
            </a:r>
            <a:r>
              <a:rPr lang="en-US" dirty="0" smtClean="0"/>
              <a:t> hopping</a:t>
            </a:r>
          </a:p>
          <a:p>
            <a:pPr lvl="1"/>
            <a:r>
              <a:rPr lang="en-US" dirty="0" smtClean="0"/>
              <a:t>After receiving replies from SN, ON often connects to a new SN an re-sends query</a:t>
            </a:r>
          </a:p>
          <a:p>
            <a:pPr lvl="1"/>
            <a:r>
              <a:rPr lang="en-US" dirty="0" smtClean="0"/>
              <a:t>SN does not cache hopped-out ON’s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Downloading &amp;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file is found in multiple nodes, user </a:t>
            </a:r>
            <a:r>
              <a:rPr lang="en-US" dirty="0" smtClean="0"/>
              <a:t>can select </a:t>
            </a:r>
            <a:r>
              <a:rPr lang="en-US" dirty="0"/>
              <a:t>parallel </a:t>
            </a:r>
            <a:r>
              <a:rPr lang="en-US" dirty="0" smtClean="0"/>
              <a:t>downloading</a:t>
            </a:r>
          </a:p>
          <a:p>
            <a:pPr lvl="1"/>
            <a:r>
              <a:rPr lang="en-US" dirty="0" smtClean="0"/>
              <a:t>Identical </a:t>
            </a:r>
            <a:r>
              <a:rPr lang="en-US" dirty="0"/>
              <a:t>copies identified by </a:t>
            </a:r>
            <a:r>
              <a:rPr lang="en-US" dirty="0" err="1" smtClean="0"/>
              <a:t>ContentHash</a:t>
            </a:r>
            <a:endParaRPr lang="en-US" dirty="0" smtClean="0"/>
          </a:p>
          <a:p>
            <a:r>
              <a:rPr lang="en-US" dirty="0" smtClean="0"/>
              <a:t>HTTP </a:t>
            </a:r>
            <a:r>
              <a:rPr lang="en-US" dirty="0"/>
              <a:t>byte-range header used to </a:t>
            </a:r>
            <a:r>
              <a:rPr lang="en-US" dirty="0" smtClean="0"/>
              <a:t>request different </a:t>
            </a:r>
            <a:r>
              <a:rPr lang="en-US" dirty="0"/>
              <a:t>portions of the file </a:t>
            </a:r>
            <a:r>
              <a:rPr lang="en-US" dirty="0" smtClean="0"/>
              <a:t>from different nodes</a:t>
            </a:r>
          </a:p>
          <a:p>
            <a:r>
              <a:rPr lang="en-US" dirty="0" smtClean="0"/>
              <a:t>Automatic </a:t>
            </a:r>
            <a:r>
              <a:rPr lang="en-US" dirty="0"/>
              <a:t>recovery when server </a:t>
            </a:r>
            <a:r>
              <a:rPr lang="en-US" dirty="0" smtClean="0"/>
              <a:t>peer stops </a:t>
            </a:r>
            <a:r>
              <a:rPr lang="en-US" dirty="0"/>
              <a:t>sending </a:t>
            </a:r>
            <a:r>
              <a:rPr lang="en-US" dirty="0" smtClean="0"/>
              <a:t>file</a:t>
            </a:r>
          </a:p>
          <a:p>
            <a:pPr lvl="1"/>
            <a:r>
              <a:rPr lang="en-US" dirty="0" err="1" smtClean="0"/>
              <a:t>ContentHash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KaZaA</a:t>
            </a:r>
            <a:r>
              <a:rPr lang="en-US" dirty="0"/>
              <a:t> provides </a:t>
            </a:r>
            <a:r>
              <a:rPr lang="en-US" dirty="0" smtClean="0"/>
              <a:t>powerful file </a:t>
            </a:r>
            <a:r>
              <a:rPr lang="en-US" dirty="0"/>
              <a:t>search and </a:t>
            </a:r>
            <a:r>
              <a:rPr lang="en-US" dirty="0" smtClean="0"/>
              <a:t>transfer service </a:t>
            </a:r>
            <a:r>
              <a:rPr lang="en-US" dirty="0"/>
              <a:t>without </a:t>
            </a:r>
            <a:r>
              <a:rPr lang="en-US" dirty="0" smtClean="0"/>
              <a:t>server infrastructure</a:t>
            </a:r>
          </a:p>
          <a:p>
            <a:r>
              <a:rPr lang="en-US" dirty="0"/>
              <a:t>Exploit </a:t>
            </a:r>
            <a:r>
              <a:rPr lang="en-US" dirty="0" smtClean="0"/>
              <a:t>heterogeneity</a:t>
            </a:r>
          </a:p>
          <a:p>
            <a:r>
              <a:rPr lang="en-US" dirty="0" smtClean="0"/>
              <a:t>Provide automatic recovery for interrupted </a:t>
            </a:r>
            <a:r>
              <a:rPr lang="en-US" dirty="0"/>
              <a:t>downloads</a:t>
            </a:r>
          </a:p>
          <a:p>
            <a:r>
              <a:rPr lang="en-US" dirty="0" smtClean="0"/>
              <a:t>Powerful</a:t>
            </a:r>
            <a:r>
              <a:rPr lang="en-US" dirty="0"/>
              <a:t>, </a:t>
            </a:r>
            <a:r>
              <a:rPr lang="en-US" dirty="0" smtClean="0"/>
              <a:t>intuitive user interface</a:t>
            </a:r>
          </a:p>
          <a:p>
            <a:r>
              <a:rPr lang="en-US" dirty="0"/>
              <a:t>Copyright infringement</a:t>
            </a:r>
          </a:p>
          <a:p>
            <a:pPr lvl="1"/>
            <a:r>
              <a:rPr lang="en-US" dirty="0" smtClean="0"/>
              <a:t>International cat-and-mouse game</a:t>
            </a:r>
            <a:endParaRPr lang="en-US" dirty="0"/>
          </a:p>
          <a:p>
            <a:pPr lvl="1"/>
            <a:r>
              <a:rPr lang="en-US" dirty="0" smtClean="0"/>
              <a:t>With distributed, </a:t>
            </a:r>
            <a:r>
              <a:rPr lang="en-US" dirty="0" err="1" smtClean="0"/>
              <a:t>serverless</a:t>
            </a:r>
            <a:r>
              <a:rPr lang="en-US" dirty="0" smtClean="0"/>
              <a:t> architecture</a:t>
            </a:r>
            <a:r>
              <a:rPr lang="en-US" dirty="0"/>
              <a:t>, can </a:t>
            </a:r>
            <a:r>
              <a:rPr lang="en-US" dirty="0" smtClean="0"/>
              <a:t>the plug </a:t>
            </a:r>
            <a:r>
              <a:rPr lang="en-US" dirty="0"/>
              <a:t>be pulled?</a:t>
            </a:r>
          </a:p>
          <a:p>
            <a:pPr lvl="1"/>
            <a:r>
              <a:rPr lang="en-US" dirty="0" smtClean="0"/>
              <a:t>Prosecute </a:t>
            </a:r>
            <a:r>
              <a:rPr lang="en-US" dirty="0"/>
              <a:t>users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Launch </a:t>
            </a:r>
            <a:r>
              <a:rPr lang="en-US" dirty="0" err="1"/>
              <a:t>DoS</a:t>
            </a:r>
            <a:r>
              <a:rPr lang="en-US" dirty="0"/>
              <a:t> attack </a:t>
            </a:r>
            <a:r>
              <a:rPr lang="en-US" dirty="0" smtClean="0"/>
              <a:t>on </a:t>
            </a:r>
            <a:r>
              <a:rPr lang="en-US" dirty="0" err="1" smtClean="0"/>
              <a:t>supernodes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Pollute? (Copyright holder intentionally puts bad copies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Searching &amp; Fetching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Query flooding finds: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</a:t>
            </a:r>
            <a:r>
              <a:rPr lang="en-US" dirty="0" smtClean="0"/>
              <a:t>object (filename or hash)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host that serves that object</a:t>
            </a:r>
          </a:p>
          <a:p>
            <a:pPr>
              <a:lnSpc>
                <a:spcPct val="90000"/>
              </a:lnSpc>
            </a:pPr>
            <a:r>
              <a:rPr lang="en-US" dirty="0"/>
              <a:t>In </a:t>
            </a:r>
            <a:r>
              <a:rPr lang="en-US" dirty="0" smtClean="0"/>
              <a:t>Query flooding </a:t>
            </a:r>
            <a:r>
              <a:rPr lang="en-US" dirty="0"/>
              <a:t>systems, </a:t>
            </a:r>
            <a:r>
              <a:rPr lang="en-US" dirty="0" smtClean="0"/>
              <a:t>download </a:t>
            </a:r>
            <a:r>
              <a:rPr lang="en-US" dirty="0"/>
              <a:t>from </a:t>
            </a:r>
            <a:r>
              <a:rPr lang="en-US" dirty="0" smtClean="0"/>
              <a:t>host </a:t>
            </a:r>
            <a:r>
              <a:rPr lang="en-US" dirty="0"/>
              <a:t>that answered </a:t>
            </a:r>
            <a:r>
              <a:rPr lang="en-US" dirty="0" smtClean="0"/>
              <a:t>query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Generally uses only one </a:t>
            </a:r>
            <a:r>
              <a:rPr lang="en-US" dirty="0" smtClean="0"/>
              <a:t>source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we do better?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Topic...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Centralized Database  (Searching)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Napster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Gnutella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Supernode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KaZaA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/>
              <a:t>Swarming (Fetching)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600" dirty="0" err="1"/>
              <a:t>BitTorrent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Structured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Overlay Routing (Both, but mostly search)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Distributed Hash Tables (DHT)</a:t>
            </a:r>
          </a:p>
        </p:txBody>
      </p:sp>
    </p:spTree>
    <p:extLst>
      <p:ext uri="{BB962C8B-B14F-4D97-AF65-F5344CB8AC3E}">
        <p14:creationId xmlns:p14="http://schemas.microsoft.com/office/powerpoint/2010/main" val="3234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Fetching in Parallel and Swarming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you have an object ID,</a:t>
            </a:r>
          </a:p>
          <a:p>
            <a:pPr>
              <a:lnSpc>
                <a:spcPct val="90000"/>
              </a:lnSpc>
            </a:pPr>
            <a:r>
              <a:rPr lang="en-US" dirty="0"/>
              <a:t>Get </a:t>
            </a:r>
            <a:r>
              <a:rPr lang="en-US" dirty="0" smtClean="0"/>
              <a:t>list </a:t>
            </a:r>
            <a:r>
              <a:rPr lang="en-US" dirty="0"/>
              <a:t>of peers serving that 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Easier than the keyword lookup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Queries are structured</a:t>
            </a:r>
          </a:p>
          <a:p>
            <a:pPr>
              <a:lnSpc>
                <a:spcPct val="90000"/>
              </a:lnSpc>
            </a:pPr>
            <a:r>
              <a:rPr lang="en-US" dirty="0"/>
              <a:t>Download in parallel from multiple peers</a:t>
            </a:r>
          </a:p>
          <a:p>
            <a:pPr>
              <a:lnSpc>
                <a:spcPct val="90000"/>
              </a:lnSpc>
            </a:pPr>
            <a:r>
              <a:rPr lang="en-US" dirty="0"/>
              <a:t>“Swarming”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Download from others downloading same object at same </a:t>
            </a:r>
            <a:r>
              <a:rPr lang="en-US" dirty="0" smtClean="0"/>
              <a:t>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</a:t>
            </a:r>
            <a:r>
              <a:rPr lang="en-US" dirty="0" err="1" smtClean="0"/>
              <a:t>BitTorrent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: Swarming</a:t>
            </a: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2001, </a:t>
            </a:r>
            <a:r>
              <a:rPr lang="en-US" sz="2400" dirty="0" err="1" smtClean="0"/>
              <a:t>BramCohen</a:t>
            </a:r>
            <a:r>
              <a:rPr lang="en-US" sz="2400" dirty="0" smtClean="0"/>
              <a:t> </a:t>
            </a:r>
            <a:r>
              <a:rPr lang="en-US" sz="2400" dirty="0"/>
              <a:t>debuted </a:t>
            </a:r>
            <a:r>
              <a:rPr lang="en-US" sz="2400" dirty="0" err="1" smtClean="0"/>
              <a:t>BitTorrent</a:t>
            </a:r>
            <a:endParaRPr lang="en-US" sz="2400" dirty="0" smtClean="0"/>
          </a:p>
          <a:p>
            <a:pPr lvl="1"/>
            <a:r>
              <a:rPr lang="en-US" sz="2000" dirty="0" smtClean="0"/>
              <a:t>Was open source, now not (µTorrent)</a:t>
            </a:r>
            <a:endParaRPr lang="en-US" sz="2000" dirty="0"/>
          </a:p>
          <a:p>
            <a:r>
              <a:rPr lang="en-US" sz="2400" dirty="0"/>
              <a:t>Key </a:t>
            </a:r>
            <a:r>
              <a:rPr lang="en-US" sz="2400" dirty="0" smtClean="0"/>
              <a:t>Motivation:</a:t>
            </a:r>
            <a:endParaRPr lang="en-US" sz="2400" dirty="0"/>
          </a:p>
          <a:p>
            <a:pPr lvl="1"/>
            <a:r>
              <a:rPr lang="en-US" sz="2000" dirty="0"/>
              <a:t>Popularity exhibits temporal locality (Flash Crowds)</a:t>
            </a:r>
          </a:p>
          <a:p>
            <a:pPr lvl="1"/>
            <a:r>
              <a:rPr lang="en-US" sz="2000" dirty="0"/>
              <a:t>E.g., Slashdot effect, CNN on 9/11, new movie/game release</a:t>
            </a:r>
          </a:p>
          <a:p>
            <a:r>
              <a:rPr lang="en-US" sz="2400" dirty="0"/>
              <a:t>Focused on Efficient </a:t>
            </a:r>
            <a:r>
              <a:rPr lang="en-US" sz="2400" i="1" dirty="0"/>
              <a:t>Fetching</a:t>
            </a:r>
            <a:r>
              <a:rPr lang="en-US" sz="2400" dirty="0"/>
              <a:t>, not </a:t>
            </a:r>
            <a:r>
              <a:rPr lang="en-US" sz="2400" i="1" dirty="0" smtClean="0"/>
              <a:t>Searching</a:t>
            </a:r>
            <a:endParaRPr lang="en-US" sz="2400" dirty="0"/>
          </a:p>
          <a:p>
            <a:pPr lvl="1"/>
            <a:r>
              <a:rPr lang="en-US" sz="2000" dirty="0"/>
              <a:t>Distribute the </a:t>
            </a:r>
            <a:r>
              <a:rPr lang="en-US" sz="2000" i="1" dirty="0"/>
              <a:t>same</a:t>
            </a:r>
            <a:r>
              <a:rPr lang="en-US" sz="2000" dirty="0"/>
              <a:t> file to all peers</a:t>
            </a:r>
          </a:p>
          <a:p>
            <a:pPr lvl="1"/>
            <a:r>
              <a:rPr lang="en-US" sz="2000" dirty="0"/>
              <a:t>Single publisher, multiple downloaders</a:t>
            </a:r>
          </a:p>
          <a:p>
            <a:r>
              <a:rPr lang="en-US" sz="2400" dirty="0"/>
              <a:t>Has some “real” publishers:</a:t>
            </a:r>
          </a:p>
          <a:p>
            <a:pPr lvl="1"/>
            <a:r>
              <a:rPr lang="en-US" sz="2000" dirty="0"/>
              <a:t>Blizzard Entertainment </a:t>
            </a:r>
            <a:r>
              <a:rPr lang="en-US" sz="2000" dirty="0" smtClean="0"/>
              <a:t>has used it </a:t>
            </a:r>
            <a:r>
              <a:rPr lang="en-US" sz="2000" dirty="0"/>
              <a:t>to distribute </a:t>
            </a:r>
            <a:r>
              <a:rPr lang="en-US" sz="2000" dirty="0" smtClean="0"/>
              <a:t>beta </a:t>
            </a:r>
            <a:r>
              <a:rPr lang="en-US" sz="2000" dirty="0"/>
              <a:t>of </a:t>
            </a:r>
            <a:r>
              <a:rPr lang="en-US" sz="2000" dirty="0" smtClean="0"/>
              <a:t>games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04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Overview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Swarming: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Join</a:t>
            </a:r>
            <a:r>
              <a:rPr lang="en-US" sz="2400" dirty="0"/>
              <a:t>: contact centralized “tracker” server, get a list of </a:t>
            </a:r>
            <a:r>
              <a:rPr lang="en-US" sz="2400" dirty="0" smtClean="0"/>
              <a:t>peers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Publish</a:t>
            </a:r>
            <a:r>
              <a:rPr lang="en-US" sz="2400" dirty="0"/>
              <a:t>: Run a tracker </a:t>
            </a:r>
            <a:r>
              <a:rPr lang="en-US" sz="2400" dirty="0" smtClean="0"/>
              <a:t>server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Search</a:t>
            </a:r>
            <a:r>
              <a:rPr lang="en-US" sz="2400" dirty="0"/>
              <a:t>: </a:t>
            </a:r>
            <a:r>
              <a:rPr lang="en-US" sz="2400" dirty="0" smtClean="0"/>
              <a:t>Out-of-band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E.g</a:t>
            </a:r>
            <a:r>
              <a:rPr lang="en-US" sz="2000" dirty="0"/>
              <a:t>., use Google to find a tracker for the file you want.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Fetch</a:t>
            </a:r>
            <a:r>
              <a:rPr lang="en-US" sz="2400" dirty="0"/>
              <a:t>: Download chunks of the file from your peers. Upload chunks you have to them.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Big differences from Napster: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Chunk based </a:t>
            </a:r>
            <a:r>
              <a:rPr lang="en-US" sz="2400" dirty="0" smtClean="0"/>
              <a:t>downloading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“Few </a:t>
            </a:r>
            <a:r>
              <a:rPr lang="en-US" sz="2400" dirty="0"/>
              <a:t>large files” focus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Anti-freeloading mechanisms</a:t>
            </a:r>
          </a:p>
        </p:txBody>
      </p:sp>
    </p:spTree>
    <p:extLst>
      <p:ext uri="{BB962C8B-B14F-4D97-AF65-F5344CB8AC3E}">
        <p14:creationId xmlns:p14="http://schemas.microsoft.com/office/powerpoint/2010/main" val="24535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Network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Virtual edges</a:t>
            </a:r>
          </a:p>
          <a:p>
            <a:pPr lvl="1"/>
            <a:r>
              <a:rPr lang="en-US" dirty="0" smtClean="0"/>
              <a:t>e.g., a TCP connection</a:t>
            </a:r>
          </a:p>
          <a:p>
            <a:pPr lvl="1"/>
            <a:r>
              <a:rPr lang="en-US" dirty="0" smtClean="0"/>
              <a:t>Simpler: an IP address (connection method not specified)</a:t>
            </a:r>
          </a:p>
          <a:p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May be structured (e.g., tree) or unstructured (nodes randomly choose neighbors)</a:t>
            </a:r>
          </a:p>
          <a:p>
            <a:pPr lvl="1"/>
            <a:r>
              <a:rPr lang="en-US" dirty="0" smtClean="0"/>
              <a:t>May or may not take into account proximity of nodes</a:t>
            </a:r>
          </a:p>
          <a:p>
            <a:r>
              <a:rPr lang="en-US" dirty="0" smtClean="0"/>
              <a:t>Overlay maintenance</a:t>
            </a:r>
          </a:p>
          <a:p>
            <a:pPr lvl="1"/>
            <a:r>
              <a:rPr lang="en-US" dirty="0" smtClean="0"/>
              <a:t>Periodically “ping” to make sure neighbor alive</a:t>
            </a:r>
          </a:p>
          <a:p>
            <a:pPr lvl="1"/>
            <a:r>
              <a:rPr lang="en-US" dirty="0" smtClean="0"/>
              <a:t>Or, verify </a:t>
            </a:r>
            <a:r>
              <a:rPr lang="en-US" dirty="0" err="1" smtClean="0"/>
              <a:t>liveness</a:t>
            </a:r>
            <a:r>
              <a:rPr lang="en-US" dirty="0" smtClean="0"/>
              <a:t> while sending messages</a:t>
            </a:r>
          </a:p>
          <a:p>
            <a:pPr lvl="1"/>
            <a:r>
              <a:rPr lang="en-US" dirty="0" smtClean="0"/>
              <a:t>If neighbor goes down, may establish new edge</a:t>
            </a:r>
          </a:p>
          <a:p>
            <a:pPr lvl="1"/>
            <a:r>
              <a:rPr lang="en-US" dirty="0" smtClean="0"/>
              <a:t>New node needs to “bootstrap”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0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: Overview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914400"/>
            <a:ext cx="6421610" cy="5391150"/>
            <a:chOff x="1066800" y="914400"/>
            <a:chExt cx="6421610" cy="53911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914400"/>
              <a:ext cx="6421610" cy="539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43000" y="990600"/>
              <a:ext cx="25908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7239000" y="1447800"/>
            <a:ext cx="1828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tracks </a:t>
            </a:r>
            <a:r>
              <a:rPr lang="en-US" sz="1600" dirty="0"/>
              <a:t>peers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participating in torrent</a:t>
            </a:r>
          </a:p>
        </p:txBody>
      </p:sp>
    </p:spTree>
    <p:extLst>
      <p:ext uri="{BB962C8B-B14F-4D97-AF65-F5344CB8AC3E}">
        <p14:creationId xmlns:p14="http://schemas.microsoft.com/office/powerpoint/2010/main" val="13808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Publish/Join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419600" y="1676400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Tracker</a:t>
            </a:r>
          </a:p>
        </p:txBody>
      </p:sp>
      <p:pic>
        <p:nvPicPr>
          <p:cNvPr id="84997" name="Picture 5" descr="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9725"/>
            <a:ext cx="5334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3581400" y="2286000"/>
            <a:ext cx="1219200" cy="228600"/>
            <a:chOff x="2256" y="1440"/>
            <a:chExt cx="768" cy="144"/>
          </a:xfrm>
        </p:grpSpPr>
        <p:sp>
          <p:nvSpPr>
            <p:cNvPr id="85000" name="Rectangle 8"/>
            <p:cNvSpPr>
              <a:spLocks noChangeArrowheads="1"/>
            </p:cNvSpPr>
            <p:nvPr/>
          </p:nvSpPr>
          <p:spPr bwMode="auto">
            <a:xfrm>
              <a:off x="2256" y="1440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2448" y="1440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5002" name="Rectangle 10"/>
            <p:cNvSpPr>
              <a:spLocks noChangeArrowheads="1"/>
            </p:cNvSpPr>
            <p:nvPr/>
          </p:nvSpPr>
          <p:spPr bwMode="auto">
            <a:xfrm>
              <a:off x="2640" y="1440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2832" y="1440"/>
              <a:ext cx="192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2362200" y="2590800"/>
            <a:ext cx="1524000" cy="1193800"/>
            <a:chOff x="1488" y="1632"/>
            <a:chExt cx="960" cy="752"/>
          </a:xfrm>
        </p:grpSpPr>
        <p:pic>
          <p:nvPicPr>
            <p:cNvPr id="85005" name="Picture 1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16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06" name="Line 14"/>
            <p:cNvSpPr>
              <a:spLocks noChangeShapeType="1"/>
            </p:cNvSpPr>
            <p:nvPr/>
          </p:nvSpPr>
          <p:spPr bwMode="auto">
            <a:xfrm flipH="1">
              <a:off x="1680" y="1632"/>
              <a:ext cx="768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7" name="Group 15"/>
          <p:cNvGrpSpPr>
            <a:grpSpLocks/>
          </p:cNvGrpSpPr>
          <p:nvPr/>
        </p:nvGrpSpPr>
        <p:grpSpPr bwMode="auto">
          <a:xfrm>
            <a:off x="3200400" y="2743200"/>
            <a:ext cx="838200" cy="2717800"/>
            <a:chOff x="2016" y="1728"/>
            <a:chExt cx="528" cy="1712"/>
          </a:xfrm>
        </p:grpSpPr>
        <p:pic>
          <p:nvPicPr>
            <p:cNvPr id="85008" name="Picture 16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21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 flipH="1">
              <a:off x="2160" y="1728"/>
              <a:ext cx="384" cy="14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0" name="Group 18"/>
          <p:cNvGrpSpPr>
            <a:grpSpLocks/>
          </p:cNvGrpSpPr>
          <p:nvPr/>
        </p:nvGrpSpPr>
        <p:grpSpPr bwMode="auto">
          <a:xfrm>
            <a:off x="4343400" y="2667000"/>
            <a:ext cx="1066800" cy="2794000"/>
            <a:chOff x="2736" y="1680"/>
            <a:chExt cx="672" cy="1760"/>
          </a:xfrm>
        </p:grpSpPr>
        <p:pic>
          <p:nvPicPr>
            <p:cNvPr id="85011" name="Picture 19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216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12" name="Line 20"/>
            <p:cNvSpPr>
              <a:spLocks noChangeShapeType="1"/>
            </p:cNvSpPr>
            <p:nvPr/>
          </p:nvSpPr>
          <p:spPr bwMode="auto">
            <a:xfrm>
              <a:off x="2736" y="1680"/>
              <a:ext cx="480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2590800" y="3886200"/>
            <a:ext cx="6096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4724400" y="2590800"/>
            <a:ext cx="1524000" cy="1193800"/>
            <a:chOff x="2976" y="1632"/>
            <a:chExt cx="960" cy="752"/>
          </a:xfrm>
        </p:grpSpPr>
        <p:pic>
          <p:nvPicPr>
            <p:cNvPr id="85015" name="Picture 23" descr="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240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</a:extLst>
          </p:spPr>
        </p:pic>
        <p:sp>
          <p:nvSpPr>
            <p:cNvPr id="85016" name="Line 24"/>
            <p:cNvSpPr>
              <a:spLocks noChangeShapeType="1"/>
            </p:cNvSpPr>
            <p:nvPr/>
          </p:nvSpPr>
          <p:spPr bwMode="auto">
            <a:xfrm>
              <a:off x="2976" y="1632"/>
              <a:ext cx="720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2819400" y="3581400"/>
            <a:ext cx="3124200" cy="1600200"/>
            <a:chOff x="1776" y="2256"/>
            <a:chExt cx="1968" cy="1008"/>
          </a:xfrm>
        </p:grpSpPr>
        <p:sp>
          <p:nvSpPr>
            <p:cNvPr id="85018" name="Line 26"/>
            <p:cNvSpPr>
              <a:spLocks noChangeShapeType="1"/>
            </p:cNvSpPr>
            <p:nvPr/>
          </p:nvSpPr>
          <p:spPr bwMode="auto">
            <a:xfrm flipH="1">
              <a:off x="3312" y="2400"/>
              <a:ext cx="432" cy="8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27"/>
            <p:cNvSpPr>
              <a:spLocks noChangeShapeType="1"/>
            </p:cNvSpPr>
            <p:nvPr/>
          </p:nvSpPr>
          <p:spPr bwMode="auto">
            <a:xfrm flipH="1">
              <a:off x="1776" y="2256"/>
              <a:ext cx="187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Line 28"/>
            <p:cNvSpPr>
              <a:spLocks noChangeShapeType="1"/>
            </p:cNvSpPr>
            <p:nvPr/>
          </p:nvSpPr>
          <p:spPr bwMode="auto">
            <a:xfrm flipH="1">
              <a:off x="2208" y="2352"/>
              <a:ext cx="1488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2743200" y="3733800"/>
            <a:ext cx="2209800" cy="1600200"/>
            <a:chOff x="1728" y="2352"/>
            <a:chExt cx="1392" cy="1008"/>
          </a:xfrm>
        </p:grpSpPr>
        <p:sp>
          <p:nvSpPr>
            <p:cNvPr id="85022" name="Line 30"/>
            <p:cNvSpPr>
              <a:spLocks noChangeShapeType="1"/>
            </p:cNvSpPr>
            <p:nvPr/>
          </p:nvSpPr>
          <p:spPr bwMode="auto">
            <a:xfrm>
              <a:off x="2304" y="3360"/>
              <a:ext cx="8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31"/>
            <p:cNvSpPr>
              <a:spLocks noChangeShapeType="1"/>
            </p:cNvSpPr>
            <p:nvPr/>
          </p:nvSpPr>
          <p:spPr bwMode="auto">
            <a:xfrm>
              <a:off x="1728" y="2352"/>
              <a:ext cx="1392" cy="9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73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33" name="Group 65"/>
          <p:cNvGrpSpPr>
            <a:grpSpLocks/>
          </p:cNvGrpSpPr>
          <p:nvPr/>
        </p:nvGrpSpPr>
        <p:grpSpPr bwMode="auto">
          <a:xfrm>
            <a:off x="2362200" y="1600200"/>
            <a:ext cx="3886200" cy="3851275"/>
            <a:chOff x="2784" y="-2634"/>
            <a:chExt cx="2448" cy="2426"/>
          </a:xfrm>
        </p:grpSpPr>
        <p:grpSp>
          <p:nvGrpSpPr>
            <p:cNvPr id="84004" name="Group 36"/>
            <p:cNvGrpSpPr>
              <a:grpSpLocks/>
            </p:cNvGrpSpPr>
            <p:nvPr/>
          </p:nvGrpSpPr>
          <p:grpSpPr bwMode="auto">
            <a:xfrm>
              <a:off x="4272" y="-2016"/>
              <a:ext cx="960" cy="752"/>
              <a:chOff x="2976" y="1632"/>
              <a:chExt cx="960" cy="752"/>
            </a:xfrm>
          </p:grpSpPr>
          <p:pic>
            <p:nvPicPr>
              <p:cNvPr id="83986" name="Picture 18" descr="co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160"/>
                <a:ext cx="240" cy="2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sp>
            <p:nvSpPr>
              <p:cNvPr id="83996" name="Line 28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720" cy="57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29" name="Group 61"/>
            <p:cNvGrpSpPr>
              <a:grpSpLocks/>
            </p:cNvGrpSpPr>
            <p:nvPr/>
          </p:nvGrpSpPr>
          <p:grpSpPr bwMode="auto">
            <a:xfrm>
              <a:off x="2784" y="-2634"/>
              <a:ext cx="2256" cy="2426"/>
              <a:chOff x="1488" y="1014"/>
              <a:chExt cx="2256" cy="2426"/>
            </a:xfrm>
          </p:grpSpPr>
          <p:pic>
            <p:nvPicPr>
              <p:cNvPr id="83971" name="Picture 3" descr="co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014"/>
                <a:ext cx="336" cy="3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</p:pic>
          <p:pic>
            <p:nvPicPr>
              <p:cNvPr id="8397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1344"/>
                <a:ext cx="384" cy="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83982" name="Group 14"/>
              <p:cNvGrpSpPr>
                <a:grpSpLocks/>
              </p:cNvGrpSpPr>
              <p:nvPr/>
            </p:nvGrpSpPr>
            <p:grpSpPr bwMode="auto">
              <a:xfrm>
                <a:off x="2256" y="1440"/>
                <a:ext cx="768" cy="144"/>
                <a:chOff x="2256" y="1440"/>
                <a:chExt cx="768" cy="144"/>
              </a:xfrm>
            </p:grpSpPr>
            <p:sp>
              <p:nvSpPr>
                <p:cNvPr id="83973" name="Rectangle 5"/>
                <p:cNvSpPr>
                  <a:spLocks noChangeArrowheads="1"/>
                </p:cNvSpPr>
                <p:nvPr/>
              </p:nvSpPr>
              <p:spPr bwMode="auto">
                <a:xfrm>
                  <a:off x="2256" y="1440"/>
                  <a:ext cx="192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74" name="Rectangle 6"/>
                <p:cNvSpPr>
                  <a:spLocks noChangeArrowheads="1"/>
                </p:cNvSpPr>
                <p:nvPr/>
              </p:nvSpPr>
              <p:spPr bwMode="auto">
                <a:xfrm>
                  <a:off x="2448" y="1440"/>
                  <a:ext cx="192" cy="144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83975" name="Rectangle 7"/>
                <p:cNvSpPr>
                  <a:spLocks noChangeArrowheads="1"/>
                </p:cNvSpPr>
                <p:nvPr/>
              </p:nvSpPr>
              <p:spPr bwMode="auto">
                <a:xfrm>
                  <a:off x="2640" y="1440"/>
                  <a:ext cx="192" cy="144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76" name="Rectangle 8"/>
                <p:cNvSpPr>
                  <a:spLocks noChangeArrowheads="1"/>
                </p:cNvSpPr>
                <p:nvPr/>
              </p:nvSpPr>
              <p:spPr bwMode="auto">
                <a:xfrm>
                  <a:off x="2832" y="1440"/>
                  <a:ext cx="192" cy="144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0" name="Group 32"/>
              <p:cNvGrpSpPr>
                <a:grpSpLocks/>
              </p:cNvGrpSpPr>
              <p:nvPr/>
            </p:nvGrpSpPr>
            <p:grpSpPr bwMode="auto">
              <a:xfrm>
                <a:off x="1488" y="1632"/>
                <a:ext cx="960" cy="752"/>
                <a:chOff x="1488" y="1632"/>
                <a:chExt cx="960" cy="752"/>
              </a:xfrm>
            </p:grpSpPr>
            <p:pic>
              <p:nvPicPr>
                <p:cNvPr id="83983" name="Picture 15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88" y="2160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8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768" cy="57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1" name="Group 33"/>
              <p:cNvGrpSpPr>
                <a:grpSpLocks/>
              </p:cNvGrpSpPr>
              <p:nvPr/>
            </p:nvGrpSpPr>
            <p:grpSpPr bwMode="auto">
              <a:xfrm>
                <a:off x="2016" y="1728"/>
                <a:ext cx="528" cy="1712"/>
                <a:chOff x="2016" y="1728"/>
                <a:chExt cx="528" cy="1712"/>
              </a:xfrm>
            </p:grpSpPr>
            <p:pic>
              <p:nvPicPr>
                <p:cNvPr id="83985" name="Picture 17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6" y="3216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9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160" y="1728"/>
                  <a:ext cx="384" cy="1488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2" name="Group 34"/>
              <p:cNvGrpSpPr>
                <a:grpSpLocks/>
              </p:cNvGrpSpPr>
              <p:nvPr/>
            </p:nvGrpSpPr>
            <p:grpSpPr bwMode="auto">
              <a:xfrm>
                <a:off x="2736" y="1680"/>
                <a:ext cx="672" cy="1760"/>
                <a:chOff x="2736" y="1680"/>
                <a:chExt cx="672" cy="1760"/>
              </a:xfrm>
            </p:grpSpPr>
            <p:pic>
              <p:nvPicPr>
                <p:cNvPr id="83984" name="Picture 16" descr="com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3216"/>
                  <a:ext cx="240" cy="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</a:extLst>
              </p:spPr>
            </p:pic>
            <p:sp>
              <p:nvSpPr>
                <p:cNvPr id="83991" name="Line 23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80" cy="153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3995" name="Line 27"/>
              <p:cNvSpPr>
                <a:spLocks noChangeShapeType="1"/>
              </p:cNvSpPr>
              <p:nvPr/>
            </p:nvSpPr>
            <p:spPr bwMode="auto">
              <a:xfrm>
                <a:off x="1632" y="2448"/>
                <a:ext cx="384" cy="76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4005" name="Group 37"/>
              <p:cNvGrpSpPr>
                <a:grpSpLocks/>
              </p:cNvGrpSpPr>
              <p:nvPr/>
            </p:nvGrpSpPr>
            <p:grpSpPr bwMode="auto">
              <a:xfrm>
                <a:off x="1776" y="2256"/>
                <a:ext cx="1968" cy="1008"/>
                <a:chOff x="1776" y="2256"/>
                <a:chExt cx="1968" cy="1008"/>
              </a:xfrm>
            </p:grpSpPr>
            <p:sp>
              <p:nvSpPr>
                <p:cNvPr id="8399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312" y="2400"/>
                  <a:ext cx="432" cy="81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776" y="2256"/>
                  <a:ext cx="1872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208" y="2352"/>
                  <a:ext cx="1488" cy="91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4003" name="Group 35"/>
              <p:cNvGrpSpPr>
                <a:grpSpLocks/>
              </p:cNvGrpSpPr>
              <p:nvPr/>
            </p:nvGrpSpPr>
            <p:grpSpPr bwMode="auto">
              <a:xfrm>
                <a:off x="1728" y="2352"/>
                <a:ext cx="1392" cy="1008"/>
                <a:chOff x="1728" y="2352"/>
                <a:chExt cx="1392" cy="1008"/>
              </a:xfrm>
            </p:grpSpPr>
            <p:sp>
              <p:nvSpPr>
                <p:cNvPr id="83994" name="Line 26"/>
                <p:cNvSpPr>
                  <a:spLocks noChangeShapeType="1"/>
                </p:cNvSpPr>
                <p:nvPr/>
              </p:nvSpPr>
              <p:spPr bwMode="auto">
                <a:xfrm>
                  <a:off x="2304" y="3360"/>
                  <a:ext cx="816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999" name="Line 31"/>
                <p:cNvSpPr>
                  <a:spLocks noChangeShapeType="1"/>
                </p:cNvSpPr>
                <p:nvPr/>
              </p:nvSpPr>
              <p:spPr bwMode="auto">
                <a:xfrm>
                  <a:off x="1728" y="2352"/>
                  <a:ext cx="1392" cy="912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Fetch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724400" y="5486400"/>
            <a:ext cx="30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44" name="Group 76"/>
          <p:cNvGrpSpPr>
            <a:grpSpLocks/>
          </p:cNvGrpSpPr>
          <p:nvPr/>
        </p:nvGrpSpPr>
        <p:grpSpPr bwMode="auto">
          <a:xfrm>
            <a:off x="1143000" y="3505200"/>
            <a:ext cx="4495800" cy="2209800"/>
            <a:chOff x="720" y="2208"/>
            <a:chExt cx="2832" cy="1392"/>
          </a:xfrm>
        </p:grpSpPr>
        <p:sp>
          <p:nvSpPr>
            <p:cNvPr id="84018" name="Rectangle 50"/>
            <p:cNvSpPr>
              <a:spLocks noChangeArrowheads="1"/>
            </p:cNvSpPr>
            <p:nvPr/>
          </p:nvSpPr>
          <p:spPr bwMode="auto">
            <a:xfrm>
              <a:off x="1872" y="3456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19" name="Rectangle 51"/>
            <p:cNvSpPr>
              <a:spLocks noChangeArrowheads="1"/>
            </p:cNvSpPr>
            <p:nvPr/>
          </p:nvSpPr>
          <p:spPr bwMode="auto">
            <a:xfrm>
              <a:off x="3360" y="3456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0" name="Rectangle 52"/>
            <p:cNvSpPr>
              <a:spLocks noChangeArrowheads="1"/>
            </p:cNvSpPr>
            <p:nvPr/>
          </p:nvSpPr>
          <p:spPr bwMode="auto">
            <a:xfrm>
              <a:off x="720" y="2208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24" name="Group 56"/>
          <p:cNvGrpSpPr>
            <a:grpSpLocks/>
          </p:cNvGrpSpPr>
          <p:nvPr/>
        </p:nvGrpSpPr>
        <p:grpSpPr bwMode="auto">
          <a:xfrm>
            <a:off x="2590800" y="3886200"/>
            <a:ext cx="609600" cy="1219200"/>
            <a:chOff x="1632" y="2448"/>
            <a:chExt cx="384" cy="768"/>
          </a:xfrm>
        </p:grpSpPr>
        <p:sp>
          <p:nvSpPr>
            <p:cNvPr id="84021" name="Line 53"/>
            <p:cNvSpPr>
              <a:spLocks noChangeShapeType="1"/>
            </p:cNvSpPr>
            <p:nvPr/>
          </p:nvSpPr>
          <p:spPr bwMode="auto">
            <a:xfrm>
              <a:off x="1632" y="2448"/>
              <a:ext cx="384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2" name="Rectangle 54"/>
            <p:cNvSpPr>
              <a:spLocks noChangeArrowheads="1"/>
            </p:cNvSpPr>
            <p:nvPr/>
          </p:nvSpPr>
          <p:spPr bwMode="auto">
            <a:xfrm>
              <a:off x="1824" y="2928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23" name="Rectangle 55"/>
            <p:cNvSpPr>
              <a:spLocks noChangeArrowheads="1"/>
            </p:cNvSpPr>
            <p:nvPr/>
          </p:nvSpPr>
          <p:spPr bwMode="auto">
            <a:xfrm>
              <a:off x="1632" y="2592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5" name="Group 77"/>
          <p:cNvGrpSpPr>
            <a:grpSpLocks/>
          </p:cNvGrpSpPr>
          <p:nvPr/>
        </p:nvGrpSpPr>
        <p:grpSpPr bwMode="auto">
          <a:xfrm>
            <a:off x="2667000" y="2590800"/>
            <a:ext cx="2438400" cy="2514600"/>
            <a:chOff x="1680" y="1632"/>
            <a:chExt cx="1536" cy="1584"/>
          </a:xfrm>
        </p:grpSpPr>
        <p:grpSp>
          <p:nvGrpSpPr>
            <p:cNvPr id="84015" name="Group 47"/>
            <p:cNvGrpSpPr>
              <a:grpSpLocks/>
            </p:cNvGrpSpPr>
            <p:nvPr/>
          </p:nvGrpSpPr>
          <p:grpSpPr bwMode="auto">
            <a:xfrm>
              <a:off x="2736" y="1680"/>
              <a:ext cx="480" cy="1536"/>
              <a:chOff x="2736" y="1680"/>
              <a:chExt cx="480" cy="1536"/>
            </a:xfrm>
          </p:grpSpPr>
          <p:sp>
            <p:nvSpPr>
              <p:cNvPr id="84012" name="Line 4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80" cy="153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14" name="Rectangle 46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92" cy="1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08" name="Group 40"/>
            <p:cNvGrpSpPr>
              <a:grpSpLocks/>
            </p:cNvGrpSpPr>
            <p:nvPr/>
          </p:nvGrpSpPr>
          <p:grpSpPr bwMode="auto">
            <a:xfrm>
              <a:off x="1680" y="1632"/>
              <a:ext cx="768" cy="576"/>
              <a:chOff x="1680" y="1632"/>
              <a:chExt cx="768" cy="576"/>
            </a:xfrm>
          </p:grpSpPr>
          <p:sp>
            <p:nvSpPr>
              <p:cNvPr id="84007" name="Line 39"/>
              <p:cNvSpPr>
                <a:spLocks noChangeShapeType="1"/>
              </p:cNvSpPr>
              <p:nvPr/>
            </p:nvSpPr>
            <p:spPr bwMode="auto">
              <a:xfrm flipH="1">
                <a:off x="1680" y="1632"/>
                <a:ext cx="768" cy="5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006" name="Rectangle 38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192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4011" name="Group 43"/>
            <p:cNvGrpSpPr>
              <a:grpSpLocks/>
            </p:cNvGrpSpPr>
            <p:nvPr/>
          </p:nvGrpSpPr>
          <p:grpSpPr bwMode="auto">
            <a:xfrm>
              <a:off x="2160" y="1728"/>
              <a:ext cx="384" cy="1488"/>
              <a:chOff x="2160" y="1728"/>
              <a:chExt cx="384" cy="1488"/>
            </a:xfrm>
          </p:grpSpPr>
          <p:sp>
            <p:nvSpPr>
              <p:cNvPr id="84009" name="Line 41"/>
              <p:cNvSpPr>
                <a:spLocks noChangeShapeType="1"/>
              </p:cNvSpPr>
              <p:nvPr/>
            </p:nvSpPr>
            <p:spPr bwMode="auto">
              <a:xfrm flipH="1">
                <a:off x="2160" y="1728"/>
                <a:ext cx="384" cy="148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auto">
              <a:xfrm>
                <a:off x="2256" y="2400"/>
                <a:ext cx="192" cy="144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</p:grpSp>
      <p:grpSp>
        <p:nvGrpSpPr>
          <p:cNvPr id="84027" name="Group 59"/>
          <p:cNvGrpSpPr>
            <a:grpSpLocks/>
          </p:cNvGrpSpPr>
          <p:nvPr/>
        </p:nvGrpSpPr>
        <p:grpSpPr bwMode="auto">
          <a:xfrm>
            <a:off x="4343400" y="2667000"/>
            <a:ext cx="762000" cy="2438400"/>
            <a:chOff x="2736" y="1680"/>
            <a:chExt cx="480" cy="1536"/>
          </a:xfrm>
        </p:grpSpPr>
        <p:sp>
          <p:nvSpPr>
            <p:cNvPr id="84026" name="Line 58"/>
            <p:cNvSpPr>
              <a:spLocks noChangeShapeType="1"/>
            </p:cNvSpPr>
            <p:nvPr/>
          </p:nvSpPr>
          <p:spPr bwMode="auto">
            <a:xfrm flipH="1" flipV="1">
              <a:off x="2736" y="1680"/>
              <a:ext cx="480" cy="15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25" name="Rectangle 57"/>
            <p:cNvSpPr>
              <a:spLocks noChangeArrowheads="1"/>
            </p:cNvSpPr>
            <p:nvPr/>
          </p:nvSpPr>
          <p:spPr bwMode="auto">
            <a:xfrm>
              <a:off x="2880" y="2400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31" name="Group 63"/>
          <p:cNvGrpSpPr>
            <a:grpSpLocks/>
          </p:cNvGrpSpPr>
          <p:nvPr/>
        </p:nvGrpSpPr>
        <p:grpSpPr bwMode="auto">
          <a:xfrm>
            <a:off x="2743200" y="3733800"/>
            <a:ext cx="2209800" cy="1447800"/>
            <a:chOff x="1728" y="2352"/>
            <a:chExt cx="1392" cy="912"/>
          </a:xfrm>
        </p:grpSpPr>
        <p:sp>
          <p:nvSpPr>
            <p:cNvPr id="84017" name="Line 49"/>
            <p:cNvSpPr>
              <a:spLocks noChangeShapeType="1"/>
            </p:cNvSpPr>
            <p:nvPr/>
          </p:nvSpPr>
          <p:spPr bwMode="auto">
            <a:xfrm>
              <a:off x="1728" y="2352"/>
              <a:ext cx="1392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auto">
            <a:xfrm>
              <a:off x="2832" y="3072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032" name="Line 64"/>
          <p:cNvSpPr>
            <a:spLocks noChangeShapeType="1"/>
          </p:cNvSpPr>
          <p:nvPr/>
        </p:nvSpPr>
        <p:spPr bwMode="auto">
          <a:xfrm flipH="1">
            <a:off x="3810000" y="4343400"/>
            <a:ext cx="228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039" name="Group 71"/>
          <p:cNvGrpSpPr>
            <a:grpSpLocks/>
          </p:cNvGrpSpPr>
          <p:nvPr/>
        </p:nvGrpSpPr>
        <p:grpSpPr bwMode="auto">
          <a:xfrm>
            <a:off x="2743200" y="3733800"/>
            <a:ext cx="2209800" cy="1447800"/>
            <a:chOff x="3744" y="1584"/>
            <a:chExt cx="1392" cy="912"/>
          </a:xfrm>
        </p:grpSpPr>
        <p:sp>
          <p:nvSpPr>
            <p:cNvPr id="84036" name="Line 68"/>
            <p:cNvSpPr>
              <a:spLocks noChangeShapeType="1"/>
            </p:cNvSpPr>
            <p:nvPr/>
          </p:nvSpPr>
          <p:spPr bwMode="auto">
            <a:xfrm>
              <a:off x="3744" y="1584"/>
              <a:ext cx="1392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7" name="Rectangle 69"/>
            <p:cNvSpPr>
              <a:spLocks noChangeArrowheads="1"/>
            </p:cNvSpPr>
            <p:nvPr/>
          </p:nvSpPr>
          <p:spPr bwMode="auto">
            <a:xfrm>
              <a:off x="4848" y="2304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38" name="Rectangle 70"/>
            <p:cNvSpPr>
              <a:spLocks noChangeArrowheads="1"/>
            </p:cNvSpPr>
            <p:nvPr/>
          </p:nvSpPr>
          <p:spPr bwMode="auto">
            <a:xfrm>
              <a:off x="3840" y="1632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84046" name="Group 78"/>
          <p:cNvGrpSpPr>
            <a:grpSpLocks/>
          </p:cNvGrpSpPr>
          <p:nvPr/>
        </p:nvGrpSpPr>
        <p:grpSpPr bwMode="auto">
          <a:xfrm>
            <a:off x="1447800" y="3505200"/>
            <a:ext cx="1524000" cy="2209800"/>
            <a:chOff x="912" y="2208"/>
            <a:chExt cx="960" cy="1392"/>
          </a:xfrm>
        </p:grpSpPr>
        <p:sp>
          <p:nvSpPr>
            <p:cNvPr id="84034" name="Rectangle 66"/>
            <p:cNvSpPr>
              <a:spLocks noChangeArrowheads="1"/>
            </p:cNvSpPr>
            <p:nvPr/>
          </p:nvSpPr>
          <p:spPr bwMode="auto">
            <a:xfrm>
              <a:off x="912" y="2208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84040" name="Rectangle 72"/>
            <p:cNvSpPr>
              <a:spLocks noChangeArrowheads="1"/>
            </p:cNvSpPr>
            <p:nvPr/>
          </p:nvSpPr>
          <p:spPr bwMode="auto">
            <a:xfrm>
              <a:off x="1680" y="3456"/>
              <a:ext cx="192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047" name="Group 79"/>
          <p:cNvGrpSpPr>
            <a:grpSpLocks/>
          </p:cNvGrpSpPr>
          <p:nvPr/>
        </p:nvGrpSpPr>
        <p:grpSpPr bwMode="auto">
          <a:xfrm>
            <a:off x="1752600" y="3505200"/>
            <a:ext cx="3581400" cy="2209800"/>
            <a:chOff x="1104" y="2208"/>
            <a:chExt cx="2256" cy="1392"/>
          </a:xfrm>
        </p:grpSpPr>
        <p:sp>
          <p:nvSpPr>
            <p:cNvPr id="84041" name="Rectangle 73"/>
            <p:cNvSpPr>
              <a:spLocks noChangeArrowheads="1"/>
            </p:cNvSpPr>
            <p:nvPr/>
          </p:nvSpPr>
          <p:spPr bwMode="auto">
            <a:xfrm>
              <a:off x="1104" y="2208"/>
              <a:ext cx="192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42" name="Rectangle 74"/>
            <p:cNvSpPr>
              <a:spLocks noChangeArrowheads="1"/>
            </p:cNvSpPr>
            <p:nvPr/>
          </p:nvSpPr>
          <p:spPr bwMode="auto">
            <a:xfrm>
              <a:off x="3168" y="3456"/>
              <a:ext cx="192" cy="1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59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  <p:bldP spid="84032" grpId="0" animBg="1"/>
      <p:bldP spid="84032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Sharing Strategy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File is broken into pieces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Typically 256 Kbytes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Upload pieces while download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Piece selection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Select rarest piece for request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Except at beginning, select random pieces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Employ </a:t>
            </a:r>
            <a:r>
              <a:rPr lang="en-US" sz="2600" dirty="0"/>
              <a:t>“Tit-for-tat” sharing strategy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 is downloading from some other people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A will let the fastest N of those download from </a:t>
            </a:r>
            <a:r>
              <a:rPr lang="en-US" sz="1900" dirty="0" smtClean="0"/>
              <a:t>him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Be optimistic: occasionally let freeloaders download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Otherwise no one would ever start!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Also allows you to discover better peers to download from when they </a:t>
            </a:r>
            <a:r>
              <a:rPr lang="en-US" sz="1900" dirty="0" smtClean="0"/>
              <a:t>reciprocate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986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BitTorrent: Summary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8000"/>
                </a:solidFill>
              </a:rPr>
              <a:t>Pros</a:t>
            </a:r>
            <a:endParaRPr lang="en-US" sz="28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Works reasonably well in practice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Gives peers incentive to share resources; avoids freeloaders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Cons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Central </a:t>
            </a:r>
            <a:r>
              <a:rPr lang="en-US" sz="2400" dirty="0"/>
              <a:t>tracker server needed to bootstrap swarm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Tracker is a design choice, not a </a:t>
            </a:r>
            <a:r>
              <a:rPr lang="en-US" sz="2400" dirty="0" smtClean="0"/>
              <a:t>requirement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Newer </a:t>
            </a:r>
            <a:r>
              <a:rPr lang="en-US" sz="2000" dirty="0"/>
              <a:t>BT variants use a “distributed tracker” - a Distributed Hash Table</a:t>
            </a:r>
          </a:p>
        </p:txBody>
      </p:sp>
    </p:spTree>
    <p:extLst>
      <p:ext uri="{BB962C8B-B14F-4D97-AF65-F5344CB8AC3E}">
        <p14:creationId xmlns:p14="http://schemas.microsoft.com/office/powerpoint/2010/main" val="9028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Topic...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Centralized Database  (Searching)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Napster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Gnutella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err="1">
                <a:solidFill>
                  <a:schemeClr val="bg1">
                    <a:lumMod val="75000"/>
                  </a:schemeClr>
                </a:solidFill>
              </a:rPr>
              <a:t>Supernode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 Query Flooding (Searching)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KaZaA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bg1">
                    <a:lumMod val="75000"/>
                  </a:schemeClr>
                </a:solidFill>
              </a:rPr>
              <a:t>Swarming (Fetching)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BitTorrent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/>
              <a:t>Structured </a:t>
            </a:r>
            <a:r>
              <a:rPr lang="en-US" sz="2400" b="1" dirty="0"/>
              <a:t>Overlay Routing (Both, but mostly search)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Distributed Hash Tables (DHT)</a:t>
            </a:r>
          </a:p>
        </p:txBody>
      </p:sp>
    </p:spTree>
    <p:extLst>
      <p:ext uri="{BB962C8B-B14F-4D97-AF65-F5344CB8AC3E}">
        <p14:creationId xmlns:p14="http://schemas.microsoft.com/office/powerpoint/2010/main" val="34638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Assign </a:t>
            </a:r>
            <a:r>
              <a:rPr lang="en-US" dirty="0"/>
              <a:t>particular nodes to hold particular content (</a:t>
            </a:r>
            <a:r>
              <a:rPr lang="en-US" dirty="0" smtClean="0"/>
              <a:t>or pointers </a:t>
            </a:r>
            <a:r>
              <a:rPr lang="en-US" dirty="0"/>
              <a:t>to </a:t>
            </a:r>
            <a:r>
              <a:rPr lang="en-US" dirty="0" smtClean="0"/>
              <a:t>it)</a:t>
            </a:r>
          </a:p>
          <a:p>
            <a:pPr lvl="1"/>
            <a:r>
              <a:rPr lang="en-US" dirty="0" smtClean="0"/>
              <a:t>When node </a:t>
            </a:r>
            <a:r>
              <a:rPr lang="en-US" dirty="0"/>
              <a:t>wants that content, go to </a:t>
            </a:r>
            <a:r>
              <a:rPr lang="en-US" dirty="0" smtClean="0"/>
              <a:t>node </a:t>
            </a:r>
            <a:r>
              <a:rPr lang="en-US" dirty="0"/>
              <a:t>that </a:t>
            </a:r>
            <a:r>
              <a:rPr lang="en-US" dirty="0" smtClean="0"/>
              <a:t>is supposed </a:t>
            </a:r>
            <a:r>
              <a:rPr lang="en-US" dirty="0"/>
              <a:t>to have or know about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Distributed</a:t>
            </a:r>
            <a:r>
              <a:rPr lang="en-US" dirty="0"/>
              <a:t>: want to distribute responsibilities </a:t>
            </a:r>
            <a:r>
              <a:rPr lang="en-US" dirty="0" smtClean="0"/>
              <a:t>among existing </a:t>
            </a:r>
            <a:r>
              <a:rPr lang="en-US" dirty="0"/>
              <a:t>nodes in </a:t>
            </a:r>
            <a:r>
              <a:rPr lang="en-US" dirty="0" smtClean="0"/>
              <a:t>overlay</a:t>
            </a:r>
          </a:p>
          <a:p>
            <a:pPr lvl="1"/>
            <a:r>
              <a:rPr lang="en-US" dirty="0" smtClean="0"/>
              <a:t>Adaptive</a:t>
            </a:r>
            <a:r>
              <a:rPr lang="en-US" dirty="0"/>
              <a:t>: nodes join and leave </a:t>
            </a:r>
            <a:r>
              <a:rPr lang="en-US" dirty="0" smtClean="0"/>
              <a:t>P2P overlay</a:t>
            </a:r>
          </a:p>
          <a:p>
            <a:pPr lvl="2"/>
            <a:r>
              <a:rPr lang="en-US" dirty="0" smtClean="0"/>
              <a:t>Distribute </a:t>
            </a:r>
            <a:r>
              <a:rPr lang="en-US" dirty="0"/>
              <a:t>knowledge responsibility to joining </a:t>
            </a:r>
            <a:r>
              <a:rPr lang="en-US" dirty="0" smtClean="0"/>
              <a:t>nodes</a:t>
            </a:r>
          </a:p>
          <a:p>
            <a:pPr lvl="2"/>
            <a:r>
              <a:rPr lang="en-US" dirty="0" smtClean="0"/>
              <a:t>Redistribute </a:t>
            </a:r>
            <a:r>
              <a:rPr lang="en-US" dirty="0"/>
              <a:t>responsibility knowledge from </a:t>
            </a:r>
            <a:r>
              <a:rPr lang="en-US" dirty="0" smtClean="0"/>
              <a:t>leaving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Hash Table (DHT): Overview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marL="285750" indent="-285750"/>
            <a:r>
              <a:rPr lang="en-US" sz="2800" b="1" dirty="0"/>
              <a:t>Abstraction</a:t>
            </a:r>
            <a:r>
              <a:rPr lang="en-US" sz="2800" dirty="0"/>
              <a:t>: a distributed “hash-table” </a:t>
            </a:r>
            <a:r>
              <a:rPr lang="en-US" sz="2800" dirty="0" smtClean="0"/>
              <a:t>data </a:t>
            </a:r>
            <a:r>
              <a:rPr lang="en-US" sz="2800" dirty="0"/>
              <a:t>structure:</a:t>
            </a:r>
          </a:p>
          <a:p>
            <a:pPr marL="685800" lvl="1" indent="-228600"/>
            <a:r>
              <a:rPr lang="en-US" sz="2400" dirty="0"/>
              <a:t>put(id, item);</a:t>
            </a:r>
          </a:p>
          <a:p>
            <a:pPr marL="685800" lvl="1" indent="-228600"/>
            <a:r>
              <a:rPr lang="en-US" sz="2400" dirty="0"/>
              <a:t>item = get(id);</a:t>
            </a:r>
          </a:p>
          <a:p>
            <a:pPr marL="285750" indent="-285750"/>
            <a:r>
              <a:rPr lang="en-US" sz="2800" b="1" dirty="0"/>
              <a:t>Implementation</a:t>
            </a:r>
            <a:r>
              <a:rPr lang="en-US" sz="2800" dirty="0"/>
              <a:t>: nodes in system form </a:t>
            </a:r>
            <a:r>
              <a:rPr lang="en-US" sz="2800" dirty="0" smtClean="0"/>
              <a:t>distributed </a:t>
            </a:r>
            <a:r>
              <a:rPr lang="en-US" sz="2800" dirty="0"/>
              <a:t>data structure</a:t>
            </a:r>
          </a:p>
          <a:p>
            <a:pPr marL="685800" lvl="1" indent="-228600"/>
            <a:r>
              <a:rPr lang="en-US" sz="2400" dirty="0"/>
              <a:t>Can be Ring, Tree, </a:t>
            </a:r>
            <a:r>
              <a:rPr lang="en-US" sz="2400" dirty="0" smtClean="0"/>
              <a:t>Hypercube, 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51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DHT: Step 1 – The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Introduce a hash function to map the object being </a:t>
            </a:r>
            <a:r>
              <a:rPr lang="en-US" dirty="0" smtClean="0"/>
              <a:t>searched for </a:t>
            </a:r>
            <a:r>
              <a:rPr lang="en-US" dirty="0"/>
              <a:t>to a unique </a:t>
            </a:r>
            <a:r>
              <a:rPr lang="en-US" dirty="0" smtClean="0"/>
              <a:t>identifier:</a:t>
            </a:r>
          </a:p>
          <a:p>
            <a:pPr lvl="1"/>
            <a:r>
              <a:rPr lang="pt-BR" dirty="0" smtClean="0"/>
              <a:t>e.g</a:t>
            </a:r>
            <a:r>
              <a:rPr lang="pt-BR" dirty="0"/>
              <a:t>., h</a:t>
            </a:r>
            <a:r>
              <a:rPr lang="pt-BR" dirty="0" smtClean="0"/>
              <a:t>(“Led Zepplin”) </a:t>
            </a:r>
            <a:r>
              <a:rPr lang="pt-BR" dirty="0"/>
              <a:t>→ </a:t>
            </a:r>
            <a:r>
              <a:rPr lang="pt-BR" dirty="0" smtClean="0"/>
              <a:t>8045</a:t>
            </a:r>
          </a:p>
          <a:p>
            <a:r>
              <a:rPr lang="en-US" dirty="0" smtClean="0"/>
              <a:t>Distribute range </a:t>
            </a:r>
            <a:r>
              <a:rPr lang="en-US" dirty="0"/>
              <a:t>of </a:t>
            </a:r>
            <a:r>
              <a:rPr lang="en-US" dirty="0" smtClean="0"/>
              <a:t>hash </a:t>
            </a:r>
            <a:r>
              <a:rPr lang="en-US" dirty="0"/>
              <a:t>function among all nodes </a:t>
            </a:r>
            <a:r>
              <a:rPr lang="en-US" dirty="0" smtClean="0"/>
              <a:t>in network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Each node must “know about” at least one copy of </a:t>
            </a:r>
            <a:r>
              <a:rPr lang="en-US" dirty="0" smtClean="0"/>
              <a:t>each object </a:t>
            </a:r>
            <a:r>
              <a:rPr lang="en-US" dirty="0"/>
              <a:t>that hashes within its range (when one exists)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5" y="3124200"/>
            <a:ext cx="6129338" cy="239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DHT: “Knowing About Objects”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can cache each (existing) object </a:t>
            </a:r>
            <a:r>
              <a:rPr lang="en-US" dirty="0" smtClean="0"/>
              <a:t>that hashes </a:t>
            </a:r>
            <a:r>
              <a:rPr lang="en-US" dirty="0"/>
              <a:t>within its </a:t>
            </a:r>
            <a:r>
              <a:rPr lang="en-US" dirty="0" smtClean="0"/>
              <a:t>range</a:t>
            </a:r>
          </a:p>
          <a:p>
            <a:pPr lvl="1"/>
            <a:r>
              <a:rPr lang="en-US" dirty="0" smtClean="0"/>
              <a:t>Pointer-based</a:t>
            </a:r>
            <a:r>
              <a:rPr lang="en-US" dirty="0"/>
              <a:t>: level of indirection </a:t>
            </a:r>
            <a:r>
              <a:rPr lang="en-US" dirty="0" smtClean="0"/>
              <a:t>– node caches </a:t>
            </a:r>
            <a:r>
              <a:rPr lang="en-US" dirty="0"/>
              <a:t>pointer to location(s) of object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5000625" cy="236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 Networks –</a:t>
            </a:r>
            <a:br>
              <a:rPr lang="en-US" dirty="0" smtClean="0"/>
            </a:br>
            <a:r>
              <a:rPr lang="en-US" dirty="0" smtClean="0"/>
              <a:t>at 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Tremendous design flexibility</a:t>
            </a:r>
          </a:p>
          <a:p>
            <a:pPr lvl="1"/>
            <a:r>
              <a:rPr lang="en-US" dirty="0" smtClean="0"/>
              <a:t>Topology, maintenance</a:t>
            </a:r>
          </a:p>
          <a:p>
            <a:pPr lvl="1"/>
            <a:r>
              <a:rPr lang="en-US" dirty="0" smtClean="0"/>
              <a:t>Message types</a:t>
            </a:r>
          </a:p>
          <a:p>
            <a:pPr lvl="1"/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Underlying protocol (TCP/UDP)</a:t>
            </a:r>
          </a:p>
          <a:p>
            <a:r>
              <a:rPr lang="en-US" dirty="0" smtClean="0"/>
              <a:t>Underlying network transparent</a:t>
            </a:r>
          </a:p>
          <a:p>
            <a:pPr lvl="1"/>
            <a:r>
              <a:rPr lang="en-US" dirty="0" smtClean="0"/>
              <a:t>But some may exploit proximity (e.g., peers in same ISP)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94732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53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DHT: Step 2 – Routing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each object, node(s) whose range(s) cover that </a:t>
            </a:r>
            <a:r>
              <a:rPr lang="en-US" dirty="0" smtClean="0"/>
              <a:t>object must </a:t>
            </a:r>
            <a:r>
              <a:rPr lang="en-US" dirty="0"/>
              <a:t>be reachable via </a:t>
            </a:r>
            <a:r>
              <a:rPr lang="en-US" dirty="0" smtClean="0"/>
              <a:t>“</a:t>
            </a:r>
            <a:r>
              <a:rPr lang="en-US" dirty="0"/>
              <a:t>short” path</a:t>
            </a:r>
          </a:p>
          <a:p>
            <a:pPr lvl="1"/>
            <a:r>
              <a:rPr lang="en-US" dirty="0" smtClean="0"/>
              <a:t>by </a:t>
            </a:r>
            <a:r>
              <a:rPr lang="en-US" dirty="0" err="1" smtClean="0"/>
              <a:t>querier</a:t>
            </a:r>
            <a:r>
              <a:rPr lang="en-US" dirty="0" smtClean="0"/>
              <a:t> </a:t>
            </a:r>
            <a:r>
              <a:rPr lang="en-US" dirty="0"/>
              <a:t>node (assumed can be chosen arbitrarily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nodes that have copies of </a:t>
            </a:r>
            <a:r>
              <a:rPr lang="en-US" dirty="0" smtClean="0"/>
              <a:t>object </a:t>
            </a:r>
            <a:r>
              <a:rPr lang="en-US" dirty="0"/>
              <a:t>(when </a:t>
            </a:r>
            <a:r>
              <a:rPr lang="en-US" dirty="0" smtClean="0"/>
              <a:t>pointer-based approach </a:t>
            </a:r>
            <a:r>
              <a:rPr lang="en-US" dirty="0"/>
              <a:t>is used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Different approaches (CAN, Chord, Pastry, Tapestry) differ </a:t>
            </a:r>
            <a:r>
              <a:rPr lang="en-US" dirty="0"/>
              <a:t>fundamentally only in </a:t>
            </a:r>
            <a:r>
              <a:rPr lang="en-US" dirty="0" smtClean="0"/>
              <a:t>routing approach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“good” random hash function will suffice</a:t>
            </a:r>
          </a:p>
        </p:txBody>
      </p:sp>
    </p:spTree>
    <p:extLst>
      <p:ext uri="{BB962C8B-B14F-4D97-AF65-F5344CB8AC3E}">
        <p14:creationId xmlns:p14="http://schemas.microsoft.com/office/powerpoint/2010/main" val="24780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838200" y="4953000"/>
            <a:ext cx="7848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peer </a:t>
            </a:r>
            <a:r>
              <a:rPr lang="en-US" i="1" dirty="0" smtClean="0"/>
              <a:t>only</a:t>
            </a:r>
            <a:r>
              <a:rPr lang="en-US" dirty="0" smtClean="0"/>
              <a:t> aware of immediate successor and predecessor.</a:t>
            </a:r>
          </a:p>
          <a:p>
            <a:r>
              <a:rPr lang="en-US" dirty="0" smtClean="0"/>
              <a:t>“Overlay network”</a:t>
            </a:r>
          </a:p>
        </p:txBody>
      </p:sp>
    </p:spTree>
    <p:extLst>
      <p:ext uri="{BB962C8B-B14F-4D97-AF65-F5344CB8AC3E}">
        <p14:creationId xmlns:p14="http://schemas.microsoft.com/office/powerpoint/2010/main" val="29224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77825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Example: Circle DHT  (2)</a:t>
            </a:r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4691063" y="57991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2925763" y="3205163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957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243638" y="27892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6624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6262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3648075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2849563" y="2058988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605338" y="165258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0001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5562600" y="25146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0011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788150" y="3890963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0100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494463" y="489585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0101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867275" y="5849938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068638" y="5610225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1010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2249488" y="45100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1100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2374900" y="296068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45263" y="1676400"/>
            <a:ext cx="2200275" cy="993775"/>
            <a:chOff x="4289" y="1273"/>
            <a:chExt cx="853" cy="609"/>
          </a:xfrm>
        </p:grpSpPr>
        <p:sp>
          <p:nvSpPr>
            <p:cNvPr id="97320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97321" name="Text Box 21"/>
            <p:cNvSpPr txBox="1">
              <a:spLocks noChangeArrowheads="1"/>
            </p:cNvSpPr>
            <p:nvPr/>
          </p:nvSpPr>
          <p:spPr bwMode="auto">
            <a:xfrm>
              <a:off x="4289" y="1315"/>
              <a:ext cx="853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Who’s resp </a:t>
              </a:r>
            </a:p>
            <a:p>
              <a:r>
                <a:rPr lang="en-US" sz="2000">
                  <a:solidFill>
                    <a:srgbClr val="FF0000"/>
                  </a:solidFill>
                </a:rPr>
                <a:t>for key 1110 </a:t>
              </a:r>
              <a:r>
                <a:rPr 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6323013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6303963" y="4164013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864100" y="5100638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3856038" y="5521325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3109913" y="4794250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2960688" y="3422650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06" name="Oval 28"/>
          <p:cNvSpPr>
            <a:spLocks noChangeArrowheads="1"/>
          </p:cNvSpPr>
          <p:nvPr/>
        </p:nvSpPr>
        <p:spPr bwMode="auto">
          <a:xfrm>
            <a:off x="4845050" y="2005013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68625" y="2252663"/>
            <a:ext cx="3049588" cy="933450"/>
            <a:chOff x="1870" y="1419"/>
            <a:chExt cx="1921" cy="588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97318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17" name="Text Box 33"/>
            <p:cNvSpPr txBox="1">
              <a:spLocks noChangeArrowheads="1"/>
            </p:cNvSpPr>
            <p:nvPr/>
          </p:nvSpPr>
          <p:spPr bwMode="auto">
            <a:xfrm>
              <a:off x="1908" y="1511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609600" y="1600200"/>
            <a:ext cx="23439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O(N) messages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on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avg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to resolve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query, when there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are N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5943600" y="3429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5943600" y="4343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5181600" y="5105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4114800" y="54102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3352800" y="4953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97315" name="Text Box 42"/>
          <p:cNvSpPr txBox="1">
            <a:spLocks noChangeArrowheads="1"/>
          </p:cNvSpPr>
          <p:nvPr/>
        </p:nvSpPr>
        <p:spPr bwMode="auto">
          <a:xfrm>
            <a:off x="709612" y="5246687"/>
            <a:ext cx="1912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+mn-lt"/>
              </a:rPr>
              <a:t>Define </a:t>
            </a:r>
            <a:r>
              <a:rPr lang="en-US" sz="2000" u="sng">
                <a:solidFill>
                  <a:srgbClr val="FF3300"/>
                </a:solidFill>
                <a:latin typeface="+mn-lt"/>
              </a:rPr>
              <a:t>closest</a:t>
            </a:r>
            <a:r>
              <a:rPr lang="en-US" sz="2000">
                <a:solidFill>
                  <a:srgbClr val="FF3300"/>
                </a:solidFill>
                <a:latin typeface="+mn-lt"/>
              </a:rPr>
              <a:t/>
            </a:r>
            <a:br>
              <a:rPr lang="en-US" sz="2000">
                <a:solidFill>
                  <a:srgbClr val="FF3300"/>
                </a:solidFill>
                <a:latin typeface="+mn-lt"/>
              </a:rPr>
            </a:br>
            <a:r>
              <a:rPr lang="en-US" sz="2000">
                <a:solidFill>
                  <a:srgbClr val="FF3300"/>
                </a:solidFill>
                <a:latin typeface="+mn-lt"/>
              </a:rPr>
              <a:t>as closest</a:t>
            </a:r>
            <a:br>
              <a:rPr lang="en-US" sz="2000">
                <a:solidFill>
                  <a:srgbClr val="FF3300"/>
                </a:solidFill>
                <a:latin typeface="+mn-lt"/>
              </a:rPr>
            </a:br>
            <a:r>
              <a:rPr lang="en-US" sz="2000">
                <a:solidFill>
                  <a:srgbClr val="FF3300"/>
                </a:solidFill>
                <a:latin typeface="+mn-lt"/>
              </a:rPr>
              <a:t>successor</a:t>
            </a:r>
          </a:p>
        </p:txBody>
      </p:sp>
    </p:spTree>
    <p:extLst>
      <p:ext uri="{BB962C8B-B14F-4D97-AF65-F5344CB8AC3E}">
        <p14:creationId xmlns:p14="http://schemas.microsoft.com/office/powerpoint/2010/main" val="12664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67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Circular DHT with Shortcuts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762000" y="4572000"/>
            <a:ext cx="7696200" cy="1676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Each peer keeps track of IP addresses of predecessor, successor, short cuts.</a:t>
            </a:r>
          </a:p>
          <a:p>
            <a:pPr>
              <a:defRPr/>
            </a:pPr>
            <a:r>
              <a:rPr lang="en-US" dirty="0" smtClean="0"/>
              <a:t>Reduced from 6 to 2 messages.</a:t>
            </a:r>
          </a:p>
          <a:p>
            <a:pPr>
              <a:defRPr/>
            </a:pPr>
            <a:r>
              <a:rPr lang="en-US" dirty="0" smtClean="0"/>
              <a:t>Possible to design shortcuts so O(log N) neighbors, O(log N) messages in query</a:t>
            </a:r>
            <a:endParaRPr lang="en-US" dirty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362200" y="914400"/>
            <a:ext cx="3602038" cy="3570288"/>
            <a:chOff x="4953000" y="1676400"/>
            <a:chExt cx="3602330" cy="3569732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953000" y="1676400"/>
              <a:ext cx="3602330" cy="3569732"/>
              <a:chOff x="1066800" y="1676400"/>
              <a:chExt cx="3602330" cy="3569732"/>
            </a:xfrm>
          </p:grpSpPr>
          <p:sp>
            <p:nvSpPr>
              <p:cNvPr id="98323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6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7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8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9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0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2888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98332" name="Rectangle 12"/>
              <p:cNvSpPr>
                <a:spLocks noChangeArrowheads="1"/>
              </p:cNvSpPr>
              <p:nvPr/>
            </p:nvSpPr>
            <p:spPr bwMode="auto">
              <a:xfrm>
                <a:off x="3962400" y="22860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  <p:sp>
            <p:nvSpPr>
              <p:cNvPr id="98333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  <p:sp>
            <p:nvSpPr>
              <p:cNvPr id="98334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  <p:sp>
            <p:nvSpPr>
              <p:cNvPr id="98335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  <p:sp>
            <p:nvSpPr>
              <p:cNvPr id="98336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  <p:sp>
            <p:nvSpPr>
              <p:cNvPr id="98337" name="Rectangle 17"/>
              <p:cNvSpPr>
                <a:spLocks noChangeArrowheads="1"/>
              </p:cNvSpPr>
              <p:nvPr/>
            </p:nvSpPr>
            <p:spPr bwMode="auto">
              <a:xfrm>
                <a:off x="1066800" y="3886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12</a:t>
                </a:r>
              </a:p>
            </p:txBody>
          </p:sp>
          <p:sp>
            <p:nvSpPr>
              <p:cNvPr id="98338" name="Rectangle 18"/>
              <p:cNvSpPr>
                <a:spLocks noChangeArrowheads="1"/>
              </p:cNvSpPr>
              <p:nvPr/>
            </p:nvSpPr>
            <p:spPr bwMode="auto">
              <a:xfrm>
                <a:off x="1066800" y="26670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15</a:t>
                </a:r>
              </a:p>
            </p:txBody>
          </p:sp>
          <p:sp>
            <p:nvSpPr>
              <p:cNvPr id="98339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80" name="Straight Arrow Connector 79"/>
            <p:cNvCxnSpPr>
              <a:endCxn id="98329" idx="7"/>
            </p:cNvCxnSpPr>
            <p:nvPr/>
          </p:nvCxnSpPr>
          <p:spPr>
            <a:xfrm rot="10800000" flipV="1">
              <a:off x="5959557" y="3504915"/>
              <a:ext cx="2254433" cy="10571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8328" idx="1"/>
              <a:endCxn id="98325" idx="6"/>
            </p:cNvCxnSpPr>
            <p:nvPr/>
          </p:nvCxnSpPr>
          <p:spPr>
            <a:xfrm rot="16200000" flipV="1">
              <a:off x="6583516" y="2885595"/>
              <a:ext cx="179359" cy="246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8323" idx="0"/>
            </p:cNvCxnSpPr>
            <p:nvPr/>
          </p:nvCxnSpPr>
          <p:spPr>
            <a:xfrm rot="16200000" flipV="1">
              <a:off x="5159607" y="3222228"/>
              <a:ext cx="1820579" cy="1319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1270" y="2839751"/>
              <a:ext cx="2452306" cy="8874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8325" idx="7"/>
            </p:cNvCxnSpPr>
            <p:nvPr/>
          </p:nvCxnSpPr>
          <p:spPr>
            <a:xfrm rot="5400000" flipH="1" flipV="1">
              <a:off x="6013693" y="2080854"/>
              <a:ext cx="1325357" cy="24973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98330" idx="6"/>
            </p:cNvCxnSpPr>
            <p:nvPr/>
          </p:nvCxnSpPr>
          <p:spPr>
            <a:xfrm>
              <a:off x="5410237" y="2939853"/>
              <a:ext cx="2779938" cy="5079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8339" idx="5"/>
            </p:cNvCxnSpPr>
            <p:nvPr/>
          </p:nvCxnSpPr>
          <p:spPr>
            <a:xfrm rot="16200000" flipH="1">
              <a:off x="6355919" y="2621485"/>
              <a:ext cx="2095174" cy="104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423" y="3156371"/>
              <a:ext cx="2177711" cy="1198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5400000">
            <a:off x="3848100" y="2476500"/>
            <a:ext cx="2133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2438400" y="2590800"/>
            <a:ext cx="18288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94363" y="1030288"/>
            <a:ext cx="1725612" cy="860425"/>
            <a:chOff x="4311" y="1273"/>
            <a:chExt cx="737" cy="609"/>
          </a:xfrm>
        </p:grpSpPr>
        <p:sp>
          <p:nvSpPr>
            <p:cNvPr id="98312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98313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Who’s resp 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for key 1110?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67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Peer Churn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457200" y="4370388"/>
            <a:ext cx="8229600" cy="2133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Peer 5 abruptly leaves</a:t>
            </a:r>
          </a:p>
          <a:p>
            <a:pPr>
              <a:defRPr/>
            </a:pPr>
            <a:r>
              <a:rPr lang="en-US" dirty="0" smtClean="0"/>
              <a:t>Peer 4 detects; makes 8 its immediate successor; asks 8 who its immediate successor is; makes 8’s immediate successor its second successor.</a:t>
            </a:r>
          </a:p>
          <a:p>
            <a:pPr>
              <a:defRPr/>
            </a:pPr>
            <a:r>
              <a:rPr lang="en-US" dirty="0" smtClean="0"/>
              <a:t>What if peer 13 wants to join?</a:t>
            </a:r>
            <a:endParaRPr lang="en-US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3400" y="838200"/>
            <a:ext cx="3602038" cy="3570287"/>
            <a:chOff x="1066800" y="1676400"/>
            <a:chExt cx="3602330" cy="3569732"/>
          </a:xfrm>
        </p:grpSpPr>
        <p:sp>
          <p:nvSpPr>
            <p:cNvPr id="99339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0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1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2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3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4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5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7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9348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9349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9350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9351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9352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9353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9354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9355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2209800" y="1143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286000" y="1219200"/>
            <a:ext cx="169863" cy="9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3276600"/>
            <a:ext cx="228600" cy="1841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 flipV="1">
            <a:off x="3434557" y="3194843"/>
            <a:ext cx="228600" cy="3921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7" name="TextBox 28"/>
          <p:cNvSpPr txBox="1">
            <a:spLocks noChangeArrowheads="1"/>
          </p:cNvSpPr>
          <p:nvPr/>
        </p:nvSpPr>
        <p:spPr bwMode="auto">
          <a:xfrm>
            <a:off x="4454525" y="1287463"/>
            <a:ext cx="44021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To handle peer churn, require </a:t>
            </a:r>
          </a:p>
          <a:p>
            <a:r>
              <a:rPr lang="en-US" sz="2000" dirty="0">
                <a:latin typeface="+mn-lt"/>
              </a:rPr>
              <a:t>each peer to know </a:t>
            </a:r>
            <a:r>
              <a:rPr lang="en-US" sz="2000" dirty="0" smtClean="0">
                <a:latin typeface="+mn-lt"/>
              </a:rPr>
              <a:t>IP </a:t>
            </a:r>
            <a:r>
              <a:rPr lang="en-US" sz="2000" dirty="0">
                <a:latin typeface="+mn-lt"/>
              </a:rPr>
              <a:t>address </a:t>
            </a:r>
          </a:p>
          <a:p>
            <a:r>
              <a:rPr lang="en-US" sz="2000" dirty="0">
                <a:latin typeface="+mn-lt"/>
              </a:rPr>
              <a:t>of its two successors.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 Each peer periodically pings its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two successors to see if </a:t>
            </a:r>
            <a:r>
              <a:rPr lang="en-US" sz="2000" dirty="0" smtClean="0">
                <a:latin typeface="+mn-lt"/>
              </a:rPr>
              <a:t>still alive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99338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3362325" y="2698750"/>
            <a:ext cx="447675" cy="3127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6974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DHT: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Join</a:t>
            </a:r>
            <a:r>
              <a:rPr lang="en-US" sz="2400" dirty="0" smtClean="0"/>
              <a:t>: On </a:t>
            </a:r>
            <a:r>
              <a:rPr lang="en-US" sz="2400" dirty="0"/>
              <a:t>startup, contact </a:t>
            </a:r>
            <a:r>
              <a:rPr lang="en-US" sz="2400" dirty="0" smtClean="0"/>
              <a:t>“</a:t>
            </a:r>
            <a:r>
              <a:rPr lang="en-US" sz="2400" dirty="0"/>
              <a:t>bootstrap” node and integrate </a:t>
            </a:r>
            <a:r>
              <a:rPr lang="en-US" sz="2400" dirty="0" smtClean="0"/>
              <a:t>into distributed </a:t>
            </a:r>
            <a:r>
              <a:rPr lang="en-US" sz="2400" dirty="0"/>
              <a:t>data </a:t>
            </a:r>
            <a:r>
              <a:rPr lang="en-US" sz="2400" dirty="0" smtClean="0"/>
              <a:t>structure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get </a:t>
            </a:r>
            <a:r>
              <a:rPr lang="en-US" sz="2400" dirty="0"/>
              <a:t>a </a:t>
            </a:r>
            <a:r>
              <a:rPr lang="en-US" sz="2400" i="1" dirty="0"/>
              <a:t>node id</a:t>
            </a:r>
          </a:p>
          <a:p>
            <a:r>
              <a:rPr lang="en-US" sz="2400" b="1" dirty="0"/>
              <a:t>Publish</a:t>
            </a:r>
            <a:r>
              <a:rPr lang="en-US" sz="2400" dirty="0"/>
              <a:t>: Route publication for </a:t>
            </a:r>
            <a:r>
              <a:rPr lang="en-US" sz="2400" i="1" dirty="0"/>
              <a:t>file id</a:t>
            </a:r>
            <a:r>
              <a:rPr lang="en-US" sz="2400" dirty="0"/>
              <a:t> toward </a:t>
            </a:r>
            <a:r>
              <a:rPr lang="en-US" sz="2400" dirty="0" smtClean="0"/>
              <a:t>close </a:t>
            </a:r>
            <a:r>
              <a:rPr lang="en-US" sz="2400" i="1" dirty="0"/>
              <a:t>node id</a:t>
            </a:r>
            <a:r>
              <a:rPr lang="en-US" sz="2400" dirty="0"/>
              <a:t> along </a:t>
            </a:r>
            <a:r>
              <a:rPr lang="en-US" sz="2400" dirty="0" smtClean="0"/>
              <a:t>data structure (e.g. next in ring)</a:t>
            </a:r>
            <a:endParaRPr lang="en-US" sz="2400" dirty="0"/>
          </a:p>
          <a:p>
            <a:r>
              <a:rPr lang="en-US" sz="2400" b="1" dirty="0"/>
              <a:t>Search</a:t>
            </a:r>
            <a:r>
              <a:rPr lang="en-US" sz="2400" dirty="0"/>
              <a:t>: </a:t>
            </a:r>
            <a:r>
              <a:rPr lang="en-US" sz="2400" dirty="0" smtClean="0"/>
              <a:t>Route query </a:t>
            </a:r>
            <a:r>
              <a:rPr lang="en-US" sz="2400" dirty="0"/>
              <a:t>for file id toward a close node </a:t>
            </a:r>
            <a:r>
              <a:rPr lang="en-US" sz="2400" dirty="0" smtClean="0"/>
              <a:t>id</a:t>
            </a:r>
          </a:p>
          <a:p>
            <a:r>
              <a:rPr lang="en-US" sz="2400" b="1" dirty="0" smtClean="0"/>
              <a:t>Fetch</a:t>
            </a:r>
            <a:r>
              <a:rPr lang="en-US" sz="2400" dirty="0"/>
              <a:t>: Two options:</a:t>
            </a:r>
          </a:p>
          <a:p>
            <a:pPr lvl="1"/>
            <a:r>
              <a:rPr lang="en-US" sz="2200" dirty="0"/>
              <a:t>Publication contains actual file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fetch </a:t>
            </a:r>
            <a:r>
              <a:rPr lang="en-US" sz="2200" dirty="0"/>
              <a:t>from where query stops</a:t>
            </a:r>
          </a:p>
          <a:p>
            <a:pPr lvl="1"/>
            <a:r>
              <a:rPr lang="en-US" sz="2200" dirty="0"/>
              <a:t>Publication says “I have file X”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query says 128.2.1.3 </a:t>
            </a:r>
            <a:r>
              <a:rPr lang="en-US" sz="2200" dirty="0"/>
              <a:t>has X, use IP routing to get X from </a:t>
            </a:r>
            <a:r>
              <a:rPr lang="en-US" sz="2200" dirty="0" smtClean="0"/>
              <a:t>128.2.1.3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27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DHT: Discussion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Pros:</a:t>
            </a:r>
          </a:p>
          <a:p>
            <a:pPr lvl="1"/>
            <a:r>
              <a:rPr lang="en-US" dirty="0"/>
              <a:t>Guaranteed </a:t>
            </a:r>
            <a:r>
              <a:rPr lang="en-US" dirty="0" smtClean="0"/>
              <a:t>lookup</a:t>
            </a:r>
            <a:endParaRPr lang="en-US" dirty="0"/>
          </a:p>
          <a:p>
            <a:pPr lvl="1"/>
            <a:r>
              <a:rPr lang="en-US" dirty="0"/>
              <a:t>O(log </a:t>
            </a:r>
            <a:r>
              <a:rPr lang="en-US" i="1" dirty="0"/>
              <a:t>N</a:t>
            </a:r>
            <a:r>
              <a:rPr lang="en-US" dirty="0"/>
              <a:t>) per node state and search scope</a:t>
            </a:r>
          </a:p>
          <a:p>
            <a:r>
              <a:rPr lang="en-US" dirty="0">
                <a:solidFill>
                  <a:srgbClr val="FF0000"/>
                </a:solidFill>
              </a:rPr>
              <a:t>Cons:</a:t>
            </a:r>
          </a:p>
          <a:p>
            <a:pPr lvl="1"/>
            <a:r>
              <a:rPr lang="en-US" dirty="0" smtClean="0"/>
              <a:t>Not used </a:t>
            </a:r>
          </a:p>
          <a:p>
            <a:pPr lvl="2"/>
            <a:r>
              <a:rPr lang="en-US" dirty="0" smtClean="0"/>
              <a:t>Academically popular since 2k, but in practice, not so much</a:t>
            </a:r>
            <a:endParaRPr lang="en-US" dirty="0"/>
          </a:p>
          <a:p>
            <a:pPr lvl="1"/>
            <a:r>
              <a:rPr lang="en-US" dirty="0"/>
              <a:t>Supporting non-exact match search is </a:t>
            </a:r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Churn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as Relays</a:t>
            </a:r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NAT prevents outside peer from initiating call to insider peer (e.g. can’t be server)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Relay is chosen (based on connectivity to both)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Each peer initiates session with relay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Peers can now communicate through NATs via relay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(Used by Skype)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51388" y="1722438"/>
            <a:ext cx="4129087" cy="3814762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5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6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7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8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79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0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1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2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3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4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5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6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7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8" name="Clip" r:id="rId18" imgW="1305000" imgH="1085760" progId="">
                      <p:embed/>
                    </p:oleObj>
                  </mc:Choice>
                  <mc:Fallback>
                    <p:oleObj name="Clip" r:id="rId1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89" name="Clip" r:id="rId19" imgW="1305000" imgH="1085760" progId="">
                      <p:embed/>
                    </p:oleObj>
                  </mc:Choice>
                  <mc:Fallback>
                    <p:oleObj name="Clip" r:id="rId1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0" name="Clip" r:id="rId20" imgW="1305000" imgH="1085760" progId="">
                      <p:embed/>
                    </p:oleObj>
                  </mc:Choice>
                  <mc:Fallback>
                    <p:oleObj name="Clip" r:id="rId2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91" name="Clip" r:id="rId21" imgW="1305000" imgH="1085760" progId="">
                      <p:embed/>
                    </p:oleObj>
                  </mc:Choice>
                  <mc:Fallback>
                    <p:oleObj name="Clip" r:id="rId2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smtClean="0"/>
              <a:t>P2P </a:t>
            </a:r>
            <a:r>
              <a:rPr lang="en-US" dirty="0"/>
              <a:t>/  DHTs useful?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Caching and “soft-state” data</a:t>
            </a:r>
          </a:p>
          <a:p>
            <a:pPr lvl="1"/>
            <a:r>
              <a:rPr lang="en-US" dirty="0"/>
              <a:t>Works well! 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KaZaA</a:t>
            </a:r>
            <a:r>
              <a:rPr lang="en-US" dirty="0"/>
              <a:t>, etc., all use peers as caches for hot data</a:t>
            </a:r>
          </a:p>
          <a:p>
            <a:r>
              <a:rPr lang="en-US" dirty="0"/>
              <a:t>Finding read-only data</a:t>
            </a:r>
          </a:p>
          <a:p>
            <a:pPr lvl="1"/>
            <a:r>
              <a:rPr lang="en-US" dirty="0"/>
              <a:t>Limited flooding finds </a:t>
            </a:r>
            <a:r>
              <a:rPr lang="en-US" dirty="0" smtClean="0"/>
              <a:t>“hay”</a:t>
            </a:r>
            <a:endParaRPr lang="en-US" dirty="0"/>
          </a:p>
          <a:p>
            <a:pPr lvl="1"/>
            <a:r>
              <a:rPr lang="en-US" dirty="0"/>
              <a:t>DHTs find </a:t>
            </a:r>
            <a:r>
              <a:rPr lang="en-US" dirty="0" smtClean="0"/>
              <a:t>“needles”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Peer-to-peer Google?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Complex intersection queries (“the” + “who”)</a:t>
            </a:r>
          </a:p>
          <a:p>
            <a:pPr lvl="1"/>
            <a:r>
              <a:rPr lang="en-US" sz="2400" dirty="0"/>
              <a:t>Billions of hits for each term alone</a:t>
            </a:r>
          </a:p>
          <a:p>
            <a:r>
              <a:rPr lang="en-US" sz="2800" dirty="0"/>
              <a:t>Sophisticated ranking</a:t>
            </a:r>
          </a:p>
          <a:p>
            <a:pPr lvl="1"/>
            <a:r>
              <a:rPr lang="en-US" sz="2400" dirty="0"/>
              <a:t>Must compare many results before returning </a:t>
            </a:r>
            <a:r>
              <a:rPr lang="en-US" sz="2400" dirty="0" smtClean="0"/>
              <a:t>subset </a:t>
            </a:r>
            <a:r>
              <a:rPr lang="en-US" sz="2400" dirty="0"/>
              <a:t>to user</a:t>
            </a:r>
          </a:p>
          <a:p>
            <a:r>
              <a:rPr lang="en-US" sz="2800" dirty="0"/>
              <a:t>Very, very hard for </a:t>
            </a:r>
            <a:r>
              <a:rPr lang="en-US" sz="2800" dirty="0" smtClean="0"/>
              <a:t>DHT </a:t>
            </a:r>
            <a:r>
              <a:rPr lang="en-US" sz="2800" dirty="0"/>
              <a:t>/ </a:t>
            </a:r>
            <a:r>
              <a:rPr lang="en-US" sz="2800" dirty="0" smtClean="0"/>
              <a:t>P2P </a:t>
            </a:r>
            <a:r>
              <a:rPr lang="en-US" sz="2800" dirty="0"/>
              <a:t>system</a:t>
            </a:r>
          </a:p>
          <a:p>
            <a:pPr lvl="1"/>
            <a:r>
              <a:rPr lang="en-US" sz="2400" dirty="0"/>
              <a:t>Need high inter-node bandwidth</a:t>
            </a:r>
          </a:p>
          <a:p>
            <a:pPr lvl="1"/>
            <a:r>
              <a:rPr lang="en-US" sz="2400" dirty="0"/>
              <a:t>(This is exactly what Google does - massive clusters)</a:t>
            </a:r>
          </a:p>
        </p:txBody>
      </p:sp>
    </p:spTree>
    <p:extLst>
      <p:ext uri="{BB962C8B-B14F-4D97-AF65-F5344CB8AC3E}">
        <p14:creationId xmlns:p14="http://schemas.microsoft.com/office/powerpoint/2010/main" val="16151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Domain Name Service (DNS)</a:t>
            </a:r>
          </a:p>
          <a:p>
            <a:r>
              <a:rPr lang="en-US" dirty="0" smtClean="0"/>
              <a:t>Border Gateway Protocol (BGP) routers (with their peering relationships)</a:t>
            </a:r>
          </a:p>
          <a:p>
            <a:r>
              <a:rPr lang="en-US" dirty="0" smtClean="0"/>
              <a:t>Content Distribution Networks (CDNs)</a:t>
            </a:r>
          </a:p>
          <a:p>
            <a:r>
              <a:rPr lang="en-US" dirty="0" smtClean="0"/>
              <a:t>Application-level multicast (e.g., </a:t>
            </a:r>
            <a:r>
              <a:rPr lang="en-US" dirty="0" err="1" smtClean="0"/>
              <a:t>Mbone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And P2P applications!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902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Writable, </a:t>
            </a:r>
            <a:r>
              <a:rPr lang="en-US" dirty="0" smtClean="0"/>
              <a:t>Persistent P2P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Do you trust your data to 100,000 monkeys?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Node availability hurts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Ex:  Store 5 copies of data on different nodes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someone goes away, you must replicate </a:t>
            </a:r>
            <a:r>
              <a:rPr lang="en-US" sz="2400" dirty="0" smtClean="0"/>
              <a:t>data </a:t>
            </a:r>
            <a:r>
              <a:rPr lang="en-US" sz="2400" dirty="0"/>
              <a:t>they held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Hard drives are *huge*, but </a:t>
            </a:r>
            <a:r>
              <a:rPr lang="en-US" sz="2400" dirty="0" smtClean="0"/>
              <a:t>upload bandwidths relatively tiny 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Takes many </a:t>
            </a:r>
            <a:r>
              <a:rPr lang="en-US" sz="2000" dirty="0" smtClean="0"/>
              <a:t>hours to </a:t>
            </a:r>
            <a:r>
              <a:rPr lang="en-US" sz="2000" dirty="0"/>
              <a:t>upload </a:t>
            </a:r>
            <a:r>
              <a:rPr lang="en-US" sz="2000" dirty="0" smtClean="0"/>
              <a:t>contents </a:t>
            </a:r>
            <a:r>
              <a:rPr lang="en-US" sz="2000" dirty="0"/>
              <a:t>of </a:t>
            </a:r>
            <a:r>
              <a:rPr lang="en-US" sz="2000" dirty="0" smtClean="0"/>
              <a:t>hard drive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Very </a:t>
            </a:r>
            <a:r>
              <a:rPr lang="en-US" sz="2000" dirty="0"/>
              <a:t>expensive leave/replication situation!</a:t>
            </a:r>
          </a:p>
        </p:txBody>
      </p:sp>
    </p:spTree>
    <p:extLst>
      <p:ext uri="{BB962C8B-B14F-4D97-AF65-F5344CB8AC3E}">
        <p14:creationId xmlns:p14="http://schemas.microsoft.com/office/powerpoint/2010/main" val="12632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P2P: Summary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Many different </a:t>
            </a:r>
            <a:r>
              <a:rPr lang="en-US" sz="2800" dirty="0" smtClean="0"/>
              <a:t>styles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Centralized</a:t>
            </a:r>
            <a:r>
              <a:rPr lang="en-US" sz="2000" dirty="0"/>
              <a:t>, flooding, swarming, unstructured and structured routing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Lessons learned: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Single points of failure are </a:t>
            </a:r>
            <a:r>
              <a:rPr lang="en-US" sz="2400" dirty="0" smtClean="0"/>
              <a:t>bad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Flooding messages to everyone is bad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Underlying </a:t>
            </a:r>
            <a:r>
              <a:rPr lang="en-US" sz="2400" dirty="0"/>
              <a:t>network topology is important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Not all nodes are equal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Need incentives to discourage </a:t>
            </a:r>
            <a:r>
              <a:rPr lang="en-US" sz="2400" dirty="0" smtClean="0"/>
              <a:t>freeloading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Overlay Networks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P2P Applications	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3862</Words>
  <Application>Microsoft Office PowerPoint</Application>
  <PresentationFormat>On-screen Show (4:3)</PresentationFormat>
  <Paragraphs>736</Paragraphs>
  <Slides>81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Clip</vt:lpstr>
      <vt:lpstr>Distributed Computing Systems</vt:lpstr>
      <vt:lpstr>Definition of Peer-to-Peer (P2P)</vt:lpstr>
      <vt:lpstr>P2P Includes</vt:lpstr>
      <vt:lpstr>Introduction Outline</vt:lpstr>
      <vt:lpstr>Overlay Networks</vt:lpstr>
      <vt:lpstr>Overlay Network – Overview </vt:lpstr>
      <vt:lpstr>Overlay Networks – at Application Layer</vt:lpstr>
      <vt:lpstr>Examples of Overlays</vt:lpstr>
      <vt:lpstr>Introduction Outline</vt:lpstr>
      <vt:lpstr>P2P File Sharing – General </vt:lpstr>
      <vt:lpstr>P2P File Sharing Capabilities</vt:lpstr>
      <vt:lpstr>Copyright Issues (1 of 2)</vt:lpstr>
      <vt:lpstr>Copyright Issues (2 of 2)</vt:lpstr>
      <vt:lpstr>Large P2P File Sharing Systems</vt:lpstr>
      <vt:lpstr>P2P Communication</vt:lpstr>
      <vt:lpstr>P2P Distributed Computing: seti@home</vt:lpstr>
      <vt:lpstr>Outline</vt:lpstr>
      <vt:lpstr>P2P Common Primitives</vt:lpstr>
      <vt:lpstr>P2P Challenges</vt:lpstr>
      <vt:lpstr>Example: Searching</vt:lpstr>
      <vt:lpstr>What’s out there?</vt:lpstr>
      <vt:lpstr>Next Topic...</vt:lpstr>
      <vt:lpstr>Napster Legacy</vt:lpstr>
      <vt:lpstr>Napster: History</vt:lpstr>
      <vt:lpstr>Napster: History</vt:lpstr>
      <vt:lpstr>Napster: Overiew</vt:lpstr>
      <vt:lpstr>Napster: Publish</vt:lpstr>
      <vt:lpstr>Napster: Search</vt:lpstr>
      <vt:lpstr>Napster: Discussion</vt:lpstr>
      <vt:lpstr>Next Topic...</vt:lpstr>
      <vt:lpstr>Query Flooding Overview</vt:lpstr>
      <vt:lpstr>Query Flooding</vt:lpstr>
      <vt:lpstr>Flooding Discussion</vt:lpstr>
      <vt:lpstr>Gnutella: History</vt:lpstr>
      <vt:lpstr>Gnutella: Discussion</vt:lpstr>
      <vt:lpstr>Next Topic...</vt:lpstr>
      <vt:lpstr>Flooding with Supernodes</vt:lpstr>
      <vt:lpstr>Stability and Superpeers</vt:lpstr>
      <vt:lpstr>Supernodes Network Design</vt:lpstr>
      <vt:lpstr>Supernodes: Publish</vt:lpstr>
      <vt:lpstr>Supernodes: Search</vt:lpstr>
      <vt:lpstr>Supernodes: Fetch (And use of hashes…)</vt:lpstr>
      <vt:lpstr>Supernode Flooding Discussion</vt:lpstr>
      <vt:lpstr>KaZaA: History</vt:lpstr>
      <vt:lpstr>KaZaA: The Service</vt:lpstr>
      <vt:lpstr>KaZaA: Technology</vt:lpstr>
      <vt:lpstr>KaZaA Measurement Study</vt:lpstr>
      <vt:lpstr>KaZaA Measurement Study</vt:lpstr>
      <vt:lpstr>KaZaA: Architecture</vt:lpstr>
      <vt:lpstr>KaZaA: Overlay Maintenance</vt:lpstr>
      <vt:lpstr>KaZaA: Queries</vt:lpstr>
      <vt:lpstr>KaZaA-lite</vt:lpstr>
      <vt:lpstr>KaZaA: Downloading &amp; Recovery</vt:lpstr>
      <vt:lpstr>KaZaA: Summary</vt:lpstr>
      <vt:lpstr>Searching &amp; Fetching</vt:lpstr>
      <vt:lpstr>Next Topic...</vt:lpstr>
      <vt:lpstr>Fetching in Parallel and Swarming</vt:lpstr>
      <vt:lpstr>BitTorrent: Swarming</vt:lpstr>
      <vt:lpstr>BitTorrent: Overview</vt:lpstr>
      <vt:lpstr>BitTorrent: Overview</vt:lpstr>
      <vt:lpstr>BitTorrent: Publish/Join</vt:lpstr>
      <vt:lpstr>BitTorrent: Fetch</vt:lpstr>
      <vt:lpstr>BitTorrent: Sharing Strategy</vt:lpstr>
      <vt:lpstr>BitTorrent: Summary</vt:lpstr>
      <vt:lpstr>Next Topic...</vt:lpstr>
      <vt:lpstr>Directed Searches</vt:lpstr>
      <vt:lpstr>Distributed Hash Table (DHT): Overview</vt:lpstr>
      <vt:lpstr>DHT: Step 1 – The Hash</vt:lpstr>
      <vt:lpstr>DHT: “Knowing About Objects”</vt:lpstr>
      <vt:lpstr>DHT: Step 2 – Routing </vt:lpstr>
      <vt:lpstr>Example: Circular DHT (1)</vt:lpstr>
      <vt:lpstr>Example: Circle DHT  (2)</vt:lpstr>
      <vt:lpstr>Example: Circular DHT with Shortcuts</vt:lpstr>
      <vt:lpstr>Example: Peer Churn</vt:lpstr>
      <vt:lpstr>DHT: Operations</vt:lpstr>
      <vt:lpstr>DHT: Discussion</vt:lpstr>
      <vt:lpstr>Peers as Relays</vt:lpstr>
      <vt:lpstr>When P2P /  DHTs useful?</vt:lpstr>
      <vt:lpstr>A Peer-to-peer Google?</vt:lpstr>
      <vt:lpstr>Writable, Persistent P2P</vt:lpstr>
      <vt:lpstr>P2P: Summary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Claypool</dc:creator>
  <cp:lastModifiedBy>Mark Claypool</cp:lastModifiedBy>
  <cp:revision>60</cp:revision>
  <cp:lastPrinted>2016-02-26T11:40:30Z</cp:lastPrinted>
  <dcterms:created xsi:type="dcterms:W3CDTF">2011-11-17T10:48:50Z</dcterms:created>
  <dcterms:modified xsi:type="dcterms:W3CDTF">2016-02-26T11:56:31Z</dcterms:modified>
</cp:coreProperties>
</file>