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9"/>
  </p:handoutMasterIdLst>
  <p:sldIdLst>
    <p:sldId id="256" r:id="rId2"/>
    <p:sldId id="258" r:id="rId3"/>
    <p:sldId id="261" r:id="rId4"/>
    <p:sldId id="262" r:id="rId5"/>
    <p:sldId id="263" r:id="rId6"/>
    <p:sldId id="266" r:id="rId7"/>
    <p:sldId id="264" r:id="rId8"/>
    <p:sldId id="25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6" r:id="rId17"/>
    <p:sldId id="277" r:id="rId18"/>
    <p:sldId id="275" r:id="rId19"/>
    <p:sldId id="259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7" r:id="rId28"/>
    <p:sldId id="285" r:id="rId29"/>
    <p:sldId id="288" r:id="rId30"/>
    <p:sldId id="286" r:id="rId31"/>
    <p:sldId id="289" r:id="rId32"/>
    <p:sldId id="291" r:id="rId33"/>
    <p:sldId id="292" r:id="rId34"/>
    <p:sldId id="290" r:id="rId35"/>
    <p:sldId id="293" r:id="rId36"/>
    <p:sldId id="294" r:id="rId37"/>
    <p:sldId id="295" r:id="rId3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663300"/>
    <a:srgbClr val="6600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4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35737DF5-BE75-4A41-9F51-CC41134BF06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5433E5C-5432-4B3B-878C-4F61F2052E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307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383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31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94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625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71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9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197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08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394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536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338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13A32-F0C1-4AD5-9630-F32CFE29665F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354E4-E592-4787-A724-67A01E3008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71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CS 4513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1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-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i="1" dirty="0" smtClean="0"/>
              <a:t>good</a:t>
            </a:r>
            <a:r>
              <a:rPr lang="en-US" dirty="0" smtClean="0"/>
              <a:t> about storing files as contiguous blocks?  What is </a:t>
            </a:r>
            <a:r>
              <a:rPr lang="en-US" i="1" dirty="0" smtClean="0"/>
              <a:t>bad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77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-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</a:t>
            </a:r>
            <a:r>
              <a:rPr lang="en-US" i="1" dirty="0" smtClean="0"/>
              <a:t>good</a:t>
            </a:r>
            <a:r>
              <a:rPr lang="en-US" dirty="0" smtClean="0"/>
              <a:t> about storing files as contiguous blocks?  What is </a:t>
            </a:r>
            <a:r>
              <a:rPr lang="en-US" i="1" dirty="0" smtClean="0"/>
              <a:t>bad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Good: </a:t>
            </a:r>
            <a:r>
              <a:rPr lang="en-US" i="1" dirty="0" smtClean="0">
                <a:solidFill>
                  <a:srgbClr val="0070C0"/>
                </a:solidFill>
              </a:rPr>
              <a:t>file descriptors are simple (number + length)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Good: </a:t>
            </a:r>
            <a:r>
              <a:rPr lang="en-US" i="1" dirty="0" smtClean="0">
                <a:solidFill>
                  <a:srgbClr val="0070C0"/>
                </a:solidFill>
              </a:rPr>
              <a:t>reading whole file can be efficient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Bad: </a:t>
            </a:r>
            <a:r>
              <a:rPr lang="en-US" i="1" dirty="0" smtClean="0">
                <a:solidFill>
                  <a:srgbClr val="0070C0"/>
                </a:solidFill>
              </a:rPr>
              <a:t>Changing file size after creation problematic. Fragmentation (internal and/or external)</a:t>
            </a:r>
          </a:p>
        </p:txBody>
      </p:sp>
    </p:spTree>
    <p:extLst>
      <p:ext uri="{BB962C8B-B14F-4D97-AF65-F5344CB8AC3E}">
        <p14:creationId xmlns:p14="http://schemas.microsoft.com/office/powerpoint/2010/main" val="34977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-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a file allocation table (FAT) better than a pure linked-list when storing disk blocks?</a:t>
            </a:r>
          </a:p>
        </p:txBody>
      </p:sp>
    </p:spTree>
    <p:extLst>
      <p:ext uri="{BB962C8B-B14F-4D97-AF65-F5344CB8AC3E}">
        <p14:creationId xmlns:p14="http://schemas.microsoft.com/office/powerpoint/2010/main" val="34977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-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is a file allocation table (FAT) better than a pure linked-list when storing disk blocks?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FAT separates linked-list from disk blocks, allowing links to be traversed in memory rather than reading from disk</a:t>
            </a:r>
          </a:p>
        </p:txBody>
      </p:sp>
    </p:spTree>
    <p:extLst>
      <p:ext uri="{BB962C8B-B14F-4D97-AF65-F5344CB8AC3E}">
        <p14:creationId xmlns:p14="http://schemas.microsoft.com/office/powerpoint/2010/main" val="34977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-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</a:t>
            </a:r>
            <a:r>
              <a:rPr lang="en-US" dirty="0" err="1" smtClean="0"/>
              <a:t>inode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977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-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an </a:t>
            </a:r>
            <a:r>
              <a:rPr lang="en-US" dirty="0" err="1" smtClean="0"/>
              <a:t>inode</a:t>
            </a:r>
            <a:r>
              <a:rPr lang="en-US" dirty="0" smtClean="0"/>
              <a:t>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A (Unix) file descriptor containing attributes for file, and pointers to disk blocks (and indirect block pointers)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7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directories similar to files?  How are they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37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are directories </a:t>
            </a:r>
            <a:r>
              <a:rPr lang="en-US" i="1" dirty="0" smtClean="0"/>
              <a:t>similar</a:t>
            </a:r>
            <a:r>
              <a:rPr lang="en-US" dirty="0" smtClean="0"/>
              <a:t> to files?  How are they </a:t>
            </a:r>
            <a:r>
              <a:rPr lang="en-US" i="1" dirty="0" smtClean="0"/>
              <a:t>different</a:t>
            </a:r>
            <a:r>
              <a:rPr lang="en-US" dirty="0" smtClean="0"/>
              <a:t>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Similar – both contain data, accessed through obtaining file descriptor via “open”, then “read”/”write” and “close”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Different – access to contents (data) restricted to specific OS systems calls (e.g., </a:t>
            </a:r>
            <a:r>
              <a:rPr lang="en-US" i="1" dirty="0" err="1" smtClean="0">
                <a:solidFill>
                  <a:srgbClr val="0070C0"/>
                </a:solidFill>
              </a:rPr>
              <a:t>readdir</a:t>
            </a:r>
            <a:r>
              <a:rPr lang="en-US" i="1" dirty="0" smtClean="0">
                <a:solidFill>
                  <a:srgbClr val="0070C0"/>
                </a:solidFill>
              </a:rPr>
              <a:t>()), and data format/structure is specific to </a:t>
            </a:r>
            <a:r>
              <a:rPr lang="en-US" i="1" smtClean="0">
                <a:solidFill>
                  <a:srgbClr val="0070C0"/>
                </a:solidFill>
              </a:rPr>
              <a:t>file system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5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file attributes stored?</a:t>
            </a:r>
          </a:p>
        </p:txBody>
      </p:sp>
    </p:spTree>
    <p:extLst>
      <p:ext uri="{BB962C8B-B14F-4D97-AF65-F5344CB8AC3E}">
        <p14:creationId xmlns:p14="http://schemas.microsoft.com/office/powerpoint/2010/main" val="21850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Directories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are file attributes stored?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It depends.  Attributes can either be stored on the disk (generally bad since slow), with the file descriptor (e.g., an </a:t>
            </a:r>
            <a:r>
              <a:rPr lang="en-US" i="1" dirty="0" err="1" smtClean="0">
                <a:solidFill>
                  <a:srgbClr val="0070C0"/>
                </a:solidFill>
              </a:rPr>
              <a:t>inode</a:t>
            </a:r>
            <a:r>
              <a:rPr lang="en-US" i="1" dirty="0" smtClean="0">
                <a:solidFill>
                  <a:srgbClr val="0070C0"/>
                </a:solidFill>
              </a:rPr>
              <a:t>) , or with the file name in the directory entry</a:t>
            </a:r>
          </a:p>
        </p:txBody>
      </p:sp>
    </p:spTree>
    <p:extLst>
      <p:ext uri="{BB962C8B-B14F-4D97-AF65-F5344CB8AC3E}">
        <p14:creationId xmlns:p14="http://schemas.microsoft.com/office/powerpoint/2010/main" val="130214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hard disk partition?</a:t>
            </a:r>
          </a:p>
        </p:txBody>
      </p:sp>
    </p:spTree>
    <p:extLst>
      <p:ext uri="{BB962C8B-B14F-4D97-AF65-F5344CB8AC3E}">
        <p14:creationId xmlns:p14="http://schemas.microsoft.com/office/powerpoint/2010/main" val="292014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Aliases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</a:t>
            </a:r>
            <a:r>
              <a:rPr lang="en-US" i="1" dirty="0"/>
              <a:t>alias</a:t>
            </a:r>
            <a:r>
              <a:rPr lang="en-US" dirty="0"/>
              <a:t> in terms of file systems?  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is </a:t>
            </a:r>
            <a:r>
              <a:rPr lang="en-US" i="1" dirty="0" smtClean="0"/>
              <a:t>hard-link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typical </a:t>
            </a:r>
            <a:r>
              <a:rPr lang="en-US" dirty="0"/>
              <a:t>Unix file system implemented?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2149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Aliases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an </a:t>
            </a:r>
            <a:r>
              <a:rPr lang="en-US" i="1" dirty="0"/>
              <a:t>alias</a:t>
            </a:r>
            <a:r>
              <a:rPr lang="en-US" dirty="0"/>
              <a:t> in terms of file systems? 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Means of providing additional/alternate name for same file (i.e., to refer to blocks on disk associated with file from two different directory paths) </a:t>
            </a:r>
            <a:endParaRPr lang="en-US" i="1" dirty="0">
              <a:solidFill>
                <a:srgbClr val="0070C0"/>
              </a:solidFill>
            </a:endParaRPr>
          </a:p>
          <a:p>
            <a:pPr lvl="1"/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is </a:t>
            </a:r>
            <a:r>
              <a:rPr lang="en-US" i="1" dirty="0" smtClean="0"/>
              <a:t>hard-link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smtClean="0"/>
              <a:t>typical </a:t>
            </a:r>
            <a:r>
              <a:rPr lang="en-US" dirty="0"/>
              <a:t>Unix file system implemented</a:t>
            </a:r>
            <a:r>
              <a:rPr lang="en-US" dirty="0" smtClean="0"/>
              <a:t>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Add additional directory entry referring to same </a:t>
            </a:r>
            <a:r>
              <a:rPr lang="en-US" i="1" dirty="0" err="1" smtClean="0">
                <a:solidFill>
                  <a:srgbClr val="0070C0"/>
                </a:solidFill>
              </a:rPr>
              <a:t>inode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887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– Journaling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journaling for file systems and why is it needed?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311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– Journaling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journaling for file systems and why is it needed?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Journaling is a means of ensuring integrity in a file system in the event of a failure (e.g., power failure) during modification to the file system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It is needed because  typical disks guarantee atomicity of single block operations, but not multiple block operations.  Many modifications to a file system require multi-block operations.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3087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–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one method of keeping track of free blocks in a file system</a:t>
            </a:r>
          </a:p>
          <a:p>
            <a:endParaRPr lang="en-US" dirty="0"/>
          </a:p>
          <a:p>
            <a:r>
              <a:rPr lang="en-US" dirty="0"/>
              <a:t>What is the best block size to choose when formatting a partition with a file system?</a:t>
            </a:r>
          </a:p>
          <a:p>
            <a:endParaRPr lang="en-US" dirty="0"/>
          </a:p>
          <a:p>
            <a:r>
              <a:rPr lang="en-US" dirty="0"/>
              <a:t>What are the performance tradeoffs in choosing the block size?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132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– Blocks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Describe one method of keeping track of free blocks in a file </a:t>
            </a:r>
            <a:r>
              <a:rPr lang="en-US" dirty="0" smtClean="0"/>
              <a:t>system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A linked list of free blocks (blocks of free blocks linked together)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A bitmap of free blocks (1 bit for each free block)</a:t>
            </a:r>
            <a:endParaRPr lang="en-US" i="1" dirty="0">
              <a:solidFill>
                <a:srgbClr val="0070C0"/>
              </a:solidFill>
            </a:endParaRPr>
          </a:p>
          <a:p>
            <a:r>
              <a:rPr lang="en-US" dirty="0" smtClean="0"/>
              <a:t>What </a:t>
            </a:r>
            <a:r>
              <a:rPr lang="en-US" dirty="0"/>
              <a:t>is the best block size to choose when formatting a partition with a file system?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It depends.  For many small files, small blocks will mean less wasted space (internal fragmentation).  But for larger files, large blocks can be more efficiently read and allocated.</a:t>
            </a:r>
            <a:endParaRPr lang="en-US" i="1" dirty="0">
              <a:solidFill>
                <a:srgbClr val="0070C0"/>
              </a:solidFill>
            </a:endParaRPr>
          </a:p>
          <a:p>
            <a:r>
              <a:rPr lang="en-US" dirty="0"/>
              <a:t>What are the performance tradeoffs in choosing the block size</a:t>
            </a:r>
            <a:r>
              <a:rPr lang="en-US" dirty="0" smtClean="0"/>
              <a:t>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Larger block sizes generally has better maximum throughput, but smaller block sizes generally have better disk efficiency (less internal fragmentation).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8212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bind()</a:t>
            </a:r>
            <a:r>
              <a:rPr lang="en-US" dirty="0" smtClean="0"/>
              <a:t> do?</a:t>
            </a:r>
          </a:p>
          <a:p>
            <a:pPr lvl="1"/>
            <a:r>
              <a:rPr lang="en-US" dirty="0" smtClean="0"/>
              <a:t>Who calls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bind()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smtClean="0"/>
              <a:t>the client or server?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do you re-direct </a:t>
            </a:r>
            <a:r>
              <a:rPr lang="en-US" dirty="0" err="1" smtClean="0"/>
              <a:t>stdout</a:t>
            </a:r>
            <a:r>
              <a:rPr lang="en-US" dirty="0" smtClean="0"/>
              <a:t> to a socket?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831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Sockets+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What does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bind()</a:t>
            </a:r>
            <a:r>
              <a:rPr lang="en-US" dirty="0" smtClean="0"/>
              <a:t> do?</a:t>
            </a:r>
          </a:p>
          <a:p>
            <a:pPr lvl="1"/>
            <a:r>
              <a:rPr lang="en-US" dirty="0" smtClean="0"/>
              <a:t>Who calls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bind()</a:t>
            </a:r>
            <a:r>
              <a:rPr lang="en-US" dirty="0" smtClean="0">
                <a:cs typeface="Courier New" panose="02070309020205020404" pitchFamily="49" charset="0"/>
              </a:rPr>
              <a:t>, </a:t>
            </a:r>
            <a:r>
              <a:rPr lang="en-US" dirty="0" smtClean="0"/>
              <a:t>the client or server?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Bind assigns local protocol address (“name”) to a socket.  Bind is typically called by the server, to allow client to reach at well-known port (and address)</a:t>
            </a:r>
          </a:p>
          <a:p>
            <a:endParaRPr lang="en-US" dirty="0"/>
          </a:p>
          <a:p>
            <a:r>
              <a:rPr lang="en-US" dirty="0" smtClean="0"/>
              <a:t>How do you re-direct </a:t>
            </a:r>
            <a:r>
              <a:rPr lang="en-US" dirty="0" err="1" smtClean="0"/>
              <a:t>stdout</a:t>
            </a:r>
            <a:r>
              <a:rPr lang="en-US" dirty="0" smtClean="0"/>
              <a:t> to a socket?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latin typeface="Consolas" panose="020B0609020204030204" pitchFamily="49" charset="0"/>
              </a:rPr>
              <a:t>dup2(first, second) </a:t>
            </a:r>
            <a:r>
              <a:rPr lang="en-US" i="1" dirty="0" smtClean="0">
                <a:solidFill>
                  <a:srgbClr val="0070C0"/>
                </a:solidFill>
              </a:rPr>
              <a:t>– create a copy of a file descriptor (first to second), closing second as needed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600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HLM02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WAFL </a:t>
            </a:r>
            <a:r>
              <a:rPr lang="en-US" dirty="0" err="1" smtClean="0"/>
              <a:t>inodes</a:t>
            </a:r>
            <a:r>
              <a:rPr lang="en-US" dirty="0" smtClean="0"/>
              <a:t> to traditional </a:t>
            </a:r>
            <a:r>
              <a:rPr lang="en-US" dirty="0" err="1" smtClean="0"/>
              <a:t>i</a:t>
            </a:r>
            <a:r>
              <a:rPr lang="en-US" dirty="0" smtClean="0"/>
              <a:t>-nodes.</a:t>
            </a:r>
          </a:p>
          <a:p>
            <a:endParaRPr lang="en-US" dirty="0"/>
          </a:p>
          <a:p>
            <a:r>
              <a:rPr lang="en-US" dirty="0" smtClean="0"/>
              <a:t>What is a snapshot?</a:t>
            </a:r>
          </a:p>
          <a:p>
            <a:endParaRPr lang="en-US" dirty="0"/>
          </a:p>
          <a:p>
            <a:r>
              <a:rPr lang="en-US" dirty="0" smtClean="0"/>
              <a:t>How is it implemented?</a:t>
            </a:r>
          </a:p>
          <a:p>
            <a:pPr lvl="1"/>
            <a:r>
              <a:rPr lang="en-US" dirty="0" smtClean="0"/>
              <a:t>What is copy-on-write?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9943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HLM02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Compare and contrast WAFL </a:t>
            </a:r>
            <a:r>
              <a:rPr lang="en-US" dirty="0" err="1" smtClean="0"/>
              <a:t>inodes</a:t>
            </a:r>
            <a:r>
              <a:rPr lang="en-US" dirty="0" smtClean="0"/>
              <a:t> to traditional </a:t>
            </a:r>
            <a:r>
              <a:rPr lang="en-US" dirty="0" err="1" smtClean="0"/>
              <a:t>inodes</a:t>
            </a:r>
            <a:endParaRPr lang="en-US" dirty="0" smtClean="0"/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Similar in that meta data (e.g., owner) and block pointers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Different in that WAFL pointers all same (e.g., all direct or all indirect) and really small files in </a:t>
            </a:r>
            <a:r>
              <a:rPr lang="en-US" i="1" dirty="0" err="1" smtClean="0">
                <a:solidFill>
                  <a:srgbClr val="0070C0"/>
                </a:solidFill>
              </a:rPr>
              <a:t>inode</a:t>
            </a:r>
            <a:endParaRPr lang="en-US" i="1" dirty="0" smtClean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dirty="0" smtClean="0"/>
              <a:t>What is a snapshot?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A “copy” of the file system at a given time</a:t>
            </a:r>
          </a:p>
          <a:p>
            <a:endParaRPr lang="en-US" dirty="0"/>
          </a:p>
          <a:p>
            <a:r>
              <a:rPr lang="en-US" dirty="0" smtClean="0"/>
              <a:t>How is it implemented?</a:t>
            </a:r>
          </a:p>
          <a:p>
            <a:pPr lvl="1"/>
            <a:r>
              <a:rPr lang="en-US" dirty="0" smtClean="0"/>
              <a:t>What is copy-on-write?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Snapshots are implemented by copying the root </a:t>
            </a:r>
            <a:r>
              <a:rPr lang="en-US" i="1" dirty="0" err="1" smtClean="0">
                <a:solidFill>
                  <a:srgbClr val="0070C0"/>
                </a:solidFill>
              </a:rPr>
              <a:t>inode</a:t>
            </a:r>
            <a:r>
              <a:rPr lang="en-US" i="1" dirty="0" smtClean="0">
                <a:solidFill>
                  <a:srgbClr val="0070C0"/>
                </a:solidFill>
              </a:rPr>
              <a:t>.  Any subsequent change to files copy data (including all blocks of meta data).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983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a hard disk partition?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Physical (or logical) storage space division on disk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Typically, so can put a file system inside the partition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Contains separate collections of directories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HML02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Performance methodology for NFS appliance?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Why not simply time to </a:t>
            </a:r>
            <a:r>
              <a:rPr lang="en-US" sz="2800" dirty="0" smtClean="0">
                <a:latin typeface="Consolas" panose="020B0609020204030204" pitchFamily="49" charset="0"/>
                <a:cs typeface="Consolas" panose="020B0609020204030204" pitchFamily="49" charset="0"/>
              </a:rPr>
              <a:t>open() + read()</a:t>
            </a:r>
            <a:r>
              <a:rPr lang="en-US" sz="2800" dirty="0" smtClean="0">
                <a:cs typeface="Consolas" panose="020B0609020204030204" pitchFamily="49" charset="0"/>
              </a:rPr>
              <a:t>?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r>
              <a:rPr lang="en-US" sz="2800" dirty="0" smtClean="0"/>
              <a:t>Why not simply top throughput?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87948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HML02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Performance methodology for NFS appliance?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Apply workload (e.g., LADDIS) to appliance, where workload produces range of NFS requests per minute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Look for “knee”, where response time sharply increases</a:t>
            </a:r>
          </a:p>
          <a:p>
            <a:endParaRPr lang="en-US" dirty="0" smtClean="0"/>
          </a:p>
          <a:p>
            <a:r>
              <a:rPr lang="en-US" dirty="0" smtClean="0"/>
              <a:t>Why not simply time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open() + read()</a:t>
            </a:r>
            <a:r>
              <a:rPr lang="en-US" dirty="0" smtClean="0">
                <a:cs typeface="Consolas" panose="020B0609020204030204" pitchFamily="49" charset="0"/>
              </a:rPr>
              <a:t>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  <a:cs typeface="Consolas" panose="020B0609020204030204" pitchFamily="49" charset="0"/>
              </a:rPr>
              <a:t>NFS servers may be fast for basic operations, but care about scalability as support many users and load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Why not </a:t>
            </a:r>
            <a:r>
              <a:rPr lang="en-US" smtClean="0"/>
              <a:t>simply max </a:t>
            </a:r>
            <a:r>
              <a:rPr lang="en-US" dirty="0" smtClean="0"/>
              <a:t>throughput?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Users care about more than just max data rate, also care about how fast individual request provided – response time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77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and contrast </a:t>
            </a:r>
            <a:r>
              <a:rPr lang="en-US" i="1" dirty="0" err="1" smtClean="0"/>
              <a:t>stateful</a:t>
            </a:r>
            <a:r>
              <a:rPr lang="en-US" dirty="0" smtClean="0"/>
              <a:t> vs. </a:t>
            </a:r>
            <a:r>
              <a:rPr lang="en-US" i="1" dirty="0" smtClean="0"/>
              <a:t>stateless</a:t>
            </a:r>
            <a:r>
              <a:rPr lang="en-US" dirty="0" smtClean="0"/>
              <a:t> server for distributed file system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33820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File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Compare and contrast </a:t>
            </a:r>
            <a:r>
              <a:rPr lang="en-US" i="1" dirty="0" err="1" smtClean="0"/>
              <a:t>stateful</a:t>
            </a:r>
            <a:r>
              <a:rPr lang="en-US" dirty="0" smtClean="0"/>
              <a:t> vs. </a:t>
            </a:r>
            <a:r>
              <a:rPr lang="en-US" i="1" dirty="0" smtClean="0"/>
              <a:t>stateless</a:t>
            </a:r>
            <a:r>
              <a:rPr lang="en-US" dirty="0" smtClean="0"/>
              <a:t> server for distributed file system</a:t>
            </a:r>
          </a:p>
          <a:p>
            <a:pPr lvl="1"/>
            <a:r>
              <a:rPr lang="en-US" i="1" dirty="0" err="1" smtClean="0">
                <a:solidFill>
                  <a:srgbClr val="0070C0"/>
                </a:solidFill>
              </a:rPr>
              <a:t>Stateful</a:t>
            </a:r>
            <a:r>
              <a:rPr lang="en-US" i="1" dirty="0" smtClean="0">
                <a:solidFill>
                  <a:srgbClr val="0070C0"/>
                </a:solidFill>
              </a:rPr>
              <a:t> (server maintains client states)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Shorter requests (since already authenticated, have last access)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Quicker request processing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Cache coherence possible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File locking possible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Stateless (server no info on clients)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Longer requests with access/offset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No open/close </a:t>
            </a:r>
            <a:r>
              <a:rPr lang="en-US" i="1" dirty="0" err="1" smtClean="0">
                <a:solidFill>
                  <a:srgbClr val="0070C0"/>
                </a:solidFill>
              </a:rPr>
              <a:t>neede</a:t>
            </a:r>
            <a:endParaRPr lang="en-US" i="1" dirty="0" smtClean="0">
              <a:solidFill>
                <a:srgbClr val="0070C0"/>
              </a:solidFill>
            </a:endParaRP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Easier for server to recover from crash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No server state for client </a:t>
            </a:r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more scalable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Cache coherence problem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  <a:sym typeface="Wingdings" panose="05000000000000000000" pitchFamily="2" charset="2"/>
              </a:rPr>
              <a:t>No file locking</a:t>
            </a:r>
            <a:endParaRPr lang="en-US" i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3126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NFS (v3) handle potentially </a:t>
            </a:r>
            <a:r>
              <a:rPr lang="en-US" dirty="0" err="1"/>
              <a:t>out-dated</a:t>
            </a:r>
            <a:r>
              <a:rPr lang="en-US" dirty="0"/>
              <a:t> client caches?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7571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NFS (v3) handle potentially </a:t>
            </a:r>
            <a:r>
              <a:rPr lang="en-US" dirty="0" err="1"/>
              <a:t>out-dated</a:t>
            </a:r>
            <a:r>
              <a:rPr lang="en-US" dirty="0"/>
              <a:t> client caches</a:t>
            </a:r>
            <a:r>
              <a:rPr lang="en-US" dirty="0" smtClean="0"/>
              <a:t>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Server stateless so client most poll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Client read: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~3 seconds for file, ~30 seconds for directory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Client write:</a:t>
            </a:r>
          </a:p>
          <a:p>
            <a:pPr lvl="2"/>
            <a:r>
              <a:rPr lang="en-US" i="1" dirty="0" smtClean="0">
                <a:solidFill>
                  <a:srgbClr val="0070C0"/>
                </a:solidFill>
              </a:rPr>
              <a:t>Send “dirty” block about every 30 seconds</a:t>
            </a:r>
            <a:endParaRPr lang="en-US" i="1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35024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3 </a:t>
            </a:r>
            <a:r>
              <a:rPr lang="en-US" dirty="0" smtClean="0"/>
              <a:t>techniques </a:t>
            </a:r>
            <a:r>
              <a:rPr lang="en-US" dirty="0"/>
              <a:t>to </a:t>
            </a:r>
            <a:r>
              <a:rPr lang="en-US" dirty="0" smtClean="0"/>
              <a:t>scale distributed systems?  What are the issues with each?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6113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Distributed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are 3 </a:t>
            </a:r>
            <a:r>
              <a:rPr lang="en-US" dirty="0" smtClean="0"/>
              <a:t>techniques </a:t>
            </a:r>
            <a:r>
              <a:rPr lang="en-US" dirty="0"/>
              <a:t>to </a:t>
            </a:r>
            <a:r>
              <a:rPr lang="en-US" dirty="0" smtClean="0"/>
              <a:t>scale distributed systems? </a:t>
            </a:r>
            <a:r>
              <a:rPr lang="en-US" dirty="0"/>
              <a:t>What are the issues with each</a:t>
            </a:r>
            <a:r>
              <a:rPr lang="en-US" dirty="0" smtClean="0"/>
              <a:t>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Hiding latency – do server-type computations on  client-side.  Issue?  Client capabilities, “cheating”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Distribution – spread information processing to more than one location.  Issue? “Routing” to find information, performance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Replication – copy information to increase availability.  Issue? Consistency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861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an MBR/GPT for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9307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is an MBR/GPT for</a:t>
            </a:r>
            <a:r>
              <a:rPr lang="en-US" dirty="0" smtClean="0"/>
              <a:t>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Contain code for boot loader so BIOS can load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Contain partition table (with partition information)</a:t>
            </a:r>
          </a:p>
        </p:txBody>
      </p:sp>
    </p:spTree>
    <p:extLst>
      <p:ext uri="{BB962C8B-B14F-4D97-AF65-F5344CB8AC3E}">
        <p14:creationId xmlns:p14="http://schemas.microsoft.com/office/powerpoint/2010/main" val="34080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an OS get access to a file system?</a:t>
            </a:r>
          </a:p>
        </p:txBody>
      </p:sp>
    </p:spTree>
    <p:extLst>
      <p:ext uri="{BB962C8B-B14F-4D97-AF65-F5344CB8AC3E}">
        <p14:creationId xmlns:p14="http://schemas.microsoft.com/office/powerpoint/2010/main" val="408450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Systems -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does an OS get access to a file system?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File system is mounted by OS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Mounting reads file system information from superblock, where superblock provides details on layout of file system data (e.g., free space, file descriptors…)</a:t>
            </a:r>
          </a:p>
        </p:txBody>
      </p:sp>
    </p:spTree>
    <p:extLst>
      <p:ext uri="{BB962C8B-B14F-4D97-AF65-F5344CB8AC3E}">
        <p14:creationId xmlns:p14="http://schemas.microsoft.com/office/powerpoint/2010/main" val="340804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-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file descriptor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68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Systems - File Descriptors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a file descriptor?</a:t>
            </a:r>
          </a:p>
          <a:p>
            <a:pPr lvl="1"/>
            <a:r>
              <a:rPr lang="en-US" i="1" dirty="0">
                <a:solidFill>
                  <a:srgbClr val="0070C0"/>
                </a:solidFill>
              </a:rPr>
              <a:t>A handle/name/pointer that provides access to the blocks of data associated with a </a:t>
            </a:r>
            <a:r>
              <a:rPr lang="en-US" i="1" dirty="0" smtClean="0">
                <a:solidFill>
                  <a:srgbClr val="0070C0"/>
                </a:solidFill>
              </a:rPr>
              <a:t>file</a:t>
            </a:r>
            <a:endParaRPr lang="en-US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79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3226</TotalTime>
  <Words>1432</Words>
  <Application>Microsoft Office PowerPoint</Application>
  <PresentationFormat>On-screen Show (4:3)</PresentationFormat>
  <Paragraphs>167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Review</vt:lpstr>
      <vt:lpstr>File Systems - Partitions</vt:lpstr>
      <vt:lpstr>File Systems - Partitions</vt:lpstr>
      <vt:lpstr>File Systems - Partitions</vt:lpstr>
      <vt:lpstr>File Systems - Partitions</vt:lpstr>
      <vt:lpstr>File Systems - Partitions</vt:lpstr>
      <vt:lpstr>File Systems - Partitions</vt:lpstr>
      <vt:lpstr>File Systems - File Descriptors</vt:lpstr>
      <vt:lpstr>File Systems - File Descriptors</vt:lpstr>
      <vt:lpstr>File Systems - File Descriptors</vt:lpstr>
      <vt:lpstr>File Systems - File Descriptors</vt:lpstr>
      <vt:lpstr>File Systems - File Descriptors</vt:lpstr>
      <vt:lpstr>File Systems - File Descriptors</vt:lpstr>
      <vt:lpstr>File Systems - File Descriptors</vt:lpstr>
      <vt:lpstr>File Systems - File Descriptors</vt:lpstr>
      <vt:lpstr>File Systems - Directories</vt:lpstr>
      <vt:lpstr>File Systems - Directories</vt:lpstr>
      <vt:lpstr>File Systems - Directories</vt:lpstr>
      <vt:lpstr>File Systems - Directories</vt:lpstr>
      <vt:lpstr>File Systems - Aliases </vt:lpstr>
      <vt:lpstr>File Systems - Aliases </vt:lpstr>
      <vt:lpstr>File Systems – Journaling </vt:lpstr>
      <vt:lpstr>File Systems – Journaling </vt:lpstr>
      <vt:lpstr>File Systems – Blocks</vt:lpstr>
      <vt:lpstr>File Systems – Blocks</vt:lpstr>
      <vt:lpstr>Sockets+</vt:lpstr>
      <vt:lpstr>Sockets+</vt:lpstr>
      <vt:lpstr>HLM02</vt:lpstr>
      <vt:lpstr>HLM02</vt:lpstr>
      <vt:lpstr>HML02</vt:lpstr>
      <vt:lpstr>HML02</vt:lpstr>
      <vt:lpstr>Distributed File Systems</vt:lpstr>
      <vt:lpstr>Distributed File Systems</vt:lpstr>
      <vt:lpstr>Distributed File Systems</vt:lpstr>
      <vt:lpstr>Distributed File Systems</vt:lpstr>
      <vt:lpstr>Distributed Systems</vt:lpstr>
      <vt:lpstr>Distributed Systems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Mark Claypool</dc:creator>
  <cp:lastModifiedBy>Mark Claypool</cp:lastModifiedBy>
  <cp:revision>43</cp:revision>
  <cp:lastPrinted>2016-02-16T13:01:44Z</cp:lastPrinted>
  <dcterms:created xsi:type="dcterms:W3CDTF">2014-03-20T22:58:56Z</dcterms:created>
  <dcterms:modified xsi:type="dcterms:W3CDTF">2016-02-16T13:02:06Z</dcterms:modified>
</cp:coreProperties>
</file>