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4" r:id="rId25"/>
    <p:sldId id="279" r:id="rId26"/>
    <p:sldId id="280" r:id="rId27"/>
    <p:sldId id="281" r:id="rId28"/>
    <p:sldId id="285" r:id="rId2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99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364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r">
              <a:defRPr sz="1200"/>
            </a:lvl1pPr>
          </a:lstStyle>
          <a:p>
            <a:fld id="{6E690F62-4B92-4ABA-AC1B-964B95E26A4F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r">
              <a:defRPr sz="1200"/>
            </a:lvl1pPr>
          </a:lstStyle>
          <a:p>
            <a:fld id="{89CAE5B3-6FBA-4564-90A9-25AFCD3CD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72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r">
              <a:defRPr sz="1200"/>
            </a:lvl1pPr>
          </a:lstStyle>
          <a:p>
            <a:fld id="{7DC78A32-1306-482C-B8D4-C63B15FD7E8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5" rIns="96651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5" rIns="96651" bIns="483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1" cy="480060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r">
              <a:defRPr sz="1200"/>
            </a:lvl1pPr>
          </a:lstStyle>
          <a:p>
            <a:fld id="{BC8BB530-C28B-4991-9494-2C216E485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26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1263" y="711200"/>
            <a:ext cx="4830762" cy="36226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6737" y="4572241"/>
            <a:ext cx="5422053" cy="4333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688" tIns="47845" rIns="95688" bIns="4784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75361" y="4560571"/>
            <a:ext cx="5364480" cy="43205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Length field makes it easier for OS to handle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1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3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795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7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1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299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7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1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3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39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E2A8-AE46-436E-9C54-066E2E0058EC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6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E2A8-AE46-436E-9C54-066E2E0058EC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09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E2A8-AE46-436E-9C54-066E2E0058EC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6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E2A8-AE46-436E-9C54-066E2E0058EC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6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E2A8-AE46-436E-9C54-066E2E0058EC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5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E2A8-AE46-436E-9C54-066E2E0058EC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3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E2A8-AE46-436E-9C54-066E2E0058EC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0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E2A8-AE46-436E-9C54-066E2E0058EC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1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E2A8-AE46-436E-9C54-066E2E0058EC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85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E2A8-AE46-436E-9C54-066E2E0058EC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0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EE2A8-AE46-436E-9C54-066E2E0058EC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25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EE2A8-AE46-436E-9C54-066E2E0058EC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B8F92-3675-4B90-A31F-2A74B0FA0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21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eej.us/guide/bgne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Distributed </a:t>
            </a:r>
            <a:r>
              <a:rPr lang="en-US" smtClean="0"/>
              <a:t>Computing Systems</a:t>
            </a:r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Sockets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288878"/>
      </p:ext>
    </p:extLst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Socket Address Structure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000" b="1" dirty="0" err="1" smtClean="0">
                <a:latin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in_addr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{</a:t>
            </a: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in_addr_t</a:t>
            </a:r>
            <a:r>
              <a:rPr lang="en-US" sz="2000" dirty="0" smtClean="0">
                <a:latin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</a:rPr>
              <a:t>s_addr</a:t>
            </a:r>
            <a:r>
              <a:rPr lang="en-US" sz="2000" dirty="0" smtClean="0">
                <a:latin typeface="Courier New" pitchFamily="49" charset="0"/>
              </a:rPr>
              <a:t>;     </a:t>
            </a:r>
            <a:r>
              <a:rPr lang="en-US" sz="2000" i="1" dirty="0" smtClean="0">
                <a:solidFill>
                  <a:srgbClr val="009900"/>
                </a:solidFill>
              </a:rPr>
              <a:t>/* 32-bit IPv4 addresses */</a:t>
            </a:r>
            <a:endParaRPr lang="en-US" sz="2000" dirty="0" smtClean="0">
              <a:solidFill>
                <a:srgbClr val="009900"/>
              </a:solidFill>
              <a:latin typeface="Courier New" pitchFamily="49" charset="0"/>
            </a:endParaRP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};</a:t>
            </a: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000" b="1" dirty="0" err="1" smtClean="0">
                <a:latin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sockaddr_in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{</a:t>
            </a: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unit8_t</a:t>
            </a:r>
            <a:r>
              <a:rPr lang="en-US" sz="2000" dirty="0" smtClean="0">
                <a:latin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</a:rPr>
              <a:t>sin_len</a:t>
            </a:r>
            <a:r>
              <a:rPr lang="en-US" sz="2000" dirty="0" smtClean="0">
                <a:latin typeface="Courier New" pitchFamily="49" charset="0"/>
              </a:rPr>
              <a:t>;    </a:t>
            </a:r>
            <a:r>
              <a:rPr lang="en-US" sz="2000" i="1" dirty="0" smtClean="0">
                <a:solidFill>
                  <a:srgbClr val="009900"/>
                </a:solidFill>
              </a:rPr>
              <a:t>/* length of structure */</a:t>
            </a: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sa_family_</a:t>
            </a:r>
            <a:r>
              <a:rPr lang="en-US" sz="2000" dirty="0" err="1" smtClean="0"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sin_family</a:t>
            </a:r>
            <a:r>
              <a:rPr lang="en-US" sz="2000" dirty="0" smtClean="0">
                <a:latin typeface="Courier New" pitchFamily="49" charset="0"/>
              </a:rPr>
              <a:t>; </a:t>
            </a:r>
            <a:r>
              <a:rPr lang="en-US" sz="2000" i="1" dirty="0" smtClean="0">
                <a:solidFill>
                  <a:srgbClr val="009900"/>
                </a:solidFill>
              </a:rPr>
              <a:t>/* AF_INET */</a:t>
            </a: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in_port_t</a:t>
            </a:r>
            <a:r>
              <a:rPr lang="en-US" sz="2000" dirty="0" smtClean="0">
                <a:latin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</a:rPr>
              <a:t>sin_port</a:t>
            </a:r>
            <a:r>
              <a:rPr lang="en-US" sz="2000" dirty="0" smtClean="0">
                <a:latin typeface="Courier New" pitchFamily="49" charset="0"/>
              </a:rPr>
              <a:t>;   </a:t>
            </a:r>
            <a:r>
              <a:rPr lang="en-US" sz="2000" i="1" dirty="0" smtClean="0">
                <a:solidFill>
                  <a:srgbClr val="009900"/>
                </a:solidFill>
              </a:rPr>
              <a:t>/* TCP/UDP port number */</a:t>
            </a:r>
            <a:endParaRPr lang="en-US" sz="2000" dirty="0" smtClean="0">
              <a:solidFill>
                <a:srgbClr val="009900"/>
              </a:solidFill>
              <a:latin typeface="Courier New" pitchFamily="49" charset="0"/>
            </a:endParaRP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struct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in_addr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sin_addr</a:t>
            </a:r>
            <a:r>
              <a:rPr lang="en-US" sz="2000" dirty="0" smtClean="0">
                <a:latin typeface="Courier New" pitchFamily="49" charset="0"/>
              </a:rPr>
              <a:t>;   </a:t>
            </a:r>
            <a:r>
              <a:rPr lang="en-US" sz="2000" i="1" dirty="0" smtClean="0">
                <a:solidFill>
                  <a:srgbClr val="009900"/>
                </a:solidFill>
              </a:rPr>
              <a:t>/* IPv4 address (above) */</a:t>
            </a: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char</a:t>
            </a:r>
            <a:r>
              <a:rPr lang="en-US" sz="2000" dirty="0" smtClean="0">
                <a:latin typeface="Courier New" pitchFamily="49" charset="0"/>
              </a:rPr>
              <a:t>           </a:t>
            </a:r>
            <a:r>
              <a:rPr lang="en-US" sz="2000" dirty="0" err="1" smtClean="0">
                <a:latin typeface="Courier New" pitchFamily="49" charset="0"/>
              </a:rPr>
              <a:t>sin_zero</a:t>
            </a:r>
            <a:r>
              <a:rPr lang="en-US" sz="2000" dirty="0" smtClean="0">
                <a:latin typeface="Courier New" pitchFamily="49" charset="0"/>
              </a:rPr>
              <a:t>[8];</a:t>
            </a:r>
            <a:r>
              <a:rPr lang="en-US" sz="2000" i="1" dirty="0" smtClean="0">
                <a:solidFill>
                  <a:srgbClr val="009900"/>
                </a:solidFill>
              </a:rPr>
              <a:t>/* unused */</a:t>
            </a:r>
            <a:endParaRPr lang="en-US" sz="2000" dirty="0" smtClean="0">
              <a:solidFill>
                <a:srgbClr val="009900"/>
              </a:solidFill>
              <a:latin typeface="Courier New" pitchFamily="49" charset="0"/>
            </a:endParaRP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};</a:t>
            </a:r>
          </a:p>
          <a:p>
            <a:pPr marL="342900" indent="-342900" defTabSz="914400">
              <a:lnSpc>
                <a:spcPct val="90000"/>
              </a:lnSpc>
            </a:pPr>
            <a:endParaRPr lang="en-US" dirty="0" smtClean="0"/>
          </a:p>
          <a:p>
            <a:pPr marL="0" indent="0" defTabSz="914400">
              <a:lnSpc>
                <a:spcPct val="90000"/>
              </a:lnSpc>
              <a:buNone/>
            </a:pPr>
            <a:r>
              <a:rPr lang="en-US" dirty="0" smtClean="0"/>
              <a:t>Also “generic” and “IPv6” socket structures</a:t>
            </a:r>
            <a:endParaRPr lang="en-US" sz="200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810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0"/>
            <a:ext cx="6781800" cy="1143000"/>
          </a:xfrm>
        </p:spPr>
        <p:txBody>
          <a:bodyPr/>
          <a:lstStyle/>
          <a:p>
            <a:r>
              <a:rPr lang="en-US" smtClean="0"/>
              <a:t>TCP Client-Server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295400" y="722313"/>
            <a:ext cx="1539875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socket()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295400" y="13319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bind()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295400" y="20177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listen()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295400" y="27035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accept()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1981200" y="11033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1981200" y="17891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1981200" y="24749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447800" y="152400"/>
            <a:ext cx="1189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/>
              <a:t>Server</a:t>
            </a:r>
            <a:endParaRPr lang="en-US" sz="2800" b="1" u="sng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6858000" y="2855913"/>
            <a:ext cx="1539875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socket()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858000" y="34655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connect()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6858000" y="41513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send()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6858000" y="51419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recv()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7543800" y="32369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7543800" y="39227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7543800" y="4608513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7010400" y="2108200"/>
            <a:ext cx="11445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400" b="1" baseline="-25000"/>
              <a:t>Client</a:t>
            </a:r>
            <a:endParaRPr lang="en-US" sz="4400" b="1" u="sng" baseline="-25000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1066800" y="3125788"/>
            <a:ext cx="24987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i="1" baseline="-25000"/>
              <a:t>(Block until connection</a:t>
            </a:r>
            <a:r>
              <a:rPr lang="en-US" i="1" baseline="-25000"/>
              <a:t>)</a:t>
            </a:r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1981200" y="3541713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 flipH="1">
            <a:off x="2057400" y="3694113"/>
            <a:ext cx="472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4038600" y="3241675"/>
            <a:ext cx="15382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i="1" baseline="-25000"/>
              <a:t>“Handshake”</a:t>
            </a:r>
            <a:endParaRPr lang="en-US" i="1" baseline="-25000"/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1295400" y="43037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recv()</a:t>
            </a:r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 flipH="1">
            <a:off x="2819400" y="4303713"/>
            <a:ext cx="403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1295400" y="49133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send()</a:t>
            </a:r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 flipH="1" flipV="1">
            <a:off x="2819400" y="5141913"/>
            <a:ext cx="396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1981200" y="46847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3886200" y="3963988"/>
            <a:ext cx="15557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aseline="-25000"/>
              <a:t>Data (request)</a:t>
            </a:r>
            <a:endParaRPr lang="en-US" baseline="-25000"/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3886200" y="4725988"/>
            <a:ext cx="13557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aseline="-25000"/>
              <a:t>Data (reply)</a:t>
            </a:r>
          </a:p>
        </p:txBody>
      </p:sp>
      <p:grpSp>
        <p:nvGrpSpPr>
          <p:cNvPr id="14366" name="Group 30"/>
          <p:cNvGrpSpPr>
            <a:grpSpLocks/>
          </p:cNvGrpSpPr>
          <p:nvPr/>
        </p:nvGrpSpPr>
        <p:grpSpPr bwMode="auto">
          <a:xfrm>
            <a:off x="8382000" y="4303713"/>
            <a:ext cx="457200" cy="1066800"/>
            <a:chOff x="4800" y="2928"/>
            <a:chExt cx="288" cy="672"/>
          </a:xfrm>
        </p:grpSpPr>
        <p:sp>
          <p:nvSpPr>
            <p:cNvPr id="14379" name="Line 31"/>
            <p:cNvSpPr>
              <a:spLocks noChangeShapeType="1"/>
            </p:cNvSpPr>
            <p:nvPr/>
          </p:nvSpPr>
          <p:spPr bwMode="auto">
            <a:xfrm>
              <a:off x="4800" y="3600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0" name="Line 32"/>
            <p:cNvSpPr>
              <a:spLocks noChangeShapeType="1"/>
            </p:cNvSpPr>
            <p:nvPr/>
          </p:nvSpPr>
          <p:spPr bwMode="auto">
            <a:xfrm>
              <a:off x="4800" y="2928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1" name="Line 33"/>
            <p:cNvSpPr>
              <a:spLocks noChangeShapeType="1"/>
            </p:cNvSpPr>
            <p:nvPr/>
          </p:nvSpPr>
          <p:spPr bwMode="auto">
            <a:xfrm flipV="1">
              <a:off x="5088" y="2928"/>
              <a:ext cx="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67" name="Line 34"/>
          <p:cNvSpPr>
            <a:spLocks noChangeShapeType="1"/>
          </p:cNvSpPr>
          <p:nvPr/>
        </p:nvSpPr>
        <p:spPr bwMode="auto">
          <a:xfrm>
            <a:off x="762000" y="4532313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8" name="Line 35"/>
          <p:cNvSpPr>
            <a:spLocks noChangeShapeType="1"/>
          </p:cNvSpPr>
          <p:nvPr/>
        </p:nvSpPr>
        <p:spPr bwMode="auto">
          <a:xfrm flipV="1">
            <a:off x="762000" y="4532313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9" name="Line 36"/>
          <p:cNvSpPr>
            <a:spLocks noChangeShapeType="1"/>
          </p:cNvSpPr>
          <p:nvPr/>
        </p:nvSpPr>
        <p:spPr bwMode="auto">
          <a:xfrm flipH="1">
            <a:off x="762000" y="5141913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0" name="Line 37"/>
          <p:cNvSpPr>
            <a:spLocks noChangeShapeType="1"/>
          </p:cNvSpPr>
          <p:nvPr/>
        </p:nvSpPr>
        <p:spPr bwMode="auto">
          <a:xfrm>
            <a:off x="7543800" y="55229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1" name="Text Box 38"/>
          <p:cNvSpPr txBox="1">
            <a:spLocks noChangeArrowheads="1"/>
          </p:cNvSpPr>
          <p:nvPr/>
        </p:nvSpPr>
        <p:spPr bwMode="auto">
          <a:xfrm>
            <a:off x="6858000" y="57515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close()</a:t>
            </a:r>
          </a:p>
        </p:txBody>
      </p:sp>
      <p:sp>
        <p:nvSpPr>
          <p:cNvPr id="14372" name="Line 39"/>
          <p:cNvSpPr>
            <a:spLocks noChangeShapeType="1"/>
          </p:cNvSpPr>
          <p:nvPr/>
        </p:nvSpPr>
        <p:spPr bwMode="auto">
          <a:xfrm flipH="1">
            <a:off x="2819400" y="5903913"/>
            <a:ext cx="403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Text Box 40"/>
          <p:cNvSpPr txBox="1">
            <a:spLocks noChangeArrowheads="1"/>
          </p:cNvSpPr>
          <p:nvPr/>
        </p:nvSpPr>
        <p:spPr bwMode="auto">
          <a:xfrm>
            <a:off x="3886200" y="5640388"/>
            <a:ext cx="1311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aseline="-25000"/>
              <a:t>End-of-File</a:t>
            </a:r>
          </a:p>
        </p:txBody>
      </p:sp>
      <p:sp>
        <p:nvSpPr>
          <p:cNvPr id="14374" name="Text Box 41"/>
          <p:cNvSpPr txBox="1">
            <a:spLocks noChangeArrowheads="1"/>
          </p:cNvSpPr>
          <p:nvPr/>
        </p:nvSpPr>
        <p:spPr bwMode="auto">
          <a:xfrm>
            <a:off x="1295400" y="59039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recv()</a:t>
            </a:r>
          </a:p>
        </p:txBody>
      </p:sp>
      <p:sp>
        <p:nvSpPr>
          <p:cNvPr id="14375" name="Line 42"/>
          <p:cNvSpPr>
            <a:spLocks noChangeShapeType="1"/>
          </p:cNvSpPr>
          <p:nvPr/>
        </p:nvSpPr>
        <p:spPr bwMode="auto">
          <a:xfrm>
            <a:off x="1981200" y="5294313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6" name="Line 43"/>
          <p:cNvSpPr>
            <a:spLocks noChangeShapeType="1"/>
          </p:cNvSpPr>
          <p:nvPr/>
        </p:nvSpPr>
        <p:spPr bwMode="auto">
          <a:xfrm>
            <a:off x="1981200" y="62357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7" name="Text Box 44"/>
          <p:cNvSpPr txBox="1">
            <a:spLocks noChangeArrowheads="1"/>
          </p:cNvSpPr>
          <p:nvPr/>
        </p:nvSpPr>
        <p:spPr bwMode="auto">
          <a:xfrm>
            <a:off x="1295400" y="6464300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close()</a:t>
            </a:r>
          </a:p>
        </p:txBody>
      </p:sp>
      <p:sp>
        <p:nvSpPr>
          <p:cNvPr id="14378" name="Text Box 45"/>
          <p:cNvSpPr txBox="1">
            <a:spLocks noChangeArrowheads="1"/>
          </p:cNvSpPr>
          <p:nvPr/>
        </p:nvSpPr>
        <p:spPr bwMode="auto">
          <a:xfrm>
            <a:off x="2865438" y="1184275"/>
            <a:ext cx="15494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/>
              <a:t>“well-known”</a:t>
            </a:r>
          </a:p>
          <a:p>
            <a:pPr algn="ctr" eaLnBrk="1" hangingPunct="1"/>
            <a:r>
              <a:rPr lang="en-US" sz="2800" baseline="-25000"/>
              <a:t>port</a:t>
            </a:r>
          </a:p>
        </p:txBody>
      </p:sp>
    </p:spTree>
    <p:extLst>
      <p:ext uri="{BB962C8B-B14F-4D97-AF65-F5344CB8AC3E}">
        <p14:creationId xmlns:p14="http://schemas.microsoft.com/office/powerpoint/2010/main" val="3666998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</a:rPr>
              <a:t>socket()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200" b="1" dirty="0" err="1" smtClean="0">
                <a:latin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</a:rPr>
              <a:t> </a:t>
            </a:r>
            <a:r>
              <a:rPr lang="en-US" sz="2200" u="sng" dirty="0" smtClean="0">
                <a:latin typeface="Courier New" pitchFamily="49" charset="0"/>
              </a:rPr>
              <a:t>socket</a:t>
            </a:r>
            <a:r>
              <a:rPr lang="en-US" sz="2200" dirty="0" smtClean="0">
                <a:latin typeface="Courier New" pitchFamily="49" charset="0"/>
              </a:rPr>
              <a:t>(</a:t>
            </a:r>
            <a:r>
              <a:rPr lang="en-US" sz="2200" b="1" dirty="0" err="1" smtClean="0">
                <a:latin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</a:rPr>
              <a:t> </a:t>
            </a:r>
            <a:r>
              <a:rPr lang="en-US" sz="2200" i="1" dirty="0" smtClean="0">
                <a:latin typeface="Courier New" pitchFamily="49" charset="0"/>
              </a:rPr>
              <a:t>family</a:t>
            </a:r>
            <a:r>
              <a:rPr lang="en-US" sz="2200" dirty="0" smtClean="0">
                <a:latin typeface="Courier New" pitchFamily="49" charset="0"/>
              </a:rPr>
              <a:t>, </a:t>
            </a:r>
            <a:r>
              <a:rPr lang="en-US" sz="2200" b="1" dirty="0" err="1" smtClean="0">
                <a:latin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</a:rPr>
              <a:t> </a:t>
            </a:r>
            <a:r>
              <a:rPr lang="en-US" sz="2200" i="1" dirty="0" smtClean="0">
                <a:latin typeface="Courier New" pitchFamily="49" charset="0"/>
              </a:rPr>
              <a:t>type</a:t>
            </a:r>
            <a:r>
              <a:rPr lang="en-US" sz="2200" dirty="0" smtClean="0">
                <a:latin typeface="Courier New" pitchFamily="49" charset="0"/>
              </a:rPr>
              <a:t>, </a:t>
            </a:r>
            <a:r>
              <a:rPr lang="en-US" sz="2200" b="1" dirty="0" err="1" smtClean="0">
                <a:latin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</a:rPr>
              <a:t> </a:t>
            </a:r>
            <a:r>
              <a:rPr lang="en-US" sz="2200" i="1" dirty="0" smtClean="0">
                <a:latin typeface="Courier New" pitchFamily="49" charset="0"/>
              </a:rPr>
              <a:t>protocol</a:t>
            </a:r>
            <a:r>
              <a:rPr lang="en-US" sz="2200" dirty="0" smtClean="0">
                <a:latin typeface="Courier New" pitchFamily="49" charset="0"/>
              </a:rPr>
              <a:t>);</a:t>
            </a: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Create socket, giving access to transport layer service</a:t>
            </a:r>
          </a:p>
          <a:p>
            <a:pPr marL="342900" indent="-342900" defTabSz="914400">
              <a:lnSpc>
                <a:spcPct val="90000"/>
              </a:lnSpc>
              <a:buFontTx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defTabSz="914400">
              <a:lnSpc>
                <a:spcPct val="90000"/>
              </a:lnSpc>
            </a:pPr>
            <a:r>
              <a:rPr lang="en-US" sz="3000" i="1" dirty="0" smtClean="0"/>
              <a:t>family</a:t>
            </a:r>
            <a:r>
              <a:rPr lang="en-US" sz="3000" dirty="0" smtClean="0"/>
              <a:t> is one of</a:t>
            </a:r>
          </a:p>
          <a:p>
            <a:pPr marL="742950" lvl="1" indent="-285750" defTabSz="914400">
              <a:lnSpc>
                <a:spcPct val="90000"/>
              </a:lnSpc>
            </a:pPr>
            <a:r>
              <a:rPr lang="en-US" sz="2200" dirty="0" smtClean="0"/>
              <a:t>AF_INET (IPv4), AF_INET6 (IPv6), AF_LOCAL (local Unix),</a:t>
            </a:r>
          </a:p>
          <a:p>
            <a:pPr marL="742950" lvl="1" indent="-285750" defTabSz="914400">
              <a:lnSpc>
                <a:spcPct val="90000"/>
              </a:lnSpc>
            </a:pPr>
            <a:r>
              <a:rPr lang="en-US" sz="2200" dirty="0" smtClean="0"/>
              <a:t>AF_ROUTE (access to routing tables), AF_KEY (for encryption)</a:t>
            </a:r>
          </a:p>
          <a:p>
            <a:pPr marL="342900" indent="-342900" defTabSz="914400">
              <a:lnSpc>
                <a:spcPct val="90000"/>
              </a:lnSpc>
            </a:pPr>
            <a:r>
              <a:rPr lang="en-US" sz="3000" i="1" dirty="0" smtClean="0"/>
              <a:t>type</a:t>
            </a:r>
            <a:r>
              <a:rPr lang="en-US" sz="3000" dirty="0" smtClean="0"/>
              <a:t> is one of</a:t>
            </a:r>
          </a:p>
          <a:p>
            <a:pPr marL="742950" lvl="1" indent="-285750" defTabSz="914400">
              <a:lnSpc>
                <a:spcPct val="90000"/>
              </a:lnSpc>
            </a:pPr>
            <a:r>
              <a:rPr lang="en-US" sz="2200" dirty="0" smtClean="0"/>
              <a:t>SOCK_STREAM (TCP), SOCK_DGRAM (UDP)</a:t>
            </a:r>
          </a:p>
          <a:p>
            <a:pPr marL="742950" lvl="1" indent="-285750" defTabSz="914400">
              <a:lnSpc>
                <a:spcPct val="90000"/>
              </a:lnSpc>
            </a:pPr>
            <a:r>
              <a:rPr lang="en-US" sz="2200" dirty="0" smtClean="0"/>
              <a:t>SOCK_RAW (for special IP packets, PING, etc.  Must be root)</a:t>
            </a:r>
          </a:p>
          <a:p>
            <a:pPr lvl="2" defTabSz="914400">
              <a:lnSpc>
                <a:spcPct val="90000"/>
              </a:lnSpc>
            </a:pPr>
            <a:r>
              <a:rPr lang="en-US" sz="1900" dirty="0" err="1" smtClean="0"/>
              <a:t>setuid</a:t>
            </a:r>
            <a:r>
              <a:rPr lang="en-US" sz="1900" dirty="0" smtClean="0"/>
              <a:t> bit  </a:t>
            </a:r>
            <a:r>
              <a:rPr lang="en-US" sz="1500" dirty="0" smtClean="0">
                <a:latin typeface="Courier New" pitchFamily="49" charset="0"/>
              </a:rPr>
              <a:t>(</a:t>
            </a:r>
            <a:r>
              <a:rPr lang="en-US" sz="1900" dirty="0" smtClean="0">
                <a:latin typeface="Courier New" pitchFamily="49" charset="0"/>
              </a:rPr>
              <a:t>-</a:t>
            </a:r>
            <a:r>
              <a:rPr lang="en-US" sz="1900" dirty="0" err="1" smtClean="0">
                <a:latin typeface="Courier New" pitchFamily="49" charset="0"/>
              </a:rPr>
              <a:t>rwsr</a:t>
            </a:r>
            <a:r>
              <a:rPr lang="en-US" sz="1900" dirty="0" smtClean="0">
                <a:latin typeface="Courier New" pitchFamily="49" charset="0"/>
              </a:rPr>
              <a:t>-</a:t>
            </a:r>
            <a:r>
              <a:rPr lang="en-US" sz="1900" dirty="0" err="1" smtClean="0">
                <a:latin typeface="Courier New" pitchFamily="49" charset="0"/>
              </a:rPr>
              <a:t>xr</a:t>
            </a:r>
            <a:r>
              <a:rPr lang="en-US" sz="1900" dirty="0" smtClean="0">
                <a:latin typeface="Courier New" pitchFamily="49" charset="0"/>
              </a:rPr>
              <a:t>-x root 2014 /</a:t>
            </a:r>
            <a:r>
              <a:rPr lang="en-US" sz="1900" dirty="0" err="1" smtClean="0">
                <a:latin typeface="Courier New" pitchFamily="49" charset="0"/>
              </a:rPr>
              <a:t>sbin</a:t>
            </a:r>
            <a:r>
              <a:rPr lang="en-US" sz="1900" dirty="0" smtClean="0">
                <a:latin typeface="Courier New" pitchFamily="49" charset="0"/>
              </a:rPr>
              <a:t>/ping*)</a:t>
            </a:r>
            <a:endParaRPr lang="en-US" sz="1900" dirty="0" smtClean="0"/>
          </a:p>
          <a:p>
            <a:pPr marL="342900" indent="-342900" defTabSz="914400">
              <a:lnSpc>
                <a:spcPct val="90000"/>
              </a:lnSpc>
            </a:pPr>
            <a:r>
              <a:rPr lang="en-US" sz="3000" i="1" dirty="0" smtClean="0"/>
              <a:t>protocol</a:t>
            </a:r>
            <a:r>
              <a:rPr lang="en-US" sz="3000" dirty="0" smtClean="0"/>
              <a:t> is 0 (used for some raw socket options)</a:t>
            </a:r>
          </a:p>
          <a:p>
            <a:pPr marL="342900" indent="-342900" defTabSz="914400">
              <a:lnSpc>
                <a:spcPct val="90000"/>
              </a:lnSpc>
            </a:pPr>
            <a:r>
              <a:rPr lang="en-US" sz="3000" dirty="0" smtClean="0"/>
              <a:t>upon success returns socket descriptor</a:t>
            </a:r>
          </a:p>
          <a:p>
            <a:pPr marL="742950" lvl="1" indent="-285750" defTabSz="914400">
              <a:lnSpc>
                <a:spcPct val="90000"/>
              </a:lnSpc>
            </a:pPr>
            <a:r>
              <a:rPr lang="en-US" dirty="0" smtClean="0"/>
              <a:t>Integer, like file descriptor </a:t>
            </a:r>
            <a:r>
              <a:rPr lang="en-US" dirty="0" smtClean="0">
                <a:sym typeface="Wingdings" panose="05000000000000000000" pitchFamily="2" charset="2"/>
              </a:rPr>
              <a:t> index used internally</a:t>
            </a:r>
            <a:endParaRPr lang="en-US" dirty="0" smtClean="0"/>
          </a:p>
          <a:p>
            <a:pPr marL="742950" lvl="1" indent="-285750" defTabSz="914400">
              <a:lnSpc>
                <a:spcPct val="90000"/>
              </a:lnSpc>
            </a:pPr>
            <a:r>
              <a:rPr lang="en-US" dirty="0" smtClean="0"/>
              <a:t>Return -1 if failure</a:t>
            </a:r>
          </a:p>
        </p:txBody>
      </p:sp>
    </p:spTree>
    <p:extLst>
      <p:ext uri="{BB962C8B-B14F-4D97-AF65-F5344CB8AC3E}">
        <p14:creationId xmlns:p14="http://schemas.microsoft.com/office/powerpoint/2010/main" val="2365843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206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urier New" pitchFamily="49" charset="0"/>
              </a:rPr>
              <a:t>bind()</a:t>
            </a:r>
            <a:endParaRPr 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8229600" cy="421074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i="1" dirty="0" err="1" smtClean="0"/>
              <a:t>sockfd</a:t>
            </a:r>
            <a:r>
              <a:rPr lang="en-US" sz="2800" dirty="0" smtClean="0"/>
              <a:t> is socket descriptor from </a:t>
            </a:r>
            <a:r>
              <a:rPr lang="en-US" sz="2800" dirty="0" smtClean="0">
                <a:latin typeface="Courier New" pitchFamily="49" charset="0"/>
              </a:rPr>
              <a:t>socket()</a:t>
            </a:r>
          </a:p>
          <a:p>
            <a:pPr>
              <a:lnSpc>
                <a:spcPct val="90000"/>
              </a:lnSpc>
            </a:pPr>
            <a:r>
              <a:rPr lang="en-US" sz="2800" i="1" dirty="0" err="1" smtClean="0"/>
              <a:t>myaddr</a:t>
            </a:r>
            <a:r>
              <a:rPr lang="en-US" sz="2800" i="1" dirty="0" smtClean="0"/>
              <a:t> </a:t>
            </a:r>
            <a:r>
              <a:rPr lang="en-US" sz="2800" dirty="0" smtClean="0"/>
              <a:t>is pointer to address </a:t>
            </a:r>
            <a:r>
              <a:rPr lang="en-US" sz="2800" dirty="0" err="1" smtClean="0"/>
              <a:t>struct</a:t>
            </a:r>
            <a:r>
              <a:rPr lang="en-US" sz="2800" dirty="0" smtClean="0"/>
              <a:t> with:</a:t>
            </a:r>
          </a:p>
          <a:p>
            <a:pPr lvl="1">
              <a:lnSpc>
                <a:spcPct val="90000"/>
              </a:lnSpc>
            </a:pPr>
            <a:r>
              <a:rPr lang="en-US" sz="2400" i="1" dirty="0" smtClean="0"/>
              <a:t>port number</a:t>
            </a:r>
            <a:r>
              <a:rPr lang="en-US" sz="2400" dirty="0" smtClean="0"/>
              <a:t> and </a:t>
            </a:r>
            <a:r>
              <a:rPr lang="en-US" sz="2400" i="1" dirty="0" smtClean="0"/>
              <a:t>IP address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if port is 0, then host will pick ephemeral port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not usually for server (exception RPC port-map)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IP address ==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INADDR_ANY</a:t>
            </a:r>
            <a:r>
              <a:rPr lang="en-US" sz="2400" dirty="0" smtClean="0"/>
              <a:t> (unless multiple </a:t>
            </a:r>
            <a:r>
              <a:rPr lang="en-US" sz="2400" dirty="0" err="1" smtClean="0"/>
              <a:t>nics</a:t>
            </a:r>
            <a:r>
              <a:rPr lang="en-US" sz="2400" dirty="0" smtClean="0"/>
              <a:t>) </a:t>
            </a:r>
          </a:p>
          <a:p>
            <a:pPr>
              <a:lnSpc>
                <a:spcPct val="90000"/>
              </a:lnSpc>
            </a:pPr>
            <a:r>
              <a:rPr lang="en-US" sz="2800" i="1" dirty="0" err="1" smtClean="0"/>
              <a:t>addrlen</a:t>
            </a:r>
            <a:r>
              <a:rPr lang="en-US" sz="2800" dirty="0" smtClean="0"/>
              <a:t> is length of structure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returns 0 if ok, -1 on error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EADDRINUSE</a:t>
            </a:r>
            <a:r>
              <a:rPr lang="en-US" sz="2400" dirty="0" smtClean="0"/>
              <a:t> (“Address already in use”)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85800" y="914400"/>
            <a:ext cx="8077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u="sng" dirty="0">
                <a:latin typeface="Courier New" pitchFamily="49" charset="0"/>
              </a:rPr>
              <a:t>bind</a:t>
            </a:r>
            <a:r>
              <a:rPr lang="en-US" sz="2000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i="1" dirty="0" err="1">
                <a:latin typeface="Courier New" pitchFamily="49" charset="0"/>
              </a:rPr>
              <a:t>sockfd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</a:rPr>
              <a:t>const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struct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sockaddr</a:t>
            </a:r>
            <a:r>
              <a:rPr lang="en-US" sz="2000" dirty="0">
                <a:latin typeface="Courier New" pitchFamily="49" charset="0"/>
              </a:rPr>
              <a:t> *</a:t>
            </a:r>
            <a:r>
              <a:rPr lang="en-US" sz="2000" i="1" dirty="0" err="1">
                <a:latin typeface="Courier New" pitchFamily="49" charset="0"/>
              </a:rPr>
              <a:t>myaddr</a:t>
            </a:r>
            <a:r>
              <a:rPr lang="en-US" sz="2000" dirty="0">
                <a:latin typeface="Courier New" pitchFamily="49" charset="0"/>
              </a:rPr>
              <a:t>, </a:t>
            </a:r>
          </a:p>
          <a:p>
            <a:pPr eaLnBrk="1" hangingPunct="1"/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</a:rPr>
              <a:t>socklen_t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i="1" dirty="0" err="1">
                <a:latin typeface="Courier New" pitchFamily="49" charset="0"/>
              </a:rPr>
              <a:t>addrlen</a:t>
            </a:r>
            <a:r>
              <a:rPr lang="en-US" sz="2000" dirty="0">
                <a:latin typeface="Courier New" pitchFamily="49" charset="0"/>
              </a:rPr>
              <a:t>);</a:t>
            </a:r>
          </a:p>
          <a:p>
            <a:pPr eaLnBrk="1" hangingPunct="1"/>
            <a:r>
              <a:rPr lang="en-US" dirty="0">
                <a:cs typeface="Times New Roman" pitchFamily="18" charset="0"/>
              </a:rPr>
              <a:t>Assign </a:t>
            </a:r>
            <a:r>
              <a:rPr lang="en-US" dirty="0" smtClean="0">
                <a:cs typeface="Times New Roman" pitchFamily="18" charset="0"/>
              </a:rPr>
              <a:t>local </a:t>
            </a:r>
            <a:r>
              <a:rPr lang="en-US" dirty="0">
                <a:cs typeface="Times New Roman" pitchFamily="18" charset="0"/>
              </a:rPr>
              <a:t>protocol address (“name”) to </a:t>
            </a:r>
            <a:r>
              <a:rPr lang="en-US" dirty="0" smtClean="0">
                <a:cs typeface="Times New Roman" pitchFamily="18" charset="0"/>
              </a:rPr>
              <a:t>socket</a:t>
            </a:r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054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23850"/>
            <a:ext cx="7770813" cy="912813"/>
          </a:xfrm>
        </p:spPr>
        <p:txBody>
          <a:bodyPr/>
          <a:lstStyle/>
          <a:p>
            <a:r>
              <a:rPr lang="en-US" smtClean="0">
                <a:latin typeface="Courier New" pitchFamily="49" charset="0"/>
              </a:rPr>
              <a:t>listen()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8001000" cy="3409950"/>
          </a:xfrm>
        </p:spPr>
        <p:txBody>
          <a:bodyPr>
            <a:normAutofit/>
          </a:bodyPr>
          <a:lstStyle/>
          <a:p>
            <a:r>
              <a:rPr lang="en-US" sz="2800" i="1" dirty="0" err="1" smtClean="0"/>
              <a:t>sockfd</a:t>
            </a:r>
            <a:r>
              <a:rPr lang="en-US" sz="2800" dirty="0" smtClean="0"/>
              <a:t> is socket descriptor from </a:t>
            </a:r>
            <a:r>
              <a:rPr lang="en-US" sz="2800" dirty="0" smtClean="0">
                <a:latin typeface="Courier New" pitchFamily="49" charset="0"/>
              </a:rPr>
              <a:t>socket()</a:t>
            </a:r>
          </a:p>
          <a:p>
            <a:r>
              <a:rPr lang="en-US" sz="2800" i="1" dirty="0" smtClean="0"/>
              <a:t>backlog</a:t>
            </a:r>
            <a:r>
              <a:rPr lang="en-US" sz="2800" dirty="0" smtClean="0"/>
              <a:t> is maximum number of </a:t>
            </a:r>
            <a:r>
              <a:rPr lang="en-US" sz="2800" i="1" dirty="0" smtClean="0"/>
              <a:t>incomplete</a:t>
            </a:r>
            <a:r>
              <a:rPr lang="en-US" sz="2800" dirty="0" smtClean="0"/>
              <a:t> connections</a:t>
            </a:r>
          </a:p>
          <a:p>
            <a:pPr lvl="1"/>
            <a:r>
              <a:rPr lang="en-US" sz="2400" dirty="0" smtClean="0"/>
              <a:t>historically 5</a:t>
            </a:r>
          </a:p>
          <a:p>
            <a:pPr lvl="1"/>
            <a:r>
              <a:rPr lang="en-US" sz="2400" dirty="0" smtClean="0"/>
              <a:t>rarely above 15 even on moderately busy Web server!</a:t>
            </a:r>
          </a:p>
          <a:p>
            <a:r>
              <a:rPr lang="en-US" sz="2800" dirty="0" smtClean="0"/>
              <a:t>sockets default to active (for client)</a:t>
            </a:r>
          </a:p>
          <a:p>
            <a:pPr lvl="1"/>
            <a:r>
              <a:rPr lang="en-US" sz="2400" dirty="0" smtClean="0"/>
              <a:t>change to passive so OS will accept connection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3400" y="1256069"/>
            <a:ext cx="8305800" cy="962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4000" b="1" baseline="-25000" dirty="0" err="1">
                <a:latin typeface="Courier New" pitchFamily="49" charset="0"/>
              </a:rPr>
              <a:t>int</a:t>
            </a:r>
            <a:r>
              <a:rPr lang="en-US" sz="4000" baseline="-25000" dirty="0">
                <a:latin typeface="Courier New" pitchFamily="49" charset="0"/>
              </a:rPr>
              <a:t> </a:t>
            </a:r>
            <a:r>
              <a:rPr lang="en-US" sz="4000" u="sng" baseline="-25000" dirty="0">
                <a:latin typeface="Courier New" pitchFamily="49" charset="0"/>
              </a:rPr>
              <a:t>listen</a:t>
            </a:r>
            <a:r>
              <a:rPr lang="en-US" sz="4000" baseline="-25000" dirty="0">
                <a:latin typeface="Courier New" pitchFamily="49" charset="0"/>
              </a:rPr>
              <a:t>(</a:t>
            </a:r>
            <a:r>
              <a:rPr lang="en-US" sz="4000" b="1" baseline="-25000" dirty="0" err="1">
                <a:latin typeface="Courier New" pitchFamily="49" charset="0"/>
              </a:rPr>
              <a:t>int</a:t>
            </a:r>
            <a:r>
              <a:rPr lang="en-US" sz="4000" baseline="-25000" dirty="0">
                <a:latin typeface="Courier New" pitchFamily="49" charset="0"/>
              </a:rPr>
              <a:t> </a:t>
            </a:r>
            <a:r>
              <a:rPr lang="en-US" sz="4000" i="1" baseline="-25000" dirty="0" err="1">
                <a:latin typeface="Courier New" pitchFamily="49" charset="0"/>
              </a:rPr>
              <a:t>sockfd</a:t>
            </a:r>
            <a:r>
              <a:rPr lang="en-US" sz="4000" baseline="-25000" dirty="0">
                <a:latin typeface="Courier New" pitchFamily="49" charset="0"/>
              </a:rPr>
              <a:t>, </a:t>
            </a:r>
            <a:r>
              <a:rPr lang="en-US" sz="4000" b="1" baseline="-25000" dirty="0" err="1">
                <a:latin typeface="Courier New" pitchFamily="49" charset="0"/>
              </a:rPr>
              <a:t>int</a:t>
            </a:r>
            <a:r>
              <a:rPr lang="en-US" sz="4000" baseline="-25000" dirty="0">
                <a:latin typeface="Courier New" pitchFamily="49" charset="0"/>
              </a:rPr>
              <a:t> </a:t>
            </a:r>
            <a:r>
              <a:rPr lang="en-US" sz="4000" i="1" baseline="-25000" dirty="0">
                <a:latin typeface="Courier New" pitchFamily="49" charset="0"/>
              </a:rPr>
              <a:t>backlog</a:t>
            </a:r>
            <a:r>
              <a:rPr lang="en-US" sz="4000" baseline="-25000" dirty="0">
                <a:latin typeface="Courier New" pitchFamily="49" charset="0"/>
              </a:rPr>
              <a:t>);</a:t>
            </a:r>
            <a:endParaRPr lang="en-US" sz="3600" baseline="-25000" dirty="0">
              <a:latin typeface="Courier New" pitchFamily="49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4400" baseline="-25000" dirty="0" smtClean="0">
                <a:cs typeface="Times New Roman" pitchFamily="18" charset="0"/>
              </a:rPr>
              <a:t>Change </a:t>
            </a:r>
            <a:r>
              <a:rPr lang="en-US" sz="4400" baseline="-25000" dirty="0">
                <a:cs typeface="Times New Roman" pitchFamily="18" charset="0"/>
              </a:rPr>
              <a:t>socket state </a:t>
            </a:r>
            <a:r>
              <a:rPr lang="en-US" sz="4400" baseline="-25000" dirty="0" smtClean="0">
                <a:cs typeface="Times New Roman" pitchFamily="18" charset="0"/>
              </a:rPr>
              <a:t>(to passive) for </a:t>
            </a:r>
            <a:r>
              <a:rPr lang="en-US" sz="4400" baseline="-25000" dirty="0">
                <a:solidFill>
                  <a:srgbClr val="008000"/>
                </a:solidFill>
                <a:cs typeface="Times New Roman" pitchFamily="18" charset="0"/>
              </a:rPr>
              <a:t>TCP</a:t>
            </a:r>
            <a:r>
              <a:rPr lang="en-US" sz="4400" baseline="-25000" dirty="0">
                <a:cs typeface="Times New Roman" pitchFamily="18" charset="0"/>
              </a:rPr>
              <a:t> </a:t>
            </a:r>
            <a:r>
              <a:rPr lang="en-US" sz="4400" baseline="-25000" dirty="0" smtClean="0">
                <a:cs typeface="Times New Roman" pitchFamily="18" charset="0"/>
              </a:rPr>
              <a:t>server</a:t>
            </a:r>
            <a:endParaRPr lang="en-US" sz="3600" baseline="-25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123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>
                <a:latin typeface="Courier New" pitchFamily="49" charset="0"/>
              </a:rPr>
              <a:t>accept()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90800"/>
            <a:ext cx="8153400" cy="35623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blocking call (by default)</a:t>
            </a:r>
          </a:p>
          <a:p>
            <a:r>
              <a:rPr lang="en-US" sz="2800" i="1" dirty="0" err="1" smtClean="0"/>
              <a:t>sockfd</a:t>
            </a:r>
            <a:r>
              <a:rPr lang="en-US" sz="2800" dirty="0" smtClean="0"/>
              <a:t> is socket descriptor from </a:t>
            </a:r>
            <a:r>
              <a:rPr lang="en-US" sz="2800" dirty="0" smtClean="0">
                <a:latin typeface="Courier New" pitchFamily="49" charset="0"/>
              </a:rPr>
              <a:t>socket()</a:t>
            </a:r>
          </a:p>
          <a:p>
            <a:r>
              <a:rPr lang="en-US" sz="2800" i="1" dirty="0" err="1" smtClean="0"/>
              <a:t>cliaddr</a:t>
            </a:r>
            <a:r>
              <a:rPr lang="en-US" sz="2800" dirty="0" smtClean="0"/>
              <a:t> and </a:t>
            </a:r>
            <a:r>
              <a:rPr lang="en-US" sz="2800" i="1" dirty="0" err="1" smtClean="0"/>
              <a:t>addrlen</a:t>
            </a:r>
            <a:r>
              <a:rPr lang="en-US" sz="2800" dirty="0" smtClean="0"/>
              <a:t> return protocol address from client</a:t>
            </a:r>
          </a:p>
          <a:p>
            <a:r>
              <a:rPr lang="en-US" sz="2800" dirty="0" smtClean="0"/>
              <a:t>returns brand new descriptor, created by OS</a:t>
            </a:r>
          </a:p>
          <a:p>
            <a:r>
              <a:rPr lang="en-US" sz="2800" dirty="0" smtClean="0"/>
              <a:t>note, if create new process or thread, can create concurrent server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82296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u="sng" dirty="0">
                <a:latin typeface="Courier New" pitchFamily="49" charset="0"/>
              </a:rPr>
              <a:t>accept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i="1" dirty="0" err="1">
                <a:latin typeface="Courier New" pitchFamily="49" charset="0"/>
              </a:rPr>
              <a:t>sockfd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sockaddr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</a:rPr>
              <a:t>*</a:t>
            </a:r>
            <a:r>
              <a:rPr lang="en-US" i="1" dirty="0" err="1">
                <a:latin typeface="Courier New" pitchFamily="49" charset="0"/>
              </a:rPr>
              <a:t>cliaddr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socklen_t</a:t>
            </a:r>
            <a:r>
              <a:rPr lang="en-US" b="1" dirty="0">
                <a:latin typeface="Courier New" pitchFamily="49" charset="0"/>
              </a:rPr>
              <a:t> *</a:t>
            </a:r>
            <a:r>
              <a:rPr lang="en-US" i="1" dirty="0" err="1">
                <a:latin typeface="Courier New" pitchFamily="49" charset="0"/>
              </a:rPr>
              <a:t>addrlen</a:t>
            </a:r>
            <a:r>
              <a:rPr lang="en-US" dirty="0">
                <a:latin typeface="Courier New" pitchFamily="49" charset="0"/>
              </a:rPr>
              <a:t>);</a:t>
            </a:r>
          </a:p>
          <a:p>
            <a:pPr eaLnBrk="1" hangingPunct="1"/>
            <a:r>
              <a:rPr lang="en-US" sz="2800" dirty="0" smtClean="0"/>
              <a:t>Return </a:t>
            </a:r>
            <a:r>
              <a:rPr lang="en-US" sz="2800" dirty="0"/>
              <a:t>next completed </a:t>
            </a:r>
            <a:r>
              <a:rPr lang="en-US" sz="2800" dirty="0" smtClean="0"/>
              <a:t>connection</a:t>
            </a:r>
            <a:endParaRPr lang="en-US" sz="2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417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smtClean="0">
                <a:latin typeface="Courier New" pitchFamily="49" charset="0"/>
              </a:rPr>
              <a:t>close()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14600"/>
            <a:ext cx="7772400" cy="4038600"/>
          </a:xfrm>
        </p:spPr>
        <p:txBody>
          <a:bodyPr>
            <a:normAutofit/>
          </a:bodyPr>
          <a:lstStyle/>
          <a:p>
            <a:r>
              <a:rPr lang="en-US" sz="2800" i="1" dirty="0" err="1" smtClean="0"/>
              <a:t>sockfd</a:t>
            </a:r>
            <a:r>
              <a:rPr lang="en-US" sz="2800" dirty="0" smtClean="0"/>
              <a:t> is socket descriptor from </a:t>
            </a:r>
            <a:r>
              <a:rPr lang="en-US" sz="2800" dirty="0" smtClean="0">
                <a:latin typeface="Courier New" pitchFamily="49" charset="0"/>
              </a:rPr>
              <a:t>socket()</a:t>
            </a:r>
          </a:p>
          <a:p>
            <a:r>
              <a:rPr lang="en-US" sz="2800" dirty="0" smtClean="0"/>
              <a:t>closes socket for reading/writing</a:t>
            </a:r>
          </a:p>
          <a:p>
            <a:pPr lvl="1"/>
            <a:r>
              <a:rPr lang="en-US" sz="2400" dirty="0" smtClean="0"/>
              <a:t>returns (doesn’t block)</a:t>
            </a:r>
          </a:p>
          <a:p>
            <a:pPr lvl="1"/>
            <a:r>
              <a:rPr lang="en-US" sz="2400" dirty="0" smtClean="0"/>
              <a:t>attempts to send any unsent data</a:t>
            </a:r>
          </a:p>
          <a:p>
            <a:pPr lvl="1"/>
            <a:r>
              <a:rPr lang="en-US" sz="2400" dirty="0" smtClean="0"/>
              <a:t>socket option SO_LINGER</a:t>
            </a:r>
          </a:p>
          <a:p>
            <a:pPr lvl="2"/>
            <a:r>
              <a:rPr lang="en-US" sz="2000" dirty="0" smtClean="0"/>
              <a:t>block until data sent</a:t>
            </a:r>
          </a:p>
          <a:p>
            <a:pPr lvl="2"/>
            <a:r>
              <a:rPr lang="en-US" sz="2000" dirty="0" smtClean="0"/>
              <a:t>or discard any remaining data</a:t>
            </a:r>
          </a:p>
          <a:p>
            <a:pPr lvl="1"/>
            <a:r>
              <a:rPr lang="en-US" sz="2400" dirty="0" smtClean="0"/>
              <a:t>returns -1 if error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905000" y="1150374"/>
            <a:ext cx="4240263" cy="91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b="1" baseline="-25000" dirty="0" err="1">
                <a:latin typeface="Courier New" pitchFamily="49" charset="0"/>
              </a:rPr>
              <a:t>int</a:t>
            </a:r>
            <a:r>
              <a:rPr lang="en-US" sz="3600" baseline="-25000" dirty="0">
                <a:latin typeface="Courier New" pitchFamily="49" charset="0"/>
              </a:rPr>
              <a:t> </a:t>
            </a:r>
            <a:r>
              <a:rPr lang="en-US" sz="3600" u="sng" baseline="-25000" dirty="0">
                <a:latin typeface="Courier New" pitchFamily="49" charset="0"/>
              </a:rPr>
              <a:t>close</a:t>
            </a:r>
            <a:r>
              <a:rPr lang="en-US" sz="3600" baseline="-25000" dirty="0">
                <a:latin typeface="Courier New" pitchFamily="49" charset="0"/>
              </a:rPr>
              <a:t>(</a:t>
            </a:r>
            <a:r>
              <a:rPr lang="en-US" sz="3600" b="1" baseline="-25000" dirty="0" err="1">
                <a:latin typeface="Courier New" pitchFamily="49" charset="0"/>
              </a:rPr>
              <a:t>int</a:t>
            </a:r>
            <a:r>
              <a:rPr lang="en-US" sz="3600" baseline="-25000" dirty="0">
                <a:latin typeface="Courier New" pitchFamily="49" charset="0"/>
              </a:rPr>
              <a:t> </a:t>
            </a:r>
            <a:r>
              <a:rPr lang="en-US" sz="3600" i="1" baseline="-25000" dirty="0" err="1">
                <a:latin typeface="Courier New" pitchFamily="49" charset="0"/>
              </a:rPr>
              <a:t>sockfd</a:t>
            </a:r>
            <a:r>
              <a:rPr lang="en-US" sz="3600" i="1" baseline="-25000" dirty="0">
                <a:latin typeface="Courier New" pitchFamily="49" charset="0"/>
              </a:rPr>
              <a:t>)</a:t>
            </a:r>
            <a:r>
              <a:rPr lang="en-US" sz="3600" baseline="-25000" dirty="0"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4400" baseline="-25000" dirty="0" smtClean="0"/>
              <a:t>Close </a:t>
            </a:r>
            <a:r>
              <a:rPr lang="en-US" sz="4400" baseline="-25000" dirty="0"/>
              <a:t>socket for </a:t>
            </a:r>
            <a:r>
              <a:rPr lang="en-US" sz="4400" baseline="-25000" dirty="0" smtClean="0"/>
              <a:t>use</a:t>
            </a:r>
            <a:endParaRPr lang="en-US" sz="3600" baseline="-250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845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0"/>
            <a:ext cx="6781800" cy="1143000"/>
          </a:xfrm>
        </p:spPr>
        <p:txBody>
          <a:bodyPr/>
          <a:lstStyle/>
          <a:p>
            <a:r>
              <a:rPr lang="en-US" smtClean="0"/>
              <a:t>TCP Client-Server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295400" y="722313"/>
            <a:ext cx="1539875" cy="393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socket()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295400" y="1331913"/>
            <a:ext cx="1524000" cy="393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bind()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295400" y="2017713"/>
            <a:ext cx="1524000" cy="393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listen()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295400" y="2703513"/>
            <a:ext cx="1524000" cy="393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accept()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1981200" y="11033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1981200" y="17891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981200" y="24749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447800" y="152400"/>
            <a:ext cx="1189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/>
              <a:t>Server</a:t>
            </a:r>
            <a:endParaRPr lang="en-US" sz="2800" b="1" u="sng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6858000" y="2855913"/>
            <a:ext cx="1539875" cy="393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socket()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6858000" y="34655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connect()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6858000" y="41513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send()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6858000" y="51419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recv()</a:t>
            </a:r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7543800" y="32369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7543800" y="39227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7543800" y="4608513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7010400" y="2108200"/>
            <a:ext cx="11445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400" b="1" baseline="-25000"/>
              <a:t>Client</a:t>
            </a:r>
            <a:endParaRPr lang="en-US" sz="4400" b="1" u="sng" baseline="-25000"/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066800" y="3125788"/>
            <a:ext cx="24987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i="1" baseline="-25000"/>
              <a:t>(Block until connection</a:t>
            </a:r>
            <a:r>
              <a:rPr lang="en-US" i="1" baseline="-25000"/>
              <a:t>)</a:t>
            </a:r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1981200" y="3541713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H="1">
            <a:off x="2057400" y="3694113"/>
            <a:ext cx="472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4038600" y="3241675"/>
            <a:ext cx="15382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i="1" baseline="-25000"/>
              <a:t>“Handshake”</a:t>
            </a:r>
            <a:endParaRPr lang="en-US" i="1" baseline="-25000"/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1295400" y="43037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recv()</a:t>
            </a:r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 flipH="1">
            <a:off x="2819400" y="4303713"/>
            <a:ext cx="403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1295400" y="49133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send()</a:t>
            </a:r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 flipH="1" flipV="1">
            <a:off x="2819400" y="5141913"/>
            <a:ext cx="396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>
            <a:off x="1981200" y="46847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3886200" y="3963988"/>
            <a:ext cx="15557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aseline="-25000"/>
              <a:t>Data (request)</a:t>
            </a:r>
            <a:endParaRPr lang="en-US" baseline="-25000"/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3886200" y="4725988"/>
            <a:ext cx="13557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aseline="-25000"/>
              <a:t>Data (reply)</a:t>
            </a:r>
          </a:p>
        </p:txBody>
      </p:sp>
      <p:grpSp>
        <p:nvGrpSpPr>
          <p:cNvPr id="20510" name="Group 30"/>
          <p:cNvGrpSpPr>
            <a:grpSpLocks/>
          </p:cNvGrpSpPr>
          <p:nvPr/>
        </p:nvGrpSpPr>
        <p:grpSpPr bwMode="auto">
          <a:xfrm>
            <a:off x="8382000" y="4303713"/>
            <a:ext cx="457200" cy="1066800"/>
            <a:chOff x="4800" y="2928"/>
            <a:chExt cx="288" cy="672"/>
          </a:xfrm>
        </p:grpSpPr>
        <p:sp>
          <p:nvSpPr>
            <p:cNvPr id="20523" name="Line 31"/>
            <p:cNvSpPr>
              <a:spLocks noChangeShapeType="1"/>
            </p:cNvSpPr>
            <p:nvPr/>
          </p:nvSpPr>
          <p:spPr bwMode="auto">
            <a:xfrm>
              <a:off x="4800" y="3600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4" name="Line 32"/>
            <p:cNvSpPr>
              <a:spLocks noChangeShapeType="1"/>
            </p:cNvSpPr>
            <p:nvPr/>
          </p:nvSpPr>
          <p:spPr bwMode="auto">
            <a:xfrm>
              <a:off x="4800" y="2928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5" name="Line 33"/>
            <p:cNvSpPr>
              <a:spLocks noChangeShapeType="1"/>
            </p:cNvSpPr>
            <p:nvPr/>
          </p:nvSpPr>
          <p:spPr bwMode="auto">
            <a:xfrm flipV="1">
              <a:off x="5088" y="2928"/>
              <a:ext cx="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11" name="Line 34"/>
          <p:cNvSpPr>
            <a:spLocks noChangeShapeType="1"/>
          </p:cNvSpPr>
          <p:nvPr/>
        </p:nvSpPr>
        <p:spPr bwMode="auto">
          <a:xfrm>
            <a:off x="762000" y="4532313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Line 35"/>
          <p:cNvSpPr>
            <a:spLocks noChangeShapeType="1"/>
          </p:cNvSpPr>
          <p:nvPr/>
        </p:nvSpPr>
        <p:spPr bwMode="auto">
          <a:xfrm flipV="1">
            <a:off x="762000" y="4532313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Line 36"/>
          <p:cNvSpPr>
            <a:spLocks noChangeShapeType="1"/>
          </p:cNvSpPr>
          <p:nvPr/>
        </p:nvSpPr>
        <p:spPr bwMode="auto">
          <a:xfrm flipH="1">
            <a:off x="762000" y="5141913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4" name="Line 37"/>
          <p:cNvSpPr>
            <a:spLocks noChangeShapeType="1"/>
          </p:cNvSpPr>
          <p:nvPr/>
        </p:nvSpPr>
        <p:spPr bwMode="auto">
          <a:xfrm>
            <a:off x="7543800" y="55229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Text Box 38"/>
          <p:cNvSpPr txBox="1">
            <a:spLocks noChangeArrowheads="1"/>
          </p:cNvSpPr>
          <p:nvPr/>
        </p:nvSpPr>
        <p:spPr bwMode="auto">
          <a:xfrm>
            <a:off x="6858000" y="5751513"/>
            <a:ext cx="1524000" cy="393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close()</a:t>
            </a:r>
          </a:p>
        </p:txBody>
      </p:sp>
      <p:sp>
        <p:nvSpPr>
          <p:cNvPr id="20516" name="Line 39"/>
          <p:cNvSpPr>
            <a:spLocks noChangeShapeType="1"/>
          </p:cNvSpPr>
          <p:nvPr/>
        </p:nvSpPr>
        <p:spPr bwMode="auto">
          <a:xfrm flipH="1">
            <a:off x="2819400" y="5903913"/>
            <a:ext cx="403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7" name="Text Box 40"/>
          <p:cNvSpPr txBox="1">
            <a:spLocks noChangeArrowheads="1"/>
          </p:cNvSpPr>
          <p:nvPr/>
        </p:nvSpPr>
        <p:spPr bwMode="auto">
          <a:xfrm>
            <a:off x="3886200" y="5640388"/>
            <a:ext cx="13112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aseline="-25000"/>
              <a:t>End-of-File</a:t>
            </a:r>
          </a:p>
        </p:txBody>
      </p:sp>
      <p:sp>
        <p:nvSpPr>
          <p:cNvPr id="20518" name="Text Box 41"/>
          <p:cNvSpPr txBox="1">
            <a:spLocks noChangeArrowheads="1"/>
          </p:cNvSpPr>
          <p:nvPr/>
        </p:nvSpPr>
        <p:spPr bwMode="auto">
          <a:xfrm>
            <a:off x="1295400" y="59039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recv()</a:t>
            </a:r>
          </a:p>
        </p:txBody>
      </p:sp>
      <p:sp>
        <p:nvSpPr>
          <p:cNvPr id="20519" name="Line 42"/>
          <p:cNvSpPr>
            <a:spLocks noChangeShapeType="1"/>
          </p:cNvSpPr>
          <p:nvPr/>
        </p:nvSpPr>
        <p:spPr bwMode="auto">
          <a:xfrm>
            <a:off x="1981200" y="5294313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0" name="Line 43"/>
          <p:cNvSpPr>
            <a:spLocks noChangeShapeType="1"/>
          </p:cNvSpPr>
          <p:nvPr/>
        </p:nvSpPr>
        <p:spPr bwMode="auto">
          <a:xfrm>
            <a:off x="1981200" y="62357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1" name="Text Box 44"/>
          <p:cNvSpPr txBox="1">
            <a:spLocks noChangeArrowheads="1"/>
          </p:cNvSpPr>
          <p:nvPr/>
        </p:nvSpPr>
        <p:spPr bwMode="auto">
          <a:xfrm>
            <a:off x="1295400" y="6464300"/>
            <a:ext cx="1524000" cy="393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close()</a:t>
            </a:r>
          </a:p>
        </p:txBody>
      </p:sp>
      <p:sp>
        <p:nvSpPr>
          <p:cNvPr id="20522" name="Text Box 45"/>
          <p:cNvSpPr txBox="1">
            <a:spLocks noChangeArrowheads="1"/>
          </p:cNvSpPr>
          <p:nvPr/>
        </p:nvSpPr>
        <p:spPr bwMode="auto">
          <a:xfrm>
            <a:off x="2865438" y="1184275"/>
            <a:ext cx="15494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/>
              <a:t>“well-known”</a:t>
            </a:r>
          </a:p>
          <a:p>
            <a:pPr algn="ctr" eaLnBrk="1" hangingPunct="1"/>
            <a:r>
              <a:rPr lang="en-US" sz="2800" baseline="-25000"/>
              <a:t>port</a:t>
            </a:r>
          </a:p>
        </p:txBody>
      </p:sp>
    </p:spTree>
    <p:extLst>
      <p:ext uri="{BB962C8B-B14F-4D97-AF65-F5344CB8AC3E}">
        <p14:creationId xmlns:p14="http://schemas.microsoft.com/office/powerpoint/2010/main" val="2429290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>
                <a:latin typeface="Courier New" pitchFamily="49" charset="0"/>
              </a:rPr>
              <a:t>connect()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438400"/>
            <a:ext cx="7391400" cy="4114800"/>
          </a:xfrm>
        </p:spPr>
        <p:txBody>
          <a:bodyPr>
            <a:normAutofit/>
          </a:bodyPr>
          <a:lstStyle/>
          <a:p>
            <a:r>
              <a:rPr lang="en-US" sz="2800" i="1" dirty="0" err="1" smtClean="0"/>
              <a:t>sockfd</a:t>
            </a:r>
            <a:r>
              <a:rPr lang="en-US" sz="2800" dirty="0" smtClean="0"/>
              <a:t> is socket descriptor from </a:t>
            </a:r>
            <a:r>
              <a:rPr lang="en-US" sz="2800" dirty="0" smtClean="0">
                <a:latin typeface="Courier New" pitchFamily="49" charset="0"/>
              </a:rPr>
              <a:t>socket()</a:t>
            </a:r>
          </a:p>
          <a:p>
            <a:r>
              <a:rPr lang="en-US" sz="2800" i="1" dirty="0" err="1" smtClean="0"/>
              <a:t>servaddr</a:t>
            </a:r>
            <a:r>
              <a:rPr lang="en-US" sz="2800" i="1" dirty="0" smtClean="0"/>
              <a:t> </a:t>
            </a:r>
            <a:r>
              <a:rPr lang="en-US" sz="2800" dirty="0" smtClean="0"/>
              <a:t>is pointer to structure with:</a:t>
            </a:r>
          </a:p>
          <a:p>
            <a:pPr lvl="1"/>
            <a:r>
              <a:rPr lang="en-US" sz="2400" i="1" dirty="0" smtClean="0"/>
              <a:t>port number</a:t>
            </a:r>
            <a:r>
              <a:rPr lang="en-US" sz="2400" dirty="0" smtClean="0"/>
              <a:t> and </a:t>
            </a:r>
            <a:r>
              <a:rPr lang="en-US" sz="2400" i="1" dirty="0" smtClean="0"/>
              <a:t>IP address</a:t>
            </a:r>
            <a:endParaRPr lang="en-US" sz="2400" dirty="0" smtClean="0"/>
          </a:p>
          <a:p>
            <a:pPr lvl="1"/>
            <a:r>
              <a:rPr lang="en-US" sz="2400" u="sng" dirty="0" smtClean="0"/>
              <a:t>must</a:t>
            </a:r>
            <a:r>
              <a:rPr lang="en-US" sz="2400" dirty="0" smtClean="0"/>
              <a:t> be specified (unlike</a:t>
            </a:r>
            <a:r>
              <a:rPr lang="en-US" sz="2400" i="1" dirty="0" smtClean="0"/>
              <a:t> </a:t>
            </a:r>
            <a:r>
              <a:rPr lang="en-US" sz="2400" dirty="0" smtClean="0">
                <a:latin typeface="Courier New" pitchFamily="49" charset="0"/>
              </a:rPr>
              <a:t>bind()</a:t>
            </a:r>
            <a:r>
              <a:rPr lang="en-US" sz="2400" dirty="0" smtClean="0"/>
              <a:t>)</a:t>
            </a:r>
            <a:endParaRPr lang="en-US" sz="2400" i="1" dirty="0" smtClean="0"/>
          </a:p>
          <a:p>
            <a:r>
              <a:rPr lang="en-US" sz="2800" i="1" dirty="0" err="1" smtClean="0"/>
              <a:t>addrlen</a:t>
            </a:r>
            <a:r>
              <a:rPr lang="en-US" sz="2800" dirty="0" smtClean="0"/>
              <a:t> is length of structure</a:t>
            </a:r>
          </a:p>
          <a:p>
            <a:r>
              <a:rPr lang="en-US" sz="2800" dirty="0" smtClean="0"/>
              <a:t>client doesn’t need </a:t>
            </a:r>
            <a:r>
              <a:rPr lang="en-US" sz="2800" dirty="0" smtClean="0">
                <a:latin typeface="Courier New" pitchFamily="49" charset="0"/>
              </a:rPr>
              <a:t>bind()</a:t>
            </a:r>
            <a:endParaRPr lang="en-US" sz="2800" dirty="0" smtClean="0"/>
          </a:p>
          <a:p>
            <a:pPr lvl="1"/>
            <a:r>
              <a:rPr lang="en-US" sz="2400" dirty="0" smtClean="0"/>
              <a:t>OS will pick ephemeral port</a:t>
            </a:r>
          </a:p>
          <a:p>
            <a:r>
              <a:rPr lang="en-US" sz="2800" dirty="0" smtClean="0"/>
              <a:t>returns socket descriptor if ok, -1 on error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762000" y="914400"/>
            <a:ext cx="8305800" cy="1282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b="1" baseline="-25000" dirty="0" err="1">
                <a:latin typeface="Courier New" pitchFamily="49" charset="0"/>
              </a:rPr>
              <a:t>int</a:t>
            </a:r>
            <a:r>
              <a:rPr lang="en-US" sz="3600" baseline="-25000" dirty="0">
                <a:latin typeface="Courier New" pitchFamily="49" charset="0"/>
              </a:rPr>
              <a:t> </a:t>
            </a:r>
            <a:r>
              <a:rPr lang="en-US" sz="3600" u="sng" baseline="-25000" dirty="0">
                <a:latin typeface="Courier New" pitchFamily="49" charset="0"/>
              </a:rPr>
              <a:t>connect</a:t>
            </a:r>
            <a:r>
              <a:rPr lang="en-US" sz="3600" baseline="-25000" dirty="0">
                <a:latin typeface="Courier New" pitchFamily="49" charset="0"/>
              </a:rPr>
              <a:t>(</a:t>
            </a:r>
            <a:r>
              <a:rPr lang="en-US" sz="3600" b="1" baseline="-25000" dirty="0" err="1">
                <a:latin typeface="Courier New" pitchFamily="49" charset="0"/>
              </a:rPr>
              <a:t>int</a:t>
            </a:r>
            <a:r>
              <a:rPr lang="en-US" sz="3600" baseline="-25000" dirty="0">
                <a:latin typeface="Courier New" pitchFamily="49" charset="0"/>
              </a:rPr>
              <a:t> </a:t>
            </a:r>
            <a:r>
              <a:rPr lang="en-US" sz="3600" i="1" baseline="-25000" dirty="0" err="1">
                <a:latin typeface="Courier New" pitchFamily="49" charset="0"/>
              </a:rPr>
              <a:t>sockfd</a:t>
            </a:r>
            <a:r>
              <a:rPr lang="en-US" sz="3600" baseline="-25000" dirty="0">
                <a:latin typeface="Courier New" pitchFamily="49" charset="0"/>
              </a:rPr>
              <a:t>, </a:t>
            </a:r>
            <a:r>
              <a:rPr lang="en-US" sz="3600" b="1" baseline="-25000" dirty="0" err="1">
                <a:latin typeface="Courier New" pitchFamily="49" charset="0"/>
              </a:rPr>
              <a:t>const</a:t>
            </a:r>
            <a:r>
              <a:rPr lang="en-US" sz="3600" b="1" baseline="-25000" dirty="0">
                <a:latin typeface="Courier New" pitchFamily="49" charset="0"/>
              </a:rPr>
              <a:t> </a:t>
            </a:r>
            <a:r>
              <a:rPr lang="en-US" sz="3600" b="1" baseline="-25000" dirty="0" err="1">
                <a:latin typeface="Courier New" pitchFamily="49" charset="0"/>
              </a:rPr>
              <a:t>struct</a:t>
            </a:r>
            <a:r>
              <a:rPr lang="en-US" sz="3600" b="1" baseline="-25000" dirty="0">
                <a:latin typeface="Courier New" pitchFamily="49" charset="0"/>
              </a:rPr>
              <a:t> </a:t>
            </a:r>
            <a:r>
              <a:rPr lang="en-US" sz="3600" b="1" baseline="-25000" dirty="0" smtClean="0">
                <a:latin typeface="Courier New" pitchFamily="49" charset="0"/>
              </a:rPr>
              <a:t>    	</a:t>
            </a:r>
            <a:r>
              <a:rPr lang="en-US" sz="3600" b="1" baseline="-25000" dirty="0" err="1" smtClean="0">
                <a:latin typeface="Courier New" pitchFamily="49" charset="0"/>
              </a:rPr>
              <a:t>sockaddr</a:t>
            </a:r>
            <a:r>
              <a:rPr lang="en-US" sz="3600" b="1" baseline="-25000" dirty="0" smtClean="0">
                <a:latin typeface="Courier New" pitchFamily="49" charset="0"/>
              </a:rPr>
              <a:t> </a:t>
            </a:r>
            <a:r>
              <a:rPr lang="en-US" sz="3600" b="1" baseline="-25000" dirty="0">
                <a:latin typeface="Courier New" pitchFamily="49" charset="0"/>
              </a:rPr>
              <a:t>*</a:t>
            </a:r>
            <a:r>
              <a:rPr lang="en-US" sz="3600" i="1" baseline="-25000" dirty="0" err="1">
                <a:latin typeface="Courier New" pitchFamily="49" charset="0"/>
              </a:rPr>
              <a:t>servaddr</a:t>
            </a:r>
            <a:r>
              <a:rPr lang="en-US" sz="3600" b="1" baseline="-25000" dirty="0">
                <a:latin typeface="Courier New" pitchFamily="49" charset="0"/>
              </a:rPr>
              <a:t>, </a:t>
            </a:r>
            <a:r>
              <a:rPr lang="en-US" sz="3600" b="1" baseline="-25000" dirty="0" err="1">
                <a:latin typeface="Courier New" pitchFamily="49" charset="0"/>
              </a:rPr>
              <a:t>socklen_t</a:t>
            </a:r>
            <a:r>
              <a:rPr lang="en-US" sz="3600" b="1" baseline="-25000" dirty="0">
                <a:latin typeface="Courier New" pitchFamily="49" charset="0"/>
              </a:rPr>
              <a:t> </a:t>
            </a:r>
            <a:r>
              <a:rPr lang="en-US" sz="3600" i="1" baseline="-25000" dirty="0" err="1">
                <a:latin typeface="Courier New" pitchFamily="49" charset="0"/>
              </a:rPr>
              <a:t>addrlen</a:t>
            </a:r>
            <a:r>
              <a:rPr lang="en-US" sz="3600" baseline="-25000" dirty="0">
                <a:latin typeface="Courier New" pitchFamily="49" charset="0"/>
              </a:rPr>
              <a:t>);</a:t>
            </a:r>
          </a:p>
          <a:p>
            <a:pPr eaLnBrk="1" hangingPunct="1"/>
            <a:r>
              <a:rPr lang="en-US" sz="4400" baseline="-25000" dirty="0" smtClean="0"/>
              <a:t>Connect </a:t>
            </a:r>
            <a:r>
              <a:rPr lang="en-US" sz="4400" baseline="-25000" dirty="0"/>
              <a:t>to </a:t>
            </a:r>
            <a:r>
              <a:rPr lang="en-US" sz="4400" baseline="-25000" dirty="0" smtClean="0"/>
              <a:t>server</a:t>
            </a:r>
            <a:endParaRPr lang="en-US" sz="3600" baseline="-250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527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Sending and Receiving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u="sng" dirty="0" err="1" smtClean="0">
                <a:latin typeface="Courier New" pitchFamily="49" charset="0"/>
              </a:rPr>
              <a:t>recv</a:t>
            </a:r>
            <a:r>
              <a:rPr lang="en-US" sz="2400" dirty="0" smtClean="0">
                <a:latin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i="1" dirty="0" err="1" smtClean="0">
                <a:latin typeface="Courier New" pitchFamily="49" charset="0"/>
              </a:rPr>
              <a:t>sockfd</a:t>
            </a:r>
            <a:r>
              <a:rPr lang="en-US" sz="2400" dirty="0" smtClean="0">
                <a:latin typeface="Courier New" pitchFamily="49" charset="0"/>
              </a:rPr>
              <a:t>, </a:t>
            </a:r>
            <a:r>
              <a:rPr lang="en-US" sz="2400" b="1" dirty="0" smtClean="0">
                <a:latin typeface="Courier New" pitchFamily="49" charset="0"/>
              </a:rPr>
              <a:t>void *</a:t>
            </a:r>
            <a:r>
              <a:rPr lang="en-US" sz="2400" i="1" dirty="0" smtClean="0">
                <a:latin typeface="Courier New" pitchFamily="49" charset="0"/>
              </a:rPr>
              <a:t>buff</a:t>
            </a:r>
            <a:r>
              <a:rPr lang="en-US" sz="2400" dirty="0" smtClean="0">
                <a:latin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</a:rPr>
              <a:t>size_t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i="1" dirty="0" err="1" smtClean="0">
                <a:latin typeface="Courier New" pitchFamily="49" charset="0"/>
              </a:rPr>
              <a:t>mbytes</a:t>
            </a:r>
            <a:r>
              <a:rPr lang="en-US" sz="2400" dirty="0" smtClean="0">
                <a:latin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i="1" dirty="0" smtClean="0">
                <a:latin typeface="Courier New" pitchFamily="49" charset="0"/>
              </a:rPr>
              <a:t>flags</a:t>
            </a:r>
            <a:r>
              <a:rPr lang="en-US" sz="24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u="sng" dirty="0" smtClean="0">
                <a:latin typeface="Courier New" pitchFamily="49" charset="0"/>
              </a:rPr>
              <a:t>send</a:t>
            </a:r>
            <a:r>
              <a:rPr lang="en-US" sz="2400" dirty="0" smtClean="0">
                <a:latin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i="1" dirty="0" err="1" smtClean="0">
                <a:latin typeface="Courier New" pitchFamily="49" charset="0"/>
              </a:rPr>
              <a:t>sockfd</a:t>
            </a:r>
            <a:r>
              <a:rPr lang="en-US" sz="2400" dirty="0" smtClean="0">
                <a:latin typeface="Courier New" pitchFamily="49" charset="0"/>
              </a:rPr>
              <a:t>, </a:t>
            </a:r>
            <a:r>
              <a:rPr lang="en-US" sz="2400" b="1" dirty="0" smtClean="0">
                <a:latin typeface="Courier New" pitchFamily="49" charset="0"/>
              </a:rPr>
              <a:t>void *</a:t>
            </a:r>
            <a:r>
              <a:rPr lang="en-US" sz="2400" i="1" dirty="0" smtClean="0">
                <a:latin typeface="Courier New" pitchFamily="49" charset="0"/>
              </a:rPr>
              <a:t>buff</a:t>
            </a:r>
            <a:r>
              <a:rPr lang="en-US" sz="2400" dirty="0" smtClean="0">
                <a:latin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</a:rPr>
              <a:t>size_t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i="1" dirty="0" err="1" smtClean="0">
                <a:latin typeface="Courier New" pitchFamily="49" charset="0"/>
              </a:rPr>
              <a:t>mbytes</a:t>
            </a:r>
            <a:r>
              <a:rPr lang="en-US" sz="2400" dirty="0" smtClean="0">
                <a:latin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i="1" dirty="0" smtClean="0">
                <a:latin typeface="Courier New" pitchFamily="49" charset="0"/>
              </a:rPr>
              <a:t>flags</a:t>
            </a:r>
            <a:r>
              <a:rPr lang="en-US" sz="2400" dirty="0" smtClean="0">
                <a:latin typeface="Courier New" pitchFamily="49" charset="0"/>
              </a:rPr>
              <a:t>);</a:t>
            </a:r>
          </a:p>
          <a:p>
            <a:endParaRPr lang="en-US" sz="2400" dirty="0" smtClean="0"/>
          </a:p>
          <a:p>
            <a:r>
              <a:rPr lang="en-US" sz="2800" dirty="0" smtClean="0"/>
              <a:t>Same as </a:t>
            </a:r>
            <a:r>
              <a:rPr lang="en-US" sz="2800" dirty="0" smtClean="0">
                <a:latin typeface="Courier New" pitchFamily="49" charset="0"/>
              </a:rPr>
              <a:t>read()</a:t>
            </a:r>
            <a:r>
              <a:rPr lang="en-US" sz="2800" dirty="0" smtClean="0"/>
              <a:t> and </a:t>
            </a:r>
            <a:r>
              <a:rPr lang="en-US" sz="2800" dirty="0" smtClean="0">
                <a:latin typeface="Courier New" pitchFamily="49" charset="0"/>
              </a:rPr>
              <a:t>write()</a:t>
            </a:r>
            <a:r>
              <a:rPr lang="en-US" sz="2800" dirty="0" smtClean="0"/>
              <a:t> but for </a:t>
            </a:r>
            <a:r>
              <a:rPr lang="en-US" sz="2800" i="1" dirty="0" smtClean="0"/>
              <a:t>flags</a:t>
            </a:r>
            <a:endParaRPr lang="en-US" sz="2800" dirty="0" smtClean="0"/>
          </a:p>
          <a:p>
            <a:pPr lvl="1"/>
            <a:r>
              <a:rPr lang="en-US" sz="2400" dirty="0" smtClean="0"/>
              <a:t>MSG_DONTWAIT (this send non-blocking)</a:t>
            </a:r>
          </a:p>
          <a:p>
            <a:pPr lvl="1"/>
            <a:r>
              <a:rPr lang="en-US" sz="2400" dirty="0" smtClean="0"/>
              <a:t>MSG_OOB (out of band data, 1 byte sent ahead)</a:t>
            </a:r>
          </a:p>
          <a:p>
            <a:pPr lvl="1"/>
            <a:r>
              <a:rPr lang="en-US" sz="2400" dirty="0" smtClean="0"/>
              <a:t>MSG_PEEK (look, but don’t remove)</a:t>
            </a:r>
          </a:p>
          <a:p>
            <a:pPr lvl="1"/>
            <a:r>
              <a:rPr lang="en-US" sz="2400" dirty="0" smtClean="0"/>
              <a:t>MSG_WAITALL (don’t return less than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mbytes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MSG_DONTROUTE (bypass routing table</a:t>
            </a:r>
            <a:r>
              <a:rPr lang="en-US" sz="2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855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Socket basics</a:t>
            </a:r>
          </a:p>
          <a:p>
            <a:r>
              <a:rPr lang="en-US" smtClean="0"/>
              <a:t>Socket details (TCP and UDP)</a:t>
            </a:r>
          </a:p>
          <a:p>
            <a:r>
              <a:rPr lang="en-US" smtClean="0"/>
              <a:t>Socket options</a:t>
            </a:r>
          </a:p>
          <a:p>
            <a:r>
              <a:rPr lang="en-US" smtClean="0"/>
              <a:t>Final notes</a:t>
            </a:r>
          </a:p>
        </p:txBody>
      </p:sp>
    </p:spTree>
    <p:extLst>
      <p:ext uri="{BB962C8B-B14F-4D97-AF65-F5344CB8AC3E}">
        <p14:creationId xmlns:p14="http://schemas.microsoft.com/office/powerpoint/2010/main" val="4234228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0"/>
            <a:ext cx="6781800" cy="1143000"/>
          </a:xfrm>
        </p:spPr>
        <p:txBody>
          <a:bodyPr/>
          <a:lstStyle/>
          <a:p>
            <a:r>
              <a:rPr lang="en-US" smtClean="0"/>
              <a:t>UDP Client-Server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524000" y="1433513"/>
            <a:ext cx="1539875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socket()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524000" y="20431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bind()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371600" y="2703513"/>
            <a:ext cx="17526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recvfrom()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209800" y="18145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209800" y="25003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676400" y="685800"/>
            <a:ext cx="12271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400" b="1" baseline="-25000"/>
              <a:t>Server</a:t>
            </a:r>
            <a:endParaRPr lang="en-US" sz="4400" b="1" u="sng" baseline="-25000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7010400" y="2805113"/>
            <a:ext cx="1539875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socket()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7010400" y="34147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sendto()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6858000" y="4405313"/>
            <a:ext cx="16764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recvfrom()</a:t>
            </a: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7696200" y="31861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7696200" y="3871913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7162800" y="2057400"/>
            <a:ext cx="11445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400" b="1" baseline="-25000"/>
              <a:t>Client</a:t>
            </a:r>
            <a:endParaRPr lang="en-US" sz="4400" b="1" u="sng" baseline="-25000"/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1295400" y="3125788"/>
            <a:ext cx="3146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i="1" baseline="-25000"/>
              <a:t>(Block until receive datagram)</a:t>
            </a:r>
            <a:endParaRPr lang="en-US" i="1" baseline="-25000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209800" y="3541713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1524000" y="4303713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sendto()</a:t>
            </a:r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2209800" y="3567113"/>
            <a:ext cx="4800600" cy="242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flipH="1" flipV="1">
            <a:off x="3048000" y="4495800"/>
            <a:ext cx="38100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4953000" y="3124200"/>
            <a:ext cx="15557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aseline="-25000"/>
              <a:t>Data (request)</a:t>
            </a:r>
            <a:endParaRPr lang="en-US" baseline="-25000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4114800" y="4725988"/>
            <a:ext cx="13557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aseline="-25000"/>
              <a:t>Data (reply)</a:t>
            </a:r>
          </a:p>
        </p:txBody>
      </p:sp>
      <p:grpSp>
        <p:nvGrpSpPr>
          <p:cNvPr id="23574" name="Group 22"/>
          <p:cNvGrpSpPr>
            <a:grpSpLocks/>
          </p:cNvGrpSpPr>
          <p:nvPr/>
        </p:nvGrpSpPr>
        <p:grpSpPr bwMode="auto">
          <a:xfrm>
            <a:off x="8534400" y="3567113"/>
            <a:ext cx="457200" cy="1066800"/>
            <a:chOff x="4800" y="2928"/>
            <a:chExt cx="288" cy="672"/>
          </a:xfrm>
        </p:grpSpPr>
        <p:sp>
          <p:nvSpPr>
            <p:cNvPr id="23582" name="Line 23"/>
            <p:cNvSpPr>
              <a:spLocks noChangeShapeType="1"/>
            </p:cNvSpPr>
            <p:nvPr/>
          </p:nvSpPr>
          <p:spPr bwMode="auto">
            <a:xfrm>
              <a:off x="4800" y="3600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" name="Line 24"/>
            <p:cNvSpPr>
              <a:spLocks noChangeShapeType="1"/>
            </p:cNvSpPr>
            <p:nvPr/>
          </p:nvSpPr>
          <p:spPr bwMode="auto">
            <a:xfrm>
              <a:off x="4800" y="2928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4" name="Line 25"/>
            <p:cNvSpPr>
              <a:spLocks noChangeShapeType="1"/>
            </p:cNvSpPr>
            <p:nvPr/>
          </p:nvSpPr>
          <p:spPr bwMode="auto">
            <a:xfrm flipV="1">
              <a:off x="5088" y="2928"/>
              <a:ext cx="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75" name="Line 26"/>
          <p:cNvSpPr>
            <a:spLocks noChangeShapeType="1"/>
          </p:cNvSpPr>
          <p:nvPr/>
        </p:nvSpPr>
        <p:spPr bwMode="auto">
          <a:xfrm>
            <a:off x="914400" y="4572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Line 27"/>
          <p:cNvSpPr>
            <a:spLocks noChangeShapeType="1"/>
          </p:cNvSpPr>
          <p:nvPr/>
        </p:nvSpPr>
        <p:spPr bwMode="auto">
          <a:xfrm flipV="1">
            <a:off x="914400" y="28956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Line 28"/>
          <p:cNvSpPr>
            <a:spLocks noChangeShapeType="1"/>
          </p:cNvSpPr>
          <p:nvPr/>
        </p:nvSpPr>
        <p:spPr bwMode="auto">
          <a:xfrm flipH="1">
            <a:off x="914400" y="2895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Line 29"/>
          <p:cNvSpPr>
            <a:spLocks noChangeShapeType="1"/>
          </p:cNvSpPr>
          <p:nvPr/>
        </p:nvSpPr>
        <p:spPr bwMode="auto">
          <a:xfrm>
            <a:off x="7696200" y="4786313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Text Box 30"/>
          <p:cNvSpPr txBox="1">
            <a:spLocks noChangeArrowheads="1"/>
          </p:cNvSpPr>
          <p:nvPr/>
        </p:nvSpPr>
        <p:spPr bwMode="auto">
          <a:xfrm>
            <a:off x="7010400" y="5029200"/>
            <a:ext cx="15240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aseline="-25000">
                <a:latin typeface="Courier New" pitchFamily="49" charset="0"/>
              </a:rPr>
              <a:t>close()</a:t>
            </a:r>
          </a:p>
        </p:txBody>
      </p:sp>
      <p:sp>
        <p:nvSpPr>
          <p:cNvPr id="23580" name="Text Box 31"/>
          <p:cNvSpPr txBox="1">
            <a:spLocks noChangeArrowheads="1"/>
          </p:cNvSpPr>
          <p:nvPr/>
        </p:nvSpPr>
        <p:spPr bwMode="auto">
          <a:xfrm>
            <a:off x="3276600" y="1981200"/>
            <a:ext cx="13366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baseline="-25000"/>
              <a:t>“well-known”</a:t>
            </a:r>
          </a:p>
          <a:p>
            <a:pPr algn="ctr" eaLnBrk="1" hangingPunct="1"/>
            <a:r>
              <a:rPr lang="en-US" baseline="-25000"/>
              <a:t>port</a:t>
            </a:r>
          </a:p>
        </p:txBody>
      </p:sp>
      <p:sp>
        <p:nvSpPr>
          <p:cNvPr id="23581" name="Text Box 32"/>
          <p:cNvSpPr txBox="1">
            <a:spLocks noChangeArrowheads="1"/>
          </p:cNvSpPr>
          <p:nvPr/>
        </p:nvSpPr>
        <p:spPr bwMode="auto">
          <a:xfrm>
            <a:off x="1295400" y="5410200"/>
            <a:ext cx="315765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latin typeface="+mn-lt"/>
              </a:rPr>
              <a:t>- No “handshake”</a:t>
            </a:r>
          </a:p>
          <a:p>
            <a:pPr eaLnBrk="1" hangingPunct="1"/>
            <a:r>
              <a:rPr lang="en-US" dirty="0">
                <a:latin typeface="+mn-lt"/>
              </a:rPr>
              <a:t>- No simultaneous close</a:t>
            </a:r>
          </a:p>
        </p:txBody>
      </p:sp>
    </p:spTree>
    <p:extLst>
      <p:ext uri="{BB962C8B-B14F-4D97-AF65-F5344CB8AC3E}">
        <p14:creationId xmlns:p14="http://schemas.microsoft.com/office/powerpoint/2010/main" val="42703980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Sending and Receiving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u="sng" dirty="0" err="1" smtClean="0">
                <a:latin typeface="Courier New" pitchFamily="49" charset="0"/>
              </a:rPr>
              <a:t>recvfrom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i="1" dirty="0" err="1" smtClean="0">
                <a:latin typeface="Courier New" pitchFamily="49" charset="0"/>
              </a:rPr>
              <a:t>sockfd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b="1" dirty="0" smtClean="0">
                <a:latin typeface="Courier New" pitchFamily="49" charset="0"/>
              </a:rPr>
              <a:t>void *</a:t>
            </a:r>
            <a:r>
              <a:rPr lang="en-US" sz="1800" i="1" dirty="0" smtClean="0">
                <a:latin typeface="Courier New" pitchFamily="49" charset="0"/>
              </a:rPr>
              <a:t>buff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size_t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i="1" dirty="0" err="1" smtClean="0">
                <a:latin typeface="Courier New" pitchFamily="49" charset="0"/>
              </a:rPr>
              <a:t>mbytes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i="1" dirty="0" smtClean="0">
                <a:latin typeface="Courier New" pitchFamily="49" charset="0"/>
              </a:rPr>
              <a:t>flags, </a:t>
            </a:r>
            <a:r>
              <a:rPr lang="en-US" sz="1800" b="1" dirty="0" err="1" smtClean="0">
                <a:latin typeface="Courier New" pitchFamily="49" charset="0"/>
              </a:rPr>
              <a:t>struct</a:t>
            </a:r>
            <a:r>
              <a:rPr lang="en-US" sz="1800" b="1" i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sockaddr</a:t>
            </a:r>
            <a:r>
              <a:rPr lang="en-US" sz="1800" b="1" i="1" dirty="0" smtClean="0">
                <a:latin typeface="Courier New" pitchFamily="49" charset="0"/>
              </a:rPr>
              <a:t> *</a:t>
            </a:r>
            <a:r>
              <a:rPr lang="en-US" sz="1800" i="1" dirty="0" smtClean="0">
                <a:latin typeface="Courier New" pitchFamily="49" charset="0"/>
              </a:rPr>
              <a:t>from, </a:t>
            </a:r>
            <a:r>
              <a:rPr lang="en-US" sz="1800" b="1" dirty="0" err="1" smtClean="0">
                <a:latin typeface="Courier New" pitchFamily="49" charset="0"/>
              </a:rPr>
              <a:t>socklen</a:t>
            </a:r>
            <a:r>
              <a:rPr lang="en-US" sz="1800" b="1" i="1" dirty="0" err="1" smtClean="0">
                <a:latin typeface="Courier New" pitchFamily="49" charset="0"/>
              </a:rPr>
              <a:t>_</a:t>
            </a:r>
            <a:r>
              <a:rPr lang="en-US" sz="1800" b="1" dirty="0" err="1" smtClean="0">
                <a:latin typeface="Courier New" pitchFamily="49" charset="0"/>
              </a:rPr>
              <a:t>t</a:t>
            </a:r>
            <a:r>
              <a:rPr lang="en-US" sz="1800" b="1" i="1" dirty="0" smtClean="0">
                <a:latin typeface="Courier New" pitchFamily="49" charset="0"/>
              </a:rPr>
              <a:t> *</a:t>
            </a:r>
            <a:r>
              <a:rPr lang="en-US" sz="1800" i="1" dirty="0" err="1" smtClean="0">
                <a:latin typeface="Courier New" pitchFamily="49" charset="0"/>
              </a:rPr>
              <a:t>addrlen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u="sng" dirty="0" err="1" smtClean="0">
                <a:latin typeface="Courier New" pitchFamily="49" charset="0"/>
              </a:rPr>
              <a:t>sendto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i="1" dirty="0" err="1" smtClean="0">
                <a:latin typeface="Courier New" pitchFamily="49" charset="0"/>
              </a:rPr>
              <a:t>sockfd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b="1" dirty="0" smtClean="0">
                <a:latin typeface="Courier New" pitchFamily="49" charset="0"/>
              </a:rPr>
              <a:t>void *</a:t>
            </a:r>
            <a:r>
              <a:rPr lang="en-US" sz="1800" i="1" dirty="0" smtClean="0">
                <a:latin typeface="Courier New" pitchFamily="49" charset="0"/>
              </a:rPr>
              <a:t>buff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i="1" dirty="0" err="1" smtClean="0">
                <a:latin typeface="Courier New" pitchFamily="49" charset="0"/>
              </a:rPr>
              <a:t>mbytes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i="1" dirty="0" smtClean="0">
                <a:latin typeface="Courier New" pitchFamily="49" charset="0"/>
              </a:rPr>
              <a:t>flags, </a:t>
            </a:r>
            <a:r>
              <a:rPr lang="en-US" sz="1800" dirty="0" err="1" smtClean="0">
                <a:latin typeface="Courier New" pitchFamily="49" charset="0"/>
              </a:rPr>
              <a:t>const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struct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sockaddr</a:t>
            </a:r>
            <a:r>
              <a:rPr lang="en-US" sz="1800" b="1" dirty="0" smtClean="0">
                <a:latin typeface="Courier New" pitchFamily="49" charset="0"/>
              </a:rPr>
              <a:t> *</a:t>
            </a:r>
            <a:r>
              <a:rPr lang="en-US" sz="1800" i="1" dirty="0" smtClean="0">
                <a:latin typeface="Courier New" pitchFamily="49" charset="0"/>
              </a:rPr>
              <a:t>to</a:t>
            </a:r>
            <a:r>
              <a:rPr lang="en-US" sz="1800" dirty="0" smtClean="0">
                <a:latin typeface="Courier New" pitchFamily="49" charset="0"/>
              </a:rPr>
              <a:t>,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socklen_t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i="1" dirty="0" err="1" smtClean="0">
                <a:latin typeface="Courier New" pitchFamily="49" charset="0"/>
              </a:rPr>
              <a:t>addrlen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endParaRPr lang="en-US" sz="1800" dirty="0" smtClean="0">
              <a:latin typeface="Courier New" pitchFamily="49" charset="0"/>
            </a:endParaRPr>
          </a:p>
          <a:p>
            <a:r>
              <a:rPr lang="en-US" dirty="0" smtClean="0"/>
              <a:t>Same as </a:t>
            </a:r>
            <a:r>
              <a:rPr lang="en-US" dirty="0" err="1" smtClean="0">
                <a:latin typeface="Courier New" pitchFamily="49" charset="0"/>
              </a:rPr>
              <a:t>recv</a:t>
            </a:r>
            <a:r>
              <a:rPr lang="en-US" dirty="0" smtClean="0">
                <a:latin typeface="Courier New" pitchFamily="49" charset="0"/>
              </a:rPr>
              <a:t>()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</a:rPr>
              <a:t>send()</a:t>
            </a:r>
            <a:r>
              <a:rPr lang="en-US" dirty="0" smtClean="0"/>
              <a:t> but for </a:t>
            </a:r>
            <a:r>
              <a:rPr lang="en-US" i="1" dirty="0" err="1" smtClean="0"/>
              <a:t>addr</a:t>
            </a:r>
            <a:endParaRPr lang="en-US" i="1" dirty="0" smtClean="0"/>
          </a:p>
          <a:p>
            <a:pPr lvl="1"/>
            <a:r>
              <a:rPr lang="en-US" dirty="0" err="1" smtClean="0">
                <a:latin typeface="Courier New" pitchFamily="49" charset="0"/>
              </a:rPr>
              <a:t>recvfrom</a:t>
            </a:r>
            <a:r>
              <a:rPr lang="en-US" dirty="0" smtClean="0"/>
              <a:t> fills in address of where packet came from</a:t>
            </a:r>
          </a:p>
          <a:p>
            <a:pPr lvl="1"/>
            <a:r>
              <a:rPr lang="en-US" dirty="0" err="1" smtClean="0">
                <a:latin typeface="Courier New" pitchFamily="49" charset="0"/>
              </a:rPr>
              <a:t>sendto</a:t>
            </a:r>
            <a:r>
              <a:rPr lang="en-US" dirty="0" smtClean="0"/>
              <a:t> requires address of where sending packet to</a:t>
            </a:r>
          </a:p>
        </p:txBody>
      </p:sp>
    </p:spTree>
    <p:extLst>
      <p:ext uri="{BB962C8B-B14F-4D97-AF65-F5344CB8AC3E}">
        <p14:creationId xmlns:p14="http://schemas.microsoft.com/office/powerpoint/2010/main" val="361547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urier New" pitchFamily="49" charset="0"/>
              </a:rPr>
              <a:t>connect()</a:t>
            </a:r>
            <a:r>
              <a:rPr lang="en-US" smtClean="0"/>
              <a:t> with UDP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Record address and port of peer</a:t>
            </a:r>
          </a:p>
          <a:p>
            <a:pPr lvl="1"/>
            <a:r>
              <a:rPr lang="en-US" dirty="0" smtClean="0"/>
              <a:t>datagrams to/from others are not allowed</a:t>
            </a:r>
          </a:p>
          <a:p>
            <a:pPr lvl="1"/>
            <a:r>
              <a:rPr lang="en-US" dirty="0" smtClean="0"/>
              <a:t>does not do three way handshake, or connection</a:t>
            </a:r>
          </a:p>
          <a:p>
            <a:pPr lvl="1"/>
            <a:r>
              <a:rPr lang="en-US" dirty="0" smtClean="0"/>
              <a:t>“connect” a misnomer, here.  Should be </a:t>
            </a:r>
            <a:r>
              <a:rPr lang="en-US" dirty="0" err="1" smtClean="0">
                <a:latin typeface="Courier New" pitchFamily="49" charset="0"/>
              </a:rPr>
              <a:t>setpeername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latin typeface="Courier New" pitchFamily="49" charset="0"/>
              </a:rPr>
              <a:t>send</a:t>
            </a:r>
            <a:r>
              <a:rPr lang="en-US" dirty="0" smtClean="0"/>
              <a:t>() instead of </a:t>
            </a:r>
            <a:r>
              <a:rPr lang="en-US" dirty="0" err="1" smtClean="0">
                <a:latin typeface="Courier New" pitchFamily="49" charset="0"/>
              </a:rPr>
              <a:t>sendto</a:t>
            </a:r>
            <a:r>
              <a:rPr lang="en-US" dirty="0" smtClean="0"/>
              <a:t>()</a:t>
            </a:r>
          </a:p>
          <a:p>
            <a:r>
              <a:rPr lang="en-US" dirty="0" smtClean="0"/>
              <a:t>Use </a:t>
            </a:r>
            <a:r>
              <a:rPr lang="en-US" dirty="0" err="1" smtClean="0">
                <a:latin typeface="Courier New" pitchFamily="49" charset="0"/>
              </a:rPr>
              <a:t>recv</a:t>
            </a:r>
            <a:r>
              <a:rPr lang="en-US" dirty="0" smtClean="0"/>
              <a:t>() instead of </a:t>
            </a:r>
            <a:r>
              <a:rPr lang="en-US" dirty="0" err="1" smtClean="0">
                <a:latin typeface="Courier New" pitchFamily="49" charset="0"/>
              </a:rPr>
              <a:t>recvfrom</a:t>
            </a:r>
            <a:r>
              <a:rPr lang="en-US" dirty="0" smtClean="0"/>
              <a:t>()</a:t>
            </a:r>
          </a:p>
          <a:p>
            <a:r>
              <a:rPr lang="en-US" dirty="0" smtClean="0"/>
              <a:t>Can change connect or </a:t>
            </a:r>
            <a:r>
              <a:rPr lang="en-US" dirty="0" err="1" smtClean="0"/>
              <a:t>unconnect</a:t>
            </a:r>
            <a:r>
              <a:rPr lang="en-US" dirty="0" smtClean="0"/>
              <a:t> by repeating </a:t>
            </a:r>
            <a:r>
              <a:rPr lang="en-US" dirty="0" smtClean="0">
                <a:latin typeface="Courier New" pitchFamily="49" charset="0"/>
              </a:rPr>
              <a:t>connect</a:t>
            </a:r>
            <a:r>
              <a:rPr lang="en-US" dirty="0" smtClean="0"/>
              <a:t>() call</a:t>
            </a:r>
          </a:p>
          <a:p>
            <a:r>
              <a:rPr lang="en-US" dirty="0" smtClean="0"/>
              <a:t>(Can do similar with </a:t>
            </a:r>
            <a:r>
              <a:rPr lang="en-US" dirty="0" smtClean="0">
                <a:latin typeface="Courier New" pitchFamily="49" charset="0"/>
              </a:rPr>
              <a:t>bind()</a:t>
            </a:r>
            <a:r>
              <a:rPr lang="en-US" dirty="0" smtClean="0"/>
              <a:t> on receiver)</a:t>
            </a:r>
          </a:p>
        </p:txBody>
      </p:sp>
    </p:spTree>
    <p:extLst>
      <p:ext uri="{BB962C8B-B14F-4D97-AF65-F5344CB8AC3E}">
        <p14:creationId xmlns:p14="http://schemas.microsoft.com/office/powerpoint/2010/main" val="23352916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use connected UDP?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68363" y="1600200"/>
            <a:ext cx="3810000" cy="5027613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sz="3200" dirty="0" smtClean="0"/>
              <a:t>Send two datagrams unconnected: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dirty="0" smtClean="0"/>
              <a:t>connect the socket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dirty="0" smtClean="0"/>
              <a:t>output first </a:t>
            </a:r>
            <a:r>
              <a:rPr lang="en-US" dirty="0" err="1" smtClean="0"/>
              <a:t>dgram</a:t>
            </a:r>
            <a:endParaRPr lang="en-US" dirty="0" smtClean="0"/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dirty="0" err="1" smtClean="0"/>
              <a:t>unconnect</a:t>
            </a:r>
            <a:r>
              <a:rPr lang="en-US" dirty="0" smtClean="0"/>
              <a:t> the socket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dirty="0" smtClean="0"/>
              <a:t>connect the socket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dirty="0" err="1" smtClean="0"/>
              <a:t>ouput</a:t>
            </a:r>
            <a:r>
              <a:rPr lang="en-US" dirty="0" smtClean="0"/>
              <a:t> second </a:t>
            </a:r>
            <a:r>
              <a:rPr lang="en-US" dirty="0" err="1" smtClean="0"/>
              <a:t>dgram</a:t>
            </a:r>
            <a:endParaRPr lang="en-US" dirty="0" smtClean="0"/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dirty="0" err="1" smtClean="0"/>
              <a:t>unconnect</a:t>
            </a:r>
            <a:r>
              <a:rPr lang="en-US" dirty="0" smtClean="0"/>
              <a:t> the socket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endParaRPr lang="en-US" dirty="0" smtClean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600200"/>
            <a:ext cx="4038600" cy="4525963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sz="3200" dirty="0" smtClean="0"/>
              <a:t>Send two datagrams connected: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dirty="0" smtClean="0"/>
              <a:t>connect the socket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dirty="0" smtClean="0"/>
              <a:t>output first </a:t>
            </a:r>
            <a:r>
              <a:rPr lang="en-US" dirty="0" err="1" smtClean="0"/>
              <a:t>dgram</a:t>
            </a:r>
            <a:endParaRPr lang="en-US" dirty="0" smtClean="0"/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US" dirty="0" err="1" smtClean="0"/>
              <a:t>ouput</a:t>
            </a:r>
            <a:r>
              <a:rPr lang="en-US" dirty="0" smtClean="0"/>
              <a:t> second </a:t>
            </a:r>
            <a:r>
              <a:rPr lang="en-US" dirty="0" err="1" smtClean="0"/>
              <a:t>dgram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37761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Socket basics					</a:t>
            </a:r>
            <a:r>
              <a:rPr lang="en-US" dirty="0" smtClean="0">
                <a:solidFill>
                  <a:srgbClr val="009900"/>
                </a:solidFill>
              </a:rPr>
              <a:t>(done)</a:t>
            </a:r>
          </a:p>
          <a:p>
            <a:r>
              <a:rPr lang="en-US" dirty="0" smtClean="0"/>
              <a:t>Socket details (TCP and UDP)		</a:t>
            </a:r>
            <a:r>
              <a:rPr lang="en-US" dirty="0" smtClean="0">
                <a:solidFill>
                  <a:srgbClr val="009900"/>
                </a:solidFill>
              </a:rPr>
              <a:t>(done)</a:t>
            </a:r>
          </a:p>
          <a:p>
            <a:r>
              <a:rPr lang="en-US" dirty="0" smtClean="0"/>
              <a:t>Socket options				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 smtClean="0"/>
          </a:p>
          <a:p>
            <a:r>
              <a:rPr lang="en-US" dirty="0" smtClean="0"/>
              <a:t>Final notes</a:t>
            </a:r>
          </a:p>
        </p:txBody>
      </p:sp>
    </p:spTree>
    <p:extLst>
      <p:ext uri="{BB962C8B-B14F-4D97-AF65-F5344CB8AC3E}">
        <p14:creationId xmlns:p14="http://schemas.microsoft.com/office/powerpoint/2010/main" val="27688606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Socket Options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Courier New" pitchFamily="49" charset="0"/>
              </a:rPr>
              <a:t>setsockopt</a:t>
            </a:r>
            <a:r>
              <a:rPr lang="en-US" dirty="0" smtClean="0">
                <a:latin typeface="Courier New" pitchFamily="49" charset="0"/>
              </a:rPr>
              <a:t>()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itchFamily="49" charset="0"/>
              </a:rPr>
              <a:t>getsockopt</a:t>
            </a:r>
            <a:r>
              <a:rPr lang="en-US" dirty="0" smtClean="0">
                <a:latin typeface="Courier New" pitchFamily="49" charset="0"/>
              </a:rPr>
              <a:t>()</a:t>
            </a:r>
          </a:p>
          <a:p>
            <a:r>
              <a:rPr lang="en-US" dirty="0" smtClean="0"/>
              <a:t>SO_LINGER</a:t>
            </a:r>
          </a:p>
          <a:p>
            <a:pPr lvl="1"/>
            <a:r>
              <a:rPr lang="en-US" dirty="0" smtClean="0"/>
              <a:t>upon close, discard data or block until sent</a:t>
            </a:r>
          </a:p>
          <a:p>
            <a:r>
              <a:rPr lang="en-US" dirty="0" smtClean="0"/>
              <a:t>SO_RCVBUF, SO_SNDBUF</a:t>
            </a:r>
          </a:p>
          <a:p>
            <a:pPr lvl="1"/>
            <a:r>
              <a:rPr lang="en-US" dirty="0" smtClean="0"/>
              <a:t>change buffer sizes</a:t>
            </a:r>
          </a:p>
          <a:p>
            <a:pPr lvl="1"/>
            <a:r>
              <a:rPr lang="en-US" dirty="0" smtClean="0"/>
              <a:t>for TCP is “pipeline”, for UDP is “discard”</a:t>
            </a:r>
          </a:p>
          <a:p>
            <a:r>
              <a:rPr lang="en-US" dirty="0" smtClean="0"/>
              <a:t>SO_RCVLOWAT, SO_SNDLOWAT</a:t>
            </a:r>
          </a:p>
          <a:p>
            <a:pPr lvl="1"/>
            <a:r>
              <a:rPr lang="en-US" dirty="0" smtClean="0"/>
              <a:t>how much data before “readable” via </a:t>
            </a:r>
            <a:r>
              <a:rPr lang="en-US" dirty="0" smtClean="0">
                <a:latin typeface="Courier New" pitchFamily="49" charset="0"/>
              </a:rPr>
              <a:t>select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SO_RCVTIMEO, SO_SNDTIMEO</a:t>
            </a:r>
          </a:p>
          <a:p>
            <a:pPr lvl="1"/>
            <a:r>
              <a:rPr lang="en-US" dirty="0" smtClean="0"/>
              <a:t>timeouts</a:t>
            </a:r>
          </a:p>
        </p:txBody>
      </p:sp>
    </p:spTree>
    <p:extLst>
      <p:ext uri="{BB962C8B-B14F-4D97-AF65-F5344CB8AC3E}">
        <p14:creationId xmlns:p14="http://schemas.microsoft.com/office/powerpoint/2010/main" val="23397868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Socket Options (TCP)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TCP_KEEPALIVE</a:t>
            </a:r>
          </a:p>
          <a:p>
            <a:pPr lvl="1"/>
            <a:r>
              <a:rPr lang="en-US" smtClean="0"/>
              <a:t>idle time before close (2 hours, default)</a:t>
            </a:r>
          </a:p>
          <a:p>
            <a:r>
              <a:rPr lang="en-US" smtClean="0"/>
              <a:t>TCP_MAXRT</a:t>
            </a:r>
          </a:p>
          <a:p>
            <a:pPr lvl="1"/>
            <a:r>
              <a:rPr lang="en-US" smtClean="0"/>
              <a:t>set timeout value</a:t>
            </a:r>
          </a:p>
          <a:p>
            <a:r>
              <a:rPr lang="en-US" smtClean="0"/>
              <a:t>TCP_NODELAY</a:t>
            </a:r>
          </a:p>
          <a:p>
            <a:pPr lvl="1"/>
            <a:r>
              <a:rPr lang="en-US" smtClean="0"/>
              <a:t>disable Nagle Algorithm</a:t>
            </a:r>
          </a:p>
          <a:p>
            <a:pPr lvl="1"/>
            <a:r>
              <a:rPr lang="en-US" smtClean="0"/>
              <a:t>won’t buffer data for larger chunk, but sends immediately</a:t>
            </a:r>
          </a:p>
          <a:p>
            <a:pPr lvl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013899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fcntl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‘File control’ but used for sockets, too</a:t>
            </a:r>
          </a:p>
          <a:p>
            <a:r>
              <a:rPr lang="en-US" dirty="0" smtClean="0"/>
              <a:t>Signal driven sockets</a:t>
            </a:r>
          </a:p>
          <a:p>
            <a:r>
              <a:rPr lang="en-US" dirty="0" smtClean="0"/>
              <a:t>Set socket owner</a:t>
            </a:r>
          </a:p>
          <a:p>
            <a:r>
              <a:rPr lang="en-US" dirty="0" smtClean="0"/>
              <a:t>Get socket owner</a:t>
            </a:r>
          </a:p>
          <a:p>
            <a:r>
              <a:rPr lang="en-US" dirty="0" smtClean="0"/>
              <a:t>Set socket non-blocking</a:t>
            </a:r>
          </a:p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sz="3000" dirty="0" smtClean="0">
                <a:latin typeface="Courier New" pitchFamily="49" charset="0"/>
              </a:rPr>
              <a:t>flags = </a:t>
            </a:r>
            <a:r>
              <a:rPr lang="en-US" sz="3000" dirty="0" err="1" smtClean="0">
                <a:latin typeface="Courier New" pitchFamily="49" charset="0"/>
              </a:rPr>
              <a:t>fcntl</a:t>
            </a:r>
            <a:r>
              <a:rPr lang="en-US" sz="3000" dirty="0" smtClean="0">
                <a:latin typeface="Courier New" pitchFamily="49" charset="0"/>
              </a:rPr>
              <a:t>(</a:t>
            </a:r>
            <a:r>
              <a:rPr lang="en-US" sz="3000" dirty="0" err="1" smtClean="0">
                <a:latin typeface="Courier New" pitchFamily="49" charset="0"/>
              </a:rPr>
              <a:t>sockfd</a:t>
            </a:r>
            <a:r>
              <a:rPr lang="en-US" sz="3000" dirty="0" smtClean="0">
                <a:latin typeface="Courier New" pitchFamily="49" charset="0"/>
              </a:rPr>
              <a:t>, F_GETFL, 0);</a:t>
            </a:r>
          </a:p>
          <a:p>
            <a:pPr>
              <a:buFontTx/>
              <a:buNone/>
            </a:pPr>
            <a:r>
              <a:rPr lang="en-US" sz="3000" dirty="0" smtClean="0">
                <a:latin typeface="Courier New" pitchFamily="49" charset="0"/>
              </a:rPr>
              <a:t>	flags |= O_NONBLOCK;</a:t>
            </a:r>
          </a:p>
          <a:p>
            <a:pPr>
              <a:buFontTx/>
              <a:buNone/>
            </a:pPr>
            <a:r>
              <a:rPr lang="en-US" sz="3000" dirty="0" smtClean="0">
                <a:latin typeface="Courier New" pitchFamily="49" charset="0"/>
              </a:rPr>
              <a:t>	</a:t>
            </a:r>
            <a:r>
              <a:rPr lang="en-US" sz="3000" dirty="0" err="1" smtClean="0">
                <a:latin typeface="Courier New" pitchFamily="49" charset="0"/>
              </a:rPr>
              <a:t>fcntl</a:t>
            </a:r>
            <a:r>
              <a:rPr lang="en-US" sz="3000" dirty="0" smtClean="0">
                <a:latin typeface="Courier New" pitchFamily="49" charset="0"/>
              </a:rPr>
              <a:t>(</a:t>
            </a:r>
            <a:r>
              <a:rPr lang="en-US" sz="3000" dirty="0" err="1" smtClean="0">
                <a:latin typeface="Courier New" pitchFamily="49" charset="0"/>
              </a:rPr>
              <a:t>sockfd</a:t>
            </a:r>
            <a:r>
              <a:rPr lang="en-US" sz="3000" dirty="0" smtClean="0">
                <a:latin typeface="Courier New" pitchFamily="49" charset="0"/>
              </a:rPr>
              <a:t>, F_SETFL, flags);</a:t>
            </a:r>
          </a:p>
          <a:p>
            <a:r>
              <a:rPr lang="en-US" dirty="0" smtClean="0"/>
              <a:t>Beware not getting flags before setting!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80294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Notes – Distributed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TCP (not UDP)</a:t>
            </a:r>
          </a:p>
          <a:p>
            <a:r>
              <a:rPr lang="en-US" i="1" dirty="0" smtClean="0"/>
              <a:t>Does</a:t>
            </a:r>
            <a:r>
              <a:rPr lang="en-US" dirty="0" smtClean="0"/>
              <a:t> need to handle more than one client at a time (a </a:t>
            </a:r>
            <a:r>
              <a:rPr lang="en-US" i="1" dirty="0" smtClean="0"/>
              <a:t>concurrent</a:t>
            </a:r>
            <a:r>
              <a:rPr lang="en-US" dirty="0" smtClean="0"/>
              <a:t> server)</a:t>
            </a:r>
          </a:p>
          <a:p>
            <a:r>
              <a:rPr lang="en-US" dirty="0" smtClean="0"/>
              <a:t>Refer to sample code online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talk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listen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Recommendation:</a:t>
            </a:r>
          </a:p>
          <a:p>
            <a:pPr lvl="1"/>
            <a:r>
              <a:rPr lang="en-US" dirty="0" smtClean="0"/>
              <a:t>Develop shell independently of sockets</a:t>
            </a:r>
          </a:p>
        </p:txBody>
      </p:sp>
    </p:spTree>
    <p:extLst>
      <p:ext uri="{BB962C8B-B14F-4D97-AF65-F5344CB8AC3E}">
        <p14:creationId xmlns:p14="http://schemas.microsoft.com/office/powerpoint/2010/main" val="984697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Socket Basics (1 of 2)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An end-point for an Internet network connection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What application layer “plugs into”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u="sng" dirty="0" smtClean="0"/>
              <a:t>User Application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b="1" i="1" u="sng" dirty="0" smtClean="0">
                <a:solidFill>
                  <a:srgbClr val="0070C0"/>
                </a:solidFill>
              </a:rPr>
              <a:t>Socket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u="sng" dirty="0" smtClean="0"/>
              <a:t>Operating System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u="sng" dirty="0" smtClean="0"/>
              <a:t>Transport Layer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u="sng" dirty="0" smtClean="0"/>
              <a:t>Network Layer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User sees “descriptor” - integer index or object handle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Like: </a:t>
            </a:r>
            <a:r>
              <a:rPr lang="en-US" sz="2000" dirty="0" smtClean="0">
                <a:latin typeface="Courier New" pitchFamily="49" charset="0"/>
              </a:rPr>
              <a:t>FILE *</a:t>
            </a:r>
            <a:r>
              <a:rPr lang="en-US" sz="2000" dirty="0" smtClean="0"/>
              <a:t>, or file index from </a:t>
            </a:r>
            <a:r>
              <a:rPr lang="en-US" sz="2000" dirty="0" smtClean="0">
                <a:latin typeface="Courier New" pitchFamily="49" charset="0"/>
              </a:rPr>
              <a:t>open()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</a:t>
            </a:r>
            <a:r>
              <a:rPr lang="en-US" sz="2000" dirty="0" smtClean="0"/>
              <a:t>eturned by </a:t>
            </a:r>
            <a:r>
              <a:rPr lang="en-US" sz="2000" dirty="0" smtClean="0">
                <a:latin typeface="Courier New" pitchFamily="49" charset="0"/>
              </a:rPr>
              <a:t>socket()</a:t>
            </a:r>
            <a:r>
              <a:rPr lang="en-US" sz="2000" dirty="0" smtClean="0"/>
              <a:t> call (more later)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</a:t>
            </a:r>
            <a:r>
              <a:rPr lang="en-US" sz="2000" dirty="0" smtClean="0"/>
              <a:t>rogrammer cares about Application Programming Interface (API)</a:t>
            </a:r>
          </a:p>
        </p:txBody>
      </p:sp>
    </p:spTree>
    <p:extLst>
      <p:ext uri="{BB962C8B-B14F-4D97-AF65-F5344CB8AC3E}">
        <p14:creationId xmlns:p14="http://schemas.microsoft.com/office/powerpoint/2010/main" val="846099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Socket Basics (2 of 2)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point determined by two things:</a:t>
            </a:r>
          </a:p>
          <a:p>
            <a:pPr lvl="1"/>
            <a:r>
              <a:rPr lang="en-US" dirty="0" smtClean="0"/>
              <a:t>Host address: IP address is </a:t>
            </a:r>
            <a:r>
              <a:rPr lang="en-US" i="1" dirty="0" smtClean="0">
                <a:solidFill>
                  <a:srgbClr val="0070C0"/>
                </a:solidFill>
              </a:rPr>
              <a:t>Network Layer</a:t>
            </a:r>
          </a:p>
          <a:p>
            <a:pPr lvl="1"/>
            <a:r>
              <a:rPr lang="en-US" dirty="0" smtClean="0"/>
              <a:t>Port number: is </a:t>
            </a:r>
            <a:r>
              <a:rPr lang="en-US" i="1" dirty="0" smtClean="0">
                <a:solidFill>
                  <a:srgbClr val="008000"/>
                </a:solidFill>
              </a:rPr>
              <a:t>Transport Layer</a:t>
            </a:r>
          </a:p>
          <a:p>
            <a:r>
              <a:rPr lang="en-US" dirty="0" smtClean="0"/>
              <a:t>Two end-points determine connection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socket pair</a:t>
            </a:r>
          </a:p>
          <a:p>
            <a:pPr lvl="1"/>
            <a:r>
              <a:rPr lang="en-US" dirty="0" smtClean="0"/>
              <a:t>c1: </a:t>
            </a:r>
            <a:r>
              <a:rPr lang="en-US" sz="2400" dirty="0" smtClean="0">
                <a:latin typeface="Courier New" pitchFamily="49" charset="0"/>
              </a:rPr>
              <a:t>206.62.226.35,p21</a:t>
            </a:r>
            <a:r>
              <a:rPr lang="en-US" sz="2400" dirty="0" smtClean="0"/>
              <a:t> + </a:t>
            </a:r>
            <a:r>
              <a:rPr lang="en-US" sz="2400" dirty="0" smtClean="0">
                <a:latin typeface="Courier New" pitchFamily="49" charset="0"/>
              </a:rPr>
              <a:t>198.69.10.2,p1500</a:t>
            </a:r>
            <a:endParaRPr lang="en-US" sz="2000" dirty="0" smtClean="0">
              <a:latin typeface="Courier New" pitchFamily="49" charset="0"/>
            </a:endParaRPr>
          </a:p>
          <a:p>
            <a:pPr lvl="1"/>
            <a:r>
              <a:rPr lang="en-US" dirty="0" smtClean="0"/>
              <a:t>c2: </a:t>
            </a:r>
            <a:r>
              <a:rPr lang="en-US" sz="2400" dirty="0" smtClean="0">
                <a:latin typeface="Courier New" pitchFamily="49" charset="0"/>
              </a:rPr>
              <a:t>206.62.226.35,p21</a:t>
            </a:r>
            <a:r>
              <a:rPr lang="en-US" sz="2400" dirty="0" smtClean="0"/>
              <a:t> + </a:t>
            </a:r>
            <a:r>
              <a:rPr lang="en-US" sz="2400" dirty="0" smtClean="0">
                <a:latin typeface="Courier New" pitchFamily="49" charset="0"/>
              </a:rPr>
              <a:t>198.69.10.2,p1499</a:t>
            </a:r>
            <a:endParaRPr lang="en-US" sz="2000" dirty="0" smtClean="0">
              <a:latin typeface="Courier New" pitchFamily="49" charset="0"/>
            </a:endParaRP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5807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Ports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Numbers (below is typical, since vary by OS):</a:t>
            </a:r>
          </a:p>
          <a:p>
            <a:pPr lvl="1"/>
            <a:r>
              <a:rPr lang="en-US" dirty="0" smtClean="0">
                <a:latin typeface="Courier New" pitchFamily="49" charset="0"/>
              </a:rPr>
              <a:t>0-1023</a:t>
            </a:r>
            <a:r>
              <a:rPr lang="en-US" dirty="0" smtClean="0"/>
              <a:t> “reserved”, must be root</a:t>
            </a:r>
          </a:p>
          <a:p>
            <a:pPr lvl="1"/>
            <a:r>
              <a:rPr lang="en-US" dirty="0" smtClean="0">
                <a:latin typeface="Courier New" pitchFamily="49" charset="0"/>
              </a:rPr>
              <a:t>1024-5000</a:t>
            </a:r>
            <a:r>
              <a:rPr lang="en-US" dirty="0" smtClean="0"/>
              <a:t> “ephemeral”, temporary use</a:t>
            </a:r>
          </a:p>
          <a:p>
            <a:pPr lvl="1"/>
            <a:r>
              <a:rPr lang="en-US" dirty="0" smtClean="0"/>
              <a:t>Above </a:t>
            </a:r>
            <a:r>
              <a:rPr lang="en-US" dirty="0" smtClean="0">
                <a:latin typeface="Courier New" pitchFamily="49" charset="0"/>
              </a:rPr>
              <a:t>5000</a:t>
            </a:r>
            <a:r>
              <a:rPr lang="en-US" dirty="0" smtClean="0"/>
              <a:t> for general use</a:t>
            </a:r>
          </a:p>
          <a:p>
            <a:pPr lvl="2"/>
            <a:r>
              <a:rPr lang="en-US" dirty="0" smtClean="0"/>
              <a:t>(</a:t>
            </a:r>
            <a:r>
              <a:rPr lang="en-US" dirty="0" smtClean="0">
                <a:latin typeface="Courier New" pitchFamily="49" charset="0"/>
              </a:rPr>
              <a:t>50,000</a:t>
            </a:r>
            <a:r>
              <a:rPr lang="en-US" dirty="0" smtClean="0"/>
              <a:t> is specified max)</a:t>
            </a:r>
          </a:p>
          <a:p>
            <a:r>
              <a:rPr lang="en-US" dirty="0" smtClean="0"/>
              <a:t>Well-known, reserved services (see </a:t>
            </a:r>
            <a:r>
              <a:rPr lang="en-US" dirty="0" smtClean="0">
                <a:latin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</a:rPr>
              <a:t>etc</a:t>
            </a:r>
            <a:r>
              <a:rPr lang="en-US" dirty="0" smtClean="0">
                <a:latin typeface="Courier New" pitchFamily="49" charset="0"/>
              </a:rPr>
              <a:t>/services</a:t>
            </a:r>
            <a:r>
              <a:rPr lang="en-US" dirty="0" smtClean="0"/>
              <a:t> in Unix).  E.g., </a:t>
            </a:r>
          </a:p>
          <a:p>
            <a:pPr marL="457200" lvl="1" indent="0">
              <a:buNone/>
            </a:pPr>
            <a:r>
              <a:rPr lang="en-US" dirty="0" smtClean="0"/>
              <a:t>FTP 			21</a:t>
            </a:r>
          </a:p>
          <a:p>
            <a:pPr marL="457200" lvl="1" indent="0">
              <a:buNone/>
            </a:pPr>
            <a:r>
              <a:rPr lang="en-US" dirty="0" smtClean="0"/>
              <a:t>HTTP			80</a:t>
            </a:r>
          </a:p>
          <a:p>
            <a:pPr marL="457200" lvl="1" indent="0">
              <a:buNone/>
            </a:pPr>
            <a:r>
              <a:rPr lang="en-US" dirty="0" smtClean="0"/>
              <a:t>IMAP			220</a:t>
            </a:r>
          </a:p>
          <a:p>
            <a:pPr marL="457200" lvl="1" indent="0">
              <a:buNone/>
            </a:pPr>
            <a:r>
              <a:rPr lang="en-US" dirty="0" smtClean="0"/>
              <a:t>World of </a:t>
            </a:r>
            <a:r>
              <a:rPr lang="en-US" dirty="0" err="1" smtClean="0"/>
              <a:t>Warcraft</a:t>
            </a:r>
            <a:r>
              <a:rPr lang="en-US" dirty="0" smtClean="0"/>
              <a:t> 	1119 &amp; 3724</a:t>
            </a:r>
          </a:p>
        </p:txBody>
      </p:sp>
    </p:spTree>
    <p:extLst>
      <p:ext uri="{BB962C8B-B14F-4D97-AF65-F5344CB8AC3E}">
        <p14:creationId xmlns:p14="http://schemas.microsoft.com/office/powerpoint/2010/main" val="952477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Transport Layer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4400" cy="4724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70C0"/>
                </a:solidFill>
              </a:rPr>
              <a:t>UDP: </a:t>
            </a:r>
            <a:r>
              <a:rPr lang="en-US" dirty="0" smtClean="0"/>
              <a:t>User Datagram Protocol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 acknowledgements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 retransmissions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out of order, duplicates possible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connectionless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8000"/>
                </a:solidFill>
              </a:rPr>
              <a:t>TCP</a:t>
            </a:r>
            <a:r>
              <a:rPr lang="en-US" dirty="0" smtClean="0">
                <a:solidFill>
                  <a:srgbClr val="009900"/>
                </a:solidFill>
              </a:rPr>
              <a:t>: </a:t>
            </a:r>
            <a:r>
              <a:rPr lang="en-US" dirty="0" smtClean="0"/>
              <a:t>Transmission Control Protocol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reliable (in order, all arrive, no duplicates)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flow control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connection-based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Note, </a:t>
            </a:r>
            <a:r>
              <a:rPr lang="en-US" dirty="0" smtClean="0">
                <a:solidFill>
                  <a:srgbClr val="008000"/>
                </a:solidFill>
              </a:rPr>
              <a:t>TCP</a:t>
            </a:r>
            <a:r>
              <a:rPr lang="en-US" dirty="0" smtClean="0"/>
              <a:t> ~95% of all flows and packets on Internet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(What applications may use </a:t>
            </a:r>
            <a:r>
              <a:rPr lang="en-US" dirty="0" smtClean="0">
                <a:solidFill>
                  <a:srgbClr val="0070C0"/>
                </a:solidFill>
              </a:rPr>
              <a:t>UDP</a:t>
            </a:r>
            <a:r>
              <a:rPr lang="en-US" dirty="0" smtClean="0"/>
              <a:t>?)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(What protocol for distributed shell?)</a:t>
            </a:r>
          </a:p>
        </p:txBody>
      </p:sp>
    </p:spTree>
    <p:extLst>
      <p:ext uri="{BB962C8B-B14F-4D97-AF65-F5344CB8AC3E}">
        <p14:creationId xmlns:p14="http://schemas.microsoft.com/office/powerpoint/2010/main" val="2926026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Socket basics					</a:t>
            </a:r>
            <a:r>
              <a:rPr lang="en-US" dirty="0" smtClean="0">
                <a:solidFill>
                  <a:srgbClr val="009900"/>
                </a:solidFill>
              </a:rPr>
              <a:t>(done)</a:t>
            </a:r>
          </a:p>
          <a:p>
            <a:r>
              <a:rPr lang="en-US" dirty="0" smtClean="0"/>
              <a:t>Socket details (TCP and UDP)		</a:t>
            </a:r>
            <a:r>
              <a:rPr lang="en-US" dirty="0" smtClean="0">
                <a:solidFill>
                  <a:srgbClr val="FF0000"/>
                </a:solidFill>
              </a:rPr>
              <a:t>(next)</a:t>
            </a:r>
          </a:p>
          <a:p>
            <a:r>
              <a:rPr lang="en-US" dirty="0" smtClean="0"/>
              <a:t>Socket options</a:t>
            </a:r>
          </a:p>
          <a:p>
            <a:r>
              <a:rPr lang="en-US" dirty="0" smtClean="0"/>
              <a:t>Final notes</a:t>
            </a:r>
          </a:p>
        </p:txBody>
      </p:sp>
    </p:spTree>
    <p:extLst>
      <p:ext uri="{BB962C8B-B14F-4D97-AF65-F5344CB8AC3E}">
        <p14:creationId xmlns:p14="http://schemas.microsoft.com/office/powerpoint/2010/main" val="2041711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Details Mini-Outline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i="1" u="sng" dirty="0" smtClean="0">
                <a:solidFill>
                  <a:srgbClr val="0000FF"/>
                </a:solidFill>
              </a:rPr>
              <a:t>Unix Network Programming</a:t>
            </a:r>
            <a:r>
              <a:rPr lang="en-US" dirty="0" smtClean="0"/>
              <a:t>, W. Richard Stevens, 2nd edition, </a:t>
            </a:r>
            <a:r>
              <a:rPr lang="en-US" dirty="0" smtClean="0">
                <a:sym typeface="Symbol" pitchFamily="18" charset="2"/>
              </a:rPr>
              <a:t></a:t>
            </a:r>
            <a:r>
              <a:rPr lang="en-US" dirty="0" smtClean="0"/>
              <a:t>1998, Prentice Hall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>
                <a:hlinkClick r:id="rId3"/>
              </a:rPr>
              <a:t>Beej's</a:t>
            </a:r>
            <a:r>
              <a:rPr lang="en-US" dirty="0" smtClean="0">
                <a:hlinkClick r:id="rId3"/>
              </a:rPr>
              <a:t> </a:t>
            </a:r>
            <a:r>
              <a:rPr lang="en-US" dirty="0">
                <a:hlinkClick r:id="rId3"/>
              </a:rPr>
              <a:t>Guide to Network </a:t>
            </a:r>
            <a:r>
              <a:rPr lang="en-US" dirty="0" smtClean="0">
                <a:hlinkClick r:id="rId3"/>
              </a:rPr>
              <a:t>Programming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Project 2 </a:t>
            </a:r>
            <a:r>
              <a:rPr lang="en-US" dirty="0" smtClean="0">
                <a:sym typeface="Wingdings" pitchFamily="2" charset="2"/>
              </a:rPr>
              <a:t> Includes links to samples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TCP Server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8000"/>
                </a:solidFill>
              </a:rPr>
              <a:t>TCP Client (</a:t>
            </a:r>
            <a:r>
              <a:rPr lang="en-US" dirty="0" smtClean="0"/>
              <a:t>both in C)</a:t>
            </a:r>
          </a:p>
          <a:p>
            <a:r>
              <a:rPr lang="en-US" dirty="0" smtClean="0"/>
              <a:t>Addresses and Sockets</a:t>
            </a:r>
          </a:p>
          <a:p>
            <a:r>
              <a:rPr lang="en-US" dirty="0" smtClean="0"/>
              <a:t>Examples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talk-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listen-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dirty="0" smtClean="0"/>
              <a:t>, …)</a:t>
            </a:r>
          </a:p>
          <a:p>
            <a:r>
              <a:rPr lang="en-US" dirty="0" err="1" smtClean="0"/>
              <a:t>Misc</a:t>
            </a:r>
            <a:r>
              <a:rPr lang="en-US" dirty="0" smtClean="0"/>
              <a:t> stuff</a:t>
            </a:r>
          </a:p>
          <a:p>
            <a:pPr lvl="1"/>
            <a:r>
              <a:rPr lang="en-US" dirty="0" err="1" smtClean="0">
                <a:latin typeface="Courier New" pitchFamily="49" charset="0"/>
              </a:rPr>
              <a:t>setsockopt</a:t>
            </a:r>
            <a:r>
              <a:rPr lang="en-US" dirty="0" smtClean="0">
                <a:latin typeface="Courier New" pitchFamily="49" charset="0"/>
              </a:rPr>
              <a:t>()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itchFamily="49" charset="0"/>
              </a:rPr>
              <a:t>getsockopt</a:t>
            </a:r>
            <a:r>
              <a:rPr lang="en-US" dirty="0" smtClean="0">
                <a:latin typeface="Courier New" pitchFamily="49" charset="0"/>
              </a:rPr>
              <a:t>()</a:t>
            </a:r>
          </a:p>
          <a:p>
            <a:pPr lvl="1"/>
            <a:r>
              <a:rPr lang="en-US" dirty="0" err="1" smtClean="0">
                <a:latin typeface="Courier New" pitchFamily="49" charset="0"/>
              </a:rPr>
              <a:t>fcntl</a:t>
            </a:r>
            <a:r>
              <a:rPr lang="en-US" dirty="0" smtClean="0">
                <a:latin typeface="Courier New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002289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Addresses and Sockets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Structure to hold address information</a:t>
            </a:r>
          </a:p>
          <a:p>
            <a:r>
              <a:rPr lang="en-US" dirty="0" smtClean="0"/>
              <a:t>Functions pass info (e.g., address) from user to OS</a:t>
            </a:r>
          </a:p>
          <a:p>
            <a:pPr lvl="1">
              <a:buFontTx/>
              <a:buNone/>
            </a:pPr>
            <a:r>
              <a:rPr lang="en-US" dirty="0" smtClean="0">
                <a:latin typeface="Courier New" pitchFamily="49" charset="0"/>
              </a:rPr>
              <a:t>bind()</a:t>
            </a:r>
          </a:p>
          <a:p>
            <a:pPr lvl="1">
              <a:buFontTx/>
              <a:buNone/>
            </a:pPr>
            <a:r>
              <a:rPr lang="en-US" dirty="0" smtClean="0">
                <a:latin typeface="Courier New" pitchFamily="49" charset="0"/>
              </a:rPr>
              <a:t>connect()</a:t>
            </a:r>
          </a:p>
          <a:p>
            <a:pPr lvl="1">
              <a:buFontTx/>
              <a:buNone/>
            </a:pPr>
            <a:r>
              <a:rPr lang="en-US" dirty="0" err="1" smtClean="0">
                <a:latin typeface="Courier New" pitchFamily="49" charset="0"/>
              </a:rPr>
              <a:t>sendto</a:t>
            </a:r>
            <a:r>
              <a:rPr lang="en-US" dirty="0" smtClean="0">
                <a:latin typeface="Courier New" pitchFamily="49" charset="0"/>
              </a:rPr>
              <a:t>()</a:t>
            </a:r>
          </a:p>
          <a:p>
            <a:r>
              <a:rPr lang="en-US" dirty="0" smtClean="0"/>
              <a:t>Functions pass info (e.g., address) from OS to user</a:t>
            </a:r>
          </a:p>
          <a:p>
            <a:pPr lvl="1">
              <a:buFontTx/>
              <a:buNone/>
            </a:pPr>
            <a:r>
              <a:rPr lang="en-US" dirty="0" smtClean="0">
                <a:latin typeface="Courier New" pitchFamily="49" charset="0"/>
              </a:rPr>
              <a:t>accept()</a:t>
            </a:r>
          </a:p>
          <a:p>
            <a:pPr lvl="1">
              <a:buFontTx/>
              <a:buNone/>
            </a:pPr>
            <a:r>
              <a:rPr lang="en-US" dirty="0" err="1" smtClean="0">
                <a:latin typeface="Courier New" pitchFamily="49" charset="0"/>
              </a:rPr>
              <a:t>recvfrom</a:t>
            </a:r>
            <a:r>
              <a:rPr lang="en-US" dirty="0" smtClean="0">
                <a:latin typeface="Courier New" pitchFamily="49" charset="0"/>
              </a:rPr>
              <a:t>()</a:t>
            </a:r>
          </a:p>
          <a:p>
            <a:pPr lvl="1"/>
            <a:endParaRPr lang="en-US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358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1367</Words>
  <Application>Microsoft Office PowerPoint</Application>
  <PresentationFormat>On-screen Show (4:3)</PresentationFormat>
  <Paragraphs>300</Paragraphs>
  <Slides>28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Distributed Computing Systems</vt:lpstr>
      <vt:lpstr>Outline</vt:lpstr>
      <vt:lpstr>Socket Basics (1 of 2)</vt:lpstr>
      <vt:lpstr>Socket Basics (2 of 2)</vt:lpstr>
      <vt:lpstr>Ports</vt:lpstr>
      <vt:lpstr>Transport Layer</vt:lpstr>
      <vt:lpstr>Outline</vt:lpstr>
      <vt:lpstr>Socket Details Mini-Outline</vt:lpstr>
      <vt:lpstr>Addresses and Sockets</vt:lpstr>
      <vt:lpstr>Socket Address Structure</vt:lpstr>
      <vt:lpstr>TCP Client-Server</vt:lpstr>
      <vt:lpstr>socket()</vt:lpstr>
      <vt:lpstr>bind()</vt:lpstr>
      <vt:lpstr>listen()</vt:lpstr>
      <vt:lpstr>accept()</vt:lpstr>
      <vt:lpstr>close()</vt:lpstr>
      <vt:lpstr>TCP Client-Server</vt:lpstr>
      <vt:lpstr>connect()</vt:lpstr>
      <vt:lpstr>Sending and Receiving</vt:lpstr>
      <vt:lpstr>UDP Client-Server</vt:lpstr>
      <vt:lpstr>Sending and Receiving</vt:lpstr>
      <vt:lpstr>connect() with UDP</vt:lpstr>
      <vt:lpstr>Why use connected UDP?</vt:lpstr>
      <vt:lpstr>Outline</vt:lpstr>
      <vt:lpstr>Socket Options</vt:lpstr>
      <vt:lpstr>Socket Options (TCP)</vt:lpstr>
      <vt:lpstr>fcntl()</vt:lpstr>
      <vt:lpstr>Final Notes – Distributed Shell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Computing Systems</dc:title>
  <dc:creator>Mark Claypool</dc:creator>
  <cp:lastModifiedBy>Mark Claypool</cp:lastModifiedBy>
  <cp:revision>33</cp:revision>
  <cp:lastPrinted>2016-01-29T08:08:39Z</cp:lastPrinted>
  <dcterms:created xsi:type="dcterms:W3CDTF">2011-11-03T20:41:39Z</dcterms:created>
  <dcterms:modified xsi:type="dcterms:W3CDTF">2016-01-29T08:08:52Z</dcterms:modified>
</cp:coreProperties>
</file>