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8" r:id="rId3"/>
    <p:sldId id="259" r:id="rId4"/>
    <p:sldId id="260" r:id="rId5"/>
    <p:sldId id="261" r:id="rId6"/>
    <p:sldId id="264" r:id="rId7"/>
    <p:sldId id="267" r:id="rId8"/>
    <p:sldId id="268" r:id="rId9"/>
    <p:sldId id="269" r:id="rId10"/>
    <p:sldId id="262" r:id="rId11"/>
    <p:sldId id="263" r:id="rId12"/>
    <p:sldId id="265" r:id="rId13"/>
    <p:sldId id="266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-1484" y="-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4D2C6C-888E-4878-A607-3674B532D444}" type="datetimeFigureOut">
              <a:rPr lang="en-US" smtClean="0"/>
              <a:t>3/21/2014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0BBE91-BBE7-4CDF-A248-9DC92C0F02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043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CC326-7720-40EC-A072-C2331980F036}" type="datetimeFigureOut">
              <a:rPr lang="en-US" smtClean="0"/>
              <a:t>3/21/2014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40198-1DC0-4F84-811A-566CFBDA7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6083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CC326-7720-40EC-A072-C2331980F036}" type="datetimeFigureOut">
              <a:rPr lang="en-US" smtClean="0"/>
              <a:t>3/21/2014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40198-1DC0-4F84-811A-566CFBDA7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4570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CC326-7720-40EC-A072-C2331980F036}" type="datetimeFigureOut">
              <a:rPr lang="en-US" smtClean="0"/>
              <a:t>3/21/2014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40198-1DC0-4F84-811A-566CFBDA7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4510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CC326-7720-40EC-A072-C2331980F036}" type="datetimeFigureOut">
              <a:rPr lang="en-US" smtClean="0"/>
              <a:t>3/21/2014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40198-1DC0-4F84-811A-566CFBDA7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8429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CC326-7720-40EC-A072-C2331980F036}" type="datetimeFigureOut">
              <a:rPr lang="en-US" smtClean="0"/>
              <a:t>3/21/2014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40198-1DC0-4F84-811A-566CFBDA7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1136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CC326-7720-40EC-A072-C2331980F036}" type="datetimeFigureOut">
              <a:rPr lang="en-US" smtClean="0"/>
              <a:t>3/21/2014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40198-1DC0-4F84-811A-566CFBDA7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0468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CC326-7720-40EC-A072-C2331980F036}" type="datetimeFigureOut">
              <a:rPr lang="en-US" smtClean="0"/>
              <a:t>3/21/2014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40198-1DC0-4F84-811A-566CFBDA7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9145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CC326-7720-40EC-A072-C2331980F036}" type="datetimeFigureOut">
              <a:rPr lang="en-US" smtClean="0"/>
              <a:t>3/21/2014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40198-1DC0-4F84-811A-566CFBDA7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4877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CC326-7720-40EC-A072-C2331980F036}" type="datetimeFigureOut">
              <a:rPr lang="en-US" smtClean="0"/>
              <a:t>3/21/2014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40198-1DC0-4F84-811A-566CFBDA7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4315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CC326-7720-40EC-A072-C2331980F036}" type="datetimeFigureOut">
              <a:rPr lang="en-US" smtClean="0"/>
              <a:t>3/21/2014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40198-1DC0-4F84-811A-566CFBDA7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9261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CC326-7720-40EC-A072-C2331980F036}" type="datetimeFigureOut">
              <a:rPr lang="en-US" smtClean="0"/>
              <a:t>3/21/2014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40198-1DC0-4F84-811A-566CFBDA7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884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4CC326-7720-40EC-A072-C2331980F036}" type="datetimeFigureOut">
              <a:rPr lang="en-US" smtClean="0"/>
              <a:t>3/21/2014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F40198-1DC0-4F84-811A-566CFBDA7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2248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eb.cs.wpi.edu/~claypool/courses/4513-B11/projects/proj1/index.html#grade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eb.cs.wpi.edu/~cs4513/b11/samples/stat.c" TargetMode="External"/><Relationship Id="rId2" Type="http://schemas.openxmlformats.org/officeDocument/2006/relationships/hyperlink" Target="http://web.cs.wpi.edu/~cs4513/b11/samples/get-opt.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eb.cs.wpi.edu/~cs4513/b11/samples/touch.c" TargetMode="External"/><Relationship Id="rId5" Type="http://schemas.openxmlformats.org/officeDocument/2006/relationships/hyperlink" Target="http://web.cs.wpi.edu/~cs4513/b11/samples/ls.c" TargetMode="External"/><Relationship Id="rId4" Type="http://schemas.openxmlformats.org/officeDocument/2006/relationships/hyperlink" Target="http://web.cs.wpi.edu/~cs4513/b11/samples/env.c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ygwin.com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Distributed Computing Systems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Project 1 – Dumpster Diving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Due: Tuesday, March 25</a:t>
            </a:r>
            <a:r>
              <a:rPr lang="en-US" baseline="30000" dirty="0" smtClean="0">
                <a:solidFill>
                  <a:srgbClr val="0070C0"/>
                </a:solidFill>
              </a:rPr>
              <a:t>th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86677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Experiments</a:t>
            </a:r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Measure time to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link()</a:t>
            </a:r>
            <a:r>
              <a:rPr lang="en-US" dirty="0" smtClean="0">
                <a:cs typeface="Courier New" pitchFamily="49" charset="0"/>
              </a:rPr>
              <a:t>+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unlink()</a:t>
            </a:r>
            <a:r>
              <a:rPr lang="en-US" dirty="0" smtClean="0">
                <a:cs typeface="Courier New" pitchFamily="49" charset="0"/>
              </a:rPr>
              <a:t> </a:t>
            </a:r>
            <a:r>
              <a:rPr lang="en-US" dirty="0" smtClean="0"/>
              <a:t>or </a:t>
            </a:r>
            <a:r>
              <a:rPr lang="en-US" dirty="0" smtClean="0">
                <a:latin typeface="Courier New" pitchFamily="49" charset="0"/>
              </a:rPr>
              <a:t>rename</a:t>
            </a:r>
            <a:r>
              <a:rPr lang="en-US" dirty="0">
                <a:latin typeface="Courier New" pitchFamily="49" charset="0"/>
              </a:rPr>
              <a:t>()</a:t>
            </a:r>
          </a:p>
          <a:p>
            <a:pPr lvl="1"/>
            <a:r>
              <a:rPr lang="en-US" dirty="0"/>
              <a:t>Small operation so repeat and divide</a:t>
            </a:r>
          </a:p>
          <a:p>
            <a:r>
              <a:rPr lang="en-US" dirty="0"/>
              <a:t>Measure throughput (bytes/sec) for copy</a:t>
            </a:r>
          </a:p>
          <a:p>
            <a:pPr lvl="1"/>
            <a:r>
              <a:rPr lang="en-US" dirty="0"/>
              <a:t>Large file</a:t>
            </a:r>
          </a:p>
          <a:p>
            <a:r>
              <a:rPr lang="en-US" dirty="0"/>
              <a:t>Use </a:t>
            </a:r>
            <a:r>
              <a:rPr lang="en-US" dirty="0" smtClean="0">
                <a:latin typeface="Courier New" pitchFamily="49" charset="0"/>
              </a:rPr>
              <a:t>sync()</a:t>
            </a:r>
            <a:r>
              <a:rPr lang="en-US" dirty="0" smtClean="0"/>
              <a:t> </a:t>
            </a:r>
            <a:r>
              <a:rPr lang="en-US" dirty="0"/>
              <a:t>to be sure flushed and not in RAM</a:t>
            </a:r>
          </a:p>
          <a:p>
            <a:r>
              <a:rPr lang="en-US" dirty="0"/>
              <a:t>Again, put together </a:t>
            </a:r>
            <a:r>
              <a:rPr lang="en-US" dirty="0" smtClean="0"/>
              <a:t>have </a:t>
            </a:r>
            <a:r>
              <a:rPr lang="en-US" dirty="0"/>
              <a:t>per-file cost and </a:t>
            </a:r>
            <a:r>
              <a:rPr lang="en-US" dirty="0" smtClean="0"/>
              <a:t>per-byte </a:t>
            </a:r>
            <a:r>
              <a:rPr lang="en-US" dirty="0"/>
              <a:t>cost.  Use to predict time to </a:t>
            </a:r>
            <a:r>
              <a:rPr lang="en-US" dirty="0" err="1">
                <a:latin typeface="Courier New" pitchFamily="49" charset="0"/>
              </a:rPr>
              <a:t>rm</a:t>
            </a:r>
            <a:r>
              <a:rPr lang="en-US" dirty="0"/>
              <a:t> for large </a:t>
            </a:r>
            <a:r>
              <a:rPr lang="en-US" dirty="0" err="1"/>
              <a:t>dir</a:t>
            </a:r>
            <a:r>
              <a:rPr lang="en-US" dirty="0"/>
              <a:t> with many files</a:t>
            </a:r>
          </a:p>
          <a:p>
            <a:r>
              <a:rPr lang="en-US" dirty="0"/>
              <a:t>Measure </a:t>
            </a:r>
            <a:r>
              <a:rPr lang="en-US" dirty="0" smtClean="0"/>
              <a:t>time for many files (large and small) and </a:t>
            </a:r>
            <a:r>
              <a:rPr lang="en-US" dirty="0"/>
              <a:t>compare to predicted</a:t>
            </a:r>
          </a:p>
        </p:txBody>
      </p:sp>
    </p:spTree>
    <p:extLst>
      <p:ext uri="{BB962C8B-B14F-4D97-AF65-F5344CB8AC3E}">
        <p14:creationId xmlns:p14="http://schemas.microsoft.com/office/powerpoint/2010/main" val="38417758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Writeup</a:t>
            </a:r>
          </a:p>
        </p:txBody>
      </p:sp>
      <p:sp>
        <p:nvSpPr>
          <p:cNvPr id="1198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 i="1" dirty="0"/>
              <a:t>Design</a:t>
            </a:r>
            <a:r>
              <a:rPr lang="en-US" sz="2400" dirty="0"/>
              <a:t> - describe your experiments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Programs/scripts (pseudo-code)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Number of runs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Data recording method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System conditions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Other … </a:t>
            </a:r>
          </a:p>
          <a:p>
            <a:pPr>
              <a:lnSpc>
                <a:spcPct val="90000"/>
              </a:lnSpc>
            </a:pPr>
            <a:r>
              <a:rPr lang="en-US" sz="2400" i="1" dirty="0"/>
              <a:t>Results</a:t>
            </a:r>
            <a:r>
              <a:rPr lang="en-US" sz="2400" dirty="0"/>
              <a:t> - depict your results </a:t>
            </a:r>
            <a:r>
              <a:rPr lang="en-US" sz="2400" i="1" dirty="0"/>
              <a:t>clearly</a:t>
            </a:r>
            <a:r>
              <a:rPr lang="en-US" sz="2400" dirty="0"/>
              <a:t> 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Tables or graphs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At least </a:t>
            </a:r>
            <a:r>
              <a:rPr lang="en-US" sz="2000" i="1" dirty="0"/>
              <a:t>mean</a:t>
            </a:r>
            <a:r>
              <a:rPr lang="en-US" sz="2000" dirty="0"/>
              <a:t> and </a:t>
            </a:r>
            <a:r>
              <a:rPr lang="en-US" sz="2000" i="1" dirty="0"/>
              <a:t>standard deviation</a:t>
            </a:r>
            <a:endParaRPr lang="en-US" sz="2000" dirty="0"/>
          </a:p>
          <a:p>
            <a:pPr>
              <a:lnSpc>
                <a:spcPct val="90000"/>
              </a:lnSpc>
            </a:pPr>
            <a:r>
              <a:rPr lang="en-US" sz="2400" i="1" dirty="0"/>
              <a:t>Analysis</a:t>
            </a:r>
            <a:r>
              <a:rPr lang="en-US" sz="2400" dirty="0"/>
              <a:t> - interpret the results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Describe what </a:t>
            </a:r>
            <a:r>
              <a:rPr lang="en-US" sz="2000" dirty="0" smtClean="0"/>
              <a:t>results </a:t>
            </a:r>
            <a:r>
              <a:rPr lang="en-US" sz="2000" dirty="0"/>
              <a:t>mean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How does your prediction match measured?  </a:t>
            </a:r>
            <a:r>
              <a:rPr lang="en-US" sz="2000" dirty="0" smtClean="0"/>
              <a:t>If there is a difference, why do you think there is?</a:t>
            </a:r>
            <a:endParaRPr lang="en-US" sz="2000" dirty="0"/>
          </a:p>
          <a:p>
            <a:pPr>
              <a:lnSpc>
                <a:spcPct val="90000"/>
              </a:lnSpc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337938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Hand 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Source code package</a:t>
            </a:r>
          </a:p>
          <a:p>
            <a:pPr lvl="1"/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rm.c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dv.c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dump.c</a:t>
            </a: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 smtClean="0"/>
              <a:t>Support files (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*.h</a:t>
            </a:r>
            <a:r>
              <a:rPr lang="en-US" dirty="0" smtClean="0"/>
              <a:t>)</a:t>
            </a:r>
          </a:p>
          <a:p>
            <a:pPr lvl="1"/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Makefile</a:t>
            </a: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smtClean="0"/>
              <a:t>Experimental </a:t>
            </a:r>
            <a:r>
              <a:rPr lang="en-US" dirty="0" err="1" smtClean="0"/>
              <a:t>writeup</a:t>
            </a:r>
            <a:endParaRPr lang="en-US" dirty="0" smtClean="0"/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tar</a:t>
            </a:r>
            <a:r>
              <a:rPr lang="en-US" dirty="0" smtClean="0"/>
              <a:t> and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gzip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/>
              <a:t>Use </a:t>
            </a:r>
            <a:r>
              <a:rPr lang="en-US" dirty="0" err="1" smtClean="0"/>
              <a:t>turnin</a:t>
            </a:r>
            <a:r>
              <a:rPr lang="en-US" dirty="0" smtClean="0"/>
              <a:t> on ccc machines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19095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Support for all command line </a:t>
            </a:r>
            <a:r>
              <a:rPr lang="en-US" dirty="0" err="1" smtClean="0"/>
              <a:t>args</a:t>
            </a:r>
            <a:r>
              <a:rPr lang="en-US" dirty="0" smtClean="0"/>
              <a:t> 			(5 points)</a:t>
            </a:r>
          </a:p>
          <a:p>
            <a:r>
              <a:rPr lang="en-US" dirty="0" smtClean="0"/>
              <a:t>Proper checking of TRASH </a:t>
            </a:r>
            <a:r>
              <a:rPr lang="en-US" dirty="0" err="1" smtClean="0"/>
              <a:t>env</a:t>
            </a:r>
            <a:r>
              <a:rPr lang="en-US" dirty="0" smtClean="0"/>
              <a:t> variable 			(5 points)</a:t>
            </a:r>
          </a:p>
          <a:p>
            <a:r>
              <a:rPr lang="en-US" dirty="0" smtClean="0"/>
              <a:t>Support for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rename()</a:t>
            </a:r>
            <a:r>
              <a:rPr lang="en-US" dirty="0" smtClean="0">
                <a:cs typeface="Courier New" pitchFamily="49" charset="0"/>
              </a:rPr>
              <a:t> </a:t>
            </a:r>
            <a:r>
              <a:rPr lang="en-US" dirty="0" smtClean="0"/>
              <a:t>of single ﬁles 			(5 points)</a:t>
            </a:r>
          </a:p>
          <a:p>
            <a:r>
              <a:rPr lang="en-US" dirty="0" smtClean="0"/>
              <a:t>Support for copy and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unlink()</a:t>
            </a:r>
            <a:r>
              <a:rPr lang="en-US" dirty="0" smtClean="0">
                <a:cs typeface="Courier New" pitchFamily="49" charset="0"/>
              </a:rPr>
              <a:t> </a:t>
            </a:r>
            <a:r>
              <a:rPr lang="en-US" dirty="0" smtClean="0"/>
              <a:t>when needed 		(10 points)</a:t>
            </a:r>
          </a:p>
          <a:p>
            <a:r>
              <a:rPr lang="en-US" dirty="0" smtClean="0"/>
              <a:t>Preserving permissions during copy and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unlink()</a:t>
            </a:r>
            <a:r>
              <a:rPr lang="en-US" dirty="0" smtClean="0">
                <a:cs typeface="Courier New" pitchFamily="49" charset="0"/>
              </a:rPr>
              <a:t> 	</a:t>
            </a:r>
            <a:r>
              <a:rPr lang="en-US" dirty="0" smtClean="0"/>
              <a:t>(5 points)</a:t>
            </a:r>
          </a:p>
          <a:p>
            <a:r>
              <a:rPr lang="en-US" dirty="0" smtClean="0"/>
              <a:t>Support for directories 					(5 points)</a:t>
            </a:r>
          </a:p>
          <a:p>
            <a:r>
              <a:rPr lang="en-US" dirty="0" smtClean="0"/>
              <a:t>Support for recursive directories 			(10 points)</a:t>
            </a:r>
          </a:p>
          <a:p>
            <a:r>
              <a:rPr lang="en-US" dirty="0" smtClean="0"/>
              <a:t>Support for name collision with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/>
              <a:t>extension 		(5 points)</a:t>
            </a:r>
          </a:p>
          <a:p>
            <a:r>
              <a:rPr lang="en-US" dirty="0" smtClean="0"/>
              <a:t>Proper working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dump</a:t>
            </a:r>
            <a:r>
              <a:rPr lang="en-US" dirty="0" smtClean="0"/>
              <a:t> 					(10 points)</a:t>
            </a:r>
          </a:p>
          <a:p>
            <a:r>
              <a:rPr lang="en-US" dirty="0" smtClean="0"/>
              <a:t>Proper working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dv</a:t>
            </a:r>
            <a:r>
              <a:rPr lang="en-US" dirty="0" smtClean="0"/>
              <a:t> 					(10 points)</a:t>
            </a:r>
          </a:p>
          <a:p>
            <a:r>
              <a:rPr lang="en-US" dirty="0" smtClean="0"/>
              <a:t>Experiments: </a:t>
            </a:r>
          </a:p>
          <a:p>
            <a:pPr lvl="1"/>
            <a:r>
              <a:rPr lang="en-US" dirty="0" smtClean="0"/>
              <a:t>Design 		(10 points)</a:t>
            </a:r>
          </a:p>
          <a:p>
            <a:pPr lvl="1"/>
            <a:r>
              <a:rPr lang="en-US" dirty="0" smtClean="0"/>
              <a:t>Results 		(10 points)</a:t>
            </a:r>
          </a:p>
          <a:p>
            <a:pPr lvl="1"/>
            <a:r>
              <a:rPr lang="en-US" dirty="0" smtClean="0"/>
              <a:t>Analysis </a:t>
            </a:r>
            <a:r>
              <a:rPr lang="en-US" smtClean="0"/>
              <a:t>		(</a:t>
            </a:r>
            <a:r>
              <a:rPr lang="en-US" dirty="0" smtClean="0"/>
              <a:t>10 points)</a:t>
            </a:r>
          </a:p>
          <a:p>
            <a:r>
              <a:rPr lang="en-US" dirty="0" smtClean="0"/>
              <a:t>See </a:t>
            </a:r>
            <a:r>
              <a:rPr lang="en-US" dirty="0" smtClean="0">
                <a:hlinkClick r:id="rId2"/>
              </a:rPr>
              <a:t>rubric</a:t>
            </a:r>
            <a:r>
              <a:rPr lang="en-US" dirty="0" smtClean="0"/>
              <a:t> on Web page, too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86664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Three Utilities</a:t>
            </a:r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rm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1"/>
            <a:r>
              <a:rPr lang="en-US" dirty="0" smtClean="0"/>
              <a:t>“Remove” </a:t>
            </a:r>
            <a:r>
              <a:rPr lang="en-US" dirty="0"/>
              <a:t>files to trash can</a:t>
            </a:r>
          </a:p>
          <a:p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dv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1"/>
            <a:r>
              <a:rPr lang="en-US" dirty="0" smtClean="0"/>
              <a:t>“Dive” to restore </a:t>
            </a:r>
            <a:r>
              <a:rPr lang="en-US" dirty="0"/>
              <a:t>files that </a:t>
            </a:r>
            <a:r>
              <a:rPr lang="en-US" dirty="0" smtClean="0"/>
              <a:t>were “removed”</a:t>
            </a:r>
            <a:endParaRPr lang="en-US" dirty="0"/>
          </a:p>
          <a:p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dump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1"/>
            <a:r>
              <a:rPr lang="en-US" dirty="0"/>
              <a:t>Permanently remove files</a:t>
            </a:r>
          </a:p>
        </p:txBody>
      </p:sp>
    </p:spTree>
    <p:extLst>
      <p:ext uri="{BB962C8B-B14F-4D97-AF65-F5344CB8AC3E}">
        <p14:creationId xmlns:p14="http://schemas.microsoft.com/office/powerpoint/2010/main" val="3413912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RM</a:t>
            </a:r>
          </a:p>
        </p:txBody>
      </p:sp>
      <p:sp>
        <p:nvSpPr>
          <p:cNvPr id="11469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/>
              <a:t>Transparently replace 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/bin/</a:t>
            </a:r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rm</a:t>
            </a:r>
            <a:endParaRPr lang="en-US" sz="2400" dirty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sz="2000" dirty="0" smtClean="0"/>
              <a:t>Actually, just earlier in users PATH</a:t>
            </a:r>
          </a:p>
          <a:p>
            <a:r>
              <a:rPr lang="en-US" sz="2400" dirty="0" smtClean="0"/>
              <a:t>Moves </a:t>
            </a:r>
            <a:r>
              <a:rPr lang="en-US" sz="2400" dirty="0"/>
              <a:t>files </a:t>
            </a:r>
            <a:r>
              <a:rPr lang="en-US" sz="2400" dirty="0" smtClean="0"/>
              <a:t>to "</a:t>
            </a:r>
            <a:r>
              <a:rPr lang="en-US" sz="2400" dirty="0"/>
              <a:t>trash" directory</a:t>
            </a:r>
          </a:p>
          <a:p>
            <a:pPr lvl="1"/>
            <a:r>
              <a:rPr lang="en-US" sz="2000" dirty="0"/>
              <a:t>Specified by user in TRASH </a:t>
            </a:r>
            <a:r>
              <a:rPr lang="en-US" sz="2000" dirty="0" smtClean="0"/>
              <a:t>environment </a:t>
            </a:r>
            <a:r>
              <a:rPr lang="en-US" sz="2000" dirty="0"/>
              <a:t>variable</a:t>
            </a:r>
          </a:p>
          <a:p>
            <a:r>
              <a:rPr lang="en-US" sz="2400" dirty="0"/>
              <a:t>Uses</a:t>
            </a:r>
            <a:r>
              <a:rPr lang="en-US" sz="2400" dirty="0">
                <a:latin typeface="Arial Unicode MS" pitchFamily="34" charset="-128"/>
              </a:rPr>
              <a:t> 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rename()</a:t>
            </a:r>
            <a:r>
              <a:rPr lang="en-US" sz="2400" dirty="0">
                <a:cs typeface="Courier New" pitchFamily="49" charset="0"/>
              </a:rPr>
              <a:t> </a:t>
            </a:r>
            <a:r>
              <a:rPr lang="en-US" sz="2400" dirty="0"/>
              <a:t>system call, where appropriate</a:t>
            </a:r>
          </a:p>
          <a:p>
            <a:pPr lvl="1"/>
            <a:r>
              <a:rPr lang="en-US" sz="2000" dirty="0"/>
              <a:t>Else copy and then </a:t>
            </a:r>
            <a:r>
              <a:rPr lang="en-US" sz="2000" dirty="0">
                <a:latin typeface="Courier New" pitchFamily="49" charset="0"/>
              </a:rPr>
              <a:t>unlink()</a:t>
            </a:r>
          </a:p>
          <a:p>
            <a:r>
              <a:rPr lang="en-US" sz="2400" dirty="0"/>
              <a:t>Same name?  Add extension 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.1, .2, .3</a:t>
            </a:r>
            <a:r>
              <a:rPr lang="en-US" sz="2400" dirty="0"/>
              <a:t> ... </a:t>
            </a:r>
          </a:p>
          <a:p>
            <a:r>
              <a:rPr lang="en-US" sz="2400" dirty="0"/>
              <a:t>File permissions, including access times, should be </a:t>
            </a:r>
            <a:r>
              <a:rPr lang="en-US" sz="2400" dirty="0" smtClean="0"/>
              <a:t>preserved </a:t>
            </a:r>
            <a:endParaRPr lang="en-US" sz="2400" dirty="0"/>
          </a:p>
          <a:p>
            <a:pPr lvl="1"/>
            <a:r>
              <a:rPr lang="en-US" sz="2000" dirty="0"/>
              <a:t>Use the </a:t>
            </a:r>
            <a:r>
              <a:rPr lang="en-US" sz="2000" dirty="0">
                <a:latin typeface="Courier New" pitchFamily="49" charset="0"/>
              </a:rPr>
              <a:t>stat()</a:t>
            </a:r>
            <a:r>
              <a:rPr lang="en-US" sz="2000" dirty="0"/>
              <a:t>, </a:t>
            </a:r>
            <a:r>
              <a:rPr lang="en-US" sz="2000" dirty="0" smtClean="0"/>
              <a:t> </a:t>
            </a:r>
            <a:r>
              <a:rPr lang="en-US" sz="2000" dirty="0" err="1" smtClean="0">
                <a:latin typeface="Courier New" pitchFamily="49" charset="0"/>
              </a:rPr>
              <a:t>chmod</a:t>
            </a:r>
            <a:r>
              <a:rPr lang="en-US" sz="2000" dirty="0">
                <a:latin typeface="Courier New" pitchFamily="49" charset="0"/>
              </a:rPr>
              <a:t>(),</a:t>
            </a:r>
            <a:r>
              <a:rPr lang="en-US" sz="2000" dirty="0"/>
              <a:t> </a:t>
            </a:r>
            <a:r>
              <a:rPr lang="en-US" sz="2000" dirty="0" err="1">
                <a:latin typeface="Courier New" pitchFamily="49" charset="0"/>
              </a:rPr>
              <a:t>utime</a:t>
            </a:r>
            <a:r>
              <a:rPr lang="en-US" sz="2000" dirty="0">
                <a:latin typeface="Courier New" pitchFamily="49" charset="0"/>
              </a:rPr>
              <a:t>()</a:t>
            </a:r>
            <a:r>
              <a:rPr lang="en-US" sz="2000" dirty="0"/>
              <a:t> system calls </a:t>
            </a:r>
          </a:p>
          <a:p>
            <a:r>
              <a:rPr lang="en-US" sz="2400" dirty="0"/>
              <a:t>Command line options:</a:t>
            </a:r>
          </a:p>
          <a:p>
            <a:pPr lvl="1"/>
            <a:r>
              <a:rPr lang="en-US" sz="2000" dirty="0"/>
              <a:t>f </a:t>
            </a:r>
            <a:r>
              <a:rPr lang="en-US" sz="2000" dirty="0" smtClean="0"/>
              <a:t>: force </a:t>
            </a:r>
            <a:r>
              <a:rPr lang="en-US" sz="2000" dirty="0"/>
              <a:t>complete remove, do not move to trash </a:t>
            </a:r>
            <a:r>
              <a:rPr lang="en-US" sz="2000" dirty="0" smtClean="0"/>
              <a:t>directory</a:t>
            </a:r>
            <a:endParaRPr lang="en-US" sz="2000" dirty="0"/>
          </a:p>
          <a:p>
            <a:pPr lvl="1"/>
            <a:r>
              <a:rPr lang="en-US" sz="2000" dirty="0"/>
              <a:t>r </a:t>
            </a:r>
            <a:r>
              <a:rPr lang="en-US" sz="2000" dirty="0" smtClean="0"/>
              <a:t>: </a:t>
            </a:r>
            <a:r>
              <a:rPr lang="en-US" sz="2000" dirty="0" err="1"/>
              <a:t>recurse</a:t>
            </a:r>
            <a:r>
              <a:rPr lang="en-US" sz="2000" dirty="0"/>
              <a:t> directories </a:t>
            </a:r>
          </a:p>
        </p:txBody>
      </p:sp>
    </p:spTree>
    <p:extLst>
      <p:ext uri="{BB962C8B-B14F-4D97-AF65-F5344CB8AC3E}">
        <p14:creationId xmlns:p14="http://schemas.microsoft.com/office/powerpoint/2010/main" val="31943179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DV</a:t>
            </a:r>
            <a:endParaRPr lang="en-US" dirty="0"/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Restore “deleted” files from trash </a:t>
            </a:r>
            <a:r>
              <a:rPr lang="en-US" dirty="0" smtClean="0"/>
              <a:t>directory</a:t>
            </a:r>
            <a:endParaRPr lang="en-US" dirty="0"/>
          </a:p>
          <a:p>
            <a:pPr lvl="1"/>
            <a:r>
              <a:rPr lang="en-US" dirty="0"/>
              <a:t>To current working directory (</a:t>
            </a:r>
            <a:r>
              <a:rPr lang="en-US" dirty="0" err="1">
                <a:latin typeface="Courier New" pitchFamily="49" charset="0"/>
              </a:rPr>
              <a:t>getcwd</a:t>
            </a:r>
            <a:r>
              <a:rPr lang="en-US" dirty="0">
                <a:latin typeface="Courier New" pitchFamily="49" charset="0"/>
              </a:rPr>
              <a:t>()</a:t>
            </a:r>
            <a:r>
              <a:rPr lang="en-US" dirty="0"/>
              <a:t>)</a:t>
            </a:r>
          </a:p>
          <a:p>
            <a:r>
              <a:rPr lang="en-US" dirty="0"/>
              <a:t>File permissions, including access times, should be </a:t>
            </a:r>
            <a:r>
              <a:rPr lang="en-US" dirty="0" smtClean="0"/>
              <a:t>preserved</a:t>
            </a:r>
            <a:endParaRPr lang="en-US" dirty="0"/>
          </a:p>
          <a:p>
            <a:r>
              <a:rPr lang="en-US" dirty="0"/>
              <a:t>Feel free to support </a:t>
            </a:r>
            <a:r>
              <a:rPr lang="en-US" dirty="0" smtClean="0"/>
              <a:t>any command </a:t>
            </a:r>
            <a:r>
              <a:rPr lang="en-US" dirty="0"/>
              <a:t>line options that you think are </a:t>
            </a:r>
            <a:r>
              <a:rPr lang="en-US" dirty="0" smtClean="0"/>
              <a:t>useful</a:t>
            </a:r>
          </a:p>
          <a:p>
            <a:pPr lvl="1"/>
            <a:r>
              <a:rPr lang="en-US" dirty="0" smtClean="0"/>
              <a:t>Ex - maybe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-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a</a:t>
            </a:r>
            <a:r>
              <a:rPr lang="en-US" dirty="0">
                <a:cs typeface="Courier New" pitchFamily="49" charset="0"/>
              </a:rPr>
              <a:t> </a:t>
            </a:r>
            <a:r>
              <a:rPr lang="en-US" dirty="0"/>
              <a:t>option that lists (or restores) all files with </a:t>
            </a:r>
            <a:r>
              <a:rPr lang="en-US" dirty="0" smtClean="0"/>
              <a:t>same name, but also with </a:t>
            </a:r>
            <a:r>
              <a:rPr lang="en-US" dirty="0"/>
              <a:t>a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.1, .2, </a:t>
            </a:r>
            <a:r>
              <a:rPr lang="en-US" dirty="0"/>
              <a:t>... </a:t>
            </a:r>
            <a:r>
              <a:rPr lang="en-US" dirty="0" smtClean="0"/>
              <a:t>extension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08363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DUMP</a:t>
            </a:r>
          </a:p>
        </p:txBody>
      </p:sp>
      <p:sp>
        <p:nvSpPr>
          <p:cNvPr id="1177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Permanently remove files from </a:t>
            </a:r>
            <a:r>
              <a:rPr lang="en-US" dirty="0" smtClean="0"/>
              <a:t>trash directory </a:t>
            </a:r>
            <a:endParaRPr lang="en-US" dirty="0"/>
          </a:p>
          <a:p>
            <a:pPr lvl="1"/>
            <a:r>
              <a:rPr lang="en-US" dirty="0">
                <a:latin typeface="Courier New" pitchFamily="49" charset="0"/>
              </a:rPr>
              <a:t>unlink()</a:t>
            </a:r>
            <a:r>
              <a:rPr lang="en-US" dirty="0"/>
              <a:t> and </a:t>
            </a:r>
            <a:r>
              <a:rPr lang="en-US" dirty="0" err="1">
                <a:latin typeface="Courier New" pitchFamily="49" charset="0"/>
              </a:rPr>
              <a:t>rmdir</a:t>
            </a:r>
            <a:r>
              <a:rPr lang="en-US" dirty="0">
                <a:latin typeface="Courier New" pitchFamily="49" charset="0"/>
              </a:rPr>
              <a:t>()</a:t>
            </a:r>
          </a:p>
          <a:p>
            <a:r>
              <a:rPr lang="en-US" dirty="0"/>
              <a:t>Recursive, until whole </a:t>
            </a:r>
            <a:r>
              <a:rPr lang="en-US" dirty="0" smtClean="0"/>
              <a:t>trash </a:t>
            </a:r>
            <a:r>
              <a:rPr lang="en-US" dirty="0" err="1"/>
              <a:t>dir</a:t>
            </a:r>
            <a:r>
              <a:rPr lang="en-US" dirty="0"/>
              <a:t> is </a:t>
            </a:r>
            <a:r>
              <a:rPr lang="en-US" dirty="0" smtClean="0"/>
              <a:t>empty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20319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smtClean="0"/>
              <a:t>Hints (1 of </a:t>
            </a:r>
            <a:r>
              <a:rPr lang="en-US" dirty="0" smtClean="0"/>
              <a:t>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63880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See </a:t>
            </a:r>
            <a:r>
              <a:rPr lang="en-US" dirty="0" smtClean="0">
                <a:hlinkClick r:id="rId2"/>
              </a:rPr>
              <a:t>get-</a:t>
            </a:r>
            <a:r>
              <a:rPr lang="en-US" dirty="0" err="1" smtClean="0">
                <a:hlinkClick r:id="rId2"/>
              </a:rPr>
              <a:t>opt.c</a:t>
            </a:r>
            <a:r>
              <a:rPr lang="en-US" dirty="0" smtClean="0"/>
              <a:t>  for </a:t>
            </a:r>
            <a:r>
              <a:rPr lang="en-US" dirty="0"/>
              <a:t>help in parsing command line </a:t>
            </a:r>
            <a:r>
              <a:rPr lang="en-US" dirty="0" smtClean="0"/>
              <a:t>parameters</a:t>
            </a:r>
            <a:endParaRPr lang="en-US" dirty="0"/>
          </a:p>
          <a:p>
            <a:r>
              <a:rPr lang="en-US" dirty="0"/>
              <a:t>See </a:t>
            </a:r>
            <a:r>
              <a:rPr lang="en-US" dirty="0" err="1">
                <a:hlinkClick r:id="rId3"/>
              </a:rPr>
              <a:t>stat.c</a:t>
            </a:r>
            <a:r>
              <a:rPr lang="en-US" dirty="0"/>
              <a:t> for sample code on how to get status </a:t>
            </a:r>
            <a:r>
              <a:rPr lang="en-US" dirty="0" smtClean="0"/>
              <a:t>(e.g., permissions) information</a:t>
            </a:r>
            <a:endParaRPr lang="en-US" dirty="0"/>
          </a:p>
          <a:p>
            <a:r>
              <a:rPr lang="en-US" dirty="0"/>
              <a:t>See </a:t>
            </a:r>
            <a:r>
              <a:rPr lang="en-US" dirty="0" err="1">
                <a:hlinkClick r:id="rId4"/>
              </a:rPr>
              <a:t>env.c</a:t>
            </a:r>
            <a:r>
              <a:rPr lang="en-US" dirty="0"/>
              <a:t> for sample code on how to (more easily) access environment </a:t>
            </a:r>
            <a:r>
              <a:rPr lang="en-US" dirty="0" smtClean="0"/>
              <a:t>variables</a:t>
            </a:r>
            <a:endParaRPr lang="en-US" dirty="0"/>
          </a:p>
          <a:p>
            <a:r>
              <a:rPr lang="en-US" dirty="0"/>
              <a:t>See </a:t>
            </a:r>
            <a:r>
              <a:rPr lang="en-US" dirty="0" err="1">
                <a:hlinkClick r:id="rId5"/>
              </a:rPr>
              <a:t>ls.c</a:t>
            </a:r>
            <a:r>
              <a:rPr lang="en-US" dirty="0"/>
              <a:t> for sample code on how to do a directory </a:t>
            </a:r>
            <a:r>
              <a:rPr lang="en-US" dirty="0" smtClean="0"/>
              <a:t>listing</a:t>
            </a:r>
            <a:endParaRPr lang="en-US" dirty="0"/>
          </a:p>
          <a:p>
            <a:r>
              <a:rPr lang="en-US" dirty="0"/>
              <a:t>See </a:t>
            </a:r>
            <a:r>
              <a:rPr lang="en-US" dirty="0" err="1">
                <a:hlinkClick r:id="rId6"/>
              </a:rPr>
              <a:t>touch.c</a:t>
            </a:r>
            <a:r>
              <a:rPr lang="en-US" dirty="0"/>
              <a:t> for sample code on how to set </a:t>
            </a:r>
            <a:r>
              <a:rPr lang="en-US" dirty="0" smtClean="0"/>
              <a:t>modification times</a:t>
            </a:r>
            <a:endParaRPr lang="en-US" dirty="0"/>
          </a:p>
          <a:p>
            <a:r>
              <a:rPr lang="en-US" dirty="0" smtClean="0"/>
              <a:t>Other </a:t>
            </a:r>
            <a:r>
              <a:rPr lang="en-US" dirty="0"/>
              <a:t>system calls that may be useful:</a:t>
            </a:r>
          </a:p>
          <a:p>
            <a:pPr lvl="1"/>
            <a:r>
              <a:rPr lang="en-US" sz="2900" dirty="0" err="1">
                <a:latin typeface="Consolas" panose="020B0609020204030204" pitchFamily="49" charset="0"/>
                <a:cs typeface="Consolas" panose="020B0609020204030204" pitchFamily="49" charset="0"/>
              </a:rPr>
              <a:t>chmod</a:t>
            </a:r>
            <a:r>
              <a:rPr lang="en-US" sz="2900" dirty="0"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  <a:r>
              <a:rPr lang="en-US" sz="2900" dirty="0"/>
              <a:t> - change (user, group, other) permissions</a:t>
            </a:r>
          </a:p>
          <a:p>
            <a:pPr lvl="1"/>
            <a:r>
              <a:rPr lang="en-US" sz="2900" dirty="0" err="1">
                <a:latin typeface="Consolas" panose="020B0609020204030204" pitchFamily="49" charset="0"/>
                <a:cs typeface="Consolas" panose="020B0609020204030204" pitchFamily="49" charset="0"/>
              </a:rPr>
              <a:t>chown</a:t>
            </a:r>
            <a:r>
              <a:rPr lang="en-US" sz="2900" dirty="0"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  <a:r>
              <a:rPr lang="en-US" sz="2900" dirty="0"/>
              <a:t> - change ownerships</a:t>
            </a:r>
          </a:p>
          <a:p>
            <a:pPr lvl="1"/>
            <a:r>
              <a:rPr lang="en-US" sz="2900" dirty="0">
                <a:latin typeface="Consolas" panose="020B0609020204030204" pitchFamily="49" charset="0"/>
                <a:cs typeface="Consolas" panose="020B0609020204030204" pitchFamily="49" charset="0"/>
              </a:rPr>
              <a:t>link()</a:t>
            </a:r>
            <a:r>
              <a:rPr lang="en-US" sz="2900" dirty="0"/>
              <a:t> - add a hard link to a file</a:t>
            </a:r>
          </a:p>
          <a:p>
            <a:pPr lvl="1"/>
            <a:r>
              <a:rPr lang="en-US" sz="2900" dirty="0">
                <a:latin typeface="Consolas" panose="020B0609020204030204" pitchFamily="49" charset="0"/>
                <a:cs typeface="Consolas" panose="020B0609020204030204" pitchFamily="49" charset="0"/>
              </a:rPr>
              <a:t>unlink()</a:t>
            </a:r>
            <a:r>
              <a:rPr lang="en-US" sz="2900" dirty="0"/>
              <a:t> - delete a file</a:t>
            </a:r>
          </a:p>
          <a:p>
            <a:pPr lvl="1"/>
            <a:r>
              <a:rPr lang="en-US" sz="2900" dirty="0" err="1">
                <a:latin typeface="Consolas" panose="020B0609020204030204" pitchFamily="49" charset="0"/>
                <a:cs typeface="Consolas" panose="020B0609020204030204" pitchFamily="49" charset="0"/>
              </a:rPr>
              <a:t>rmdir</a:t>
            </a:r>
            <a:r>
              <a:rPr lang="en-US" sz="2900" dirty="0"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  <a:r>
              <a:rPr lang="en-US" sz="2900" dirty="0"/>
              <a:t> - remove a directory</a:t>
            </a:r>
          </a:p>
          <a:p>
            <a:pPr lvl="1"/>
            <a:r>
              <a:rPr lang="en-US" sz="2900" dirty="0">
                <a:latin typeface="Consolas" panose="020B0609020204030204" pitchFamily="49" charset="0"/>
                <a:cs typeface="Consolas" panose="020B0609020204030204" pitchFamily="49" charset="0"/>
              </a:rPr>
              <a:t>remove()</a:t>
            </a:r>
            <a:r>
              <a:rPr lang="en-US" sz="2900" dirty="0"/>
              <a:t> - delete a file or directory</a:t>
            </a:r>
          </a:p>
          <a:p>
            <a:pPr lvl="1"/>
            <a:r>
              <a:rPr lang="en-US" sz="2900" dirty="0">
                <a:latin typeface="Consolas" panose="020B0609020204030204" pitchFamily="49" charset="0"/>
                <a:cs typeface="Consolas" panose="020B0609020204030204" pitchFamily="49" charset="0"/>
              </a:rPr>
              <a:t>rename()</a:t>
            </a:r>
            <a:r>
              <a:rPr lang="en-US" sz="2900" dirty="0"/>
              <a:t> - change the name or location of a file</a:t>
            </a:r>
          </a:p>
          <a:p>
            <a:pPr lvl="1"/>
            <a:r>
              <a:rPr lang="en-US" sz="2900" dirty="0" err="1">
                <a:latin typeface="Consolas" panose="020B0609020204030204" pitchFamily="49" charset="0"/>
                <a:cs typeface="Consolas" panose="020B0609020204030204" pitchFamily="49" charset="0"/>
              </a:rPr>
              <a:t>getcwd</a:t>
            </a:r>
            <a:r>
              <a:rPr lang="en-US" sz="2900" dirty="0"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  <a:r>
              <a:rPr lang="en-US" sz="2900" dirty="0"/>
              <a:t> - get current working directory for a process</a:t>
            </a:r>
          </a:p>
          <a:p>
            <a:pPr lvl="1"/>
            <a:r>
              <a:rPr lang="en-US" sz="29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perror</a:t>
            </a:r>
            <a:r>
              <a:rPr lang="en-US" sz="2900" dirty="0"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  <a:r>
              <a:rPr lang="en-US" sz="2900" dirty="0"/>
              <a:t> </a:t>
            </a:r>
            <a:r>
              <a:rPr lang="en-US" sz="2900" dirty="0" smtClean="0"/>
              <a:t> - print </a:t>
            </a:r>
            <a:r>
              <a:rPr lang="en-US" sz="2900" dirty="0"/>
              <a:t>appropriate text-based strings for system call </a:t>
            </a:r>
            <a:r>
              <a:rPr lang="en-US" sz="2900" dirty="0" smtClean="0"/>
              <a:t>errors</a:t>
            </a:r>
          </a:p>
          <a:p>
            <a:pPr lvl="1"/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access() - </a:t>
            </a:r>
            <a:r>
              <a:rPr lang="en-US" dirty="0"/>
              <a:t>can be used to check for </a:t>
            </a:r>
            <a:r>
              <a:rPr lang="en-US" dirty="0" err="1"/>
              <a:t>existance</a:t>
            </a:r>
            <a:r>
              <a:rPr lang="en-US" dirty="0"/>
              <a:t> of a file</a:t>
            </a:r>
          </a:p>
          <a:p>
            <a:pPr lvl="1"/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basename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  <a:r>
              <a:rPr lang="en-US" dirty="0"/>
              <a:t> and 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dirname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() - </a:t>
            </a:r>
            <a:r>
              <a:rPr lang="en-US" dirty="0"/>
              <a:t>split full path to </a:t>
            </a:r>
            <a:r>
              <a:rPr lang="en-US" dirty="0" err="1"/>
              <a:t>dir</a:t>
            </a:r>
            <a:r>
              <a:rPr lang="en-US" dirty="0"/>
              <a:t> and filename (warning! can modify incoming string so copy first)</a:t>
            </a:r>
          </a:p>
          <a:p>
            <a:pPr lvl="1"/>
            <a:endParaRPr lang="en-US" sz="29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06617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Hints (2 of </a:t>
            </a:r>
            <a:r>
              <a:rPr lang="en-US" dirty="0" smtClean="0"/>
              <a:t>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3600" dirty="0" smtClean="0"/>
              <a:t>In general …</a:t>
            </a:r>
          </a:p>
          <a:p>
            <a:r>
              <a:rPr lang="en-US" dirty="0" smtClean="0"/>
              <a:t>Proceed </a:t>
            </a:r>
            <a:r>
              <a:rPr lang="en-US" dirty="0"/>
              <a:t>incrementally, write SMALL pieces of code first and then </a:t>
            </a:r>
            <a:r>
              <a:rPr lang="en-US" dirty="0" smtClean="0"/>
              <a:t>test</a:t>
            </a:r>
            <a:endParaRPr lang="en-US" dirty="0"/>
          </a:p>
          <a:p>
            <a:r>
              <a:rPr lang="en-US" dirty="0"/>
              <a:t>When appropriate, place code in separate function to aid readability and testing </a:t>
            </a:r>
            <a:endParaRPr lang="en-US" dirty="0" smtClean="0"/>
          </a:p>
          <a:p>
            <a:pPr lvl="1"/>
            <a:r>
              <a:rPr lang="en-US" dirty="0" smtClean="0"/>
              <a:t>e.g</a:t>
            </a:r>
            <a:r>
              <a:rPr lang="en-US" dirty="0"/>
              <a:t>.,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getExtension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(char *name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r>
              <a:rPr lang="en-US" dirty="0" smtClean="0"/>
              <a:t>Do not worry about efficiency nor elegance initially</a:t>
            </a:r>
          </a:p>
          <a:p>
            <a:pPr lvl="1"/>
            <a:r>
              <a:rPr lang="en-US" dirty="0" smtClean="0"/>
              <a:t>e.g., static arrays vs. 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malloc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  <a:r>
              <a:rPr lang="en-US" dirty="0" smtClean="0"/>
              <a:t> fine to start</a:t>
            </a:r>
          </a:p>
          <a:p>
            <a:r>
              <a:rPr lang="en-US" dirty="0" smtClean="0"/>
              <a:t>Refactor code </a:t>
            </a:r>
            <a:r>
              <a:rPr lang="en-US" dirty="0"/>
              <a:t>as </a:t>
            </a:r>
            <a:r>
              <a:rPr lang="en-US" dirty="0" smtClean="0"/>
              <a:t>appropriate as proceed</a:t>
            </a:r>
          </a:p>
          <a:p>
            <a:r>
              <a:rPr lang="en-US" dirty="0" smtClean="0"/>
              <a:t>More </a:t>
            </a:r>
            <a:r>
              <a:rPr lang="en-US" dirty="0"/>
              <a:t>than one way to do </a:t>
            </a:r>
            <a:r>
              <a:rPr lang="en-US" dirty="0" smtClean="0"/>
              <a:t>something</a:t>
            </a:r>
          </a:p>
          <a:p>
            <a:pPr lvl="1"/>
            <a:r>
              <a:rPr lang="en-US" dirty="0"/>
              <a:t>e</a:t>
            </a:r>
            <a:r>
              <a:rPr lang="en-US" dirty="0" smtClean="0"/>
              <a:t>.g., checking partition </a:t>
            </a:r>
            <a:r>
              <a:rPr lang="en-US" dirty="0"/>
              <a:t>can be done using </a:t>
            </a:r>
            <a:r>
              <a:rPr lang="en-US" dirty="0" smtClean="0"/>
              <a:t>the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stat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  <a:r>
              <a:rPr lang="en-US" dirty="0"/>
              <a:t> call, looking at 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st_dev</a:t>
            </a:r>
            <a:r>
              <a:rPr lang="en-US" dirty="0"/>
              <a:t> or by doing the 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rename()</a:t>
            </a:r>
            <a:r>
              <a:rPr lang="en-US" dirty="0"/>
              <a:t> call, </a:t>
            </a:r>
            <a:r>
              <a:rPr lang="en-US" dirty="0" smtClean="0"/>
              <a:t>looking for EXDEV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16328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smtClean="0"/>
              <a:t>Hints (3 of </a:t>
            </a:r>
            <a:r>
              <a:rPr lang="en-US" dirty="0" smtClean="0"/>
              <a:t>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10200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sz="4000" dirty="0"/>
              <a:t>Suggested development steps: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Setup program, </a:t>
            </a:r>
            <a:r>
              <a:rPr lang="en-US" dirty="0" smtClean="0"/>
              <a:t>take in 1+ </a:t>
            </a:r>
            <a:r>
              <a:rPr lang="en-US" dirty="0" err="1" smtClean="0"/>
              <a:t>arg</a:t>
            </a:r>
            <a:r>
              <a:rPr lang="en-US" dirty="0" smtClean="0"/>
              <a:t> (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argv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[1]</a:t>
            </a:r>
            <a:r>
              <a:rPr lang="en-US" dirty="0" smtClean="0"/>
              <a:t>) </a:t>
            </a:r>
            <a:r>
              <a:rPr lang="en-US" dirty="0"/>
              <a:t>and TRASH </a:t>
            </a:r>
            <a:r>
              <a:rPr lang="en-US" dirty="0" smtClean="0"/>
              <a:t> with 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getenv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Move file in current working directory to TRASH on same partition using 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rename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Add check for same name using 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access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  <a:r>
              <a:rPr lang="en-US" dirty="0" smtClean="0"/>
              <a:t>, </a:t>
            </a:r>
            <a:r>
              <a:rPr lang="en-US" dirty="0"/>
              <a:t>adding extension .</a:t>
            </a:r>
            <a:r>
              <a:rPr lang="en-US" dirty="0" err="1" smtClean="0"/>
              <a:t>num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Add support for single file in another directory (e.g., 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/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tmp</a:t>
            </a:r>
            <a:r>
              <a:rPr lang="en-US" dirty="0"/>
              <a:t>), using 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dirname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  <a:r>
              <a:rPr lang="en-US" dirty="0"/>
              <a:t> and 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basename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  <a:endParaRPr lang="en-US" dirty="0">
              <a:cs typeface="Consolas" panose="020B0609020204030204" pitchFamily="49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Check if file to be moved is on another partition using 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stat()</a:t>
            </a:r>
            <a:r>
              <a:rPr lang="en-US" dirty="0"/>
              <a:t> with 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st_dev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 </a:t>
            </a:r>
            <a:r>
              <a:rPr lang="en-US" dirty="0"/>
              <a:t>or EXDEV error set by rename() </a:t>
            </a:r>
            <a:r>
              <a:rPr lang="en-US" dirty="0" smtClean="0"/>
              <a:t>call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For files on another partition, write copy function to move across partitions, using 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link() </a:t>
            </a:r>
            <a:r>
              <a:rPr lang="en-US" dirty="0"/>
              <a:t>and 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unlink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  <a:endParaRPr lang="en-US" dirty="0">
              <a:cs typeface="Consolas" panose="020B0609020204030204" pitchFamily="49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Modify copy to preserve permissions using 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stat()</a:t>
            </a:r>
            <a:r>
              <a:rPr lang="en-US" dirty="0"/>
              <a:t> and 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utime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Check if file to be moved is a directory using 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stat()</a:t>
            </a:r>
            <a:r>
              <a:rPr lang="en-US" dirty="0"/>
              <a:t> and S_ISDIR</a:t>
            </a:r>
            <a:r>
              <a:rPr lang="en-US" dirty="0" smtClean="0"/>
              <a:t>()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For directories on another partition, write function to iterate through directory using 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opendir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  <a:r>
              <a:rPr lang="en-US" dirty="0"/>
              <a:t> and 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readdir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  <a:r>
              <a:rPr lang="en-US" dirty="0" smtClean="0"/>
              <a:t>, providing </a:t>
            </a:r>
            <a:r>
              <a:rPr lang="en-US" dirty="0"/>
              <a:t>each file name for moving.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Parse additional command line arguments (e.g., "-r") using 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getopt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Modify code to </a:t>
            </a:r>
            <a:r>
              <a:rPr lang="en-US" dirty="0" err="1"/>
              <a:t>recurse</a:t>
            </a:r>
            <a:r>
              <a:rPr lang="en-US" dirty="0"/>
              <a:t> through sub-directories, as appropriate, moving all to </a:t>
            </a:r>
            <a:r>
              <a:rPr lang="en-US" dirty="0" smtClean="0"/>
              <a:t>TRASH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Enable to iterate through all filenames passed </a:t>
            </a:r>
            <a:r>
              <a:rPr lang="en-US" dirty="0" smtClean="0"/>
              <a:t>in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Error check many test cases </a:t>
            </a:r>
            <a:r>
              <a:rPr lang="en-US" dirty="0" smtClean="0"/>
              <a:t>thoroughly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74834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19400" y="152400"/>
            <a:ext cx="6019800" cy="1143000"/>
          </a:xfrm>
        </p:spPr>
        <p:txBody>
          <a:bodyPr/>
          <a:lstStyle/>
          <a:p>
            <a:r>
              <a:rPr lang="en-US" dirty="0" smtClean="0"/>
              <a:t>Hints (4 of 4)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799" y="417129"/>
            <a:ext cx="2962275" cy="165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81316" y="2061263"/>
            <a:ext cx="26092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3"/>
              </a:rPr>
              <a:t>http://www.cygwin.com/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343400" y="1463754"/>
            <a:ext cx="314496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Already installed on the Zoo lab</a:t>
            </a:r>
          </a:p>
          <a:p>
            <a:pPr algn="ctr"/>
            <a:r>
              <a:rPr lang="en-US" dirty="0" smtClean="0"/>
              <a:t>Can install in user space</a:t>
            </a:r>
          </a:p>
          <a:p>
            <a:pPr algn="ctr"/>
            <a:endParaRPr lang="en-US" dirty="0"/>
          </a:p>
        </p:txBody>
      </p:sp>
      <p:pic>
        <p:nvPicPr>
          <p:cNvPr id="1028" name="Picture 4" descr="File:Hamilton C shell and Cygwin bash recursion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2743200"/>
            <a:ext cx="6096000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481774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516</Words>
  <Application>Microsoft Office PowerPoint</Application>
  <PresentationFormat>On-screen Show (4:3)</PresentationFormat>
  <Paragraphs>125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Distributed Computing Systems</vt:lpstr>
      <vt:lpstr>Three Utilities</vt:lpstr>
      <vt:lpstr>RM</vt:lpstr>
      <vt:lpstr>DV</vt:lpstr>
      <vt:lpstr>DUMP</vt:lpstr>
      <vt:lpstr>Hints (1 of 4)</vt:lpstr>
      <vt:lpstr>Hints (2 of 4)</vt:lpstr>
      <vt:lpstr>Hints (3 of 4)</vt:lpstr>
      <vt:lpstr>Hints (4 of 4)</vt:lpstr>
      <vt:lpstr>Experiments</vt:lpstr>
      <vt:lpstr>Writeup</vt:lpstr>
      <vt:lpstr>Hand In</vt:lpstr>
      <vt:lpstr>Grading</vt:lpstr>
    </vt:vector>
  </TitlesOfParts>
  <Company>Worcester Polytechnic Institute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Distributed Computing Systems</dc:title>
  <dc:creator>Mark Claypool</dc:creator>
  <cp:lastModifiedBy>Mark Claypool</cp:lastModifiedBy>
  <cp:revision>15</cp:revision>
  <dcterms:created xsi:type="dcterms:W3CDTF">2011-10-25T02:50:53Z</dcterms:created>
  <dcterms:modified xsi:type="dcterms:W3CDTF">2014-03-21T10:22:11Z</dcterms:modified>
</cp:coreProperties>
</file>