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68" r:id="rId4"/>
    <p:sldId id="274" r:id="rId5"/>
    <p:sldId id="273" r:id="rId6"/>
    <p:sldId id="269" r:id="rId7"/>
    <p:sldId id="270" r:id="rId8"/>
    <p:sldId id="27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2C6C-888E-4878-A607-3674B532D444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BE91-BBE7-4CDF-A248-9DC92C0F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326-7720-40EC-A072-C2331980F03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laypool/courses/4513-B11/projects/proj2/index.html#gra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Project 2 – Distributed Shell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Due: Friday, April 4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6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shell program </a:t>
            </a:r>
            <a:r>
              <a:rPr lang="en-US" dirty="0" smtClean="0"/>
              <a:t>				(</a:t>
            </a:r>
            <a:r>
              <a:rPr lang="en-US" dirty="0"/>
              <a:t>15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Basic Client-Server communication program </a:t>
            </a:r>
            <a:r>
              <a:rPr lang="en-US" dirty="0" smtClean="0"/>
              <a:t>	(</a:t>
            </a:r>
            <a:r>
              <a:rPr lang="en-US" dirty="0"/>
              <a:t>15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re-direction of standard output </a:t>
            </a:r>
            <a:r>
              <a:rPr lang="en-US" dirty="0" smtClean="0"/>
              <a:t>		(</a:t>
            </a:r>
            <a:r>
              <a:rPr lang="en-US" dirty="0"/>
              <a:t>10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error checking of </a:t>
            </a:r>
            <a:r>
              <a:rPr lang="en-US" dirty="0" smtClean="0"/>
              <a:t>system/socket </a:t>
            </a:r>
            <a:r>
              <a:rPr lang="en-US" dirty="0"/>
              <a:t>calls </a:t>
            </a:r>
            <a:r>
              <a:rPr lang="en-US" dirty="0" smtClean="0"/>
              <a:t>	(10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Proper authentication				(10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closing of sockets in relation to fork </a:t>
            </a:r>
            <a:r>
              <a:rPr lang="en-US" dirty="0" smtClean="0"/>
              <a:t>	(5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handling of zombies </a:t>
            </a:r>
            <a:r>
              <a:rPr lang="en-US" dirty="0" smtClean="0"/>
              <a:t>			(5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Experiment Design </a:t>
            </a:r>
            <a:r>
              <a:rPr lang="en-US" dirty="0" smtClean="0"/>
              <a:t>				(</a:t>
            </a:r>
            <a:r>
              <a:rPr lang="en-US" dirty="0"/>
              <a:t>10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Experiment Results </a:t>
            </a:r>
            <a:r>
              <a:rPr lang="en-US" dirty="0" smtClean="0"/>
              <a:t>				(</a:t>
            </a:r>
            <a:r>
              <a:rPr lang="en-US" dirty="0"/>
              <a:t>10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Experiment Analysis </a:t>
            </a:r>
            <a:r>
              <a:rPr lang="en-US" dirty="0" smtClean="0"/>
              <a:t>				(</a:t>
            </a:r>
            <a:r>
              <a:rPr lang="en-US" dirty="0"/>
              <a:t>10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rubric</a:t>
            </a:r>
            <a:r>
              <a:rPr lang="en-US" dirty="0" smtClean="0"/>
              <a:t> on Web page,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is core operating systems concept</a:t>
            </a:r>
          </a:p>
          <a:p>
            <a:r>
              <a:rPr lang="en-US" dirty="0" smtClean="0"/>
              <a:t>Executing commands on remote machine is core distributed systems concept</a:t>
            </a:r>
          </a:p>
          <a:p>
            <a:pPr lvl="1"/>
            <a:r>
              <a:rPr lang="en-US" dirty="0" smtClean="0"/>
              <a:t>Computing in the “cloud” (except you know the server) with results returned to user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Distributed Shell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515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Shell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7350"/>
            <a:ext cx="4267200" cy="459105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90000"/>
              </a:lnSpc>
            </a:pPr>
            <a:r>
              <a:rPr lang="en-US" sz="2400" dirty="0"/>
              <a:t>Client-Server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/>
              <a:t>Non-interactive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/>
              <a:t>C</a:t>
            </a:r>
            <a:r>
              <a:rPr lang="en-US" sz="2000" dirty="0" smtClean="0"/>
              <a:t>ommand </a:t>
            </a:r>
            <a:r>
              <a:rPr lang="en-US" sz="2000" dirty="0"/>
              <a:t>line </a:t>
            </a:r>
            <a:r>
              <a:rPr lang="en-US" sz="2000" dirty="0" err="1"/>
              <a:t>args</a:t>
            </a:r>
            <a:endParaRPr lang="en-US" sz="2000" dirty="0"/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get-</a:t>
            </a:r>
            <a:r>
              <a:rPr lang="en-US" sz="2000" dirty="0" err="1">
                <a:latin typeface="Courier New" pitchFamily="49" charset="0"/>
              </a:rPr>
              <a:t>opt.c</a:t>
            </a:r>
            <a:endParaRPr lang="en-US" sz="2000" dirty="0">
              <a:latin typeface="Courier New" pitchFamily="49" charset="0"/>
            </a:endParaRPr>
          </a:p>
          <a:p>
            <a:pPr lvl="1" indent="-342900">
              <a:lnSpc>
                <a:spcPct val="9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uthentication built-in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 smtClean="0"/>
              <a:t>Uses </a:t>
            </a:r>
            <a:r>
              <a:rPr lang="en-US" sz="2400" dirty="0"/>
              <a:t>TCP sockets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 err="1">
                <a:latin typeface="Courier New" pitchFamily="49" charset="0"/>
              </a:rPr>
              <a:t>listen.c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itchFamily="49" charset="0"/>
              </a:rPr>
              <a:t>talk.c</a:t>
            </a:r>
            <a:endParaRPr lang="en-US" sz="2000" dirty="0"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/>
              <a:t>Security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 smtClean="0"/>
              <a:t>Authentication (next slide)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 smtClean="0"/>
              <a:t>Can handle multiple requests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/>
              <a:t>Concurrent server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/>
              <a:t>Note</a:t>
            </a:r>
            <a:r>
              <a:rPr lang="en-US" sz="2000" dirty="0"/>
              <a:t>, can do </a:t>
            </a:r>
            <a:r>
              <a:rPr lang="en-US" sz="2000" dirty="0">
                <a:latin typeface="Courier New" pitchFamily="49" charset="0"/>
              </a:rPr>
              <a:t>fork()</a:t>
            </a:r>
            <a:r>
              <a:rPr lang="en-US" sz="2000" dirty="0"/>
              <a:t> upon connection, </a:t>
            </a:r>
            <a:r>
              <a:rPr lang="en-US" sz="2000" dirty="0" smtClean="0"/>
              <a:t>too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724400" y="2137954"/>
            <a:ext cx="1143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  <a:endParaRPr lang="en-US" baseline="-25000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7763691" y="2137954"/>
            <a:ext cx="1143000" cy="762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/>
              <a:t>Client</a:t>
            </a:r>
            <a:endParaRPr lang="en-US" baseline="-25000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H="1" flipV="1">
            <a:off x="5910262" y="2209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204673" y="1828800"/>
            <a:ext cx="11637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1. connect</a:t>
            </a:r>
            <a:endParaRPr lang="en-US" dirty="0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4724400" y="4191000"/>
            <a:ext cx="1143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  <a:endParaRPr lang="en-US" baseline="-25000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 flipH="1" flipV="1">
            <a:off x="5910262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6367462" y="2895600"/>
            <a:ext cx="6880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3. </a:t>
            </a:r>
            <a:r>
              <a:rPr lang="en-US" dirty="0" err="1">
                <a:latin typeface="Courier New" pitchFamily="49" charset="0"/>
              </a:rPr>
              <a:t>ls</a:t>
            </a:r>
            <a:endParaRPr lang="en-US" dirty="0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5257800" y="29718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229749" y="3299839"/>
            <a:ext cx="14189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4. </a:t>
            </a:r>
            <a:r>
              <a:rPr lang="en-US" dirty="0">
                <a:latin typeface="Courier New" pitchFamily="49" charset="0"/>
              </a:rPr>
              <a:t>fork()</a:t>
            </a:r>
          </a:p>
          <a:p>
            <a:pPr eaLnBrk="1" hangingPunct="1"/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exec()</a:t>
            </a:r>
            <a:endParaRPr lang="en-US" dirty="0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V="1">
            <a:off x="5910262" y="2971800"/>
            <a:ext cx="2243138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934200" y="3733800"/>
            <a:ext cx="827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5. data</a:t>
            </a:r>
            <a:endParaRPr lang="en-US" dirty="0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 flipV="1">
            <a:off x="5910262" y="243501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085291" y="2419773"/>
            <a:ext cx="1602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2.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8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Client connects to server, sending in user-name (not password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Note, typically name used to lookup unique data (salt) stored with each name that further randomizes hash salt – here, just a check</a:t>
            </a:r>
            <a:endParaRPr lang="en-US" dirty="0"/>
          </a:p>
          <a:p>
            <a:r>
              <a:rPr lang="en-US" dirty="0"/>
              <a:t>Server responds by sending out unique random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random()</a:t>
            </a:r>
            <a:endParaRPr lang="en-US" dirty="0" smtClean="0"/>
          </a:p>
          <a:p>
            <a:pPr lvl="1"/>
            <a:r>
              <a:rPr lang="en-US" dirty="0" smtClean="0"/>
              <a:t>Changes each invocation (provide different random seed each run)</a:t>
            </a:r>
            <a:endParaRPr lang="en-US" dirty="0"/>
          </a:p>
          <a:p>
            <a:r>
              <a:rPr lang="en-US" dirty="0"/>
              <a:t>Client encrypts </a:t>
            </a:r>
            <a:r>
              <a:rPr lang="en-US" dirty="0" smtClean="0"/>
              <a:t>using </a:t>
            </a:r>
            <a:r>
              <a:rPr lang="en-US" dirty="0"/>
              <a:t>their password </a:t>
            </a:r>
            <a:r>
              <a:rPr lang="en-US" dirty="0" smtClean="0"/>
              <a:t> and number as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Password here can be “hard coded” into client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crypt()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Client sends </a:t>
            </a:r>
            <a:r>
              <a:rPr lang="en-US" dirty="0" smtClean="0"/>
              <a:t>hashed value to </a:t>
            </a:r>
            <a:r>
              <a:rPr lang="en-US" dirty="0"/>
              <a:t>server</a:t>
            </a:r>
          </a:p>
          <a:p>
            <a:r>
              <a:rPr lang="en-US" dirty="0"/>
              <a:t>Server encrypts </a:t>
            </a:r>
            <a:r>
              <a:rPr lang="en-US" dirty="0" smtClean="0"/>
              <a:t>with </a:t>
            </a:r>
            <a:r>
              <a:rPr lang="en-US" dirty="0"/>
              <a:t>user's password </a:t>
            </a:r>
            <a:r>
              <a:rPr lang="en-US" dirty="0" smtClean="0"/>
              <a:t>and same number as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Server “knows” password (e.g., externally exchanged)</a:t>
            </a:r>
          </a:p>
          <a:p>
            <a:pPr lvl="1"/>
            <a:r>
              <a:rPr lang="en-US" dirty="0" smtClean="0"/>
              <a:t>Password here can be “hard coded” into server</a:t>
            </a:r>
            <a:endParaRPr lang="en-US" dirty="0"/>
          </a:p>
          <a:p>
            <a:r>
              <a:rPr lang="en-US" dirty="0"/>
              <a:t>Server compares </a:t>
            </a:r>
            <a:r>
              <a:rPr lang="en-US"/>
              <a:t>two </a:t>
            </a:r>
            <a:r>
              <a:rPr lang="en-US" smtClean="0"/>
              <a:t>hashed/encrypted values</a:t>
            </a:r>
            <a:r>
              <a:rPr lang="en-US" dirty="0" smtClean="0"/>
              <a:t>, </a:t>
            </a:r>
            <a:r>
              <a:rPr lang="en-US" dirty="0"/>
              <a:t>if same then </a:t>
            </a:r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Otherwise, return error message and exit</a:t>
            </a:r>
          </a:p>
          <a:p>
            <a:pPr lvl="1"/>
            <a:endParaRPr lang="en-US" dirty="0"/>
          </a:p>
          <a:p>
            <a:r>
              <a:rPr lang="en-US" dirty="0" smtClean="0"/>
              <a:t>Note, can do authentication either before or after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/>
            <a:r>
              <a:rPr lang="en-US" dirty="0" smtClean="0"/>
              <a:t>Pluses and minuses for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66492" y="1524000"/>
            <a:ext cx="4040188" cy="639762"/>
          </a:xfrm>
        </p:spPr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66492" y="2122487"/>
            <a:ext cx="464820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cccwork2%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b="1" i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dsh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-c "</a:t>
            </a:r>
            <a:r>
              <a:rPr lang="en-US" sz="1600" i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 -s </a:t>
            </a:r>
            <a:r>
              <a:rPr lang="en-US" sz="16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cccwork1 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client.c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dsh.c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index.html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server.c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server.h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sock.c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sock.h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04800" y="1524000"/>
            <a:ext cx="4041775" cy="639762"/>
          </a:xfrm>
        </p:spPr>
        <p:txBody>
          <a:bodyPr/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04800" y="2122487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cccwork1%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b="1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server activating.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6013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/home/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claypool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Socket created!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Accepting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connections.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request received. forked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child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received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john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password ok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executing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command...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Build shell independent of server</a:t>
            </a:r>
          </a:p>
          <a:p>
            <a:r>
              <a:rPr lang="en-US" dirty="0" smtClean="0"/>
              <a:t>Get basic connection working without shell</a:t>
            </a:r>
          </a:p>
          <a:p>
            <a:pPr lvl="1"/>
            <a:r>
              <a:rPr lang="en-US" dirty="0" smtClean="0"/>
              <a:t>Socket help: </a:t>
            </a:r>
            <a:r>
              <a:rPr lang="en-US" dirty="0" smtClean="0">
                <a:latin typeface="Courier New" pitchFamily="49" charset="0"/>
              </a:rPr>
              <a:t>listen-</a:t>
            </a:r>
            <a:r>
              <a:rPr lang="en-US" dirty="0" err="1" smtClean="0">
                <a:latin typeface="Courier New" pitchFamily="49" charset="0"/>
              </a:rPr>
              <a:t>tcp.c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talk-</a:t>
            </a:r>
            <a:r>
              <a:rPr lang="en-US" dirty="0" err="1">
                <a:latin typeface="Courier New" pitchFamily="49" charset="0"/>
              </a:rPr>
              <a:t>tcp.c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smtClean="0"/>
              <a:t>Socket slides (next)</a:t>
            </a:r>
          </a:p>
          <a:p>
            <a:r>
              <a:rPr lang="en-US" dirty="0" smtClean="0"/>
              <a:t>Shell help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fork.c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getopt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dup2()</a:t>
            </a:r>
          </a:p>
          <a:p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err="1">
                <a:latin typeface="Courier New" pitchFamily="49" charset="0"/>
              </a:rPr>
              <a:t>Makefile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smtClean="0"/>
              <a:t>Web page’s is simple</a:t>
            </a:r>
          </a:p>
          <a:p>
            <a:r>
              <a:rPr lang="en-US" dirty="0" smtClean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</a:t>
            </a:r>
            <a:r>
              <a:rPr lang="en-US" dirty="0" smtClean="0"/>
              <a:t>pages for functionality, return codes</a:t>
            </a:r>
            <a:endParaRPr lang="en-US" dirty="0"/>
          </a:p>
          <a:p>
            <a:r>
              <a:rPr lang="en-US" dirty="0"/>
              <a:t>Beware of </a:t>
            </a:r>
            <a:r>
              <a:rPr lang="en-US" dirty="0" smtClean="0"/>
              <a:t>zombies</a:t>
            </a:r>
            <a:endParaRPr lang="en-US" dirty="0"/>
          </a:p>
        </p:txBody>
      </p:sp>
      <p:pic>
        <p:nvPicPr>
          <p:cNvPr id="1026" name="Picture 2" descr="plants-vs-zombies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304926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99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0813" cy="1141413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635" y="1143000"/>
            <a:ext cx="8228013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Latency </a:t>
            </a:r>
            <a:r>
              <a:rPr lang="en-US" dirty="0" smtClean="0"/>
              <a:t>of </a:t>
            </a:r>
            <a:r>
              <a:rPr lang="en-US" dirty="0"/>
              <a:t>connection (milliseconds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Includes authentication</a:t>
            </a:r>
            <a:endParaRPr lang="en-US" dirty="0"/>
          </a:p>
          <a:p>
            <a:pPr lvl="1"/>
            <a:r>
              <a:rPr lang="en-US" dirty="0"/>
              <a:t>Force call to server so that server does not do </a:t>
            </a:r>
            <a:r>
              <a:rPr lang="en-US" dirty="0">
                <a:latin typeface="Courier New" pitchFamily="49" charset="0"/>
              </a:rPr>
              <a:t>exec()</a:t>
            </a:r>
          </a:p>
          <a:p>
            <a:r>
              <a:rPr lang="en-US" dirty="0"/>
              <a:t>Maximum throughput (</a:t>
            </a:r>
            <a:r>
              <a:rPr lang="en-US" dirty="0" smtClean="0"/>
              <a:t>b/s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Transfer </a:t>
            </a:r>
            <a:r>
              <a:rPr lang="en-US" dirty="0"/>
              <a:t>large file </a:t>
            </a:r>
            <a:endParaRPr lang="en-US" dirty="0" smtClean="0"/>
          </a:p>
          <a:p>
            <a:pPr lvl="2"/>
            <a:r>
              <a:rPr lang="en-US" dirty="0" smtClean="0"/>
              <a:t>redirect </a:t>
            </a:r>
            <a:r>
              <a:rPr lang="en-US" dirty="0"/>
              <a:t>&gt; to file else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/>
              <a:t> may be </a:t>
            </a:r>
            <a:r>
              <a:rPr lang="en-US" dirty="0" smtClean="0"/>
              <a:t>bottleneck</a:t>
            </a:r>
            <a:endParaRPr lang="en-US" dirty="0"/>
          </a:p>
          <a:p>
            <a:r>
              <a:rPr lang="en-US" dirty="0"/>
              <a:t>Multiple runs</a:t>
            </a:r>
          </a:p>
          <a:p>
            <a:endParaRPr lang="en-US" dirty="0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818412" y="4399866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 flipH="1">
            <a:off x="2818412" y="6304866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634841" y="6356195"/>
            <a:ext cx="22894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Transfer </a:t>
            </a:r>
            <a:r>
              <a:rPr lang="en-US" sz="1800" dirty="0" smtClean="0">
                <a:latin typeface="Comic Sans MS" pitchFamily="66" charset="0"/>
              </a:rPr>
              <a:t>Size (MB)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 rot="-5400000">
            <a:off x="1933736" y="5060482"/>
            <a:ext cx="1063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Time (s)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2818412" y="5314266"/>
            <a:ext cx="3657600" cy="6096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2818412" y="59238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2818412" y="58476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3732812" y="56190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5561612" y="55428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5028212" y="5370304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4647212" y="56952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3" name="AutoShape 15"/>
          <p:cNvSpPr>
            <a:spLocks noChangeArrowheads="1"/>
          </p:cNvSpPr>
          <p:nvPr/>
        </p:nvSpPr>
        <p:spPr bwMode="auto">
          <a:xfrm>
            <a:off x="5561612" y="52380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3275612" y="5700504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513611" y="5947573"/>
            <a:ext cx="183833" cy="3429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2247" y="5814223"/>
            <a:ext cx="1813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(y-intercept is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connection time)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0800000">
            <a:off x="6552212" y="5363107"/>
            <a:ext cx="183833" cy="3429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5600" y="5219700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(slope is per-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byte time)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657600" y="4572000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9366" y="4425434"/>
            <a:ext cx="172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measured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9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Writeup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i="1" dirty="0"/>
              <a:t>Design</a:t>
            </a:r>
            <a:r>
              <a:rPr lang="en-US" dirty="0"/>
              <a:t> - describe your experiments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Programs/scripts (pseudo-code)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 of runs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recording method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 conditions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 … </a:t>
            </a:r>
          </a:p>
          <a:p>
            <a:pPr>
              <a:lnSpc>
                <a:spcPct val="90000"/>
              </a:lnSpc>
            </a:pPr>
            <a:r>
              <a:rPr lang="en-US" i="1" dirty="0"/>
              <a:t>Results</a:t>
            </a:r>
            <a:r>
              <a:rPr lang="en-US" dirty="0"/>
              <a:t> - depict your results </a:t>
            </a:r>
            <a:r>
              <a:rPr lang="en-US" i="1" dirty="0"/>
              <a:t>clearly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Graph (see previous slide)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Table (at </a:t>
            </a:r>
            <a:r>
              <a:rPr lang="en-US" dirty="0"/>
              <a:t>least </a:t>
            </a:r>
            <a:r>
              <a:rPr lang="en-US" i="1" dirty="0"/>
              <a:t>mean</a:t>
            </a:r>
            <a:r>
              <a:rPr lang="en-US" dirty="0"/>
              <a:t> and </a:t>
            </a:r>
            <a:r>
              <a:rPr lang="en-US" i="1" dirty="0"/>
              <a:t>standard </a:t>
            </a:r>
            <a:r>
              <a:rPr lang="en-US" i="1" dirty="0" smtClean="0"/>
              <a:t>deviation)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i="1" dirty="0"/>
              <a:t>Analysis</a:t>
            </a:r>
            <a:r>
              <a:rPr lang="en-US" dirty="0"/>
              <a:t> - interpret </a:t>
            </a:r>
            <a:r>
              <a:rPr lang="en-US" dirty="0" smtClean="0"/>
              <a:t>results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Describe what </a:t>
            </a:r>
            <a:r>
              <a:rPr lang="en-US" dirty="0" smtClean="0"/>
              <a:t>results </a:t>
            </a:r>
            <a:r>
              <a:rPr lang="en-US" dirty="0"/>
              <a:t>mean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2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package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server.c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client.c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Support files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README</a:t>
            </a:r>
            <a:r>
              <a:rPr lang="en-US" dirty="0" smtClean="0"/>
              <a:t> detailing building and using</a:t>
            </a:r>
          </a:p>
          <a:p>
            <a:r>
              <a:rPr lang="en-US" dirty="0" smtClean="0"/>
              <a:t>Experimental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gzip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Turnin</a:t>
            </a:r>
            <a:r>
              <a:rPr lang="en-US" dirty="0" smtClean="0"/>
              <a:t> via: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turnin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09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535</Words>
  <Application>Microsoft Office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Distributed Computing Systems</vt:lpstr>
      <vt:lpstr>Motivation</vt:lpstr>
      <vt:lpstr>Distributed Shell</vt:lpstr>
      <vt:lpstr>Simple Authentication</vt:lpstr>
      <vt:lpstr>Sample</vt:lpstr>
      <vt:lpstr>Hints</vt:lpstr>
      <vt:lpstr>Experiments</vt:lpstr>
      <vt:lpstr>Writeup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25</cp:revision>
  <dcterms:created xsi:type="dcterms:W3CDTF">2011-10-25T02:50:53Z</dcterms:created>
  <dcterms:modified xsi:type="dcterms:W3CDTF">2014-04-01T15:17:13Z</dcterms:modified>
</cp:coreProperties>
</file>