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58" r:id="rId3"/>
    <p:sldId id="269" r:id="rId4"/>
    <p:sldId id="259" r:id="rId5"/>
    <p:sldId id="260" r:id="rId6"/>
    <p:sldId id="261" r:id="rId7"/>
    <p:sldId id="270" r:id="rId8"/>
    <p:sldId id="27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484"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73BF15-D30E-438E-A903-3A156CC9608B}" type="datetimeFigureOut">
              <a:rPr lang="en-US" smtClean="0"/>
              <a:t>4/4/2014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CE084D-A2F0-4CD5-83A0-3851345656DC}" type="slidenum">
              <a:rPr lang="en-US" smtClean="0"/>
              <a:t>‹#›</a:t>
            </a:fld>
            <a:endParaRPr lang="en-US"/>
          </a:p>
        </p:txBody>
      </p:sp>
    </p:spTree>
    <p:extLst>
      <p:ext uri="{BB962C8B-B14F-4D97-AF65-F5344CB8AC3E}">
        <p14:creationId xmlns:p14="http://schemas.microsoft.com/office/powerpoint/2010/main" val="33218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744490-4BB8-4166-BB6A-C8B40C40F473}"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7856-8AFA-4507-90EC-892144653F83}" type="slidenum">
              <a:rPr lang="en-US" smtClean="0"/>
              <a:t>‹#›</a:t>
            </a:fld>
            <a:endParaRPr lang="en-US"/>
          </a:p>
        </p:txBody>
      </p:sp>
    </p:spTree>
    <p:extLst>
      <p:ext uri="{BB962C8B-B14F-4D97-AF65-F5344CB8AC3E}">
        <p14:creationId xmlns:p14="http://schemas.microsoft.com/office/powerpoint/2010/main" val="3809107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44490-4BB8-4166-BB6A-C8B40C40F473}"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7856-8AFA-4507-90EC-892144653F83}" type="slidenum">
              <a:rPr lang="en-US" smtClean="0"/>
              <a:t>‹#›</a:t>
            </a:fld>
            <a:endParaRPr lang="en-US"/>
          </a:p>
        </p:txBody>
      </p:sp>
    </p:spTree>
    <p:extLst>
      <p:ext uri="{BB962C8B-B14F-4D97-AF65-F5344CB8AC3E}">
        <p14:creationId xmlns:p14="http://schemas.microsoft.com/office/powerpoint/2010/main" val="2048430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44490-4BB8-4166-BB6A-C8B40C40F473}"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7856-8AFA-4507-90EC-892144653F83}" type="slidenum">
              <a:rPr lang="en-US" smtClean="0"/>
              <a:t>‹#›</a:t>
            </a:fld>
            <a:endParaRPr lang="en-US"/>
          </a:p>
        </p:txBody>
      </p:sp>
    </p:spTree>
    <p:extLst>
      <p:ext uri="{BB962C8B-B14F-4D97-AF65-F5344CB8AC3E}">
        <p14:creationId xmlns:p14="http://schemas.microsoft.com/office/powerpoint/2010/main" val="330298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44490-4BB8-4166-BB6A-C8B40C40F473}"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7856-8AFA-4507-90EC-892144653F83}" type="slidenum">
              <a:rPr lang="en-US" smtClean="0"/>
              <a:t>‹#›</a:t>
            </a:fld>
            <a:endParaRPr lang="en-US"/>
          </a:p>
        </p:txBody>
      </p:sp>
    </p:spTree>
    <p:extLst>
      <p:ext uri="{BB962C8B-B14F-4D97-AF65-F5344CB8AC3E}">
        <p14:creationId xmlns:p14="http://schemas.microsoft.com/office/powerpoint/2010/main" val="639711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44490-4BB8-4166-BB6A-C8B40C40F473}"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7856-8AFA-4507-90EC-892144653F83}" type="slidenum">
              <a:rPr lang="en-US" smtClean="0"/>
              <a:t>‹#›</a:t>
            </a:fld>
            <a:endParaRPr lang="en-US"/>
          </a:p>
        </p:txBody>
      </p:sp>
    </p:spTree>
    <p:extLst>
      <p:ext uri="{BB962C8B-B14F-4D97-AF65-F5344CB8AC3E}">
        <p14:creationId xmlns:p14="http://schemas.microsoft.com/office/powerpoint/2010/main" val="384596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744490-4BB8-4166-BB6A-C8B40C40F473}"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37856-8AFA-4507-90EC-892144653F83}" type="slidenum">
              <a:rPr lang="en-US" smtClean="0"/>
              <a:t>‹#›</a:t>
            </a:fld>
            <a:endParaRPr lang="en-US"/>
          </a:p>
        </p:txBody>
      </p:sp>
    </p:spTree>
    <p:extLst>
      <p:ext uri="{BB962C8B-B14F-4D97-AF65-F5344CB8AC3E}">
        <p14:creationId xmlns:p14="http://schemas.microsoft.com/office/powerpoint/2010/main" val="2635180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744490-4BB8-4166-BB6A-C8B40C40F473}" type="datetimeFigureOut">
              <a:rPr lang="en-US" smtClean="0"/>
              <a:t>4/4/2014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37856-8AFA-4507-90EC-892144653F83}" type="slidenum">
              <a:rPr lang="en-US" smtClean="0"/>
              <a:t>‹#›</a:t>
            </a:fld>
            <a:endParaRPr lang="en-US"/>
          </a:p>
        </p:txBody>
      </p:sp>
    </p:spTree>
    <p:extLst>
      <p:ext uri="{BB962C8B-B14F-4D97-AF65-F5344CB8AC3E}">
        <p14:creationId xmlns:p14="http://schemas.microsoft.com/office/powerpoint/2010/main" val="168547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744490-4BB8-4166-BB6A-C8B40C40F473}" type="datetimeFigureOut">
              <a:rPr lang="en-US" smtClean="0"/>
              <a:t>4/4/2014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37856-8AFA-4507-90EC-892144653F83}" type="slidenum">
              <a:rPr lang="en-US" smtClean="0"/>
              <a:t>‹#›</a:t>
            </a:fld>
            <a:endParaRPr lang="en-US"/>
          </a:p>
        </p:txBody>
      </p:sp>
    </p:spTree>
    <p:extLst>
      <p:ext uri="{BB962C8B-B14F-4D97-AF65-F5344CB8AC3E}">
        <p14:creationId xmlns:p14="http://schemas.microsoft.com/office/powerpoint/2010/main" val="254925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44490-4BB8-4166-BB6A-C8B40C40F473}" type="datetimeFigureOut">
              <a:rPr lang="en-US" smtClean="0"/>
              <a:t>4/4/2014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37856-8AFA-4507-90EC-892144653F83}" type="slidenum">
              <a:rPr lang="en-US" smtClean="0"/>
              <a:t>‹#›</a:t>
            </a:fld>
            <a:endParaRPr lang="en-US"/>
          </a:p>
        </p:txBody>
      </p:sp>
    </p:spTree>
    <p:extLst>
      <p:ext uri="{BB962C8B-B14F-4D97-AF65-F5344CB8AC3E}">
        <p14:creationId xmlns:p14="http://schemas.microsoft.com/office/powerpoint/2010/main" val="75454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44490-4BB8-4166-BB6A-C8B40C40F473}"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37856-8AFA-4507-90EC-892144653F83}" type="slidenum">
              <a:rPr lang="en-US" smtClean="0"/>
              <a:t>‹#›</a:t>
            </a:fld>
            <a:endParaRPr lang="en-US"/>
          </a:p>
        </p:txBody>
      </p:sp>
    </p:spTree>
    <p:extLst>
      <p:ext uri="{BB962C8B-B14F-4D97-AF65-F5344CB8AC3E}">
        <p14:creationId xmlns:p14="http://schemas.microsoft.com/office/powerpoint/2010/main" val="1839712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44490-4BB8-4166-BB6A-C8B40C40F473}"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37856-8AFA-4507-90EC-892144653F83}" type="slidenum">
              <a:rPr lang="en-US" smtClean="0"/>
              <a:t>‹#›</a:t>
            </a:fld>
            <a:endParaRPr lang="en-US"/>
          </a:p>
        </p:txBody>
      </p:sp>
    </p:spTree>
    <p:extLst>
      <p:ext uri="{BB962C8B-B14F-4D97-AF65-F5344CB8AC3E}">
        <p14:creationId xmlns:p14="http://schemas.microsoft.com/office/powerpoint/2010/main" val="2105802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44490-4BB8-4166-BB6A-C8B40C40F473}" type="datetimeFigureOut">
              <a:rPr lang="en-US" smtClean="0"/>
              <a:t>4/4/2014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37856-8AFA-4507-90EC-892144653F83}" type="slidenum">
              <a:rPr lang="en-US" smtClean="0"/>
              <a:t>‹#›</a:t>
            </a:fld>
            <a:endParaRPr lang="en-US"/>
          </a:p>
        </p:txBody>
      </p:sp>
    </p:spTree>
    <p:extLst>
      <p:ext uri="{BB962C8B-B14F-4D97-AF65-F5344CB8AC3E}">
        <p14:creationId xmlns:p14="http://schemas.microsoft.com/office/powerpoint/2010/main" val="264141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eb.cs.wpi.edu/~cs4513/b11/samples/clear.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sciimation.co.nz/" TargetMode="External"/><Relationship Id="rId1" Type="http://schemas.openxmlformats.org/officeDocument/2006/relationships/slideLayout" Target="../slideLayouts/slideLayout2.xml"/><Relationship Id="rId4" Type="http://schemas.openxmlformats.org/officeDocument/2006/relationships/hyperlink" Target="http://www.asciimeo.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1470025"/>
          </a:xfrm>
        </p:spPr>
        <p:txBody>
          <a:bodyPr/>
          <a:lstStyle/>
          <a:p>
            <a:r>
              <a:rPr lang="en-US" dirty="0" smtClean="0"/>
              <a:t>Distributed Computing Systems</a:t>
            </a:r>
            <a:endParaRPr lang="en-US" dirty="0"/>
          </a:p>
        </p:txBody>
      </p:sp>
      <p:sp>
        <p:nvSpPr>
          <p:cNvPr id="5" name="Subtitle 4"/>
          <p:cNvSpPr>
            <a:spLocks noGrp="1"/>
          </p:cNvSpPr>
          <p:nvPr>
            <p:ph type="subTitle" idx="1"/>
          </p:nvPr>
        </p:nvSpPr>
        <p:spPr>
          <a:xfrm>
            <a:off x="1371600" y="3886200"/>
            <a:ext cx="6400800" cy="1752600"/>
          </a:xfrm>
        </p:spPr>
        <p:txBody>
          <a:bodyPr/>
          <a:lstStyle/>
          <a:p>
            <a:r>
              <a:rPr lang="en-US" dirty="0" smtClean="0">
                <a:solidFill>
                  <a:srgbClr val="0070C0"/>
                </a:solidFill>
              </a:rPr>
              <a:t>Project 3 – </a:t>
            </a:r>
            <a:r>
              <a:rPr lang="en-US" dirty="0" err="1" smtClean="0">
                <a:solidFill>
                  <a:srgbClr val="0070C0"/>
                </a:solidFill>
              </a:rPr>
              <a:t>Nutella</a:t>
            </a:r>
            <a:r>
              <a:rPr lang="en-US" dirty="0" smtClean="0">
                <a:solidFill>
                  <a:srgbClr val="0070C0"/>
                </a:solidFill>
              </a:rPr>
              <a:t>: </a:t>
            </a:r>
            <a:r>
              <a:rPr lang="en-US" dirty="0">
                <a:solidFill>
                  <a:srgbClr val="0070C0"/>
                </a:solidFill>
              </a:rPr>
              <a:t>A P2P Streaming Movie System</a:t>
            </a:r>
            <a:endParaRPr lang="en-US" dirty="0" smtClean="0">
              <a:solidFill>
                <a:srgbClr val="0070C0"/>
              </a:solidFill>
            </a:endParaRPr>
          </a:p>
          <a:p>
            <a:r>
              <a:rPr lang="en-US" dirty="0" smtClean="0">
                <a:solidFill>
                  <a:srgbClr val="0070C0"/>
                </a:solidFill>
              </a:rPr>
              <a:t>Due: Tuesday, April 15</a:t>
            </a:r>
            <a:r>
              <a:rPr lang="en-US" baseline="30000" dirty="0" smtClean="0">
                <a:solidFill>
                  <a:srgbClr val="0070C0"/>
                </a:solidFill>
              </a:rPr>
              <a:t>th</a:t>
            </a:r>
            <a:endParaRPr lang="en-US" dirty="0">
              <a:solidFill>
                <a:srgbClr val="0070C0"/>
              </a:solidFill>
            </a:endParaRPr>
          </a:p>
        </p:txBody>
      </p:sp>
      <p:pic>
        <p:nvPicPr>
          <p:cNvPr id="6" name="Picture 2" descr="http://opentoadventure.files.wordpress.com/2011/02/nutell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1900" y="228600"/>
            <a:ext cx="1600200" cy="2148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479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762000" y="287639"/>
            <a:ext cx="7770813" cy="1141413"/>
          </a:xfrm>
        </p:spPr>
        <p:txBody>
          <a:bodyPr/>
          <a:lstStyle/>
          <a:p>
            <a:r>
              <a:rPr lang="en-US"/>
              <a:t>IP Multicast - Middleware</a:t>
            </a:r>
          </a:p>
        </p:txBody>
      </p:sp>
      <p:sp>
        <p:nvSpPr>
          <p:cNvPr id="138243" name="Rectangle 3"/>
          <p:cNvSpPr>
            <a:spLocks noGrp="1" noChangeArrowheads="1"/>
          </p:cNvSpPr>
          <p:nvPr>
            <p:ph type="body" idx="1"/>
          </p:nvPr>
        </p:nvSpPr>
        <p:spPr>
          <a:xfrm>
            <a:off x="762000" y="1279484"/>
            <a:ext cx="7770813" cy="5027613"/>
          </a:xfrm>
        </p:spPr>
        <p:txBody>
          <a:bodyPr/>
          <a:lstStyle/>
          <a:p>
            <a:pPr>
              <a:lnSpc>
                <a:spcPct val="90000"/>
              </a:lnSpc>
              <a:buFontTx/>
              <a:buNone/>
            </a:pPr>
            <a:r>
              <a:rPr lang="en-US" sz="1800" i="1" dirty="0">
                <a:latin typeface="Courier New" pitchFamily="49" charset="0"/>
              </a:rPr>
              <a:t>/* </a:t>
            </a:r>
            <a:r>
              <a:rPr lang="en-US" sz="1800" i="1" dirty="0" err="1">
                <a:latin typeface="Courier New" pitchFamily="49" charset="0"/>
              </a:rPr>
              <a:t>msockcreate</a:t>
            </a:r>
            <a:r>
              <a:rPr lang="en-US" sz="1800" i="1" dirty="0">
                <a:latin typeface="Courier New" pitchFamily="49" charset="0"/>
              </a:rPr>
              <a:t> -- Create socket from which to read.</a:t>
            </a:r>
          </a:p>
          <a:p>
            <a:pPr>
              <a:lnSpc>
                <a:spcPct val="90000"/>
              </a:lnSpc>
              <a:buFontTx/>
              <a:buNone/>
            </a:pPr>
            <a:r>
              <a:rPr lang="en-US" sz="1800" i="1" dirty="0">
                <a:latin typeface="Courier New" pitchFamily="49" charset="0"/>
              </a:rPr>
              <a:t>   return socket descriptor if ok, -1 if not ok.  */</a:t>
            </a:r>
          </a:p>
          <a:p>
            <a:pPr>
              <a:lnSpc>
                <a:spcPct val="90000"/>
              </a:lnSpc>
              <a:buFontTx/>
              <a:buNone/>
            </a:pPr>
            <a:r>
              <a:rPr lang="en-US" sz="1800" dirty="0" err="1">
                <a:latin typeface="Courier New" pitchFamily="49" charset="0"/>
              </a:rPr>
              <a:t>int</a:t>
            </a:r>
            <a:r>
              <a:rPr lang="en-US" sz="1800" dirty="0">
                <a:latin typeface="Courier New" pitchFamily="49" charset="0"/>
              </a:rPr>
              <a:t> </a:t>
            </a:r>
            <a:r>
              <a:rPr lang="en-US" sz="1800" b="1" dirty="0" err="1">
                <a:latin typeface="Courier New" pitchFamily="49" charset="0"/>
              </a:rPr>
              <a:t>msockcreate</a:t>
            </a:r>
            <a:r>
              <a:rPr lang="en-US" sz="1800" dirty="0">
                <a:latin typeface="Courier New" pitchFamily="49" charset="0"/>
              </a:rPr>
              <a:t>(</a:t>
            </a:r>
            <a:r>
              <a:rPr lang="en-US" sz="1800" dirty="0" err="1">
                <a:latin typeface="Courier New" pitchFamily="49" charset="0"/>
              </a:rPr>
              <a:t>int</a:t>
            </a:r>
            <a:r>
              <a:rPr lang="en-US" sz="1800" dirty="0">
                <a:latin typeface="Courier New" pitchFamily="49" charset="0"/>
              </a:rPr>
              <a:t> type, char *address, </a:t>
            </a:r>
            <a:r>
              <a:rPr lang="en-US" sz="1800" dirty="0" err="1">
                <a:latin typeface="Courier New" pitchFamily="49" charset="0"/>
              </a:rPr>
              <a:t>int</a:t>
            </a:r>
            <a:r>
              <a:rPr lang="en-US" sz="1800" dirty="0">
                <a:latin typeface="Courier New" pitchFamily="49" charset="0"/>
              </a:rPr>
              <a:t> port);</a:t>
            </a:r>
          </a:p>
          <a:p>
            <a:pPr>
              <a:lnSpc>
                <a:spcPct val="90000"/>
              </a:lnSpc>
              <a:buFontTx/>
              <a:buNone/>
            </a:pPr>
            <a:endParaRPr lang="en-US" sz="1800" dirty="0">
              <a:latin typeface="Courier New" pitchFamily="49" charset="0"/>
            </a:endParaRPr>
          </a:p>
          <a:p>
            <a:pPr>
              <a:lnSpc>
                <a:spcPct val="90000"/>
              </a:lnSpc>
              <a:buFontTx/>
              <a:buNone/>
            </a:pPr>
            <a:r>
              <a:rPr lang="en-US" sz="1800" i="1" dirty="0">
                <a:latin typeface="Courier New" pitchFamily="49" charset="0"/>
              </a:rPr>
              <a:t>/* </a:t>
            </a:r>
            <a:r>
              <a:rPr lang="en-US" sz="1800" i="1" dirty="0" err="1">
                <a:latin typeface="Courier New" pitchFamily="49" charset="0"/>
              </a:rPr>
              <a:t>msockdestroy</a:t>
            </a:r>
            <a:r>
              <a:rPr lang="en-US" sz="1800" i="1" dirty="0">
                <a:latin typeface="Courier New" pitchFamily="49" charset="0"/>
              </a:rPr>
              <a:t> -- Destroy socket by closing.</a:t>
            </a:r>
          </a:p>
          <a:p>
            <a:pPr>
              <a:lnSpc>
                <a:spcPct val="90000"/>
              </a:lnSpc>
              <a:buFontTx/>
              <a:buNone/>
            </a:pPr>
            <a:r>
              <a:rPr lang="en-US" sz="1800" i="1" dirty="0">
                <a:latin typeface="Courier New" pitchFamily="49" charset="0"/>
              </a:rPr>
              <a:t>   return socket descriptor if ok, -1 if not ok.  */</a:t>
            </a:r>
          </a:p>
          <a:p>
            <a:pPr>
              <a:lnSpc>
                <a:spcPct val="90000"/>
              </a:lnSpc>
              <a:buFontTx/>
              <a:buNone/>
            </a:pPr>
            <a:r>
              <a:rPr lang="en-US" sz="1800" dirty="0" err="1">
                <a:latin typeface="Courier New" pitchFamily="49" charset="0"/>
              </a:rPr>
              <a:t>int</a:t>
            </a:r>
            <a:r>
              <a:rPr lang="en-US" sz="1800" dirty="0">
                <a:latin typeface="Courier New" pitchFamily="49" charset="0"/>
              </a:rPr>
              <a:t> </a:t>
            </a:r>
            <a:r>
              <a:rPr lang="en-US" sz="1800" b="1" dirty="0" err="1">
                <a:latin typeface="Courier New" pitchFamily="49" charset="0"/>
              </a:rPr>
              <a:t>msockdestroy</a:t>
            </a:r>
            <a:r>
              <a:rPr lang="en-US" sz="1800" dirty="0">
                <a:latin typeface="Courier New" pitchFamily="49" charset="0"/>
              </a:rPr>
              <a:t>(</a:t>
            </a:r>
            <a:r>
              <a:rPr lang="en-US" sz="1800" dirty="0" err="1">
                <a:latin typeface="Courier New" pitchFamily="49" charset="0"/>
              </a:rPr>
              <a:t>int</a:t>
            </a:r>
            <a:r>
              <a:rPr lang="en-US" sz="1800" dirty="0">
                <a:latin typeface="Courier New" pitchFamily="49" charset="0"/>
              </a:rPr>
              <a:t> sock);</a:t>
            </a:r>
          </a:p>
          <a:p>
            <a:pPr>
              <a:lnSpc>
                <a:spcPct val="90000"/>
              </a:lnSpc>
              <a:buFontTx/>
              <a:buNone/>
            </a:pPr>
            <a:endParaRPr lang="en-US" sz="1800" dirty="0">
              <a:latin typeface="Courier New" pitchFamily="49" charset="0"/>
            </a:endParaRPr>
          </a:p>
          <a:p>
            <a:pPr>
              <a:lnSpc>
                <a:spcPct val="90000"/>
              </a:lnSpc>
              <a:buFontTx/>
              <a:buNone/>
            </a:pPr>
            <a:r>
              <a:rPr lang="en-US" sz="1800" i="1" dirty="0">
                <a:latin typeface="Courier New" pitchFamily="49" charset="0"/>
              </a:rPr>
              <a:t>/* </a:t>
            </a:r>
            <a:r>
              <a:rPr lang="en-US" sz="1800" i="1" dirty="0" err="1">
                <a:latin typeface="Courier New" pitchFamily="49" charset="0"/>
              </a:rPr>
              <a:t>msend</a:t>
            </a:r>
            <a:r>
              <a:rPr lang="en-US" sz="1800" i="1" dirty="0">
                <a:latin typeface="Courier New" pitchFamily="49" charset="0"/>
              </a:rPr>
              <a:t> -- Send multicast message to given address.</a:t>
            </a:r>
          </a:p>
          <a:p>
            <a:pPr>
              <a:lnSpc>
                <a:spcPct val="90000"/>
              </a:lnSpc>
              <a:buFontTx/>
              <a:buNone/>
            </a:pPr>
            <a:r>
              <a:rPr lang="en-US" sz="1800" i="1" dirty="0">
                <a:latin typeface="Courier New" pitchFamily="49" charset="0"/>
              </a:rPr>
              <a:t>   return number of bytes sent, -1 if error. */</a:t>
            </a:r>
          </a:p>
          <a:p>
            <a:pPr>
              <a:lnSpc>
                <a:spcPct val="90000"/>
              </a:lnSpc>
              <a:buFontTx/>
              <a:buNone/>
            </a:pPr>
            <a:r>
              <a:rPr lang="en-US" sz="1800" dirty="0" err="1">
                <a:latin typeface="Courier New" pitchFamily="49" charset="0"/>
              </a:rPr>
              <a:t>int</a:t>
            </a:r>
            <a:r>
              <a:rPr lang="en-US" sz="1800" dirty="0">
                <a:latin typeface="Courier New" pitchFamily="49" charset="0"/>
              </a:rPr>
              <a:t> </a:t>
            </a:r>
            <a:r>
              <a:rPr lang="en-US" sz="1800" b="1" i="1" dirty="0" err="1">
                <a:latin typeface="Courier New" pitchFamily="49" charset="0"/>
              </a:rPr>
              <a:t>msend</a:t>
            </a:r>
            <a:r>
              <a:rPr lang="en-US" sz="1800" dirty="0">
                <a:latin typeface="Courier New" pitchFamily="49" charset="0"/>
              </a:rPr>
              <a:t>(</a:t>
            </a:r>
            <a:r>
              <a:rPr lang="en-US" sz="1800" dirty="0" err="1">
                <a:latin typeface="Courier New" pitchFamily="49" charset="0"/>
              </a:rPr>
              <a:t>int</a:t>
            </a:r>
            <a:r>
              <a:rPr lang="en-US" sz="1800" dirty="0">
                <a:latin typeface="Courier New" pitchFamily="49" charset="0"/>
              </a:rPr>
              <a:t> sock, char *message,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len</a:t>
            </a:r>
            <a:r>
              <a:rPr lang="en-US" sz="1800" dirty="0">
                <a:latin typeface="Courier New" pitchFamily="49" charset="0"/>
              </a:rPr>
              <a:t>);</a:t>
            </a:r>
          </a:p>
          <a:p>
            <a:pPr>
              <a:lnSpc>
                <a:spcPct val="90000"/>
              </a:lnSpc>
              <a:buFontTx/>
              <a:buNone/>
            </a:pPr>
            <a:endParaRPr lang="en-US" sz="1800" dirty="0">
              <a:latin typeface="Courier New" pitchFamily="49" charset="0"/>
            </a:endParaRPr>
          </a:p>
          <a:p>
            <a:pPr>
              <a:lnSpc>
                <a:spcPct val="90000"/>
              </a:lnSpc>
              <a:buFontTx/>
              <a:buNone/>
            </a:pPr>
            <a:r>
              <a:rPr lang="en-US" sz="1800" i="1" dirty="0">
                <a:latin typeface="Courier New" pitchFamily="49" charset="0"/>
              </a:rPr>
              <a:t>/* </a:t>
            </a:r>
            <a:r>
              <a:rPr lang="en-US" sz="1800" i="1" dirty="0" err="1">
                <a:latin typeface="Courier New" pitchFamily="49" charset="0"/>
              </a:rPr>
              <a:t>mrecv</a:t>
            </a:r>
            <a:r>
              <a:rPr lang="en-US" sz="1800" i="1" dirty="0">
                <a:latin typeface="Courier New" pitchFamily="49" charset="0"/>
              </a:rPr>
              <a:t> -- Receive message on given </a:t>
            </a:r>
            <a:r>
              <a:rPr lang="en-US" sz="1800" i="1" dirty="0" err="1">
                <a:latin typeface="Courier New" pitchFamily="49" charset="0"/>
              </a:rPr>
              <a:t>mcast</a:t>
            </a:r>
            <a:r>
              <a:rPr lang="en-US" sz="1800" i="1" dirty="0">
                <a:latin typeface="Courier New" pitchFamily="49" charset="0"/>
              </a:rPr>
              <a:t> address. Will block. return bytes received, -1 if error. */</a:t>
            </a:r>
          </a:p>
          <a:p>
            <a:pPr>
              <a:lnSpc>
                <a:spcPct val="90000"/>
              </a:lnSpc>
              <a:buFontTx/>
              <a:buNone/>
            </a:pPr>
            <a:r>
              <a:rPr lang="en-US" sz="1800" dirty="0" err="1">
                <a:latin typeface="Courier New" pitchFamily="49" charset="0"/>
              </a:rPr>
              <a:t>int</a:t>
            </a:r>
            <a:r>
              <a:rPr lang="en-US" sz="1800" dirty="0">
                <a:latin typeface="Courier New" pitchFamily="49" charset="0"/>
              </a:rPr>
              <a:t> </a:t>
            </a:r>
            <a:r>
              <a:rPr lang="en-US" sz="1800" b="1" dirty="0" err="1">
                <a:latin typeface="Courier New" pitchFamily="49" charset="0"/>
              </a:rPr>
              <a:t>mrecv</a:t>
            </a:r>
            <a:r>
              <a:rPr lang="en-US" sz="1800" dirty="0">
                <a:latin typeface="Courier New" pitchFamily="49" charset="0"/>
              </a:rPr>
              <a:t>(</a:t>
            </a:r>
            <a:r>
              <a:rPr lang="en-US" sz="1800" dirty="0" err="1">
                <a:latin typeface="Courier New" pitchFamily="49" charset="0"/>
              </a:rPr>
              <a:t>int</a:t>
            </a:r>
            <a:r>
              <a:rPr lang="en-US" sz="1800" dirty="0">
                <a:latin typeface="Courier New" pitchFamily="49" charset="0"/>
              </a:rPr>
              <a:t> sock, char *message,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max_len</a:t>
            </a:r>
            <a:r>
              <a:rPr lang="en-US" sz="1800" dirty="0">
                <a:latin typeface="Courier New" pitchFamily="49" charset="0"/>
              </a:rPr>
              <a:t>);</a:t>
            </a:r>
          </a:p>
        </p:txBody>
      </p:sp>
      <p:sp>
        <p:nvSpPr>
          <p:cNvPr id="138244" name="Text Box 4"/>
          <p:cNvSpPr txBox="1">
            <a:spLocks noChangeArrowheads="1"/>
          </p:cNvSpPr>
          <p:nvPr/>
        </p:nvSpPr>
        <p:spPr bwMode="auto">
          <a:xfrm>
            <a:off x="3200400" y="6149203"/>
            <a:ext cx="2547492" cy="461665"/>
          </a:xfrm>
          <a:prstGeom prst="rect">
            <a:avLst/>
          </a:prstGeom>
          <a:noFill/>
          <a:ln w="9525">
            <a:noFill/>
            <a:miter lim="800000"/>
            <a:headEnd/>
            <a:tailEnd/>
          </a:ln>
          <a:effectLst/>
        </p:spPr>
        <p:txBody>
          <a:bodyPr wrap="none">
            <a:spAutoFit/>
          </a:bodyPr>
          <a:lstStyle/>
          <a:p>
            <a:r>
              <a:rPr lang="en-US" sz="2400" dirty="0" smtClean="0"/>
              <a:t>(See </a:t>
            </a:r>
            <a:r>
              <a:rPr lang="en-US" sz="2400" dirty="0" smtClean="0">
                <a:solidFill>
                  <a:srgbClr val="0070C0"/>
                </a:solidFill>
                <a:latin typeface="Courier New" pitchFamily="49" charset="0"/>
                <a:cs typeface="Courier New" pitchFamily="49" charset="0"/>
              </a:rPr>
              <a:t>msock.tar</a:t>
            </a:r>
            <a:r>
              <a:rPr lang="en-US" sz="2400" dirty="0" smtClean="0"/>
              <a:t>)</a:t>
            </a:r>
            <a:endParaRPr lang="en-US" sz="2400" dirty="0"/>
          </a:p>
        </p:txBody>
      </p:sp>
    </p:spTree>
    <p:extLst>
      <p:ext uri="{BB962C8B-B14F-4D97-AF65-F5344CB8AC3E}">
        <p14:creationId xmlns:p14="http://schemas.microsoft.com/office/powerpoint/2010/main" val="2104910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IP Multicast – Be Careful!</a:t>
            </a:r>
          </a:p>
        </p:txBody>
      </p:sp>
      <p:sp>
        <p:nvSpPr>
          <p:cNvPr id="140291" name="Rectangle 3"/>
          <p:cNvSpPr>
            <a:spLocks noGrp="1" noChangeArrowheads="1"/>
          </p:cNvSpPr>
          <p:nvPr>
            <p:ph type="body" idx="1"/>
          </p:nvPr>
        </p:nvSpPr>
        <p:spPr>
          <a:xfrm>
            <a:off x="1173163" y="5257800"/>
            <a:ext cx="7770812" cy="1370013"/>
          </a:xfrm>
        </p:spPr>
        <p:txBody>
          <a:bodyPr/>
          <a:lstStyle/>
          <a:p>
            <a:r>
              <a:rPr lang="en-US" dirty="0"/>
              <a:t>Debug twice, run once</a:t>
            </a:r>
          </a:p>
        </p:txBody>
      </p:sp>
      <p:sp>
        <p:nvSpPr>
          <p:cNvPr id="140292" name="Text Box 4"/>
          <p:cNvSpPr txBox="1">
            <a:spLocks noChangeArrowheads="1"/>
          </p:cNvSpPr>
          <p:nvPr/>
        </p:nvSpPr>
        <p:spPr bwMode="auto">
          <a:xfrm>
            <a:off x="1066800" y="1524000"/>
            <a:ext cx="7802136" cy="3323987"/>
          </a:xfrm>
          <a:prstGeom prst="rect">
            <a:avLst/>
          </a:prstGeom>
          <a:noFill/>
          <a:ln w="9525">
            <a:noFill/>
            <a:miter lim="800000"/>
            <a:headEnd/>
            <a:tailEnd/>
          </a:ln>
          <a:effectLst/>
        </p:spPr>
        <p:txBody>
          <a:bodyPr wrap="none">
            <a:spAutoFit/>
          </a:bodyPr>
          <a:lstStyle/>
          <a:p>
            <a:r>
              <a:rPr lang="en-US" sz="1500" b="1" dirty="0">
                <a:latin typeface="Courier New" pitchFamily="49" charset="0"/>
              </a:rPr>
              <a:t>From</a:t>
            </a:r>
            <a:r>
              <a:rPr lang="en-US" sz="1500" dirty="0">
                <a:latin typeface="Courier New" pitchFamily="49" charset="0"/>
              </a:rPr>
              <a:t>: "Charles R. Anderson" &amp;ltcra@WPI.EDU&gt;</a:t>
            </a:r>
          </a:p>
          <a:p>
            <a:r>
              <a:rPr lang="en-US" sz="1500" b="1" dirty="0">
                <a:latin typeface="Courier New" pitchFamily="49" charset="0"/>
              </a:rPr>
              <a:t>To</a:t>
            </a:r>
            <a:r>
              <a:rPr lang="en-US" sz="1500" dirty="0">
                <a:latin typeface="Courier New" pitchFamily="49" charset="0"/>
              </a:rPr>
              <a:t>: system@cs.wpi.edu, mvoorhis@WPI.EDU, jbanning@WPI.EDU</a:t>
            </a:r>
          </a:p>
          <a:p>
            <a:r>
              <a:rPr lang="en-US" sz="1500" b="1" dirty="0">
                <a:latin typeface="Courier New" pitchFamily="49" charset="0"/>
              </a:rPr>
              <a:t>Cc</a:t>
            </a:r>
            <a:r>
              <a:rPr lang="en-US" sz="1500" dirty="0">
                <a:latin typeface="Courier New" pitchFamily="49" charset="0"/>
              </a:rPr>
              <a:t>: netops@WPI.EDU</a:t>
            </a:r>
          </a:p>
          <a:p>
            <a:r>
              <a:rPr lang="en-US" sz="1500" b="1" dirty="0">
                <a:latin typeface="Courier New" pitchFamily="49" charset="0"/>
              </a:rPr>
              <a:t>Subject</a:t>
            </a:r>
            <a:r>
              <a:rPr lang="en-US" sz="1500" dirty="0">
                <a:latin typeface="Courier New" pitchFamily="49" charset="0"/>
              </a:rPr>
              <a:t>: cs.wpi.edu flooding network</a:t>
            </a:r>
          </a:p>
          <a:p>
            <a:endParaRPr lang="en-US" sz="1500" dirty="0">
              <a:latin typeface="Courier New" pitchFamily="49" charset="0"/>
            </a:endParaRPr>
          </a:p>
          <a:p>
            <a:r>
              <a:rPr lang="en-US" sz="1500" dirty="0">
                <a:latin typeface="Courier New" pitchFamily="49" charset="0"/>
              </a:rPr>
              <a:t>cs.wpi.edu is flooding the network with multicast traffic, causing</a:t>
            </a:r>
          </a:p>
          <a:p>
            <a:r>
              <a:rPr lang="en-US" sz="1500" dirty="0">
                <a:latin typeface="Courier New" pitchFamily="49" charset="0"/>
              </a:rPr>
              <a:t>network outages in Fuller Labs.  I have disabled the port.</a:t>
            </a:r>
          </a:p>
          <a:p>
            <a:endParaRPr lang="en-US" sz="1500" dirty="0">
              <a:latin typeface="Courier New" pitchFamily="49" charset="0"/>
            </a:endParaRPr>
          </a:p>
          <a:p>
            <a:r>
              <a:rPr lang="en-US" sz="1500" dirty="0">
                <a:latin typeface="Courier New" pitchFamily="49" charset="0"/>
              </a:rPr>
              <a:t>--</a:t>
            </a:r>
          </a:p>
          <a:p>
            <a:r>
              <a:rPr lang="en-US" sz="1500" i="1" dirty="0">
                <a:latin typeface="Courier New" pitchFamily="49" charset="0"/>
              </a:rPr>
              <a:t>Charles R. Andersoncra@wpi.edu</a:t>
            </a:r>
          </a:p>
          <a:p>
            <a:r>
              <a:rPr lang="en-US" sz="1500" i="1" dirty="0">
                <a:latin typeface="Courier New" pitchFamily="49" charset="0"/>
              </a:rPr>
              <a:t>Network Engineer(508) 831-6110</a:t>
            </a:r>
          </a:p>
          <a:p>
            <a:r>
              <a:rPr lang="en-US" sz="1500" i="1" dirty="0">
                <a:latin typeface="Courier New" pitchFamily="49" charset="0"/>
              </a:rPr>
              <a:t>Computing and Communications CenterX2220 on-campus</a:t>
            </a:r>
          </a:p>
          <a:p>
            <a:r>
              <a:rPr lang="en-US" sz="1500" i="1" dirty="0">
                <a:latin typeface="Courier New" pitchFamily="49" charset="0"/>
              </a:rPr>
              <a:t>Worcester Polytechnic Institute    Fax (508) 831-5483</a:t>
            </a:r>
          </a:p>
          <a:p>
            <a:endParaRPr lang="en-US" sz="1500" dirty="0">
              <a:latin typeface="Courier New" pitchFamily="49" charset="0"/>
            </a:endParaRPr>
          </a:p>
        </p:txBody>
      </p:sp>
    </p:spTree>
    <p:extLst>
      <p:ext uri="{BB962C8B-B14F-4D97-AF65-F5344CB8AC3E}">
        <p14:creationId xmlns:p14="http://schemas.microsoft.com/office/powerpoint/2010/main" val="1698443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dirty="0" smtClean="0"/>
              <a:t>Hand In</a:t>
            </a:r>
            <a:endParaRPr lang="en-US" dirty="0"/>
          </a:p>
        </p:txBody>
      </p:sp>
      <p:sp>
        <p:nvSpPr>
          <p:cNvPr id="185347" name="Rectangle 3"/>
          <p:cNvSpPr>
            <a:spLocks noGrp="1" noChangeArrowheads="1"/>
          </p:cNvSpPr>
          <p:nvPr>
            <p:ph idx="1"/>
          </p:nvPr>
        </p:nvSpPr>
        <p:spPr/>
        <p:txBody>
          <a:bodyPr>
            <a:normAutofit/>
          </a:bodyPr>
          <a:lstStyle/>
          <a:p>
            <a:r>
              <a:rPr lang="en-US" sz="2800" dirty="0" smtClean="0"/>
              <a:t>Include all source code (headers, project/</a:t>
            </a:r>
            <a:r>
              <a:rPr lang="en-US" sz="2800" dirty="0" err="1" smtClean="0"/>
              <a:t>Makefiles</a:t>
            </a:r>
            <a:r>
              <a:rPr lang="en-US" sz="2800" dirty="0" smtClean="0"/>
              <a:t>, etc.)</a:t>
            </a:r>
          </a:p>
          <a:p>
            <a:r>
              <a:rPr lang="en-US" sz="2800" dirty="0" smtClean="0"/>
              <a:t>Name at top of all code</a:t>
            </a:r>
          </a:p>
          <a:p>
            <a:r>
              <a:rPr lang="en-US" sz="2800" dirty="0" smtClean="0">
                <a:latin typeface="Courier New" pitchFamily="49" charset="0"/>
                <a:cs typeface="Courier New" pitchFamily="49" charset="0"/>
              </a:rPr>
              <a:t>README.txt</a:t>
            </a:r>
            <a:r>
              <a:rPr lang="en-US" sz="2800" dirty="0" smtClean="0"/>
              <a:t> with directions </a:t>
            </a:r>
          </a:p>
          <a:p>
            <a:r>
              <a:rPr lang="en-US" sz="2800" dirty="0" smtClean="0"/>
              <a:t>Zip up, submit (</a:t>
            </a:r>
            <a:r>
              <a:rPr lang="en-US" sz="2800" dirty="0" smtClean="0">
                <a:solidFill>
                  <a:srgbClr val="C00000"/>
                </a:solidFill>
              </a:rPr>
              <a:t>proj3</a:t>
            </a:r>
            <a:r>
              <a:rPr lang="en-US" sz="2800" dirty="0" smtClean="0"/>
              <a:t> is name)</a:t>
            </a:r>
          </a:p>
          <a:p>
            <a:r>
              <a:rPr lang="en-US" sz="2800" dirty="0" smtClean="0"/>
              <a:t>Online </a:t>
            </a:r>
            <a:r>
              <a:rPr lang="en-US" sz="2800" dirty="0" err="1" smtClean="0"/>
              <a:t>turnin</a:t>
            </a:r>
            <a:endParaRPr lang="en-US" sz="2800" dirty="0" smtClean="0"/>
          </a:p>
          <a:p>
            <a:endParaRPr lang="en-US" sz="2800" dirty="0"/>
          </a:p>
        </p:txBody>
      </p:sp>
    </p:spTree>
    <p:extLst>
      <p:ext uri="{BB962C8B-B14F-4D97-AF65-F5344CB8AC3E}">
        <p14:creationId xmlns:p14="http://schemas.microsoft.com/office/powerpoint/2010/main" val="2874902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Guidelines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008000"/>
                </a:solidFill>
              </a:rPr>
              <a:t>15%</a:t>
            </a:r>
            <a:r>
              <a:rPr lang="en-US" dirty="0" smtClean="0">
                <a:solidFill>
                  <a:schemeClr val="tx1"/>
                </a:solidFill>
              </a:rPr>
              <a:t>	Client peer movie search.</a:t>
            </a:r>
          </a:p>
          <a:p>
            <a:pPr marL="0" indent="0">
              <a:buNone/>
            </a:pPr>
            <a:r>
              <a:rPr lang="en-US" dirty="0" smtClean="0">
                <a:solidFill>
                  <a:srgbClr val="008000"/>
                </a:solidFill>
              </a:rPr>
              <a:t>15%</a:t>
            </a:r>
            <a:r>
              <a:rPr lang="en-US" dirty="0" smtClean="0">
                <a:solidFill>
                  <a:schemeClr val="tx1"/>
                </a:solidFill>
              </a:rPr>
              <a:t>	Server peer response to search.</a:t>
            </a:r>
          </a:p>
          <a:p>
            <a:pPr marL="0" indent="0">
              <a:buNone/>
            </a:pPr>
            <a:r>
              <a:rPr lang="en-US" dirty="0" smtClean="0">
                <a:solidFill>
                  <a:srgbClr val="008000"/>
                </a:solidFill>
              </a:rPr>
              <a:t>10%</a:t>
            </a:r>
            <a:r>
              <a:rPr lang="en-US" dirty="0" smtClean="0">
                <a:solidFill>
                  <a:schemeClr val="tx1"/>
                </a:solidFill>
              </a:rPr>
              <a:t>	Server peer movie parsing.</a:t>
            </a:r>
          </a:p>
          <a:p>
            <a:pPr marL="0" indent="0">
              <a:buNone/>
            </a:pPr>
            <a:r>
              <a:rPr lang="en-US" dirty="0" smtClean="0">
                <a:solidFill>
                  <a:srgbClr val="008000"/>
                </a:solidFill>
              </a:rPr>
              <a:t>20%</a:t>
            </a:r>
            <a:r>
              <a:rPr lang="en-US" dirty="0" smtClean="0">
                <a:solidFill>
                  <a:schemeClr val="tx1"/>
                </a:solidFill>
              </a:rPr>
              <a:t>	Server peer streaming.</a:t>
            </a:r>
          </a:p>
          <a:p>
            <a:pPr marL="0" indent="0">
              <a:buNone/>
            </a:pPr>
            <a:r>
              <a:rPr lang="en-US" dirty="0" smtClean="0">
                <a:solidFill>
                  <a:srgbClr val="008000"/>
                </a:solidFill>
              </a:rPr>
              <a:t>20%</a:t>
            </a:r>
            <a:r>
              <a:rPr lang="en-US" dirty="0" smtClean="0">
                <a:solidFill>
                  <a:schemeClr val="tx1"/>
                </a:solidFill>
              </a:rPr>
              <a:t>	Client peer movie playing.</a:t>
            </a:r>
          </a:p>
          <a:p>
            <a:pPr marL="0" indent="0">
              <a:buNone/>
            </a:pPr>
            <a:r>
              <a:rPr lang="en-US" dirty="0" smtClean="0">
                <a:solidFill>
                  <a:srgbClr val="008000"/>
                </a:solidFill>
              </a:rPr>
              <a:t>5%     </a:t>
            </a:r>
            <a:r>
              <a:rPr lang="en-US" dirty="0" smtClean="0"/>
              <a:t>Movie </a:t>
            </a:r>
            <a:r>
              <a:rPr lang="en-US" dirty="0"/>
              <a:t>looping (request another or repeat).</a:t>
            </a:r>
            <a:endParaRPr lang="en-US" dirty="0" smtClean="0">
              <a:solidFill>
                <a:schemeClr val="tx1"/>
              </a:solidFill>
            </a:endParaRPr>
          </a:p>
          <a:p>
            <a:pPr marL="0" indent="0">
              <a:buNone/>
            </a:pPr>
            <a:r>
              <a:rPr lang="en-US" dirty="0" smtClean="0">
                <a:solidFill>
                  <a:srgbClr val="008000"/>
                </a:solidFill>
              </a:rPr>
              <a:t>5%</a:t>
            </a:r>
            <a:r>
              <a:rPr lang="en-US" dirty="0" smtClean="0">
                <a:solidFill>
                  <a:schemeClr val="tx1"/>
                </a:solidFill>
              </a:rPr>
              <a:t>	Overall socket communication.</a:t>
            </a:r>
          </a:p>
          <a:p>
            <a:pPr marL="0" indent="0">
              <a:buNone/>
            </a:pPr>
            <a:r>
              <a:rPr lang="en-US" dirty="0" smtClean="0">
                <a:solidFill>
                  <a:srgbClr val="008000"/>
                </a:solidFill>
              </a:rPr>
              <a:t>5%	</a:t>
            </a:r>
            <a:r>
              <a:rPr lang="en-US" dirty="0" smtClean="0">
                <a:solidFill>
                  <a:schemeClr val="tx1"/>
                </a:solidFill>
              </a:rPr>
              <a:t>Documentation to run, </a:t>
            </a:r>
            <a:r>
              <a:rPr lang="en-US" dirty="0" err="1" smtClean="0">
                <a:solidFill>
                  <a:schemeClr val="tx1"/>
                </a:solidFill>
              </a:rPr>
              <a:t>Makefile</a:t>
            </a:r>
            <a:r>
              <a:rPr lang="en-US" dirty="0" smtClean="0">
                <a:solidFill>
                  <a:schemeClr val="tx1"/>
                </a:solidFill>
              </a:rPr>
              <a:t>, etc.</a:t>
            </a:r>
          </a:p>
          <a:p>
            <a:pPr marL="0" indent="0">
              <a:buNone/>
            </a:pPr>
            <a:r>
              <a:rPr lang="en-US" dirty="0" smtClean="0">
                <a:solidFill>
                  <a:srgbClr val="008000"/>
                </a:solidFill>
              </a:rPr>
              <a:t>5%	</a:t>
            </a:r>
            <a:r>
              <a:rPr lang="en-US" dirty="0" smtClean="0">
                <a:solidFill>
                  <a:schemeClr val="tx1"/>
                </a:solidFill>
              </a:rPr>
              <a:t>Overall robustness (i.e. </a:t>
            </a:r>
            <a:r>
              <a:rPr lang="en-US" smtClean="0">
                <a:solidFill>
                  <a:schemeClr val="tx1"/>
                </a:solidFill>
              </a:rPr>
              <a:t>no bugs)</a:t>
            </a:r>
            <a:endParaRPr lang="en-US" dirty="0">
              <a:solidFill>
                <a:schemeClr val="tx1"/>
              </a:solidFill>
            </a:endParaRPr>
          </a:p>
        </p:txBody>
      </p:sp>
    </p:spTree>
    <p:extLst>
      <p:ext uri="{BB962C8B-B14F-4D97-AF65-F5344CB8AC3E}">
        <p14:creationId xmlns:p14="http://schemas.microsoft.com/office/powerpoint/2010/main" val="1785239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Rubric</a:t>
            </a:r>
            <a:endParaRPr lang="en-US" dirty="0"/>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pPr marL="0" indent="0">
              <a:buNone/>
            </a:pPr>
            <a:r>
              <a:rPr lang="en-US" sz="1800" b="1" dirty="0" smtClean="0">
                <a:solidFill>
                  <a:srgbClr val="008000"/>
                </a:solidFill>
              </a:rPr>
              <a:t>90-100 </a:t>
            </a:r>
            <a:r>
              <a:rPr lang="en-US" sz="1800" dirty="0" err="1" smtClean="0"/>
              <a:t>Nutella</a:t>
            </a:r>
            <a:r>
              <a:rPr lang="en-US" sz="1800" dirty="0" smtClean="0"/>
              <a:t> p2p streaming fully implemented, with clients able to query movie, server processes responding, clients playing and the system being robust overall. Proper use of multicast and socket communication. All documentation included.</a:t>
            </a:r>
          </a:p>
          <a:p>
            <a:pPr marL="0" indent="0">
              <a:buNone/>
            </a:pPr>
            <a:endParaRPr lang="en-US" sz="1800" b="1" dirty="0" smtClean="0">
              <a:solidFill>
                <a:srgbClr val="008000"/>
              </a:solidFill>
            </a:endParaRPr>
          </a:p>
          <a:p>
            <a:pPr marL="0" indent="0">
              <a:buNone/>
            </a:pPr>
            <a:r>
              <a:rPr lang="en-US" sz="1800" b="1" dirty="0" smtClean="0">
                <a:solidFill>
                  <a:srgbClr val="008000"/>
                </a:solidFill>
              </a:rPr>
              <a:t>80-89</a:t>
            </a:r>
            <a:r>
              <a:rPr lang="en-US" sz="1800" dirty="0" smtClean="0"/>
              <a:t> Nutella p2p streaming implemented, with queries, response and movie playing, but occasional bugs and/or documentation is missing.</a:t>
            </a:r>
          </a:p>
          <a:p>
            <a:pPr marL="0" indent="0">
              <a:buNone/>
            </a:pPr>
            <a:endParaRPr lang="en-US" sz="1800" b="1" dirty="0" smtClean="0">
              <a:solidFill>
                <a:srgbClr val="008000"/>
              </a:solidFill>
            </a:endParaRPr>
          </a:p>
          <a:p>
            <a:pPr marL="0" indent="0">
              <a:buNone/>
            </a:pPr>
            <a:r>
              <a:rPr lang="en-US" sz="1800" b="1" dirty="0" smtClean="0">
                <a:solidFill>
                  <a:srgbClr val="008000"/>
                </a:solidFill>
              </a:rPr>
              <a:t>70-79</a:t>
            </a:r>
            <a:r>
              <a:rPr lang="en-US" sz="1800" dirty="0" smtClean="0"/>
              <a:t> Nutella p2p streaming framework setup, but query or response not fully functioning and </a:t>
            </a:r>
            <a:r>
              <a:rPr lang="en-US" sz="1800" dirty="0" err="1" smtClean="0"/>
              <a:t>playout</a:t>
            </a:r>
            <a:r>
              <a:rPr lang="en-US" sz="1800" dirty="0" smtClean="0"/>
              <a:t> of movie may not commence properly. Occasional bugs, but system still compiles and runs. Documentation may be missing.</a:t>
            </a:r>
          </a:p>
          <a:p>
            <a:pPr marL="0" indent="0">
              <a:buNone/>
            </a:pPr>
            <a:endParaRPr lang="en-US" sz="1800" b="1" dirty="0" smtClean="0">
              <a:solidFill>
                <a:srgbClr val="008000"/>
              </a:solidFill>
            </a:endParaRPr>
          </a:p>
          <a:p>
            <a:pPr marL="0" indent="0">
              <a:buNone/>
            </a:pPr>
            <a:r>
              <a:rPr lang="en-US" sz="1800" b="1" dirty="0" smtClean="0">
                <a:solidFill>
                  <a:srgbClr val="008000"/>
                </a:solidFill>
              </a:rPr>
              <a:t>60-69 </a:t>
            </a:r>
            <a:r>
              <a:rPr lang="en-US" sz="1800" dirty="0" smtClean="0"/>
              <a:t>Nutella p2p streaming not functional. Server and client pieces compile and run but are not fully integrated. Socket communication works for some aspects of the system but not completely. May be some bugs. Documentation may be missing.</a:t>
            </a:r>
          </a:p>
          <a:p>
            <a:pPr marL="0" indent="0">
              <a:buNone/>
            </a:pPr>
            <a:endParaRPr lang="en-US" sz="1800" b="1" dirty="0" smtClean="0">
              <a:solidFill>
                <a:srgbClr val="008000"/>
              </a:solidFill>
            </a:endParaRPr>
          </a:p>
          <a:p>
            <a:pPr marL="0" indent="0">
              <a:buNone/>
            </a:pPr>
            <a:r>
              <a:rPr lang="en-US" sz="1800" b="1" dirty="0" smtClean="0">
                <a:solidFill>
                  <a:srgbClr val="008000"/>
                </a:solidFill>
              </a:rPr>
              <a:t>0-59</a:t>
            </a:r>
            <a:r>
              <a:rPr lang="en-US" sz="1800" dirty="0" smtClean="0"/>
              <a:t> Nutella p2p system not implemented in that most of the system cannot be started, significant problems or crashes arise during even short runs. Documentation missing and/or problems in compilation.</a:t>
            </a:r>
            <a:endParaRPr lang="en-US" sz="1800" dirty="0"/>
          </a:p>
        </p:txBody>
      </p:sp>
    </p:spTree>
    <p:extLst>
      <p:ext uri="{BB962C8B-B14F-4D97-AF65-F5344CB8AC3E}">
        <p14:creationId xmlns:p14="http://schemas.microsoft.com/office/powerpoint/2010/main" val="335196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762000" y="1523999"/>
            <a:ext cx="2209800" cy="2112963"/>
          </a:xfrm>
          <a:prstGeom prst="rect">
            <a:avLst/>
          </a:prstGeom>
          <a:noFill/>
          <a:ln w="12700">
            <a:solidFill>
              <a:schemeClr val="tx1"/>
            </a:solidFill>
            <a:miter lim="800000"/>
            <a:headEnd type="none" w="sm" len="sm"/>
            <a:tailEnd type="none" w="sm" len="sm"/>
          </a:ln>
          <a:effectLst/>
        </p:spPr>
        <p:txBody>
          <a:bodyPr>
            <a:spAutoFit/>
          </a:bodyPr>
          <a:lstStyle/>
          <a:p>
            <a:pPr eaLnBrk="1" hangingPunct="1">
              <a:spcBef>
                <a:spcPct val="50000"/>
              </a:spcBef>
            </a:pPr>
            <a:r>
              <a:rPr lang="en-US"/>
              <a:t>Taking a Walk</a:t>
            </a:r>
          </a:p>
          <a:p>
            <a:pPr eaLnBrk="1" hangingPunct="1">
              <a:spcBef>
                <a:spcPct val="50000"/>
              </a:spcBef>
            </a:pPr>
            <a:r>
              <a:rPr lang="en-US">
                <a:latin typeface="Courier New" pitchFamily="49" charset="0"/>
              </a:rPr>
              <a:t>0</a:t>
            </a:r>
          </a:p>
          <a:p>
            <a:pPr eaLnBrk="1" hangingPunct="1">
              <a:spcBef>
                <a:spcPct val="50000"/>
              </a:spcBef>
            </a:pPr>
            <a:r>
              <a:rPr lang="en-US">
                <a:latin typeface="Courier New" pitchFamily="49" charset="0"/>
              </a:rPr>
              <a:t>|</a:t>
            </a:r>
          </a:p>
          <a:p>
            <a:pPr eaLnBrk="1" hangingPunct="1">
              <a:spcBef>
                <a:spcPct val="50000"/>
              </a:spcBef>
            </a:pPr>
            <a:r>
              <a:rPr lang="en-US">
                <a:latin typeface="Courier New" pitchFamily="49" charset="0"/>
              </a:rPr>
              <a:t>|</a:t>
            </a:r>
          </a:p>
        </p:txBody>
      </p:sp>
      <p:sp>
        <p:nvSpPr>
          <p:cNvPr id="132099" name="Rectangle 3"/>
          <p:cNvSpPr>
            <a:spLocks noGrp="1" noChangeArrowheads="1"/>
          </p:cNvSpPr>
          <p:nvPr>
            <p:ph type="title"/>
          </p:nvPr>
        </p:nvSpPr>
        <p:spPr/>
        <p:txBody>
          <a:bodyPr/>
          <a:lstStyle/>
          <a:p>
            <a:r>
              <a:rPr lang="en-US"/>
              <a:t>Mini Video</a:t>
            </a:r>
          </a:p>
        </p:txBody>
      </p:sp>
      <p:sp>
        <p:nvSpPr>
          <p:cNvPr id="132100" name="Rectangle 4"/>
          <p:cNvSpPr>
            <a:spLocks noGrp="1" noChangeArrowheads="1"/>
          </p:cNvSpPr>
          <p:nvPr>
            <p:ph type="body" idx="1"/>
          </p:nvPr>
        </p:nvSpPr>
        <p:spPr>
          <a:xfrm>
            <a:off x="762000" y="4114799"/>
            <a:ext cx="7772400" cy="1828800"/>
          </a:xfrm>
        </p:spPr>
        <p:txBody>
          <a:bodyPr>
            <a:normAutofit fontScale="85000" lnSpcReduction="20000"/>
          </a:bodyPr>
          <a:lstStyle/>
          <a:p>
            <a:pPr>
              <a:lnSpc>
                <a:spcPct val="90000"/>
              </a:lnSpc>
            </a:pPr>
            <a:r>
              <a:rPr lang="en-US" dirty="0"/>
              <a:t>Text-based frames</a:t>
            </a:r>
          </a:p>
          <a:p>
            <a:pPr>
              <a:lnSpc>
                <a:spcPct val="90000"/>
              </a:lnSpc>
            </a:pPr>
            <a:r>
              <a:rPr lang="en-US" dirty="0"/>
              <a:t>Stored in single file</a:t>
            </a:r>
          </a:p>
          <a:p>
            <a:pPr lvl="1">
              <a:lnSpc>
                <a:spcPct val="90000"/>
              </a:lnSpc>
            </a:pPr>
            <a:r>
              <a:rPr lang="en-US" dirty="0"/>
              <a:t>Delimiter between </a:t>
            </a:r>
            <a:r>
              <a:rPr lang="en-US" dirty="0" smtClean="0"/>
              <a:t>frames (e.g., “end”)</a:t>
            </a:r>
            <a:endParaRPr lang="en-US" dirty="0"/>
          </a:p>
          <a:p>
            <a:pPr>
              <a:lnSpc>
                <a:spcPct val="90000"/>
              </a:lnSpc>
            </a:pPr>
            <a:r>
              <a:rPr lang="en-US" dirty="0"/>
              <a:t>One to ten frames per </a:t>
            </a:r>
            <a:r>
              <a:rPr lang="en-US" dirty="0" smtClean="0"/>
              <a:t>second</a:t>
            </a:r>
          </a:p>
          <a:p>
            <a:pPr>
              <a:lnSpc>
                <a:spcPct val="90000"/>
              </a:lnSpc>
            </a:pPr>
            <a:r>
              <a:rPr lang="en-US" dirty="0" smtClean="0"/>
              <a:t>(See samples)</a:t>
            </a:r>
          </a:p>
        </p:txBody>
      </p:sp>
      <p:sp>
        <p:nvSpPr>
          <p:cNvPr id="132101" name="Text Box 5"/>
          <p:cNvSpPr txBox="1">
            <a:spLocks noChangeArrowheads="1"/>
          </p:cNvSpPr>
          <p:nvPr/>
        </p:nvSpPr>
        <p:spPr bwMode="auto">
          <a:xfrm>
            <a:off x="3581400" y="1523999"/>
            <a:ext cx="2209800" cy="2112963"/>
          </a:xfrm>
          <a:prstGeom prst="rect">
            <a:avLst/>
          </a:prstGeom>
          <a:noFill/>
          <a:ln w="12700">
            <a:solidFill>
              <a:schemeClr val="tx1"/>
            </a:solidFill>
            <a:miter lim="800000"/>
            <a:headEnd type="none" w="sm" len="sm"/>
            <a:tailEnd type="none" w="sm" len="sm"/>
          </a:ln>
          <a:effectLst/>
        </p:spPr>
        <p:txBody>
          <a:bodyPr>
            <a:spAutoFit/>
          </a:bodyPr>
          <a:lstStyle/>
          <a:p>
            <a:pPr eaLnBrk="1" hangingPunct="1">
              <a:spcBef>
                <a:spcPct val="50000"/>
              </a:spcBef>
            </a:pPr>
            <a:r>
              <a:rPr lang="en-US" dirty="0"/>
              <a:t>Taking a Walk</a:t>
            </a:r>
          </a:p>
          <a:p>
            <a:pPr eaLnBrk="1" hangingPunct="1">
              <a:spcBef>
                <a:spcPct val="50000"/>
              </a:spcBef>
            </a:pPr>
            <a:r>
              <a:rPr lang="en-US" dirty="0">
                <a:latin typeface="Courier New" pitchFamily="49" charset="0"/>
              </a:rPr>
              <a:t> 0</a:t>
            </a:r>
          </a:p>
          <a:p>
            <a:pPr eaLnBrk="1" hangingPunct="1">
              <a:spcBef>
                <a:spcPct val="50000"/>
              </a:spcBef>
            </a:pPr>
            <a:r>
              <a:rPr lang="en-US" dirty="0">
                <a:latin typeface="Courier New" pitchFamily="49" charset="0"/>
              </a:rPr>
              <a:t> |</a:t>
            </a:r>
          </a:p>
          <a:p>
            <a:pPr eaLnBrk="1" hangingPunct="1">
              <a:spcBef>
                <a:spcPct val="50000"/>
              </a:spcBef>
            </a:pPr>
            <a:r>
              <a:rPr lang="en-US" dirty="0">
                <a:latin typeface="Courier New" pitchFamily="49" charset="0"/>
              </a:rPr>
              <a:t>/ \</a:t>
            </a:r>
          </a:p>
        </p:txBody>
      </p:sp>
      <p:sp>
        <p:nvSpPr>
          <p:cNvPr id="132102" name="Text Box 6"/>
          <p:cNvSpPr txBox="1">
            <a:spLocks noChangeArrowheads="1"/>
          </p:cNvSpPr>
          <p:nvPr/>
        </p:nvSpPr>
        <p:spPr bwMode="auto">
          <a:xfrm>
            <a:off x="6400800" y="1523999"/>
            <a:ext cx="2209800" cy="2112963"/>
          </a:xfrm>
          <a:prstGeom prst="rect">
            <a:avLst/>
          </a:prstGeom>
          <a:noFill/>
          <a:ln w="12700">
            <a:solidFill>
              <a:schemeClr val="tx1"/>
            </a:solidFill>
            <a:miter lim="800000"/>
            <a:headEnd type="none" w="sm" len="sm"/>
            <a:tailEnd type="none" w="sm" len="sm"/>
          </a:ln>
          <a:effectLst/>
        </p:spPr>
        <p:txBody>
          <a:bodyPr>
            <a:spAutoFit/>
          </a:bodyPr>
          <a:lstStyle/>
          <a:p>
            <a:pPr eaLnBrk="1" hangingPunct="1">
              <a:spcBef>
                <a:spcPct val="50000"/>
              </a:spcBef>
            </a:pPr>
            <a:r>
              <a:rPr lang="en-US"/>
              <a:t>Taking a Walk</a:t>
            </a:r>
          </a:p>
          <a:p>
            <a:pPr eaLnBrk="1" hangingPunct="1">
              <a:spcBef>
                <a:spcPct val="50000"/>
              </a:spcBef>
            </a:pPr>
            <a:r>
              <a:rPr lang="en-US">
                <a:latin typeface="Courier New" pitchFamily="49" charset="0"/>
              </a:rPr>
              <a:t>  0</a:t>
            </a:r>
          </a:p>
          <a:p>
            <a:pPr eaLnBrk="1" hangingPunct="1">
              <a:spcBef>
                <a:spcPct val="50000"/>
              </a:spcBef>
            </a:pPr>
            <a:r>
              <a:rPr lang="en-US">
                <a:latin typeface="Courier New" pitchFamily="49" charset="0"/>
              </a:rPr>
              <a:t>  |</a:t>
            </a:r>
          </a:p>
          <a:p>
            <a:pPr eaLnBrk="1" hangingPunct="1">
              <a:spcBef>
                <a:spcPct val="50000"/>
              </a:spcBef>
            </a:pPr>
            <a:r>
              <a:rPr lang="en-US">
                <a:latin typeface="Courier New" pitchFamily="49" charset="0"/>
              </a:rPr>
              <a:t>  |</a:t>
            </a:r>
          </a:p>
        </p:txBody>
      </p:sp>
    </p:spTree>
    <p:extLst>
      <p:ext uri="{BB962C8B-B14F-4D97-AF65-F5344CB8AC3E}">
        <p14:creationId xmlns:p14="http://schemas.microsoft.com/office/powerpoint/2010/main" val="88625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Player from File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Open file</a:t>
            </a:r>
          </a:p>
          <a:p>
            <a:pPr marL="0" indent="0">
              <a:buNone/>
            </a:pPr>
            <a:r>
              <a:rPr lang="en-US" dirty="0" smtClean="0"/>
              <a:t>While file not empty</a:t>
            </a:r>
          </a:p>
          <a:p>
            <a:pPr marL="514350" indent="-514350">
              <a:buFont typeface="+mj-lt"/>
              <a:buAutoNum type="arabicPeriod"/>
            </a:pPr>
            <a:r>
              <a:rPr lang="en-US" dirty="0" smtClean="0"/>
              <a:t>Read everything until “end”, writing to </a:t>
            </a:r>
            <a:r>
              <a:rPr lang="en-US" dirty="0" err="1" smtClean="0">
                <a:latin typeface="Courier New" pitchFamily="49" charset="0"/>
                <a:cs typeface="Courier New" pitchFamily="49" charset="0"/>
              </a:rPr>
              <a:t>stdout</a:t>
            </a:r>
            <a:endParaRPr lang="en-US" dirty="0" smtClean="0">
              <a:latin typeface="Courier New" pitchFamily="49" charset="0"/>
              <a:cs typeface="Courier New" pitchFamily="49" charset="0"/>
            </a:endParaRPr>
          </a:p>
          <a:p>
            <a:pPr marL="514350" indent="-514350">
              <a:buFont typeface="+mj-lt"/>
              <a:buAutoNum type="arabicPeriod"/>
            </a:pPr>
            <a:r>
              <a:rPr lang="en-US" dirty="0" smtClean="0">
                <a:cs typeface="Courier New" pitchFamily="49" charset="0"/>
              </a:rPr>
              <a:t>Discard “end”</a:t>
            </a:r>
          </a:p>
          <a:p>
            <a:pPr marL="514350" indent="-514350">
              <a:buFont typeface="+mj-lt"/>
              <a:buAutoNum type="arabicPeriod"/>
            </a:pPr>
            <a:r>
              <a:rPr lang="en-US" dirty="0" smtClean="0">
                <a:cs typeface="Courier New" pitchFamily="49" charset="0"/>
              </a:rPr>
              <a:t>Pause appropriate amount (e.g., </a:t>
            </a:r>
            <a:r>
              <a:rPr lang="en-US" dirty="0" err="1" smtClean="0">
                <a:latin typeface="Courier New" pitchFamily="49" charset="0"/>
                <a:cs typeface="Courier New" pitchFamily="49" charset="0"/>
              </a:rPr>
              <a:t>usleep</a:t>
            </a:r>
            <a:r>
              <a:rPr lang="en-US" dirty="0" smtClean="0">
                <a:latin typeface="Courier New" pitchFamily="49" charset="0"/>
                <a:cs typeface="Courier New" pitchFamily="49" charset="0"/>
              </a:rPr>
              <a:t>()</a:t>
            </a:r>
            <a:r>
              <a:rPr lang="en-US" dirty="0" smtClean="0">
                <a:cs typeface="Courier New" pitchFamily="49" charset="0"/>
              </a:rPr>
              <a:t>)</a:t>
            </a:r>
          </a:p>
          <a:p>
            <a:pPr marL="514350" indent="-514350">
              <a:buFont typeface="+mj-lt"/>
              <a:buAutoNum type="arabicPeriod"/>
            </a:pPr>
            <a:r>
              <a:rPr lang="en-US" dirty="0" smtClean="0"/>
              <a:t>Clear screen (see </a:t>
            </a:r>
            <a:r>
              <a:rPr lang="en-US" dirty="0" err="1" smtClean="0">
                <a:latin typeface="Courier New" pitchFamily="49" charset="0"/>
                <a:cs typeface="Courier New" pitchFamily="49" charset="0"/>
                <a:hlinkClick r:id="rId2"/>
              </a:rPr>
              <a:t>clear.c</a:t>
            </a:r>
            <a:r>
              <a:rPr lang="en-US" dirty="0" smtClean="0"/>
              <a:t>)</a:t>
            </a:r>
          </a:p>
          <a:p>
            <a:pPr marL="514350" indent="-514350">
              <a:buFont typeface="+mj-lt"/>
              <a:buAutoNum type="arabicPeriod"/>
            </a:pPr>
            <a:r>
              <a:rPr lang="en-US" dirty="0" smtClean="0">
                <a:cs typeface="Courier New" pitchFamily="49" charset="0"/>
              </a:rPr>
              <a:t>Repeat from step 1</a:t>
            </a:r>
          </a:p>
          <a:p>
            <a:pPr marL="0" indent="0">
              <a:buNone/>
            </a:pPr>
            <a:r>
              <a:rPr lang="en-US" dirty="0" smtClean="0">
                <a:cs typeface="Courier New" pitchFamily="49" charset="0"/>
              </a:rPr>
              <a:t>Close file</a:t>
            </a:r>
          </a:p>
          <a:p>
            <a:pPr marL="514350" indent="-514350">
              <a:buFont typeface="+mj-lt"/>
              <a:buAutoNum type="arabicPeriod"/>
            </a:pPr>
            <a:endParaRPr lang="en-US" dirty="0"/>
          </a:p>
        </p:txBody>
      </p:sp>
    </p:spTree>
    <p:extLst>
      <p:ext uri="{BB962C8B-B14F-4D97-AF65-F5344CB8AC3E}">
        <p14:creationId xmlns:p14="http://schemas.microsoft.com/office/powerpoint/2010/main" val="364920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dirty="0"/>
              <a:t>Only ASCII? Check out Star Wars</a:t>
            </a:r>
          </a:p>
        </p:txBody>
      </p:sp>
      <p:sp>
        <p:nvSpPr>
          <p:cNvPr id="139267" name="Rectangle 3"/>
          <p:cNvSpPr>
            <a:spLocks noGrp="1" noChangeArrowheads="1"/>
          </p:cNvSpPr>
          <p:nvPr>
            <p:ph type="body" idx="1"/>
          </p:nvPr>
        </p:nvSpPr>
        <p:spPr>
          <a:xfrm>
            <a:off x="4419600" y="3200400"/>
            <a:ext cx="4572000" cy="762000"/>
          </a:xfrm>
        </p:spPr>
        <p:txBody>
          <a:bodyPr/>
          <a:lstStyle/>
          <a:p>
            <a:pPr algn="ctr">
              <a:buFontTx/>
              <a:buNone/>
            </a:pPr>
            <a:r>
              <a:rPr lang="en-US" sz="2400" dirty="0">
                <a:hlinkClick r:id="rId2"/>
              </a:rPr>
              <a:t>http://www.asciimation.co.nz/</a:t>
            </a:r>
            <a:endParaRPr lang="en-US" sz="2400" dirty="0"/>
          </a:p>
          <a:p>
            <a:pPr algn="ctr">
              <a:buFontTx/>
              <a:buNone/>
            </a:pPr>
            <a:endParaRPr lang="en-US" sz="2400" dirty="0"/>
          </a:p>
        </p:txBody>
      </p:sp>
      <p:sp>
        <p:nvSpPr>
          <p:cNvPr id="139268" name="Rectangle 4"/>
          <p:cNvSpPr>
            <a:spLocks noChangeArrowheads="1"/>
          </p:cNvSpPr>
          <p:nvPr/>
        </p:nvSpPr>
        <p:spPr bwMode="auto">
          <a:xfrm>
            <a:off x="0" y="1676400"/>
            <a:ext cx="9144000" cy="822325"/>
          </a:xfrm>
          <a:prstGeom prst="rect">
            <a:avLst/>
          </a:prstGeom>
          <a:noFill/>
          <a:ln w="9525">
            <a:noFill/>
            <a:miter lim="800000"/>
            <a:headEnd/>
            <a:tailEnd/>
          </a:ln>
          <a:effectLst/>
        </p:spPr>
        <p:txBody>
          <a:bodyPr>
            <a:spAutoFit/>
          </a:bodyPr>
          <a:lstStyle/>
          <a:p>
            <a:r>
              <a:rPr lang="en-GB"/>
              <a:t/>
            </a:r>
            <a:br>
              <a:rPr lang="en-GB"/>
            </a:br>
            <a:endParaRPr lang="en-GB"/>
          </a:p>
        </p:txBody>
      </p:sp>
      <p:sp>
        <p:nvSpPr>
          <p:cNvPr id="139273" name="Text Box 9"/>
          <p:cNvSpPr txBox="1">
            <a:spLocks noChangeArrowheads="1"/>
          </p:cNvSpPr>
          <p:nvPr/>
        </p:nvSpPr>
        <p:spPr bwMode="auto">
          <a:xfrm>
            <a:off x="990600" y="1371600"/>
            <a:ext cx="3587750" cy="5197475"/>
          </a:xfrm>
          <a:prstGeom prst="rect">
            <a:avLst/>
          </a:prstGeom>
          <a:noFill/>
          <a:ln w="9525">
            <a:noFill/>
            <a:miter lim="800000"/>
            <a:headEnd/>
            <a:tailEnd/>
          </a:ln>
          <a:effectLst/>
        </p:spPr>
        <p:txBody>
          <a:bodyPr wrap="none">
            <a:spAutoFit/>
          </a:bodyPr>
          <a:lstStyle/>
          <a:p>
            <a:r>
              <a:rPr lang="en-US" sz="1400" b="1">
                <a:latin typeface="Courier New" pitchFamily="49" charset="0"/>
              </a:rPr>
              <a:t>          ,-'//__\\`-.</a:t>
            </a:r>
          </a:p>
          <a:p>
            <a:r>
              <a:rPr lang="en-US" sz="1400" b="1">
                <a:latin typeface="Courier New" pitchFamily="49" charset="0"/>
              </a:rPr>
              <a:t>        ,'  ____      `.</a:t>
            </a:r>
          </a:p>
          <a:p>
            <a:r>
              <a:rPr lang="en-US" sz="1400" b="1">
                <a:latin typeface="Courier New" pitchFamily="49" charset="0"/>
              </a:rPr>
              <a:t>       /   / ,-.-.      \</a:t>
            </a:r>
          </a:p>
          <a:p>
            <a:r>
              <a:rPr lang="en-US" sz="1400" b="1">
                <a:latin typeface="Courier New" pitchFamily="49" charset="0"/>
              </a:rPr>
              <a:t>      (/# /__`-'_| || || )</a:t>
            </a:r>
          </a:p>
          <a:p>
            <a:r>
              <a:rPr lang="en-US" sz="1400" b="1">
                <a:latin typeface="Courier New" pitchFamily="49" charset="0"/>
              </a:rPr>
              <a:t>      ||# []/()] O || || |</a:t>
            </a:r>
          </a:p>
          <a:p>
            <a:r>
              <a:rPr lang="en-US" sz="1400" b="1">
                <a:latin typeface="Courier New" pitchFamily="49" charset="0"/>
              </a:rPr>
              <a:t>    __`------------------'__</a:t>
            </a:r>
          </a:p>
          <a:p>
            <a:r>
              <a:rPr lang="en-US" sz="1400" b="1">
                <a:latin typeface="Courier New" pitchFamily="49" charset="0"/>
              </a:rPr>
              <a:t>   |--| |&lt;=={_______}=|| |--|</a:t>
            </a:r>
          </a:p>
          <a:p>
            <a:r>
              <a:rPr lang="en-US" sz="1400" b="1">
                <a:latin typeface="Courier New" pitchFamily="49" charset="0"/>
              </a:rPr>
              <a:t>   |  | |-------------|| |  |</a:t>
            </a:r>
          </a:p>
          <a:p>
            <a:r>
              <a:rPr lang="en-US" sz="1400" b="1">
                <a:latin typeface="Courier New" pitchFamily="49" charset="0"/>
              </a:rPr>
              <a:t>   |  | |={_______}==&gt;|| |  |</a:t>
            </a:r>
          </a:p>
          <a:p>
            <a:r>
              <a:rPr lang="en-US" sz="1400" b="1">
                <a:latin typeface="Courier New" pitchFamily="49" charset="0"/>
              </a:rPr>
              <a:t>   |  | |   |: _ :|   || |  |</a:t>
            </a:r>
          </a:p>
          <a:p>
            <a:r>
              <a:rPr lang="en-US" sz="1400" b="1">
                <a:latin typeface="Courier New" pitchFamily="49" charset="0"/>
              </a:rPr>
              <a:t>   &gt; _| |___|:===:|   || |__&lt;</a:t>
            </a:r>
          </a:p>
          <a:p>
            <a:r>
              <a:rPr lang="en-US" sz="1400" b="1">
                <a:latin typeface="Courier New" pitchFamily="49" charset="0"/>
              </a:rPr>
              <a:t>   :| | __| |: - :|   || | |:</a:t>
            </a:r>
          </a:p>
          <a:p>
            <a:r>
              <a:rPr lang="en-US" sz="1400" b="1">
                <a:latin typeface="Courier New" pitchFamily="49" charset="0"/>
              </a:rPr>
              <a:t>   :| | ==| |: _ :|   || | |:</a:t>
            </a:r>
          </a:p>
          <a:p>
            <a:r>
              <a:rPr lang="en-US" sz="1400" b="1">
                <a:latin typeface="Courier New" pitchFamily="49" charset="0"/>
              </a:rPr>
              <a:t>   :| | ==|_|:===:|___||_| |:</a:t>
            </a:r>
          </a:p>
          <a:p>
            <a:r>
              <a:rPr lang="en-US" sz="1400" b="1">
                <a:latin typeface="Courier New" pitchFamily="49" charset="0"/>
              </a:rPr>
              <a:t>   :| |___|_|:___:|___||_| |:</a:t>
            </a:r>
          </a:p>
          <a:p>
            <a:r>
              <a:rPr lang="en-US" sz="1400" b="1">
                <a:latin typeface="Courier New" pitchFamily="49" charset="0"/>
              </a:rPr>
              <a:t>   :| |||   ||/_\|| ||| -| |:</a:t>
            </a:r>
          </a:p>
          <a:p>
            <a:r>
              <a:rPr lang="en-US" sz="1400" b="1">
                <a:latin typeface="Courier New" pitchFamily="49" charset="0"/>
              </a:rPr>
              <a:t>   ;I_|||[]_||\_/|| ||| -|_I;</a:t>
            </a:r>
          </a:p>
          <a:p>
            <a:r>
              <a:rPr lang="en-US" sz="1400" b="1">
                <a:latin typeface="Courier New" pitchFamily="49" charset="0"/>
              </a:rPr>
              <a:t>   |_ |__________________| _|</a:t>
            </a:r>
          </a:p>
          <a:p>
            <a:r>
              <a:rPr lang="en-US" sz="1400" b="1">
                <a:latin typeface="Courier New" pitchFamily="49" charset="0"/>
              </a:rPr>
              <a:t>   | `\\\___|____|____/_//' |</a:t>
            </a:r>
          </a:p>
          <a:p>
            <a:r>
              <a:rPr lang="en-US" sz="1400" b="1">
                <a:latin typeface="Courier New" pitchFamily="49" charset="0"/>
              </a:rPr>
              <a:t>   J : |     \____/     | : L</a:t>
            </a:r>
          </a:p>
          <a:p>
            <a:r>
              <a:rPr lang="en-US" sz="1400" b="1">
                <a:latin typeface="Courier New" pitchFamily="49" charset="0"/>
              </a:rPr>
              <a:t>  _|_: |      |__|      | :_|_</a:t>
            </a:r>
          </a:p>
          <a:p>
            <a:r>
              <a:rPr lang="en-US" sz="1400" b="1">
                <a:latin typeface="Courier New" pitchFamily="49" charset="0"/>
              </a:rPr>
              <a:t>-/ _-_.'    -/    \-    `.-_- \-</a:t>
            </a:r>
          </a:p>
          <a:p>
            <a:r>
              <a:rPr lang="en-US" sz="1400" b="1">
                <a:latin typeface="Courier New" pitchFamily="49" charset="0"/>
              </a:rPr>
              <a:t>/______\    /______\    /______\</a:t>
            </a:r>
          </a:p>
          <a:p>
            <a:endParaRPr lang="en-US" sz="1400" b="1">
              <a:latin typeface="Courier New" pitchFamily="49" charset="0"/>
            </a:endParaRPr>
          </a:p>
        </p:txBody>
      </p:sp>
      <p:pic>
        <p:nvPicPr>
          <p:cNvPr id="139274" name="Picture 10" descr="C:\Documents and Settings\Owner\Desktop\starwars.jpg"/>
          <p:cNvPicPr>
            <a:picLocks noChangeAspect="1" noChangeArrowheads="1"/>
          </p:cNvPicPr>
          <p:nvPr/>
        </p:nvPicPr>
        <p:blipFill>
          <a:blip r:embed="rId3" cstate="print"/>
          <a:srcRect/>
          <a:stretch>
            <a:fillRect/>
          </a:stretch>
        </p:blipFill>
        <p:spPr bwMode="auto">
          <a:xfrm>
            <a:off x="4495800" y="1905000"/>
            <a:ext cx="4324350" cy="933450"/>
          </a:xfrm>
          <a:prstGeom prst="rect">
            <a:avLst/>
          </a:prstGeom>
          <a:noFill/>
        </p:spPr>
      </p:pic>
      <p:sp>
        <p:nvSpPr>
          <p:cNvPr id="2" name="Rectangle 1"/>
          <p:cNvSpPr/>
          <p:nvPr/>
        </p:nvSpPr>
        <p:spPr>
          <a:xfrm>
            <a:off x="4495800" y="4487562"/>
            <a:ext cx="4461414" cy="707886"/>
          </a:xfrm>
          <a:prstGeom prst="rect">
            <a:avLst/>
          </a:prstGeom>
        </p:spPr>
        <p:txBody>
          <a:bodyPr wrap="none">
            <a:spAutoFit/>
          </a:bodyPr>
          <a:lstStyle/>
          <a:p>
            <a:r>
              <a:rPr lang="en-US" sz="2000" dirty="0" smtClean="0"/>
              <a:t>Or </a:t>
            </a:r>
            <a:r>
              <a:rPr lang="en-US" sz="2000" dirty="0" err="1" smtClean="0"/>
              <a:t>ASCIImeo</a:t>
            </a:r>
            <a:r>
              <a:rPr lang="en-US" sz="2000" dirty="0" smtClean="0"/>
              <a:t>: </a:t>
            </a:r>
            <a:r>
              <a:rPr lang="en-US" sz="2000" dirty="0" smtClean="0">
                <a:hlinkClick r:id="rId4"/>
              </a:rPr>
              <a:t>http://www.asciimeo.com/</a:t>
            </a:r>
            <a:endParaRPr lang="en-US" sz="2000" dirty="0" smtClean="0"/>
          </a:p>
          <a:p>
            <a:r>
              <a:rPr lang="en-US" sz="2000" dirty="0" smtClean="0"/>
              <a:t>(but these are not hand-created)</a:t>
            </a:r>
            <a:endParaRPr lang="en-US" sz="2000" dirty="0"/>
          </a:p>
        </p:txBody>
      </p:sp>
    </p:spTree>
    <p:extLst>
      <p:ext uri="{BB962C8B-B14F-4D97-AF65-F5344CB8AC3E}">
        <p14:creationId xmlns:p14="http://schemas.microsoft.com/office/powerpoint/2010/main" val="2339782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t>Searching</a:t>
            </a:r>
          </a:p>
        </p:txBody>
      </p:sp>
      <p:sp>
        <p:nvSpPr>
          <p:cNvPr id="3" name="Text Placeholder 2"/>
          <p:cNvSpPr>
            <a:spLocks noGrp="1"/>
          </p:cNvSpPr>
          <p:nvPr>
            <p:ph type="body" idx="1"/>
          </p:nvPr>
        </p:nvSpPr>
        <p:spPr/>
        <p:txBody>
          <a:bodyPr/>
          <a:lstStyle/>
          <a:p>
            <a:r>
              <a:rPr lang="en-US" dirty="0" smtClean="0"/>
              <a:t>Looking</a:t>
            </a:r>
            <a:endParaRPr lang="en-US" dirty="0"/>
          </a:p>
        </p:txBody>
      </p:sp>
      <p:sp>
        <p:nvSpPr>
          <p:cNvPr id="137219" name="Rectangle 3"/>
          <p:cNvSpPr>
            <a:spLocks noGrp="1" noChangeArrowheads="1"/>
          </p:cNvSpPr>
          <p:nvPr>
            <p:ph sz="half" idx="2"/>
          </p:nvPr>
        </p:nvSpPr>
        <p:spPr/>
        <p:txBody>
          <a:bodyPr>
            <a:normAutofit fontScale="92500" lnSpcReduction="10000"/>
          </a:bodyPr>
          <a:lstStyle/>
          <a:p>
            <a:pPr>
              <a:lnSpc>
                <a:spcPct val="90000"/>
              </a:lnSpc>
            </a:pPr>
            <a:r>
              <a:rPr lang="en-US" dirty="0" smtClean="0"/>
              <a:t>Get </a:t>
            </a:r>
            <a:r>
              <a:rPr lang="en-US" dirty="0"/>
              <a:t>query </a:t>
            </a:r>
            <a:r>
              <a:rPr lang="en-US" dirty="0" smtClean="0"/>
              <a:t>(i.e., </a:t>
            </a:r>
            <a:r>
              <a:rPr lang="en-US" dirty="0"/>
              <a:t>movie name) from user</a:t>
            </a:r>
          </a:p>
          <a:p>
            <a:pPr>
              <a:lnSpc>
                <a:spcPct val="90000"/>
              </a:lnSpc>
            </a:pPr>
            <a:r>
              <a:rPr lang="en-US" dirty="0"/>
              <a:t>Multicast query to well-known address</a:t>
            </a:r>
          </a:p>
          <a:p>
            <a:pPr>
              <a:lnSpc>
                <a:spcPct val="90000"/>
              </a:lnSpc>
            </a:pPr>
            <a:r>
              <a:rPr lang="en-US" dirty="0"/>
              <a:t>Listen for peer response</a:t>
            </a:r>
          </a:p>
          <a:p>
            <a:pPr lvl="1">
              <a:lnSpc>
                <a:spcPct val="90000"/>
              </a:lnSpc>
            </a:pPr>
            <a:r>
              <a:rPr lang="en-US" dirty="0"/>
              <a:t>Will </a:t>
            </a:r>
            <a:r>
              <a:rPr lang="en-US" dirty="0" smtClean="0"/>
              <a:t>provide </a:t>
            </a:r>
            <a:r>
              <a:rPr lang="en-US" dirty="0"/>
              <a:t>IP and port for contact</a:t>
            </a:r>
          </a:p>
          <a:p>
            <a:pPr>
              <a:lnSpc>
                <a:spcPct val="90000"/>
              </a:lnSpc>
            </a:pPr>
            <a:r>
              <a:rPr lang="en-US" dirty="0" smtClean="0"/>
              <a:t>If no response, assume no movie</a:t>
            </a:r>
          </a:p>
          <a:p>
            <a:pPr>
              <a:lnSpc>
                <a:spcPct val="90000"/>
              </a:lnSpc>
            </a:pPr>
            <a:r>
              <a:rPr lang="en-US" dirty="0" smtClean="0"/>
              <a:t>If response, contact </a:t>
            </a:r>
            <a:r>
              <a:rPr lang="en-US" dirty="0"/>
              <a:t>remote peer and request </a:t>
            </a:r>
            <a:r>
              <a:rPr lang="en-US" dirty="0" smtClean="0"/>
              <a:t>movie</a:t>
            </a:r>
          </a:p>
          <a:p>
            <a:pPr>
              <a:lnSpc>
                <a:spcPct val="90000"/>
              </a:lnSpc>
            </a:pPr>
            <a:r>
              <a:rPr lang="en-US" dirty="0" smtClean="0"/>
              <a:t>Once movie done or query fails, repeat</a:t>
            </a:r>
            <a:endParaRPr lang="en-US" dirty="0"/>
          </a:p>
        </p:txBody>
      </p:sp>
      <p:sp>
        <p:nvSpPr>
          <p:cNvPr id="4" name="Text Placeholder 3"/>
          <p:cNvSpPr>
            <a:spLocks noGrp="1"/>
          </p:cNvSpPr>
          <p:nvPr>
            <p:ph type="body" sz="quarter" idx="3"/>
          </p:nvPr>
        </p:nvSpPr>
        <p:spPr/>
        <p:txBody>
          <a:bodyPr/>
          <a:lstStyle/>
          <a:p>
            <a:r>
              <a:rPr lang="en-US" dirty="0" smtClean="0"/>
              <a:t>Listening</a:t>
            </a:r>
            <a:endParaRPr lang="en-US" dirty="0"/>
          </a:p>
        </p:txBody>
      </p:sp>
      <p:sp>
        <p:nvSpPr>
          <p:cNvPr id="5" name="Content Placeholder 4"/>
          <p:cNvSpPr>
            <a:spLocks noGrp="1"/>
          </p:cNvSpPr>
          <p:nvPr>
            <p:ph sz="quarter" idx="4"/>
          </p:nvPr>
        </p:nvSpPr>
        <p:spPr/>
        <p:txBody>
          <a:bodyPr/>
          <a:lstStyle/>
          <a:p>
            <a:r>
              <a:rPr lang="en-US" dirty="0" smtClean="0"/>
              <a:t>Listen on well-known address</a:t>
            </a:r>
          </a:p>
          <a:p>
            <a:r>
              <a:rPr lang="en-US" dirty="0" smtClean="0"/>
              <a:t>If query matches local movie, send IP and port</a:t>
            </a:r>
          </a:p>
          <a:p>
            <a:r>
              <a:rPr lang="en-US" dirty="0" smtClean="0"/>
              <a:t>If request comes to IP and port, stream movie</a:t>
            </a:r>
          </a:p>
        </p:txBody>
      </p:sp>
    </p:spTree>
    <p:extLst>
      <p:ext uri="{BB962C8B-B14F-4D97-AF65-F5344CB8AC3E}">
        <p14:creationId xmlns:p14="http://schemas.microsoft.com/office/powerpoint/2010/main" val="2514444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Streaming</a:t>
            </a:r>
          </a:p>
        </p:txBody>
      </p:sp>
      <p:sp>
        <p:nvSpPr>
          <p:cNvPr id="136195" name="Rectangle 3"/>
          <p:cNvSpPr>
            <a:spLocks noGrp="1" noChangeArrowheads="1"/>
          </p:cNvSpPr>
          <p:nvPr>
            <p:ph type="body" idx="1"/>
          </p:nvPr>
        </p:nvSpPr>
        <p:spPr/>
        <p:txBody>
          <a:bodyPr/>
          <a:lstStyle/>
          <a:p>
            <a:r>
              <a:rPr lang="en-US" dirty="0"/>
              <a:t>Local client contacts </a:t>
            </a:r>
            <a:r>
              <a:rPr lang="en-US" dirty="0" err="1"/>
              <a:t>Nutella</a:t>
            </a:r>
            <a:r>
              <a:rPr lang="en-US" dirty="0"/>
              <a:t> peer and requests movie</a:t>
            </a:r>
          </a:p>
          <a:p>
            <a:r>
              <a:rPr lang="en-US" dirty="0" err="1" smtClean="0"/>
              <a:t>Nutella</a:t>
            </a:r>
            <a:r>
              <a:rPr lang="en-US" dirty="0" smtClean="0"/>
              <a:t> </a:t>
            </a:r>
            <a:r>
              <a:rPr lang="en-US" dirty="0"/>
              <a:t>peer sends each movie frame</a:t>
            </a:r>
          </a:p>
          <a:p>
            <a:pPr lvl="1"/>
            <a:r>
              <a:rPr lang="en-US" dirty="0" smtClean="0"/>
              <a:t>UDP (why?)</a:t>
            </a:r>
          </a:p>
          <a:p>
            <a:pPr lvl="1"/>
            <a:r>
              <a:rPr lang="en-US" dirty="0" smtClean="0"/>
              <a:t>Pause </a:t>
            </a:r>
            <a:r>
              <a:rPr lang="en-US" dirty="0"/>
              <a:t>between frames</a:t>
            </a:r>
          </a:p>
          <a:p>
            <a:pPr lvl="2"/>
            <a:r>
              <a:rPr lang="en-US" dirty="0">
                <a:latin typeface="Courier New" pitchFamily="49" charset="0"/>
              </a:rPr>
              <a:t>sleep()</a:t>
            </a:r>
            <a:r>
              <a:rPr lang="en-US" dirty="0"/>
              <a:t>, </a:t>
            </a:r>
            <a:r>
              <a:rPr lang="en-US" dirty="0" err="1">
                <a:latin typeface="Courier New" pitchFamily="49" charset="0"/>
              </a:rPr>
              <a:t>usleep</a:t>
            </a:r>
            <a:r>
              <a:rPr lang="en-US" dirty="0">
                <a:latin typeface="Courier New" pitchFamily="49" charset="0"/>
              </a:rPr>
              <a:t>()</a:t>
            </a:r>
            <a:r>
              <a:rPr lang="en-US" dirty="0"/>
              <a:t>, </a:t>
            </a:r>
            <a:r>
              <a:rPr lang="en-US" dirty="0" err="1">
                <a:latin typeface="Courier New" pitchFamily="49" charset="0"/>
              </a:rPr>
              <a:t>setitimer</a:t>
            </a:r>
            <a:r>
              <a:rPr lang="en-US" dirty="0">
                <a:latin typeface="Courier New" pitchFamily="49" charset="0"/>
              </a:rPr>
              <a:t>()</a:t>
            </a:r>
          </a:p>
          <a:p>
            <a:r>
              <a:rPr lang="en-US" dirty="0"/>
              <a:t>Local client receives each movie frame</a:t>
            </a:r>
          </a:p>
          <a:p>
            <a:r>
              <a:rPr lang="en-US" dirty="0"/>
              <a:t>Play frame as it arrives</a:t>
            </a:r>
          </a:p>
        </p:txBody>
      </p:sp>
    </p:spTree>
    <p:extLst>
      <p:ext uri="{BB962C8B-B14F-4D97-AF65-F5344CB8AC3E}">
        <p14:creationId xmlns:p14="http://schemas.microsoft.com/office/powerpoint/2010/main" val="2069074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Streaming</a:t>
            </a:r>
            <a:endParaRPr lang="en-US" dirty="0"/>
          </a:p>
        </p:txBody>
      </p:sp>
      <p:sp>
        <p:nvSpPr>
          <p:cNvPr id="4" name="Text Placeholder 3"/>
          <p:cNvSpPr>
            <a:spLocks noGrp="1"/>
          </p:cNvSpPr>
          <p:nvPr>
            <p:ph type="body" idx="1"/>
          </p:nvPr>
        </p:nvSpPr>
        <p:spPr/>
        <p:txBody>
          <a:bodyPr/>
          <a:lstStyle/>
          <a:p>
            <a:r>
              <a:rPr lang="en-US" dirty="0" smtClean="0"/>
              <a:t>Initiating video request</a:t>
            </a:r>
            <a:endParaRPr lang="en-US" dirty="0"/>
          </a:p>
        </p:txBody>
      </p:sp>
      <p:sp>
        <p:nvSpPr>
          <p:cNvPr id="5" name="Content Placeholder 4"/>
          <p:cNvSpPr>
            <a:spLocks noGrp="1"/>
          </p:cNvSpPr>
          <p:nvPr>
            <p:ph sz="half" idx="2"/>
          </p:nvPr>
        </p:nvSpPr>
        <p:spPr/>
        <p:txBody>
          <a:bodyPr/>
          <a:lstStyle/>
          <a:p>
            <a:r>
              <a:rPr lang="en-US" dirty="0" smtClean="0"/>
              <a:t>Send unicast request for movie to IP and port</a:t>
            </a:r>
          </a:p>
          <a:p>
            <a:pPr lvl="1"/>
            <a:r>
              <a:rPr lang="en-US" dirty="0" smtClean="0"/>
              <a:t>Option to play once or repeat</a:t>
            </a:r>
          </a:p>
          <a:p>
            <a:r>
              <a:rPr lang="en-US" dirty="0" smtClean="0"/>
              <a:t>Receive frames on socket</a:t>
            </a:r>
          </a:p>
          <a:p>
            <a:r>
              <a:rPr lang="en-US" dirty="0" smtClean="0"/>
              <a:t>Play each frame as it arrives</a:t>
            </a:r>
          </a:p>
          <a:p>
            <a:endParaRPr lang="en-US" dirty="0" smtClean="0"/>
          </a:p>
          <a:p>
            <a:endParaRPr lang="en-US" dirty="0"/>
          </a:p>
          <a:p>
            <a:r>
              <a:rPr lang="en-US" dirty="0" smtClean="0"/>
              <a:t>Note: should be able to play video </a:t>
            </a:r>
            <a:r>
              <a:rPr lang="en-US" i="1" dirty="0" smtClean="0"/>
              <a:t>and</a:t>
            </a:r>
            <a:r>
              <a:rPr lang="en-US" dirty="0" smtClean="0"/>
              <a:t> serve video</a:t>
            </a:r>
            <a:endParaRPr lang="en-US" dirty="0"/>
          </a:p>
        </p:txBody>
      </p:sp>
      <p:sp>
        <p:nvSpPr>
          <p:cNvPr id="6" name="Text Placeholder 5"/>
          <p:cNvSpPr>
            <a:spLocks noGrp="1"/>
          </p:cNvSpPr>
          <p:nvPr>
            <p:ph type="body" sz="quarter" idx="3"/>
          </p:nvPr>
        </p:nvSpPr>
        <p:spPr/>
        <p:txBody>
          <a:bodyPr/>
          <a:lstStyle/>
          <a:p>
            <a:r>
              <a:rPr lang="en-US" dirty="0" smtClean="0"/>
              <a:t>Providing video</a:t>
            </a:r>
            <a:endParaRPr lang="en-US" dirty="0"/>
          </a:p>
        </p:txBody>
      </p:sp>
      <p:sp>
        <p:nvSpPr>
          <p:cNvPr id="7" name="Content Placeholder 6"/>
          <p:cNvSpPr>
            <a:spLocks noGrp="1"/>
          </p:cNvSpPr>
          <p:nvPr>
            <p:ph sz="quarter" idx="4"/>
          </p:nvPr>
        </p:nvSpPr>
        <p:spPr/>
        <p:txBody>
          <a:bodyPr>
            <a:normAutofit fontScale="92500" lnSpcReduction="10000"/>
          </a:bodyPr>
          <a:lstStyle/>
          <a:p>
            <a:r>
              <a:rPr lang="en-US" dirty="0" smtClean="0"/>
              <a:t>Listen for movie request at unicast IP address and port</a:t>
            </a:r>
          </a:p>
          <a:p>
            <a:r>
              <a:rPr lang="en-US" dirty="0" smtClean="0"/>
              <a:t>Parse request for movie name</a:t>
            </a:r>
          </a:p>
          <a:p>
            <a:r>
              <a:rPr lang="en-US" dirty="0" smtClean="0"/>
              <a:t>Stream movie to IP and port of client</a:t>
            </a:r>
          </a:p>
          <a:p>
            <a:pPr lvl="1"/>
            <a:r>
              <a:rPr lang="en-US" dirty="0" smtClean="0"/>
              <a:t>One frame at a time</a:t>
            </a:r>
          </a:p>
          <a:p>
            <a:r>
              <a:rPr lang="en-US" dirty="0" smtClean="0"/>
              <a:t>Repeat movie once done (if desired)</a:t>
            </a:r>
          </a:p>
          <a:p>
            <a:endParaRPr lang="en-US" dirty="0"/>
          </a:p>
          <a:p>
            <a:r>
              <a:rPr lang="en-US" dirty="0" smtClean="0"/>
              <a:t>Note: only needs to stream 1 video at time</a:t>
            </a:r>
          </a:p>
        </p:txBody>
      </p:sp>
    </p:spTree>
    <p:extLst>
      <p:ext uri="{BB962C8B-B14F-4D97-AF65-F5344CB8AC3E}">
        <p14:creationId xmlns:p14="http://schemas.microsoft.com/office/powerpoint/2010/main" val="141478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7"/>
            <a:ext cx="8229600" cy="1143000"/>
          </a:xfrm>
        </p:spPr>
        <p:txBody>
          <a:bodyPr/>
          <a:lstStyle/>
          <a:p>
            <a:r>
              <a:rPr lang="en-US" dirty="0" smtClean="0"/>
              <a:t>Example</a:t>
            </a:r>
            <a:endParaRPr lang="en-US" dirty="0"/>
          </a:p>
        </p:txBody>
      </p:sp>
      <p:sp>
        <p:nvSpPr>
          <p:cNvPr id="7" name="Content Placeholder 6"/>
          <p:cNvSpPr>
            <a:spLocks noGrp="1"/>
          </p:cNvSpPr>
          <p:nvPr>
            <p:ph idx="1"/>
          </p:nvPr>
        </p:nvSpPr>
        <p:spPr>
          <a:xfrm>
            <a:off x="457200" y="1066800"/>
            <a:ext cx="8229600" cy="5562600"/>
          </a:xfrm>
        </p:spPr>
        <p:txBody>
          <a:bodyPr>
            <a:normAutofit fontScale="47500" lnSpcReduction="20000"/>
          </a:bodyPr>
          <a:lstStyle/>
          <a:p>
            <a:pPr marL="0" indent="0">
              <a:buNone/>
            </a:pPr>
            <a:r>
              <a:rPr lang="en-US" dirty="0">
                <a:solidFill>
                  <a:srgbClr val="008000"/>
                </a:solidFill>
                <a:latin typeface="Consolas" panose="020B0609020204030204" pitchFamily="49" charset="0"/>
                <a:cs typeface="Consolas" panose="020B0609020204030204" pitchFamily="49" charset="0"/>
              </a:rPr>
              <a:t>SERVER PEER </a:t>
            </a:r>
            <a:r>
              <a:rPr lang="en-US" dirty="0" smtClean="0">
                <a:solidFill>
                  <a:srgbClr val="008000"/>
                </a:solidFill>
                <a:latin typeface="Consolas" panose="020B0609020204030204" pitchFamily="49" charset="0"/>
                <a:cs typeface="Consolas" panose="020B0609020204030204" pitchFamily="49" charset="0"/>
              </a:rPr>
              <a:t>                           CLIENT PEER</a:t>
            </a:r>
          </a:p>
          <a:p>
            <a:pPr marL="0" indent="0">
              <a:buNone/>
            </a:pPr>
            <a:r>
              <a:rPr lang="en-US" dirty="0" smtClean="0">
                <a:latin typeface="Consolas" panose="020B0609020204030204" pitchFamily="49" charset="0"/>
                <a:cs typeface="Consolas" panose="020B0609020204030204" pitchFamily="49" charset="0"/>
              </a:rPr>
              <a:t>Server </a:t>
            </a:r>
            <a:r>
              <a:rPr lang="en-US" dirty="0">
                <a:latin typeface="Consolas" panose="020B0609020204030204" pitchFamily="49" charset="0"/>
                <a:cs typeface="Consolas" panose="020B0609020204030204" pitchFamily="49" charset="0"/>
              </a:rPr>
              <a:t>started. </a:t>
            </a:r>
            <a:r>
              <a:rPr lang="en-US" dirty="0" smtClean="0">
                <a:latin typeface="Consolas" panose="020B0609020204030204" pitchFamily="49" charset="0"/>
                <a:cs typeface="Consolas" panose="020B0609020204030204" pitchFamily="49" charset="0"/>
              </a:rPr>
              <a:t>                       Client </a:t>
            </a:r>
            <a:r>
              <a:rPr lang="en-US" dirty="0">
                <a:latin typeface="Consolas" panose="020B0609020204030204" pitchFamily="49" charset="0"/>
                <a:cs typeface="Consolas" panose="020B0609020204030204" pitchFamily="49" charset="0"/>
              </a:rPr>
              <a:t>started</a:t>
            </a:r>
            <a:r>
              <a:rPr lang="en-US" dirty="0" smtClean="0">
                <a:latin typeface="Consolas" panose="020B0609020204030204" pitchFamily="49" charset="0"/>
                <a:cs typeface="Consolas" panose="020B0609020204030204" pitchFamily="49" charset="0"/>
              </a:rPr>
              <a:t>.</a:t>
            </a:r>
          </a:p>
          <a:p>
            <a:pPr marL="0" indent="0">
              <a:buNone/>
            </a:pPr>
            <a:r>
              <a:rPr lang="en-US" dirty="0" smtClean="0">
                <a:latin typeface="Consolas" panose="020B0609020204030204" pitchFamily="49" charset="0"/>
                <a:cs typeface="Consolas" panose="020B0609020204030204" pitchFamily="49" charset="0"/>
              </a:rPr>
              <a:t>Listening</a:t>
            </a: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Enter </a:t>
            </a:r>
            <a:r>
              <a:rPr lang="en-US" dirty="0">
                <a:latin typeface="Consolas" panose="020B0609020204030204" pitchFamily="49" charset="0"/>
                <a:cs typeface="Consolas" panose="020B0609020204030204" pitchFamily="49" charset="0"/>
              </a:rPr>
              <a:t>movie name: </a:t>
            </a:r>
            <a:r>
              <a:rPr lang="en-US" dirty="0" smtClean="0">
                <a:latin typeface="Consolas" panose="020B0609020204030204" pitchFamily="49" charset="0"/>
                <a:cs typeface="Consolas" panose="020B0609020204030204" pitchFamily="49" charset="0"/>
              </a:rPr>
              <a:t>Thor</a:t>
            </a:r>
          </a:p>
          <a:p>
            <a:pPr marL="0" indent="0">
              <a:buNone/>
            </a:pPr>
            <a:r>
              <a:rPr lang="en-US" dirty="0" smtClean="0">
                <a:latin typeface="Consolas" panose="020B0609020204030204" pitchFamily="49" charset="0"/>
                <a:cs typeface="Consolas" panose="020B0609020204030204" pitchFamily="49" charset="0"/>
              </a:rPr>
              <a:t>                                       Sending </a:t>
            </a:r>
            <a:r>
              <a:rPr lang="en-US" dirty="0">
                <a:latin typeface="Consolas" panose="020B0609020204030204" pitchFamily="49" charset="0"/>
                <a:cs typeface="Consolas" panose="020B0609020204030204" pitchFamily="49" charset="0"/>
              </a:rPr>
              <a:t>search </a:t>
            </a:r>
            <a:r>
              <a:rPr lang="en-US" dirty="0" smtClean="0">
                <a:latin typeface="Consolas" panose="020B0609020204030204" pitchFamily="49" charset="0"/>
                <a:cs typeface="Consolas" panose="020B0609020204030204" pitchFamily="49" charset="0"/>
              </a:rPr>
              <a:t>request</a:t>
            </a:r>
          </a:p>
          <a:p>
            <a:pPr marL="0" indent="0">
              <a:buNone/>
            </a:pPr>
            <a:r>
              <a:rPr lang="en-US" dirty="0" smtClean="0">
                <a:latin typeface="Consolas" panose="020B0609020204030204" pitchFamily="49" charset="0"/>
                <a:cs typeface="Consolas" panose="020B0609020204030204" pitchFamily="49" charset="0"/>
              </a:rPr>
              <a:t>                                       Waiting </a:t>
            </a:r>
            <a:r>
              <a:rPr lang="en-US" dirty="0">
                <a:latin typeface="Consolas" panose="020B0609020204030204" pitchFamily="49" charset="0"/>
                <a:cs typeface="Consolas" panose="020B0609020204030204" pitchFamily="49" charset="0"/>
              </a:rPr>
              <a:t>for response </a:t>
            </a:r>
            <a:r>
              <a:rPr lang="en-US" dirty="0" smtClean="0">
                <a:latin typeface="Consolas" panose="020B0609020204030204" pitchFamily="49" charset="0"/>
                <a:cs typeface="Consolas" panose="020B0609020204030204" pitchFamily="49" charset="0"/>
              </a:rPr>
              <a:t>...</a:t>
            </a:r>
          </a:p>
          <a:p>
            <a:pPr marL="0" indent="0">
              <a:buNone/>
            </a:pPr>
            <a:r>
              <a:rPr lang="en-US" dirty="0" smtClean="0">
                <a:latin typeface="Consolas" panose="020B0609020204030204" pitchFamily="49" charset="0"/>
                <a:cs typeface="Consolas" panose="020B0609020204030204" pitchFamily="49" charset="0"/>
              </a:rPr>
              <a:t>Received </a:t>
            </a:r>
            <a:r>
              <a:rPr lang="en-US" dirty="0">
                <a:latin typeface="Consolas" panose="020B0609020204030204" pitchFamily="49" charset="0"/>
                <a:cs typeface="Consolas" panose="020B0609020204030204" pitchFamily="49" charset="0"/>
              </a:rPr>
              <a:t>search request for "</a:t>
            </a:r>
            <a:r>
              <a:rPr lang="en-US" dirty="0" smtClean="0">
                <a:latin typeface="Consolas" panose="020B0609020204030204" pitchFamily="49" charset="0"/>
                <a:cs typeface="Consolas" panose="020B0609020204030204" pitchFamily="49" charset="0"/>
              </a:rPr>
              <a:t>Thor"</a:t>
            </a:r>
          </a:p>
          <a:p>
            <a:pPr marL="0" indent="0">
              <a:buNone/>
            </a:pPr>
            <a:r>
              <a:rPr lang="en-US" dirty="0" smtClean="0">
                <a:latin typeface="Consolas" panose="020B0609020204030204" pitchFamily="49" charset="0"/>
                <a:cs typeface="Consolas" panose="020B0609020204030204" pitchFamily="49" charset="0"/>
              </a:rPr>
              <a:t>Movie </a:t>
            </a:r>
            <a:r>
              <a:rPr lang="en-US" dirty="0">
                <a:latin typeface="Consolas" panose="020B0609020204030204" pitchFamily="49" charset="0"/>
                <a:cs typeface="Consolas" panose="020B0609020204030204" pitchFamily="49" charset="0"/>
              </a:rPr>
              <a:t>not here, so no </a:t>
            </a:r>
            <a:r>
              <a:rPr lang="en-US" dirty="0" smtClean="0">
                <a:latin typeface="Consolas" panose="020B0609020204030204" pitchFamily="49" charset="0"/>
                <a:cs typeface="Consolas" panose="020B0609020204030204" pitchFamily="49" charset="0"/>
              </a:rPr>
              <a:t>response</a:t>
            </a:r>
          </a:p>
          <a:p>
            <a:pPr marL="0" indent="0">
              <a:buNone/>
            </a:pPr>
            <a:r>
              <a:rPr lang="en-US" dirty="0" smtClean="0">
                <a:latin typeface="Consolas" panose="020B0609020204030204" pitchFamily="49" charset="0"/>
                <a:cs typeface="Consolas" panose="020B0609020204030204" pitchFamily="49" charset="0"/>
              </a:rPr>
              <a:t>Listening...</a:t>
            </a:r>
          </a:p>
          <a:p>
            <a:pPr marL="0" indent="0">
              <a:buNone/>
            </a:pPr>
            <a:r>
              <a:rPr lang="en-US" dirty="0" smtClean="0">
                <a:latin typeface="Consolas" panose="020B0609020204030204" pitchFamily="49" charset="0"/>
                <a:cs typeface="Consolas" panose="020B0609020204030204" pitchFamily="49" charset="0"/>
              </a:rPr>
              <a:t>                                       Timeout</a:t>
            </a:r>
            <a:r>
              <a:rPr lang="en-US" dirty="0">
                <a:latin typeface="Consolas" panose="020B0609020204030204" pitchFamily="49" charset="0"/>
                <a:cs typeface="Consolas" panose="020B0609020204030204" pitchFamily="49" charset="0"/>
              </a:rPr>
              <a:t>, movie not </a:t>
            </a:r>
            <a:r>
              <a:rPr lang="en-US" dirty="0" smtClean="0">
                <a:latin typeface="Consolas" panose="020B0609020204030204" pitchFamily="49" charset="0"/>
                <a:cs typeface="Consolas" panose="020B0609020204030204" pitchFamily="49" charset="0"/>
              </a:rPr>
              <a:t>found</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Enter </a:t>
            </a:r>
            <a:r>
              <a:rPr lang="en-US" dirty="0">
                <a:latin typeface="Consolas" panose="020B0609020204030204" pitchFamily="49" charset="0"/>
                <a:cs typeface="Consolas" panose="020B0609020204030204" pitchFamily="49" charset="0"/>
              </a:rPr>
              <a:t>movie name: </a:t>
            </a:r>
            <a:r>
              <a:rPr lang="en-US" dirty="0" smtClean="0">
                <a:latin typeface="Consolas" panose="020B0609020204030204" pitchFamily="49" charset="0"/>
                <a:cs typeface="Consolas" panose="020B0609020204030204" pitchFamily="49" charset="0"/>
              </a:rPr>
              <a:t>Walk</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Sending search </a:t>
            </a:r>
            <a:r>
              <a:rPr lang="en-US" dirty="0" smtClean="0">
                <a:latin typeface="Consolas" panose="020B0609020204030204" pitchFamily="49" charset="0"/>
                <a:cs typeface="Consolas" panose="020B0609020204030204" pitchFamily="49" charset="0"/>
              </a:rPr>
              <a:t>request</a:t>
            </a:r>
          </a:p>
          <a:p>
            <a:pPr marL="0" indent="0">
              <a:buNone/>
            </a:pPr>
            <a:r>
              <a:rPr lang="en-US" dirty="0" smtClean="0">
                <a:latin typeface="Consolas" panose="020B0609020204030204" pitchFamily="49" charset="0"/>
                <a:cs typeface="Consolas" panose="020B0609020204030204" pitchFamily="49" charset="0"/>
              </a:rPr>
              <a:t>Received </a:t>
            </a:r>
            <a:r>
              <a:rPr lang="en-US" dirty="0">
                <a:latin typeface="Consolas" panose="020B0609020204030204" pitchFamily="49" charset="0"/>
                <a:cs typeface="Consolas" panose="020B0609020204030204" pitchFamily="49" charset="0"/>
              </a:rPr>
              <a:t>search request "</a:t>
            </a:r>
            <a:r>
              <a:rPr lang="en-US" dirty="0" smtClean="0">
                <a:latin typeface="Consolas" panose="020B0609020204030204" pitchFamily="49" charset="0"/>
                <a:cs typeface="Consolas" panose="020B0609020204030204" pitchFamily="49" charset="0"/>
              </a:rPr>
              <a:t>Walk“</a:t>
            </a:r>
          </a:p>
          <a:p>
            <a:pPr marL="0" indent="0">
              <a:buNone/>
            </a:pPr>
            <a:r>
              <a:rPr lang="en-US" dirty="0" smtClean="0">
                <a:latin typeface="Consolas" panose="020B0609020204030204" pitchFamily="49" charset="0"/>
                <a:cs typeface="Consolas" panose="020B0609020204030204" pitchFamily="49" charset="0"/>
              </a:rPr>
              <a:t>Movie </a:t>
            </a:r>
            <a:r>
              <a:rPr lang="en-US" dirty="0">
                <a:latin typeface="Consolas" panose="020B0609020204030204" pitchFamily="49" charset="0"/>
                <a:cs typeface="Consolas" panose="020B0609020204030204" pitchFamily="49" charset="0"/>
              </a:rPr>
              <a:t>here </a:t>
            </a:r>
            <a:endParaRPr lang="en-US" dirty="0" smtClean="0">
              <a:latin typeface="Consolas" panose="020B0609020204030204" pitchFamily="49" charset="0"/>
              <a:cs typeface="Consolas" panose="020B0609020204030204" pitchFamily="49" charset="0"/>
            </a:endParaRPr>
          </a:p>
          <a:p>
            <a:pPr marL="0" indent="0">
              <a:buNone/>
            </a:pPr>
            <a:r>
              <a:rPr lang="en-US" dirty="0" smtClean="0">
                <a:latin typeface="Consolas" panose="020B0609020204030204" pitchFamily="49" charset="0"/>
                <a:cs typeface="Consolas" panose="020B0609020204030204" pitchFamily="49" charset="0"/>
              </a:rPr>
              <a:t>Sending </a:t>
            </a:r>
            <a:r>
              <a:rPr lang="en-US" dirty="0">
                <a:latin typeface="Consolas" panose="020B0609020204030204" pitchFamily="49" charset="0"/>
                <a:cs typeface="Consolas" panose="020B0609020204030204" pitchFamily="49" charset="0"/>
              </a:rPr>
              <a:t>IP 130.215.36.67, port </a:t>
            </a:r>
            <a:r>
              <a:rPr lang="en-US" dirty="0" smtClean="0">
                <a:latin typeface="Consolas" panose="020B0609020204030204" pitchFamily="49" charset="0"/>
                <a:cs typeface="Consolas" panose="020B0609020204030204" pitchFamily="49" charset="0"/>
              </a:rPr>
              <a:t>7832</a:t>
            </a:r>
          </a:p>
          <a:p>
            <a:pPr marL="0" indent="0">
              <a:buNone/>
            </a:pPr>
            <a:r>
              <a:rPr lang="en-US" dirty="0" smtClean="0">
                <a:latin typeface="Consolas" panose="020B0609020204030204" pitchFamily="49" charset="0"/>
                <a:cs typeface="Consolas" panose="020B0609020204030204" pitchFamily="49" charset="0"/>
              </a:rPr>
              <a:t>Listening</a:t>
            </a:r>
            <a:r>
              <a:rPr lang="en-US" dirty="0">
                <a:latin typeface="Consolas" panose="020B0609020204030204" pitchFamily="49" charset="0"/>
                <a:cs typeface="Consolas" panose="020B0609020204030204" pitchFamily="49" charset="0"/>
              </a:rPr>
              <a:t>... </a:t>
            </a:r>
            <a:endParaRPr lang="en-US" dirty="0" smtClean="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Received </a:t>
            </a:r>
            <a:r>
              <a:rPr lang="en-US" dirty="0">
                <a:latin typeface="Consolas" panose="020B0609020204030204" pitchFamily="49" charset="0"/>
                <a:cs typeface="Consolas" panose="020B0609020204030204" pitchFamily="49" charset="0"/>
              </a:rPr>
              <a:t>IP and port from </a:t>
            </a:r>
            <a:r>
              <a:rPr lang="en-US" dirty="0" smtClean="0">
                <a:latin typeface="Consolas" panose="020B0609020204030204" pitchFamily="49" charset="0"/>
                <a:cs typeface="Consolas" panose="020B0609020204030204" pitchFamily="49" charset="0"/>
              </a:rPr>
              <a:t>server</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Sending request to stream</a:t>
            </a:r>
            <a:r>
              <a:rPr lang="en-US" dirty="0" smtClean="0">
                <a:latin typeface="Consolas" panose="020B0609020204030204" pitchFamily="49" charset="0"/>
                <a:cs typeface="Consolas" panose="020B0609020204030204" pitchFamily="49" charset="0"/>
              </a:rPr>
              <a:t>...</a:t>
            </a:r>
          </a:p>
          <a:p>
            <a:pPr marL="0" indent="0">
              <a:buNone/>
            </a:pPr>
            <a:r>
              <a:rPr lang="en-US" dirty="0" smtClean="0">
                <a:latin typeface="Consolas" panose="020B0609020204030204" pitchFamily="49" charset="0"/>
                <a:cs typeface="Consolas" panose="020B0609020204030204" pitchFamily="49" charset="0"/>
              </a:rPr>
              <a:t>Connection </a:t>
            </a:r>
            <a:r>
              <a:rPr lang="en-US" dirty="0">
                <a:latin typeface="Consolas" panose="020B0609020204030204" pitchFamily="49" charset="0"/>
                <a:cs typeface="Consolas" panose="020B0609020204030204" pitchFamily="49" charset="0"/>
              </a:rPr>
              <a:t>request received</a:t>
            </a:r>
            <a:r>
              <a:rPr lang="en-US" dirty="0" smtClean="0">
                <a:latin typeface="Consolas" panose="020B0609020204030204" pitchFamily="49" charset="0"/>
                <a:cs typeface="Consolas" panose="020B0609020204030204" pitchFamily="49" charset="0"/>
              </a:rPr>
              <a:t>.</a:t>
            </a:r>
          </a:p>
          <a:p>
            <a:pPr marL="0" indent="0">
              <a:buNone/>
            </a:pPr>
            <a:r>
              <a:rPr lang="en-US" dirty="0" smtClean="0">
                <a:latin typeface="Consolas" panose="020B0609020204030204" pitchFamily="49" charset="0"/>
                <a:cs typeface="Consolas" panose="020B0609020204030204" pitchFamily="49" charset="0"/>
              </a:rPr>
              <a:t>Streaming </a:t>
            </a:r>
            <a:r>
              <a:rPr lang="en-US" dirty="0">
                <a:latin typeface="Consolas" panose="020B0609020204030204" pitchFamily="49" charset="0"/>
                <a:cs typeface="Consolas" panose="020B0609020204030204" pitchFamily="49" charset="0"/>
              </a:rPr>
              <a:t>movie "Walk" to client... </a:t>
            </a:r>
            <a:r>
              <a:rPr lang="en-US" dirty="0" smtClean="0">
                <a:latin typeface="Consolas" panose="020B0609020204030204" pitchFamily="49" charset="0"/>
                <a:cs typeface="Consolas" panose="020B0609020204030204" pitchFamily="49" charset="0"/>
              </a:rPr>
              <a:t>    O</a:t>
            </a:r>
          </a:p>
          <a:p>
            <a:pPr marL="0" indent="0">
              <a:buNone/>
            </a:pPr>
            <a:r>
              <a:rPr lang="en-US" dirty="0" smtClean="0">
                <a:latin typeface="Consolas" panose="020B0609020204030204" pitchFamily="49" charset="0"/>
                <a:cs typeface="Consolas" panose="020B0609020204030204" pitchFamily="49" charset="0"/>
              </a:rPr>
              <a:t>Movie </a:t>
            </a:r>
            <a:r>
              <a:rPr lang="en-US" dirty="0">
                <a:latin typeface="Consolas" panose="020B0609020204030204" pitchFamily="49" charset="0"/>
                <a:cs typeface="Consolas" panose="020B0609020204030204" pitchFamily="49" charset="0"/>
              </a:rPr>
              <a:t>done. Sending done message. </a:t>
            </a:r>
            <a:r>
              <a:rPr lang="en-US" dirty="0" smtClean="0">
                <a:latin typeface="Consolas" panose="020B0609020204030204" pitchFamily="49" charset="0"/>
                <a:cs typeface="Consolas" panose="020B0609020204030204" pitchFamily="49" charset="0"/>
              </a:rPr>
              <a:t>      |</a:t>
            </a:r>
          </a:p>
          <a:p>
            <a:pPr marL="0" indent="0">
              <a:buNone/>
            </a:pPr>
            <a:r>
              <a:rPr lang="en-US" dirty="0" smtClean="0">
                <a:latin typeface="Consolas" panose="020B0609020204030204" pitchFamily="49" charset="0"/>
                <a:cs typeface="Consolas" panose="020B0609020204030204" pitchFamily="49" charset="0"/>
              </a:rPr>
              <a:t>Listening</a:t>
            </a: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 </a:t>
            </a:r>
            <a:r>
              <a:rPr lang="en-US" dirty="0">
                <a:latin typeface="Consolas" panose="020B0609020204030204" pitchFamily="49" charset="0"/>
                <a:cs typeface="Consolas" panose="020B0609020204030204" pitchFamily="49" charset="0"/>
              </a:rPr>
              <a:t>\ ... </a:t>
            </a:r>
            <a:endParaRPr lang="en-US" dirty="0" smtClean="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Received </a:t>
            </a:r>
            <a:r>
              <a:rPr lang="en-US" dirty="0">
                <a:latin typeface="Consolas" panose="020B0609020204030204" pitchFamily="49" charset="0"/>
                <a:cs typeface="Consolas" panose="020B0609020204030204" pitchFamily="49" charset="0"/>
              </a:rPr>
              <a:t>done message</a:t>
            </a:r>
            <a:r>
              <a:rPr lang="en-US" dirty="0" smtClean="0">
                <a:latin typeface="Consolas" panose="020B0609020204030204" pitchFamily="49" charset="0"/>
                <a:cs typeface="Consolas" panose="020B0609020204030204" pitchFamily="49" charset="0"/>
              </a:rPr>
              <a:t>.</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Enter movie name: </a:t>
            </a:r>
          </a:p>
        </p:txBody>
      </p:sp>
    </p:spTree>
    <p:extLst>
      <p:ext uri="{BB962C8B-B14F-4D97-AF65-F5344CB8AC3E}">
        <p14:creationId xmlns:p14="http://schemas.microsoft.com/office/powerpoint/2010/main" val="1763082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IP Multicast - Raw</a:t>
            </a:r>
          </a:p>
        </p:txBody>
      </p:sp>
      <p:sp>
        <p:nvSpPr>
          <p:cNvPr id="134147" name="Rectangle 3"/>
          <p:cNvSpPr>
            <a:spLocks noGrp="1" noChangeArrowheads="1"/>
          </p:cNvSpPr>
          <p:nvPr>
            <p:ph type="body" idx="1"/>
          </p:nvPr>
        </p:nvSpPr>
        <p:spPr/>
        <p:txBody>
          <a:bodyPr>
            <a:normAutofit lnSpcReduction="10000"/>
          </a:bodyPr>
          <a:lstStyle/>
          <a:p>
            <a:pPr>
              <a:lnSpc>
                <a:spcPct val="90000"/>
              </a:lnSpc>
            </a:pPr>
            <a:r>
              <a:rPr lang="en-US" dirty="0"/>
              <a:t>Just like UDP client-server, but special </a:t>
            </a:r>
            <a:r>
              <a:rPr lang="en-US" dirty="0" smtClean="0"/>
              <a:t>addresses (see Socket slide deck)</a:t>
            </a:r>
            <a:endParaRPr lang="en-US" dirty="0"/>
          </a:p>
          <a:p>
            <a:pPr>
              <a:lnSpc>
                <a:spcPct val="90000"/>
              </a:lnSpc>
            </a:pPr>
            <a:r>
              <a:rPr lang="en-US" dirty="0"/>
              <a:t>Server</a:t>
            </a:r>
          </a:p>
          <a:p>
            <a:pPr lvl="1">
              <a:lnSpc>
                <a:spcPct val="90000"/>
              </a:lnSpc>
            </a:pPr>
            <a:r>
              <a:rPr lang="en-US" dirty="0"/>
              <a:t>Send to </a:t>
            </a:r>
            <a:r>
              <a:rPr lang="en-US" dirty="0">
                <a:latin typeface="Courier New" pitchFamily="49" charset="0"/>
                <a:cs typeface="Courier New" pitchFamily="49" charset="0"/>
              </a:rPr>
              <a:t>239.0.0.1</a:t>
            </a:r>
            <a:r>
              <a:rPr lang="en-US" dirty="0"/>
              <a:t> to </a:t>
            </a:r>
            <a:r>
              <a:rPr lang="en-US" dirty="0">
                <a:latin typeface="Courier New" pitchFamily="49" charset="0"/>
                <a:cs typeface="Courier New" pitchFamily="49" charset="0"/>
              </a:rPr>
              <a:t>239.255.255.255</a:t>
            </a:r>
          </a:p>
          <a:p>
            <a:pPr lvl="2">
              <a:lnSpc>
                <a:spcPct val="90000"/>
              </a:lnSpc>
              <a:buFont typeface="StarBats" charset="0"/>
              <a:buNone/>
            </a:pPr>
            <a:r>
              <a:rPr lang="en-US" sz="1800" dirty="0" err="1">
                <a:latin typeface="Courier New" pitchFamily="49" charset="0"/>
                <a:cs typeface="Courier New" pitchFamily="49" charset="0"/>
              </a:rPr>
              <a:t>addr.sin_addr.s_addr</a:t>
            </a:r>
            <a:r>
              <a:rPr lang="en-US" sz="1800" dirty="0">
                <a:latin typeface="Courier New" pitchFamily="49" charset="0"/>
                <a:cs typeface="Courier New" pitchFamily="49" charset="0"/>
              </a:rPr>
              <a:t> = </a:t>
            </a:r>
            <a:r>
              <a:rPr lang="en-US" sz="1800" dirty="0" err="1">
                <a:latin typeface="Courier New" pitchFamily="49" charset="0"/>
                <a:cs typeface="Courier New" pitchFamily="49" charset="0"/>
              </a:rPr>
              <a:t>inet_addr</a:t>
            </a:r>
            <a:r>
              <a:rPr lang="en-US" sz="1800" dirty="0">
                <a:latin typeface="Courier New" pitchFamily="49" charset="0"/>
                <a:cs typeface="Courier New" pitchFamily="49" charset="0"/>
              </a:rPr>
              <a:t>(239.0.0.1);</a:t>
            </a:r>
          </a:p>
          <a:p>
            <a:pPr lvl="1">
              <a:lnSpc>
                <a:spcPct val="90000"/>
              </a:lnSpc>
            </a:pPr>
            <a:r>
              <a:rPr lang="en-US" dirty="0"/>
              <a:t>Port</a:t>
            </a:r>
          </a:p>
          <a:p>
            <a:pPr>
              <a:lnSpc>
                <a:spcPct val="90000"/>
              </a:lnSpc>
            </a:pPr>
            <a:r>
              <a:rPr lang="en-US" dirty="0"/>
              <a:t>Receiver</a:t>
            </a:r>
          </a:p>
          <a:p>
            <a:pPr lvl="1">
              <a:lnSpc>
                <a:spcPct val="90000"/>
              </a:lnSpc>
              <a:buFontTx/>
              <a:buNone/>
            </a:pPr>
            <a:r>
              <a:rPr lang="en-US" sz="1800" dirty="0" err="1">
                <a:latin typeface="Courier New" pitchFamily="49" charset="0"/>
                <a:cs typeface="Courier New" pitchFamily="49" charset="0"/>
              </a:rPr>
              <a:t>struct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ip_mreq</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mreq</a:t>
            </a:r>
            <a:r>
              <a:rPr lang="en-US" sz="1800" dirty="0">
                <a:latin typeface="Courier New" pitchFamily="49" charset="0"/>
                <a:cs typeface="Courier New" pitchFamily="49" charset="0"/>
              </a:rPr>
              <a:t>;</a:t>
            </a:r>
          </a:p>
          <a:p>
            <a:pPr lvl="1">
              <a:lnSpc>
                <a:spcPct val="90000"/>
              </a:lnSpc>
              <a:buFontTx/>
              <a:buNone/>
            </a:pPr>
            <a:r>
              <a:rPr lang="en-US" sz="1800" dirty="0" err="1">
                <a:latin typeface="Courier New" pitchFamily="49" charset="0"/>
                <a:cs typeface="Courier New" pitchFamily="49" charset="0"/>
              </a:rPr>
              <a:t>mreq.imr_multiaddr.s_addr</a:t>
            </a:r>
            <a:r>
              <a:rPr lang="en-US" sz="1800" dirty="0">
                <a:latin typeface="Courier New" pitchFamily="49" charset="0"/>
                <a:cs typeface="Courier New" pitchFamily="49" charset="0"/>
              </a:rPr>
              <a:t> = </a:t>
            </a:r>
            <a:r>
              <a:rPr lang="en-US" sz="1800" dirty="0" err="1">
                <a:latin typeface="Courier New" pitchFamily="49" charset="0"/>
                <a:cs typeface="Courier New" pitchFamily="49" charset="0"/>
              </a:rPr>
              <a:t>inet_addr</a:t>
            </a:r>
            <a:r>
              <a:rPr lang="en-US" sz="1800" dirty="0">
                <a:latin typeface="Courier New" pitchFamily="49" charset="0"/>
                <a:cs typeface="Courier New" pitchFamily="49" charset="0"/>
              </a:rPr>
              <a:t>(239.0.0.1);</a:t>
            </a:r>
          </a:p>
          <a:p>
            <a:pPr lvl="1">
              <a:lnSpc>
                <a:spcPct val="90000"/>
              </a:lnSpc>
              <a:buFontTx/>
              <a:buNone/>
            </a:pPr>
            <a:r>
              <a:rPr lang="en-US" sz="1800" dirty="0" err="1">
                <a:latin typeface="Courier New" pitchFamily="49" charset="0"/>
                <a:cs typeface="Courier New" pitchFamily="49" charset="0"/>
              </a:rPr>
              <a:t>mreq.imr_interface.s_addr</a:t>
            </a:r>
            <a:r>
              <a:rPr lang="en-US" sz="1800" dirty="0">
                <a:latin typeface="Courier New" pitchFamily="49" charset="0"/>
                <a:cs typeface="Courier New" pitchFamily="49" charset="0"/>
              </a:rPr>
              <a:t> = </a:t>
            </a:r>
            <a:r>
              <a:rPr lang="en-US" sz="1800" dirty="0" err="1">
                <a:latin typeface="Courier New" pitchFamily="49" charset="0"/>
                <a:cs typeface="Courier New" pitchFamily="49" charset="0"/>
              </a:rPr>
              <a:t>htonl</a:t>
            </a:r>
            <a:r>
              <a:rPr lang="en-US" sz="1800" dirty="0">
                <a:latin typeface="Courier New" pitchFamily="49" charset="0"/>
                <a:cs typeface="Courier New" pitchFamily="49" charset="0"/>
              </a:rPr>
              <a:t>(INADDR_ANY);</a:t>
            </a:r>
          </a:p>
          <a:p>
            <a:pPr lvl="1">
              <a:lnSpc>
                <a:spcPct val="90000"/>
              </a:lnSpc>
              <a:buFontTx/>
              <a:buNone/>
            </a:pPr>
            <a:r>
              <a:rPr lang="en-US" sz="1800" dirty="0" err="1">
                <a:latin typeface="Courier New" pitchFamily="49" charset="0"/>
                <a:cs typeface="Courier New" pitchFamily="49" charset="0"/>
              </a:rPr>
              <a:t>setsockopt</a:t>
            </a:r>
            <a:r>
              <a:rPr lang="en-US" sz="1800" dirty="0">
                <a:latin typeface="Courier New" pitchFamily="49" charset="0"/>
                <a:cs typeface="Courier New" pitchFamily="49" charset="0"/>
              </a:rPr>
              <a:t>(sock, IPPROTO_IP, IP_ADD_MEMBERSHIP, &amp;</a:t>
            </a:r>
            <a:r>
              <a:rPr lang="en-US" sz="1800" dirty="0" err="1">
                <a:latin typeface="Courier New" pitchFamily="49" charset="0"/>
                <a:cs typeface="Courier New" pitchFamily="49" charset="0"/>
              </a:rPr>
              <a:t>mreq</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sizeof</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mreq</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Tree>
    <p:extLst>
      <p:ext uri="{BB962C8B-B14F-4D97-AF65-F5344CB8AC3E}">
        <p14:creationId xmlns:p14="http://schemas.microsoft.com/office/powerpoint/2010/main" val="2756509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1084</Words>
  <Application>Microsoft Office PowerPoint</Application>
  <PresentationFormat>On-screen Show (4:3)</PresentationFormat>
  <Paragraphs>188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Distributed Computing Systems</vt:lpstr>
      <vt:lpstr>Mini Video</vt:lpstr>
      <vt:lpstr>Basic Player from File</vt:lpstr>
      <vt:lpstr>Only ASCII? Check out Star Wars</vt:lpstr>
      <vt:lpstr>Searching</vt:lpstr>
      <vt:lpstr>Streaming</vt:lpstr>
      <vt:lpstr>Streaming</vt:lpstr>
      <vt:lpstr>Example</vt:lpstr>
      <vt:lpstr>IP Multicast - Raw</vt:lpstr>
      <vt:lpstr>IP Multicast - Middleware</vt:lpstr>
      <vt:lpstr>IP Multicast – Be Careful!</vt:lpstr>
      <vt:lpstr>Hand In</vt:lpstr>
      <vt:lpstr>Grading Guidelines</vt:lpstr>
      <vt:lpstr>Grading Rubric</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Computing Systems</dc:title>
  <dc:creator>Mark Claypool</dc:creator>
  <cp:lastModifiedBy>Mark Claypool</cp:lastModifiedBy>
  <cp:revision>14</cp:revision>
  <dcterms:created xsi:type="dcterms:W3CDTF">2011-11-16T21:47:02Z</dcterms:created>
  <dcterms:modified xsi:type="dcterms:W3CDTF">2014-04-04T12:48:45Z</dcterms:modified>
</cp:coreProperties>
</file>