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48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B89E9-14E9-4BA9-9FC1-B24FBF837862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8EDA5-4E91-46D3-A615-A9BD736B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pi.edu/~claypool/papers/madde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8674C-C387-4F80-8AB8-13FC0CD4863B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A7639F3-D0B6-4112-9F4D-27C59B260BA6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AF1AD9-6850-4358-86EF-75721581BE7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Picture from Mark Claypool and Kajal Claypool. Latency and Player Actions in Online Games, </a:t>
            </a:r>
            <a:r>
              <a:rPr lang="en-US" i="1" smtClean="0"/>
              <a:t>Communications of the ACM</a:t>
            </a:r>
            <a:r>
              <a:rPr lang="en-US" smtClean="0"/>
              <a:t>, Volume 49, Issue 11, November 2006 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Video taken from YouTube, indicated by URL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5E14CB-1A58-4763-9682-BE144A5C92A6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613FBE3-D407-42A5-AA89-800DA4448B3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Picture from Grenville Armitage, Mark Claypool, and Philip Branch. </a:t>
            </a:r>
            <a:r>
              <a:rPr lang="en-US" i="1" smtClean="0"/>
              <a:t>Networking and Online Games: Understanding and Engineering Multiplayer Internet Games</a:t>
            </a:r>
            <a:r>
              <a:rPr lang="en-US" smtClean="0"/>
              <a:t>, John Wiley and Sons, Ltd., June 2006.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086402-C9FA-4577-8FBB-67776ABA83E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James Nichols and Mark Claypool. The Effects of Latency on Online Madden NFL Football, In </a:t>
            </a:r>
            <a:r>
              <a:rPr lang="en-US" i="1" smtClean="0"/>
              <a:t>Proceedings of the 14th ACM International Workshop on Network and Operating Systems Support for Digital Audio and Video (NOSSDAV)</a:t>
            </a:r>
            <a:r>
              <a:rPr lang="en-US" smtClean="0"/>
              <a:t>, Kinsale, County Cork, Ireland, June 16-18, 2004.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87A2C7-8E26-4A7F-B37B-5A1B720D7EF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Picture from Grenville Armitage, Mark Claypool, and Philip Branch. </a:t>
            </a:r>
            <a:r>
              <a:rPr lang="en-US" i="1" smtClean="0"/>
              <a:t>Networking and Online Games: Understanding and Engineering Multiplayer Internet Games</a:t>
            </a:r>
            <a:r>
              <a:rPr lang="en-US" smtClean="0"/>
              <a:t>, John Wiley and Sons, Ltd., June 2006. 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EA5B01-4E04-431F-AAA6-C1DB2D85D2B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James Nichols and Mark Claypool. </a:t>
            </a:r>
            <a:r>
              <a:rPr lang="en-US" smtClean="0">
                <a:hlinkClick r:id="rId3"/>
              </a:rPr>
              <a:t>The Effects of Latency on Online Madden NFL Football</a:t>
            </a:r>
            <a:r>
              <a:rPr lang="en-US" smtClean="0"/>
              <a:t>, In </a:t>
            </a:r>
            <a:r>
              <a:rPr lang="en-US" i="1" smtClean="0"/>
              <a:t>Proceedings of the 14th ACM International Workshop on Network and Operating Systems Support for Digital Audio and Video (NOSSDAV)</a:t>
            </a:r>
            <a:r>
              <a:rPr lang="en-US" smtClean="0"/>
              <a:t>, Kinsale, County Cork, Ireland, June 16-18, 2004.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Picture from Grenville Armitage, Mark Claypool, and Philip Branch. </a:t>
            </a:r>
            <a:r>
              <a:rPr lang="en-US" i="1" smtClean="0"/>
              <a:t>Networking and Online Games: Understanding and Engineering Multiplayer Internet Games</a:t>
            </a:r>
            <a:r>
              <a:rPr lang="en-US" smtClean="0"/>
              <a:t>, John Wiley and Sons, Ltd., June 2006. </a:t>
            </a:r>
          </a:p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59D126-4294-47E5-A41D-E7E7B2188A8D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D40003-0656-4B75-A0FC-0CFDA6335313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5FFDDB3-1AEE-4619-9E98-FAC2A65C50CB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3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1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7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0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8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18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2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4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8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5097-9156-4BB8-89B0-41D953930601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0B4C-8796-429D-A443-24E64704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://www.youtube.com/watch?v=xMYkw56t1Gg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g"/><Relationship Id="rId7" Type="http://schemas.openxmlformats.org/officeDocument/2006/relationships/hyperlink" Target="http://www.youtube.com/watch?v=Bn1nBR5jOx8" TargetMode="External"/><Relationship Id="rId12" Type="http://schemas.openxmlformats.org/officeDocument/2006/relationships/image" Target="../media/image4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video" Target="../media/media2.mpg"/><Relationship Id="rId9" Type="http://schemas.openxmlformats.org/officeDocument/2006/relationships/hyperlink" Target="http://www.youtube.com/watch?v=r6PwHkhEAk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n1nBR5jOx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hyperlink" Target="http://www.youtube.com/watch?v=r6PwHkhEAkU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Latency Can Kill: Precision and Deadline in Online Games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324600" cy="2438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Mark Claypool and </a:t>
            </a:r>
            <a:r>
              <a:rPr lang="en-US" dirty="0" err="1" smtClean="0">
                <a:solidFill>
                  <a:schemeClr val="tx1"/>
                </a:solidFill>
              </a:rPr>
              <a:t>Kajal</a:t>
            </a:r>
            <a:r>
              <a:rPr lang="en-US" dirty="0" smtClean="0">
                <a:solidFill>
                  <a:schemeClr val="tx1"/>
                </a:solidFill>
              </a:rPr>
              <a:t> Claypool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590800" y="4495800"/>
            <a:ext cx="3657600" cy="1219200"/>
          </a:xfrm>
        </p:spPr>
        <p:txBody>
          <a:bodyPr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ACM </a:t>
            </a:r>
            <a:r>
              <a:rPr lang="en-US" sz="2400" dirty="0" err="1">
                <a:solidFill>
                  <a:schemeClr val="tx1"/>
                </a:solidFill>
              </a:rPr>
              <a:t>MMSys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Scottsdale, AZ, USA</a:t>
            </a: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February 2010</a:t>
            </a:r>
          </a:p>
        </p:txBody>
      </p:sp>
    </p:spTree>
    <p:extLst>
      <p:ext uri="{BB962C8B-B14F-4D97-AF65-F5344CB8AC3E}">
        <p14:creationId xmlns:p14="http://schemas.microsoft.com/office/powerpoint/2010/main" val="3899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Why Does Latency Matter?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2409825" y="2139950"/>
            <a:ext cx="25400" cy="304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50006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1" name="Group 44"/>
          <p:cNvGrpSpPr>
            <a:grpSpLocks/>
          </p:cNvGrpSpPr>
          <p:nvPr/>
        </p:nvGrpSpPr>
        <p:grpSpPr bwMode="auto">
          <a:xfrm>
            <a:off x="4238625" y="5032375"/>
            <a:ext cx="508000" cy="447675"/>
            <a:chOff x="2890" y="2884"/>
            <a:chExt cx="320" cy="282"/>
          </a:xfrm>
        </p:grpSpPr>
        <p:sp>
          <p:nvSpPr>
            <p:cNvPr id="16427" name="Text Box 8"/>
            <p:cNvSpPr txBox="1">
              <a:spLocks noChangeArrowheads="1"/>
            </p:cNvSpPr>
            <p:nvPr/>
          </p:nvSpPr>
          <p:spPr bwMode="auto">
            <a:xfrm>
              <a:off x="2890" y="2884"/>
              <a:ext cx="3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/>
                <a:t>Time</a:t>
              </a:r>
            </a:p>
          </p:txBody>
        </p:sp>
        <p:sp>
          <p:nvSpPr>
            <p:cNvPr id="16428" name="Line 9"/>
            <p:cNvSpPr>
              <a:spLocks noChangeShapeType="1"/>
            </p:cNvSpPr>
            <p:nvPr/>
          </p:nvSpPr>
          <p:spPr bwMode="auto">
            <a:xfrm>
              <a:off x="3050" y="3072"/>
              <a:ext cx="0" cy="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971800"/>
            <a:ext cx="911225" cy="530225"/>
            <a:chOff x="1524000" y="2970213"/>
            <a:chExt cx="911225" cy="530225"/>
          </a:xfrm>
        </p:grpSpPr>
        <p:sp>
          <p:nvSpPr>
            <p:cNvPr id="16425" name="Text Box 10"/>
            <p:cNvSpPr txBox="1">
              <a:spLocks noChangeArrowheads="1"/>
            </p:cNvSpPr>
            <p:nvPr/>
          </p:nvSpPr>
          <p:spPr bwMode="auto">
            <a:xfrm>
              <a:off x="1524000" y="2970213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2181225" y="3203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3" name="Group 20"/>
          <p:cNvGrpSpPr>
            <a:grpSpLocks noChangeAspect="1"/>
          </p:cNvGrpSpPr>
          <p:nvPr/>
        </p:nvGrpSpPr>
        <p:grpSpPr bwMode="auto">
          <a:xfrm>
            <a:off x="2028825" y="1146175"/>
            <a:ext cx="1095375" cy="893763"/>
            <a:chOff x="960" y="1200"/>
            <a:chExt cx="1030" cy="858"/>
          </a:xfrm>
        </p:grpSpPr>
        <p:pic>
          <p:nvPicPr>
            <p:cNvPr id="16424" name="Picture 21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7" name="Object 22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CorelDRAW" r:id="rId5" imgW="3227760" imgH="2374560" progId="">
                    <p:embed/>
                  </p:oleObj>
                </mc:Choice>
                <mc:Fallback>
                  <p:oleObj name="CorelDRAW" r:id="rId5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4" name="Picture 23" descr="moni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116013"/>
            <a:ext cx="1016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Line 27"/>
          <p:cNvSpPr>
            <a:spLocks noChangeShapeType="1"/>
          </p:cNvSpPr>
          <p:nvPr/>
        </p:nvSpPr>
        <p:spPr bwMode="auto">
          <a:xfrm>
            <a:off x="6448425" y="2060575"/>
            <a:ext cx="0" cy="3124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96" name="Group 32"/>
          <p:cNvGrpSpPr>
            <a:grpSpLocks noChangeAspect="1"/>
          </p:cNvGrpSpPr>
          <p:nvPr/>
        </p:nvGrpSpPr>
        <p:grpSpPr bwMode="auto">
          <a:xfrm>
            <a:off x="6042025" y="1066800"/>
            <a:ext cx="1095375" cy="893763"/>
            <a:chOff x="960" y="1200"/>
            <a:chExt cx="1030" cy="858"/>
          </a:xfrm>
        </p:grpSpPr>
        <p:pic>
          <p:nvPicPr>
            <p:cNvPr id="16423" name="Picture 33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386" name="Object 34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9" name="CorelDRAW" r:id="rId8" imgW="3227760" imgH="2374560" progId="">
                    <p:embed/>
                  </p:oleObj>
                </mc:Choice>
                <mc:Fallback>
                  <p:oleObj name="CorelDRAW" r:id="rId8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2409825" y="2289175"/>
            <a:ext cx="4038600" cy="914400"/>
            <a:chOff x="2409825" y="2289175"/>
            <a:chExt cx="4038600" cy="914400"/>
          </a:xfrm>
        </p:grpSpPr>
        <p:grpSp>
          <p:nvGrpSpPr>
            <p:cNvPr id="16417" name="Group 36"/>
            <p:cNvGrpSpPr>
              <a:grpSpLocks/>
            </p:cNvGrpSpPr>
            <p:nvPr/>
          </p:nvGrpSpPr>
          <p:grpSpPr bwMode="auto">
            <a:xfrm>
              <a:off x="2409825" y="2289175"/>
              <a:ext cx="2514600" cy="914400"/>
              <a:chOff x="2409825" y="2289175"/>
              <a:chExt cx="2514600" cy="914400"/>
            </a:xfrm>
          </p:grpSpPr>
          <p:sp>
            <p:nvSpPr>
              <p:cNvPr id="16421" name="Line 16"/>
              <p:cNvSpPr>
                <a:spLocks noChangeShapeType="1"/>
              </p:cNvSpPr>
              <p:nvPr/>
            </p:nvSpPr>
            <p:spPr bwMode="auto">
              <a:xfrm flipH="1">
                <a:off x="2409825" y="2365375"/>
                <a:ext cx="2514600" cy="838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Text Box 19"/>
              <p:cNvSpPr txBox="1">
                <a:spLocks noChangeArrowheads="1"/>
              </p:cNvSpPr>
              <p:nvPr/>
            </p:nvSpPr>
            <p:spPr bwMode="auto">
              <a:xfrm>
                <a:off x="3767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  <p:grpSp>
          <p:nvGrpSpPr>
            <p:cNvPr id="16418" name="Group 37"/>
            <p:cNvGrpSpPr>
              <a:grpSpLocks/>
            </p:cNvGrpSpPr>
            <p:nvPr/>
          </p:nvGrpSpPr>
          <p:grpSpPr bwMode="auto">
            <a:xfrm>
              <a:off x="5000625" y="2289175"/>
              <a:ext cx="1447800" cy="533400"/>
              <a:chOff x="5000625" y="2289175"/>
              <a:chExt cx="1447800" cy="533400"/>
            </a:xfrm>
          </p:grpSpPr>
          <p:sp>
            <p:nvSpPr>
              <p:cNvPr id="16419" name="Line 26"/>
              <p:cNvSpPr>
                <a:spLocks noChangeShapeType="1"/>
              </p:cNvSpPr>
              <p:nvPr/>
            </p:nvSpPr>
            <p:spPr bwMode="auto">
              <a:xfrm>
                <a:off x="5000625" y="2365375"/>
                <a:ext cx="1447800" cy="457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0" name="Text Box 35"/>
              <p:cNvSpPr txBox="1">
                <a:spLocks noChangeArrowheads="1"/>
              </p:cNvSpPr>
              <p:nvPr/>
            </p:nvSpPr>
            <p:spPr bwMode="auto">
              <a:xfrm>
                <a:off x="5291138" y="2289175"/>
                <a:ext cx="841375" cy="469900"/>
              </a:xfrm>
              <a:prstGeom prst="rect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r>
                  <a:rPr lang="en-US" sz="1200"/>
                  <a:t>Message: </a:t>
                </a:r>
              </a:p>
              <a:p>
                <a:pPr algn="ctr" eaLnBrk="1" hangingPunct="1"/>
                <a:r>
                  <a:rPr lang="en-US" sz="1200" b="1">
                    <a:solidFill>
                      <a:srgbClr val="009900"/>
                    </a:solidFill>
                  </a:rPr>
                  <a:t>Treasure!</a:t>
                </a:r>
              </a:p>
            </p:txBody>
          </p:sp>
        </p:grp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6524625" y="2593975"/>
            <a:ext cx="889000" cy="530225"/>
            <a:chOff x="6524625" y="2593975"/>
            <a:chExt cx="889000" cy="530225"/>
          </a:xfrm>
        </p:grpSpPr>
        <p:sp>
          <p:nvSpPr>
            <p:cNvPr id="16415" name="Text Box 37"/>
            <p:cNvSpPr txBox="1">
              <a:spLocks noChangeArrowheads="1"/>
            </p:cNvSpPr>
            <p:nvPr/>
          </p:nvSpPr>
          <p:spPr bwMode="auto">
            <a:xfrm>
              <a:off x="6829425" y="2593975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6416" name="Line 38"/>
            <p:cNvSpPr>
              <a:spLocks noChangeShapeType="1"/>
            </p:cNvSpPr>
            <p:nvPr/>
          </p:nvSpPr>
          <p:spPr bwMode="auto">
            <a:xfrm>
              <a:off x="6524625" y="28225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5000625" y="2822575"/>
            <a:ext cx="1447800" cy="609600"/>
            <a:chOff x="5000625" y="2822575"/>
            <a:chExt cx="1447800" cy="609600"/>
          </a:xfrm>
        </p:grpSpPr>
        <p:sp>
          <p:nvSpPr>
            <p:cNvPr id="16413" name="Line 36"/>
            <p:cNvSpPr>
              <a:spLocks noChangeShapeType="1"/>
            </p:cNvSpPr>
            <p:nvPr/>
          </p:nvSpPr>
          <p:spPr bwMode="auto">
            <a:xfrm flipV="1">
              <a:off x="5000625" y="2822575"/>
              <a:ext cx="1447800" cy="609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Text Box 39"/>
            <p:cNvSpPr txBox="1">
              <a:spLocks noChangeArrowheads="1"/>
            </p:cNvSpPr>
            <p:nvPr/>
          </p:nvSpPr>
          <p:spPr bwMode="auto">
            <a:xfrm>
              <a:off x="5205413" y="28987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2486025" y="3203575"/>
            <a:ext cx="2438400" cy="762000"/>
            <a:chOff x="2486025" y="3203575"/>
            <a:chExt cx="2438400" cy="762000"/>
          </a:xfrm>
        </p:grpSpPr>
        <p:sp>
          <p:nvSpPr>
            <p:cNvPr id="16411" name="Line 18"/>
            <p:cNvSpPr>
              <a:spLocks noChangeShapeType="1"/>
            </p:cNvSpPr>
            <p:nvPr/>
          </p:nvSpPr>
          <p:spPr bwMode="auto">
            <a:xfrm flipH="1" flipV="1">
              <a:off x="2486025" y="3203575"/>
              <a:ext cx="2438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Text Box 40"/>
            <p:cNvSpPr txBox="1">
              <a:spLocks noChangeArrowheads="1"/>
            </p:cNvSpPr>
            <p:nvPr/>
          </p:nvSpPr>
          <p:spPr bwMode="auto">
            <a:xfrm>
              <a:off x="3133725" y="3355975"/>
              <a:ext cx="101600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Get treasure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5076825" y="3432175"/>
            <a:ext cx="1295400" cy="546100"/>
            <a:chOff x="5076825" y="3432175"/>
            <a:chExt cx="1295400" cy="546100"/>
          </a:xfrm>
        </p:grpSpPr>
        <p:sp>
          <p:nvSpPr>
            <p:cNvPr id="16409" name="Line 41"/>
            <p:cNvSpPr>
              <a:spLocks noChangeShapeType="1"/>
            </p:cNvSpPr>
            <p:nvPr/>
          </p:nvSpPr>
          <p:spPr bwMode="auto">
            <a:xfrm>
              <a:off x="5076825" y="3432175"/>
              <a:ext cx="12954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Text Box 42"/>
            <p:cNvSpPr txBox="1">
              <a:spLocks noChangeArrowheads="1"/>
            </p:cNvSpPr>
            <p:nvPr/>
          </p:nvSpPr>
          <p:spPr bwMode="auto">
            <a:xfrm>
              <a:off x="5292725" y="3508375"/>
              <a:ext cx="811213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009900"/>
                  </a:solidFill>
                </a:rPr>
                <a:t>Ok</a:t>
              </a: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2409825" y="3965575"/>
            <a:ext cx="2514600" cy="838200"/>
            <a:chOff x="2409825" y="3965575"/>
            <a:chExt cx="2514600" cy="838200"/>
          </a:xfrm>
        </p:grpSpPr>
        <p:sp>
          <p:nvSpPr>
            <p:cNvPr id="16407" name="Line 43"/>
            <p:cNvSpPr>
              <a:spLocks noChangeShapeType="1"/>
            </p:cNvSpPr>
            <p:nvPr/>
          </p:nvSpPr>
          <p:spPr bwMode="auto">
            <a:xfrm flipH="1">
              <a:off x="2409825" y="3965575"/>
              <a:ext cx="2514600" cy="838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Text Box 45"/>
            <p:cNvSpPr txBox="1">
              <a:spLocks noChangeArrowheads="1"/>
            </p:cNvSpPr>
            <p:nvPr/>
          </p:nvSpPr>
          <p:spPr bwMode="auto">
            <a:xfrm>
              <a:off x="3148013" y="4194175"/>
              <a:ext cx="987425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 b="1">
                  <a:solidFill>
                    <a:srgbClr val="FF0000"/>
                  </a:solidFill>
                </a:rPr>
                <a:t>Tough luck!</a:t>
              </a:r>
            </a:p>
          </p:txBody>
        </p:sp>
      </p:grpSp>
      <p:sp>
        <p:nvSpPr>
          <p:cNvPr id="6153" name="Rectangle 48"/>
          <p:cNvSpPr>
            <a:spLocks noChangeArrowheads="1"/>
          </p:cNvSpPr>
          <p:nvPr/>
        </p:nvSpPr>
        <p:spPr bwMode="auto">
          <a:xfrm>
            <a:off x="762000" y="5791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/>
              <a:t>Affects </a:t>
            </a:r>
            <a:r>
              <a:rPr kumimoji="1" lang="en-US" sz="2400" i="1" dirty="0">
                <a:solidFill>
                  <a:srgbClr val="FF0000"/>
                </a:solidFill>
              </a:rPr>
              <a:t>fairness</a:t>
            </a:r>
          </a:p>
        </p:txBody>
      </p:sp>
    </p:spTree>
    <p:extLst>
      <p:ext uri="{BB962C8B-B14F-4D97-AF65-F5344CB8AC3E}">
        <p14:creationId xmlns:p14="http://schemas.microsoft.com/office/powerpoint/2010/main" val="6449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Introduction		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What is latency?	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Why does it matter?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How much does it matter?	(</a:t>
            </a:r>
            <a:r>
              <a:rPr lang="en-US" smtClean="0">
                <a:solidFill>
                  <a:srgbClr val="FF0000"/>
                </a:solidFill>
              </a:rPr>
              <a:t>next</a:t>
            </a:r>
            <a:r>
              <a:rPr lang="en-US" smtClean="0"/>
              <a:t>)</a:t>
            </a:r>
          </a:p>
          <a:p>
            <a:r>
              <a:rPr lang="en-US" smtClean="0"/>
              <a:t>Do you have evidence?	</a:t>
            </a:r>
          </a:p>
        </p:txBody>
      </p:sp>
    </p:spTree>
    <p:extLst>
      <p:ext uri="{BB962C8B-B14F-4D97-AF65-F5344CB8AC3E}">
        <p14:creationId xmlns:p14="http://schemas.microsoft.com/office/powerpoint/2010/main" val="103832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How Much Does Latency Matter?</a:t>
            </a:r>
          </a:p>
        </p:txBody>
      </p:sp>
      <p:sp>
        <p:nvSpPr>
          <p:cNvPr id="15366" name="Rectangle 3"/>
          <p:cNvSpPr>
            <a:spLocks noChangeArrowheads="1"/>
          </p:cNvSpPr>
          <p:nvPr/>
        </p:nvSpPr>
        <p:spPr bwMode="auto">
          <a:xfrm>
            <a:off x="1447800" y="50292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/>
              <a:t>Depends upon </a:t>
            </a:r>
            <a:r>
              <a:rPr lang="en-US" sz="2800" dirty="0">
                <a:solidFill>
                  <a:srgbClr val="009900"/>
                </a:solidFill>
              </a:rPr>
              <a:t>precision</a:t>
            </a:r>
            <a:r>
              <a:rPr lang="en-US" sz="2800" dirty="0"/>
              <a:t> of action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962400" cy="275748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597400" cy="2719388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91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How Much Does Latency Matter?</a:t>
            </a: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1371600" y="52578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/>
              <a:t>Depends upon </a:t>
            </a:r>
            <a:r>
              <a:rPr lang="en-US" sz="2800" dirty="0">
                <a:solidFill>
                  <a:srgbClr val="009900"/>
                </a:solidFill>
              </a:rPr>
              <a:t>deadline</a:t>
            </a:r>
            <a:r>
              <a:rPr lang="en-US" sz="2800" dirty="0"/>
              <a:t> of action</a:t>
            </a:r>
          </a:p>
        </p:txBody>
      </p:sp>
      <p:grpSp>
        <p:nvGrpSpPr>
          <p:cNvPr id="36868" name="Group 87"/>
          <p:cNvGrpSpPr>
            <a:grpSpLocks/>
          </p:cNvGrpSpPr>
          <p:nvPr/>
        </p:nvGrpSpPr>
        <p:grpSpPr bwMode="auto">
          <a:xfrm>
            <a:off x="685800" y="1676400"/>
            <a:ext cx="3589338" cy="2914650"/>
            <a:chOff x="685803" y="1143000"/>
            <a:chExt cx="3589391" cy="2914710"/>
          </a:xfrm>
        </p:grpSpPr>
        <p:grpSp>
          <p:nvGrpSpPr>
            <p:cNvPr id="36893" name="Group 51"/>
            <p:cNvGrpSpPr>
              <a:grpSpLocks noChangeAspect="1"/>
            </p:cNvGrpSpPr>
            <p:nvPr/>
          </p:nvGrpSpPr>
          <p:grpSpPr bwMode="auto">
            <a:xfrm>
              <a:off x="685803" y="1143000"/>
              <a:ext cx="3589391" cy="2377440"/>
              <a:chOff x="2603500" y="152400"/>
              <a:chExt cx="4292600" cy="2843213"/>
            </a:xfrm>
          </p:grpSpPr>
          <p:pic>
            <p:nvPicPr>
              <p:cNvPr id="3689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200" y="1574800"/>
                <a:ext cx="762000" cy="110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96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6200" y="1574800"/>
                <a:ext cx="762000" cy="1104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6897" name="Group 6"/>
              <p:cNvGrpSpPr>
                <a:grpSpLocks/>
              </p:cNvGrpSpPr>
              <p:nvPr/>
            </p:nvGrpSpPr>
            <p:grpSpPr bwMode="auto">
              <a:xfrm>
                <a:off x="5943600" y="152400"/>
                <a:ext cx="774700" cy="2527300"/>
                <a:chOff x="3752" y="392"/>
                <a:chExt cx="488" cy="1592"/>
              </a:xfrm>
            </p:grpSpPr>
            <p:sp>
              <p:nvSpPr>
                <p:cNvPr id="36904" name="Line 7"/>
                <p:cNvSpPr>
                  <a:spLocks noChangeShapeType="1"/>
                </p:cNvSpPr>
                <p:nvPr/>
              </p:nvSpPr>
              <p:spPr bwMode="auto">
                <a:xfrm>
                  <a:off x="3752" y="560"/>
                  <a:ext cx="488" cy="8"/>
                </a:xfrm>
                <a:prstGeom prst="line">
                  <a:avLst/>
                </a:prstGeom>
                <a:noFill/>
                <a:ln w="88900">
                  <a:solidFill>
                    <a:srgbClr val="177F7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5" name="AutoShape 8"/>
                <p:cNvSpPr>
                  <a:spLocks noChangeArrowheads="1"/>
                </p:cNvSpPr>
                <p:nvPr/>
              </p:nvSpPr>
              <p:spPr bwMode="auto">
                <a:xfrm>
                  <a:off x="3784" y="392"/>
                  <a:ext cx="432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1C00FB"/>
                </a:solidFill>
                <a:ln w="25400">
                  <a:solidFill>
                    <a:srgbClr val="1C00F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pic>
              <p:nvPicPr>
                <p:cNvPr id="3690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2" y="1288"/>
                  <a:ext cx="480" cy="6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907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52" y="592"/>
                  <a:ext cx="480" cy="6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6898" name="Line 11"/>
              <p:cNvSpPr>
                <a:spLocks noChangeShapeType="1"/>
              </p:cNvSpPr>
              <p:nvPr/>
            </p:nvSpPr>
            <p:spPr bwMode="auto">
              <a:xfrm flipV="1">
                <a:off x="4413250" y="1477963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Rectangle 12"/>
              <p:cNvSpPr>
                <a:spLocks noChangeArrowheads="1"/>
              </p:cNvSpPr>
              <p:nvPr/>
            </p:nvSpPr>
            <p:spPr bwMode="auto">
              <a:xfrm>
                <a:off x="4457700" y="1130300"/>
                <a:ext cx="598488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latency</a:t>
                </a:r>
              </a:p>
            </p:txBody>
          </p:sp>
          <p:sp>
            <p:nvSpPr>
              <p:cNvPr id="3690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2603500" y="2679700"/>
                <a:ext cx="2019300" cy="2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1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4876800" y="2679700"/>
                <a:ext cx="2019300" cy="2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Rectangle 34"/>
              <p:cNvSpPr>
                <a:spLocks noChangeArrowheads="1"/>
              </p:cNvSpPr>
              <p:nvPr/>
            </p:nvSpPr>
            <p:spPr bwMode="auto">
              <a:xfrm>
                <a:off x="3800475" y="2782888"/>
                <a:ext cx="309563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now</a:t>
                </a:r>
              </a:p>
            </p:txBody>
          </p:sp>
          <p:sp>
            <p:nvSpPr>
              <p:cNvPr id="36903" name="Rectangle 35"/>
              <p:cNvSpPr>
                <a:spLocks noChangeArrowheads="1"/>
              </p:cNvSpPr>
              <p:nvPr/>
            </p:nvSpPr>
            <p:spPr bwMode="auto">
              <a:xfrm>
                <a:off x="5645150" y="2782888"/>
                <a:ext cx="40640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later</a:t>
                </a: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460514" y="3657652"/>
              <a:ext cx="2039968" cy="4000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dirty="0">
                  <a:latin typeface="+mn-lt"/>
                </a:rPr>
                <a:t>(tight deadline)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5105400" y="1676400"/>
            <a:ext cx="3589338" cy="2914650"/>
            <a:chOff x="5105403" y="1143000"/>
            <a:chExt cx="3589391" cy="2914770"/>
          </a:xfrm>
        </p:grpSpPr>
        <p:grpSp>
          <p:nvGrpSpPr>
            <p:cNvPr id="36873" name="Group 65"/>
            <p:cNvGrpSpPr>
              <a:grpSpLocks noChangeAspect="1"/>
            </p:cNvGrpSpPr>
            <p:nvPr/>
          </p:nvGrpSpPr>
          <p:grpSpPr bwMode="auto">
            <a:xfrm>
              <a:off x="5105403" y="1143000"/>
              <a:ext cx="3589391" cy="2377440"/>
              <a:chOff x="2603500" y="3657600"/>
              <a:chExt cx="4292600" cy="2843213"/>
            </a:xfrm>
          </p:grpSpPr>
          <p:sp>
            <p:nvSpPr>
              <p:cNvPr id="36875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603500" y="6172200"/>
                <a:ext cx="2019300" cy="2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876" name="Group 15"/>
              <p:cNvGrpSpPr>
                <a:grpSpLocks/>
              </p:cNvGrpSpPr>
              <p:nvPr/>
            </p:nvGrpSpPr>
            <p:grpSpPr bwMode="auto">
              <a:xfrm>
                <a:off x="2844800" y="4000500"/>
                <a:ext cx="1549400" cy="2197100"/>
                <a:chOff x="1792" y="2808"/>
                <a:chExt cx="976" cy="1384"/>
              </a:xfrm>
            </p:grpSpPr>
            <p:pic>
              <p:nvPicPr>
                <p:cNvPr id="36889" name="Picture 1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2" y="3496"/>
                  <a:ext cx="480" cy="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890" name="Group 81"/>
                <p:cNvGrpSpPr>
                  <a:grpSpLocks/>
                </p:cNvGrpSpPr>
                <p:nvPr/>
              </p:nvGrpSpPr>
              <p:grpSpPr bwMode="auto">
                <a:xfrm>
                  <a:off x="2288" y="2808"/>
                  <a:ext cx="480" cy="1384"/>
                  <a:chOff x="2288" y="2808"/>
                  <a:chExt cx="480" cy="1384"/>
                </a:xfrm>
              </p:grpSpPr>
              <p:pic>
                <p:nvPicPr>
                  <p:cNvPr id="36891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8" y="3496"/>
                    <a:ext cx="480" cy="6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892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8" y="2808"/>
                    <a:ext cx="480" cy="6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36877" name="Rectangle 20"/>
              <p:cNvSpPr>
                <a:spLocks noChangeArrowheads="1"/>
              </p:cNvSpPr>
              <p:nvPr/>
            </p:nvSpPr>
            <p:spPr bwMode="auto">
              <a:xfrm>
                <a:off x="4517200" y="4660015"/>
                <a:ext cx="598488" cy="212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latency</a:t>
                </a:r>
              </a:p>
            </p:txBody>
          </p:sp>
          <p:grpSp>
            <p:nvGrpSpPr>
              <p:cNvPr id="36878" name="Group 22"/>
              <p:cNvGrpSpPr>
                <a:grpSpLocks/>
              </p:cNvGrpSpPr>
              <p:nvPr/>
            </p:nvGrpSpPr>
            <p:grpSpPr bwMode="auto">
              <a:xfrm>
                <a:off x="4876800" y="3657600"/>
                <a:ext cx="2019300" cy="2540000"/>
                <a:chOff x="3080" y="2600"/>
                <a:chExt cx="1272" cy="1600"/>
              </a:xfrm>
            </p:grpSpPr>
            <p:pic>
              <p:nvPicPr>
                <p:cNvPr id="36882" name="Picture 2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48" y="3496"/>
                  <a:ext cx="480" cy="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6883" name="Group 24"/>
                <p:cNvGrpSpPr>
                  <a:grpSpLocks/>
                </p:cNvGrpSpPr>
                <p:nvPr/>
              </p:nvGrpSpPr>
              <p:grpSpPr bwMode="auto">
                <a:xfrm>
                  <a:off x="3744" y="2600"/>
                  <a:ext cx="488" cy="1592"/>
                  <a:chOff x="3744" y="2600"/>
                  <a:chExt cx="488" cy="1592"/>
                </a:xfrm>
              </p:grpSpPr>
              <p:sp>
                <p:nvSpPr>
                  <p:cNvPr id="3688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2768"/>
                    <a:ext cx="488" cy="8"/>
                  </a:xfrm>
                  <a:prstGeom prst="line">
                    <a:avLst/>
                  </a:prstGeom>
                  <a:noFill/>
                  <a:ln w="88900">
                    <a:solidFill>
                      <a:srgbClr val="177F7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86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3776" y="2600"/>
                    <a:ext cx="432" cy="14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1C00FB"/>
                  </a:solidFill>
                  <a:ln w="25400">
                    <a:solidFill>
                      <a:srgbClr val="1C00F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/>
                  </a:p>
                </p:txBody>
              </p:sp>
              <p:pic>
                <p:nvPicPr>
                  <p:cNvPr id="36887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3496"/>
                    <a:ext cx="480" cy="6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888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44" y="2800"/>
                    <a:ext cx="480" cy="6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6884" name="Line 2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080" y="4184"/>
                  <a:ext cx="1272" cy="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879" name="Rectangle 32"/>
              <p:cNvSpPr>
                <a:spLocks noChangeArrowheads="1"/>
              </p:cNvSpPr>
              <p:nvPr/>
            </p:nvSpPr>
            <p:spPr bwMode="auto">
              <a:xfrm>
                <a:off x="3419475" y="6288088"/>
                <a:ext cx="309563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now</a:t>
                </a:r>
              </a:p>
            </p:txBody>
          </p:sp>
          <p:sp>
            <p:nvSpPr>
              <p:cNvPr id="36880" name="Rectangle 33"/>
              <p:cNvSpPr>
                <a:spLocks noChangeArrowheads="1"/>
              </p:cNvSpPr>
              <p:nvPr/>
            </p:nvSpPr>
            <p:spPr bwMode="auto">
              <a:xfrm>
                <a:off x="5645150" y="6288088"/>
                <a:ext cx="406400" cy="212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latin typeface="Comic Sans MS" pitchFamily="66" charset="0"/>
                    <a:sym typeface="Comic Sans MS" pitchFamily="66" charset="0"/>
                  </a:rPr>
                  <a:t>later</a:t>
                </a:r>
              </a:p>
            </p:txBody>
          </p:sp>
          <p:sp>
            <p:nvSpPr>
              <p:cNvPr id="36881" name="Line 36"/>
              <p:cNvSpPr>
                <a:spLocks noChangeShapeType="1"/>
              </p:cNvSpPr>
              <p:nvPr/>
            </p:nvSpPr>
            <p:spPr bwMode="auto">
              <a:xfrm flipV="1">
                <a:off x="4381500" y="5016500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5943615" y="3657704"/>
              <a:ext cx="2049493" cy="4000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dirty="0">
                  <a:latin typeface="+mn-lt"/>
                </a:rPr>
                <a:t>(loose deadline)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4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Game Perspectives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143000" y="990600"/>
            <a:ext cx="2743200" cy="2533651"/>
            <a:chOff x="624" y="576"/>
            <a:chExt cx="1728" cy="1596"/>
          </a:xfrm>
        </p:grpSpPr>
        <p:pic>
          <p:nvPicPr>
            <p:cNvPr id="5326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76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5" name="Text Box 8"/>
            <p:cNvSpPr txBox="1">
              <a:spLocks noChangeArrowheads="1"/>
            </p:cNvSpPr>
            <p:nvPr/>
          </p:nvSpPr>
          <p:spPr bwMode="auto">
            <a:xfrm>
              <a:off x="790" y="1920"/>
              <a:ext cx="132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+mn-lt"/>
                </a:rPr>
                <a:t>First Person Linear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029200" y="990600"/>
            <a:ext cx="2743200" cy="2519363"/>
            <a:chOff x="3072" y="576"/>
            <a:chExt cx="1728" cy="1587"/>
          </a:xfrm>
        </p:grpSpPr>
        <p:pic>
          <p:nvPicPr>
            <p:cNvPr id="53262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576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3" name="Text Box 10"/>
            <p:cNvSpPr txBox="1">
              <a:spLocks noChangeArrowheads="1"/>
            </p:cNvSpPr>
            <p:nvPr/>
          </p:nvSpPr>
          <p:spPr bwMode="auto">
            <a:xfrm>
              <a:off x="3217" y="1911"/>
              <a:ext cx="13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Third Person Linear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029200" y="3657601"/>
            <a:ext cx="2743200" cy="2533651"/>
            <a:chOff x="3048" y="2256"/>
            <a:chExt cx="1728" cy="1596"/>
          </a:xfrm>
        </p:grpSpPr>
        <p:sp>
          <p:nvSpPr>
            <p:cNvPr id="53260" name="Text Box 11"/>
            <p:cNvSpPr txBox="1">
              <a:spLocks noChangeArrowheads="1"/>
            </p:cNvSpPr>
            <p:nvPr/>
          </p:nvSpPr>
          <p:spPr bwMode="auto">
            <a:xfrm>
              <a:off x="3068" y="3600"/>
              <a:ext cx="15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dirty="0">
                  <a:solidFill>
                    <a:srgbClr val="0000FF"/>
                  </a:solidFill>
                  <a:latin typeface="+mn-lt"/>
                </a:rPr>
                <a:t>Third Person Isometric</a:t>
              </a:r>
            </a:p>
          </p:txBody>
        </p:sp>
        <p:pic>
          <p:nvPicPr>
            <p:cNvPr id="5326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" y="2256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181100" y="3657601"/>
            <a:ext cx="2743200" cy="2457451"/>
            <a:chOff x="624" y="2256"/>
            <a:chExt cx="1728" cy="1548"/>
          </a:xfrm>
        </p:grpSpPr>
        <p:pic>
          <p:nvPicPr>
            <p:cNvPr id="5325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256"/>
              <a:ext cx="1728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9" name="Text Box 15"/>
            <p:cNvSpPr txBox="1">
              <a:spLocks noChangeArrowheads="1"/>
            </p:cNvSpPr>
            <p:nvPr/>
          </p:nvSpPr>
          <p:spPr bwMode="auto">
            <a:xfrm>
              <a:off x="1000" y="3552"/>
              <a:ext cx="97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dirty="0">
                  <a:solidFill>
                    <a:srgbClr val="008000"/>
                  </a:solidFill>
                  <a:latin typeface="+mn-lt"/>
                </a:rPr>
                <a:t>Omnipresent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8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257300" y="1462088"/>
            <a:ext cx="6808788" cy="4164012"/>
            <a:chOff x="814" y="864"/>
            <a:chExt cx="4289" cy="2623"/>
          </a:xfrm>
        </p:grpSpPr>
        <p:grpSp>
          <p:nvGrpSpPr>
            <p:cNvPr id="37927" name="Group 43"/>
            <p:cNvGrpSpPr>
              <a:grpSpLocks/>
            </p:cNvGrpSpPr>
            <p:nvPr/>
          </p:nvGrpSpPr>
          <p:grpSpPr bwMode="auto">
            <a:xfrm>
              <a:off x="3792" y="864"/>
              <a:ext cx="1311" cy="2623"/>
              <a:chOff x="3792" y="864"/>
              <a:chExt cx="1311" cy="2623"/>
            </a:xfrm>
          </p:grpSpPr>
          <p:sp>
            <p:nvSpPr>
              <p:cNvPr id="37934" name="Rectangle 5"/>
              <p:cNvSpPr>
                <a:spLocks noChangeArrowheads="1"/>
              </p:cNvSpPr>
              <p:nvPr/>
            </p:nvSpPr>
            <p:spPr bwMode="auto">
              <a:xfrm>
                <a:off x="3792" y="864"/>
                <a:ext cx="1311" cy="2623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935" name="Text Box 39"/>
              <p:cNvSpPr txBox="1">
                <a:spLocks noChangeArrowheads="1"/>
              </p:cNvSpPr>
              <p:nvPr/>
            </p:nvSpPr>
            <p:spPr bwMode="auto">
              <a:xfrm>
                <a:off x="3936" y="864"/>
                <a:ext cx="107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 b="1">
                    <a:solidFill>
                      <a:srgbClr val="009900"/>
                    </a:solidFill>
                    <a:latin typeface="Comic Sans MS" pitchFamily="66" charset="0"/>
                  </a:rPr>
                  <a:t>Omnipresent</a:t>
                </a:r>
              </a:p>
            </p:txBody>
          </p:sp>
        </p:grpSp>
        <p:grpSp>
          <p:nvGrpSpPr>
            <p:cNvPr id="37928" name="Group 42"/>
            <p:cNvGrpSpPr>
              <a:grpSpLocks/>
            </p:cNvGrpSpPr>
            <p:nvPr/>
          </p:nvGrpSpPr>
          <p:grpSpPr bwMode="auto">
            <a:xfrm>
              <a:off x="814" y="864"/>
              <a:ext cx="2971" cy="2623"/>
              <a:chOff x="814" y="864"/>
              <a:chExt cx="2971" cy="2623"/>
            </a:xfrm>
          </p:grpSpPr>
          <p:sp>
            <p:nvSpPr>
              <p:cNvPr id="37932" name="Rectangle 6"/>
              <p:cNvSpPr>
                <a:spLocks noChangeArrowheads="1"/>
              </p:cNvSpPr>
              <p:nvPr/>
            </p:nvSpPr>
            <p:spPr bwMode="auto">
              <a:xfrm>
                <a:off x="814" y="869"/>
                <a:ext cx="2971" cy="2618"/>
              </a:xfrm>
              <a:prstGeom prst="rect">
                <a:avLst/>
              </a:prstGeom>
              <a:solidFill>
                <a:srgbClr val="E3FF9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933" name="Text Box 38"/>
              <p:cNvSpPr txBox="1">
                <a:spLocks noChangeArrowheads="1"/>
              </p:cNvSpPr>
              <p:nvPr/>
            </p:nvSpPr>
            <p:spPr bwMode="auto">
              <a:xfrm>
                <a:off x="1344" y="864"/>
                <a:ext cx="172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 b="1">
                    <a:solidFill>
                      <a:srgbClr val="0000FF"/>
                    </a:solidFill>
                    <a:latin typeface="Comic Sans MS" pitchFamily="66" charset="0"/>
                  </a:rPr>
                  <a:t>Third-Person Avatar</a:t>
                </a:r>
              </a:p>
            </p:txBody>
          </p:sp>
        </p:grpSp>
        <p:grpSp>
          <p:nvGrpSpPr>
            <p:cNvPr id="37929" name="Group 41"/>
            <p:cNvGrpSpPr>
              <a:grpSpLocks/>
            </p:cNvGrpSpPr>
            <p:nvPr/>
          </p:nvGrpSpPr>
          <p:grpSpPr bwMode="auto">
            <a:xfrm>
              <a:off x="821" y="1681"/>
              <a:ext cx="2218" cy="1790"/>
              <a:chOff x="821" y="1681"/>
              <a:chExt cx="2218" cy="1790"/>
            </a:xfrm>
          </p:grpSpPr>
          <p:sp>
            <p:nvSpPr>
              <p:cNvPr id="37930" name="Rectangle 7"/>
              <p:cNvSpPr>
                <a:spLocks noChangeArrowheads="1"/>
              </p:cNvSpPr>
              <p:nvPr/>
            </p:nvSpPr>
            <p:spPr bwMode="auto">
              <a:xfrm>
                <a:off x="821" y="1681"/>
                <a:ext cx="2218" cy="179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931" name="Text Box 40"/>
              <p:cNvSpPr txBox="1">
                <a:spLocks noChangeArrowheads="1"/>
              </p:cNvSpPr>
              <p:nvPr/>
            </p:nvSpPr>
            <p:spPr bwMode="auto">
              <a:xfrm>
                <a:off x="1152" y="2400"/>
                <a:ext cx="167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 b="1">
                    <a:solidFill>
                      <a:srgbClr val="FF0000"/>
                    </a:solidFill>
                    <a:latin typeface="Comic Sans MS" pitchFamily="66" charset="0"/>
                  </a:rPr>
                  <a:t>First-Person Avatar</a:t>
                </a:r>
              </a:p>
            </p:txBody>
          </p:sp>
        </p:grpSp>
      </p:grpSp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smtClean="0"/>
              <a:t>Precision and Deadline</a:t>
            </a:r>
          </a:p>
        </p:txBody>
      </p:sp>
      <p:sp>
        <p:nvSpPr>
          <p:cNvPr id="37892" name="Line 8"/>
          <p:cNvSpPr>
            <a:spLocks noChangeShapeType="1"/>
          </p:cNvSpPr>
          <p:nvPr/>
        </p:nvSpPr>
        <p:spPr bwMode="auto">
          <a:xfrm>
            <a:off x="1238250" y="1114425"/>
            <a:ext cx="0" cy="4508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9"/>
          <p:cNvSpPr>
            <a:spLocks noChangeShapeType="1"/>
          </p:cNvSpPr>
          <p:nvPr/>
        </p:nvSpPr>
        <p:spPr bwMode="auto">
          <a:xfrm flipH="1">
            <a:off x="1225550" y="5622925"/>
            <a:ext cx="7061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044950" y="5686425"/>
            <a:ext cx="1841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Gill Sans"/>
                <a:ea typeface="MS PGothic" pitchFamily="34" charset="-128"/>
                <a:sym typeface="Gill Sans"/>
              </a:rPr>
              <a:t>Deadline</a:t>
            </a:r>
          </a:p>
        </p:txBody>
      </p:sp>
      <p:sp>
        <p:nvSpPr>
          <p:cNvPr id="37895" name="Oval 11"/>
          <p:cNvSpPr>
            <a:spLocks noChangeArrowheads="1"/>
          </p:cNvSpPr>
          <p:nvPr/>
        </p:nvSpPr>
        <p:spPr bwMode="auto">
          <a:xfrm>
            <a:off x="1681163" y="4884738"/>
            <a:ext cx="266700" cy="254000"/>
          </a:xfrm>
          <a:prstGeom prst="ellipse">
            <a:avLst/>
          </a:prstGeom>
          <a:solidFill>
            <a:srgbClr val="F80A1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6" name="Rectangle 12"/>
          <p:cNvSpPr>
            <a:spLocks noChangeArrowheads="1"/>
          </p:cNvSpPr>
          <p:nvPr/>
        </p:nvSpPr>
        <p:spPr bwMode="auto">
          <a:xfrm>
            <a:off x="1420813" y="5157788"/>
            <a:ext cx="787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Shooting </a:t>
            </a:r>
          </a:p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Sniper</a:t>
            </a:r>
          </a:p>
        </p:txBody>
      </p:sp>
      <p:sp>
        <p:nvSpPr>
          <p:cNvPr id="37897" name="Oval 13"/>
          <p:cNvSpPr>
            <a:spLocks noChangeArrowheads="1"/>
          </p:cNvSpPr>
          <p:nvPr/>
        </p:nvSpPr>
        <p:spPr bwMode="auto">
          <a:xfrm>
            <a:off x="1681163" y="4298950"/>
            <a:ext cx="266700" cy="254000"/>
          </a:xfrm>
          <a:prstGeom prst="ellipse">
            <a:avLst/>
          </a:prstGeom>
          <a:solidFill>
            <a:srgbClr val="DF0507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8" name="Rectangle 14"/>
          <p:cNvSpPr>
            <a:spLocks noChangeArrowheads="1"/>
          </p:cNvSpPr>
          <p:nvPr/>
        </p:nvSpPr>
        <p:spPr bwMode="auto">
          <a:xfrm>
            <a:off x="1549400" y="4611688"/>
            <a:ext cx="5318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Racing</a:t>
            </a:r>
          </a:p>
        </p:txBody>
      </p:sp>
      <p:sp>
        <p:nvSpPr>
          <p:cNvPr id="37899" name="Oval 15"/>
          <p:cNvSpPr>
            <a:spLocks noChangeArrowheads="1"/>
          </p:cNvSpPr>
          <p:nvPr/>
        </p:nvSpPr>
        <p:spPr bwMode="auto">
          <a:xfrm>
            <a:off x="3814763" y="1978025"/>
            <a:ext cx="266700" cy="254000"/>
          </a:xfrm>
          <a:prstGeom prst="ellipse">
            <a:avLst/>
          </a:prstGeom>
          <a:solidFill>
            <a:srgbClr val="1C00F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0" name="Oval 16"/>
          <p:cNvSpPr>
            <a:spLocks noChangeArrowheads="1"/>
          </p:cNvSpPr>
          <p:nvPr/>
        </p:nvSpPr>
        <p:spPr bwMode="auto">
          <a:xfrm>
            <a:off x="1697038" y="3155950"/>
            <a:ext cx="266700" cy="254000"/>
          </a:xfrm>
          <a:prstGeom prst="ellipse">
            <a:avLst/>
          </a:prstGeom>
          <a:solidFill>
            <a:srgbClr val="F80A1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1" name="Oval 17"/>
          <p:cNvSpPr>
            <a:spLocks noChangeArrowheads="1"/>
          </p:cNvSpPr>
          <p:nvPr/>
        </p:nvSpPr>
        <p:spPr bwMode="auto">
          <a:xfrm>
            <a:off x="3790950" y="2874963"/>
            <a:ext cx="266700" cy="254000"/>
          </a:xfrm>
          <a:prstGeom prst="ellipse">
            <a:avLst/>
          </a:prstGeom>
          <a:solidFill>
            <a:srgbClr val="F80A12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2" name="Oval 18"/>
          <p:cNvSpPr>
            <a:spLocks noChangeArrowheads="1"/>
          </p:cNvSpPr>
          <p:nvPr/>
        </p:nvSpPr>
        <p:spPr bwMode="auto">
          <a:xfrm>
            <a:off x="7499350" y="2346325"/>
            <a:ext cx="266700" cy="254000"/>
          </a:xfrm>
          <a:prstGeom prst="ellipse">
            <a:avLst/>
          </a:prstGeom>
          <a:solidFill>
            <a:srgbClr val="117F0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3" name="Oval 19"/>
          <p:cNvSpPr>
            <a:spLocks noChangeArrowheads="1"/>
          </p:cNvSpPr>
          <p:nvPr/>
        </p:nvSpPr>
        <p:spPr bwMode="auto">
          <a:xfrm>
            <a:off x="5208588" y="4851400"/>
            <a:ext cx="266700" cy="254000"/>
          </a:xfrm>
          <a:prstGeom prst="ellipse">
            <a:avLst/>
          </a:prstGeom>
          <a:solidFill>
            <a:srgbClr val="1C00FB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04" name="Rectangle 20"/>
          <p:cNvSpPr>
            <a:spLocks noChangeArrowheads="1"/>
          </p:cNvSpPr>
          <p:nvPr/>
        </p:nvSpPr>
        <p:spPr bwMode="auto">
          <a:xfrm>
            <a:off x="3513138" y="2232025"/>
            <a:ext cx="8699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Casting</a:t>
            </a:r>
          </a:p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Area Spell</a:t>
            </a:r>
          </a:p>
        </p:txBody>
      </p:sp>
      <p:sp>
        <p:nvSpPr>
          <p:cNvPr id="37905" name="Rectangle 21"/>
          <p:cNvSpPr>
            <a:spLocks noChangeArrowheads="1"/>
          </p:cNvSpPr>
          <p:nvPr/>
        </p:nvSpPr>
        <p:spPr bwMode="auto">
          <a:xfrm>
            <a:off x="1309688" y="3427413"/>
            <a:ext cx="1041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Shooting</a:t>
            </a:r>
          </a:p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Machine Gun</a:t>
            </a:r>
          </a:p>
        </p:txBody>
      </p:sp>
      <p:sp>
        <p:nvSpPr>
          <p:cNvPr id="37906" name="Rectangle 22"/>
          <p:cNvSpPr>
            <a:spLocks noChangeArrowheads="1"/>
          </p:cNvSpPr>
          <p:nvPr/>
        </p:nvSpPr>
        <p:spPr bwMode="auto">
          <a:xfrm>
            <a:off x="3519488" y="3100388"/>
            <a:ext cx="8286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Shooting</a:t>
            </a:r>
          </a:p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 Grenades</a:t>
            </a:r>
          </a:p>
        </p:txBody>
      </p:sp>
      <p:sp>
        <p:nvSpPr>
          <p:cNvPr id="37907" name="Rectangle 23"/>
          <p:cNvSpPr>
            <a:spLocks noChangeArrowheads="1"/>
          </p:cNvSpPr>
          <p:nvPr/>
        </p:nvSpPr>
        <p:spPr bwMode="auto">
          <a:xfrm>
            <a:off x="7248525" y="2665413"/>
            <a:ext cx="7762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Exploring</a:t>
            </a:r>
          </a:p>
        </p:txBody>
      </p:sp>
      <p:sp>
        <p:nvSpPr>
          <p:cNvPr id="37908" name="Rectangle 24"/>
          <p:cNvSpPr>
            <a:spLocks noChangeArrowheads="1"/>
          </p:cNvSpPr>
          <p:nvPr/>
        </p:nvSpPr>
        <p:spPr bwMode="auto">
          <a:xfrm>
            <a:off x="4765675" y="5149850"/>
            <a:ext cx="11731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Drinking</a:t>
            </a:r>
          </a:p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 Health Potion</a:t>
            </a:r>
          </a:p>
        </p:txBody>
      </p:sp>
      <p:sp>
        <p:nvSpPr>
          <p:cNvPr id="37909" name="Oval 25"/>
          <p:cNvSpPr>
            <a:spLocks noChangeArrowheads="1"/>
          </p:cNvSpPr>
          <p:nvPr/>
        </p:nvSpPr>
        <p:spPr bwMode="auto">
          <a:xfrm>
            <a:off x="7499350" y="4346575"/>
            <a:ext cx="266700" cy="254000"/>
          </a:xfrm>
          <a:prstGeom prst="ellipse">
            <a:avLst/>
          </a:prstGeom>
          <a:solidFill>
            <a:srgbClr val="008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10" name="Rectangle 26"/>
          <p:cNvSpPr>
            <a:spLocks noChangeArrowheads="1"/>
          </p:cNvSpPr>
          <p:nvPr/>
        </p:nvSpPr>
        <p:spPr bwMode="auto">
          <a:xfrm>
            <a:off x="7367588" y="4629150"/>
            <a:ext cx="574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Moving</a:t>
            </a:r>
          </a:p>
        </p:txBody>
      </p:sp>
      <p:sp>
        <p:nvSpPr>
          <p:cNvPr id="37911" name="Oval 27"/>
          <p:cNvSpPr>
            <a:spLocks noChangeArrowheads="1"/>
          </p:cNvSpPr>
          <p:nvPr/>
        </p:nvSpPr>
        <p:spPr bwMode="auto">
          <a:xfrm>
            <a:off x="7499350" y="5064125"/>
            <a:ext cx="266700" cy="254000"/>
          </a:xfrm>
          <a:prstGeom prst="ellipse">
            <a:avLst/>
          </a:prstGeom>
          <a:solidFill>
            <a:srgbClr val="117F0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12" name="Rectangle 28"/>
          <p:cNvSpPr>
            <a:spLocks noChangeArrowheads="1"/>
          </p:cNvSpPr>
          <p:nvPr/>
        </p:nvSpPr>
        <p:spPr bwMode="auto">
          <a:xfrm>
            <a:off x="7316788" y="5383213"/>
            <a:ext cx="6445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Building</a:t>
            </a:r>
          </a:p>
        </p:txBody>
      </p:sp>
      <p:sp>
        <p:nvSpPr>
          <p:cNvPr id="37913" name="Oval 29"/>
          <p:cNvSpPr>
            <a:spLocks noChangeArrowheads="1"/>
          </p:cNvSpPr>
          <p:nvPr/>
        </p:nvSpPr>
        <p:spPr bwMode="auto">
          <a:xfrm>
            <a:off x="6280150" y="3540125"/>
            <a:ext cx="266700" cy="254000"/>
          </a:xfrm>
          <a:prstGeom prst="ellipse">
            <a:avLst/>
          </a:prstGeom>
          <a:solidFill>
            <a:srgbClr val="117F0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14" name="Rectangle 30"/>
          <p:cNvSpPr>
            <a:spLocks noChangeArrowheads="1"/>
          </p:cNvSpPr>
          <p:nvPr/>
        </p:nvSpPr>
        <p:spPr bwMode="auto">
          <a:xfrm>
            <a:off x="6080125" y="3859213"/>
            <a:ext cx="676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Fighting</a:t>
            </a:r>
          </a:p>
        </p:txBody>
      </p:sp>
      <p:sp>
        <p:nvSpPr>
          <p:cNvPr id="37915" name="Oval 31"/>
          <p:cNvSpPr>
            <a:spLocks noChangeArrowheads="1"/>
          </p:cNvSpPr>
          <p:nvPr/>
        </p:nvSpPr>
        <p:spPr bwMode="auto">
          <a:xfrm>
            <a:off x="4203700" y="4346575"/>
            <a:ext cx="266700" cy="254000"/>
          </a:xfrm>
          <a:prstGeom prst="ellipse">
            <a:avLst/>
          </a:prstGeom>
          <a:solidFill>
            <a:srgbClr val="2722E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16" name="Rectangle 32"/>
          <p:cNvSpPr>
            <a:spLocks noChangeArrowheads="1"/>
          </p:cNvSpPr>
          <p:nvPr/>
        </p:nvSpPr>
        <p:spPr bwMode="auto">
          <a:xfrm>
            <a:off x="4043363" y="4610100"/>
            <a:ext cx="619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Combat</a:t>
            </a:r>
          </a:p>
        </p:txBody>
      </p:sp>
      <p:sp>
        <p:nvSpPr>
          <p:cNvPr id="37917" name="Oval 36"/>
          <p:cNvSpPr>
            <a:spLocks noChangeArrowheads="1"/>
          </p:cNvSpPr>
          <p:nvPr/>
        </p:nvSpPr>
        <p:spPr bwMode="auto">
          <a:xfrm>
            <a:off x="2659063" y="2216150"/>
            <a:ext cx="266700" cy="254000"/>
          </a:xfrm>
          <a:prstGeom prst="ellipse">
            <a:avLst/>
          </a:prstGeom>
          <a:solidFill>
            <a:srgbClr val="2722E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918" name="Rectangle 37"/>
          <p:cNvSpPr>
            <a:spLocks noChangeArrowheads="1"/>
          </p:cNvSpPr>
          <p:nvPr/>
        </p:nvSpPr>
        <p:spPr bwMode="auto">
          <a:xfrm>
            <a:off x="2495550" y="2479675"/>
            <a:ext cx="6270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400"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Running</a:t>
            </a:r>
          </a:p>
        </p:txBody>
      </p:sp>
      <p:sp>
        <p:nvSpPr>
          <p:cNvPr id="37919" name="Rectangle 45"/>
          <p:cNvSpPr>
            <a:spLocks noChangeArrowheads="1"/>
          </p:cNvSpPr>
          <p:nvPr/>
        </p:nvSpPr>
        <p:spPr bwMode="auto">
          <a:xfrm rot="-5400000">
            <a:off x="-79375" y="3182938"/>
            <a:ext cx="1841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200">
                <a:latin typeface="Gill Sans"/>
                <a:ea typeface="MS PGothic" pitchFamily="34" charset="-128"/>
                <a:sym typeface="Gill Sans"/>
              </a:rPr>
              <a:t>Precision</a:t>
            </a:r>
          </a:p>
        </p:txBody>
      </p:sp>
      <p:sp>
        <p:nvSpPr>
          <p:cNvPr id="37920" name="Rectangle 46"/>
          <p:cNvSpPr>
            <a:spLocks noChangeArrowheads="1"/>
          </p:cNvSpPr>
          <p:nvPr/>
        </p:nvSpPr>
        <p:spPr bwMode="auto">
          <a:xfrm>
            <a:off x="1301750" y="56991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>
                <a:latin typeface="Gill Sans"/>
                <a:ea typeface="MS PGothic" pitchFamily="34" charset="-128"/>
                <a:sym typeface="Gill Sans"/>
              </a:rPr>
              <a:t>Tighter</a:t>
            </a:r>
          </a:p>
        </p:txBody>
      </p:sp>
      <p:sp>
        <p:nvSpPr>
          <p:cNvPr id="37921" name="Rectangle 47"/>
          <p:cNvSpPr>
            <a:spLocks noChangeArrowheads="1"/>
          </p:cNvSpPr>
          <p:nvPr/>
        </p:nvSpPr>
        <p:spPr bwMode="auto">
          <a:xfrm>
            <a:off x="7092950" y="56991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>
                <a:latin typeface="Gill Sans"/>
                <a:ea typeface="MS PGothic" pitchFamily="34" charset="-128"/>
                <a:sym typeface="Gill Sans"/>
              </a:rPr>
              <a:t>Looser</a:t>
            </a:r>
          </a:p>
        </p:txBody>
      </p:sp>
      <p:sp>
        <p:nvSpPr>
          <p:cNvPr id="37922" name="Rectangle 48"/>
          <p:cNvSpPr>
            <a:spLocks noChangeArrowheads="1"/>
          </p:cNvSpPr>
          <p:nvPr/>
        </p:nvSpPr>
        <p:spPr bwMode="auto">
          <a:xfrm rot="-5400000">
            <a:off x="539750" y="50133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>
                <a:latin typeface="Gill Sans"/>
                <a:ea typeface="MS PGothic" pitchFamily="34" charset="-128"/>
                <a:sym typeface="Gill Sans"/>
              </a:rPr>
              <a:t>Higher</a:t>
            </a:r>
          </a:p>
        </p:txBody>
      </p:sp>
      <p:sp>
        <p:nvSpPr>
          <p:cNvPr id="37923" name="Rectangle 49"/>
          <p:cNvSpPr>
            <a:spLocks noChangeArrowheads="1"/>
          </p:cNvSpPr>
          <p:nvPr/>
        </p:nvSpPr>
        <p:spPr bwMode="auto">
          <a:xfrm rot="-5400000">
            <a:off x="539750" y="1812925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600">
                <a:latin typeface="Gill Sans"/>
                <a:ea typeface="MS PGothic" pitchFamily="34" charset="-128"/>
                <a:sym typeface="Gill Sans"/>
              </a:rPr>
              <a:t>Lower</a:t>
            </a:r>
          </a:p>
        </p:txBody>
      </p:sp>
    </p:spTree>
    <p:extLst>
      <p:ext uri="{BB962C8B-B14F-4D97-AF65-F5344CB8AC3E}">
        <p14:creationId xmlns:p14="http://schemas.microsoft.com/office/powerpoint/2010/main" val="308065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smtClean="0"/>
              <a:t>Player Performance vs. Latency</a:t>
            </a: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3029"/>
            <a:ext cx="7848600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Introduction		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What is latency?	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Why does it matter? 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How much does it matter?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Do you have evidence?		(</a:t>
            </a:r>
            <a:r>
              <a:rPr lang="en-US" smtClean="0">
                <a:solidFill>
                  <a:srgbClr val="FF0000"/>
                </a:solidFill>
              </a:rPr>
              <a:t>next</a:t>
            </a:r>
            <a:r>
              <a:rPr lang="en-US" smtClean="0"/>
              <a:t>)</a:t>
            </a:r>
          </a:p>
          <a:p>
            <a:pPr lvl="1"/>
            <a:r>
              <a:rPr lang="en-US" smtClean="0"/>
              <a:t>Methodology</a:t>
            </a:r>
          </a:p>
          <a:p>
            <a:pPr lvl="1"/>
            <a:r>
              <a:rPr lang="en-US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280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Methodology (1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49" y="1371600"/>
            <a:ext cx="4516151" cy="4525963"/>
          </a:xfrm>
        </p:spPr>
        <p:txBody>
          <a:bodyPr/>
          <a:lstStyle/>
          <a:p>
            <a:r>
              <a:rPr lang="en-US" dirty="0" smtClean="0"/>
              <a:t>Goal: </a:t>
            </a:r>
          </a:p>
          <a:p>
            <a:pPr lvl="1"/>
            <a:r>
              <a:rPr lang="en-US" i="1" dirty="0" smtClean="0"/>
              <a:t>Vary: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9900"/>
                </a:solidFill>
              </a:rPr>
              <a:t>precision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009900"/>
                </a:solidFill>
              </a:rPr>
              <a:t>deadline</a:t>
            </a:r>
            <a:r>
              <a:rPr lang="en-US" dirty="0" smtClean="0"/>
              <a:t> of actions</a:t>
            </a:r>
          </a:p>
          <a:p>
            <a:pPr lvl="1"/>
            <a:r>
              <a:rPr lang="en-US" i="1" dirty="0" smtClean="0"/>
              <a:t>Control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latency</a:t>
            </a:r>
          </a:p>
          <a:p>
            <a:pPr lvl="1"/>
            <a:r>
              <a:rPr lang="en-US" i="1" dirty="0" smtClean="0"/>
              <a:t>Measure:</a:t>
            </a:r>
            <a:r>
              <a:rPr lang="en-US" dirty="0" smtClean="0"/>
              <a:t> performance</a:t>
            </a:r>
          </a:p>
          <a:p>
            <a:r>
              <a:rPr lang="en-US" dirty="0" smtClean="0"/>
              <a:t>Modify open source game</a:t>
            </a:r>
          </a:p>
          <a:p>
            <a:pPr lvl="1"/>
            <a:r>
              <a:rPr lang="en-US" dirty="0" smtClean="0"/>
              <a:t>BZ Flag</a:t>
            </a:r>
          </a:p>
        </p:txBody>
      </p:sp>
      <p:pic>
        <p:nvPicPr>
          <p:cNvPr id="4" name="BZFlag Free 3d Online Multiplayer F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34" y="2029599"/>
            <a:ext cx="4165600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7792" y="5382399"/>
            <a:ext cx="33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http://www.youtube.com/watch?v=xMYkw56t1Gg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Methodology (2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828800"/>
            <a:ext cx="3810000" cy="4267200"/>
          </a:xfrm>
        </p:spPr>
        <p:txBody>
          <a:bodyPr/>
          <a:lstStyle/>
          <a:p>
            <a:r>
              <a:rPr lang="en-US" smtClean="0"/>
              <a:t>Steps:</a:t>
            </a:r>
          </a:p>
          <a:p>
            <a:pPr marL="914400" lvl="1" indent="-457200">
              <a:buFont typeface="Comic Sans MS" pitchFamily="66" charset="0"/>
              <a:buAutoNum type="arabicPeriod"/>
            </a:pPr>
            <a:r>
              <a:rPr lang="en-US" smtClean="0"/>
              <a:t>Made changes</a:t>
            </a:r>
          </a:p>
          <a:p>
            <a:pPr marL="914400" lvl="1" indent="-457200">
              <a:buFont typeface="Comic Sans MS" pitchFamily="66" charset="0"/>
              <a:buAutoNum type="arabicPeriod"/>
            </a:pPr>
            <a:r>
              <a:rPr lang="en-US" smtClean="0"/>
              <a:t>Verify and validate</a:t>
            </a:r>
          </a:p>
          <a:p>
            <a:pPr marL="914400" lvl="1" indent="-457200">
              <a:buFont typeface="Comic Sans MS" pitchFamily="66" charset="0"/>
              <a:buAutoNum type="arabicPeriod"/>
            </a:pPr>
            <a:r>
              <a:rPr lang="en-US" smtClean="0"/>
              <a:t>Determined game length, number of iterations</a:t>
            </a:r>
          </a:p>
          <a:p>
            <a:pPr marL="914400" lvl="1" indent="-457200">
              <a:buFont typeface="Comic Sans MS" pitchFamily="66" charset="0"/>
              <a:buAutoNum type="arabicPeriod"/>
            </a:pPr>
            <a:r>
              <a:rPr lang="en-US" smtClean="0"/>
              <a:t>Ran experiments</a:t>
            </a:r>
          </a:p>
          <a:p>
            <a:pPr marL="914400" lvl="1" indent="-457200">
              <a:buFont typeface="Comic Sans MS" pitchFamily="66" charset="0"/>
              <a:buAutoNum type="arabicPeriod"/>
            </a:pPr>
            <a:r>
              <a:rPr lang="en-US" smtClean="0"/>
              <a:t>Analysis</a:t>
            </a:r>
          </a:p>
          <a:p>
            <a:endParaRPr lang="en-US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85800" y="1828800"/>
            <a:ext cx="3810000" cy="4267200"/>
          </a:xfrm>
        </p:spPr>
        <p:txBody>
          <a:bodyPr/>
          <a:lstStyle/>
          <a:p>
            <a:r>
              <a:rPr lang="en-US" dirty="0" smtClean="0"/>
              <a:t>Varying </a:t>
            </a:r>
            <a:r>
              <a:rPr lang="en-US" dirty="0" smtClean="0">
                <a:solidFill>
                  <a:srgbClr val="009900"/>
                </a:solidFill>
              </a:rPr>
              <a:t>precision</a:t>
            </a:r>
            <a:r>
              <a:rPr lang="en-US" dirty="0" smtClean="0"/>
              <a:t> – tank size</a:t>
            </a:r>
          </a:p>
          <a:p>
            <a:pPr lvl="1"/>
            <a:r>
              <a:rPr lang="en-US" i="1" dirty="0" smtClean="0"/>
              <a:t>Larger tanks means precision</a:t>
            </a:r>
          </a:p>
          <a:p>
            <a:r>
              <a:rPr lang="en-US" dirty="0" smtClean="0"/>
              <a:t>Varying </a:t>
            </a:r>
            <a:r>
              <a:rPr lang="en-US" dirty="0" smtClean="0">
                <a:solidFill>
                  <a:srgbClr val="009900"/>
                </a:solidFill>
              </a:rPr>
              <a:t>deadline</a:t>
            </a:r>
            <a:r>
              <a:rPr lang="en-US" dirty="0" smtClean="0"/>
              <a:t> – bullet speed</a:t>
            </a:r>
          </a:p>
          <a:p>
            <a:pPr lvl="1"/>
            <a:r>
              <a:rPr lang="en-US" i="1" dirty="0" smtClean="0"/>
              <a:t>Slower bullets means looser deadline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358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5"/>
          <p:cNvGrpSpPr>
            <a:grpSpLocks/>
          </p:cNvGrpSpPr>
          <p:nvPr/>
        </p:nvGrpSpPr>
        <p:grpSpPr bwMode="auto">
          <a:xfrm>
            <a:off x="4267200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7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29706" name="Picture 20" descr="vid2.gif">
              <a:hlinkClick r:id="rId7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smtClean="0"/>
              <a:t>Is It Latency or Do You Just Suck?</a:t>
            </a:r>
          </a:p>
        </p:txBody>
      </p: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1752600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9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29704" name="Picture 16" descr="vid1.gif">
              <a:hlinkClick r:id="rId9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vid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70866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id3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9804"/>
            <a:ext cx="83058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Methodology (3 of 3)</a:t>
            </a:r>
          </a:p>
        </p:txBody>
      </p:sp>
      <p:sp>
        <p:nvSpPr>
          <p:cNvPr id="43011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8 computer-controlled tanks (bots)</a:t>
            </a:r>
          </a:p>
          <a:p>
            <a:r>
              <a:rPr lang="en-US" smtClean="0"/>
              <a:t>2 hour runs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7315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941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6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mtClean="0"/>
              <a:t>Results for Precision (Tank Size)</a:t>
            </a:r>
          </a:p>
        </p:txBody>
      </p:sp>
      <p:pic>
        <p:nvPicPr>
          <p:cNvPr id="44035" name="Picture 8" descr="siz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400800"/>
            <a:ext cx="5056192" cy="369332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Generally, higher precision affected more by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Results for Deadline (Bullet Speed)</a:t>
            </a:r>
          </a:p>
        </p:txBody>
      </p:sp>
      <p:pic>
        <p:nvPicPr>
          <p:cNvPr id="45059" name="Picture 6" descr="spe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6400800"/>
            <a:ext cx="5044971" cy="369332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Generally, tighter deadline affected more by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9248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Latency can kill (your fun!)</a:t>
            </a:r>
          </a:p>
          <a:p>
            <a:pPr lvl="1"/>
            <a:r>
              <a:rPr lang="en-US" dirty="0" smtClean="0">
                <a:solidFill>
                  <a:srgbClr val="009900"/>
                </a:solidFill>
              </a:rPr>
              <a:t>Responsiveness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9900"/>
                </a:solidFill>
              </a:rPr>
              <a:t>Consistency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9900"/>
                </a:solidFill>
              </a:rPr>
              <a:t>Fairness</a:t>
            </a:r>
          </a:p>
          <a:p>
            <a:r>
              <a:rPr lang="en-US" dirty="0" smtClean="0"/>
              <a:t>Amount depends upon player action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</a:t>
            </a:r>
            <a:r>
              <a:rPr lang="en-US" dirty="0" smtClean="0"/>
              <a:t> – accuracy required to complete action successfully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Deadline</a:t>
            </a:r>
            <a:r>
              <a:rPr lang="en-US" dirty="0" smtClean="0"/>
              <a:t> – time required to achieve </a:t>
            </a:r>
            <a:r>
              <a:rPr lang="en-US" dirty="0" smtClean="0"/>
              <a:t>final </a:t>
            </a:r>
            <a:r>
              <a:rPr lang="en-US" dirty="0" smtClean="0"/>
              <a:t>outcome of action</a:t>
            </a:r>
          </a:p>
          <a:p>
            <a:r>
              <a:rPr lang="en-US" dirty="0" smtClean="0"/>
              <a:t>Effects grouped based on </a:t>
            </a:r>
            <a:r>
              <a:rPr lang="en-US" dirty="0" smtClean="0">
                <a:solidFill>
                  <a:srgbClr val="FF0000"/>
                </a:solidFill>
              </a:rPr>
              <a:t>perspective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First-person avatar</a:t>
            </a:r>
          </a:p>
          <a:p>
            <a:pPr lvl="1"/>
            <a:r>
              <a:rPr lang="en-US" dirty="0" smtClean="0">
                <a:solidFill>
                  <a:srgbClr val="009900"/>
                </a:solidFill>
              </a:rPr>
              <a:t>Third-person avatar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Omnipresent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06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4953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What to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Network improvements</a:t>
            </a:r>
          </a:p>
          <a:p>
            <a:pPr lvl="1"/>
            <a:r>
              <a:rPr lang="en-US" sz="2000" dirty="0" smtClean="0"/>
              <a:t>Shift latency “</a:t>
            </a:r>
            <a:r>
              <a:rPr lang="en-US" sz="2000" dirty="0" smtClean="0">
                <a:solidFill>
                  <a:srgbClr val="FF0000"/>
                </a:solidFill>
              </a:rPr>
              <a:t>left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But mobile, wireless emerging!</a:t>
            </a:r>
          </a:p>
          <a:p>
            <a:r>
              <a:rPr lang="en-US" dirty="0" smtClean="0"/>
              <a:t>Server selection</a:t>
            </a:r>
          </a:p>
          <a:p>
            <a:pPr lvl="1"/>
            <a:r>
              <a:rPr lang="en-US" sz="2000" dirty="0" smtClean="0"/>
              <a:t>Shift latency “</a:t>
            </a:r>
            <a:r>
              <a:rPr lang="en-US" sz="2000" dirty="0" smtClean="0">
                <a:solidFill>
                  <a:srgbClr val="FF0000"/>
                </a:solidFill>
              </a:rPr>
              <a:t>left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But limited selection and/or want to play with friends!</a:t>
            </a:r>
          </a:p>
          <a:p>
            <a:pPr lvl="1"/>
            <a:r>
              <a:rPr lang="en-US" sz="2000" dirty="0" smtClean="0"/>
              <a:t>And want more players (1000 </a:t>
            </a:r>
            <a:r>
              <a:rPr lang="en-US" sz="2000" dirty="0" smtClean="0"/>
              <a:t>vs. </a:t>
            </a:r>
            <a:r>
              <a:rPr lang="en-US" sz="2000" dirty="0" smtClean="0"/>
              <a:t>1000)!</a:t>
            </a:r>
          </a:p>
          <a:p>
            <a:r>
              <a:rPr lang="en-US" dirty="0" smtClean="0"/>
              <a:t>Latency compensation techniques </a:t>
            </a:r>
            <a:r>
              <a:rPr lang="en-US" sz="2400" dirty="0" smtClean="0"/>
              <a:t>- help “</a:t>
            </a:r>
            <a:r>
              <a:rPr lang="en-US" sz="2400" i="1" dirty="0" smtClean="0">
                <a:solidFill>
                  <a:srgbClr val="009900"/>
                </a:solidFill>
              </a:rPr>
              <a:t>deal with it</a:t>
            </a:r>
            <a:r>
              <a:rPr lang="en-US" sz="2400" dirty="0" smtClean="0"/>
              <a:t>” (so </a:t>
            </a:r>
            <a:r>
              <a:rPr lang="en-US" sz="2400" dirty="0" smtClean="0"/>
              <a:t>player </a:t>
            </a:r>
            <a:r>
              <a:rPr lang="en-US" sz="2400" dirty="0" smtClean="0"/>
              <a:t>doesn’t have to!)</a:t>
            </a:r>
          </a:p>
          <a:p>
            <a:pPr lvl="1"/>
            <a:r>
              <a:rPr lang="en-US" sz="2000" dirty="0" smtClean="0"/>
              <a:t>Shift curves “</a:t>
            </a:r>
            <a:r>
              <a:rPr lang="en-US" sz="2000" dirty="0" smtClean="0">
                <a:solidFill>
                  <a:srgbClr val="FF0000"/>
                </a:solidFill>
              </a:rPr>
              <a:t>up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But often tradeoffs (e.g</a:t>
            </a:r>
            <a:r>
              <a:rPr lang="en-US" sz="2000" dirty="0" smtClean="0"/>
              <a:t>., </a:t>
            </a:r>
            <a:r>
              <a:rPr lang="en-US" sz="2000" dirty="0" smtClean="0"/>
              <a:t>consistency and responsiveness)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29448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5"/>
          <p:cNvGrpSpPr>
            <a:grpSpLocks/>
          </p:cNvGrpSpPr>
          <p:nvPr/>
        </p:nvGrpSpPr>
        <p:grpSpPr bwMode="auto">
          <a:xfrm>
            <a:off x="4135438" y="3810000"/>
            <a:ext cx="3276600" cy="2667000"/>
            <a:chOff x="4953000" y="2317308"/>
            <a:chExt cx="3810000" cy="3092892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5106213" y="4876308"/>
              <a:ext cx="3503576" cy="53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 dirty="0">
                  <a:latin typeface="+mn-lt"/>
                  <a:hlinkClick r:id="rId3"/>
                </a:rPr>
                <a:t>http://www.youtube.com/watch?v=Bn1nBR5jOx8</a:t>
              </a:r>
              <a:endParaRPr kumimoji="1" lang="en-US" sz="900" kern="0" dirty="0">
                <a:latin typeface="+mn-lt"/>
              </a:endParaRPr>
            </a:p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endParaRPr kumimoji="1" lang="en-US" sz="900" kern="0" dirty="0">
                <a:latin typeface="+mn-lt"/>
              </a:endParaRPr>
            </a:p>
          </p:txBody>
        </p:sp>
        <p:pic>
          <p:nvPicPr>
            <p:cNvPr id="30729" name="Picture 20" descr="vid2.gif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17308"/>
              <a:ext cx="3810000" cy="246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Title 1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smtClean="0"/>
              <a:t>Is It Latency or Do You Just Suck?</a:t>
            </a:r>
          </a:p>
        </p:txBody>
      </p:sp>
      <p:grpSp>
        <p:nvGrpSpPr>
          <p:cNvPr id="30724" name="Group 8"/>
          <p:cNvGrpSpPr>
            <a:grpSpLocks/>
          </p:cNvGrpSpPr>
          <p:nvPr/>
        </p:nvGrpSpPr>
        <p:grpSpPr bwMode="auto">
          <a:xfrm>
            <a:off x="1620838" y="1371600"/>
            <a:ext cx="3124200" cy="2514600"/>
            <a:chOff x="762000" y="882650"/>
            <a:chExt cx="3657600" cy="31242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838201" y="3474316"/>
              <a:ext cx="3505200" cy="532534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ctr" eaLnBrk="0" hangingPunct="0">
                <a:spcBef>
                  <a:spcPct val="20000"/>
                </a:spcBef>
                <a:buClr>
                  <a:srgbClr val="009900"/>
                </a:buClr>
                <a:buSzPct val="150000"/>
                <a:defRPr/>
              </a:pPr>
              <a:r>
                <a:rPr kumimoji="1" lang="en-US" sz="900" kern="0">
                  <a:latin typeface="+mn-lt"/>
                  <a:hlinkClick r:id="rId5"/>
                </a:rPr>
                <a:t>http://www.youtube.com/watch?v=r6PwHkhEAkU</a:t>
              </a:r>
              <a:endParaRPr kumimoji="1" lang="en-US" sz="900" kern="0">
                <a:latin typeface="+mn-lt"/>
              </a:endParaRPr>
            </a:p>
          </p:txBody>
        </p:sp>
        <p:pic>
          <p:nvPicPr>
            <p:cNvPr id="30727" name="Picture 16" descr="vid1.gif">
              <a:hlinkClick r:id="rId5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882650"/>
              <a:ext cx="3657600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459038" y="1676400"/>
            <a:ext cx="4419600" cy="39703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Delayed response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“Magic” bullets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9900"/>
                </a:solidFill>
                <a:latin typeface="+mn-lt"/>
              </a:rPr>
              <a:t>Server matters</a:t>
            </a:r>
          </a:p>
          <a:p>
            <a:pPr algn="ctr">
              <a:defRPr/>
            </a:pPr>
            <a:endParaRPr lang="en-US" sz="3600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895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Introduction				(</a:t>
            </a:r>
            <a:r>
              <a:rPr lang="en-US" smtClean="0">
                <a:solidFill>
                  <a:srgbClr val="009900"/>
                </a:solidFill>
              </a:rPr>
              <a:t>done</a:t>
            </a:r>
            <a:r>
              <a:rPr lang="en-US" smtClean="0"/>
              <a:t>)</a:t>
            </a:r>
          </a:p>
          <a:p>
            <a:r>
              <a:rPr lang="en-US" smtClean="0"/>
              <a:t>What is latency for games?	(</a:t>
            </a:r>
            <a:r>
              <a:rPr lang="en-US" smtClean="0">
                <a:solidFill>
                  <a:srgbClr val="FF0000"/>
                </a:solidFill>
              </a:rPr>
              <a:t>next</a:t>
            </a:r>
            <a:r>
              <a:rPr lang="en-US" smtClean="0"/>
              <a:t>)</a:t>
            </a:r>
          </a:p>
          <a:p>
            <a:r>
              <a:rPr lang="en-US" smtClean="0"/>
              <a:t>Why does it matter?</a:t>
            </a:r>
          </a:p>
          <a:p>
            <a:r>
              <a:rPr lang="en-US" smtClean="0"/>
              <a:t>How much does it matter?</a:t>
            </a:r>
          </a:p>
          <a:p>
            <a:r>
              <a:rPr lang="en-US" smtClean="0"/>
              <a:t>Do you have evidence?	</a:t>
            </a:r>
          </a:p>
        </p:txBody>
      </p:sp>
    </p:spTree>
    <p:extLst>
      <p:ext uri="{BB962C8B-B14F-4D97-AF65-F5344CB8AC3E}">
        <p14:creationId xmlns:p14="http://schemas.microsoft.com/office/powerpoint/2010/main" val="7381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smtClean="0"/>
              <a:t>What is Network Latency?</a:t>
            </a:r>
          </a:p>
        </p:txBody>
      </p:sp>
      <p:grpSp>
        <p:nvGrpSpPr>
          <p:cNvPr id="13316" name="Group 54"/>
          <p:cNvGrpSpPr>
            <a:grpSpLocks/>
          </p:cNvGrpSpPr>
          <p:nvPr/>
        </p:nvGrpSpPr>
        <p:grpSpPr bwMode="auto">
          <a:xfrm>
            <a:off x="2362200" y="1828800"/>
            <a:ext cx="4724400" cy="3181350"/>
            <a:chOff x="1488" y="1152"/>
            <a:chExt cx="2976" cy="2004"/>
          </a:xfrm>
        </p:grpSpPr>
        <p:pic>
          <p:nvPicPr>
            <p:cNvPr id="13332" name="Picture 42" descr="clou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52"/>
              <a:ext cx="2976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43"/>
            <p:cNvSpPr txBox="1">
              <a:spLocks noChangeArrowheads="1"/>
            </p:cNvSpPr>
            <p:nvPr/>
          </p:nvSpPr>
          <p:spPr bwMode="auto">
            <a:xfrm>
              <a:off x="2304" y="1968"/>
              <a:ext cx="11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3200">
                  <a:latin typeface="Comic Sans MS" pitchFamily="66" charset="0"/>
                </a:rPr>
                <a:t>Internet</a:t>
              </a:r>
            </a:p>
          </p:txBody>
        </p:sp>
      </p:grpSp>
      <p:sp>
        <p:nvSpPr>
          <p:cNvPr id="13317" name="Line 46"/>
          <p:cNvSpPr>
            <a:spLocks noChangeShapeType="1"/>
          </p:cNvSpPr>
          <p:nvPr/>
        </p:nvSpPr>
        <p:spPr bwMode="auto">
          <a:xfrm>
            <a:off x="2133600" y="2362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18" name="Group 53"/>
          <p:cNvGrpSpPr>
            <a:grpSpLocks/>
          </p:cNvGrpSpPr>
          <p:nvPr/>
        </p:nvGrpSpPr>
        <p:grpSpPr bwMode="auto">
          <a:xfrm>
            <a:off x="1066800" y="1600200"/>
            <a:ext cx="1095375" cy="1636713"/>
            <a:chOff x="672" y="1008"/>
            <a:chExt cx="690" cy="1031"/>
          </a:xfrm>
        </p:grpSpPr>
        <p:sp>
          <p:nvSpPr>
            <p:cNvPr id="13329" name="Text Box 44"/>
            <p:cNvSpPr txBox="1">
              <a:spLocks noChangeArrowheads="1"/>
            </p:cNvSpPr>
            <p:nvPr/>
          </p:nvSpPr>
          <p:spPr bwMode="auto">
            <a:xfrm>
              <a:off x="783" y="1632"/>
              <a:ext cx="467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client</a:t>
              </a:r>
            </a:p>
          </p:txBody>
        </p:sp>
        <p:grpSp>
          <p:nvGrpSpPr>
            <p:cNvPr id="13330" name="Group 19"/>
            <p:cNvGrpSpPr>
              <a:grpSpLocks noChangeAspect="1"/>
            </p:cNvGrpSpPr>
            <p:nvPr/>
          </p:nvGrpSpPr>
          <p:grpSpPr bwMode="auto">
            <a:xfrm>
              <a:off x="672" y="1008"/>
              <a:ext cx="690" cy="563"/>
              <a:chOff x="960" y="1200"/>
              <a:chExt cx="1030" cy="858"/>
            </a:xfrm>
          </p:grpSpPr>
          <p:pic>
            <p:nvPicPr>
              <p:cNvPr id="13331" name="Picture 20" descr="pc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1200"/>
                <a:ext cx="1030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3314" name="Object 21"/>
              <p:cNvGraphicFramePr>
                <a:graphicFrameLocks noChangeAspect="1"/>
              </p:cNvGraphicFramePr>
              <p:nvPr/>
            </p:nvGraphicFramePr>
            <p:xfrm>
              <a:off x="1152" y="1296"/>
              <a:ext cx="480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CorelDRAW" r:id="rId5" imgW="3227760" imgH="2374560" progId="">
                      <p:embed/>
                    </p:oleObj>
                  </mc:Choice>
                  <mc:Fallback>
                    <p:oleObj name="CorelDRAW" r:id="rId5" imgW="3227760" imgH="237456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1296"/>
                            <a:ext cx="480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3319" name="Line 47"/>
          <p:cNvSpPr>
            <a:spLocks noChangeShapeType="1"/>
          </p:cNvSpPr>
          <p:nvPr/>
        </p:nvSpPr>
        <p:spPr bwMode="auto">
          <a:xfrm>
            <a:off x="6781800" y="4114800"/>
            <a:ext cx="838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320" name="Group 52"/>
          <p:cNvGrpSpPr>
            <a:grpSpLocks/>
          </p:cNvGrpSpPr>
          <p:nvPr/>
        </p:nvGrpSpPr>
        <p:grpSpPr bwMode="auto">
          <a:xfrm>
            <a:off x="7391400" y="3962401"/>
            <a:ext cx="1016000" cy="1636713"/>
            <a:chOff x="4656" y="2496"/>
            <a:chExt cx="640" cy="1031"/>
          </a:xfrm>
        </p:grpSpPr>
        <p:sp>
          <p:nvSpPr>
            <p:cNvPr id="13327" name="Text Box 45"/>
            <p:cNvSpPr txBox="1">
              <a:spLocks noChangeArrowheads="1"/>
            </p:cNvSpPr>
            <p:nvPr/>
          </p:nvSpPr>
          <p:spPr bwMode="auto">
            <a:xfrm>
              <a:off x="4734" y="3120"/>
              <a:ext cx="48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800">
                  <a:latin typeface="+mn-lt"/>
                </a:rPr>
                <a:t>Game</a:t>
              </a:r>
            </a:p>
            <a:p>
              <a:pPr algn="ctr"/>
              <a:r>
                <a:rPr lang="en-US" sz="1800">
                  <a:latin typeface="+mn-lt"/>
                </a:rPr>
                <a:t>server</a:t>
              </a:r>
            </a:p>
          </p:txBody>
        </p:sp>
        <p:pic>
          <p:nvPicPr>
            <p:cNvPr id="13328" name="Picture 22" descr="monito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496"/>
              <a:ext cx="64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52" name="Rectangle 48"/>
          <p:cNvSpPr>
            <a:spLocks noChangeArrowheads="1"/>
          </p:cNvSpPr>
          <p:nvPr/>
        </p:nvSpPr>
        <p:spPr bwMode="auto">
          <a:xfrm>
            <a:off x="2133600" y="2133600"/>
            <a:ext cx="381000" cy="2286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3322" name="Rectangle 49"/>
          <p:cNvSpPr>
            <a:spLocks noChangeArrowheads="1"/>
          </p:cNvSpPr>
          <p:nvPr/>
        </p:nvSpPr>
        <p:spPr bwMode="auto">
          <a:xfrm>
            <a:off x="381000" y="5410200"/>
            <a:ext cx="6858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•"/>
            </a:pPr>
            <a:r>
              <a:rPr kumimoji="1" lang="en-US" sz="2400" i="1" dirty="0">
                <a:solidFill>
                  <a:srgbClr val="009900"/>
                </a:solidFill>
              </a:rPr>
              <a:t>Latency</a:t>
            </a:r>
            <a:r>
              <a:rPr kumimoji="1" lang="en-US" sz="2400" dirty="0"/>
              <a:t> - time to get from source to destination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5050"/>
              </a:buClr>
              <a:buFontTx/>
              <a:buChar char="–"/>
            </a:pPr>
            <a:r>
              <a:rPr kumimoji="1" lang="en-US" sz="2400" dirty="0"/>
              <a:t>There and back (</a:t>
            </a:r>
            <a:r>
              <a:rPr kumimoji="1" lang="en-US" sz="2400" i="1" dirty="0">
                <a:solidFill>
                  <a:srgbClr val="FF0000"/>
                </a:solidFill>
              </a:rPr>
              <a:t>round-trip time</a:t>
            </a:r>
            <a:r>
              <a:rPr kumimoji="1" lang="en-US" sz="2400" dirty="0"/>
              <a:t>)</a:t>
            </a:r>
          </a:p>
        </p:txBody>
      </p:sp>
      <p:sp>
        <p:nvSpPr>
          <p:cNvPr id="72755" name="Rectangle 51"/>
          <p:cNvSpPr>
            <a:spLocks noChangeArrowheads="1"/>
          </p:cNvSpPr>
          <p:nvPr/>
        </p:nvSpPr>
        <p:spPr bwMode="auto">
          <a:xfrm>
            <a:off x="6858000" y="4343400"/>
            <a:ext cx="3810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13532E-7 C 0.00348 0.02036 0.00261 0.01596 0.02205 0.01735 C 0.02188 0.02545 0.01632 0.07102 0.02535 0.07911 C 0.04427 0.07865 0.06302 0.08027 0.0816 0.07772 C 0.08316 0.07749 0.08212 0.07333 0.08264 0.07148 C 0.08542 0.06361 0.08993 0.05482 0.09445 0.04858 C 0.09827 0.03331 0.11025 0.04141 0.1217 0.04233 C 0.1224 0.04534 0.12379 0.04858 0.12396 0.05159 C 0.12639 0.09762 0.12275 0.08513 0.16545 0.08698 C 0.18212 0.08906 0.18664 0.09022 0.20608 0.08698 C 0.2099 0.08628 0.2125 0.07981 0.21545 0.07634 C 0.21823 0.07264 0.2224 0.07032 0.225 0.06708 C 0.23334 0.05806 0.24045 0.0465 0.25105 0.04233 C 0.279 0.04372 0.30313 0.05066 0.33039 0.05297 C 0.33143 0.06708 0.33177 0.07981 0.33386 0.09322 C 0.33438 0.09877 0.33473 0.10409 0.33525 0.10965 C 0.33785 0.14897 0.33004 0.13116 0.37674 0.13301 C 0.37639 0.14943 0.37969 0.21143 0.36719 0.22808 C 0.36389 0.24127 0.35695 0.2526 0.3507 0.26371 C 0.34723 0.27018 0.34393 0.27759 0.33976 0.2836 C 0.33629 0.28985 0.33889 0.28337 0.33386 0.28985 C 0.33247 0.2917 0.33212 0.29424 0.33039 0.29586 C 0.32466 0.30234 0.31493 0.30812 0.30782 0.31159 C 0.29497 0.32755 0.27257 0.3146 0.25452 0.31413 C 0.24948 0.30974 0.2448 0.30349 0.23924 0.2991 C 0.23664 0.29401 0.2349 0.29146 0.23073 0.28799 C 0.2283 0.28267 0.22639 0.28059 0.22275 0.27759 C 0.2191 0.26486 0.22084 0.25168 0.23073 0.24798 C 0.24202 0.2378 0.25816 0.24636 0.27118 0.24034 C 0.33299 0.24219 0.33976 0.24358 0.40469 0.24219 C 0.42448 0.24289 0.44497 0.23641 0.4632 0.24381 C 0.46858 0.24589 0.47518 0.24335 0.47986 0.24728 C 0.48733 0.25376 0.50052 0.26417 0.50955 0.2644 C 0.51094 0.28707 0.5125 0.27227 0.51355 0.27504 C 0.51389 0.2792 0.52917 0.2762 0.53039 0.27897 C 0.53455 0.28152 0.54028 0.28799 0.53837 0.29077 " pathEditMode="relative" rAng="0" ptsTypes="ffffffffffffffffffffffffffffffffffaf">
                                      <p:cBhvr>
                                        <p:cTn id="6" dur="5000" fill="hold"/>
                                        <p:tgtEl>
                                          <p:spTgt spid="7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1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83 -0.25538 C -0.51753 -0.24173 -0.49184 -0.19824 -0.4724 -0.19732 C -0.4724 -0.192 -0.46771 -0.17002 -0.45851 -0.16447 C -0.43941 -0.16493 -0.46163 -0.14388 -0.44306 -0.14573 C -0.44149 -0.14573 -0.44271 -0.14874 -0.44201 -0.1499 C -0.43906 -0.15522 -0.43472 -0.16123 -0.43021 -0.1654 C -0.42622 -0.1758 -0.41406 -0.17025 -0.40243 -0.16956 C -0.40174 -0.16748 -0.40069 -0.1654 -0.40035 -0.16331 C -0.39774 -0.13209 -0.42726 -0.07726 -0.3842 -0.07611 C -0.36753 -0.07449 -0.37691 -0.19385 -0.35747 -0.19616 C -0.34549 -0.20842 -0.31319 -0.21883 -0.30503 -0.2105 C -0.2908 -0.21605 -0.28194 -0.23086 -0.2724 -0.22901 C -0.26285 -0.22716 -0.25469 -0.20588 -0.24757 -0.19871 C -0.24479 -0.20102 -0.23229 -0.18344 -0.22986 -0.18552 C -0.22135 -0.19177 -0.22066 -0.18529 -0.21007 -0.18806 C -0.20417 -0.18436 -0.12691 -0.23849 -0.12396 -0.23433 C -0.10417 -0.23988 -0.09306 -0.22855 -0.09115 -0.22114 C -0.0901 -0.21143 -0.11406 -0.19871 -0.11215 -0.18945 C -0.11181 -0.18598 -0.12344 -0.13902 -0.12292 -0.13532 C -0.13663 -0.12075 -0.15573 -0.12098 -0.16753 -0.11427 C -0.17934 -0.10757 -0.19444 -0.10178 -0.1941 -0.09577 C -0.19427 -0.08466 -0.16545 -0.08651 -0.16545 -0.07865 C -0.16875 -0.06963 -0.20608 -0.04164 -0.20104 -0.03377 C -0.20417 -0.02938 -0.19687 -0.02198 -0.20104 -0.01804 C -0.20451 -0.01342 -0.18368 -0.00625 -0.18872 -0.00162 C -0.1901 -0.00046 -0.21788 -0.00602 -0.21997 -0.00486 C -0.22569 -0.00046 -0.20781 0.01064 -0.2151 0.01295 C -0.22795 0.02406 -0.25035 0.01503 -0.26875 0.01457 C -0.27378 0.01157 -0.27847 0.0074 -0.2842 0.00463 C -0.28663 0.00116 -0.28837 -0.00069 -0.29271 -0.00301 C -0.29497 -0.00648 -0.29931 -0.01851 -0.30312 -0.02059 C -0.30677 -0.02915 -0.30278 -0.02753 -0.29271 -0.03007 C -0.28142 -0.03701 -0.26493 -0.03123 -0.25191 -0.03516 C -0.18958 -0.03401 -0.18281 -0.03308 -0.11736 -0.03401 C -0.09722 -0.03354 -0.07674 -0.03794 -0.05833 -0.03308 C -0.05295 -0.03146 -0.06181 -0.02151 -0.05729 -0.01874 C -0.04948 -0.01411 -0.03976 -0.01781 -0.03056 -0.01758 C -0.02917 -0.00231 -0.03142 -0.00463 -0.01615 -0.00301 C -0.01111 -0.00139 -0.00573 -0.00208 0 8.74393E-7 " pathEditMode="relative" rAng="0" ptsTypes="ffffffffffaafffafffafffffffffffffffffff">
                                      <p:cBhvr>
                                        <p:cTn id="9" dur="5000" spd="-100000" fill="hold"/>
                                        <p:tgtEl>
                                          <p:spTgt spid="7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52" grpId="0" animBg="1"/>
      <p:bldP spid="727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mtClean="0"/>
              <a:t>Why Does Latency Matter?</a:t>
            </a:r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3675063" y="2441575"/>
            <a:ext cx="0" cy="23860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>
            <a:off x="6108700" y="2441575"/>
            <a:ext cx="0" cy="2335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4587875" y="457835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/>
              <a:t>Time</a:t>
            </a:r>
          </a:p>
        </p:txBody>
      </p:sp>
      <p:sp>
        <p:nvSpPr>
          <p:cNvPr id="14343" name="Line 9"/>
          <p:cNvSpPr>
            <a:spLocks noChangeShapeType="1"/>
          </p:cNvSpPr>
          <p:nvPr/>
        </p:nvSpPr>
        <p:spPr bwMode="auto">
          <a:xfrm>
            <a:off x="4841875" y="4876800"/>
            <a:ext cx="0" cy="149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44" name="Group 34"/>
          <p:cNvGrpSpPr>
            <a:grpSpLocks/>
          </p:cNvGrpSpPr>
          <p:nvPr/>
        </p:nvGrpSpPr>
        <p:grpSpPr bwMode="auto">
          <a:xfrm>
            <a:off x="2713038" y="2640013"/>
            <a:ext cx="911225" cy="530225"/>
            <a:chOff x="2713038" y="2640013"/>
            <a:chExt cx="911225" cy="530225"/>
          </a:xfrm>
        </p:grpSpPr>
        <p:sp>
          <p:nvSpPr>
            <p:cNvPr id="14367" name="Text Box 10"/>
            <p:cNvSpPr txBox="1">
              <a:spLocks noChangeArrowheads="1"/>
            </p:cNvSpPr>
            <p:nvPr/>
          </p:nvSpPr>
          <p:spPr bwMode="auto">
            <a:xfrm>
              <a:off x="2713038" y="2640013"/>
              <a:ext cx="584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4368" name="Line 11"/>
            <p:cNvSpPr>
              <a:spLocks noChangeShapeType="1"/>
            </p:cNvSpPr>
            <p:nvPr/>
          </p:nvSpPr>
          <p:spPr bwMode="auto">
            <a:xfrm>
              <a:off x="3370263" y="2873375"/>
              <a:ext cx="254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667000" y="4005263"/>
            <a:ext cx="938213" cy="530225"/>
            <a:chOff x="2667000" y="4005263"/>
            <a:chExt cx="938213" cy="530225"/>
          </a:xfrm>
        </p:grpSpPr>
        <p:sp>
          <p:nvSpPr>
            <p:cNvPr id="14365" name="Text Box 12"/>
            <p:cNvSpPr txBox="1">
              <a:spLocks noChangeArrowheads="1"/>
            </p:cNvSpPr>
            <p:nvPr/>
          </p:nvSpPr>
          <p:spPr bwMode="auto">
            <a:xfrm>
              <a:off x="2667000" y="4005263"/>
              <a:ext cx="711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Render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4366" name="Line 13"/>
            <p:cNvSpPr>
              <a:spLocks noChangeShapeType="1"/>
            </p:cNvSpPr>
            <p:nvPr/>
          </p:nvSpPr>
          <p:spPr bwMode="auto">
            <a:xfrm>
              <a:off x="3352800" y="4165600"/>
              <a:ext cx="2524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159500" y="3038475"/>
            <a:ext cx="1216025" cy="955675"/>
            <a:chOff x="6159500" y="3038475"/>
            <a:chExt cx="1216026" cy="955675"/>
          </a:xfrm>
        </p:grpSpPr>
        <p:sp>
          <p:nvSpPr>
            <p:cNvPr id="14363" name="Text Box 14"/>
            <p:cNvSpPr txBox="1">
              <a:spLocks noChangeArrowheads="1"/>
            </p:cNvSpPr>
            <p:nvPr/>
          </p:nvSpPr>
          <p:spPr bwMode="auto">
            <a:xfrm>
              <a:off x="6462713" y="3038475"/>
              <a:ext cx="912813" cy="9556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Process and Validate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4364" name="Line 15"/>
            <p:cNvSpPr>
              <a:spLocks noChangeShapeType="1"/>
            </p:cNvSpPr>
            <p:nvPr/>
          </p:nvSpPr>
          <p:spPr bwMode="auto">
            <a:xfrm flipH="1">
              <a:off x="6159500" y="3470275"/>
              <a:ext cx="2524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776663" y="2889250"/>
            <a:ext cx="2128837" cy="642938"/>
            <a:chOff x="3776663" y="2889250"/>
            <a:chExt cx="2128838" cy="642938"/>
          </a:xfrm>
        </p:grpSpPr>
        <p:sp>
          <p:nvSpPr>
            <p:cNvPr id="14361" name="Line 16"/>
            <p:cNvSpPr>
              <a:spLocks noChangeShapeType="1"/>
            </p:cNvSpPr>
            <p:nvPr/>
          </p:nvSpPr>
          <p:spPr bwMode="auto">
            <a:xfrm>
              <a:off x="3776663" y="2889250"/>
              <a:ext cx="2128838" cy="546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Text Box 17"/>
            <p:cNvSpPr txBox="1">
              <a:spLocks noChangeArrowheads="1"/>
            </p:cNvSpPr>
            <p:nvPr/>
          </p:nvSpPr>
          <p:spPr bwMode="auto">
            <a:xfrm>
              <a:off x="4497388" y="3062288"/>
              <a:ext cx="84455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/>
                <a:t>Message:</a:t>
              </a:r>
            </a:p>
            <a:p>
              <a:pPr eaLnBrk="1" hangingPunct="1"/>
              <a:r>
                <a:rPr lang="en-US" sz="1200"/>
                <a:t>User Input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776663" y="3633788"/>
            <a:ext cx="2128837" cy="644525"/>
            <a:chOff x="3776663" y="3633788"/>
            <a:chExt cx="2128838" cy="644525"/>
          </a:xfrm>
        </p:grpSpPr>
        <p:sp>
          <p:nvSpPr>
            <p:cNvPr id="14359" name="Line 18"/>
            <p:cNvSpPr>
              <a:spLocks noChangeShapeType="1"/>
            </p:cNvSpPr>
            <p:nvPr/>
          </p:nvSpPr>
          <p:spPr bwMode="auto">
            <a:xfrm flipV="1">
              <a:off x="3776663" y="3633788"/>
              <a:ext cx="2128838" cy="547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Text Box 19"/>
            <p:cNvSpPr txBox="1">
              <a:spLocks noChangeArrowheads="1"/>
            </p:cNvSpPr>
            <p:nvPr/>
          </p:nvSpPr>
          <p:spPr bwMode="auto">
            <a:xfrm>
              <a:off x="4351338" y="3808413"/>
              <a:ext cx="1068388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/>
                <a:t>Ok User Input</a:t>
              </a:r>
            </a:p>
          </p:txBody>
        </p:sp>
      </p:grpSp>
      <p:grpSp>
        <p:nvGrpSpPr>
          <p:cNvPr id="14349" name="Group 20"/>
          <p:cNvGrpSpPr>
            <a:grpSpLocks noChangeAspect="1"/>
          </p:cNvGrpSpPr>
          <p:nvPr/>
        </p:nvGrpSpPr>
        <p:grpSpPr bwMode="auto">
          <a:xfrm>
            <a:off x="3268663" y="1447800"/>
            <a:ext cx="1095375" cy="893763"/>
            <a:chOff x="960" y="1200"/>
            <a:chExt cx="1030" cy="858"/>
          </a:xfrm>
        </p:grpSpPr>
        <p:pic>
          <p:nvPicPr>
            <p:cNvPr id="14358" name="Picture 21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338" name="Object 22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CorelDRAW" r:id="rId5" imgW="3227760" imgH="2374560" progId="">
                    <p:embed/>
                  </p:oleObj>
                </mc:Choice>
                <mc:Fallback>
                  <p:oleObj name="CorelDRAW" r:id="rId5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350" name="Picture 23" descr="moni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97013"/>
            <a:ext cx="1016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1046200" y="2971800"/>
            <a:ext cx="1468400" cy="1295400"/>
            <a:chOff x="1046200" y="2971800"/>
            <a:chExt cx="1468400" cy="1295400"/>
          </a:xfrm>
        </p:grpSpPr>
        <p:sp>
          <p:nvSpPr>
            <p:cNvPr id="14356" name="Text Box 28"/>
            <p:cNvSpPr txBox="1">
              <a:spLocks noChangeArrowheads="1"/>
            </p:cNvSpPr>
            <p:nvPr/>
          </p:nvSpPr>
          <p:spPr bwMode="auto">
            <a:xfrm>
              <a:off x="1046200" y="3352800"/>
              <a:ext cx="123976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latin typeface="+mn-lt"/>
                </a:rPr>
                <a:t>Response </a:t>
              </a:r>
            </a:p>
            <a:p>
              <a:pPr algn="ctr"/>
              <a:r>
                <a:rPr lang="en-US" sz="2000">
                  <a:latin typeface="+mn-lt"/>
                </a:rPr>
                <a:t>time</a:t>
              </a:r>
            </a:p>
          </p:txBody>
        </p:sp>
        <p:sp>
          <p:nvSpPr>
            <p:cNvPr id="14357" name="AutoShape 29"/>
            <p:cNvSpPr>
              <a:spLocks/>
            </p:cNvSpPr>
            <p:nvPr/>
          </p:nvSpPr>
          <p:spPr bwMode="auto">
            <a:xfrm>
              <a:off x="2286000" y="2971800"/>
              <a:ext cx="228600" cy="1295400"/>
            </a:xfrm>
            <a:prstGeom prst="leftBrace">
              <a:avLst>
                <a:gd name="adj1" fmla="val 47222"/>
                <a:gd name="adj2" fmla="val 50000"/>
              </a:avLst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105" name="Rectangle 30"/>
          <p:cNvSpPr>
            <a:spLocks noChangeArrowheads="1"/>
          </p:cNvSpPr>
          <p:nvPr/>
        </p:nvSpPr>
        <p:spPr bwMode="auto">
          <a:xfrm>
            <a:off x="685800" y="54102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009900"/>
              </a:buClr>
              <a:buSzPct val="150000"/>
            </a:pPr>
            <a:r>
              <a:rPr kumimoji="1" lang="en-US" sz="2400" dirty="0"/>
              <a:t>Affects </a:t>
            </a:r>
            <a:r>
              <a:rPr kumimoji="1" lang="en-US" sz="2400" i="1" dirty="0">
                <a:solidFill>
                  <a:srgbClr val="FF0000"/>
                </a:solidFill>
              </a:rPr>
              <a:t>responsiveness</a:t>
            </a:r>
          </a:p>
        </p:txBody>
      </p:sp>
    </p:spTree>
    <p:extLst>
      <p:ext uri="{BB962C8B-B14F-4D97-AF65-F5344CB8AC3E}">
        <p14:creationId xmlns:p14="http://schemas.microsoft.com/office/powerpoint/2010/main" val="7109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Example of Unresponsiveness</a:t>
            </a:r>
          </a:p>
        </p:txBody>
      </p:sp>
      <p:grpSp>
        <p:nvGrpSpPr>
          <p:cNvPr id="32771" name="Group 12"/>
          <p:cNvGrpSpPr>
            <a:grpSpLocks/>
          </p:cNvGrpSpPr>
          <p:nvPr/>
        </p:nvGrpSpPr>
        <p:grpSpPr bwMode="auto">
          <a:xfrm>
            <a:off x="1143000" y="1066800"/>
            <a:ext cx="2971800" cy="2609851"/>
            <a:chOff x="720" y="672"/>
            <a:chExt cx="1872" cy="1644"/>
          </a:xfrm>
        </p:grpSpPr>
        <p:pic>
          <p:nvPicPr>
            <p:cNvPr id="3277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672"/>
              <a:ext cx="1872" cy="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 Box 6"/>
            <p:cNvSpPr txBox="1">
              <a:spLocks noChangeArrowheads="1"/>
            </p:cNvSpPr>
            <p:nvPr/>
          </p:nvSpPr>
          <p:spPr bwMode="auto">
            <a:xfrm>
              <a:off x="720" y="2064"/>
              <a:ext cx="1872" cy="2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+mn-lt"/>
                </a:rPr>
                <a:t>Player is pressing left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181600" y="1066800"/>
            <a:ext cx="2895600" cy="2609851"/>
            <a:chOff x="3264" y="672"/>
            <a:chExt cx="1824" cy="1644"/>
          </a:xfrm>
        </p:grpSpPr>
        <p:pic>
          <p:nvPicPr>
            <p:cNvPr id="327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672"/>
              <a:ext cx="1728" cy="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7" name="Text Box 7"/>
            <p:cNvSpPr txBox="1">
              <a:spLocks noChangeArrowheads="1"/>
            </p:cNvSpPr>
            <p:nvPr/>
          </p:nvSpPr>
          <p:spPr bwMode="auto">
            <a:xfrm>
              <a:off x="3264" y="2064"/>
              <a:ext cx="1824" cy="2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latin typeface="+mn-lt"/>
                </a:rPr>
                <a:t>Player is pressing up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981200" y="3810001"/>
            <a:ext cx="5197476" cy="2609851"/>
            <a:chOff x="1248" y="2400"/>
            <a:chExt cx="3274" cy="1644"/>
          </a:xfrm>
        </p:grpSpPr>
        <p:pic>
          <p:nvPicPr>
            <p:cNvPr id="3277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400"/>
              <a:ext cx="1872" cy="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Rectangle 8"/>
            <p:cNvSpPr>
              <a:spLocks noChangeArrowheads="1"/>
            </p:cNvSpPr>
            <p:nvPr/>
          </p:nvSpPr>
          <p:spPr bwMode="auto">
            <a:xfrm>
              <a:off x="1248" y="3792"/>
              <a:ext cx="3274" cy="2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Running back goes out of bounds!  Player curses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53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Why Does Latency Matter?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smtClean="0"/>
              <a:t>Affects </a:t>
            </a:r>
            <a:r>
              <a:rPr lang="en-US" sz="2400" i="1" smtClean="0">
                <a:solidFill>
                  <a:srgbClr val="FF0000"/>
                </a:solidFill>
              </a:rPr>
              <a:t>consistency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5988" y="2432050"/>
            <a:ext cx="0" cy="254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5919788" y="2432050"/>
            <a:ext cx="0" cy="2490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379913" y="4689475"/>
            <a:ext cx="55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Time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659313" y="4953000"/>
            <a:ext cx="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369" name="Group 30"/>
          <p:cNvGrpSpPr>
            <a:grpSpLocks/>
          </p:cNvGrpSpPr>
          <p:nvPr/>
        </p:nvGrpSpPr>
        <p:grpSpPr bwMode="auto">
          <a:xfrm>
            <a:off x="2497138" y="2643188"/>
            <a:ext cx="906462" cy="530225"/>
            <a:chOff x="2497138" y="2643188"/>
            <a:chExt cx="906463" cy="530225"/>
          </a:xfrm>
        </p:grpSpPr>
        <p:sp>
          <p:nvSpPr>
            <p:cNvPr id="15394" name="Text Box 9"/>
            <p:cNvSpPr txBox="1">
              <a:spLocks noChangeArrowheads="1"/>
            </p:cNvSpPr>
            <p:nvPr/>
          </p:nvSpPr>
          <p:spPr bwMode="auto">
            <a:xfrm>
              <a:off x="2497138" y="2643188"/>
              <a:ext cx="592138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User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5395" name="Line 10"/>
            <p:cNvSpPr>
              <a:spLocks noChangeShapeType="1"/>
            </p:cNvSpPr>
            <p:nvPr/>
          </p:nvSpPr>
          <p:spPr bwMode="auto">
            <a:xfrm>
              <a:off x="3148013" y="2892425"/>
              <a:ext cx="2555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438400" y="3068638"/>
            <a:ext cx="914400" cy="776287"/>
            <a:chOff x="2438400" y="3068638"/>
            <a:chExt cx="914401" cy="776287"/>
          </a:xfrm>
        </p:grpSpPr>
        <p:sp>
          <p:nvSpPr>
            <p:cNvPr id="15392" name="Text Box 11"/>
            <p:cNvSpPr txBox="1">
              <a:spLocks noChangeArrowheads="1"/>
            </p:cNvSpPr>
            <p:nvPr/>
          </p:nvSpPr>
          <p:spPr bwMode="auto">
            <a:xfrm>
              <a:off x="2438400" y="3314700"/>
              <a:ext cx="711200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Render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5393" name="Line 12"/>
            <p:cNvSpPr>
              <a:spLocks noChangeShapeType="1"/>
            </p:cNvSpPr>
            <p:nvPr/>
          </p:nvSpPr>
          <p:spPr bwMode="auto">
            <a:xfrm flipV="1">
              <a:off x="3148013" y="3068638"/>
              <a:ext cx="204788" cy="1587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972175" y="3067050"/>
            <a:ext cx="1231900" cy="955675"/>
            <a:chOff x="5972175" y="3067050"/>
            <a:chExt cx="1231900" cy="955675"/>
          </a:xfrm>
        </p:grpSpPr>
        <p:sp>
          <p:nvSpPr>
            <p:cNvPr id="15390" name="Text Box 13"/>
            <p:cNvSpPr txBox="1">
              <a:spLocks noChangeArrowheads="1"/>
            </p:cNvSpPr>
            <p:nvPr/>
          </p:nvSpPr>
          <p:spPr bwMode="auto">
            <a:xfrm>
              <a:off x="6280150" y="3067050"/>
              <a:ext cx="923925" cy="9556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Process and Validate </a:t>
              </a:r>
            </a:p>
            <a:p>
              <a:pPr algn="ctr" eaLnBrk="1" hangingPunct="1"/>
              <a:r>
                <a:rPr lang="en-US" sz="1400"/>
                <a:t>Input</a:t>
              </a:r>
            </a:p>
          </p:txBody>
        </p:sp>
        <p:sp>
          <p:nvSpPr>
            <p:cNvPr id="15391" name="Line 14"/>
            <p:cNvSpPr>
              <a:spLocks noChangeShapeType="1"/>
            </p:cNvSpPr>
            <p:nvPr/>
          </p:nvSpPr>
          <p:spPr bwMode="auto">
            <a:xfrm flipH="1">
              <a:off x="5972175" y="3529013"/>
              <a:ext cx="2555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559175" y="2908300"/>
            <a:ext cx="2155825" cy="663575"/>
            <a:chOff x="3559175" y="2908300"/>
            <a:chExt cx="2155825" cy="663575"/>
          </a:xfrm>
        </p:grpSpPr>
        <p:sp>
          <p:nvSpPr>
            <p:cNvPr id="15388" name="Line 15"/>
            <p:cNvSpPr>
              <a:spLocks noChangeShapeType="1"/>
            </p:cNvSpPr>
            <p:nvPr/>
          </p:nvSpPr>
          <p:spPr bwMode="auto">
            <a:xfrm>
              <a:off x="3559175" y="2908300"/>
              <a:ext cx="2155825" cy="584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Text Box 16"/>
            <p:cNvSpPr txBox="1">
              <a:spLocks noChangeArrowheads="1"/>
            </p:cNvSpPr>
            <p:nvPr/>
          </p:nvSpPr>
          <p:spPr bwMode="auto">
            <a:xfrm>
              <a:off x="4287838" y="3101975"/>
              <a:ext cx="844550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/>
                <a:t>Message:</a:t>
              </a:r>
            </a:p>
            <a:p>
              <a:pPr eaLnBrk="1" hangingPunct="1"/>
              <a:r>
                <a:rPr lang="en-US" sz="1200"/>
                <a:t>User Input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559175" y="3703638"/>
            <a:ext cx="2155825" cy="663575"/>
            <a:chOff x="3559175" y="3703638"/>
            <a:chExt cx="2155825" cy="663575"/>
          </a:xfrm>
        </p:grpSpPr>
        <p:sp>
          <p:nvSpPr>
            <p:cNvPr id="15386" name="Line 17"/>
            <p:cNvSpPr>
              <a:spLocks noChangeShapeType="1"/>
            </p:cNvSpPr>
            <p:nvPr/>
          </p:nvSpPr>
          <p:spPr bwMode="auto">
            <a:xfrm flipV="1">
              <a:off x="3559175" y="3703638"/>
              <a:ext cx="2155825" cy="584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Text Box 18"/>
            <p:cNvSpPr txBox="1">
              <a:spLocks noChangeArrowheads="1"/>
            </p:cNvSpPr>
            <p:nvPr/>
          </p:nvSpPr>
          <p:spPr bwMode="auto">
            <a:xfrm>
              <a:off x="4095750" y="3897313"/>
              <a:ext cx="1171575" cy="469900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200"/>
                <a:t>Message: </a:t>
              </a:r>
            </a:p>
            <a:p>
              <a:pPr algn="ctr" eaLnBrk="1" hangingPunct="1"/>
              <a:r>
                <a:rPr lang="en-US" sz="1200"/>
                <a:t>Ok with Update</a:t>
              </a:r>
            </a:p>
          </p:txBody>
        </p:sp>
      </p:grpSp>
      <p:grpSp>
        <p:nvGrpSpPr>
          <p:cNvPr id="15374" name="Group 19"/>
          <p:cNvGrpSpPr>
            <a:grpSpLocks noChangeAspect="1"/>
          </p:cNvGrpSpPr>
          <p:nvPr/>
        </p:nvGrpSpPr>
        <p:grpSpPr bwMode="auto">
          <a:xfrm>
            <a:off x="3044825" y="1371600"/>
            <a:ext cx="1108075" cy="952500"/>
            <a:chOff x="960" y="1200"/>
            <a:chExt cx="1030" cy="858"/>
          </a:xfrm>
        </p:grpSpPr>
        <p:pic>
          <p:nvPicPr>
            <p:cNvPr id="15385" name="Picture 20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200"/>
              <a:ext cx="1030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5362" name="Object 21"/>
            <p:cNvGraphicFramePr>
              <a:graphicFrameLocks noChangeAspect="1"/>
            </p:cNvGraphicFramePr>
            <p:nvPr/>
          </p:nvGraphicFramePr>
          <p:xfrm>
            <a:off x="1152" y="1296"/>
            <a:ext cx="480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CorelDRAW" r:id="rId5" imgW="3227760" imgH="2374560" progId="">
                    <p:embed/>
                  </p:oleObj>
                </mc:Choice>
                <mc:Fallback>
                  <p:oleObj name="CorelDRAW" r:id="rId5" imgW="3227760" imgH="23745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296"/>
                          <a:ext cx="480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375" name="Picture 22" descr="moni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423988"/>
            <a:ext cx="10302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497138" y="4037013"/>
            <a:ext cx="906462" cy="530225"/>
            <a:chOff x="2497138" y="4037013"/>
            <a:chExt cx="906463" cy="530225"/>
          </a:xfrm>
        </p:grpSpPr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2497138" y="4037013"/>
              <a:ext cx="592138" cy="5302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400"/>
                <a:t>Fix Up</a:t>
              </a:r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>
              <a:off x="3148013" y="4287838"/>
              <a:ext cx="2555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741363" y="2667000"/>
            <a:ext cx="1468438" cy="708025"/>
            <a:chOff x="371" y="2352"/>
            <a:chExt cx="925" cy="446"/>
          </a:xfrm>
        </p:grpSpPr>
        <p:sp>
          <p:nvSpPr>
            <p:cNvPr id="15381" name="Text Box 25"/>
            <p:cNvSpPr txBox="1">
              <a:spLocks noChangeArrowheads="1"/>
            </p:cNvSpPr>
            <p:nvPr/>
          </p:nvSpPr>
          <p:spPr bwMode="auto">
            <a:xfrm>
              <a:off x="371" y="2352"/>
              <a:ext cx="781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latin typeface="+mn-lt"/>
                </a:rPr>
                <a:t>Response </a:t>
              </a:r>
            </a:p>
            <a:p>
              <a:pPr algn="ctr"/>
              <a:r>
                <a:rPr lang="en-US" sz="2000">
                  <a:latin typeface="+mn-lt"/>
                </a:rPr>
                <a:t>time</a:t>
              </a:r>
            </a:p>
          </p:txBody>
        </p:sp>
        <p:sp>
          <p:nvSpPr>
            <p:cNvPr id="15382" name="AutoShape 26"/>
            <p:cNvSpPr>
              <a:spLocks/>
            </p:cNvSpPr>
            <p:nvPr/>
          </p:nvSpPr>
          <p:spPr bwMode="auto">
            <a:xfrm>
              <a:off x="1152" y="2496"/>
              <a:ext cx="144" cy="144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89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mtClean="0"/>
              <a:t>Example of State Inconsistency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4008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798</Words>
  <Application>Microsoft Office PowerPoint</Application>
  <PresentationFormat>On-screen Show (4:3)</PresentationFormat>
  <Paragraphs>211</Paragraphs>
  <Slides>24</Slides>
  <Notes>11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CorelDRAW</vt:lpstr>
      <vt:lpstr>Latency Can Kill: Precision and Deadline in Online Games</vt:lpstr>
      <vt:lpstr>Is It Latency or Do You Just Suck?</vt:lpstr>
      <vt:lpstr>Is It Latency or Do You Just Suck?</vt:lpstr>
      <vt:lpstr>Outline</vt:lpstr>
      <vt:lpstr>What is Network Latency?</vt:lpstr>
      <vt:lpstr>Why Does Latency Matter?</vt:lpstr>
      <vt:lpstr>Example of Unresponsiveness</vt:lpstr>
      <vt:lpstr>Why Does Latency Matter?</vt:lpstr>
      <vt:lpstr>Example of State Inconsistency</vt:lpstr>
      <vt:lpstr>Why Does Latency Matter?</vt:lpstr>
      <vt:lpstr>Outline</vt:lpstr>
      <vt:lpstr>How Much Does Latency Matter?</vt:lpstr>
      <vt:lpstr>How Much Does Latency Matter?</vt:lpstr>
      <vt:lpstr>Game Perspectives</vt:lpstr>
      <vt:lpstr>Precision and Deadline</vt:lpstr>
      <vt:lpstr>Player Performance vs. Latency</vt:lpstr>
      <vt:lpstr>Outline</vt:lpstr>
      <vt:lpstr>Methodology (1 of 3)</vt:lpstr>
      <vt:lpstr>Methodology (2 of 3)</vt:lpstr>
      <vt:lpstr>Methodology (3 of 3)</vt:lpstr>
      <vt:lpstr>Results for Precision (Tank Size)</vt:lpstr>
      <vt:lpstr>Results for Deadline (Bullet Speed)</vt:lpstr>
      <vt:lpstr>Summary</vt:lpstr>
      <vt:lpstr>What to Do About It?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Latency Can Kill: Precision and Deadline in Online Games</dc:title>
  <dc:creator>Mark Claypool</dc:creator>
  <cp:lastModifiedBy>Mark Claypool</cp:lastModifiedBy>
  <cp:revision>5</cp:revision>
  <dcterms:created xsi:type="dcterms:W3CDTF">2011-12-02T10:53:06Z</dcterms:created>
  <dcterms:modified xsi:type="dcterms:W3CDTF">2014-04-29T01:41:09Z</dcterms:modified>
</cp:coreProperties>
</file>