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9" r:id="rId4"/>
    <p:sldId id="260" r:id="rId5"/>
    <p:sldId id="285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703" autoAdjust="0"/>
  </p:normalViewPr>
  <p:slideViewPr>
    <p:cSldViewPr>
      <p:cViewPr varScale="1">
        <p:scale>
          <a:sx n="104" d="100"/>
          <a:sy n="104" d="100"/>
        </p:scale>
        <p:origin x="-18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74012474012477"/>
          <c:y val="5.5555555555555546E-2"/>
          <c:w val="0.81704781704781715"/>
          <c:h val="0.7564102564102565"/>
        </c:manualLayout>
      </c:layout>
      <c:scatterChart>
        <c:scatterStyle val="smoothMarker"/>
        <c:varyColors val="0"/>
        <c:ser>
          <c:idx val="0"/>
          <c:order val="0"/>
          <c:tx>
            <c:v>10 MPFS Clients</c:v>
          </c:tx>
          <c:spPr>
            <a:ln w="22555">
              <a:solidFill>
                <a:srgbClr val="00008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Sheet1!$A$1:$A$11</c:f>
              <c:numCache>
                <c:formatCode>General</c:formatCode>
                <c:ptCount val="11"/>
                <c:pt idx="0">
                  <c:v>100</c:v>
                </c:pt>
                <c:pt idx="1">
                  <c:v>618</c:v>
                </c:pt>
                <c:pt idx="2">
                  <c:v>1146</c:v>
                </c:pt>
                <c:pt idx="3">
                  <c:v>1664</c:v>
                </c:pt>
                <c:pt idx="4">
                  <c:v>2170</c:v>
                </c:pt>
                <c:pt idx="5">
                  <c:v>2686</c:v>
                </c:pt>
                <c:pt idx="6">
                  <c:v>3198</c:v>
                </c:pt>
                <c:pt idx="7">
                  <c:v>3414</c:v>
                </c:pt>
                <c:pt idx="8">
                  <c:v>3722</c:v>
                </c:pt>
                <c:pt idx="9">
                  <c:v>4105</c:v>
                </c:pt>
                <c:pt idx="10">
                  <c:v>4312</c:v>
                </c:pt>
              </c:numCache>
            </c:numRef>
          </c:xVal>
          <c:yVal>
            <c:numRef>
              <c:f>Sheet1!$B$1:$B$11</c:f>
              <c:numCache>
                <c:formatCode>General</c:formatCode>
                <c:ptCount val="11"/>
                <c:pt idx="0">
                  <c:v>3.6</c:v>
                </c:pt>
                <c:pt idx="1">
                  <c:v>3.5</c:v>
                </c:pt>
                <c:pt idx="2">
                  <c:v>3.6</c:v>
                </c:pt>
                <c:pt idx="3">
                  <c:v>4.0999999999999996</c:v>
                </c:pt>
                <c:pt idx="4">
                  <c:v>4.5</c:v>
                </c:pt>
                <c:pt idx="5">
                  <c:v>4.7</c:v>
                </c:pt>
                <c:pt idx="6">
                  <c:v>5.3</c:v>
                </c:pt>
                <c:pt idx="7">
                  <c:v>5.8</c:v>
                </c:pt>
                <c:pt idx="8">
                  <c:v>6.4</c:v>
                </c:pt>
                <c:pt idx="9">
                  <c:v>8</c:v>
                </c:pt>
                <c:pt idx="10">
                  <c:v>10.3</c:v>
                </c:pt>
              </c:numCache>
            </c:numRef>
          </c:yVal>
          <c:smooth val="1"/>
        </c:ser>
        <c:ser>
          <c:idx val="1"/>
          <c:order val="1"/>
          <c:tx>
            <c:v>5 MPFS Clients &amp; 5 NFS Clients</c:v>
          </c:tx>
          <c:spPr>
            <a:ln w="22555">
              <a:solidFill>
                <a:srgbClr val="FF00FF"/>
              </a:solidFill>
              <a:prstDash val="solid"/>
            </a:ln>
          </c:spPr>
          <c:marker>
            <c:symbol val="square"/>
            <c:size val="8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Sheet1!$A$1:$A$11</c:f>
              <c:numCache>
                <c:formatCode>General</c:formatCode>
                <c:ptCount val="11"/>
                <c:pt idx="0">
                  <c:v>100</c:v>
                </c:pt>
                <c:pt idx="1">
                  <c:v>618</c:v>
                </c:pt>
                <c:pt idx="2">
                  <c:v>1146</c:v>
                </c:pt>
                <c:pt idx="3">
                  <c:v>1664</c:v>
                </c:pt>
                <c:pt idx="4">
                  <c:v>2170</c:v>
                </c:pt>
                <c:pt idx="5">
                  <c:v>2686</c:v>
                </c:pt>
                <c:pt idx="6">
                  <c:v>3198</c:v>
                </c:pt>
                <c:pt idx="7">
                  <c:v>3414</c:v>
                </c:pt>
                <c:pt idx="8">
                  <c:v>3722</c:v>
                </c:pt>
                <c:pt idx="9">
                  <c:v>4105</c:v>
                </c:pt>
                <c:pt idx="10">
                  <c:v>4312</c:v>
                </c:pt>
              </c:numCache>
            </c:numRef>
          </c:xVal>
          <c:yVal>
            <c:numRef>
              <c:f>Sheet1!$C$1:$C$11</c:f>
              <c:numCache>
                <c:formatCode>General</c:formatCode>
                <c:ptCount val="11"/>
                <c:pt idx="0">
                  <c:v>3.2</c:v>
                </c:pt>
                <c:pt idx="1">
                  <c:v>3.3</c:v>
                </c:pt>
                <c:pt idx="2">
                  <c:v>3.6</c:v>
                </c:pt>
                <c:pt idx="3">
                  <c:v>4.3</c:v>
                </c:pt>
                <c:pt idx="4">
                  <c:v>4.8</c:v>
                </c:pt>
                <c:pt idx="5">
                  <c:v>5.5</c:v>
                </c:pt>
                <c:pt idx="6">
                  <c:v>7.1</c:v>
                </c:pt>
                <c:pt idx="7">
                  <c:v>12.5</c:v>
                </c:pt>
              </c:numCache>
            </c:numRef>
          </c:yVal>
          <c:smooth val="1"/>
        </c:ser>
        <c:ser>
          <c:idx val="2"/>
          <c:order val="2"/>
          <c:tx>
            <c:v>10 NFS Clients</c:v>
          </c:tx>
          <c:spPr>
            <a:ln w="22555">
              <a:solidFill>
                <a:srgbClr val="FFFF00"/>
              </a:solidFill>
              <a:prstDash val="solid"/>
            </a:ln>
          </c:spPr>
          <c:marker>
            <c:symbol val="triangle"/>
            <c:size val="8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Sheet1!$A$1:$A$11</c:f>
              <c:numCache>
                <c:formatCode>General</c:formatCode>
                <c:ptCount val="11"/>
                <c:pt idx="0">
                  <c:v>100</c:v>
                </c:pt>
                <c:pt idx="1">
                  <c:v>618</c:v>
                </c:pt>
                <c:pt idx="2">
                  <c:v>1146</c:v>
                </c:pt>
                <c:pt idx="3">
                  <c:v>1664</c:v>
                </c:pt>
                <c:pt idx="4">
                  <c:v>2170</c:v>
                </c:pt>
                <c:pt idx="5">
                  <c:v>2686</c:v>
                </c:pt>
                <c:pt idx="6">
                  <c:v>3198</c:v>
                </c:pt>
                <c:pt idx="7">
                  <c:v>3414</c:v>
                </c:pt>
                <c:pt idx="8">
                  <c:v>3722</c:v>
                </c:pt>
                <c:pt idx="9">
                  <c:v>4105</c:v>
                </c:pt>
                <c:pt idx="10">
                  <c:v>4312</c:v>
                </c:pt>
              </c:numCache>
            </c:numRef>
          </c:xVal>
          <c:yVal>
            <c:numRef>
              <c:f>Sheet1!$D$1:$D$11</c:f>
              <c:numCache>
                <c:formatCode>General</c:formatCode>
                <c:ptCount val="11"/>
                <c:pt idx="0">
                  <c:v>2.6</c:v>
                </c:pt>
                <c:pt idx="1">
                  <c:v>3</c:v>
                </c:pt>
                <c:pt idx="2">
                  <c:v>4.0999999999999996</c:v>
                </c:pt>
                <c:pt idx="3">
                  <c:v>4.3</c:v>
                </c:pt>
                <c:pt idx="4">
                  <c:v>5.2</c:v>
                </c:pt>
                <c:pt idx="5">
                  <c:v>7.1</c:v>
                </c:pt>
                <c:pt idx="6">
                  <c:v>12.6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939328"/>
        <c:axId val="151945984"/>
      </c:scatterChart>
      <c:valAx>
        <c:axId val="151939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5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Generated Load (Ops/Sec)</a:t>
                </a:r>
              </a:p>
            </c:rich>
          </c:tx>
          <c:layout>
            <c:manualLayout>
              <c:xMode val="edge"/>
              <c:yMode val="edge"/>
              <c:x val="0.37214137214137216"/>
              <c:y val="0.90598290598290576"/>
            </c:manualLayout>
          </c:layout>
          <c:overlay val="0"/>
          <c:spPr>
            <a:noFill/>
            <a:ln w="4510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563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9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1945984"/>
        <c:crosses val="autoZero"/>
        <c:crossBetween val="midCat"/>
      </c:valAx>
      <c:valAx>
        <c:axId val="1519459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5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Response Time (Msec/Op)</a:t>
                </a:r>
              </a:p>
            </c:rich>
          </c:tx>
          <c:layout>
            <c:manualLayout>
              <c:xMode val="edge"/>
              <c:yMode val="edge"/>
              <c:x val="2.2869022869022877E-2"/>
              <c:y val="0.10256410256410257"/>
            </c:manualLayout>
          </c:layout>
          <c:overlay val="0"/>
          <c:spPr>
            <a:noFill/>
            <a:ln w="4510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563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9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1939328"/>
        <c:crosses val="autoZero"/>
        <c:crossBetween val="midCat"/>
      </c:valAx>
      <c:spPr>
        <a:noFill/>
        <a:ln w="22555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4137214137214141"/>
          <c:y val="6.4102564102564111E-2"/>
          <c:w val="0.30145530145530147"/>
          <c:h val="0.39743589743589747"/>
        </c:manualLayout>
      </c:layout>
      <c:overlay val="0"/>
      <c:spPr>
        <a:solidFill>
          <a:srgbClr val="FFFFFF"/>
        </a:solidFill>
        <a:ln w="5639">
          <a:solidFill>
            <a:srgbClr val="000000"/>
          </a:solidFill>
          <a:prstDash val="solid"/>
        </a:ln>
      </c:spPr>
      <c:txPr>
        <a:bodyPr/>
        <a:lstStyle/>
        <a:p>
          <a:pPr>
            <a:defRPr sz="1634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42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72C3B-DA1D-485A-9E0D-31A5227E4E38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5BB16-793E-4FC4-B758-15D98EE6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7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D1B6B-9784-4444-908F-03719905ED1D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81A24-BFE5-4CDD-B64D-3371892B9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8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1A24-BFE5-4CDD-B64D-3371892B93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65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SoftNAS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Cloud™ Features 5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1A24-BFE5-4CDD-B64D-3371892B938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4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6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6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1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4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2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5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4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0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B7D-7474-4CE0-995A-9CCE537C577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31B7D-7474-4CE0-995A-9CCE537C577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21CB4-3D5B-4355-A380-7D2051DB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1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pi.edu/Academics/CCC/Help/Unix/snapshots.html" TargetMode="External"/><Relationship Id="rId2" Type="http://schemas.openxmlformats.org/officeDocument/2006/relationships/hyperlink" Target="http://www.netapp.com/us/library/white-papers/wp_3002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112" y="990600"/>
            <a:ext cx="7772400" cy="1470025"/>
          </a:xfrm>
        </p:spPr>
        <p:txBody>
          <a:bodyPr/>
          <a:lstStyle/>
          <a:p>
            <a:r>
              <a:rPr lang="en-US" dirty="0"/>
              <a:t>File System Design for </a:t>
            </a:r>
            <a:r>
              <a:rPr lang="en-US" smtClean="0"/>
              <a:t>an NFS </a:t>
            </a:r>
            <a:r>
              <a:rPr lang="en-US" dirty="0"/>
              <a:t>File Server Appliance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4912" y="2746375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Dave </a:t>
            </a:r>
            <a:r>
              <a:rPr lang="en-US" dirty="0" err="1" smtClean="0">
                <a:solidFill>
                  <a:srgbClr val="000000"/>
                </a:solidFill>
              </a:rPr>
              <a:t>Hitz</a:t>
            </a:r>
            <a:r>
              <a:rPr lang="en-US" dirty="0" smtClean="0">
                <a:solidFill>
                  <a:srgbClr val="000000"/>
                </a:solidFill>
              </a:rPr>
              <a:t>, James Lau, and Michael Malcolm</a:t>
            </a:r>
            <a:endParaRPr lang="en-US" dirty="0" smtClean="0"/>
          </a:p>
          <a:p>
            <a:pPr lvl="1">
              <a:buClr>
                <a:srgbClr val="009900"/>
              </a:buClr>
              <a:buSzPct val="150000"/>
            </a:pPr>
            <a:r>
              <a:rPr lang="en-US" sz="2200" b="1" dirty="0" smtClean="0"/>
              <a:t>Technical Report TR3002</a:t>
            </a:r>
          </a:p>
          <a:p>
            <a:pPr lvl="1">
              <a:buClr>
                <a:srgbClr val="009900"/>
              </a:buClr>
              <a:buSzPct val="150000"/>
            </a:pPr>
            <a:r>
              <a:rPr lang="en-US" sz="2200" b="1" dirty="0" smtClean="0"/>
              <a:t> NetApp</a:t>
            </a:r>
          </a:p>
          <a:p>
            <a:pPr lvl="1">
              <a:buClr>
                <a:srgbClr val="009900"/>
              </a:buClr>
              <a:buSzPct val="150000"/>
            </a:pPr>
            <a:r>
              <a:rPr lang="en-US" sz="2200" b="1" dirty="0" smtClean="0"/>
              <a:t>2002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0820" y="5105400"/>
            <a:ext cx="733925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hlinkClick r:id="rId2"/>
              </a:rPr>
              <a:t>http://www.netapp.com/us/library/white-papers/wp_3002.html</a:t>
            </a:r>
            <a:r>
              <a:rPr lang="en-US" sz="2800" b="1" dirty="0" smtClean="0">
                <a:solidFill>
                  <a:srgbClr val="CC0000"/>
                </a:solidFill>
              </a:rPr>
              <a:t> </a:t>
            </a:r>
          </a:p>
          <a:p>
            <a:r>
              <a:rPr lang="en-US" b="1" dirty="0" smtClean="0"/>
              <a:t>(At </a:t>
            </a:r>
            <a:r>
              <a:rPr lang="en-US" b="1" dirty="0" smtClean="0">
                <a:solidFill>
                  <a:srgbClr val="CC0000"/>
                </a:solidFill>
              </a:rPr>
              <a:t>WPI</a:t>
            </a:r>
            <a:r>
              <a:rPr lang="en-US" b="1" dirty="0" smtClean="0"/>
              <a:t>:</a:t>
            </a:r>
            <a:r>
              <a:rPr lang="en-US" sz="2800" b="1" dirty="0" smtClean="0"/>
              <a:t> </a:t>
            </a:r>
            <a:r>
              <a:rPr lang="en-US" b="1" dirty="0" smtClean="0">
                <a:hlinkClick r:id="rId3"/>
              </a:rPr>
              <a:t>http://www.wpi.edu/Academics/CCC/Help/Unix/snapshots.html</a:t>
            </a:r>
            <a:r>
              <a:rPr lang="en-US" b="1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576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Snapshots at WPI (Linux)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652" y="5617419"/>
            <a:ext cx="6858000" cy="457200"/>
          </a:xfrm>
        </p:spPr>
        <p:txBody>
          <a:bodyPr/>
          <a:lstStyle/>
          <a:p>
            <a:r>
              <a:rPr lang="en-US" sz="2000" dirty="0" smtClean="0"/>
              <a:t>24?  Not sure of times … </a:t>
            </a:r>
            <a:endParaRPr lang="en-US" sz="2000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60052" y="1502619"/>
            <a:ext cx="81534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dirty="0" err="1"/>
              <a:t>claypool</a:t>
            </a:r>
            <a:r>
              <a:rPr lang="en-US" sz="1600" dirty="0"/>
              <a:t> 32 </a:t>
            </a:r>
            <a:r>
              <a:rPr lang="en-US" sz="1600" dirty="0" smtClean="0"/>
              <a:t>CCCWORK1% </a:t>
            </a:r>
            <a:r>
              <a:rPr lang="en-US" sz="1600" dirty="0" err="1" smtClean="0"/>
              <a:t>pwd</a:t>
            </a:r>
            <a:endParaRPr lang="en-US" sz="1600" dirty="0"/>
          </a:p>
          <a:p>
            <a:r>
              <a:rPr lang="en-US" sz="1600" dirty="0"/>
              <a:t>/home/</a:t>
            </a:r>
            <a:r>
              <a:rPr lang="en-US" sz="1600" dirty="0" err="1"/>
              <a:t>claypool</a:t>
            </a:r>
            <a:r>
              <a:rPr lang="en-US" sz="1600" dirty="0" smtClean="0"/>
              <a:t>/.</a:t>
            </a:r>
            <a:r>
              <a:rPr lang="en-US" sz="1600" dirty="0" err="1" smtClean="0"/>
              <a:t>ckpt</a:t>
            </a:r>
            <a:endParaRPr lang="en-US" sz="1600" dirty="0"/>
          </a:p>
          <a:p>
            <a:r>
              <a:rPr lang="en-US" sz="1600" dirty="0" err="1" smtClean="0"/>
              <a:t>claypool</a:t>
            </a:r>
            <a:r>
              <a:rPr lang="en-US" sz="1600" dirty="0" smtClean="0"/>
              <a:t> 33 CCCWORK1% </a:t>
            </a:r>
            <a:r>
              <a:rPr lang="en-US" sz="1600" dirty="0" err="1" smtClean="0"/>
              <a:t>ls</a:t>
            </a:r>
            <a:endParaRPr lang="en-US" sz="1600" dirty="0"/>
          </a:p>
          <a:p>
            <a:r>
              <a:rPr lang="en-US" sz="1600" dirty="0"/>
              <a:t>2010_08_21_12.15.30_America_New_York/ 2014_03_23_00.39.23_America_New_York/</a:t>
            </a:r>
          </a:p>
          <a:p>
            <a:r>
              <a:rPr lang="en-US" sz="1600" dirty="0"/>
              <a:t>2014_02_01_00.34.45_America_New_York/ 2014_03_24_00.39.45_America_New_York/</a:t>
            </a:r>
          </a:p>
          <a:p>
            <a:r>
              <a:rPr lang="en-US" sz="1600" dirty="0"/>
              <a:t>2014_02_08_00.34.29_America_New_York/ 2014_03_24_09.39.26_America_New_York/</a:t>
            </a:r>
          </a:p>
          <a:p>
            <a:r>
              <a:rPr lang="en-US" sz="1600" dirty="0"/>
              <a:t>2014_02_15_00.35.58_America_New_York/ 2014_03_24_12.39.24_America_New_York/</a:t>
            </a:r>
          </a:p>
          <a:p>
            <a:r>
              <a:rPr lang="en-US" sz="1600" dirty="0"/>
              <a:t>2014_02_22_00.35.50_America_New_York/ 2014_03_24_15.39.33_America_New_York/</a:t>
            </a:r>
          </a:p>
          <a:p>
            <a:r>
              <a:rPr lang="en-US" sz="1600" dirty="0"/>
              <a:t>2014_03_01_00.37.14_America_New_York/ 2014_03_24_18.39.25_America_New_York/</a:t>
            </a:r>
          </a:p>
          <a:p>
            <a:r>
              <a:rPr lang="en-US" sz="1600" dirty="0"/>
              <a:t>2014_03_08_00.38.25_America_New_York/ 2014_03_24_21.39.35_America_New_York/</a:t>
            </a:r>
          </a:p>
          <a:p>
            <a:r>
              <a:rPr lang="en-US" sz="1600" dirty="0"/>
              <a:t>2014_03_15_00.38.11_America_New_York/ 2014_03_25_00.39.53_America_New_York/</a:t>
            </a:r>
          </a:p>
          <a:p>
            <a:r>
              <a:rPr lang="en-US" sz="1600" dirty="0"/>
              <a:t>2014_03_19_00.38.23_America_New_York/ 2014_03_25_03.39.11_America_New_York/</a:t>
            </a:r>
          </a:p>
          <a:p>
            <a:r>
              <a:rPr lang="en-US" sz="1600" dirty="0"/>
              <a:t>2014_03_20_00.38.47_America_New_York/ 2014_03_25_06.28.53_America_New_York/</a:t>
            </a:r>
          </a:p>
          <a:p>
            <a:r>
              <a:rPr lang="en-US" sz="1600" dirty="0"/>
              <a:t>2014_03_21_00.39.06_America_New_York/ 2014_03_25_06.38.33_America_New_York/</a:t>
            </a:r>
          </a:p>
          <a:p>
            <a:r>
              <a:rPr lang="en-US" sz="1600" dirty="0"/>
              <a:t>2014_03_22_00.39.45_America_New_York/ 2014_03_25_06.39.19_America_New_York/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4235" y="1467394"/>
            <a:ext cx="2014269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ckpt</a:t>
            </a:r>
            <a:r>
              <a:rPr lang="en-US" dirty="0" smtClean="0"/>
              <a:t> = “checkpoint”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68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Snapshots at WPI (Windows)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590549"/>
          </a:xfrm>
        </p:spPr>
        <p:txBody>
          <a:bodyPr/>
          <a:lstStyle/>
          <a:p>
            <a:r>
              <a:rPr lang="en-US" sz="2000" dirty="0" smtClean="0"/>
              <a:t>Mount UNIX space, add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ckpt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smtClean="0"/>
              <a:t>to end</a:t>
            </a:r>
            <a:endParaRPr lang="en-US" sz="20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5867400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6096000"/>
            <a:ext cx="7772400" cy="590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Can also right-click on file and choose “restore previous version”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1942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Introduction		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Snapshots : User Level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WAFL Implementation		(</a:t>
            </a:r>
            <a:r>
              <a:rPr lang="en-US">
                <a:solidFill>
                  <a:srgbClr val="FF0000"/>
                </a:solidFill>
              </a:rPr>
              <a:t>next</a:t>
            </a:r>
            <a:r>
              <a:rPr lang="en-US"/>
              <a:t>)</a:t>
            </a:r>
          </a:p>
          <a:p>
            <a:r>
              <a:rPr lang="en-US"/>
              <a:t>Snapshots: System Level</a:t>
            </a:r>
          </a:p>
          <a:p>
            <a:r>
              <a:rPr lang="en-US"/>
              <a:t>Performance</a:t>
            </a:r>
          </a:p>
          <a:p>
            <a:r>
              <a:rPr lang="en-US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537592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WAFL File Descriptors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I-node </a:t>
            </a:r>
            <a:r>
              <a:rPr lang="en-US" sz="2400" dirty="0"/>
              <a:t>based system with 4 KB blocks</a:t>
            </a:r>
          </a:p>
          <a:p>
            <a:r>
              <a:rPr lang="en-US" sz="2400" dirty="0" smtClean="0"/>
              <a:t>I-node </a:t>
            </a:r>
            <a:r>
              <a:rPr lang="en-US" sz="2400" dirty="0"/>
              <a:t>has 16 </a:t>
            </a:r>
            <a:r>
              <a:rPr lang="en-US" sz="2400" dirty="0" smtClean="0"/>
              <a:t>pointers, which vary in type depending upon file size</a:t>
            </a:r>
            <a:endParaRPr lang="en-US" sz="2400" dirty="0"/>
          </a:p>
          <a:p>
            <a:pPr lvl="1"/>
            <a:r>
              <a:rPr lang="en-US" sz="2000" dirty="0"/>
              <a:t>For files smaller than 64 KB:</a:t>
            </a:r>
          </a:p>
          <a:p>
            <a:pPr lvl="2"/>
            <a:r>
              <a:rPr lang="en-US" sz="1800" dirty="0"/>
              <a:t>Each pointer points to data block</a:t>
            </a:r>
          </a:p>
          <a:p>
            <a:pPr lvl="1"/>
            <a:r>
              <a:rPr lang="en-US" sz="2000" dirty="0"/>
              <a:t>For files larger than 64 KB:</a:t>
            </a:r>
          </a:p>
          <a:p>
            <a:pPr lvl="2"/>
            <a:r>
              <a:rPr lang="en-US" sz="1800" dirty="0"/>
              <a:t>Each pointer points to indirect block</a:t>
            </a:r>
          </a:p>
          <a:p>
            <a:pPr lvl="1"/>
            <a:r>
              <a:rPr lang="en-US" sz="2000" dirty="0"/>
              <a:t>For really large files:</a:t>
            </a:r>
          </a:p>
          <a:p>
            <a:pPr lvl="2"/>
            <a:r>
              <a:rPr lang="en-US" sz="1800" dirty="0"/>
              <a:t>Each pointer points to doubly-indirect block</a:t>
            </a:r>
          </a:p>
          <a:p>
            <a:r>
              <a:rPr lang="en-US" sz="2400" dirty="0"/>
              <a:t>For very small files (less than 64 bytes), data kept in </a:t>
            </a:r>
            <a:r>
              <a:rPr lang="en-US" sz="2400" dirty="0" err="1" smtClean="0"/>
              <a:t>i</a:t>
            </a:r>
            <a:r>
              <a:rPr lang="en-US" sz="2400" dirty="0" smtClean="0"/>
              <a:t>-node </a:t>
            </a:r>
            <a:r>
              <a:rPr lang="en-US" sz="2400" dirty="0"/>
              <a:t>instead of pointers</a:t>
            </a:r>
          </a:p>
        </p:txBody>
      </p:sp>
    </p:spTree>
    <p:extLst>
      <p:ext uri="{BB962C8B-B14F-4D97-AF65-F5344CB8AC3E}">
        <p14:creationId xmlns:p14="http://schemas.microsoft.com/office/powerpoint/2010/main" val="811537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WAFL Meta-Data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Meta-data stored in files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I-node </a:t>
            </a:r>
            <a:r>
              <a:rPr lang="en-US" dirty="0"/>
              <a:t>file – stores </a:t>
            </a:r>
            <a:r>
              <a:rPr lang="en-US" dirty="0" err="1" smtClean="0"/>
              <a:t>i</a:t>
            </a:r>
            <a:r>
              <a:rPr lang="en-US" dirty="0" smtClean="0"/>
              <a:t>-nodes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Block-map file – stores free blocks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I-node-map </a:t>
            </a:r>
            <a:r>
              <a:rPr lang="en-US" dirty="0"/>
              <a:t>file – identifies free </a:t>
            </a:r>
            <a:r>
              <a:rPr lang="en-US" dirty="0" err="1" smtClean="0"/>
              <a:t>i</a:t>
            </a:r>
            <a:r>
              <a:rPr lang="en-US" dirty="0" smtClean="0"/>
              <a:t>-nodes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pic>
        <p:nvPicPr>
          <p:cNvPr id="243718" name="Picture 6" descr="FIG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29001"/>
            <a:ext cx="6477000" cy="236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779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Zoom of WAFL Meta-Data </a:t>
            </a:r>
            <a:br>
              <a:rPr lang="en-US"/>
            </a:br>
            <a:r>
              <a:rPr lang="en-US"/>
              <a:t>(Tree of Blocks)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772400" cy="1143000"/>
          </a:xfrm>
        </p:spPr>
        <p:txBody>
          <a:bodyPr/>
          <a:lstStyle/>
          <a:p>
            <a:r>
              <a:rPr lang="en-US" sz="2400" dirty="0"/>
              <a:t>Root </a:t>
            </a:r>
            <a:r>
              <a:rPr lang="en-US" sz="2400" dirty="0" err="1" smtClean="0"/>
              <a:t>i</a:t>
            </a:r>
            <a:r>
              <a:rPr lang="en-US" sz="2400" dirty="0" smtClean="0"/>
              <a:t>-node </a:t>
            </a:r>
            <a:r>
              <a:rPr lang="en-US" sz="2400" dirty="0"/>
              <a:t>must be in fixed location</a:t>
            </a:r>
          </a:p>
          <a:p>
            <a:r>
              <a:rPr lang="en-US" sz="2400" dirty="0"/>
              <a:t>Other blocks can be written anywhere</a:t>
            </a:r>
          </a:p>
        </p:txBody>
      </p:sp>
      <p:grpSp>
        <p:nvGrpSpPr>
          <p:cNvPr id="244744" name="Group 8"/>
          <p:cNvGrpSpPr>
            <a:grpSpLocks/>
          </p:cNvGrpSpPr>
          <p:nvPr/>
        </p:nvGrpSpPr>
        <p:grpSpPr bwMode="auto">
          <a:xfrm>
            <a:off x="2146300" y="2133600"/>
            <a:ext cx="4851400" cy="2590800"/>
            <a:chOff x="-10" y="0"/>
            <a:chExt cx="3056" cy="1632"/>
          </a:xfrm>
        </p:grpSpPr>
        <p:sp>
          <p:nvSpPr>
            <p:cNvPr id="2447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4742" name="Rectangle 6"/>
            <p:cNvSpPr>
              <a:spLocks noChangeArrowheads="1"/>
            </p:cNvSpPr>
            <p:nvPr/>
          </p:nvSpPr>
          <p:spPr bwMode="auto">
            <a:xfrm>
              <a:off x="-10" y="0"/>
              <a:ext cx="3056" cy="1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en-US" sz="15500">
                  <a:solidFill>
                    <a:srgbClr val="000000"/>
                  </a:solidFill>
                  <a:latin typeface="Arial" charset="0"/>
                </a:rPr>
                <a:t> </a:t>
              </a:r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 </a:t>
              </a:r>
            </a:p>
          </p:txBody>
        </p:sp>
      </p:grpSp>
      <p:pic>
        <p:nvPicPr>
          <p:cNvPr id="244743" name="Picture 7" descr="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162800" cy="381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933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Snapshots (1 of 2)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838200"/>
          </a:xfrm>
        </p:spPr>
        <p:txBody>
          <a:bodyPr>
            <a:normAutofit/>
          </a:bodyPr>
          <a:lstStyle/>
          <a:p>
            <a:r>
              <a:rPr lang="en-US" sz="2000" dirty="0"/>
              <a:t>Copy root </a:t>
            </a:r>
            <a:r>
              <a:rPr lang="en-US" sz="2000" dirty="0" err="1" smtClean="0"/>
              <a:t>i</a:t>
            </a:r>
            <a:r>
              <a:rPr lang="en-US" sz="2000" dirty="0" smtClean="0"/>
              <a:t>-node </a:t>
            </a:r>
            <a:r>
              <a:rPr lang="en-US" sz="2000" dirty="0"/>
              <a:t>only, copy on write for changed data blocks</a:t>
            </a:r>
          </a:p>
        </p:txBody>
      </p:sp>
      <p:grpSp>
        <p:nvGrpSpPr>
          <p:cNvPr id="245767" name="Group 7"/>
          <p:cNvGrpSpPr>
            <a:grpSpLocks/>
          </p:cNvGrpSpPr>
          <p:nvPr/>
        </p:nvGrpSpPr>
        <p:grpSpPr bwMode="auto">
          <a:xfrm>
            <a:off x="2163763" y="2667000"/>
            <a:ext cx="4818062" cy="1524000"/>
            <a:chOff x="0" y="0"/>
            <a:chExt cx="3035" cy="960"/>
          </a:xfrm>
        </p:grpSpPr>
        <p:sp>
          <p:nvSpPr>
            <p:cNvPr id="24576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576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516" cy="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en-US" sz="8500">
                  <a:solidFill>
                    <a:srgbClr val="000000"/>
                  </a:solidFill>
                  <a:latin typeface="Arial" charset="0"/>
                </a:rPr>
                <a:t> </a:t>
              </a:r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 </a:t>
              </a:r>
            </a:p>
          </p:txBody>
        </p:sp>
      </p:grp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426720" y="5096932"/>
            <a:ext cx="741341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Over </a:t>
            </a:r>
            <a:r>
              <a:rPr lang="en-US" sz="2000" dirty="0"/>
              <a:t>time, old snapshot references more and more </a:t>
            </a:r>
            <a:r>
              <a:rPr lang="en-US" sz="2000" dirty="0" smtClean="0"/>
              <a:t>data blocks </a:t>
            </a:r>
            <a:r>
              <a:rPr lang="en-US" sz="2000" dirty="0"/>
              <a:t>that are not 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Rate </a:t>
            </a:r>
            <a:r>
              <a:rPr lang="en-US" sz="2000" dirty="0"/>
              <a:t>of file change determines how many </a:t>
            </a:r>
            <a:r>
              <a:rPr lang="en-US" sz="2000" dirty="0" smtClean="0"/>
              <a:t>snapshots can </a:t>
            </a:r>
            <a:r>
              <a:rPr lang="en-US" sz="2000" dirty="0"/>
              <a:t>be stored on </a:t>
            </a:r>
            <a:r>
              <a:rPr lang="en-US" sz="2000" dirty="0" smtClean="0"/>
              <a:t>system</a:t>
            </a:r>
            <a:endParaRPr lang="en-US" sz="2000" dirty="0"/>
          </a:p>
        </p:txBody>
      </p:sp>
      <p:pic>
        <p:nvPicPr>
          <p:cNvPr id="1028" name="Picture 4" descr="https://www.softnas.com/wp/wp-content/uploads/2013/07/Feature-Snapshots-Fu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83270"/>
            <a:ext cx="8020050" cy="341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927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Snapshots (2 of 2)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dirty="0"/>
              <a:t>When disk block modified, must modify </a:t>
            </a:r>
            <a:r>
              <a:rPr lang="en-US" dirty="0" smtClean="0"/>
              <a:t>meta-data (indirect pointers) </a:t>
            </a:r>
            <a:r>
              <a:rPr lang="en-US" dirty="0"/>
              <a:t>as well</a:t>
            </a:r>
          </a:p>
        </p:txBody>
      </p:sp>
      <p:grpSp>
        <p:nvGrpSpPr>
          <p:cNvPr id="246791" name="Group 7"/>
          <p:cNvGrpSpPr>
            <a:grpSpLocks/>
          </p:cNvGrpSpPr>
          <p:nvPr/>
        </p:nvGrpSpPr>
        <p:grpSpPr bwMode="auto">
          <a:xfrm>
            <a:off x="2163763" y="2408238"/>
            <a:ext cx="4818062" cy="2041525"/>
            <a:chOff x="0" y="0"/>
            <a:chExt cx="3035" cy="1286"/>
          </a:xfrm>
        </p:grpSpPr>
        <p:sp>
          <p:nvSpPr>
            <p:cNvPr id="24678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7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156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Arial" charset="0"/>
                  <a:cs typeface="Arial" charset="0"/>
                </a:rPr>
                <a:t>  </a:t>
              </a:r>
              <a:r>
                <a:rPr lang="en-US" sz="11900">
                  <a:solidFill>
                    <a:srgbClr val="000000"/>
                  </a:solidFill>
                  <a:latin typeface="Arial" charset="0"/>
                  <a:cs typeface="Arial" charset="0"/>
                </a:rPr>
                <a:t> </a:t>
              </a:r>
              <a:r>
                <a:rPr lang="en-US" sz="900">
                  <a:solidFill>
                    <a:srgbClr val="000000"/>
                  </a:solidFill>
                  <a:latin typeface="Arial" charset="0"/>
                  <a:cs typeface="Arial" charset="0"/>
                </a:rPr>
                <a:t>                                                                                                    </a:t>
              </a:r>
            </a:p>
          </p:txBody>
        </p:sp>
      </p:grpSp>
      <p:pic>
        <p:nvPicPr>
          <p:cNvPr id="246790" name="Picture 6" descr="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80806"/>
            <a:ext cx="5566725" cy="33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792" name="Text Box 8"/>
          <p:cNvSpPr txBox="1">
            <a:spLocks noChangeArrowheads="1"/>
          </p:cNvSpPr>
          <p:nvPr/>
        </p:nvSpPr>
        <p:spPr bwMode="auto">
          <a:xfrm>
            <a:off x="2362200" y="6096000"/>
            <a:ext cx="42335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 Batch, to improve I/O performance</a:t>
            </a:r>
          </a:p>
        </p:txBody>
      </p:sp>
      <p:sp>
        <p:nvSpPr>
          <p:cNvPr id="2" name="AutoShape 2" descr="ZFS Copy On Writ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63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Points (1 of 2)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order to avoid consistency checks after unclean shutdown, WAFL creates </a:t>
            </a:r>
            <a:r>
              <a:rPr lang="en-US" dirty="0" smtClean="0"/>
              <a:t>special </a:t>
            </a:r>
            <a:r>
              <a:rPr lang="en-US" dirty="0"/>
              <a:t>snapshot </a:t>
            </a:r>
            <a:r>
              <a:rPr lang="en-US" dirty="0" smtClean="0"/>
              <a:t>called </a:t>
            </a:r>
            <a:r>
              <a:rPr lang="en-US" i="1" dirty="0"/>
              <a:t>consistency point</a:t>
            </a:r>
            <a:r>
              <a:rPr lang="en-US" dirty="0"/>
              <a:t> every few seconds</a:t>
            </a:r>
          </a:p>
          <a:p>
            <a:pPr lvl="1"/>
            <a:r>
              <a:rPr lang="en-US" dirty="0"/>
              <a:t>Not accessible via NFS</a:t>
            </a:r>
          </a:p>
          <a:p>
            <a:r>
              <a:rPr lang="en-US" dirty="0"/>
              <a:t>Batched operations are written to disk each consistency point</a:t>
            </a:r>
          </a:p>
          <a:p>
            <a:r>
              <a:rPr lang="en-US" dirty="0"/>
              <a:t>In between consistency points, data only written to RAM</a:t>
            </a:r>
          </a:p>
        </p:txBody>
      </p:sp>
    </p:spTree>
    <p:extLst>
      <p:ext uri="{BB962C8B-B14F-4D97-AF65-F5344CB8AC3E}">
        <p14:creationId xmlns:p14="http://schemas.microsoft.com/office/powerpoint/2010/main" val="3998635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Points (2 of 2)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WAFL </a:t>
            </a:r>
            <a:r>
              <a:rPr lang="en-US" sz="2400" dirty="0" smtClean="0"/>
              <a:t>uses NVRAM </a:t>
            </a:r>
            <a:r>
              <a:rPr lang="en-US" sz="2400" dirty="0"/>
              <a:t>(NV = Non-Volatile):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(NVRAM </a:t>
            </a:r>
            <a:r>
              <a:rPr lang="en-US" sz="2200" dirty="0" smtClean="0"/>
              <a:t>is DRAM with batteries </a:t>
            </a:r>
            <a:r>
              <a:rPr lang="en-US" sz="2200" dirty="0"/>
              <a:t>to avoid losing during unexpected </a:t>
            </a:r>
            <a:r>
              <a:rPr lang="en-US" sz="2200" dirty="0" err="1" smtClean="0"/>
              <a:t>poweroff</a:t>
            </a:r>
            <a:r>
              <a:rPr lang="en-US" sz="2200" dirty="0" smtClean="0"/>
              <a:t>, some servers now just solid-state or hybrid)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NFS requests are logged to NVRAM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Upon unclean shutdown, re-apply NFS requests to last consistency point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Upon clean shutdown, create consistency point and turnoff NVRAM until needed (to save </a:t>
            </a:r>
            <a:r>
              <a:rPr lang="en-US" sz="2200" dirty="0" smtClean="0"/>
              <a:t>power/batteries</a:t>
            </a:r>
            <a:r>
              <a:rPr lang="en-US" sz="22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Note, typical FS uses NVRAM for </a:t>
            </a:r>
            <a:r>
              <a:rPr lang="en-US" sz="2400" dirty="0" smtClean="0"/>
              <a:t>metadata write cache instead of just logs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Uses more NVRAM space (WAFL logs are smaller)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Ex: “rename” needs 32 KB, WAFL needs 150 bytes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Ex: write </a:t>
            </a:r>
            <a:r>
              <a:rPr lang="en-US" sz="2000" dirty="0" smtClean="0"/>
              <a:t>8 KB </a:t>
            </a:r>
            <a:r>
              <a:rPr lang="en-US" sz="2000" dirty="0"/>
              <a:t>needs 3 blocks (data, </a:t>
            </a:r>
            <a:r>
              <a:rPr lang="en-US" sz="2000" dirty="0" err="1" smtClean="0"/>
              <a:t>i</a:t>
            </a:r>
            <a:r>
              <a:rPr lang="en-US" sz="2000" dirty="0" smtClean="0"/>
              <a:t>-node</a:t>
            </a:r>
            <a:r>
              <a:rPr lang="en-US" sz="2000" dirty="0"/>
              <a:t>, indirect pointer), WAFL needs 1 block (data) plus 120 bytes for log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Slower response time for typical FS than for </a:t>
            </a:r>
            <a:r>
              <a:rPr lang="en-US" sz="2200" dirty="0" smtClean="0"/>
              <a:t>WAFL (although WAFL may be a bit slower upon restart)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8525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 general, </a:t>
            </a:r>
            <a:r>
              <a:rPr lang="en-US" i="1" dirty="0" smtClean="0"/>
              <a:t>appliance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device </a:t>
            </a:r>
            <a:r>
              <a:rPr lang="en-US" dirty="0"/>
              <a:t>designed to perform </a:t>
            </a:r>
            <a:r>
              <a:rPr lang="en-US" dirty="0" smtClean="0"/>
              <a:t>specific </a:t>
            </a:r>
            <a:r>
              <a:rPr lang="en-US" dirty="0"/>
              <a:t>function</a:t>
            </a:r>
          </a:p>
          <a:p>
            <a:pPr>
              <a:lnSpc>
                <a:spcPct val="90000"/>
              </a:lnSpc>
            </a:pPr>
            <a:r>
              <a:rPr lang="en-US" dirty="0"/>
              <a:t>Distributed systems trend has been to use appliances instead of general purpose computers. Examples: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routers</a:t>
            </a:r>
            <a:r>
              <a:rPr lang="en-US" dirty="0"/>
              <a:t> from Cisco and </a:t>
            </a:r>
            <a:r>
              <a:rPr lang="en-US" dirty="0" err="1"/>
              <a:t>Avici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network </a:t>
            </a:r>
            <a:r>
              <a:rPr lang="en-US" i="1" dirty="0"/>
              <a:t>terminals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network </a:t>
            </a:r>
            <a:r>
              <a:rPr lang="en-US" i="1" dirty="0"/>
              <a:t>printers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For files, not just another computer with your files, but new </a:t>
            </a:r>
            <a:r>
              <a:rPr lang="en-US" dirty="0"/>
              <a:t>type of network </a:t>
            </a:r>
            <a:r>
              <a:rPr lang="en-US" dirty="0" smtClean="0"/>
              <a:t>appliance</a:t>
            </a:r>
          </a:p>
          <a:p>
            <a:pPr lvl="1">
              <a:lnSpc>
                <a:spcPct val="90000"/>
              </a:lnSpc>
              <a:buNone/>
            </a:pP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i="1" dirty="0" smtClean="0"/>
              <a:t>Network </a:t>
            </a:r>
            <a:r>
              <a:rPr lang="en-US" i="1" dirty="0"/>
              <a:t>File System (NFS) file server</a:t>
            </a:r>
          </a:p>
        </p:txBody>
      </p:sp>
    </p:spTree>
    <p:extLst>
      <p:ext uri="{BB962C8B-B14F-4D97-AF65-F5344CB8AC3E}">
        <p14:creationId xmlns:p14="http://schemas.microsoft.com/office/powerpoint/2010/main" val="1337874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 Allocation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Write times dominate NFS </a:t>
            </a:r>
            <a:r>
              <a:rPr lang="en-US" dirty="0" smtClean="0"/>
              <a:t>performance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Read caches at client are large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Up to 5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/>
              <a:t>as many write operations as read operations at server</a:t>
            </a:r>
          </a:p>
          <a:p>
            <a:pPr>
              <a:lnSpc>
                <a:spcPct val="90000"/>
              </a:lnSpc>
            </a:pPr>
            <a:r>
              <a:rPr lang="en-US" dirty="0"/>
              <a:t>WAFL batches write </a:t>
            </a:r>
            <a:r>
              <a:rPr lang="en-US" dirty="0" smtClean="0"/>
              <a:t>requests (e.g., at consistency points)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WAFL allows </a:t>
            </a:r>
            <a:r>
              <a:rPr lang="en-US" dirty="0" smtClean="0"/>
              <a:t>“write anywhere”, </a:t>
            </a:r>
            <a:r>
              <a:rPr lang="en-US" dirty="0"/>
              <a:t>enabling </a:t>
            </a:r>
            <a:r>
              <a:rPr lang="en-US" dirty="0" err="1" smtClean="0"/>
              <a:t>i</a:t>
            </a:r>
            <a:r>
              <a:rPr lang="en-US" dirty="0" smtClean="0"/>
              <a:t>-node </a:t>
            </a:r>
            <a:r>
              <a:rPr lang="en-US" dirty="0"/>
              <a:t>next to data for better </a:t>
            </a:r>
            <a:r>
              <a:rPr lang="en-US" dirty="0" err="1"/>
              <a:t>perf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Typical FS has </a:t>
            </a:r>
            <a:r>
              <a:rPr lang="en-US" dirty="0" err="1" smtClean="0"/>
              <a:t>i</a:t>
            </a:r>
            <a:r>
              <a:rPr lang="en-US" dirty="0" smtClean="0"/>
              <a:t>-node </a:t>
            </a:r>
            <a:r>
              <a:rPr lang="en-US" dirty="0"/>
              <a:t>information and free blocks at fixed location</a:t>
            </a:r>
          </a:p>
          <a:p>
            <a:pPr>
              <a:lnSpc>
                <a:spcPct val="90000"/>
              </a:lnSpc>
            </a:pPr>
            <a:r>
              <a:rPr lang="en-US" dirty="0"/>
              <a:t>WAFL allows writes in any order since uses consistency points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Typical FS writes in fixed order to allow </a:t>
            </a:r>
            <a:r>
              <a:rPr lang="en-US" dirty="0" err="1">
                <a:latin typeface="Courier New" pitchFamily="49" charset="0"/>
              </a:rPr>
              <a:t>fsck</a:t>
            </a:r>
            <a:r>
              <a:rPr lang="en-US" dirty="0"/>
              <a:t> to </a:t>
            </a:r>
            <a:r>
              <a:rPr lang="en-US" dirty="0" smtClean="0"/>
              <a:t>work if unclean shutdown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34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Introduction		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Snapshots : User Level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WAFL Implementation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Snapshots: System Level		(</a:t>
            </a:r>
            <a:r>
              <a:rPr lang="en-US">
                <a:solidFill>
                  <a:srgbClr val="FF0000"/>
                </a:solidFill>
              </a:rPr>
              <a:t>next</a:t>
            </a:r>
            <a:r>
              <a:rPr lang="en-US"/>
              <a:t>)</a:t>
            </a:r>
          </a:p>
          <a:p>
            <a:r>
              <a:rPr lang="en-US"/>
              <a:t>Performance</a:t>
            </a:r>
          </a:p>
          <a:p>
            <a:r>
              <a:rPr lang="en-US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452204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19924" y="10886"/>
            <a:ext cx="7772400" cy="1143000"/>
          </a:xfrm>
        </p:spPr>
        <p:txBody>
          <a:bodyPr/>
          <a:lstStyle/>
          <a:p>
            <a:r>
              <a:rPr lang="en-US" dirty="0"/>
              <a:t>The Block-Map File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30903"/>
            <a:ext cx="7924006" cy="1835331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Typical FS uses bit for each free block, 1 is allocated and 0 is free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Ineffective for WAFL since may be other snapshots that point to block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WAFL uses 32 bits for each </a:t>
            </a:r>
            <a:r>
              <a:rPr lang="en-US" sz="2400" dirty="0" smtClean="0"/>
              <a:t>block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For each block, copy “active” bit over to snapshot bit</a:t>
            </a:r>
            <a:endParaRPr lang="en-US" sz="2000" dirty="0"/>
          </a:p>
        </p:txBody>
      </p:sp>
      <p:pic>
        <p:nvPicPr>
          <p:cNvPr id="253958" name="Picture 6" descr="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584" y="2932176"/>
            <a:ext cx="5898052" cy="365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34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Snapshots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16029"/>
            <a:ext cx="82296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Could suspend NFS, create snapshot, resume NFS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can take up to 1 second</a:t>
            </a:r>
          </a:p>
          <a:p>
            <a:pPr>
              <a:lnSpc>
                <a:spcPct val="90000"/>
              </a:lnSpc>
            </a:pPr>
            <a:r>
              <a:rPr lang="en-US" dirty="0"/>
              <a:t>Challenge: avoid locking out NFS requests</a:t>
            </a:r>
          </a:p>
          <a:p>
            <a:pPr>
              <a:lnSpc>
                <a:spcPct val="90000"/>
              </a:lnSpc>
            </a:pPr>
            <a:r>
              <a:rPr lang="en-US" dirty="0"/>
              <a:t>WAFL marks all dirty cache data as IN_SNAPSHOT.  Then: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NFS requests can read system data, write data not IN_SNAPSHOT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not IN_SNAPSHOT not flushed to disk</a:t>
            </a:r>
          </a:p>
          <a:p>
            <a:pPr>
              <a:lnSpc>
                <a:spcPct val="90000"/>
              </a:lnSpc>
            </a:pPr>
            <a:r>
              <a:rPr lang="en-US" dirty="0"/>
              <a:t>Must flush IN_SNAPSHOT data as quickly as possible</a:t>
            </a:r>
          </a:p>
        </p:txBody>
      </p:sp>
      <p:sp>
        <p:nvSpPr>
          <p:cNvPr id="2" name="Rectangle 1"/>
          <p:cNvSpPr/>
          <p:nvPr/>
        </p:nvSpPr>
        <p:spPr>
          <a:xfrm>
            <a:off x="6495288" y="580680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76288" y="580680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14288" y="580680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33744" y="6337423"/>
            <a:ext cx="228600" cy="228600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3CC3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11696" y="6337423"/>
            <a:ext cx="228600" cy="228600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3CC3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34605" y="5736443"/>
            <a:ext cx="15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IN_SNAPSHOT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62621" y="6267057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be used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343144" y="5809095"/>
            <a:ext cx="304800" cy="521732"/>
            <a:chOff x="5257800" y="6046339"/>
            <a:chExt cx="304800" cy="521732"/>
          </a:xfrm>
        </p:grpSpPr>
        <p:sp>
          <p:nvSpPr>
            <p:cNvPr id="13" name="Oval 12"/>
            <p:cNvSpPr/>
            <p:nvPr/>
          </p:nvSpPr>
          <p:spPr>
            <a:xfrm>
              <a:off x="5257800" y="6383405"/>
              <a:ext cx="304800" cy="184666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257800" y="6138672"/>
              <a:ext cx="304800" cy="3459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5257800" y="6046339"/>
              <a:ext cx="304800" cy="184666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5768990" y="6368272"/>
            <a:ext cx="301752" cy="1414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52872" y="6439007"/>
            <a:ext cx="541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new</a:t>
            </a:r>
            <a:endParaRPr lang="en-US" sz="16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724144" y="5921109"/>
            <a:ext cx="271272" cy="1143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485638" y="6190226"/>
            <a:ext cx="114300" cy="114300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3CC33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23738" y="6017252"/>
            <a:ext cx="114300" cy="1143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3CC33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23738" y="553209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flush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0665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Flushing IN_SNAPSHOT Data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Flush </a:t>
            </a:r>
            <a:r>
              <a:rPr lang="en-US" sz="2400" dirty="0" err="1" smtClean="0"/>
              <a:t>i</a:t>
            </a:r>
            <a:r>
              <a:rPr lang="en-US" sz="2400" dirty="0" smtClean="0"/>
              <a:t>-node </a:t>
            </a:r>
            <a:r>
              <a:rPr lang="en-US" sz="2400" dirty="0"/>
              <a:t>data first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Keeps two caches for </a:t>
            </a:r>
            <a:r>
              <a:rPr lang="en-US" sz="2200" dirty="0" err="1" smtClean="0"/>
              <a:t>i</a:t>
            </a:r>
            <a:r>
              <a:rPr lang="en-US" sz="2200" dirty="0" smtClean="0"/>
              <a:t>-node </a:t>
            </a:r>
            <a:r>
              <a:rPr lang="en-US" sz="2200" dirty="0"/>
              <a:t>data, so can copy system cache to </a:t>
            </a:r>
            <a:r>
              <a:rPr lang="en-US" sz="2200" dirty="0" err="1" smtClean="0"/>
              <a:t>i</a:t>
            </a:r>
            <a:r>
              <a:rPr lang="en-US" sz="2200" dirty="0" smtClean="0"/>
              <a:t>-node </a:t>
            </a:r>
            <a:r>
              <a:rPr lang="en-US" sz="2200" dirty="0"/>
              <a:t>data file, unblocking most NFS requests </a:t>
            </a:r>
            <a:endParaRPr lang="en-US" sz="2200" dirty="0" smtClean="0"/>
          </a:p>
          <a:p>
            <a:pPr lvl="2">
              <a:lnSpc>
                <a:spcPct val="90000"/>
              </a:lnSpc>
            </a:pPr>
            <a:r>
              <a:rPr lang="en-US" sz="1800" dirty="0" smtClean="0"/>
              <a:t>Quick, since requires </a:t>
            </a:r>
            <a:r>
              <a:rPr lang="en-US" sz="1800" dirty="0"/>
              <a:t>no I/O since </a:t>
            </a:r>
            <a:r>
              <a:rPr lang="en-US" sz="1800" dirty="0" err="1" smtClean="0"/>
              <a:t>i</a:t>
            </a:r>
            <a:r>
              <a:rPr lang="en-US" sz="1800" dirty="0" smtClean="0"/>
              <a:t>-node </a:t>
            </a:r>
            <a:r>
              <a:rPr lang="en-US" sz="1800" dirty="0"/>
              <a:t>file flushed </a:t>
            </a:r>
            <a:r>
              <a:rPr lang="en-US" sz="1800" dirty="0" smtClean="0"/>
              <a:t>later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400" dirty="0"/>
              <a:t>Update block-map file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Copy active bit to snapshot bit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Write all IN_SNAPSHOT data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Restart any blocked </a:t>
            </a:r>
            <a:r>
              <a:rPr lang="en-US" sz="2200" dirty="0" smtClean="0"/>
              <a:t>requests as soon as particular buffer flushed (don’t wait for all to be flushed)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400" dirty="0"/>
              <a:t>Duplicate root </a:t>
            </a:r>
            <a:r>
              <a:rPr lang="en-US" sz="2400" dirty="0" err="1" smtClean="0"/>
              <a:t>i</a:t>
            </a:r>
            <a:r>
              <a:rPr lang="en-US" sz="2400" dirty="0" smtClean="0"/>
              <a:t>-node </a:t>
            </a:r>
            <a:r>
              <a:rPr lang="en-US" sz="2400" dirty="0"/>
              <a:t>and turn off IN_SNAPSHOT bit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All done in less than 1 second, first step done in 100s of </a:t>
            </a:r>
            <a:r>
              <a:rPr lang="en-US" sz="2400" dirty="0" err="1"/>
              <a:t>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2078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Introduction		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Snapshots : User Level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WAFL Implementation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Snapshots: System Level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Performance				(</a:t>
            </a:r>
            <a:r>
              <a:rPr lang="en-US">
                <a:solidFill>
                  <a:srgbClr val="FF0000"/>
                </a:solidFill>
              </a:rPr>
              <a:t>next</a:t>
            </a:r>
            <a:r>
              <a:rPr lang="en-US"/>
              <a:t>)</a:t>
            </a:r>
          </a:p>
          <a:p>
            <a:r>
              <a:rPr lang="en-US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9625204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(1 of 2)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Compare against </a:t>
            </a:r>
            <a:r>
              <a:rPr lang="en-US" dirty="0" smtClean="0"/>
              <a:t>other NFS systems</a:t>
            </a:r>
          </a:p>
          <a:p>
            <a:r>
              <a:rPr lang="en-US" dirty="0" smtClean="0"/>
              <a:t>How to measure NFS performance?</a:t>
            </a:r>
            <a:endParaRPr lang="en-US" dirty="0"/>
          </a:p>
          <a:p>
            <a:pPr lvl="1"/>
            <a:r>
              <a:rPr lang="en-US" dirty="0"/>
              <a:t>Best is SPEC NFS</a:t>
            </a:r>
          </a:p>
          <a:p>
            <a:pPr lvl="2"/>
            <a:r>
              <a:rPr lang="en-US" dirty="0"/>
              <a:t>LADDIS: Legato, </a:t>
            </a:r>
            <a:r>
              <a:rPr lang="en-US" dirty="0" err="1"/>
              <a:t>Auspex</a:t>
            </a:r>
            <a:r>
              <a:rPr lang="en-US" dirty="0"/>
              <a:t>, Digital, Data General, Interphase and Sun</a:t>
            </a:r>
          </a:p>
          <a:p>
            <a:r>
              <a:rPr lang="en-US" dirty="0"/>
              <a:t>Measure response times versus </a:t>
            </a:r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Typically, servers quick at low throughput then response time increases as throughput requests increase</a:t>
            </a:r>
            <a:endParaRPr lang="en-US" dirty="0"/>
          </a:p>
          <a:p>
            <a:r>
              <a:rPr lang="en-US" dirty="0"/>
              <a:t>(Me: System Specifications?!)</a:t>
            </a:r>
          </a:p>
        </p:txBody>
      </p:sp>
    </p:spTree>
    <p:extLst>
      <p:ext uri="{BB962C8B-B14F-4D97-AF65-F5344CB8AC3E}">
        <p14:creationId xmlns:p14="http://schemas.microsoft.com/office/powerpoint/2010/main" val="9700817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/>
              <a:t>Performance (2 of 2)</a:t>
            </a:r>
          </a:p>
        </p:txBody>
      </p:sp>
      <p:grpSp>
        <p:nvGrpSpPr>
          <p:cNvPr id="259079" name="Group 7"/>
          <p:cNvGrpSpPr>
            <a:grpSpLocks/>
          </p:cNvGrpSpPr>
          <p:nvPr/>
        </p:nvGrpSpPr>
        <p:grpSpPr bwMode="auto">
          <a:xfrm>
            <a:off x="2163763" y="2035175"/>
            <a:ext cx="4818062" cy="2789238"/>
            <a:chOff x="0" y="0"/>
            <a:chExt cx="3035" cy="1757"/>
          </a:xfrm>
        </p:grpSpPr>
        <p:sp>
          <p:nvSpPr>
            <p:cNvPr id="25907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9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776" cy="1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Arial" charset="0"/>
                  <a:cs typeface="Arial" charset="0"/>
                </a:rPr>
                <a:t>  </a:t>
              </a:r>
              <a:r>
                <a:rPr lang="en-US" sz="16800">
                  <a:solidFill>
                    <a:srgbClr val="000000"/>
                  </a:solidFill>
                  <a:latin typeface="Arial" charset="0"/>
                  <a:cs typeface="Arial" charset="0"/>
                </a:rPr>
                <a:t> </a:t>
              </a:r>
              <a:r>
                <a:rPr lang="en-US" sz="900">
                  <a:solidFill>
                    <a:srgbClr val="000000"/>
                  </a:solidFill>
                  <a:latin typeface="Arial" charset="0"/>
                  <a:cs typeface="Arial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 </a:t>
              </a:r>
            </a:p>
          </p:txBody>
        </p:sp>
      </p:grpSp>
      <p:pic>
        <p:nvPicPr>
          <p:cNvPr id="259078" name="Picture 6" descr="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6629400" cy="426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4800600" y="2949935"/>
            <a:ext cx="34401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(Typically, look for “knee” in curve)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15316" y="5481157"/>
            <a:ext cx="56933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Notes:</a:t>
            </a:r>
          </a:p>
          <a:p>
            <a:r>
              <a:rPr lang="en-US" sz="2000" dirty="0" smtClean="0"/>
              <a:t>+ FAS has only 8 file systems, and others have dozens</a:t>
            </a:r>
          </a:p>
          <a:p>
            <a:r>
              <a:rPr lang="en-US" sz="2000" dirty="0" smtClean="0"/>
              <a:t>- FAS tuned to NFS, others are general purpose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953000"/>
            <a:ext cx="914401" cy="738664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best response time</a:t>
            </a: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371600" y="4572000"/>
            <a:ext cx="243716" cy="0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75729" y="3741610"/>
            <a:ext cx="872871" cy="738664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best through-put</a:t>
            </a:r>
            <a:endParaRPr lang="en-US" sz="1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400800" y="3810000"/>
            <a:ext cx="0" cy="999173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81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/>
              <a:t>NFS vs. </a:t>
            </a:r>
            <a:r>
              <a:rPr lang="en-US" dirty="0" smtClean="0"/>
              <a:t>Newer </a:t>
            </a:r>
            <a:r>
              <a:rPr lang="en-US" dirty="0"/>
              <a:t>File Systems</a:t>
            </a: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2233613" y="2266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407332"/>
              </p:ext>
            </p:extLst>
          </p:nvPr>
        </p:nvGraphicFramePr>
        <p:xfrm>
          <a:off x="533400" y="1752600"/>
          <a:ext cx="8204200" cy="402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2438400" y="5961965"/>
            <a:ext cx="34680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Remove NFS server as bottleneck</a:t>
            </a:r>
          </a:p>
          <a:p>
            <a:pPr>
              <a:buFontTx/>
              <a:buChar char="•"/>
            </a:pPr>
            <a:r>
              <a:rPr lang="en-US" dirty="0"/>
              <a:t> Clients write directly to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04014" y="1189892"/>
            <a:ext cx="2965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MPFS = multi-path file system</a:t>
            </a:r>
          </a:p>
          <a:p>
            <a:r>
              <a:rPr lang="en-US" dirty="0" smtClean="0"/>
              <a:t>Used by EMC </a:t>
            </a:r>
            <a:r>
              <a:rPr lang="en-US" dirty="0" err="1" smtClean="0"/>
              <a:t>Celerra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74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NetApp (with WAFL) works and is stable</a:t>
            </a:r>
          </a:p>
          <a:p>
            <a:pPr lvl="1"/>
            <a:r>
              <a:rPr lang="en-US"/>
              <a:t>Consistency points simple, reducing bugs in code</a:t>
            </a:r>
          </a:p>
          <a:p>
            <a:pPr lvl="1"/>
            <a:r>
              <a:rPr lang="en-US"/>
              <a:t>Easier to develop stable code for network appliance than for general system</a:t>
            </a:r>
          </a:p>
          <a:p>
            <a:pPr lvl="2"/>
            <a:r>
              <a:rPr lang="en-US"/>
              <a:t>Few NFS client implementations and limited set of operations so can test thoroughly</a:t>
            </a:r>
          </a:p>
          <a:p>
            <a:r>
              <a:rPr lang="en-US"/>
              <a:t>WPI bought one </a:t>
            </a:r>
            <a:r>
              <a:rPr lang="en-US">
                <a:sym typeface="Wingdings" pitchFamily="2" charset="2"/>
              </a:rPr>
              <a:t></a:t>
            </a:r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7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</a:t>
            </a:r>
            <a:r>
              <a:rPr lang="en-US" dirty="0"/>
              <a:t>NFS Appliance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NFS File Server </a:t>
            </a:r>
            <a:r>
              <a:rPr lang="en-US" dirty="0" smtClean="0"/>
              <a:t>Appliances have </a:t>
            </a:r>
            <a:r>
              <a:rPr lang="en-US" dirty="0"/>
              <a:t>different requirements than those of a general purpose file 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NFS access patterns are different than local file access patterns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Large client-side caches result in fewer reads than writes</a:t>
            </a:r>
          </a:p>
          <a:p>
            <a:pPr>
              <a:lnSpc>
                <a:spcPct val="90000"/>
              </a:lnSpc>
            </a:pPr>
            <a:r>
              <a:rPr lang="en-US" dirty="0"/>
              <a:t>Network Appliance Corporation uses </a:t>
            </a:r>
            <a:r>
              <a:rPr lang="en-US" i="1" dirty="0" smtClean="0"/>
              <a:t>Write </a:t>
            </a:r>
            <a:r>
              <a:rPr lang="en-US" i="1" dirty="0"/>
              <a:t>Anywhere File Layout (WAFL)</a:t>
            </a:r>
            <a:r>
              <a:rPr lang="en-US" dirty="0"/>
              <a:t> file system</a:t>
            </a:r>
          </a:p>
        </p:txBody>
      </p:sp>
    </p:spTree>
    <p:extLst>
      <p:ext uri="{BB962C8B-B14F-4D97-AF65-F5344CB8AC3E}">
        <p14:creationId xmlns:p14="http://schemas.microsoft.com/office/powerpoint/2010/main" val="96133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</a:t>
            </a:r>
            <a:r>
              <a:rPr lang="en-US" dirty="0"/>
              <a:t>WAFL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WAFL has 4 requirements</a:t>
            </a:r>
          </a:p>
          <a:p>
            <a:pPr lvl="1"/>
            <a:r>
              <a:rPr lang="en-US" sz="2300" dirty="0"/>
              <a:t>Fast NFS service</a:t>
            </a:r>
          </a:p>
          <a:p>
            <a:pPr lvl="1"/>
            <a:r>
              <a:rPr lang="en-US" sz="2300" dirty="0"/>
              <a:t>Support large file systems (10s of GB) that can grow (can add disks later)</a:t>
            </a:r>
          </a:p>
          <a:p>
            <a:pPr lvl="1"/>
            <a:r>
              <a:rPr lang="en-US" sz="2300" dirty="0"/>
              <a:t>Provide high performance writes and support Redundant Arrays of Inexpensive Disks (RAID)</a:t>
            </a:r>
          </a:p>
          <a:p>
            <a:pPr lvl="1"/>
            <a:r>
              <a:rPr lang="en-US" sz="2300" dirty="0"/>
              <a:t>Restart quickly, even after unclean shutdown</a:t>
            </a:r>
          </a:p>
          <a:p>
            <a:r>
              <a:rPr lang="en-US" dirty="0"/>
              <a:t>NFS and RAID both strain write performance: </a:t>
            </a:r>
          </a:p>
          <a:p>
            <a:pPr lvl="1"/>
            <a:r>
              <a:rPr lang="en-US" sz="2300" dirty="0"/>
              <a:t>NFS server must respond after data is written</a:t>
            </a:r>
          </a:p>
          <a:p>
            <a:pPr lvl="1"/>
            <a:r>
              <a:rPr lang="en-US" sz="2300" dirty="0"/>
              <a:t>RAID must write parity bits also</a:t>
            </a:r>
          </a:p>
        </p:txBody>
      </p:sp>
    </p:spTree>
    <p:extLst>
      <p:ext uri="{BB962C8B-B14F-4D97-AF65-F5344CB8AC3E}">
        <p14:creationId xmlns:p14="http://schemas.microsoft.com/office/powerpoint/2010/main" val="238882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WPI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CCC machines have central, Network File System (NSF)</a:t>
            </a:r>
          </a:p>
          <a:p>
            <a:pPr lvl="1"/>
            <a:r>
              <a:rPr lang="en-US" dirty="0" smtClean="0"/>
              <a:t>Have same home directory for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cccwork1</a:t>
            </a:r>
            <a:r>
              <a:rPr lang="en-US" dirty="0" smtClean="0"/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cccwork2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/home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dirty="0" smtClean="0"/>
              <a:t>has 9055 directories!</a:t>
            </a:r>
          </a:p>
          <a:p>
            <a:r>
              <a:rPr lang="en-US" dirty="0" smtClean="0"/>
              <a:t>Previously, Network File System support from NetApp WAFL</a:t>
            </a:r>
          </a:p>
          <a:p>
            <a:r>
              <a:rPr lang="en-US" dirty="0" smtClean="0"/>
              <a:t>Switched to EMC Celera NS-120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similar features and protocol support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Provide notion of “snapshot” of file system (next)</a:t>
            </a:r>
          </a:p>
        </p:txBody>
      </p:sp>
    </p:spTree>
    <p:extLst>
      <p:ext uri="{BB962C8B-B14F-4D97-AF65-F5344CB8AC3E}">
        <p14:creationId xmlns:p14="http://schemas.microsoft.com/office/powerpoint/2010/main" val="3685771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Introduction		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Snapshots : User Level		(</a:t>
            </a:r>
            <a:r>
              <a:rPr lang="en-US">
                <a:solidFill>
                  <a:srgbClr val="FF0000"/>
                </a:solidFill>
              </a:rPr>
              <a:t>next</a:t>
            </a:r>
            <a:r>
              <a:rPr lang="en-US"/>
              <a:t>)</a:t>
            </a:r>
          </a:p>
          <a:p>
            <a:r>
              <a:rPr lang="en-US"/>
              <a:t>WAFL Implementation</a:t>
            </a:r>
          </a:p>
          <a:p>
            <a:r>
              <a:rPr lang="en-US"/>
              <a:t>Snapshots: System Level</a:t>
            </a:r>
          </a:p>
          <a:p>
            <a:r>
              <a:rPr lang="en-US"/>
              <a:t>Performance</a:t>
            </a:r>
          </a:p>
          <a:p>
            <a:r>
              <a:rPr lang="en-US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334642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Snapshots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dirty="0"/>
              <a:t>Snapshots</a:t>
            </a:r>
            <a:r>
              <a:rPr lang="en-US" sz="2400" dirty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copy </a:t>
            </a:r>
            <a:r>
              <a:rPr lang="en-US" sz="2400" dirty="0" smtClean="0"/>
              <a:t>of file </a:t>
            </a:r>
            <a:r>
              <a:rPr lang="en-US" sz="2400" dirty="0"/>
              <a:t>system at </a:t>
            </a:r>
            <a:r>
              <a:rPr lang="en-US" sz="2400" dirty="0" smtClean="0"/>
              <a:t>given </a:t>
            </a:r>
            <a:r>
              <a:rPr lang="en-US" sz="2400" dirty="0"/>
              <a:t>point in time</a:t>
            </a: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WAFL </a:t>
            </a:r>
            <a:r>
              <a:rPr lang="en-US" sz="2400" dirty="0"/>
              <a:t>creates and deletes snapshots automatically at preset times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Up to 255 snapshots stored at once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Uses </a:t>
            </a:r>
            <a:r>
              <a:rPr lang="en-US" sz="2400" i="1" dirty="0"/>
              <a:t>c</a:t>
            </a:r>
            <a:r>
              <a:rPr lang="en-US" sz="2400" i="1" dirty="0" smtClean="0"/>
              <a:t>opy-on-write</a:t>
            </a:r>
            <a:r>
              <a:rPr lang="en-US" sz="2400" dirty="0" smtClean="0"/>
              <a:t> </a:t>
            </a:r>
            <a:r>
              <a:rPr lang="en-US" sz="2400" dirty="0"/>
              <a:t>to avoid duplicating blocks in the active file system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Snapshot uses: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Users can recover accidentally deleted files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Sys </a:t>
            </a:r>
            <a:r>
              <a:rPr lang="en-US" sz="2200" dirty="0" err="1"/>
              <a:t>admins</a:t>
            </a:r>
            <a:r>
              <a:rPr lang="en-US" sz="2200" dirty="0"/>
              <a:t> can create backups from running system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System can restart quickly after unclean shutdown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Roll back to previous snapshot</a:t>
            </a:r>
          </a:p>
        </p:txBody>
      </p:sp>
    </p:spTree>
    <p:extLst>
      <p:ext uri="{BB962C8B-B14F-4D97-AF65-F5344CB8AC3E}">
        <p14:creationId xmlns:p14="http://schemas.microsoft.com/office/powerpoint/2010/main" val="2338649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Access to Snapshots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Note!  Paper uses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.snapshot</a:t>
            </a:r>
            <a:r>
              <a:rPr lang="en-US" sz="2200" dirty="0" smtClean="0"/>
              <a:t>, but </a:t>
            </a:r>
            <a:r>
              <a:rPr lang="en-US" sz="2200" dirty="0" err="1" smtClean="0"/>
              <a:t>is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.ckpt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200" dirty="0" smtClean="0"/>
              <a:t>Example</a:t>
            </a:r>
            <a:r>
              <a:rPr lang="en-US" sz="2200" dirty="0"/>
              <a:t>, suppose accidentally removed file named “</a:t>
            </a:r>
            <a:r>
              <a:rPr lang="en-US" sz="2200" dirty="0" err="1">
                <a:latin typeface="Courier New" pitchFamily="49" charset="0"/>
              </a:rPr>
              <a:t>todo</a:t>
            </a:r>
            <a:r>
              <a:rPr lang="en-US" sz="2200" dirty="0"/>
              <a:t>”:</a:t>
            </a:r>
          </a:p>
        </p:txBody>
      </p:sp>
      <p:grpSp>
        <p:nvGrpSpPr>
          <p:cNvPr id="240646" name="Group 6"/>
          <p:cNvGrpSpPr>
            <a:grpSpLocks/>
          </p:cNvGrpSpPr>
          <p:nvPr/>
        </p:nvGrpSpPr>
        <p:grpSpPr bwMode="auto">
          <a:xfrm>
            <a:off x="1143000" y="2286000"/>
            <a:ext cx="7848249" cy="1600200"/>
            <a:chOff x="0" y="0"/>
            <a:chExt cx="3593" cy="1008"/>
          </a:xfrm>
        </p:grpSpPr>
        <p:sp>
          <p:nvSpPr>
            <p:cNvPr id="24064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03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800"/>
            </a:p>
          </p:txBody>
        </p:sp>
        <p:sp>
          <p:nvSpPr>
            <p:cNvPr id="2406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359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CCCWORK1% </a:t>
              </a:r>
              <a:r>
                <a:rPr lang="en-US" sz="14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ls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-</a:t>
              </a:r>
              <a:r>
                <a:rPr lang="en-US" sz="14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lut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.</a:t>
              </a:r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ckpt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/*/</a:t>
              </a:r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todo</a:t>
              </a:r>
              <a:endPara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US" sz="14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rw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US" sz="14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rw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---- 1 </a:t>
              </a:r>
              <a:r>
                <a:rPr lang="en-US" sz="14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claypool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claypool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4319 Oct 24 18:42 .</a:t>
              </a:r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ckpt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/2011_10_26_18.15.29_America_New_York/</a:t>
              </a:r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todo</a:t>
              </a:r>
              <a:endPara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US" sz="14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rw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US" sz="14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rw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---- 1 </a:t>
              </a:r>
              <a:r>
                <a:rPr lang="en-US" sz="14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claypool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claypool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4319 Oct 24 18:42 .</a:t>
              </a:r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ckpt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/2011_10_26_19.27.40_America_New_York/</a:t>
              </a:r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todo</a:t>
              </a:r>
              <a:endPara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US" sz="14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rw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US" sz="14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rw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---- 1 </a:t>
              </a:r>
              <a:r>
                <a:rPr lang="en-US" sz="14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claypool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claypool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4319 Oct 24 18:42 .</a:t>
              </a:r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ckpt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/2011_10_26_19.37.10_America_New_York/</a:t>
              </a:r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todo</a:t>
              </a:r>
              <a:endPara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762000" y="4038600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kumimoji="1" lang="en-US" sz="2200" dirty="0"/>
              <a:t>Can then recover most recent version:</a:t>
            </a:r>
          </a:p>
        </p:txBody>
      </p:sp>
      <p:grpSp>
        <p:nvGrpSpPr>
          <p:cNvPr id="240648" name="Group 8"/>
          <p:cNvGrpSpPr>
            <a:grpSpLocks/>
          </p:cNvGrpSpPr>
          <p:nvPr/>
        </p:nvGrpSpPr>
        <p:grpSpPr bwMode="auto">
          <a:xfrm>
            <a:off x="1143000" y="4724400"/>
            <a:ext cx="7391726" cy="307976"/>
            <a:chOff x="0" y="0"/>
            <a:chExt cx="3384" cy="194"/>
          </a:xfrm>
        </p:grpSpPr>
        <p:sp>
          <p:nvSpPr>
            <p:cNvPr id="24064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0650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338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CCCWORK1%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cp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.</a:t>
              </a:r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ckpt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/2011_10_26_19.37.10_America_New_York/</a:t>
              </a:r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todo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todo</a:t>
              </a:r>
              <a:endParaRPr lang="en-US" sz="36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838200" y="5334000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kumimoji="1" lang="en-US" sz="2200" dirty="0"/>
              <a:t>Note, snapshot directories </a:t>
            </a:r>
            <a:r>
              <a:rPr kumimoji="1" lang="en-US" sz="2200" dirty="0" smtClean="0"/>
              <a:t>(</a:t>
            </a:r>
            <a:r>
              <a:rPr kumimoji="1"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1"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ckpt</a:t>
            </a:r>
            <a:r>
              <a:rPr kumimoji="1" lang="en-US" sz="2200" dirty="0" smtClean="0"/>
              <a:t>) </a:t>
            </a:r>
            <a:r>
              <a:rPr kumimoji="1" lang="en-US" sz="2200" dirty="0"/>
              <a:t>are hidden in that they don’t show up with </a:t>
            </a:r>
            <a:r>
              <a:rPr kumimoji="1"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kumimoji="1" lang="en-US" sz="2200" dirty="0">
                <a:cs typeface="Courier New" panose="02070309020205020404" pitchFamily="49" charset="0"/>
              </a:rPr>
              <a:t> </a:t>
            </a:r>
            <a:r>
              <a:rPr kumimoji="1" lang="en-US" sz="2200" dirty="0" smtClean="0">
                <a:cs typeface="Courier New" panose="02070309020205020404" pitchFamily="49" charset="0"/>
              </a:rPr>
              <a:t>unless specifically requested</a:t>
            </a:r>
            <a:endParaRPr kumimoji="1"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423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Snapshot Administration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WAFL </a:t>
            </a:r>
            <a:r>
              <a:rPr lang="en-US" sz="2400" dirty="0"/>
              <a:t>server allows </a:t>
            </a:r>
            <a:r>
              <a:rPr lang="en-US" sz="2400" dirty="0" smtClean="0"/>
              <a:t>sys </a:t>
            </a:r>
            <a:r>
              <a:rPr lang="en-US" sz="2400" dirty="0"/>
              <a:t>admins to create and delete snapshots, but </a:t>
            </a:r>
            <a:r>
              <a:rPr lang="en-US" sz="2400" dirty="0" smtClean="0"/>
              <a:t>usually automatic</a:t>
            </a:r>
            <a:endParaRPr lang="en-US" sz="2400" dirty="0"/>
          </a:p>
          <a:p>
            <a:r>
              <a:rPr lang="en-US" sz="2400" dirty="0"/>
              <a:t>At WPI, snapshots of </a:t>
            </a:r>
            <a:r>
              <a:rPr lang="en-US" sz="2400" dirty="0">
                <a:latin typeface="Courier New" pitchFamily="49" charset="0"/>
              </a:rPr>
              <a:t>/home</a:t>
            </a:r>
            <a:r>
              <a:rPr lang="en-US" sz="2400" dirty="0"/>
              <a:t>:</a:t>
            </a:r>
          </a:p>
          <a:p>
            <a:pPr lvl="1"/>
            <a:r>
              <a:rPr kumimoji="0" lang="en-US" sz="2000" dirty="0" smtClean="0"/>
              <a:t>3am, 6am, 9am, noon, 3pm, 6pm, 9pm, midnight</a:t>
            </a:r>
          </a:p>
          <a:p>
            <a:pPr lvl="1"/>
            <a:r>
              <a:rPr kumimoji="0" lang="en-US" sz="2000" dirty="0" smtClean="0"/>
              <a:t>Nightly </a:t>
            </a:r>
            <a:r>
              <a:rPr kumimoji="0" lang="en-US" sz="2000" dirty="0"/>
              <a:t>snapshot at midnight every day</a:t>
            </a:r>
          </a:p>
          <a:p>
            <a:pPr lvl="1"/>
            <a:r>
              <a:rPr kumimoji="0" lang="en-US" sz="2000" dirty="0"/>
              <a:t>Weekly snapshot is made on </a:t>
            </a:r>
            <a:r>
              <a:rPr kumimoji="0" lang="en-US" sz="2000" dirty="0" smtClean="0"/>
              <a:t>Saturday at </a:t>
            </a:r>
            <a:r>
              <a:rPr kumimoji="0" lang="en-US" sz="2000" dirty="0"/>
              <a:t>midnight every week</a:t>
            </a:r>
          </a:p>
          <a:p>
            <a:r>
              <a:rPr kumimoji="0" lang="en-US" sz="2200" dirty="0"/>
              <a:t>Thus, always have: </a:t>
            </a:r>
            <a:endParaRPr kumimoji="0" lang="en-US" sz="2200" dirty="0" smtClean="0"/>
          </a:p>
          <a:p>
            <a:pPr lvl="1"/>
            <a:r>
              <a:rPr kumimoji="0" lang="en-US" sz="1800" dirty="0" smtClean="0"/>
              <a:t>6 hourly</a:t>
            </a:r>
          </a:p>
          <a:p>
            <a:pPr lvl="1"/>
            <a:r>
              <a:rPr kumimoji="0" lang="en-US" sz="1800" dirty="0" smtClean="0"/>
              <a:t>7 </a:t>
            </a:r>
            <a:r>
              <a:rPr kumimoji="0" lang="en-US" sz="1800" dirty="0"/>
              <a:t>daily </a:t>
            </a:r>
            <a:r>
              <a:rPr kumimoji="0" lang="en-US" sz="1800" dirty="0" smtClean="0"/>
              <a:t>snapshots</a:t>
            </a:r>
          </a:p>
          <a:p>
            <a:pPr lvl="1"/>
            <a:r>
              <a:rPr kumimoji="0" lang="en-US" sz="1800" dirty="0" smtClean="0"/>
              <a:t>7 </a:t>
            </a:r>
            <a:r>
              <a:rPr kumimoji="0" lang="en-US" sz="1800" dirty="0"/>
              <a:t>weekly snapshots </a:t>
            </a:r>
            <a:endParaRPr lang="en-US" sz="2000" dirty="0"/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1143000" y="4876800"/>
            <a:ext cx="6629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29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1518</Words>
  <Application>Microsoft Office PowerPoint</Application>
  <PresentationFormat>On-screen Show (4:3)</PresentationFormat>
  <Paragraphs>230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File System Design for an NFS File Server Appliance</vt:lpstr>
      <vt:lpstr>Introduction</vt:lpstr>
      <vt:lpstr>Introduction: NFS Appliance</vt:lpstr>
      <vt:lpstr>Introduction: WAFL</vt:lpstr>
      <vt:lpstr>WPI File System</vt:lpstr>
      <vt:lpstr>Outline</vt:lpstr>
      <vt:lpstr>Introduction to Snapshots</vt:lpstr>
      <vt:lpstr>User Access to Snapshots</vt:lpstr>
      <vt:lpstr>Snapshot Administration</vt:lpstr>
      <vt:lpstr>Snapshots at WPI (Linux)</vt:lpstr>
      <vt:lpstr>Snapshots at WPI (Windows)</vt:lpstr>
      <vt:lpstr>Outline</vt:lpstr>
      <vt:lpstr>WAFL File Descriptors</vt:lpstr>
      <vt:lpstr>WAFL Meta-Data</vt:lpstr>
      <vt:lpstr>Zoom of WAFL Meta-Data  (Tree of Blocks)</vt:lpstr>
      <vt:lpstr>Snapshots (1 of 2)</vt:lpstr>
      <vt:lpstr>Snapshots (2 of 2)</vt:lpstr>
      <vt:lpstr>Consistency Points (1 of 2)</vt:lpstr>
      <vt:lpstr>Consistency Points (2 of 2)</vt:lpstr>
      <vt:lpstr>Write Allocation</vt:lpstr>
      <vt:lpstr>Outline</vt:lpstr>
      <vt:lpstr>The Block-Map File</vt:lpstr>
      <vt:lpstr>Creating Snapshots</vt:lpstr>
      <vt:lpstr>Flushing IN_SNAPSHOT Data</vt:lpstr>
      <vt:lpstr>Outline</vt:lpstr>
      <vt:lpstr>Performance (1 of 2)</vt:lpstr>
      <vt:lpstr>Performance (2 of 2)</vt:lpstr>
      <vt:lpstr>NFS vs. Newer File Systems</vt:lpstr>
      <vt:lpstr>Conclusion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System Design for an NSF File Server Appliance</dc:title>
  <dc:creator>Mark Claypool</dc:creator>
  <cp:lastModifiedBy>Mark Claypool</cp:lastModifiedBy>
  <cp:revision>27</cp:revision>
  <cp:lastPrinted>2014-03-25T11:04:11Z</cp:lastPrinted>
  <dcterms:created xsi:type="dcterms:W3CDTF">2014-03-25T10:29:42Z</dcterms:created>
  <dcterms:modified xsi:type="dcterms:W3CDTF">2014-04-01T15:42:57Z</dcterms:modified>
</cp:coreProperties>
</file>