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46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  <p:sldId id="267" r:id="rId14"/>
    <p:sldId id="269" r:id="rId15"/>
    <p:sldId id="270" r:id="rId16"/>
    <p:sldId id="271" r:id="rId17"/>
    <p:sldId id="297" r:id="rId18"/>
    <p:sldId id="299" r:id="rId19"/>
    <p:sldId id="298" r:id="rId20"/>
    <p:sldId id="300" r:id="rId21"/>
    <p:sldId id="301" r:id="rId22"/>
    <p:sldId id="272" r:id="rId23"/>
    <p:sldId id="273" r:id="rId24"/>
    <p:sldId id="274" r:id="rId25"/>
    <p:sldId id="275" r:id="rId26"/>
    <p:sldId id="276" r:id="rId27"/>
    <p:sldId id="277" r:id="rId28"/>
    <p:sldId id="278" r:id="rId29"/>
    <p:sldId id="279" r:id="rId30"/>
    <p:sldId id="281" r:id="rId31"/>
    <p:sldId id="280" r:id="rId32"/>
    <p:sldId id="282" r:id="rId33"/>
    <p:sldId id="283" r:id="rId34"/>
    <p:sldId id="284" r:id="rId35"/>
    <p:sldId id="285" r:id="rId36"/>
    <p:sldId id="286" r:id="rId37"/>
    <p:sldId id="292" r:id="rId38"/>
    <p:sldId id="291" r:id="rId39"/>
    <p:sldId id="290" r:id="rId40"/>
    <p:sldId id="293" r:id="rId41"/>
    <p:sldId id="289" r:id="rId42"/>
    <p:sldId id="294" r:id="rId43"/>
    <p:sldId id="295" r:id="rId44"/>
    <p:sldId id="296" r:id="rId45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1484" y="-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8C33D1-1D65-48F3-B1AA-4144D8788BC1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C88DBF-47AD-47C0-A0CD-3012E1A018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1244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81FE-CE77-440D-B6DD-4B2DA1698F29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85B3-1F59-4CB4-8532-474434D39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059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81FE-CE77-440D-B6DD-4B2DA1698F29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85B3-1F59-4CB4-8532-474434D39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313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81FE-CE77-440D-B6DD-4B2DA1698F29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85B3-1F59-4CB4-8532-474434D39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5860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81FE-CE77-440D-B6DD-4B2DA1698F29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85B3-1F59-4CB4-8532-474434D39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4768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81FE-CE77-440D-B6DD-4B2DA1698F29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85B3-1F59-4CB4-8532-474434D39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2330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81FE-CE77-440D-B6DD-4B2DA1698F29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85B3-1F59-4CB4-8532-474434D39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4250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81FE-CE77-440D-B6DD-4B2DA1698F29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85B3-1F59-4CB4-8532-474434D39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167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81FE-CE77-440D-B6DD-4B2DA1698F29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85B3-1F59-4CB4-8532-474434D39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0210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81FE-CE77-440D-B6DD-4B2DA1698F29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85B3-1F59-4CB4-8532-474434D39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08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81FE-CE77-440D-B6DD-4B2DA1698F29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85B3-1F59-4CB4-8532-474434D39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04976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7781FE-CE77-440D-B6DD-4B2DA1698F29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E85B3-1F59-4CB4-8532-474434D39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698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7781FE-CE77-440D-B6DD-4B2DA1698F29}" type="datetimeFigureOut">
              <a:rPr lang="en-US" smtClean="0"/>
              <a:t>4/15/2014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E85B3-1F59-4CB4-8532-474434D39E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2786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s://help.ubuntu.com/community/SSHFS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6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6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6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914400"/>
            <a:ext cx="7772400" cy="1470025"/>
          </a:xfrm>
        </p:spPr>
        <p:txBody>
          <a:bodyPr/>
          <a:lstStyle/>
          <a:p>
            <a:r>
              <a:rPr lang="en-US" dirty="0" smtClean="0"/>
              <a:t>Performance and Extension of User Space File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895600"/>
            <a:ext cx="6400800" cy="1752600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Aditya </a:t>
            </a:r>
            <a:r>
              <a:rPr lang="en-US" dirty="0" err="1" smtClean="0">
                <a:solidFill>
                  <a:srgbClr val="0070C0"/>
                </a:solidFill>
              </a:rPr>
              <a:t>Raigarhia</a:t>
            </a:r>
            <a:r>
              <a:rPr lang="en-US" dirty="0" smtClean="0">
                <a:solidFill>
                  <a:srgbClr val="0070C0"/>
                </a:solidFill>
              </a:rPr>
              <a:t> and Ashish </a:t>
            </a:r>
            <a:r>
              <a:rPr lang="en-US" dirty="0" err="1" smtClean="0">
                <a:solidFill>
                  <a:srgbClr val="0070C0"/>
                </a:solidFill>
              </a:rPr>
              <a:t>Gehani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smtClean="0">
                <a:solidFill>
                  <a:srgbClr val="0070C0"/>
                </a:solidFill>
              </a:rPr>
              <a:t>Stanford and SRI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095500" y="4879975"/>
            <a:ext cx="51054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ACM Symposium on Applied Computing (SAC)</a:t>
            </a:r>
          </a:p>
          <a:p>
            <a:pPr algn="ctr"/>
            <a:r>
              <a:rPr lang="en-US" dirty="0" err="1" smtClean="0"/>
              <a:t>Sierre</a:t>
            </a:r>
            <a:r>
              <a:rPr lang="en-US" dirty="0" smtClean="0"/>
              <a:t>, Switzerland, March 22-26, 2010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378868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- </a:t>
            </a:r>
            <a:r>
              <a:rPr lang="en-US" dirty="0" err="1" smtClean="0"/>
              <a:t>Misc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Coda [29] is distributes file system</a:t>
            </a:r>
          </a:p>
          <a:p>
            <a:pPr lvl="1"/>
            <a:r>
              <a:rPr lang="en-US" dirty="0" smtClean="0"/>
              <a:t>Venus cache manager in user space</a:t>
            </a:r>
          </a:p>
          <a:p>
            <a:pPr lvl="1"/>
            <a:r>
              <a:rPr lang="en-US" dirty="0" err="1" smtClean="0"/>
              <a:t>Arla</a:t>
            </a:r>
            <a:r>
              <a:rPr lang="en-US" dirty="0" smtClean="0"/>
              <a:t> [38] has AFS user-space daemon</a:t>
            </a:r>
          </a:p>
          <a:p>
            <a:pPr lvl="1"/>
            <a:r>
              <a:rPr lang="en-US" dirty="0" smtClean="0"/>
              <a:t>But not widespread</a:t>
            </a:r>
          </a:p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ptrace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 </a:t>
            </a:r>
            <a:r>
              <a:rPr lang="en-US" dirty="0" smtClean="0"/>
              <a:t>– process trace </a:t>
            </a:r>
          </a:p>
          <a:p>
            <a:pPr lvl="1"/>
            <a:r>
              <a:rPr lang="en-US" dirty="0" smtClean="0"/>
              <a:t>Working infrastructure for user-level FS</a:t>
            </a:r>
          </a:p>
          <a:p>
            <a:pPr lvl="1"/>
            <a:r>
              <a:rPr lang="en-US" dirty="0" smtClean="0"/>
              <a:t>Can </a:t>
            </a:r>
            <a:r>
              <a:rPr lang="en-US" dirty="0" err="1" smtClean="0"/>
              <a:t>interacept</a:t>
            </a:r>
            <a:r>
              <a:rPr lang="en-US" dirty="0" smtClean="0"/>
              <a:t> anything</a:t>
            </a:r>
          </a:p>
          <a:p>
            <a:pPr lvl="1"/>
            <a:r>
              <a:rPr lang="en-US" dirty="0" smtClean="0"/>
              <a:t>But significant overhead</a:t>
            </a:r>
          </a:p>
          <a:p>
            <a:r>
              <a:rPr lang="en-US" dirty="0" smtClean="0"/>
              <a:t>puffs [15] similar to FUSE but </a:t>
            </a:r>
            <a:r>
              <a:rPr lang="en-US" dirty="0" err="1" smtClean="0"/>
              <a:t>NetBSD</a:t>
            </a:r>
            <a:endParaRPr lang="en-US" dirty="0" smtClean="0"/>
          </a:p>
          <a:p>
            <a:pPr lvl="1"/>
            <a:r>
              <a:rPr lang="en-US" dirty="0" smtClean="0"/>
              <a:t>FUSE built on puffs for some systems</a:t>
            </a:r>
          </a:p>
          <a:p>
            <a:pPr lvl="1"/>
            <a:r>
              <a:rPr lang="en-US" dirty="0" smtClean="0"/>
              <a:t>But puffs not as </a:t>
            </a:r>
            <a:r>
              <a:rPr lang="en-US" dirty="0" err="1" smtClean="0"/>
              <a:t>widespreadh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10680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– </a:t>
            </a:r>
            <a:r>
              <a:rPr lang="en-US" smtClean="0"/>
              <a:t>FUSE contrast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FUSE similar since loadable kernel module</a:t>
            </a:r>
          </a:p>
          <a:p>
            <a:r>
              <a:rPr lang="en-US" dirty="0" smtClean="0"/>
              <a:t>Unlike others is mainstream – part of Linux since 2.6.14, ports to Mac OSX, </a:t>
            </a:r>
            <a:r>
              <a:rPr lang="en-US" dirty="0" err="1" smtClean="0"/>
              <a:t>OpenSolaris</a:t>
            </a:r>
            <a:r>
              <a:rPr lang="en-US" dirty="0" smtClean="0"/>
              <a:t>, FreeBSD and </a:t>
            </a:r>
            <a:r>
              <a:rPr lang="en-US" dirty="0" err="1" smtClean="0"/>
              <a:t>NetBSD</a:t>
            </a:r>
            <a:endParaRPr lang="en-US" dirty="0" smtClean="0"/>
          </a:p>
          <a:p>
            <a:pPr lvl="1"/>
            <a:r>
              <a:rPr lang="en-US" dirty="0" smtClean="0"/>
              <a:t>Reduces risk of obsolete once developed</a:t>
            </a:r>
          </a:p>
          <a:p>
            <a:r>
              <a:rPr lang="en-US" dirty="0" smtClean="0"/>
              <a:t>Licensing flexible – free and commercial</a:t>
            </a:r>
          </a:p>
          <a:p>
            <a:r>
              <a:rPr lang="en-US" dirty="0" smtClean="0"/>
              <a:t>Widely used (examples next)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3655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– FUSE in 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TierStore</a:t>
            </a:r>
            <a:r>
              <a:rPr lang="en-US" dirty="0" smtClean="0"/>
              <a:t> [6] distributed file system to simply deployment of apps in unreliable networks</a:t>
            </a:r>
          </a:p>
          <a:p>
            <a:pPr lvl="1"/>
            <a:r>
              <a:rPr lang="en-US" dirty="0" smtClean="0"/>
              <a:t>Uses FUSE</a:t>
            </a:r>
          </a:p>
          <a:p>
            <a:r>
              <a:rPr lang="en-US" dirty="0" smtClean="0"/>
              <a:t>Increasing trend for dual OS (Win/Linux)</a:t>
            </a:r>
          </a:p>
          <a:p>
            <a:pPr lvl="1"/>
            <a:r>
              <a:rPr lang="en-US" dirty="0" smtClean="0"/>
              <a:t>NTFS-3G [25] open source NTFS uses FUSE</a:t>
            </a:r>
          </a:p>
          <a:p>
            <a:pPr lvl="1"/>
            <a:r>
              <a:rPr lang="en-US" dirty="0" smtClean="0"/>
              <a:t>ZFS-FUSE [41] is port of Zeta FS to Linux</a:t>
            </a:r>
          </a:p>
          <a:p>
            <a:pPr lvl="1"/>
            <a:r>
              <a:rPr lang="en-US" dirty="0" smtClean="0"/>
              <a:t>VMWare disk mount [36] uses FUSE on Linux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34417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dirty="0" smtClean="0"/>
              <a:t>FUSE Example – SSHFS on Linux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help.ubuntu.com/community/SSHFS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617231" y="2819399"/>
            <a:ext cx="7909538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% mkdir 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ccc</a:t>
            </a:r>
          </a:p>
          <a:p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% sshfs 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-o idmap=user </a:t>
            </a:r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claypool@ccc.wpi.edu:/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home/claypool ccc</a:t>
            </a:r>
          </a:p>
          <a:p>
            <a:r>
              <a:rPr lang="pt-BR" dirty="0" smtClean="0">
                <a:latin typeface="Consolas" panose="020B0609020204030204" pitchFamily="49" charset="0"/>
                <a:cs typeface="Consolas" panose="020B0609020204030204" pitchFamily="49" charset="0"/>
              </a:rPr>
              <a:t>% fusermount </a:t>
            </a:r>
            <a:r>
              <a:rPr lang="pt-BR" dirty="0">
                <a:latin typeface="Consolas" panose="020B0609020204030204" pitchFamily="49" charset="0"/>
                <a:cs typeface="Consolas" panose="020B0609020204030204" pitchFamily="49" charset="0"/>
              </a:rPr>
              <a:t>-u ccc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04338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		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Background				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FUSE overview				(</a:t>
            </a:r>
            <a:r>
              <a:rPr lang="en-US" dirty="0">
                <a:solidFill>
                  <a:srgbClr val="FF0000"/>
                </a:solidFill>
              </a:rPr>
              <a:t>next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Programming for FS</a:t>
            </a:r>
          </a:p>
          <a:p>
            <a:r>
              <a:rPr lang="en-US" dirty="0" smtClean="0"/>
              <a:t>Benchmarking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065242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FUSE 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71600"/>
            <a:ext cx="3352800" cy="5205307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/>
              <a:t>On </a:t>
            </a:r>
            <a:r>
              <a:rPr lang="en-US" dirty="0" err="1" smtClean="0">
                <a:solidFill>
                  <a:srgbClr val="0070C0"/>
                </a:solidFill>
              </a:rPr>
              <a:t>userfs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mount, FUSE kernel module registers with VFS</a:t>
            </a:r>
          </a:p>
          <a:p>
            <a:pPr lvl="1"/>
            <a:r>
              <a:rPr lang="en-US" dirty="0"/>
              <a:t>e</a:t>
            </a:r>
            <a:r>
              <a:rPr lang="en-US" dirty="0" smtClean="0"/>
              <a:t>.g., call to “</a:t>
            </a:r>
            <a:r>
              <a:rPr lang="en-US" dirty="0" err="1" smtClean="0">
                <a:solidFill>
                  <a:srgbClr val="0070C0"/>
                </a:solidFill>
              </a:rPr>
              <a:t>sshfs</a:t>
            </a:r>
            <a:r>
              <a:rPr lang="en-US" dirty="0" smtClean="0"/>
              <a:t>”</a:t>
            </a:r>
          </a:p>
          <a:p>
            <a:r>
              <a:rPr lang="en-US" dirty="0" err="1">
                <a:solidFill>
                  <a:srgbClr val="0070C0"/>
                </a:solidFill>
              </a:rPr>
              <a:t>userfs</a:t>
            </a:r>
            <a:r>
              <a:rPr lang="en-US" dirty="0">
                <a:solidFill>
                  <a:srgbClr val="0070C0"/>
                </a:solidFill>
              </a:rPr>
              <a:t> </a:t>
            </a:r>
            <a:r>
              <a:rPr lang="en-US" dirty="0"/>
              <a:t>provides </a:t>
            </a:r>
            <a:r>
              <a:rPr lang="en-US" dirty="0" smtClean="0"/>
              <a:t>callback functions</a:t>
            </a:r>
            <a:endParaRPr lang="en-US" dirty="0"/>
          </a:p>
          <a:p>
            <a:r>
              <a:rPr lang="en-US" dirty="0" smtClean="0"/>
              <a:t>All file system calls (e.g.,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read()</a:t>
            </a:r>
            <a:r>
              <a:rPr lang="en-US" dirty="0" smtClean="0"/>
              <a:t>) proceed normally from other process</a:t>
            </a:r>
          </a:p>
          <a:p>
            <a:r>
              <a:rPr lang="en-US" dirty="0" smtClean="0"/>
              <a:t>When targeted at FUSE </a:t>
            </a:r>
            <a:r>
              <a:rPr lang="en-US" dirty="0" err="1" smtClean="0"/>
              <a:t>dir</a:t>
            </a:r>
            <a:r>
              <a:rPr lang="en-US" dirty="0" smtClean="0"/>
              <a:t>, go through FUSE module</a:t>
            </a:r>
            <a:endParaRPr lang="en-US" dirty="0"/>
          </a:p>
          <a:p>
            <a:r>
              <a:rPr lang="en-US" dirty="0" smtClean="0"/>
              <a:t>If in page cache, return</a:t>
            </a:r>
          </a:p>
          <a:p>
            <a:r>
              <a:rPr lang="en-US" dirty="0" smtClean="0"/>
              <a:t>Otherwise, to </a:t>
            </a:r>
            <a:r>
              <a:rPr lang="en-US" dirty="0" err="1" smtClean="0">
                <a:solidFill>
                  <a:srgbClr val="0070C0"/>
                </a:solidFill>
              </a:rPr>
              <a:t>userfs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via </a:t>
            </a:r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</a:t>
            </a:r>
            <a:r>
              <a:rPr lang="en-US" dirty="0" err="1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dev</a:t>
            </a:r>
            <a:r>
              <a:rPr lang="en-US" dirty="0" smtClean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/fuse </a:t>
            </a:r>
            <a:r>
              <a:rPr lang="en-US" dirty="0" smtClean="0"/>
              <a:t>and </a:t>
            </a:r>
            <a:r>
              <a:rPr lang="en-US" dirty="0" err="1" smtClean="0">
                <a:solidFill>
                  <a:srgbClr val="0070C0"/>
                </a:solidFill>
              </a:rPr>
              <a:t>libfuse</a:t>
            </a:r>
            <a:endParaRPr lang="en-US" dirty="0" smtClean="0">
              <a:solidFill>
                <a:srgbClr val="0070C0"/>
              </a:solidFill>
            </a:endParaRPr>
          </a:p>
          <a:p>
            <a:r>
              <a:rPr lang="en-US" dirty="0" err="1" smtClean="0">
                <a:solidFill>
                  <a:srgbClr val="0070C0"/>
                </a:solidFill>
              </a:rPr>
              <a:t>userfs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can do anything (e.g., request data from </a:t>
            </a:r>
            <a:r>
              <a:rPr lang="en-US" dirty="0" smtClean="0">
                <a:solidFill>
                  <a:srgbClr val="0070C0"/>
                </a:solidFill>
              </a:rPr>
              <a:t>ext3</a:t>
            </a:r>
            <a:r>
              <a:rPr lang="en-US" dirty="0" smtClean="0"/>
              <a:t> and add stuff) before returning data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1527572"/>
            <a:ext cx="5241933" cy="365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>
            <a:spLocks noGrp="1"/>
          </p:cNvSpPr>
          <p:nvPr>
            <p:ph sz="half" idx="1"/>
          </p:nvPr>
        </p:nvSpPr>
        <p:spPr>
          <a:xfrm>
            <a:off x="4554909" y="5334000"/>
            <a:ext cx="3352800" cy="944563"/>
          </a:xfrm>
        </p:spPr>
        <p:txBody>
          <a:bodyPr>
            <a:normAutofit/>
          </a:bodyPr>
          <a:lstStyle/>
          <a:p>
            <a:r>
              <a:rPr lang="en-US" sz="2000" dirty="0" err="1" smtClean="0">
                <a:solidFill>
                  <a:srgbClr val="0070C0"/>
                </a:solidFill>
              </a:rPr>
              <a:t>fusermount</a:t>
            </a:r>
            <a:r>
              <a:rPr lang="en-US" sz="2000" dirty="0" smtClean="0"/>
              <a:t> allows non-root users to mount</a:t>
            </a:r>
          </a:p>
          <a:p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39741592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FUSE APIs for User FS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Low-level</a:t>
            </a:r>
          </a:p>
          <a:p>
            <a:pPr lvl="1"/>
            <a:r>
              <a:rPr lang="en-US" dirty="0" smtClean="0"/>
              <a:t>Resembles VFS – user fs handles </a:t>
            </a:r>
            <a:r>
              <a:rPr lang="en-US" dirty="0" err="1" smtClean="0"/>
              <a:t>i</a:t>
            </a:r>
            <a:r>
              <a:rPr lang="en-US" dirty="0" smtClean="0"/>
              <a:t>-nodes, pathname translations, fill buffer, etc.</a:t>
            </a:r>
          </a:p>
          <a:p>
            <a:pPr lvl="1"/>
            <a:r>
              <a:rPr lang="en-US" dirty="0" smtClean="0"/>
              <a:t>Useful for “from scratch” file systems (e.g., ZFS-FUSE) </a:t>
            </a:r>
          </a:p>
          <a:p>
            <a:r>
              <a:rPr lang="en-US" dirty="0" smtClean="0"/>
              <a:t>High-level</a:t>
            </a:r>
          </a:p>
          <a:p>
            <a:pPr lvl="1"/>
            <a:r>
              <a:rPr lang="en-US" dirty="0" smtClean="0"/>
              <a:t>Resembles system calls</a:t>
            </a:r>
          </a:p>
          <a:p>
            <a:pPr lvl="1"/>
            <a:r>
              <a:rPr lang="en-US" dirty="0" smtClean="0"/>
              <a:t>User fs only deals with pathnames, not </a:t>
            </a:r>
            <a:r>
              <a:rPr lang="en-US" dirty="0" err="1" smtClean="0"/>
              <a:t>i</a:t>
            </a:r>
            <a:r>
              <a:rPr lang="en-US" dirty="0" smtClean="0"/>
              <a:t>-nodes</a:t>
            </a:r>
          </a:p>
          <a:p>
            <a:pPr lvl="1"/>
            <a:r>
              <a:rPr lang="en-US" dirty="0" err="1" smtClean="0">
                <a:solidFill>
                  <a:srgbClr val="0070C0"/>
                </a:solidFill>
              </a:rPr>
              <a:t>libfuse</a:t>
            </a:r>
            <a:r>
              <a:rPr lang="en-US" dirty="0" smtClean="0"/>
              <a:t> does </a:t>
            </a:r>
            <a:r>
              <a:rPr lang="en-US" dirty="0" err="1" smtClean="0"/>
              <a:t>i</a:t>
            </a:r>
            <a:r>
              <a:rPr lang="en-US" dirty="0" smtClean="0"/>
              <a:t>-node to path translation, fill buffer</a:t>
            </a:r>
          </a:p>
          <a:p>
            <a:pPr lvl="1"/>
            <a:r>
              <a:rPr lang="en-US" dirty="0" smtClean="0"/>
              <a:t>Useful when adding additional functionality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45930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FUSE – Hello World Example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0960" y="2623066"/>
            <a:ext cx="4038600" cy="2286000"/>
          </a:xfrm>
          <a:ln w="28575">
            <a:solidFill>
              <a:schemeClr val="tx1"/>
            </a:solidFill>
            <a:prstDash val="sysDash"/>
          </a:ln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3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~/fuse/example$ </a:t>
            </a:r>
            <a:r>
              <a:rPr lang="en-US" sz="1300" dirty="0" err="1">
                <a:latin typeface="Consolas" panose="020B0609020204030204" pitchFamily="49" charset="0"/>
                <a:cs typeface="Consolas" panose="020B0609020204030204" pitchFamily="49" charset="0"/>
              </a:rPr>
              <a:t>mkdir</a:t>
            </a: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  <a:t> /</a:t>
            </a:r>
            <a:r>
              <a:rPr lang="en-US" sz="1300" dirty="0" err="1">
                <a:latin typeface="Consolas" panose="020B0609020204030204" pitchFamily="49" charset="0"/>
                <a:cs typeface="Consolas" panose="020B0609020204030204" pitchFamily="49" charset="0"/>
              </a:rPr>
              <a:t>tmp</a:t>
            </a: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  <a:t>/fuse</a:t>
            </a:r>
            <a:b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3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~/fuse/example$ </a:t>
            </a: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  <a:t>./hello /</a:t>
            </a:r>
            <a:r>
              <a:rPr lang="en-US" sz="1300" dirty="0" err="1">
                <a:latin typeface="Consolas" panose="020B0609020204030204" pitchFamily="49" charset="0"/>
                <a:cs typeface="Consolas" panose="020B0609020204030204" pitchFamily="49" charset="0"/>
              </a:rPr>
              <a:t>tmp</a:t>
            </a: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  <a:t>/fuse</a:t>
            </a:r>
            <a:b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3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~/fuse/example$ </a:t>
            </a:r>
            <a:r>
              <a:rPr lang="en-US" sz="1300" dirty="0" err="1">
                <a:latin typeface="Consolas" panose="020B0609020204030204" pitchFamily="49" charset="0"/>
                <a:cs typeface="Consolas" panose="020B0609020204030204" pitchFamily="49" charset="0"/>
              </a:rPr>
              <a:t>ls</a:t>
            </a: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  <a:t> -l /</a:t>
            </a:r>
            <a:r>
              <a:rPr lang="en-US" sz="1300" dirty="0" err="1">
                <a:latin typeface="Consolas" panose="020B0609020204030204" pitchFamily="49" charset="0"/>
                <a:cs typeface="Consolas" panose="020B0609020204030204" pitchFamily="49" charset="0"/>
              </a:rPr>
              <a:t>tmp</a:t>
            </a: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  <a:t>/fuse</a:t>
            </a:r>
            <a:b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  <a:t>total 0</a:t>
            </a:r>
            <a:b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  <a:t>-r--r--r-- 1 root </a:t>
            </a:r>
            <a:r>
              <a:rPr lang="en-US" sz="1300" dirty="0" err="1">
                <a:latin typeface="Consolas" panose="020B0609020204030204" pitchFamily="49" charset="0"/>
                <a:cs typeface="Consolas" panose="020B0609020204030204" pitchFamily="49" charset="0"/>
              </a:rPr>
              <a:t>root</a:t>
            </a: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  <a:t> 13 Jan 1 1970 hello</a:t>
            </a:r>
            <a:b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3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~/fuse/example$ </a:t>
            </a: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  <a:t>cat /</a:t>
            </a:r>
            <a:r>
              <a:rPr lang="en-US" sz="1300" dirty="0" err="1">
                <a:latin typeface="Consolas" panose="020B0609020204030204" pitchFamily="49" charset="0"/>
                <a:cs typeface="Consolas" panose="020B0609020204030204" pitchFamily="49" charset="0"/>
              </a:rPr>
              <a:t>tmp</a:t>
            </a: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  <a:t>/fuse/hello</a:t>
            </a:r>
            <a:b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300" dirty="0" err="1">
                <a:latin typeface="Consolas" panose="020B0609020204030204" pitchFamily="49" charset="0"/>
                <a:cs typeface="Consolas" panose="020B0609020204030204" pitchFamily="49" charset="0"/>
              </a:rPr>
              <a:t>Hello</a:t>
            </a: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  <a:t> World!</a:t>
            </a:r>
            <a:b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3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~/fuse/example$ </a:t>
            </a:r>
            <a:r>
              <a:rPr lang="en-US" sz="1300" dirty="0" err="1">
                <a:latin typeface="Consolas" panose="020B0609020204030204" pitchFamily="49" charset="0"/>
                <a:cs typeface="Consolas" panose="020B0609020204030204" pitchFamily="49" charset="0"/>
              </a:rPr>
              <a:t>fusermount</a:t>
            </a: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  <a:t> -u /</a:t>
            </a:r>
            <a:r>
              <a:rPr lang="en-US" sz="1300" dirty="0" err="1">
                <a:latin typeface="Consolas" panose="020B0609020204030204" pitchFamily="49" charset="0"/>
                <a:cs typeface="Consolas" panose="020B0609020204030204" pitchFamily="49" charset="0"/>
              </a:rPr>
              <a:t>tmp</a:t>
            </a:r>
            <a: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  <a:t>/fuse</a:t>
            </a:r>
            <a:br>
              <a:rPr lang="en-US" sz="1300" dirty="0">
                <a:latin typeface="Consolas" panose="020B0609020204030204" pitchFamily="49" charset="0"/>
                <a:cs typeface="Consolas" panose="020B0609020204030204" pitchFamily="49" charset="0"/>
              </a:rPr>
            </a:br>
            <a:r>
              <a:rPr lang="en-US" sz="1300" dirty="0">
                <a:solidFill>
                  <a:srgbClr val="0070C0"/>
                </a:solidFill>
                <a:latin typeface="Consolas" panose="020B0609020204030204" pitchFamily="49" charset="0"/>
                <a:cs typeface="Consolas" panose="020B0609020204030204" pitchFamily="49" charset="0"/>
              </a:rPr>
              <a:t>~/fuse/example$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743200" y="6396335"/>
            <a:ext cx="32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http://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fuse.sourceforge.net/helloworld.html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560" y="2775466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75760" y="2089666"/>
            <a:ext cx="4866379" cy="3581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813560" y="2165866"/>
            <a:ext cx="6751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Run</a:t>
            </a:r>
            <a:endParaRPr lang="en-US" sz="2400" dirty="0"/>
          </a:p>
        </p:txBody>
      </p:sp>
      <p:sp>
        <p:nvSpPr>
          <p:cNvPr id="9" name="TextBox 8"/>
          <p:cNvSpPr txBox="1"/>
          <p:nvPr/>
        </p:nvSpPr>
        <p:spPr>
          <a:xfrm>
            <a:off x="6309360" y="1628001"/>
            <a:ext cx="77655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Flow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03951160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92075"/>
            <a:ext cx="8229600" cy="1143000"/>
          </a:xfrm>
        </p:spPr>
        <p:txBody>
          <a:bodyPr/>
          <a:lstStyle/>
          <a:p>
            <a:r>
              <a:rPr lang="en-US" dirty="0" smtClean="0"/>
              <a:t>FUSE – Hello World (1 of 4)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886200"/>
            <a:ext cx="6486525" cy="245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1209675"/>
            <a:ext cx="5524500" cy="2295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Straight Connector 6"/>
          <p:cNvCxnSpPr/>
          <p:nvPr/>
        </p:nvCxnSpPr>
        <p:spPr>
          <a:xfrm>
            <a:off x="533400" y="3657600"/>
            <a:ext cx="6486525" cy="0"/>
          </a:xfrm>
          <a:prstGeom prst="line">
            <a:avLst/>
          </a:prstGeom>
          <a:ln w="28575"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6705600" y="4364202"/>
            <a:ext cx="222407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smtClean="0"/>
              <a:t>Callback operations</a:t>
            </a:r>
            <a:endParaRPr lang="en-US" sz="2000" dirty="0"/>
          </a:p>
        </p:txBody>
      </p:sp>
      <p:cxnSp>
        <p:nvCxnSpPr>
          <p:cNvPr id="10" name="Straight Arrow Connector 9"/>
          <p:cNvCxnSpPr>
            <a:stCxn id="8" idx="1"/>
          </p:cNvCxnSpPr>
          <p:nvPr/>
        </p:nvCxnSpPr>
        <p:spPr>
          <a:xfrm flipH="1">
            <a:off x="5638800" y="4564257"/>
            <a:ext cx="1066800" cy="92333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>
            <a:off x="5867400" y="4800600"/>
            <a:ext cx="990600" cy="1022866"/>
          </a:xfrm>
          <a:prstGeom prst="straightConnector1">
            <a:avLst/>
          </a:prstGeom>
          <a:ln w="1905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ight Brace 13"/>
          <p:cNvSpPr/>
          <p:nvPr/>
        </p:nvSpPr>
        <p:spPr>
          <a:xfrm>
            <a:off x="7219326" y="5638800"/>
            <a:ext cx="228600" cy="60960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TextBox 14"/>
          <p:cNvSpPr txBox="1"/>
          <p:nvPr/>
        </p:nvSpPr>
        <p:spPr>
          <a:xfrm>
            <a:off x="7485179" y="5589657"/>
            <a:ext cx="15621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/>
              <a:t>Invoking does ‘mount’</a:t>
            </a:r>
            <a:endParaRPr lang="en-US" sz="2000" dirty="0"/>
          </a:p>
        </p:txBody>
      </p:sp>
      <p:sp>
        <p:nvSpPr>
          <p:cNvPr id="17" name="TextBox 16"/>
          <p:cNvSpPr txBox="1"/>
          <p:nvPr/>
        </p:nvSpPr>
        <p:spPr>
          <a:xfrm>
            <a:off x="2743200" y="6396335"/>
            <a:ext cx="32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http://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fuse.sourceforge.net/helloworld.html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6" name="Right Brace 15"/>
          <p:cNvSpPr/>
          <p:nvPr/>
        </p:nvSpPr>
        <p:spPr>
          <a:xfrm>
            <a:off x="5257800" y="4191000"/>
            <a:ext cx="228600" cy="838200"/>
          </a:xfrm>
          <a:prstGeom prst="rightBrac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806722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FUSE – Hello </a:t>
            </a:r>
            <a:r>
              <a:rPr lang="en-US" dirty="0" smtClean="0"/>
              <a:t>World (2 of 4)</a:t>
            </a:r>
            <a:endParaRPr lang="en-US" dirty="0"/>
          </a:p>
        </p:txBody>
      </p:sp>
      <p:pic>
        <p:nvPicPr>
          <p:cNvPr id="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828800"/>
            <a:ext cx="7258050" cy="376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743200" y="6396335"/>
            <a:ext cx="32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http://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fuse.sourceforge.net/helloworld.html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67400" y="4932468"/>
            <a:ext cx="2971800" cy="646331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Fill in file status structure (type, permissions)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798858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831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Developing in-kernel file systems challenging</a:t>
            </a:r>
          </a:p>
          <a:p>
            <a:pPr lvl="1"/>
            <a:r>
              <a:rPr lang="en-US" dirty="0" smtClean="0"/>
              <a:t>Understand and deal with kernel code and data structures</a:t>
            </a:r>
          </a:p>
          <a:p>
            <a:pPr lvl="1"/>
            <a:r>
              <a:rPr lang="en-US" dirty="0" smtClean="0"/>
              <a:t>Steep learning curve for kernel development</a:t>
            </a:r>
          </a:p>
          <a:p>
            <a:pPr lvl="2"/>
            <a:r>
              <a:rPr lang="en-US" dirty="0" smtClean="0"/>
              <a:t>No memory protection</a:t>
            </a:r>
          </a:p>
          <a:p>
            <a:pPr lvl="2"/>
            <a:r>
              <a:rPr lang="en-US" dirty="0" smtClean="0"/>
              <a:t>No use of debuggers</a:t>
            </a:r>
          </a:p>
          <a:p>
            <a:pPr lvl="2"/>
            <a:r>
              <a:rPr lang="en-US" dirty="0" smtClean="0"/>
              <a:t>Must be in C</a:t>
            </a:r>
          </a:p>
          <a:p>
            <a:pPr lvl="2"/>
            <a:r>
              <a:rPr lang="en-US" dirty="0" smtClean="0"/>
              <a:t>No standard C library</a:t>
            </a:r>
          </a:p>
          <a:p>
            <a:r>
              <a:rPr lang="en-US" dirty="0" smtClean="0"/>
              <a:t>In-kernel implementations not so great</a:t>
            </a:r>
          </a:p>
          <a:p>
            <a:pPr lvl="1"/>
            <a:r>
              <a:rPr lang="en-US" dirty="0" smtClean="0"/>
              <a:t>Porting to other flavors of Unix can be difficult</a:t>
            </a:r>
          </a:p>
          <a:p>
            <a:pPr lvl="1"/>
            <a:r>
              <a:rPr lang="en-US" dirty="0" smtClean="0"/>
              <a:t>Needs root to mount – tough to use/test on servers</a:t>
            </a:r>
          </a:p>
        </p:txBody>
      </p:sp>
    </p:spTree>
    <p:extLst>
      <p:ext uri="{BB962C8B-B14F-4D97-AF65-F5344CB8AC3E}">
        <p14:creationId xmlns:p14="http://schemas.microsoft.com/office/powerpoint/2010/main" val="11355163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275" y="304800"/>
            <a:ext cx="8848725" cy="6334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486400" y="1066800"/>
            <a:ext cx="3484928" cy="646331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Check that path is right</a:t>
            </a:r>
          </a:p>
          <a:p>
            <a:r>
              <a:rPr lang="en-US" dirty="0" smtClean="0"/>
              <a:t>Check permissions right (read only)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410200" y="3886200"/>
            <a:ext cx="2353593" cy="646331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Check that path is right</a:t>
            </a:r>
          </a:p>
          <a:p>
            <a:r>
              <a:rPr lang="en-US" dirty="0" smtClean="0"/>
              <a:t>Copy data to buffer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6396335"/>
            <a:ext cx="32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http://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fuse.sourceforge.net/helloworld.html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653866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743200" y="6396335"/>
            <a:ext cx="32004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http://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fuse.sourceforge.net/helloworld.html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851" y="1981200"/>
            <a:ext cx="8578312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5638800" y="3429000"/>
            <a:ext cx="2971800" cy="369332"/>
          </a:xfrm>
          <a:prstGeom prst="rect">
            <a:avLst/>
          </a:prstGeom>
          <a:noFill/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Copy in directory listings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FUSE – Hello World (4 of 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3979735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Performance Overhead of FUSE : Switching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When using native (e.g., ext3)</a:t>
            </a:r>
          </a:p>
          <a:p>
            <a:pPr lvl="1"/>
            <a:r>
              <a:rPr lang="en-US" dirty="0" smtClean="0"/>
              <a:t>Two user-kernel mode switches (to and from)</a:t>
            </a:r>
          </a:p>
          <a:p>
            <a:pPr lvl="2"/>
            <a:r>
              <a:rPr lang="en-US" dirty="0" smtClean="0"/>
              <a:t>Relatively fast since only privilege/</a:t>
            </a:r>
            <a:r>
              <a:rPr lang="en-US" dirty="0" err="1" smtClean="0"/>
              <a:t>unpriviledge</a:t>
            </a:r>
            <a:endParaRPr lang="en-US" dirty="0" smtClean="0"/>
          </a:p>
          <a:p>
            <a:pPr lvl="1"/>
            <a:r>
              <a:rPr lang="en-US" dirty="0" smtClean="0"/>
              <a:t>No context switches between processes/address space</a:t>
            </a:r>
          </a:p>
          <a:p>
            <a:r>
              <a:rPr lang="en-US" dirty="0" smtClean="0"/>
              <a:t>When using FUSE</a:t>
            </a:r>
          </a:p>
          <a:p>
            <a:pPr lvl="1"/>
            <a:r>
              <a:rPr lang="en-US" dirty="0" smtClean="0"/>
              <a:t>Four user-kernel mode switches (adds up to </a:t>
            </a:r>
            <a:r>
              <a:rPr lang="en-US" dirty="0" err="1" smtClean="0"/>
              <a:t>userfs</a:t>
            </a:r>
            <a:r>
              <a:rPr lang="en-US" dirty="0" smtClean="0"/>
              <a:t> and back)</a:t>
            </a:r>
          </a:p>
          <a:p>
            <a:pPr lvl="1"/>
            <a:r>
              <a:rPr lang="en-US" dirty="0" smtClean="0"/>
              <a:t>Two context switches (user process and </a:t>
            </a:r>
            <a:r>
              <a:rPr lang="en-US" dirty="0" err="1" smtClean="0"/>
              <a:t>userfs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Cost depends upon cores, registers, page table, pipeline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4000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Performance Overhead of </a:t>
            </a:r>
            <a:r>
              <a:rPr lang="en-US" dirty="0" smtClean="0"/>
              <a:t>FUSE : Reading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FUSE used to have 4 KB read size</a:t>
            </a:r>
          </a:p>
          <a:p>
            <a:pPr lvl="1"/>
            <a:r>
              <a:rPr lang="en-US" dirty="0" smtClean="0"/>
              <a:t>If memory constrained, large reads would do many context switch each read</a:t>
            </a:r>
          </a:p>
          <a:p>
            <a:pPr lvl="2"/>
            <a:r>
              <a:rPr lang="en-US" dirty="0" smtClean="0"/>
              <a:t>swap out </a:t>
            </a:r>
            <a:r>
              <a:rPr lang="en-US" dirty="0" err="1" smtClean="0">
                <a:solidFill>
                  <a:srgbClr val="0070C0"/>
                </a:solidFill>
              </a:rPr>
              <a:t>userfs</a:t>
            </a:r>
            <a:r>
              <a:rPr lang="en-US" dirty="0" smtClean="0"/>
              <a:t>, bring in page, swap in </a:t>
            </a:r>
            <a:r>
              <a:rPr lang="en-US" dirty="0" err="1" smtClean="0">
                <a:solidFill>
                  <a:srgbClr val="0070C0"/>
                </a:solidFill>
              </a:rPr>
              <a:t>userfs</a:t>
            </a:r>
            <a:r>
              <a:rPr lang="en-US" dirty="0" smtClean="0"/>
              <a:t>, </a:t>
            </a:r>
            <a:r>
              <a:rPr lang="en-US" smtClean="0"/>
              <a:t>continue request, </a:t>
            </a:r>
            <a:r>
              <a:rPr lang="en-US" dirty="0" smtClean="0"/>
              <a:t>swap out </a:t>
            </a:r>
            <a:r>
              <a:rPr lang="en-US" dirty="0" err="1" smtClean="0">
                <a:solidFill>
                  <a:srgbClr val="0070C0"/>
                </a:solidFill>
              </a:rPr>
              <a:t>userfs</a:t>
            </a:r>
            <a:r>
              <a:rPr lang="en-US" dirty="0" smtClean="0"/>
              <a:t>, bring in next page …</a:t>
            </a:r>
          </a:p>
          <a:p>
            <a:r>
              <a:rPr lang="en-US" dirty="0" smtClean="0"/>
              <a:t>FUSE now reads in 128 KB chunks with </a:t>
            </a:r>
            <a:r>
              <a:rPr lang="en-US" sz="2800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big_writes</a:t>
            </a:r>
            <a:r>
              <a:rPr lang="en-US" dirty="0" smtClean="0"/>
              <a:t> mount option</a:t>
            </a:r>
          </a:p>
          <a:p>
            <a:pPr lvl="1"/>
            <a:r>
              <a:rPr lang="en-US" dirty="0" smtClean="0"/>
              <a:t>Most Unix utilities (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cp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cat</a:t>
            </a:r>
            <a:r>
              <a:rPr lang="en-US" dirty="0" smtClean="0"/>
              <a:t>,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tar</a:t>
            </a:r>
            <a:r>
              <a:rPr lang="en-US" dirty="0" smtClean="0"/>
              <a:t>) use 32 KB file buffers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5399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Performance Overhead of FUSE :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Time for Writing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76400" y="1744133"/>
            <a:ext cx="5515941" cy="41137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7098453" y="1368028"/>
            <a:ext cx="18537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(Write 16 MB file)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722452" y="6143320"/>
            <a:ext cx="53640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Note, benefit from 4KB to 32KB, but not 32KB to 128KB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704033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Performance Overhead of FUSE </a:t>
            </a:r>
            <a:r>
              <a:rPr lang="en-US" dirty="0" smtClean="0"/>
              <a:t>: Memory Copying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native (e.g., </a:t>
            </a:r>
            <a:r>
              <a:rPr lang="en-US" dirty="0" smtClean="0">
                <a:solidFill>
                  <a:srgbClr val="0070C0"/>
                </a:solidFill>
              </a:rPr>
              <a:t>ext3</a:t>
            </a:r>
            <a:r>
              <a:rPr lang="en-US" dirty="0" smtClean="0"/>
              <a:t>), write copies from application to kernel page cache (</a:t>
            </a:r>
            <a:r>
              <a:rPr lang="en-US" dirty="0" smtClean="0">
                <a:solidFill>
                  <a:srgbClr val="008000"/>
                </a:solidFill>
              </a:rPr>
              <a:t>1x</a:t>
            </a:r>
            <a:r>
              <a:rPr lang="en-US" dirty="0" smtClean="0"/>
              <a:t>)</a:t>
            </a:r>
          </a:p>
          <a:p>
            <a:r>
              <a:rPr lang="en-US" dirty="0" smtClean="0"/>
              <a:t>For user fs, write copies from application to page cache, then from page cache to </a:t>
            </a:r>
            <a:r>
              <a:rPr lang="en-US" dirty="0" err="1" smtClean="0">
                <a:solidFill>
                  <a:srgbClr val="0070C0"/>
                </a:solidFill>
              </a:rPr>
              <a:t>libfuse</a:t>
            </a:r>
            <a:r>
              <a:rPr lang="en-US" dirty="0" smtClean="0"/>
              <a:t>, then </a:t>
            </a:r>
            <a:r>
              <a:rPr lang="en-US" dirty="0" err="1" smtClean="0">
                <a:solidFill>
                  <a:srgbClr val="0070C0"/>
                </a:solidFill>
              </a:rPr>
              <a:t>libfuse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to </a:t>
            </a:r>
            <a:r>
              <a:rPr lang="en-US" dirty="0" err="1" smtClean="0">
                <a:solidFill>
                  <a:srgbClr val="0070C0"/>
                </a:solidFill>
              </a:rPr>
              <a:t>userfs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8000"/>
                </a:solidFill>
              </a:rPr>
              <a:t>3x</a:t>
            </a:r>
            <a:r>
              <a:rPr lang="en-US" dirty="0" smtClean="0"/>
              <a:t>)</a:t>
            </a:r>
          </a:p>
          <a:p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direct_io</a:t>
            </a:r>
            <a:r>
              <a:rPr lang="en-US" dirty="0" smtClean="0"/>
              <a:t> mount option – bypass page cache, user copy directly to </a:t>
            </a:r>
            <a:r>
              <a:rPr lang="en-US" dirty="0" err="1" smtClean="0">
                <a:solidFill>
                  <a:srgbClr val="0070C0"/>
                </a:solidFill>
              </a:rPr>
              <a:t>userfs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(</a:t>
            </a:r>
            <a:r>
              <a:rPr lang="en-US" dirty="0" smtClean="0">
                <a:solidFill>
                  <a:srgbClr val="008000"/>
                </a:solidFill>
              </a:rPr>
              <a:t>1x</a:t>
            </a:r>
            <a:r>
              <a:rPr lang="en-US" dirty="0" smtClean="0"/>
              <a:t>)</a:t>
            </a:r>
          </a:p>
          <a:p>
            <a:pPr lvl="1"/>
            <a:r>
              <a:rPr lang="en-US" dirty="0" smtClean="0"/>
              <a:t>But reads can never come from kernel page cache!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489701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Performance Overhead of FUSE : Memory </a:t>
            </a:r>
            <a:r>
              <a:rPr lang="en-US" dirty="0" smtClean="0"/>
              <a:t>Cache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For native (e.g., </a:t>
            </a:r>
            <a:r>
              <a:rPr lang="en-US" dirty="0" smtClean="0">
                <a:solidFill>
                  <a:srgbClr val="0070C0"/>
                </a:solidFill>
              </a:rPr>
              <a:t>ext3</a:t>
            </a:r>
            <a:r>
              <a:rPr lang="en-US" dirty="0" smtClean="0"/>
              <a:t>), read/written data in page cache</a:t>
            </a:r>
          </a:p>
          <a:p>
            <a:r>
              <a:rPr lang="en-US" dirty="0" smtClean="0"/>
              <a:t>For user fs, </a:t>
            </a:r>
            <a:r>
              <a:rPr lang="en-US" dirty="0" err="1" smtClean="0">
                <a:solidFill>
                  <a:srgbClr val="0070C0"/>
                </a:solidFill>
              </a:rPr>
              <a:t>libfuse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err="1" smtClean="0">
                <a:solidFill>
                  <a:srgbClr val="0070C0"/>
                </a:solidFill>
              </a:rPr>
              <a:t>userfs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both have data in page cache, too (extra copies) – useful since make overall more efficient, but reduce size of usable cache</a:t>
            </a:r>
          </a:p>
        </p:txBody>
      </p:sp>
    </p:spTree>
    <p:extLst>
      <p:ext uri="{BB962C8B-B14F-4D97-AF65-F5344CB8AC3E}">
        <p14:creationId xmlns:p14="http://schemas.microsoft.com/office/powerpoint/2010/main" val="26802911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		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Background				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FUSE overview			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Programming for FS				(</a:t>
            </a:r>
            <a:r>
              <a:rPr lang="en-US" dirty="0">
                <a:solidFill>
                  <a:srgbClr val="FF0000"/>
                </a:solidFill>
              </a:rPr>
              <a:t>next</a:t>
            </a:r>
            <a:r>
              <a:rPr lang="en-US" dirty="0" smtClean="0"/>
              <a:t>)</a:t>
            </a:r>
          </a:p>
          <a:p>
            <a:r>
              <a:rPr lang="en-US" dirty="0" smtClean="0"/>
              <a:t>Benchmarking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341120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Language Bindings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20 language bindings – can build </a:t>
            </a:r>
            <a:r>
              <a:rPr lang="en-US" dirty="0" err="1" smtClean="0">
                <a:solidFill>
                  <a:srgbClr val="0070C0"/>
                </a:solidFill>
              </a:rPr>
              <a:t>userfs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in many languages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C++ </a:t>
            </a:r>
            <a:r>
              <a:rPr lang="en-US" dirty="0" smtClean="0"/>
              <a:t>or </a:t>
            </a:r>
            <a:r>
              <a:rPr lang="en-US" dirty="0" smtClean="0">
                <a:solidFill>
                  <a:srgbClr val="008000"/>
                </a:solidFill>
              </a:rPr>
              <a:t>C# </a:t>
            </a:r>
            <a:r>
              <a:rPr lang="en-US" dirty="0" smtClean="0"/>
              <a:t>for high-</a:t>
            </a:r>
            <a:r>
              <a:rPr lang="en-US" dirty="0" err="1" smtClean="0"/>
              <a:t>perf</a:t>
            </a:r>
            <a:r>
              <a:rPr lang="en-US" dirty="0" smtClean="0"/>
              <a:t>, OO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Haskell</a:t>
            </a:r>
            <a:r>
              <a:rPr lang="en-US" dirty="0" smtClean="0"/>
              <a:t> and </a:t>
            </a:r>
            <a:r>
              <a:rPr lang="en-US" dirty="0" err="1" smtClean="0">
                <a:solidFill>
                  <a:srgbClr val="008000"/>
                </a:solidFill>
              </a:rPr>
              <a:t>OCaml</a:t>
            </a:r>
            <a:r>
              <a:rPr lang="en-US" dirty="0" smtClean="0"/>
              <a:t> for higher order functions (functional languages)</a:t>
            </a:r>
          </a:p>
          <a:p>
            <a:pPr lvl="1"/>
            <a:r>
              <a:rPr lang="en-US" dirty="0" err="1" smtClean="0">
                <a:solidFill>
                  <a:srgbClr val="008000"/>
                </a:solidFill>
              </a:rPr>
              <a:t>Erlang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/>
              <a:t>for fault tolerant, real-time, distributed (parallel programming)</a:t>
            </a:r>
          </a:p>
          <a:p>
            <a:pPr lvl="1"/>
            <a:r>
              <a:rPr lang="en-US" dirty="0" smtClean="0">
                <a:solidFill>
                  <a:srgbClr val="008000"/>
                </a:solidFill>
              </a:rPr>
              <a:t>Python</a:t>
            </a:r>
            <a:r>
              <a:rPr lang="en-US" dirty="0" smtClean="0"/>
              <a:t> for rapid development (many libraries)</a:t>
            </a:r>
          </a:p>
          <a:p>
            <a:r>
              <a:rPr lang="en-US" i="1" dirty="0" err="1" smtClean="0">
                <a:solidFill>
                  <a:srgbClr val="008000"/>
                </a:solidFill>
              </a:rPr>
              <a:t>JavaFuse</a:t>
            </a:r>
            <a:r>
              <a:rPr lang="en-US" dirty="0" smtClean="0"/>
              <a:t> [27] built by authors</a:t>
            </a:r>
          </a:p>
        </p:txBody>
      </p:sp>
    </p:spTree>
    <p:extLst>
      <p:ext uri="{BB962C8B-B14F-4D97-AF65-F5344CB8AC3E}">
        <p14:creationId xmlns:p14="http://schemas.microsoft.com/office/powerpoint/2010/main" val="28534028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Java Fuse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200" dirty="0"/>
              <a:t>Provides Java interface using Java Native Interface (JNI) to communicate from Java to C</a:t>
            </a:r>
          </a:p>
          <a:p>
            <a:r>
              <a:rPr lang="en-US" dirty="0" smtClean="0"/>
              <a:t>Developer writes file system as Java class</a:t>
            </a:r>
          </a:p>
          <a:p>
            <a:r>
              <a:rPr lang="en-US" dirty="0" smtClean="0"/>
              <a:t>Register with </a:t>
            </a:r>
            <a:r>
              <a:rPr lang="en-US" dirty="0" err="1" smtClean="0">
                <a:solidFill>
                  <a:srgbClr val="008000"/>
                </a:solidFill>
              </a:rPr>
              <a:t>JavaFuse</a:t>
            </a:r>
            <a:r>
              <a:rPr lang="en-US" dirty="0" smtClean="0"/>
              <a:t> using command line parameter</a:t>
            </a:r>
          </a:p>
          <a:p>
            <a:r>
              <a:rPr lang="en-US" dirty="0" err="1" smtClean="0">
                <a:solidFill>
                  <a:srgbClr val="008000"/>
                </a:solidFill>
              </a:rPr>
              <a:t>JavaFuse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/>
              <a:t>gets callback, sends to Java class</a:t>
            </a:r>
          </a:p>
          <a:p>
            <a:r>
              <a:rPr lang="en-US" dirty="0" smtClean="0"/>
              <a:t>Note, C to Java may mean more copies</a:t>
            </a:r>
          </a:p>
          <a:p>
            <a:pPr lvl="1"/>
            <a:r>
              <a:rPr lang="en-US" dirty="0" smtClean="0"/>
              <a:t>Could have “file” meta-data only option</a:t>
            </a:r>
          </a:p>
          <a:p>
            <a:pPr lvl="1"/>
            <a:r>
              <a:rPr lang="en-US" dirty="0" smtClean="0"/>
              <a:t>Could use JNI non-blocking I/O package to avoid</a:t>
            </a:r>
          </a:p>
          <a:p>
            <a:pPr marL="457200" lvl="1" indent="0">
              <a:buNone/>
            </a:pPr>
            <a:r>
              <a:rPr lang="en-US" dirty="0" smtClean="0">
                <a:sym typeface="Wingdings" panose="05000000000000000000" pitchFamily="2" charset="2"/>
              </a:rPr>
              <a:t></a:t>
            </a:r>
            <a:r>
              <a:rPr lang="en-US" dirty="0" smtClean="0"/>
              <a:t>But both limit portability and are not thread safe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35545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(2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Modern file system research adds functionality over basic systems, rather than designing low-level systems</a:t>
            </a:r>
          </a:p>
          <a:p>
            <a:pPr lvl="1"/>
            <a:r>
              <a:rPr lang="en-US" dirty="0" err="1" smtClean="0"/>
              <a:t>Ceph</a:t>
            </a:r>
            <a:r>
              <a:rPr lang="en-US" dirty="0" smtClean="0"/>
              <a:t> [37] – distributed file system for performance and reliability – uses client in users space</a:t>
            </a:r>
          </a:p>
          <a:p>
            <a:r>
              <a:rPr lang="en-US" dirty="0" smtClean="0"/>
              <a:t>Programming in user space advantages</a:t>
            </a:r>
          </a:p>
          <a:p>
            <a:pPr lvl="1"/>
            <a:r>
              <a:rPr lang="en-US" dirty="0" smtClean="0"/>
              <a:t>Wide range of languages</a:t>
            </a:r>
          </a:p>
          <a:p>
            <a:pPr lvl="1"/>
            <a:r>
              <a:rPr lang="en-US" dirty="0" smtClean="0"/>
              <a:t>Use of 3</a:t>
            </a:r>
            <a:r>
              <a:rPr lang="en-US" baseline="30000" dirty="0" smtClean="0"/>
              <a:t>rd</a:t>
            </a:r>
            <a:r>
              <a:rPr lang="en-US" dirty="0" smtClean="0"/>
              <a:t> party tools/libraries</a:t>
            </a:r>
          </a:p>
          <a:p>
            <a:pPr lvl="1"/>
            <a:r>
              <a:rPr lang="en-US" dirty="0" smtClean="0"/>
              <a:t>Fewer kernel quirks (although still need to couple user code to kernel system calls)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3811002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		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Background				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FUSE overview			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Programming for FS			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Benchmarking					(</a:t>
            </a:r>
            <a:r>
              <a:rPr lang="en-US" dirty="0">
                <a:solidFill>
                  <a:srgbClr val="FF0000"/>
                </a:solidFill>
              </a:rPr>
              <a:t>next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88420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Benchmarking Methodology (1 of 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3000" dirty="0" err="1" smtClean="0"/>
              <a:t>Microbenchmarks</a:t>
            </a:r>
            <a:r>
              <a:rPr lang="en-US" sz="3000" dirty="0" smtClean="0"/>
              <a:t> – raw throughput </a:t>
            </a:r>
            <a:r>
              <a:rPr lang="en-US" sz="3000" dirty="0"/>
              <a:t>of low-level operations (e.g., </a:t>
            </a:r>
            <a:r>
              <a:rPr lang="en-US" sz="3000" dirty="0">
                <a:latin typeface="Consolas" panose="020B0609020204030204" pitchFamily="49" charset="0"/>
                <a:cs typeface="Consolas" panose="020B0609020204030204" pitchFamily="49" charset="0"/>
              </a:rPr>
              <a:t>read</a:t>
            </a:r>
            <a:r>
              <a:rPr lang="en-US" sz="3000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sz="3000" dirty="0" smtClean="0"/>
              <a:t>)</a:t>
            </a:r>
          </a:p>
          <a:p>
            <a:r>
              <a:rPr lang="en-US" sz="3000" dirty="0"/>
              <a:t>Use </a:t>
            </a:r>
            <a:r>
              <a:rPr lang="en-US" sz="3000" dirty="0">
                <a:solidFill>
                  <a:srgbClr val="0070C0"/>
                </a:solidFill>
              </a:rPr>
              <a:t>Bonnie</a:t>
            </a:r>
            <a:r>
              <a:rPr lang="en-US" sz="3000" dirty="0"/>
              <a:t> [3], basic OS benchmark </a:t>
            </a:r>
            <a:r>
              <a:rPr lang="en-US" sz="3000" dirty="0" smtClean="0"/>
              <a:t>tool</a:t>
            </a:r>
          </a:p>
          <a:p>
            <a:r>
              <a:rPr lang="en-US" sz="3000" dirty="0" smtClean="0"/>
              <a:t>6 phases: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write file with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putc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 smtClean="0"/>
              <a:t>, one char at a time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write from scratch same file, with 16 KB blocks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read file with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getc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 smtClean="0"/>
              <a:t>, one char at a time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read file, with 16 KB blocks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clear cache, repeat </a:t>
            </a:r>
            <a:r>
              <a:rPr lang="en-US" dirty="0" err="1">
                <a:latin typeface="Consolas" panose="020B0609020204030204" pitchFamily="49" charset="0"/>
                <a:cs typeface="Consolas" panose="020B0609020204030204" pitchFamily="49" charset="0"/>
              </a:rPr>
              <a:t>getc</a:t>
            </a:r>
            <a:r>
              <a:rPr lang="en-US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  <a:r>
              <a:rPr lang="en-US" dirty="0"/>
              <a:t>, one char at a </a:t>
            </a:r>
            <a:r>
              <a:rPr lang="en-US" dirty="0" smtClean="0"/>
              <a:t>time</a:t>
            </a:r>
          </a:p>
          <a:p>
            <a:pPr marL="971550" lvl="1" indent="-514350">
              <a:buFont typeface="+mj-lt"/>
              <a:buAutoNum type="arabicPeriod"/>
            </a:pPr>
            <a:r>
              <a:rPr lang="en-US" dirty="0" smtClean="0"/>
              <a:t>clear cache, repeat </a:t>
            </a:r>
            <a:r>
              <a:rPr lang="en-US" dirty="0"/>
              <a:t>read </a:t>
            </a:r>
            <a:r>
              <a:rPr lang="en-US" dirty="0" smtClean="0"/>
              <a:t>with </a:t>
            </a:r>
            <a:r>
              <a:rPr lang="en-US" dirty="0"/>
              <a:t>16 KB </a:t>
            </a:r>
            <a:r>
              <a:rPr lang="en-US" dirty="0" smtClean="0"/>
              <a:t>blocks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0910020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Benchmarking Methodology </a:t>
            </a:r>
            <a:r>
              <a:rPr lang="en-US" dirty="0" smtClean="0"/>
              <a:t>(2 </a:t>
            </a:r>
            <a:r>
              <a:rPr lang="en-US" dirty="0"/>
              <a:t>of 2)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Macrobenchmarks</a:t>
            </a:r>
            <a:r>
              <a:rPr lang="en-US" dirty="0" smtClean="0"/>
              <a:t> – application performance for common apps</a:t>
            </a:r>
          </a:p>
          <a:p>
            <a:r>
              <a:rPr lang="en-US" dirty="0" smtClean="0"/>
              <a:t>Use </a:t>
            </a:r>
            <a:r>
              <a:rPr lang="en-US" dirty="0" smtClean="0">
                <a:solidFill>
                  <a:srgbClr val="0070C0"/>
                </a:solidFill>
              </a:rPr>
              <a:t>Postmark</a:t>
            </a:r>
            <a:r>
              <a:rPr lang="en-US" dirty="0" smtClean="0"/>
              <a:t> – small file workloads by email, news, Web-based commerce under heavy load</a:t>
            </a:r>
          </a:p>
          <a:p>
            <a:pPr lvl="1"/>
            <a:r>
              <a:rPr lang="en-US" dirty="0" smtClean="0"/>
              <a:t>Heavy stress of file and meta-data</a:t>
            </a:r>
          </a:p>
          <a:p>
            <a:pPr lvl="1"/>
            <a:r>
              <a:rPr lang="en-US" dirty="0" smtClean="0"/>
              <a:t>Generate initial pool of random text files (used 5000, from 1 KB to 64 KB)</a:t>
            </a:r>
          </a:p>
          <a:p>
            <a:pPr lvl="1"/>
            <a:r>
              <a:rPr lang="en-US" dirty="0" smtClean="0"/>
              <a:t>Do transactions on files (used 50k transactions, typical Web server workload [39])</a:t>
            </a:r>
          </a:p>
          <a:p>
            <a:r>
              <a:rPr lang="en-US" dirty="0" smtClean="0"/>
              <a:t>Large file copy – copy 1.1 GB movie using </a:t>
            </a:r>
            <a:r>
              <a:rPr lang="en-US" dirty="0" err="1" smtClean="0">
                <a:latin typeface="Consolas" panose="020B0609020204030204" pitchFamily="49" charset="0"/>
                <a:cs typeface="Consolas" panose="020B0609020204030204" pitchFamily="49" charset="0"/>
              </a:rPr>
              <a:t>cp</a:t>
            </a:r>
            <a:endParaRPr lang="en-US" dirty="0" smtClean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lvl="1"/>
            <a:r>
              <a:rPr lang="en-US" dirty="0" smtClean="0"/>
              <a:t>Single, large file as for typical desktop computer or server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7214492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Testbed</a:t>
            </a:r>
            <a:r>
              <a:rPr lang="en-US" dirty="0" smtClean="0"/>
              <a:t> Configurations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Native – </a:t>
            </a:r>
            <a:r>
              <a:rPr lang="en-US" dirty="0" smtClean="0">
                <a:solidFill>
                  <a:srgbClr val="0070C0"/>
                </a:solidFill>
              </a:rPr>
              <a:t>ext4</a:t>
            </a:r>
            <a:r>
              <a:rPr lang="en-US" dirty="0" smtClean="0"/>
              <a:t> file system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FUSE</a:t>
            </a:r>
            <a:r>
              <a:rPr lang="en-US" dirty="0" smtClean="0"/>
              <a:t> – null FUSE file system in C (passes each call to native file system)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JavaFuse1</a:t>
            </a:r>
            <a:r>
              <a:rPr lang="en-US" dirty="0" smtClean="0"/>
              <a:t> (metadata-only) – null file system in </a:t>
            </a:r>
            <a:r>
              <a:rPr lang="en-US" dirty="0" err="1" smtClean="0">
                <a:solidFill>
                  <a:srgbClr val="008000"/>
                </a:solidFill>
              </a:rPr>
              <a:t>JavaFuse</a:t>
            </a:r>
            <a:r>
              <a:rPr lang="en-US" dirty="0" smtClean="0"/>
              <a:t>, does not copy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read()</a:t>
            </a:r>
            <a:r>
              <a:rPr lang="en-US" dirty="0" smtClean="0">
                <a:cs typeface="Consolas" panose="020B0609020204030204" pitchFamily="49" charset="0"/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latin typeface="Consolas" panose="020B0609020204030204" pitchFamily="49" charset="0"/>
                <a:cs typeface="Consolas" panose="020B0609020204030204" pitchFamily="49" charset="0"/>
              </a:rPr>
              <a:t>write()</a:t>
            </a:r>
            <a:r>
              <a:rPr lang="en-US" dirty="0" smtClean="0">
                <a:cs typeface="Consolas" panose="020B0609020204030204" pitchFamily="49" charset="0"/>
              </a:rPr>
              <a:t> </a:t>
            </a:r>
            <a:r>
              <a:rPr lang="en-US" dirty="0" smtClean="0"/>
              <a:t>over JNI</a:t>
            </a:r>
          </a:p>
          <a:p>
            <a:r>
              <a:rPr lang="en-US" dirty="0" smtClean="0">
                <a:solidFill>
                  <a:srgbClr val="008000"/>
                </a:solidFill>
              </a:rPr>
              <a:t>JavaFuse2</a:t>
            </a:r>
            <a:r>
              <a:rPr lang="en-US" dirty="0" smtClean="0"/>
              <a:t> (copy all data) – copies all over JNI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5288615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Experimental Setup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P4, 3.4 GHz, 512 MB RAM (increased to 2 GB for </a:t>
            </a:r>
            <a:r>
              <a:rPr lang="en-US" dirty="0" err="1" smtClean="0"/>
              <a:t>macrobenchmarks</a:t>
            </a:r>
            <a:r>
              <a:rPr lang="en-US" dirty="0" smtClean="0"/>
              <a:t>), 320 GB Seagate HD</a:t>
            </a:r>
          </a:p>
          <a:p>
            <a:r>
              <a:rPr lang="en-US" dirty="0" smtClean="0"/>
              <a:t>Maximum sustained throughput on disk is 115 MB/s</a:t>
            </a:r>
          </a:p>
          <a:p>
            <a:pPr lvl="1"/>
            <a:r>
              <a:rPr lang="en-US" dirty="0" smtClean="0"/>
              <a:t>So, any reported throughputs above 115 MB/s must benefit from cache</a:t>
            </a:r>
          </a:p>
          <a:p>
            <a:r>
              <a:rPr lang="en-US" dirty="0" smtClean="0"/>
              <a:t>Linux 2.6.30.5, FUSE 2.8.0-pre1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51248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		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Background				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FUSE overview			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Programming for FS			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Benchmarking					(</a:t>
            </a:r>
            <a:r>
              <a:rPr lang="en-US" dirty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Results						(</a:t>
            </a:r>
            <a:r>
              <a:rPr lang="en-US" dirty="0">
                <a:solidFill>
                  <a:srgbClr val="FF0000"/>
                </a:solidFill>
              </a:rPr>
              <a:t>next</a:t>
            </a:r>
            <a:r>
              <a:rPr lang="en-US" dirty="0" smtClean="0"/>
              <a:t>)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641404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 rot="5400000">
            <a:off x="5219700" y="2933700"/>
            <a:ext cx="6248400" cy="1143000"/>
          </a:xfrm>
        </p:spPr>
        <p:txBody>
          <a:bodyPr/>
          <a:lstStyle/>
          <a:p>
            <a:r>
              <a:rPr lang="en-US" dirty="0" err="1" smtClean="0"/>
              <a:t>Microbenchmark</a:t>
            </a:r>
            <a:r>
              <a:rPr lang="en-US" dirty="0" smtClean="0"/>
              <a:t> Results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533400"/>
            <a:ext cx="6259120" cy="4714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2"/>
          <p:cNvSpPr txBox="1">
            <a:spLocks/>
          </p:cNvSpPr>
          <p:nvPr/>
        </p:nvSpPr>
        <p:spPr>
          <a:xfrm>
            <a:off x="1143000" y="5334000"/>
            <a:ext cx="6705600" cy="1219200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srgbClr val="0070C0"/>
                </a:solidFill>
              </a:rPr>
              <a:t>FUSE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/>
              <a:t>~25% overhead</a:t>
            </a:r>
          </a:p>
          <a:p>
            <a:pPr lvl="1"/>
            <a:r>
              <a:rPr lang="en-US" dirty="0" smtClean="0"/>
              <a:t>Context switches</a:t>
            </a:r>
          </a:p>
          <a:p>
            <a:r>
              <a:rPr lang="en-US" dirty="0" err="1" smtClean="0">
                <a:solidFill>
                  <a:srgbClr val="008000"/>
                </a:solidFill>
              </a:rPr>
              <a:t>JavaFuse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/>
              <a:t>more overhead (context switches between JNI and C), and doing copies not much worse than metadata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77433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 rot="5400000">
            <a:off x="5219700" y="2933700"/>
            <a:ext cx="6248400" cy="1143000"/>
          </a:xfrm>
        </p:spPr>
        <p:txBody>
          <a:bodyPr/>
          <a:lstStyle/>
          <a:p>
            <a:r>
              <a:rPr lang="en-US" dirty="0" err="1" smtClean="0"/>
              <a:t>Microbenchmark</a:t>
            </a:r>
            <a:r>
              <a:rPr lang="en-US" dirty="0" smtClean="0"/>
              <a:t> Results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457200"/>
            <a:ext cx="6405619" cy="480208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1219200" y="5410200"/>
            <a:ext cx="6553200" cy="944563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Native much faster </a:t>
            </a:r>
            <a:r>
              <a:rPr lang="en-US" dirty="0" smtClean="0"/>
              <a:t>than </a:t>
            </a:r>
            <a:r>
              <a:rPr lang="en-US" dirty="0" smtClean="0">
                <a:solidFill>
                  <a:srgbClr val="0070C0"/>
                </a:solidFill>
              </a:rPr>
              <a:t>FUSE</a:t>
            </a:r>
            <a:r>
              <a:rPr lang="en-US" dirty="0" smtClean="0">
                <a:solidFill>
                  <a:srgbClr val="008000"/>
                </a:solidFill>
              </a:rPr>
              <a:t> </a:t>
            </a:r>
            <a:r>
              <a:rPr lang="en-US" dirty="0" smtClean="0"/>
              <a:t>for </a:t>
            </a:r>
            <a:r>
              <a:rPr lang="en-US" dirty="0" smtClean="0"/>
              <a:t>small files (written to memory)</a:t>
            </a:r>
          </a:p>
          <a:p>
            <a:r>
              <a:rPr lang="en-US" dirty="0" smtClean="0"/>
              <a:t>For large cache, written to disk which dominates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775722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 rot="5400000">
            <a:off x="5219700" y="2933700"/>
            <a:ext cx="6248400" cy="1143000"/>
          </a:xfrm>
        </p:spPr>
        <p:txBody>
          <a:bodyPr/>
          <a:lstStyle/>
          <a:p>
            <a:r>
              <a:rPr lang="en-US" dirty="0" err="1" smtClean="0"/>
              <a:t>Microbenchmark</a:t>
            </a:r>
            <a:r>
              <a:rPr lang="en-US" dirty="0" smtClean="0"/>
              <a:t> Results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57200"/>
            <a:ext cx="6333010" cy="474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1219200" y="5410200"/>
            <a:ext cx="6705600" cy="944563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Data already in page cache, so fast for all</a:t>
            </a:r>
          </a:p>
          <a:p>
            <a:r>
              <a:rPr lang="en-US" sz="2800" dirty="0" smtClean="0"/>
              <a:t>Spikes are when 512 MB RAM exhausted (</a:t>
            </a:r>
            <a:r>
              <a:rPr lang="en-US" sz="2800" dirty="0" smtClean="0">
                <a:solidFill>
                  <a:srgbClr val="0070C0"/>
                </a:solidFill>
              </a:rPr>
              <a:t>FUSE</a:t>
            </a:r>
            <a:r>
              <a:rPr lang="en-US" sz="2800" dirty="0" smtClean="0"/>
              <a:t> has two copies, so earlier around 225)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57757221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 rot="5400000">
            <a:off x="5219700" y="2933700"/>
            <a:ext cx="6248400" cy="1143000"/>
          </a:xfrm>
        </p:spPr>
        <p:txBody>
          <a:bodyPr/>
          <a:lstStyle/>
          <a:p>
            <a:r>
              <a:rPr lang="en-US" dirty="0" err="1" smtClean="0"/>
              <a:t>Microbenchmark</a:t>
            </a:r>
            <a:r>
              <a:rPr lang="en-US" dirty="0" smtClean="0"/>
              <a:t> Results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609600"/>
            <a:ext cx="6231829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1219200" y="59436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>
          <a:xfrm>
            <a:off x="1219200" y="5410200"/>
            <a:ext cx="6705600" cy="944563"/>
          </a:xfrm>
          <a:prstGeom prst="rect">
            <a:avLst/>
          </a:prstGeom>
        </p:spPr>
        <p:txBody>
          <a:bodyPr>
            <a:normAutofit fontScale="70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800" dirty="0" smtClean="0"/>
              <a:t>For native, can cached up to 500 MB</a:t>
            </a:r>
          </a:p>
          <a:p>
            <a:r>
              <a:rPr lang="en-US" sz="2800" dirty="0" smtClean="0"/>
              <a:t>For </a:t>
            </a:r>
            <a:r>
              <a:rPr lang="en-US" sz="2800" dirty="0" smtClean="0">
                <a:solidFill>
                  <a:srgbClr val="008000"/>
                </a:solidFill>
              </a:rPr>
              <a:t>Java</a:t>
            </a:r>
            <a:r>
              <a:rPr lang="en-US" sz="2800" dirty="0" smtClean="0"/>
              <a:t>, </a:t>
            </a:r>
            <a:r>
              <a:rPr lang="en-US" sz="2800" dirty="0" smtClean="0"/>
              <a:t>spike is caused by artificial nature of benchmark (previous version still in cache)</a:t>
            </a:r>
          </a:p>
        </p:txBody>
      </p:sp>
    </p:spTree>
    <p:extLst>
      <p:ext uri="{BB962C8B-B14F-4D97-AF65-F5344CB8AC3E}">
        <p14:creationId xmlns:p14="http://schemas.microsoft.com/office/powerpoint/2010/main" val="7577572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 - FUSE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 fontScale="85000" lnSpcReduction="10000"/>
          </a:bodyPr>
          <a:lstStyle/>
          <a:p>
            <a:r>
              <a:rPr lang="en-US" dirty="0" smtClean="0"/>
              <a:t>File system in </a:t>
            </a:r>
            <a:r>
              <a:rPr lang="en-US" dirty="0" err="1" smtClean="0"/>
              <a:t>USEr</a:t>
            </a:r>
            <a:r>
              <a:rPr lang="en-US" dirty="0" smtClean="0"/>
              <a:t> space (FUSE) – framework for Unix-like </a:t>
            </a:r>
            <a:r>
              <a:rPr lang="en-US" dirty="0" err="1" smtClean="0"/>
              <a:t>OSes</a:t>
            </a:r>
            <a:endParaRPr lang="en-US" dirty="0" smtClean="0"/>
          </a:p>
          <a:p>
            <a:r>
              <a:rPr lang="en-US" dirty="0" smtClean="0"/>
              <a:t>Allows non-root users to develop file systems in user space</a:t>
            </a:r>
          </a:p>
          <a:p>
            <a:r>
              <a:rPr lang="en-US" dirty="0" smtClean="0"/>
              <a:t>API for interface with kernel, using fs-type operations</a:t>
            </a:r>
          </a:p>
          <a:p>
            <a:r>
              <a:rPr lang="en-US" dirty="0" smtClean="0"/>
              <a:t>Many different programming language bindings</a:t>
            </a:r>
          </a:p>
          <a:p>
            <a:r>
              <a:rPr lang="en-US" dirty="0" smtClean="0"/>
              <a:t>FUSE file systems can be mounted by non-root users</a:t>
            </a:r>
          </a:p>
          <a:p>
            <a:r>
              <a:rPr lang="en-US" dirty="0" smtClean="0"/>
              <a:t>Can compile without re-compiling kernel</a:t>
            </a:r>
          </a:p>
          <a:p>
            <a:r>
              <a:rPr lang="en-US" dirty="0" smtClean="0"/>
              <a:t>Examples</a:t>
            </a:r>
          </a:p>
          <a:p>
            <a:pPr lvl="1"/>
            <a:r>
              <a:rPr lang="en-US" dirty="0" err="1" smtClean="0"/>
              <a:t>WikipediaFS</a:t>
            </a:r>
            <a:r>
              <a:rPr lang="en-US" dirty="0" smtClean="0"/>
              <a:t> [2] lets users view/edit Wikipedia articles as if local files</a:t>
            </a:r>
          </a:p>
          <a:p>
            <a:pPr lvl="1"/>
            <a:r>
              <a:rPr lang="en-US" dirty="0" smtClean="0"/>
              <a:t>SSHFS access via SFTP protocol</a:t>
            </a:r>
          </a:p>
        </p:txBody>
      </p:sp>
    </p:spTree>
    <p:extLst>
      <p:ext uri="{BB962C8B-B14F-4D97-AF65-F5344CB8AC3E}">
        <p14:creationId xmlns:p14="http://schemas.microsoft.com/office/powerpoint/2010/main" val="280428477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0" y="387773"/>
            <a:ext cx="5959150" cy="4500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itle 4"/>
          <p:cNvSpPr txBox="1">
            <a:spLocks/>
          </p:cNvSpPr>
          <p:nvPr/>
        </p:nvSpPr>
        <p:spPr>
          <a:xfrm rot="5400000">
            <a:off x="5219700" y="2933700"/>
            <a:ext cx="62484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Microbenchmark Results</a:t>
            </a:r>
            <a:endParaRPr lang="en-US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1205653" y="5257800"/>
            <a:ext cx="6705600" cy="1219200"/>
          </a:xfrm>
          <a:prstGeom prst="rect">
            <a:avLst/>
          </a:prstGeom>
        </p:spPr>
        <p:txBody>
          <a:bodyPr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3300" dirty="0" smtClean="0"/>
              <a:t>When cache cleared, </a:t>
            </a:r>
            <a:r>
              <a:rPr lang="en-US" sz="3300" dirty="0" smtClean="0"/>
              <a:t>starts </a:t>
            </a:r>
            <a:r>
              <a:rPr lang="en-US" sz="3300" dirty="0" smtClean="0"/>
              <a:t>lower gets higher for larger</a:t>
            </a:r>
          </a:p>
          <a:p>
            <a:pPr lvl="1"/>
            <a:r>
              <a:rPr lang="en-US" sz="2900" dirty="0" smtClean="0"/>
              <a:t>Kernel optimizes for sequential read</a:t>
            </a:r>
          </a:p>
          <a:p>
            <a:r>
              <a:rPr lang="en-US" dirty="0" smtClean="0">
                <a:solidFill>
                  <a:srgbClr val="0070C0"/>
                </a:solidFill>
              </a:rPr>
              <a:t>FUSE </a:t>
            </a:r>
            <a:r>
              <a:rPr lang="en-US" dirty="0" smtClean="0"/>
              <a:t>does better – think it’s because </a:t>
            </a:r>
            <a:r>
              <a:rPr lang="en-US" dirty="0" err="1" smtClean="0">
                <a:solidFill>
                  <a:srgbClr val="0070C0"/>
                </a:solidFill>
              </a:rPr>
              <a:t>fusefs</a:t>
            </a:r>
            <a:r>
              <a:rPr lang="en-US" dirty="0" smtClean="0">
                <a:solidFill>
                  <a:srgbClr val="0070C0"/>
                </a:solidFill>
              </a:rPr>
              <a:t> </a:t>
            </a:r>
            <a:r>
              <a:rPr lang="en-US" dirty="0" smtClean="0"/>
              <a:t>and </a:t>
            </a:r>
            <a:r>
              <a:rPr lang="en-US" dirty="0" smtClean="0">
                <a:solidFill>
                  <a:srgbClr val="0070C0"/>
                </a:solidFill>
              </a:rPr>
              <a:t>ext4</a:t>
            </a:r>
            <a:r>
              <a:rPr lang="en-US" dirty="0" smtClean="0"/>
              <a:t> both read-ahead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5105400" y="4886323"/>
            <a:ext cx="6912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0000"/>
                </a:solidFill>
              </a:rPr>
              <a:t>input</a:t>
            </a:r>
            <a:endParaRPr lang="en-US" b="1" dirty="0">
              <a:solidFill>
                <a:srgbClr val="FF0000"/>
              </a:solidFill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4876800" y="4800601"/>
            <a:ext cx="228600" cy="152399"/>
          </a:xfrm>
          <a:prstGeom prst="straightConnector1">
            <a:avLst/>
          </a:prstGeom>
          <a:ln w="2857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flipV="1">
            <a:off x="4503575" y="4572001"/>
            <a:ext cx="487525" cy="228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9398924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 rot="5400000">
            <a:off x="5219700" y="2933700"/>
            <a:ext cx="6248400" cy="1143000"/>
          </a:xfrm>
        </p:spPr>
        <p:txBody>
          <a:bodyPr/>
          <a:lstStyle/>
          <a:p>
            <a:r>
              <a:rPr lang="en-US" dirty="0" err="1" smtClean="0"/>
              <a:t>Microbenchmark</a:t>
            </a:r>
            <a:r>
              <a:rPr lang="en-US" dirty="0" smtClean="0"/>
              <a:t> Results</a:t>
            </a:r>
            <a:endParaRPr lang="en-US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381000"/>
            <a:ext cx="6125776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Content Placeholder 2"/>
          <p:cNvSpPr txBox="1">
            <a:spLocks/>
          </p:cNvSpPr>
          <p:nvPr/>
        </p:nvSpPr>
        <p:spPr>
          <a:xfrm>
            <a:off x="1143000" y="5410200"/>
            <a:ext cx="6705600" cy="1066800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 smtClean="0"/>
              <a:t>Native gets same benefit as </a:t>
            </a:r>
            <a:r>
              <a:rPr lang="en-US" sz="2000" dirty="0" smtClean="0">
                <a:solidFill>
                  <a:srgbClr val="0070C0"/>
                </a:solidFill>
              </a:rPr>
              <a:t>FUSE</a:t>
            </a:r>
            <a:r>
              <a:rPr lang="en-US" sz="2000" dirty="0" smtClean="0"/>
              <a:t>, so no apparent difference</a:t>
            </a:r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757757221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5143500" y="2857500"/>
            <a:ext cx="6248400" cy="1143000"/>
          </a:xfrm>
        </p:spPr>
        <p:txBody>
          <a:bodyPr/>
          <a:lstStyle/>
          <a:p>
            <a:r>
              <a:rPr lang="en-US" dirty="0" err="1" smtClean="0"/>
              <a:t>Macrobenchmark</a:t>
            </a:r>
            <a:r>
              <a:rPr lang="en-US" dirty="0" smtClean="0"/>
              <a:t> 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95400" y="5105400"/>
            <a:ext cx="6324600" cy="1173163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rgbClr val="0070C0"/>
                </a:solidFill>
              </a:rPr>
              <a:t>FUSE </a:t>
            </a:r>
            <a:r>
              <a:rPr lang="en-US" sz="2400" dirty="0" smtClean="0"/>
              <a:t>overhead less than 10%</a:t>
            </a:r>
          </a:p>
          <a:p>
            <a:r>
              <a:rPr lang="en-US" sz="2400" dirty="0" smtClean="0">
                <a:solidFill>
                  <a:srgbClr val="008000"/>
                </a:solidFill>
              </a:rPr>
              <a:t>Java</a:t>
            </a:r>
            <a:r>
              <a:rPr lang="en-US" sz="2400" dirty="0" smtClean="0"/>
              <a:t> overhead about 60%</a:t>
            </a:r>
          </a:p>
          <a:p>
            <a:pPr lvl="1"/>
            <a:r>
              <a:rPr lang="en-US" sz="2000" dirty="0" smtClean="0"/>
              <a:t>Greater CPU and memory use</a:t>
            </a:r>
            <a:endParaRPr lang="en-US" sz="2000" dirty="0"/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3986" y="457200"/>
            <a:ext cx="6124575" cy="4438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429000" y="126907"/>
            <a:ext cx="13945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Postmark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2586151195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 txBox="1">
            <a:spLocks/>
          </p:cNvSpPr>
          <p:nvPr/>
        </p:nvSpPr>
        <p:spPr>
          <a:xfrm rot="5400000">
            <a:off x="5143500" y="2857500"/>
            <a:ext cx="6248400" cy="1143000"/>
          </a:xfrm>
          <a:prstGeom prst="rect">
            <a:avLst/>
          </a:prstGeom>
        </p:spPr>
        <p:txBody>
          <a:bodyPr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Macrobenchmark Results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895600" y="146519"/>
            <a:ext cx="223804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Copy 1.1 GB File</a:t>
            </a:r>
            <a:endParaRPr lang="en-US" sz="2400" b="1" dirty="0"/>
          </a:p>
        </p:txBody>
      </p:sp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5661" y="685800"/>
            <a:ext cx="6257925" cy="440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Content Placeholder 2"/>
          <p:cNvSpPr txBox="1">
            <a:spLocks/>
          </p:cNvSpPr>
          <p:nvPr/>
        </p:nvSpPr>
        <p:spPr>
          <a:xfrm>
            <a:off x="1219200" y="5257800"/>
            <a:ext cx="6324600" cy="1173163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400" dirty="0" smtClean="0">
                <a:solidFill>
                  <a:srgbClr val="0070C0"/>
                </a:solidFill>
              </a:rPr>
              <a:t>FUSE </a:t>
            </a:r>
            <a:r>
              <a:rPr lang="en-US" sz="2400" dirty="0" smtClean="0"/>
              <a:t>comparable to native (~30%)</a:t>
            </a:r>
          </a:p>
          <a:p>
            <a:r>
              <a:rPr lang="en-US" sz="2400" dirty="0" smtClean="0"/>
              <a:t>Java overhead minimal over </a:t>
            </a:r>
            <a:r>
              <a:rPr lang="en-US" sz="2400" dirty="0" smtClean="0">
                <a:solidFill>
                  <a:srgbClr val="0070C0"/>
                </a:solidFill>
              </a:rPr>
              <a:t>FUSE</a:t>
            </a:r>
            <a:endParaRPr lang="en-US" sz="24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353895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rgbClr val="0070C0"/>
                </a:solidFill>
              </a:rPr>
              <a:t>FUSE </a:t>
            </a:r>
            <a:r>
              <a:rPr lang="en-US" dirty="0" smtClean="0"/>
              <a:t>may be feasible depending upon workload</a:t>
            </a:r>
          </a:p>
          <a:p>
            <a:r>
              <a:rPr lang="en-US" dirty="0" smtClean="0"/>
              <a:t>Performance comparable to in-kernel for large, sustained I/O</a:t>
            </a:r>
          </a:p>
          <a:p>
            <a:r>
              <a:rPr lang="en-US" dirty="0" smtClean="0"/>
              <a:t>Overhead noticeable for large number of meta data (e.g., Web and many clients)</a:t>
            </a:r>
          </a:p>
          <a:p>
            <a:r>
              <a:rPr lang="en-US" dirty="0" smtClean="0"/>
              <a:t>Adequate for PCs and small servers for I/O transfer</a:t>
            </a:r>
          </a:p>
          <a:p>
            <a:r>
              <a:rPr lang="en-US" dirty="0" smtClean="0"/>
              <a:t>Additional language (</a:t>
            </a:r>
            <a:r>
              <a:rPr lang="en-US" dirty="0" smtClean="0">
                <a:solidFill>
                  <a:srgbClr val="008000"/>
                </a:solidFill>
              </a:rPr>
              <a:t>Java</a:t>
            </a:r>
            <a:r>
              <a:rPr lang="en-US" dirty="0" smtClean="0"/>
              <a:t>) incurred additional overhead</a:t>
            </a:r>
          </a:p>
          <a:p>
            <a:pPr lvl="1"/>
            <a:r>
              <a:rPr lang="en-US" dirty="0" smtClean="0"/>
              <a:t>But overhead can be reduced with optimizations (e.g., shared buffers)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02880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 Statement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Prevailing view – user space file systems suffer significantly lower performance compared to kernel</a:t>
            </a:r>
          </a:p>
          <a:p>
            <a:pPr lvl="1"/>
            <a:r>
              <a:rPr lang="en-US" dirty="0" smtClean="0"/>
              <a:t>Overhead from context switch, memory copies</a:t>
            </a:r>
          </a:p>
          <a:p>
            <a:r>
              <a:rPr lang="en-US" dirty="0" smtClean="0"/>
              <a:t>Perhaps changed due to processor, memory and bus speeds?</a:t>
            </a:r>
          </a:p>
          <a:p>
            <a:r>
              <a:rPr lang="en-US" dirty="0" smtClean="0"/>
              <a:t>Regular enhancements also contribute to performance?</a:t>
            </a:r>
          </a:p>
          <a:p>
            <a:r>
              <a:rPr lang="en-US" dirty="0" smtClean="0"/>
              <a:t>Either way – measurement of “prevailing view”</a:t>
            </a:r>
          </a:p>
        </p:txBody>
      </p:sp>
    </p:spTree>
    <p:extLst>
      <p:ext uri="{BB962C8B-B14F-4D97-AF65-F5344CB8AC3E}">
        <p14:creationId xmlns:p14="http://schemas.microsoft.com/office/powerpoint/2010/main" val="2223941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Introduction					(</a:t>
            </a:r>
            <a:r>
              <a:rPr lang="en-US" dirty="0" smtClean="0">
                <a:solidFill>
                  <a:srgbClr val="008000"/>
                </a:solidFill>
              </a:rPr>
              <a:t>done</a:t>
            </a:r>
            <a:r>
              <a:rPr lang="en-US" dirty="0" smtClean="0"/>
              <a:t>)</a:t>
            </a:r>
          </a:p>
          <a:p>
            <a:r>
              <a:rPr lang="en-US" dirty="0" smtClean="0"/>
              <a:t>Background					(</a:t>
            </a:r>
            <a:r>
              <a:rPr lang="en-US" dirty="0" smtClean="0">
                <a:solidFill>
                  <a:srgbClr val="FF0000"/>
                </a:solidFill>
              </a:rPr>
              <a:t>next</a:t>
            </a:r>
            <a:r>
              <a:rPr lang="en-US" dirty="0" smtClean="0"/>
              <a:t>)</a:t>
            </a:r>
          </a:p>
          <a:p>
            <a:r>
              <a:rPr lang="en-US" dirty="0" smtClean="0"/>
              <a:t>FUSE overview</a:t>
            </a:r>
          </a:p>
          <a:p>
            <a:r>
              <a:rPr lang="en-US" dirty="0" smtClean="0"/>
              <a:t>Programming for FS</a:t>
            </a:r>
          </a:p>
          <a:p>
            <a:r>
              <a:rPr lang="en-US" dirty="0" smtClean="0"/>
              <a:t>Benchmarking</a:t>
            </a:r>
          </a:p>
          <a:p>
            <a:r>
              <a:rPr lang="en-US" dirty="0" smtClean="0"/>
              <a:t>Results</a:t>
            </a:r>
          </a:p>
          <a:p>
            <a:r>
              <a:rPr lang="en-US" dirty="0" smtClean="0"/>
              <a:t>Conclusion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5691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– Operating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Microkernel (Mach [10], Spring [11]) have only basic services in kernel</a:t>
            </a:r>
          </a:p>
          <a:p>
            <a:pPr lvl="1"/>
            <a:r>
              <a:rPr lang="en-US" dirty="0" smtClean="0"/>
              <a:t>File systems (and other services) in user space</a:t>
            </a:r>
          </a:p>
          <a:p>
            <a:pPr lvl="1"/>
            <a:r>
              <a:rPr lang="en-US" dirty="0" smtClean="0"/>
              <a:t>But performance is an issue, not widely deployed</a:t>
            </a:r>
          </a:p>
          <a:p>
            <a:r>
              <a:rPr lang="en-US" dirty="0" smtClean="0"/>
              <a:t>Extensible </a:t>
            </a:r>
            <a:r>
              <a:rPr lang="en-US" dirty="0" err="1" smtClean="0"/>
              <a:t>OSes</a:t>
            </a:r>
            <a:r>
              <a:rPr lang="en-US" dirty="0" smtClean="0"/>
              <a:t> (Spin[1], Vino[4]) export OS interfaces</a:t>
            </a:r>
          </a:p>
          <a:p>
            <a:pPr lvl="1"/>
            <a:r>
              <a:rPr lang="en-US" dirty="0" smtClean="0"/>
              <a:t>User level code can modify run-time behavior</a:t>
            </a:r>
          </a:p>
          <a:p>
            <a:pPr lvl="1"/>
            <a:r>
              <a:rPr lang="en-US" dirty="0" smtClean="0"/>
              <a:t>Still in research phase </a:t>
            </a:r>
          </a:p>
        </p:txBody>
      </p:sp>
    </p:spTree>
    <p:extLst>
      <p:ext uri="{BB962C8B-B14F-4D97-AF65-F5344CB8AC3E}">
        <p14:creationId xmlns:p14="http://schemas.microsoft.com/office/powerpoint/2010/main" val="1423327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– Stackable 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Stackable file systems [28] allow new features to be added incrementally</a:t>
            </a:r>
          </a:p>
          <a:p>
            <a:pPr lvl="1"/>
            <a:r>
              <a:rPr lang="en-US" dirty="0" err="1" smtClean="0"/>
              <a:t>FiST</a:t>
            </a:r>
            <a:r>
              <a:rPr lang="en-US" dirty="0" smtClean="0"/>
              <a:t> [40] allows file systems to be described using high-level language</a:t>
            </a:r>
          </a:p>
          <a:p>
            <a:pPr lvl="1"/>
            <a:r>
              <a:rPr lang="en-US" dirty="0" smtClean="0"/>
              <a:t>Code generation makes kernel modules – no recompilation required</a:t>
            </a:r>
          </a:p>
          <a:p>
            <a:r>
              <a:rPr lang="en-US" dirty="0" smtClean="0"/>
              <a:t>But </a:t>
            </a:r>
          </a:p>
          <a:p>
            <a:pPr lvl="1"/>
            <a:r>
              <a:rPr lang="en-US" dirty="0" smtClean="0"/>
              <a:t>cannot do low-level operations (e.g., block layout on disk, </a:t>
            </a:r>
            <a:r>
              <a:rPr lang="en-US" dirty="0" err="1" smtClean="0"/>
              <a:t>metatdata</a:t>
            </a:r>
            <a:r>
              <a:rPr lang="en-US" dirty="0" smtClean="0"/>
              <a:t> for </a:t>
            </a:r>
            <a:r>
              <a:rPr lang="en-US" dirty="0" err="1" smtClean="0"/>
              <a:t>i</a:t>
            </a:r>
            <a:r>
              <a:rPr lang="en-US" dirty="0" smtClean="0"/>
              <a:t>-nodes)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till require root to load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7772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– NFS Loopback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NFS loopback servers [24] puts server in user-space with client</a:t>
            </a:r>
          </a:p>
          <a:p>
            <a:pPr lvl="1"/>
            <a:r>
              <a:rPr lang="en-US" dirty="0" smtClean="0"/>
              <a:t>Provides portability</a:t>
            </a:r>
          </a:p>
          <a:p>
            <a:pPr lvl="1"/>
            <a:r>
              <a:rPr lang="en-US" dirty="0" smtClean="0"/>
              <a:t>Good performance</a:t>
            </a:r>
          </a:p>
          <a:p>
            <a:r>
              <a:rPr lang="en-US" dirty="0" smtClean="0"/>
              <a:t>But </a:t>
            </a:r>
          </a:p>
          <a:p>
            <a:pPr lvl="1"/>
            <a:r>
              <a:rPr lang="en-US" dirty="0"/>
              <a:t>L</a:t>
            </a:r>
            <a:r>
              <a:rPr lang="en-US" dirty="0" smtClean="0"/>
              <a:t>imited to NFS weak cache consistency</a:t>
            </a:r>
          </a:p>
          <a:p>
            <a:pPr lvl="1"/>
            <a:r>
              <a:rPr lang="en-US" dirty="0" smtClean="0"/>
              <a:t>Uses OS network stack, which can limit performance</a:t>
            </a:r>
          </a:p>
        </p:txBody>
      </p:sp>
    </p:spTree>
    <p:extLst>
      <p:ext uri="{BB962C8B-B14F-4D97-AF65-F5344CB8AC3E}">
        <p14:creationId xmlns:p14="http://schemas.microsoft.com/office/powerpoint/2010/main" val="12475591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1514</TotalTime>
  <Words>1869</Words>
  <Application>Microsoft Office PowerPoint</Application>
  <PresentationFormat>On-screen Show (4:3)</PresentationFormat>
  <Paragraphs>275</Paragraphs>
  <Slides>44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44</vt:i4>
      </vt:variant>
    </vt:vector>
  </HeadingPairs>
  <TitlesOfParts>
    <vt:vector size="45" baseType="lpstr">
      <vt:lpstr>Office Theme</vt:lpstr>
      <vt:lpstr>Performance and Extension of User Space File</vt:lpstr>
      <vt:lpstr>Introduction (1 of 2)</vt:lpstr>
      <vt:lpstr>Introduction (2 of 2)</vt:lpstr>
      <vt:lpstr>Introduction - FUSE</vt:lpstr>
      <vt:lpstr>Problem Statement</vt:lpstr>
      <vt:lpstr>Outline</vt:lpstr>
      <vt:lpstr>Background – Operating Systems</vt:lpstr>
      <vt:lpstr>Background – Stackable FS</vt:lpstr>
      <vt:lpstr>Background – NFS Loopback</vt:lpstr>
      <vt:lpstr>Background - Misc</vt:lpstr>
      <vt:lpstr>Background – FUSE contrast</vt:lpstr>
      <vt:lpstr>Background – FUSE in Use</vt:lpstr>
      <vt:lpstr>FUSE Example – SSHFS on Linux</vt:lpstr>
      <vt:lpstr>Outline</vt:lpstr>
      <vt:lpstr>FUSE Overview</vt:lpstr>
      <vt:lpstr>FUSE APIs for User FS</vt:lpstr>
      <vt:lpstr>FUSE – Hello World Example</vt:lpstr>
      <vt:lpstr>FUSE – Hello World (1 of 4)</vt:lpstr>
      <vt:lpstr>FUSE – Hello World (2 of 4)</vt:lpstr>
      <vt:lpstr>PowerPoint Presentation</vt:lpstr>
      <vt:lpstr>PowerPoint Presentation</vt:lpstr>
      <vt:lpstr>Performance Overhead of FUSE : Switching</vt:lpstr>
      <vt:lpstr>Performance Overhead of FUSE : Reading</vt:lpstr>
      <vt:lpstr>Performance Overhead of FUSE :  Time for Writing</vt:lpstr>
      <vt:lpstr>Performance Overhead of FUSE : Memory Copying</vt:lpstr>
      <vt:lpstr>Performance Overhead of FUSE : Memory Cache</vt:lpstr>
      <vt:lpstr>Outline</vt:lpstr>
      <vt:lpstr>Language Bindings</vt:lpstr>
      <vt:lpstr>Java Fuse</vt:lpstr>
      <vt:lpstr>Outline</vt:lpstr>
      <vt:lpstr>Benchmarking Methodology (1 of 2)</vt:lpstr>
      <vt:lpstr>Benchmarking Methodology (2 of 2)</vt:lpstr>
      <vt:lpstr>Testbed Configurations</vt:lpstr>
      <vt:lpstr>Experimental Setup</vt:lpstr>
      <vt:lpstr>Outline</vt:lpstr>
      <vt:lpstr>Microbenchmark Results</vt:lpstr>
      <vt:lpstr>Microbenchmark Results</vt:lpstr>
      <vt:lpstr>Microbenchmark Results</vt:lpstr>
      <vt:lpstr>Microbenchmark Results</vt:lpstr>
      <vt:lpstr>PowerPoint Presentation</vt:lpstr>
      <vt:lpstr>Microbenchmark Results</vt:lpstr>
      <vt:lpstr>Macrobenchmark Results</vt:lpstr>
      <vt:lpstr>PowerPoint Presentation</vt:lpstr>
      <vt:lpstr>Conclusion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Performance and Extension of User Space File</dc:title>
  <dc:creator>Administrator</dc:creator>
  <cp:lastModifiedBy>Mark Claypool</cp:lastModifiedBy>
  <cp:revision>50</cp:revision>
  <cp:lastPrinted>2014-04-04T02:37:55Z</cp:lastPrinted>
  <dcterms:created xsi:type="dcterms:W3CDTF">2014-04-03T22:21:37Z</dcterms:created>
  <dcterms:modified xsi:type="dcterms:W3CDTF">2014-04-15T09:45:41Z</dcterms:modified>
</cp:coreProperties>
</file>