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3" r:id="rId3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8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C5BBF-092E-4631-96DB-0DC1B0B080A8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BEF16-1760-49D5-94A7-AF190793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19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63B2-859F-4DAD-AC97-5BEB8E8D0622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4464-5EA8-4CC5-BEBF-AE8E3E4C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63B2-859F-4DAD-AC97-5BEB8E8D0622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4464-5EA8-4CC5-BEBF-AE8E3E4C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1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63B2-859F-4DAD-AC97-5BEB8E8D0622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4464-5EA8-4CC5-BEBF-AE8E3E4C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8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63B2-859F-4DAD-AC97-5BEB8E8D0622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4464-5EA8-4CC5-BEBF-AE8E3E4C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4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63B2-859F-4DAD-AC97-5BEB8E8D0622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4464-5EA8-4CC5-BEBF-AE8E3E4C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8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63B2-859F-4DAD-AC97-5BEB8E8D0622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4464-5EA8-4CC5-BEBF-AE8E3E4C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63B2-859F-4DAD-AC97-5BEB8E8D0622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4464-5EA8-4CC5-BEBF-AE8E3E4C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7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63B2-859F-4DAD-AC97-5BEB8E8D0622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4464-5EA8-4CC5-BEBF-AE8E3E4C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2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63B2-859F-4DAD-AC97-5BEB8E8D0622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4464-5EA8-4CC5-BEBF-AE8E3E4C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6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63B2-859F-4DAD-AC97-5BEB8E8D0622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4464-5EA8-4CC5-BEBF-AE8E3E4C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63B2-859F-4DAD-AC97-5BEB8E8D0622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4464-5EA8-4CC5-BEBF-AE8E3E4C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8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263B2-859F-4DAD-AC97-5BEB8E8D0622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34464-5EA8-4CC5-BEBF-AE8E3E4CA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3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/>
          <a:lstStyle/>
          <a:p>
            <a:r>
              <a:rPr lang="en-US" dirty="0" smtClean="0"/>
              <a:t>Aspects of Networking in Multiplayer Computer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3124200"/>
            <a:ext cx="7086600" cy="838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J. </a:t>
            </a:r>
            <a:r>
              <a:rPr lang="en-US" dirty="0" err="1" smtClean="0">
                <a:solidFill>
                  <a:srgbClr val="0070C0"/>
                </a:solidFill>
              </a:rPr>
              <a:t>Smed</a:t>
            </a:r>
            <a:r>
              <a:rPr lang="en-US" dirty="0" smtClean="0">
                <a:solidFill>
                  <a:srgbClr val="0070C0"/>
                </a:solidFill>
              </a:rPr>
              <a:t>, T. </a:t>
            </a:r>
            <a:r>
              <a:rPr lang="en-US" dirty="0" err="1" smtClean="0">
                <a:solidFill>
                  <a:srgbClr val="0070C0"/>
                </a:solidFill>
              </a:rPr>
              <a:t>Kaukoranta</a:t>
            </a:r>
            <a:r>
              <a:rPr lang="en-US" dirty="0" smtClean="0">
                <a:solidFill>
                  <a:srgbClr val="0070C0"/>
                </a:solidFill>
              </a:rPr>
              <a:t> and H. </a:t>
            </a:r>
            <a:r>
              <a:rPr lang="en-US" dirty="0" err="1" smtClean="0">
                <a:solidFill>
                  <a:srgbClr val="0070C0"/>
                </a:solidFill>
              </a:rPr>
              <a:t>Hakonen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95400" y="4572000"/>
            <a:ext cx="6400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009900"/>
              </a:buClr>
              <a:buSzPct val="150000"/>
            </a:pPr>
            <a:r>
              <a:rPr kumimoji="1" lang="en-US" i="1" dirty="0">
                <a:latin typeface="Comic Sans MS" pitchFamily="66" charset="0"/>
              </a:rPr>
              <a:t>The Electronic Library </a:t>
            </a:r>
          </a:p>
          <a:p>
            <a:pPr algn="ctr">
              <a:spcBef>
                <a:spcPct val="20000"/>
              </a:spcBef>
              <a:buClr>
                <a:srgbClr val="009900"/>
              </a:buClr>
              <a:buSzPct val="150000"/>
            </a:pPr>
            <a:r>
              <a:rPr kumimoji="1" lang="en-US" dirty="0">
                <a:latin typeface="Comic Sans MS" pitchFamily="66" charset="0"/>
              </a:rPr>
              <a:t>Volume 20, Number 2, Pages 87-97</a:t>
            </a:r>
          </a:p>
          <a:p>
            <a:pPr algn="ctr">
              <a:spcBef>
                <a:spcPct val="20000"/>
              </a:spcBef>
              <a:buClr>
                <a:srgbClr val="009900"/>
              </a:buClr>
              <a:buSzPct val="150000"/>
            </a:pPr>
            <a:r>
              <a:rPr kumimoji="1" lang="en-US" dirty="0">
                <a:latin typeface="Comic Sans MS" pitchFamily="66" charset="0"/>
              </a:rPr>
              <a:t>2002 </a:t>
            </a:r>
          </a:p>
        </p:txBody>
      </p:sp>
    </p:spTree>
    <p:extLst>
      <p:ext uri="{BB962C8B-B14F-4D97-AF65-F5344CB8AC3E}">
        <p14:creationId xmlns:p14="http://schemas.microsoft.com/office/powerpoint/2010/main" val="4238821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Computational Power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Processing to send/receive packets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Most devices powerful enough for raw </a:t>
            </a:r>
            <a:r>
              <a:rPr lang="en-US" dirty="0" smtClean="0"/>
              <a:t>sending/receiving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Can saturate LAN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Rather, </a:t>
            </a:r>
            <a:r>
              <a:rPr lang="en-US" i="1" dirty="0" smtClean="0"/>
              <a:t>application</a:t>
            </a:r>
            <a:r>
              <a:rPr lang="en-US" dirty="0" smtClean="0"/>
              <a:t> must process state in each </a:t>
            </a:r>
            <a:r>
              <a:rPr lang="en-US" dirty="0" smtClean="0"/>
              <a:t>packet (e.g., receive packet, update game world)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Especially critical on resource-constrained devices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e.g., hand-held console, cell phone, PDA, </a:t>
            </a:r>
          </a:p>
        </p:txBody>
      </p:sp>
    </p:spTree>
    <p:extLst>
      <p:ext uri="{BB962C8B-B14F-4D97-AF65-F5344CB8AC3E}">
        <p14:creationId xmlns:p14="http://schemas.microsoft.com/office/powerpoint/2010/main" val="2480023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		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Networking Resources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Distribution Concepts		</a:t>
            </a:r>
            <a:r>
              <a:rPr lang="en-US" dirty="0" smtClean="0">
                <a:solidFill>
                  <a:srgbClr val="FF0000"/>
                </a:solidFill>
              </a:rPr>
              <a:t>(next)</a:t>
            </a:r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Security and Cheating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720611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Distribution Concepts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Cannot do much about above resource limitations</a:t>
            </a:r>
          </a:p>
          <a:p>
            <a:pPr>
              <a:lnSpc>
                <a:spcPct val="90000"/>
              </a:lnSpc>
            </a:pPr>
            <a:r>
              <a:rPr lang="en-US" smtClean="0"/>
              <a:t>Should tackle problems at higher level</a:t>
            </a:r>
          </a:p>
          <a:p>
            <a:pPr>
              <a:lnSpc>
                <a:spcPct val="90000"/>
              </a:lnSpc>
            </a:pPr>
            <a:r>
              <a:rPr lang="en-US" smtClean="0"/>
              <a:t>Choose architectures for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Communication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Data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Control</a:t>
            </a:r>
          </a:p>
          <a:p>
            <a:pPr>
              <a:lnSpc>
                <a:spcPct val="90000"/>
              </a:lnSpc>
            </a:pPr>
            <a:r>
              <a:rPr lang="en-US" smtClean="0"/>
              <a:t>Plus, </a:t>
            </a:r>
            <a:r>
              <a:rPr lang="en-US" i="1" smtClean="0"/>
              <a:t>compensatory techniques</a:t>
            </a:r>
            <a:r>
              <a:rPr lang="en-US" smtClean="0"/>
              <a:t> to relax requirements</a:t>
            </a:r>
          </a:p>
        </p:txBody>
      </p:sp>
    </p:spTree>
    <p:extLst>
      <p:ext uri="{BB962C8B-B14F-4D97-AF65-F5344CB8AC3E}">
        <p14:creationId xmlns:p14="http://schemas.microsoft.com/office/powerpoint/2010/main" val="2726170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mtClean="0"/>
              <a:t>Communication Architectures</a:t>
            </a:r>
          </a:p>
        </p:txBody>
      </p:sp>
      <p:pic>
        <p:nvPicPr>
          <p:cNvPr id="16387" name="Picture 4" descr="fig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38200"/>
            <a:ext cx="6477000" cy="571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1504950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b="1" u="sng">
                <a:latin typeface="Calibri" pitchFamily="34" charset="0"/>
                <a:cs typeface="Calibri" pitchFamily="34" charset="0"/>
              </a:rPr>
              <a:t>Split-screen</a:t>
            </a:r>
          </a:p>
          <a:p>
            <a:r>
              <a:rPr lang="en-US" sz="1400">
                <a:latin typeface="Calibri" pitchFamily="34" charset="0"/>
                <a:cs typeface="Calibri" pitchFamily="34" charset="0"/>
              </a:rPr>
              <a:t>- Limited players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7391400" y="1219200"/>
            <a:ext cx="1657350" cy="9620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b="1" u="sng" dirty="0">
                <a:latin typeface="Calibri" pitchFamily="34" charset="0"/>
                <a:cs typeface="Calibri" pitchFamily="34" charset="0"/>
              </a:rPr>
              <a:t>All peers equal</a:t>
            </a:r>
          </a:p>
          <a:p>
            <a:pPr>
              <a:buFontTx/>
              <a:buChar char="-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Easy to extend</a:t>
            </a:r>
          </a:p>
          <a:p>
            <a:pPr>
              <a:buFontTx/>
              <a:buChar char="-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Doesn’t scale (LAN only)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0" y="4419600"/>
            <a:ext cx="1447800" cy="11747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b="1" u="sng">
                <a:latin typeface="Calibri" pitchFamily="34" charset="0"/>
                <a:cs typeface="Calibri" pitchFamily="34" charset="0"/>
              </a:rPr>
              <a:t>Central server</a:t>
            </a:r>
          </a:p>
          <a:p>
            <a:pPr>
              <a:buFontTx/>
              <a:buChar char="-"/>
            </a:pPr>
            <a:r>
              <a:rPr lang="en-US" sz="1400">
                <a:latin typeface="Calibri" pitchFamily="34" charset="0"/>
                <a:cs typeface="Calibri" pitchFamily="34" charset="0"/>
              </a:rPr>
              <a:t> Clients only to server</a:t>
            </a:r>
          </a:p>
          <a:p>
            <a:pPr>
              <a:buFontTx/>
              <a:buChar char="-"/>
            </a:pPr>
            <a:r>
              <a:rPr lang="en-US" sz="1400">
                <a:latin typeface="Calibri" pitchFamily="34" charset="0"/>
                <a:cs typeface="Calibri" pitchFamily="34" charset="0"/>
              </a:rPr>
              <a:t>Server may be bottleneck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7943850" y="4419600"/>
            <a:ext cx="1200150" cy="11747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b="1" u="sng">
                <a:latin typeface="Calibri" pitchFamily="34" charset="0"/>
                <a:cs typeface="Calibri" pitchFamily="34" charset="0"/>
              </a:rPr>
              <a:t>Server pool</a:t>
            </a:r>
          </a:p>
          <a:p>
            <a:r>
              <a:rPr lang="en-US" sz="1400">
                <a:latin typeface="Calibri" pitchFamily="34" charset="0"/>
                <a:cs typeface="Calibri" pitchFamily="34" charset="0"/>
              </a:rPr>
              <a:t>-Improved scalability</a:t>
            </a:r>
          </a:p>
          <a:p>
            <a:r>
              <a:rPr lang="en-US" sz="1400">
                <a:latin typeface="Calibri" pitchFamily="34" charset="0"/>
                <a:cs typeface="Calibri" pitchFamily="34" charset="0"/>
              </a:rPr>
              <a:t>-More complex</a:t>
            </a:r>
          </a:p>
        </p:txBody>
      </p:sp>
    </p:spTree>
    <p:extLst>
      <p:ext uri="{BB962C8B-B14F-4D97-AF65-F5344CB8AC3E}">
        <p14:creationId xmlns:p14="http://schemas.microsoft.com/office/powerpoint/2010/main" val="3646074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and Control Architectures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</a:t>
            </a:r>
            <a:r>
              <a:rPr lang="en-US" i="1" dirty="0" smtClean="0"/>
              <a:t>consistency</a:t>
            </a:r>
          </a:p>
          <a:p>
            <a:pPr lvl="1"/>
            <a:r>
              <a:rPr lang="en-US" dirty="0" smtClean="0"/>
              <a:t>Same state on each node</a:t>
            </a:r>
          </a:p>
          <a:p>
            <a:pPr lvl="1"/>
            <a:r>
              <a:rPr lang="en-US" dirty="0" smtClean="0"/>
              <a:t>Needs tightly coupled, low latency, small nodes</a:t>
            </a:r>
          </a:p>
          <a:p>
            <a:r>
              <a:rPr lang="en-US" dirty="0" smtClean="0"/>
              <a:t>Want </a:t>
            </a:r>
            <a:r>
              <a:rPr lang="en-US" i="1" dirty="0" smtClean="0"/>
              <a:t>responsiveness</a:t>
            </a:r>
          </a:p>
          <a:p>
            <a:pPr lvl="1"/>
            <a:r>
              <a:rPr lang="en-US" dirty="0" smtClean="0"/>
              <a:t>More computation locally to reduce network</a:t>
            </a:r>
          </a:p>
          <a:p>
            <a:pPr lvl="1"/>
            <a:r>
              <a:rPr lang="en-US" dirty="0" smtClean="0"/>
              <a:t>Loosely </a:t>
            </a:r>
            <a:r>
              <a:rPr lang="en-US" dirty="0" smtClean="0"/>
              <a:t>coupled (asynchronous)</a:t>
            </a:r>
            <a:endParaRPr lang="en-US" dirty="0" smtClean="0"/>
          </a:p>
          <a:p>
            <a:r>
              <a:rPr lang="en-US" dirty="0" smtClean="0"/>
              <a:t>In general, cannot do both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/>
              <a:t>Tradeoffs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4669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“Relay” Architecture Abstraction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48768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Want control to propagate quickly so can update data (</a:t>
            </a:r>
            <a:r>
              <a:rPr lang="en-US" sz="2400" i="1" dirty="0" smtClean="0"/>
              <a:t>responsiveness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Want to reflect same data on all nodes (</a:t>
            </a:r>
            <a:r>
              <a:rPr lang="en-US" sz="2400" i="1" dirty="0" smtClean="0"/>
              <a:t>consistency</a:t>
            </a:r>
            <a:r>
              <a:rPr lang="en-US" sz="2400" dirty="0" smtClean="0"/>
              <a:t>)</a:t>
            </a:r>
          </a:p>
        </p:txBody>
      </p:sp>
      <p:pic>
        <p:nvPicPr>
          <p:cNvPr id="18436" name="Picture 4" descr="C:\Documents and Settings\Owner\Desktop\skh02\fig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09625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812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mtClean="0"/>
              <a:t>Relay Architecture Choices</a:t>
            </a:r>
          </a:p>
        </p:txBody>
      </p:sp>
      <p:pic>
        <p:nvPicPr>
          <p:cNvPr id="19459" name="Picture 4" descr="C:\Documents and Settings\Owner\Desktop\skh02\fig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966788"/>
            <a:ext cx="855345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4114800" y="2819400"/>
            <a:ext cx="3654014" cy="830997"/>
          </a:xfrm>
          <a:prstGeom prst="rect">
            <a:avLst/>
          </a:prstGeom>
          <a:solidFill>
            <a:schemeClr val="bg1"/>
          </a:solidFill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latin typeface="+mn-lt"/>
              </a:rPr>
              <a:t>(Example: Dumb terminal,</a:t>
            </a:r>
          </a:p>
          <a:p>
            <a:r>
              <a:rPr lang="en-US">
                <a:latin typeface="+mn-lt"/>
              </a:rPr>
              <a:t>send and wait for response)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4038600" y="5715000"/>
            <a:ext cx="3431452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latin typeface="+mn-lt"/>
              </a:rPr>
              <a:t>(Example: Smart terminal,</a:t>
            </a:r>
          </a:p>
          <a:p>
            <a:r>
              <a:rPr lang="en-US">
                <a:latin typeface="+mn-lt"/>
              </a:rPr>
              <a:t>send and echo)</a:t>
            </a:r>
          </a:p>
        </p:txBody>
      </p:sp>
    </p:spTree>
    <p:extLst>
      <p:ext uri="{BB962C8B-B14F-4D97-AF65-F5344CB8AC3E}">
        <p14:creationId xmlns:p14="http://schemas.microsoft.com/office/powerpoint/2010/main" val="1675750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MCG Architectures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i="1" dirty="0" smtClean="0"/>
              <a:t>Centralized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only two-way relay (no short-circuit)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One node holds data so view is consistent at all times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Lacks responsiveness</a:t>
            </a:r>
          </a:p>
          <a:p>
            <a:pPr>
              <a:lnSpc>
                <a:spcPct val="90000"/>
              </a:lnSpc>
            </a:pPr>
            <a:r>
              <a:rPr lang="en-US" i="1" dirty="0" smtClean="0"/>
              <a:t>Distributed</a:t>
            </a:r>
            <a:r>
              <a:rPr lang="en-US" dirty="0" smtClean="0"/>
              <a:t> and </a:t>
            </a:r>
            <a:r>
              <a:rPr lang="en-US" i="1" dirty="0" smtClean="0"/>
              <a:t>Replicated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Allow short-circuit relay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Replicated has copies, used when predictable (e.g., behavior of non-player characters)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Distributed has local node only, used when unpredictable (e.g., behavior of players)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5833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Compensatory Techniques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Architectures alone not enough</a:t>
            </a:r>
          </a:p>
          <a:p>
            <a:r>
              <a:rPr lang="en-US" dirty="0" smtClean="0"/>
              <a:t>Design to compensate for residual</a:t>
            </a:r>
          </a:p>
          <a:p>
            <a:r>
              <a:rPr lang="en-US" dirty="0" smtClean="0"/>
              <a:t>Techniques:</a:t>
            </a:r>
          </a:p>
          <a:p>
            <a:pPr lvl="1"/>
            <a:r>
              <a:rPr lang="en-US" dirty="0" smtClean="0"/>
              <a:t>Message aggregation</a:t>
            </a:r>
          </a:p>
          <a:p>
            <a:pPr lvl="1"/>
            <a:r>
              <a:rPr lang="en-US" dirty="0" smtClean="0"/>
              <a:t>Interest management</a:t>
            </a:r>
          </a:p>
          <a:p>
            <a:pPr lvl="1"/>
            <a:r>
              <a:rPr lang="en-US" dirty="0" smtClean="0"/>
              <a:t>Dead reckoning</a:t>
            </a:r>
          </a:p>
          <a:p>
            <a:pPr>
              <a:buFontTx/>
              <a:buNone/>
            </a:pPr>
            <a:r>
              <a:rPr lang="en-US" sz="2800" dirty="0" smtClean="0"/>
              <a:t>                 (next)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4521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 Aggregation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Combine multiple messages in one packet to reduce network overhead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Multiple user commands to server (move </a:t>
            </a:r>
            <a:r>
              <a:rPr lang="en-US" i="1" dirty="0" smtClean="0"/>
              <a:t>and</a:t>
            </a:r>
            <a:r>
              <a:rPr lang="en-US" dirty="0" smtClean="0"/>
              <a:t> shoot)</a:t>
            </a:r>
          </a:p>
          <a:p>
            <a:pPr lvl="1"/>
            <a:r>
              <a:rPr lang="en-US" dirty="0" smtClean="0"/>
              <a:t>Multiple users command to clients (player A’s </a:t>
            </a:r>
            <a:r>
              <a:rPr lang="en-US" i="1" dirty="0" smtClean="0"/>
              <a:t>and</a:t>
            </a:r>
            <a:r>
              <a:rPr lang="en-US" dirty="0" smtClean="0"/>
              <a:t> player B’s actions combined to player C)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433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Network growth, especially wireless, </a:t>
            </a:r>
            <a:r>
              <a:rPr lang="en-US" dirty="0" smtClean="0"/>
              <a:t>making multiplayer computer games (MCGs) more popular</a:t>
            </a:r>
          </a:p>
          <a:p>
            <a:r>
              <a:rPr lang="en-US" dirty="0" smtClean="0"/>
              <a:t>Commercial computer games increasingly having </a:t>
            </a:r>
            <a:r>
              <a:rPr lang="en-US" dirty="0" err="1" smtClean="0"/>
              <a:t>mutiplayer</a:t>
            </a:r>
            <a:r>
              <a:rPr lang="en-US" dirty="0" smtClean="0"/>
              <a:t> option</a:t>
            </a:r>
          </a:p>
          <a:p>
            <a:r>
              <a:rPr lang="en-US" dirty="0" smtClean="0"/>
              <a:t>And not just PCs, but consoles, too (</a:t>
            </a:r>
            <a:r>
              <a:rPr lang="en-US" i="1" dirty="0" smtClean="0"/>
              <a:t>PS4</a:t>
            </a:r>
            <a:r>
              <a:rPr lang="en-US" dirty="0" smtClean="0"/>
              <a:t>, </a:t>
            </a:r>
            <a:r>
              <a:rPr lang="en-US" i="1" dirty="0" smtClean="0"/>
              <a:t>Xbox One, Wii…</a:t>
            </a:r>
            <a:r>
              <a:rPr lang="en-US" dirty="0" smtClean="0"/>
              <a:t>)</a:t>
            </a:r>
          </a:p>
          <a:p>
            <a:r>
              <a:rPr lang="en-US" dirty="0" smtClean="0"/>
              <a:t>Wireless-only </a:t>
            </a:r>
            <a:r>
              <a:rPr lang="en-US" dirty="0" smtClean="0"/>
              <a:t>devices, </a:t>
            </a:r>
            <a:r>
              <a:rPr lang="en-US" dirty="0" smtClean="0"/>
              <a:t>too (3d </a:t>
            </a:r>
            <a:r>
              <a:rPr lang="en-US" i="1" dirty="0" smtClean="0"/>
              <a:t>DS, PS Vita, Smart phones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5718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 Management – Auras (</a:t>
            </a:r>
            <a:r>
              <a:rPr lang="en-US" dirty="0" smtClean="0"/>
              <a:t>1 of 2)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1295400"/>
          </a:xfrm>
        </p:spPr>
        <p:txBody>
          <a:bodyPr/>
          <a:lstStyle/>
          <a:p>
            <a:r>
              <a:rPr lang="en-US" smtClean="0"/>
              <a:t>Nodes express area of interest to them</a:t>
            </a:r>
          </a:p>
          <a:p>
            <a:pPr lvl="1"/>
            <a:r>
              <a:rPr lang="en-US" smtClean="0"/>
              <a:t>Do not get messages for outside areas</a:t>
            </a:r>
          </a:p>
        </p:txBody>
      </p:sp>
      <p:pic>
        <p:nvPicPr>
          <p:cNvPr id="23556" name="Picture 4" descr="C:\Documents and Settings\Owner\Desktop\skh02\fig6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4664075" cy="366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654675" y="3505200"/>
            <a:ext cx="3280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dirty="0">
                <a:latin typeface="+mn-lt"/>
              </a:rPr>
              <a:t>- Only circle sent even if</a:t>
            </a:r>
          </a:p>
          <a:p>
            <a:r>
              <a:rPr lang="en-US" dirty="0">
                <a:latin typeface="+mn-lt"/>
              </a:rPr>
              <a:t>world is </a:t>
            </a:r>
            <a:r>
              <a:rPr lang="en-US" dirty="0" smtClean="0">
                <a:latin typeface="+mn-lt"/>
              </a:rPr>
              <a:t>larger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- But implementation</a:t>
            </a:r>
          </a:p>
          <a:p>
            <a:r>
              <a:rPr lang="en-US" dirty="0" smtClean="0">
                <a:latin typeface="+mn-lt"/>
              </a:rPr>
              <a:t>complex (squares easier)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4216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Interest Management- Auras (</a:t>
            </a:r>
            <a:r>
              <a:rPr lang="en-US" dirty="0" smtClean="0"/>
              <a:t>2 of 2)</a:t>
            </a:r>
            <a:endParaRPr lang="en-US" dirty="0" smtClean="0"/>
          </a:p>
        </p:txBody>
      </p:sp>
      <p:pic>
        <p:nvPicPr>
          <p:cNvPr id="24579" name="Picture 4" descr="fig6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3429000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092280" y="4343400"/>
            <a:ext cx="33780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 dirty="0">
                <a:latin typeface="+mn-lt"/>
              </a:rPr>
              <a:t>- Divide into cells (or hexes</a:t>
            </a:r>
            <a:r>
              <a:rPr lang="en-US" sz="2000" dirty="0" smtClean="0">
                <a:latin typeface="+mn-lt"/>
              </a:rPr>
              <a:t>)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- Easier, but less discriminating</a:t>
            </a:r>
          </a:p>
        </p:txBody>
      </p:sp>
      <p:pic>
        <p:nvPicPr>
          <p:cNvPr id="24581" name="Picture 6" descr="fig6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1371600"/>
            <a:ext cx="2601913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5447387" y="4343400"/>
            <a:ext cx="27561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Char char="-"/>
            </a:pPr>
            <a:r>
              <a:rPr lang="en-US" sz="2000" dirty="0">
                <a:latin typeface="+mn-lt"/>
              </a:rPr>
              <a:t> Compute bounding box</a:t>
            </a:r>
          </a:p>
          <a:p>
            <a:pPr>
              <a:buFontTx/>
              <a:buChar char="-"/>
            </a:pPr>
            <a:r>
              <a:rPr lang="en-US" sz="2000" dirty="0">
                <a:latin typeface="+mn-lt"/>
              </a:rPr>
              <a:t> Relatively easy, precise</a:t>
            </a: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828887" y="52578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kumimoji="1" lang="en-US" sz="2800" dirty="0"/>
              <a:t>Always symmetric – both receive</a:t>
            </a:r>
          </a:p>
          <a:p>
            <a:pPr marL="800100" lvl="1" indent="-342900">
              <a:spcBef>
                <a:spcPct val="20000"/>
              </a:spcBef>
              <a:buSzPct val="100000"/>
              <a:buFont typeface="Calibri" panose="020F0502020204030204" pitchFamily="34" charset="0"/>
              <a:buChar char="–"/>
            </a:pPr>
            <a:r>
              <a:rPr kumimoji="1" lang="en-US" sz="2200" dirty="0"/>
              <a:t>But can sub-divide – </a:t>
            </a:r>
            <a:r>
              <a:rPr kumimoji="1" lang="en-US" sz="2200" i="1" dirty="0" smtClean="0">
                <a:solidFill>
                  <a:srgbClr val="FF0000"/>
                </a:solidFill>
              </a:rPr>
              <a:t>focus</a:t>
            </a:r>
            <a:r>
              <a:rPr kumimoji="1" lang="en-US" sz="2200" dirty="0" smtClean="0"/>
              <a:t> </a:t>
            </a:r>
            <a:r>
              <a:rPr kumimoji="1" lang="en-US" sz="2200" dirty="0"/>
              <a:t>and </a:t>
            </a:r>
            <a:r>
              <a:rPr kumimoji="1" lang="en-US" sz="2200" i="1" dirty="0" smtClean="0">
                <a:solidFill>
                  <a:srgbClr val="009900"/>
                </a:solidFill>
              </a:rPr>
              <a:t>nimbus</a:t>
            </a:r>
            <a:endParaRPr kumimoji="1" lang="en-US" sz="2200" i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183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 descr="fig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239838"/>
            <a:ext cx="7448550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Interest Management- Focus and Nimbus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56453" y="5105400"/>
            <a:ext cx="68300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Char char="-"/>
            </a:pPr>
            <a:r>
              <a:rPr lang="en-US" i="1" dirty="0" smtClean="0">
                <a:solidFill>
                  <a:srgbClr val="009900"/>
                </a:solidFill>
                <a:latin typeface="+mn-lt"/>
              </a:rPr>
              <a:t> Nimbus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must intersect with 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focus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to receive</a:t>
            </a:r>
          </a:p>
          <a:p>
            <a:pPr>
              <a:buFontTx/>
              <a:buChar char="-"/>
            </a:pPr>
            <a:r>
              <a:rPr lang="en-US" dirty="0" smtClean="0">
                <a:latin typeface="+mn-lt"/>
              </a:rPr>
              <a:t> Example </a:t>
            </a:r>
            <a:r>
              <a:rPr lang="en-US" dirty="0">
                <a:latin typeface="+mn-lt"/>
              </a:rPr>
              <a:t>above: hider has smaller </a:t>
            </a:r>
            <a:r>
              <a:rPr lang="en-US" dirty="0">
                <a:solidFill>
                  <a:srgbClr val="009900"/>
                </a:solidFill>
                <a:latin typeface="+mn-lt"/>
              </a:rPr>
              <a:t>nimbus</a:t>
            </a:r>
            <a:r>
              <a:rPr lang="en-US" dirty="0">
                <a:latin typeface="+mn-lt"/>
              </a:rPr>
              <a:t>, so seeker</a:t>
            </a:r>
          </a:p>
          <a:p>
            <a:r>
              <a:rPr lang="en-US" dirty="0">
                <a:latin typeface="+mn-lt"/>
              </a:rPr>
              <a:t>cannot see, while hider can see seeker since</a:t>
            </a:r>
          </a:p>
          <a:p>
            <a:r>
              <a:rPr lang="en-US" dirty="0">
                <a:latin typeface="+mn-lt"/>
              </a:rPr>
              <a:t>s</a:t>
            </a:r>
            <a:r>
              <a:rPr lang="en-US" dirty="0" smtClean="0">
                <a:latin typeface="+mn-lt"/>
              </a:rPr>
              <a:t>eeker’s </a:t>
            </a:r>
            <a:r>
              <a:rPr lang="en-US" dirty="0">
                <a:solidFill>
                  <a:srgbClr val="009900"/>
                </a:solidFill>
                <a:latin typeface="+mn-lt"/>
              </a:rPr>
              <a:t>nimbus</a:t>
            </a:r>
            <a:r>
              <a:rPr lang="en-US" dirty="0">
                <a:latin typeface="+mn-lt"/>
              </a:rPr>
              <a:t> intersects hider’s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focus</a:t>
            </a:r>
          </a:p>
        </p:txBody>
      </p:sp>
    </p:spTree>
    <p:extLst>
      <p:ext uri="{BB962C8B-B14F-4D97-AF65-F5344CB8AC3E}">
        <p14:creationId xmlns:p14="http://schemas.microsoft.com/office/powerpoint/2010/main" val="3134963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mtClean="0"/>
              <a:t>Dead Reckoning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609600" y="5486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kumimoji="1" lang="en-US" sz="2400" dirty="0"/>
              <a:t>When prediction </a:t>
            </a:r>
            <a:r>
              <a:rPr kumimoji="1" lang="en-US" sz="2400" dirty="0" smtClean="0"/>
              <a:t>differs and adjust, </a:t>
            </a:r>
            <a:r>
              <a:rPr kumimoji="1" lang="en-US" sz="2400" dirty="0"/>
              <a:t>get “</a:t>
            </a:r>
            <a:r>
              <a:rPr kumimoji="1" lang="en-US" sz="2400" dirty="0">
                <a:solidFill>
                  <a:srgbClr val="6600CC"/>
                </a:solidFill>
              </a:rPr>
              <a:t>warping</a:t>
            </a:r>
            <a:r>
              <a:rPr kumimoji="1" lang="en-US" sz="2400" dirty="0"/>
              <a:t>” or “</a:t>
            </a:r>
            <a:r>
              <a:rPr kumimoji="1" lang="en-US" sz="2400" dirty="0">
                <a:solidFill>
                  <a:srgbClr val="6600CC"/>
                </a:solidFill>
              </a:rPr>
              <a:t>rubber-banding</a:t>
            </a:r>
            <a:r>
              <a:rPr kumimoji="1" lang="en-US" sz="2400" dirty="0"/>
              <a:t>” </a:t>
            </a:r>
            <a:r>
              <a:rPr kumimoji="1" lang="en-US" sz="2400" dirty="0" smtClean="0"/>
              <a:t>effect</a:t>
            </a:r>
          </a:p>
          <a:p>
            <a:pPr marL="800100" lvl="1" indent="-342900">
              <a:spcBef>
                <a:spcPct val="20000"/>
              </a:spcBef>
              <a:buSzPct val="100000"/>
              <a:buFont typeface="Calibri" panose="020F0502020204030204" pitchFamily="34" charset="0"/>
              <a:buChar char="–"/>
            </a:pPr>
            <a:r>
              <a:rPr kumimoji="1" lang="en-US" sz="2000" dirty="0" smtClean="0"/>
              <a:t>Some techniques move to place over short time</a:t>
            </a:r>
            <a:endParaRPr kumimoji="1" lang="en-US" sz="2000" dirty="0"/>
          </a:p>
        </p:txBody>
      </p:sp>
      <p:grpSp>
        <p:nvGrpSpPr>
          <p:cNvPr id="26628" name="Group 13"/>
          <p:cNvGrpSpPr>
            <a:grpSpLocks/>
          </p:cNvGrpSpPr>
          <p:nvPr/>
        </p:nvGrpSpPr>
        <p:grpSpPr bwMode="auto">
          <a:xfrm>
            <a:off x="914400" y="2514600"/>
            <a:ext cx="7696200" cy="2762250"/>
            <a:chOff x="576" y="1584"/>
            <a:chExt cx="4848" cy="1740"/>
          </a:xfrm>
        </p:grpSpPr>
        <p:pic>
          <p:nvPicPr>
            <p:cNvPr id="26630" name="Picture 4" descr="C:\Documents and Settings\Owner\Desktop\skh02\fig8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632"/>
              <a:ext cx="4848" cy="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1" name="Text Box 6"/>
            <p:cNvSpPr txBox="1">
              <a:spLocks noChangeArrowheads="1"/>
            </p:cNvSpPr>
            <p:nvPr/>
          </p:nvSpPr>
          <p:spPr bwMode="auto">
            <a:xfrm>
              <a:off x="2352" y="1584"/>
              <a:ext cx="1413" cy="252"/>
            </a:xfrm>
            <a:prstGeom prst="rect">
              <a:avLst/>
            </a:prstGeom>
            <a:solidFill>
              <a:schemeClr val="bg1"/>
            </a:solidFill>
            <a:ln w="285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2000">
                  <a:solidFill>
                    <a:srgbClr val="009900"/>
                  </a:solidFill>
                  <a:latin typeface="+mn-lt"/>
                </a:rPr>
                <a:t>(predicted position)</a:t>
              </a:r>
            </a:p>
          </p:txBody>
        </p:sp>
        <p:sp>
          <p:nvSpPr>
            <p:cNvPr id="26632" name="Line 7"/>
            <p:cNvSpPr>
              <a:spLocks noChangeShapeType="1"/>
            </p:cNvSpPr>
            <p:nvPr/>
          </p:nvSpPr>
          <p:spPr bwMode="auto">
            <a:xfrm flipH="1">
              <a:off x="2784" y="1824"/>
              <a:ext cx="384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8"/>
            <p:cNvSpPr>
              <a:spLocks noChangeShapeType="1"/>
            </p:cNvSpPr>
            <p:nvPr/>
          </p:nvSpPr>
          <p:spPr bwMode="auto">
            <a:xfrm flipV="1">
              <a:off x="2688" y="2832"/>
              <a:ext cx="9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Text Box 9"/>
            <p:cNvSpPr txBox="1">
              <a:spLocks noChangeArrowheads="1"/>
            </p:cNvSpPr>
            <p:nvPr/>
          </p:nvSpPr>
          <p:spPr bwMode="auto">
            <a:xfrm>
              <a:off x="2112" y="3072"/>
              <a:ext cx="1185" cy="252"/>
            </a:xfrm>
            <a:prstGeom prst="rect">
              <a:avLst/>
            </a:prstGeom>
            <a:solidFill>
              <a:schemeClr val="bg1"/>
            </a:solidFill>
            <a:ln w="285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2000">
                  <a:solidFill>
                    <a:srgbClr val="FF0000"/>
                  </a:solidFill>
                  <a:latin typeface="+mn-lt"/>
                </a:rPr>
                <a:t>(actual position)</a:t>
              </a:r>
            </a:p>
          </p:txBody>
        </p:sp>
        <p:sp>
          <p:nvSpPr>
            <p:cNvPr id="26635" name="Text Box 10"/>
            <p:cNvSpPr txBox="1">
              <a:spLocks noChangeArrowheads="1"/>
            </p:cNvSpPr>
            <p:nvPr/>
          </p:nvSpPr>
          <p:spPr bwMode="auto">
            <a:xfrm>
              <a:off x="1776" y="2304"/>
              <a:ext cx="683" cy="252"/>
            </a:xfrm>
            <a:prstGeom prst="rect">
              <a:avLst/>
            </a:prstGeom>
            <a:solidFill>
              <a:schemeClr val="bg1"/>
            </a:solidFill>
            <a:ln w="285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2000" dirty="0">
                  <a:solidFill>
                    <a:srgbClr val="6600CC"/>
                  </a:solidFill>
                  <a:latin typeface="+mn-lt"/>
                </a:rPr>
                <a:t>(“warp”)</a:t>
              </a:r>
            </a:p>
          </p:txBody>
        </p:sp>
        <p:sp>
          <p:nvSpPr>
            <p:cNvPr id="26636" name="Line 11"/>
            <p:cNvSpPr>
              <a:spLocks noChangeShapeType="1"/>
            </p:cNvSpPr>
            <p:nvPr/>
          </p:nvSpPr>
          <p:spPr bwMode="auto">
            <a:xfrm flipV="1">
              <a:off x="2496" y="2448"/>
              <a:ext cx="28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12"/>
            <p:cNvSpPr>
              <a:spLocks noChangeShapeType="1"/>
            </p:cNvSpPr>
            <p:nvPr/>
          </p:nvSpPr>
          <p:spPr bwMode="auto">
            <a:xfrm>
              <a:off x="2496" y="2496"/>
              <a:ext cx="28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53400" cy="160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Based on ocean navigation </a:t>
            </a:r>
            <a:r>
              <a:rPr lang="en-US" sz="2400" dirty="0" smtClean="0"/>
              <a:t>techniques </a:t>
            </a:r>
            <a:r>
              <a:rPr lang="en-US" sz="1800" dirty="0" smtClean="0"/>
              <a:t>(“dead” == “deduced (</a:t>
            </a:r>
            <a:r>
              <a:rPr lang="en-US" sz="1800" dirty="0" err="1" smtClean="0"/>
              <a:t>ded</a:t>
            </a:r>
            <a:r>
              <a:rPr lang="en-US" sz="1800" dirty="0" smtClean="0"/>
              <a:t>.)”)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Predict position based on last known position plus direction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Only send updates when deviates past threshold</a:t>
            </a:r>
          </a:p>
        </p:txBody>
      </p:sp>
    </p:spTree>
    <p:extLst>
      <p:ext uri="{BB962C8B-B14F-4D97-AF65-F5344CB8AC3E}">
        <p14:creationId xmlns:p14="http://schemas.microsoft.com/office/powerpoint/2010/main" val="4134344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		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Networking Resources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Distribution Concepts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Scalability				</a:t>
            </a:r>
            <a:r>
              <a:rPr lang="en-US" dirty="0" smtClean="0">
                <a:solidFill>
                  <a:srgbClr val="FF0000"/>
                </a:solidFill>
              </a:rPr>
              <a:t>(next)</a:t>
            </a:r>
          </a:p>
          <a:p>
            <a:r>
              <a:rPr lang="en-US" dirty="0" smtClean="0"/>
              <a:t>Security and Cheating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292229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Scalability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Ability to adapt to resource changes</a:t>
            </a:r>
          </a:p>
          <a:p>
            <a:r>
              <a:rPr lang="en-US" smtClean="0"/>
              <a:t>Example:</a:t>
            </a:r>
          </a:p>
          <a:p>
            <a:pPr lvl="1"/>
            <a:r>
              <a:rPr lang="en-US" smtClean="0"/>
              <a:t>Expand to varying number of players</a:t>
            </a:r>
          </a:p>
          <a:p>
            <a:pPr lvl="1"/>
            <a:r>
              <a:rPr lang="en-US" smtClean="0"/>
              <a:t>Allocate non-player computation among nodes</a:t>
            </a:r>
          </a:p>
          <a:p>
            <a:r>
              <a:rPr lang="en-US" smtClean="0"/>
              <a:t>Need hardware parallelism that supports software concurrency</a:t>
            </a:r>
          </a:p>
        </p:txBody>
      </p:sp>
    </p:spTree>
    <p:extLst>
      <p:ext uri="{BB962C8B-B14F-4D97-AF65-F5344CB8AC3E}">
        <p14:creationId xmlns:p14="http://schemas.microsoft.com/office/powerpoint/2010/main" val="369034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smtClean="0"/>
              <a:t>Serial and Parallel Execution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807" y="1371600"/>
            <a:ext cx="5410200" cy="76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 smtClean="0"/>
              <a:t>Given time T(1), speedup with </a:t>
            </a:r>
            <a:r>
              <a:rPr lang="en-US" sz="2200" i="1" dirty="0" smtClean="0"/>
              <a:t>n</a:t>
            </a:r>
            <a:r>
              <a:rPr lang="en-US" sz="2200" dirty="0" smtClean="0"/>
              <a:t> nodes</a:t>
            </a:r>
          </a:p>
        </p:txBody>
      </p:sp>
      <p:pic>
        <p:nvPicPr>
          <p:cNvPr id="29700" name="Picture 4" descr="eq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19200"/>
            <a:ext cx="25908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87952" y="2133600"/>
            <a:ext cx="8001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kumimoji="1" lang="en-US" sz="2200" dirty="0"/>
              <a:t>Part of T(1) </a:t>
            </a:r>
            <a:r>
              <a:rPr kumimoji="1" lang="en-US" sz="2200" dirty="0" smtClean="0"/>
              <a:t>must happen serially and part can be done in parallel</a:t>
            </a:r>
            <a:endParaRPr kumimoji="1" lang="en-US" sz="2200" dirty="0"/>
          </a:p>
          <a:p>
            <a:pPr lvl="1">
              <a:spcBef>
                <a:spcPct val="20000"/>
              </a:spcBef>
              <a:buSzPct val="100000"/>
            </a:pPr>
            <a:r>
              <a:rPr kumimoji="1" lang="en-US" sz="2000" dirty="0" err="1"/>
              <a:t>T</a:t>
            </a:r>
            <a:r>
              <a:rPr kumimoji="1" lang="en-US" sz="2000" baseline="-25000" dirty="0" err="1"/>
              <a:t>s</a:t>
            </a:r>
            <a:r>
              <a:rPr kumimoji="1" lang="en-US" sz="2000" dirty="0"/>
              <a:t> + </a:t>
            </a:r>
            <a:r>
              <a:rPr kumimoji="1" lang="en-US" sz="2000" dirty="0" err="1"/>
              <a:t>T</a:t>
            </a:r>
            <a:r>
              <a:rPr kumimoji="1" lang="en-US" sz="2000" baseline="-25000" dirty="0" err="1"/>
              <a:t>p</a:t>
            </a:r>
            <a:r>
              <a:rPr kumimoji="1" lang="en-US" sz="2000" dirty="0"/>
              <a:t>= T(1) and </a:t>
            </a:r>
            <a:r>
              <a:rPr kumimoji="1" lang="en-US" sz="2000" dirty="0">
                <a:sym typeface="Symbol" pitchFamily="18" charset="2"/>
              </a:rPr>
              <a:t> </a:t>
            </a:r>
            <a:r>
              <a:rPr kumimoji="1" lang="en-US" sz="2000" dirty="0"/>
              <a:t>= </a:t>
            </a:r>
            <a:r>
              <a:rPr kumimoji="1" lang="en-US" sz="2000" dirty="0" err="1"/>
              <a:t>T</a:t>
            </a:r>
            <a:r>
              <a:rPr kumimoji="1" lang="en-US" sz="2000" baseline="-25000" dirty="0" err="1"/>
              <a:t>s</a:t>
            </a:r>
            <a:r>
              <a:rPr kumimoji="1" lang="en-US" sz="2000" dirty="0"/>
              <a:t>/(</a:t>
            </a:r>
            <a:r>
              <a:rPr kumimoji="1" lang="en-US" sz="2000" dirty="0" err="1"/>
              <a:t>T</a:t>
            </a:r>
            <a:r>
              <a:rPr kumimoji="1" lang="en-US" sz="2000" baseline="-25000" dirty="0" err="1"/>
              <a:t>s</a:t>
            </a:r>
            <a:r>
              <a:rPr kumimoji="1" lang="en-US" sz="2000" dirty="0"/>
              <a:t> + </a:t>
            </a:r>
            <a:r>
              <a:rPr kumimoji="1" lang="en-US" sz="2000" dirty="0" err="1"/>
              <a:t>T</a:t>
            </a:r>
            <a:r>
              <a:rPr kumimoji="1" lang="en-US" sz="2000" baseline="-25000" dirty="0" err="1"/>
              <a:t>p</a:t>
            </a:r>
            <a:r>
              <a:rPr kumimoji="1" lang="en-US" sz="2000" dirty="0"/>
              <a:t>)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kumimoji="1" lang="en-US" sz="2200" dirty="0"/>
              <a:t>If serialized optimally:</a:t>
            </a:r>
          </a:p>
        </p:txBody>
      </p:sp>
      <p:pic>
        <p:nvPicPr>
          <p:cNvPr id="29702" name="Picture 6" descr="eq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52" y="3657600"/>
            <a:ext cx="67056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226752" y="3200400"/>
            <a:ext cx="2053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i="1" dirty="0">
                <a:latin typeface="+mn-lt"/>
              </a:rPr>
              <a:t>(</a:t>
            </a:r>
            <a:r>
              <a:rPr lang="en-US" i="1" dirty="0" err="1">
                <a:latin typeface="+mn-lt"/>
              </a:rPr>
              <a:t>Amdahls</a:t>
            </a:r>
            <a:r>
              <a:rPr lang="en-US" i="1" dirty="0">
                <a:latin typeface="+mn-lt"/>
              </a:rPr>
              <a:t>’ law)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587952" y="4953000"/>
            <a:ext cx="745082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Char char="•"/>
            </a:pPr>
            <a:r>
              <a:rPr lang="en-US" sz="2200" dirty="0" smtClean="0">
                <a:latin typeface="+mn-lt"/>
              </a:rPr>
              <a:t>  If </a:t>
            </a:r>
            <a:r>
              <a:rPr lang="en-US" sz="2200" dirty="0" err="1">
                <a:latin typeface="+mn-lt"/>
              </a:rPr>
              <a:t>T</a:t>
            </a:r>
            <a:r>
              <a:rPr lang="en-US" sz="2200" baseline="-25000" dirty="0" err="1">
                <a:latin typeface="+mn-lt"/>
              </a:rPr>
              <a:t>s</a:t>
            </a:r>
            <a:r>
              <a:rPr lang="en-US" sz="2200" dirty="0">
                <a:latin typeface="+mn-lt"/>
              </a:rPr>
              <a:t> = 0, everything parallelizable but then no communication</a:t>
            </a:r>
          </a:p>
          <a:p>
            <a:r>
              <a:rPr lang="en-US" sz="2000" dirty="0">
                <a:latin typeface="+mn-lt"/>
              </a:rPr>
              <a:t>	(ex: players at own console with no interaction)</a:t>
            </a:r>
          </a:p>
          <a:p>
            <a:pPr>
              <a:buFontTx/>
              <a:buChar char="•"/>
            </a:pPr>
            <a:r>
              <a:rPr lang="en-US" sz="2200" dirty="0" smtClean="0">
                <a:latin typeface="+mn-lt"/>
              </a:rPr>
              <a:t>  If </a:t>
            </a:r>
            <a:r>
              <a:rPr lang="en-US" sz="2200" dirty="0" err="1">
                <a:latin typeface="+mn-lt"/>
              </a:rPr>
              <a:t>T</a:t>
            </a:r>
            <a:r>
              <a:rPr lang="en-US" sz="2200" baseline="-25000" dirty="0" err="1">
                <a:latin typeface="+mn-lt"/>
              </a:rPr>
              <a:t>p</a:t>
            </a:r>
            <a:r>
              <a:rPr lang="en-US" sz="2200" dirty="0">
                <a:latin typeface="+mn-lt"/>
              </a:rPr>
              <a:t> = 0, then turn based</a:t>
            </a:r>
          </a:p>
          <a:p>
            <a:pPr>
              <a:buFontTx/>
              <a:buChar char="•"/>
            </a:pPr>
            <a:r>
              <a:rPr lang="en-US" sz="2200" dirty="0" smtClean="0">
                <a:latin typeface="+mn-lt"/>
              </a:rPr>
              <a:t>  Between </a:t>
            </a:r>
            <a:r>
              <a:rPr lang="en-US" sz="2200" dirty="0">
                <a:latin typeface="+mn-lt"/>
              </a:rPr>
              <a:t>are MCGs which have some of both</a:t>
            </a:r>
          </a:p>
        </p:txBody>
      </p:sp>
    </p:spTree>
    <p:extLst>
      <p:ext uri="{BB962C8B-B14F-4D97-AF65-F5344CB8AC3E}">
        <p14:creationId xmlns:p14="http://schemas.microsoft.com/office/powerpoint/2010/main" val="307244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mtClean="0"/>
              <a:t>Serial and Parallel MCGs</a:t>
            </a:r>
          </a:p>
        </p:txBody>
      </p:sp>
      <p:pic>
        <p:nvPicPr>
          <p:cNvPr id="30723" name="Picture 3" descr="C:\Documents and Settings\Owner\Desktop\skh02\fig9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54864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 descr="C:\Documents and Settings\Owner\Desktop\skh02\fig9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19400"/>
            <a:ext cx="56388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 descr="C:\Documents and Settings\Owner\Desktop\skh02\fig9c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5791200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781800" y="1347788"/>
            <a:ext cx="1838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>
                <a:latin typeface="+mn-lt"/>
              </a:rPr>
              <a:t>Separate games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934200" y="3352800"/>
            <a:ext cx="13533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>
                <a:latin typeface="+mn-lt"/>
              </a:rPr>
              <a:t>Turn-based</a:t>
            </a:r>
          </a:p>
          <a:p>
            <a:r>
              <a:rPr lang="en-US" sz="2000">
                <a:latin typeface="+mn-lt"/>
              </a:rPr>
              <a:t>games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7086600" y="5105400"/>
            <a:ext cx="12970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>
                <a:latin typeface="+mn-lt"/>
              </a:rPr>
              <a:t>Interactive</a:t>
            </a:r>
          </a:p>
          <a:p>
            <a:r>
              <a:rPr lang="en-US" sz="2000">
                <a:latin typeface="+mn-lt"/>
              </a:rPr>
              <a:t>games</a:t>
            </a:r>
          </a:p>
        </p:txBody>
      </p:sp>
    </p:spTree>
    <p:extLst>
      <p:ext uri="{BB962C8B-B14F-4D97-AF65-F5344CB8AC3E}">
        <p14:creationId xmlns:p14="http://schemas.microsoft.com/office/powerpoint/2010/main" val="1653137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mtClean="0"/>
              <a:t>Communication Capacity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897775"/>
            <a:ext cx="7772400" cy="426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Scalability limited by communication requirements of chosen architecture</a:t>
            </a:r>
          </a:p>
        </p:txBody>
      </p:sp>
      <p:pic>
        <p:nvPicPr>
          <p:cNvPr id="31748" name="Picture 4" descr="C:\Documents and Settings\Owner\Desktop\skh02\tab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74295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352800" y="2590800"/>
            <a:ext cx="1197507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dirty="0">
                <a:latin typeface="+mn-lt"/>
              </a:rPr>
              <a:t>(Multicasting)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648200" y="27432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900545" y="4406150"/>
            <a:ext cx="688560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SzPct val="85000"/>
              <a:buFontTx/>
              <a:buChar char="•"/>
            </a:pPr>
            <a:r>
              <a:rPr lang="en-US" dirty="0">
                <a:latin typeface="+mn-lt"/>
              </a:rPr>
              <a:t> Can consider pool of </a:t>
            </a:r>
            <a:r>
              <a:rPr lang="en-US" i="1" dirty="0">
                <a:latin typeface="+mn-lt"/>
              </a:rPr>
              <a:t>m</a:t>
            </a:r>
            <a:r>
              <a:rPr lang="en-US" dirty="0">
                <a:latin typeface="+mn-lt"/>
              </a:rPr>
              <a:t> servers with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n-lt"/>
              </a:rPr>
              <a:t> clients</a:t>
            </a:r>
          </a:p>
          <a:p>
            <a:pPr>
              <a:buSzPct val="85000"/>
            </a:pPr>
            <a:r>
              <a:rPr lang="en-US" dirty="0">
                <a:latin typeface="+mn-lt"/>
              </a:rPr>
              <a:t>divided evenly amongst them</a:t>
            </a:r>
          </a:p>
          <a:p>
            <a:pPr>
              <a:buSzPct val="85000"/>
              <a:buFontTx/>
              <a:buChar char="•"/>
            </a:pPr>
            <a:r>
              <a:rPr lang="en-US" dirty="0">
                <a:latin typeface="+mn-lt"/>
              </a:rPr>
              <a:t> Servers in hierarchy have root as bottleneck</a:t>
            </a:r>
          </a:p>
          <a:p>
            <a:pPr>
              <a:buSzPct val="85000"/>
              <a:buFontTx/>
              <a:buChar char="•"/>
            </a:pPr>
            <a:r>
              <a:rPr lang="en-US" dirty="0">
                <a:latin typeface="+mn-lt"/>
              </a:rPr>
              <a:t> In order not to increase with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n-lt"/>
              </a:rPr>
              <a:t>, must have clients</a:t>
            </a:r>
          </a:p>
          <a:p>
            <a:pPr>
              <a:buSzPct val="85000"/>
            </a:pPr>
            <a:r>
              <a:rPr lang="en-US" dirty="0">
                <a:latin typeface="+mn-lt"/>
              </a:rPr>
              <a:t>not aware of other clients (interest management) and</a:t>
            </a:r>
          </a:p>
          <a:p>
            <a:r>
              <a:rPr lang="en-US" dirty="0">
                <a:latin typeface="+mn-lt"/>
              </a:rPr>
              <a:t>do message aggregation</a:t>
            </a:r>
          </a:p>
        </p:txBody>
      </p:sp>
    </p:spTree>
    <p:extLst>
      <p:ext uri="{BB962C8B-B14F-4D97-AF65-F5344CB8AC3E}">
        <p14:creationId xmlns:p14="http://schemas.microsoft.com/office/powerpoint/2010/main" val="1392209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		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Networking Resources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Distribution Concepts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Scalability		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Security and Cheating		</a:t>
            </a:r>
            <a:r>
              <a:rPr lang="en-US" dirty="0" smtClean="0">
                <a:solidFill>
                  <a:srgbClr val="FF0000"/>
                </a:solidFill>
              </a:rPr>
              <a:t>(next)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46870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Shared Space Technologies</a:t>
            </a:r>
          </a:p>
        </p:txBody>
      </p:sp>
      <p:pic>
        <p:nvPicPr>
          <p:cNvPr id="61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7800"/>
            <a:ext cx="740092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Line 6"/>
          <p:cNvSpPr>
            <a:spLocks noChangeShapeType="1"/>
          </p:cNvSpPr>
          <p:nvPr/>
        </p:nvSpPr>
        <p:spPr bwMode="auto">
          <a:xfrm flipH="1">
            <a:off x="7153275" y="1824038"/>
            <a:ext cx="533400" cy="4619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8000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305675" y="1371600"/>
            <a:ext cx="1271588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  <a:latin typeface="+mn-lt"/>
              </a:rPr>
              <a:t>(MCG’s)</a:t>
            </a:r>
          </a:p>
        </p:txBody>
      </p:sp>
    </p:spTree>
    <p:extLst>
      <p:ext uri="{BB962C8B-B14F-4D97-AF65-F5344CB8AC3E}">
        <p14:creationId xmlns:p14="http://schemas.microsoft.com/office/powerpoint/2010/main" val="498596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 and Cheating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Unique to games</a:t>
            </a:r>
          </a:p>
          <a:p>
            <a:pPr lvl="1"/>
            <a:r>
              <a:rPr lang="en-US" smtClean="0"/>
              <a:t>Other multi-person applications don’t have</a:t>
            </a:r>
          </a:p>
          <a:p>
            <a:pPr lvl="1"/>
            <a:r>
              <a:rPr lang="en-US" smtClean="0"/>
              <a:t>In DIS, military not public and considered trustworthy</a:t>
            </a:r>
          </a:p>
          <a:p>
            <a:r>
              <a:rPr lang="en-US" smtClean="0"/>
              <a:t>Cheaters want:</a:t>
            </a:r>
          </a:p>
          <a:p>
            <a:pPr lvl="1"/>
            <a:r>
              <a:rPr lang="en-US" i="1" smtClean="0"/>
              <a:t>Vandalism</a:t>
            </a:r>
            <a:r>
              <a:rPr lang="en-US" smtClean="0"/>
              <a:t> – create havoc (relatively few)</a:t>
            </a:r>
          </a:p>
          <a:p>
            <a:pPr lvl="1"/>
            <a:r>
              <a:rPr lang="en-US" i="1" smtClean="0"/>
              <a:t>Dominance</a:t>
            </a:r>
            <a:r>
              <a:rPr lang="en-US" smtClean="0"/>
              <a:t> – gain advantage (more)</a:t>
            </a:r>
          </a:p>
        </p:txBody>
      </p:sp>
    </p:spTree>
    <p:extLst>
      <p:ext uri="{BB962C8B-B14F-4D97-AF65-F5344CB8AC3E}">
        <p14:creationId xmlns:p14="http://schemas.microsoft.com/office/powerpoint/2010/main" val="5418129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Packet and Traffic Tampering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i="1" dirty="0" smtClean="0"/>
              <a:t>Reflex augmentation</a:t>
            </a:r>
            <a:r>
              <a:rPr lang="en-US" dirty="0" smtClean="0"/>
              <a:t> - enhance cheater’s reactions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e.g., aiming proxy monitors opponents movement packets, when cheater fires, improve aim</a:t>
            </a:r>
          </a:p>
          <a:p>
            <a:pPr>
              <a:lnSpc>
                <a:spcPct val="90000"/>
              </a:lnSpc>
            </a:pPr>
            <a:r>
              <a:rPr lang="en-US" i="1" dirty="0" smtClean="0"/>
              <a:t>Packet interception</a:t>
            </a:r>
            <a:r>
              <a:rPr lang="en-US" dirty="0" smtClean="0"/>
              <a:t> – prevent some packets from reaching cheater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e.g., suppress damage packets, so cheater is invulnerable</a:t>
            </a:r>
          </a:p>
          <a:p>
            <a:pPr>
              <a:lnSpc>
                <a:spcPct val="90000"/>
              </a:lnSpc>
            </a:pPr>
            <a:r>
              <a:rPr lang="en-US" i="1" dirty="0" smtClean="0"/>
              <a:t>Packet replay</a:t>
            </a:r>
            <a:r>
              <a:rPr lang="en-US" dirty="0" smtClean="0"/>
              <a:t> – repeat event over for added advantage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e.g., multiple bullets or rockets if otherwise limited</a:t>
            </a:r>
          </a:p>
        </p:txBody>
      </p:sp>
    </p:spTree>
    <p:extLst>
      <p:ext uri="{BB962C8B-B14F-4D97-AF65-F5344CB8AC3E}">
        <p14:creationId xmlns:p14="http://schemas.microsoft.com/office/powerpoint/2010/main" val="2555149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Preventing Packet Tampering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Cheaters figure out by changing bytes and observing effects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Prevent by MD5 checksums (fast, public)</a:t>
            </a:r>
          </a:p>
          <a:p>
            <a:pPr>
              <a:lnSpc>
                <a:spcPct val="90000"/>
              </a:lnSpc>
            </a:pPr>
            <a:r>
              <a:rPr lang="en-US" smtClean="0"/>
              <a:t>Still cheaters can: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Reverse engineer checksums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Attack with packet replay</a:t>
            </a:r>
          </a:p>
          <a:p>
            <a:pPr>
              <a:lnSpc>
                <a:spcPct val="90000"/>
              </a:lnSpc>
            </a:pPr>
            <a:r>
              <a:rPr lang="en-US" smtClean="0"/>
              <a:t>So: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Encrypt packets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Add sequence numbers (or encoded sequence numbers) to prevent replay</a:t>
            </a:r>
          </a:p>
        </p:txBody>
      </p:sp>
    </p:spTree>
    <p:extLst>
      <p:ext uri="{BB962C8B-B14F-4D97-AF65-F5344CB8AC3E}">
        <p14:creationId xmlns:p14="http://schemas.microsoft.com/office/powerpoint/2010/main" val="1508520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Information Exposure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5486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Allows cheater to gain access to replicated, hidden game data (e.g. status of other players)</a:t>
            </a:r>
          </a:p>
          <a:p>
            <a:pPr lvl="1"/>
            <a:r>
              <a:rPr lang="en-US" sz="2400" dirty="0" smtClean="0"/>
              <a:t>Passive, since does not alter traffic</a:t>
            </a:r>
          </a:p>
          <a:p>
            <a:pPr lvl="1"/>
            <a:r>
              <a:rPr lang="en-US" sz="2400" dirty="0" smtClean="0"/>
              <a:t>e.g., ignore “fog of war” in RTS, or “wall hack” to see through walls in FPS</a:t>
            </a:r>
          </a:p>
          <a:p>
            <a:r>
              <a:rPr lang="en-US" sz="2800" dirty="0" smtClean="0"/>
              <a:t>Cannot be defeated by network alone</a:t>
            </a:r>
          </a:p>
          <a:p>
            <a:r>
              <a:rPr lang="en-US" sz="2800" dirty="0" smtClean="0"/>
              <a:t>Instead:</a:t>
            </a:r>
          </a:p>
          <a:p>
            <a:pPr lvl="1"/>
            <a:r>
              <a:rPr lang="en-US" sz="2400" dirty="0" smtClean="0"/>
              <a:t>Sensitive data should be encoded</a:t>
            </a:r>
          </a:p>
          <a:p>
            <a:pPr lvl="1"/>
            <a:r>
              <a:rPr lang="en-US" sz="2400" dirty="0" smtClean="0"/>
              <a:t>Kept in hard-to-detect memory location</a:t>
            </a:r>
          </a:p>
          <a:p>
            <a:pPr lvl="1"/>
            <a:r>
              <a:rPr lang="en-US" sz="2400" dirty="0" smtClean="0"/>
              <a:t>Centralized server may detect cheating (e.g., attack enemy could not have seen)</a:t>
            </a:r>
          </a:p>
          <a:p>
            <a:pPr lvl="2"/>
            <a:r>
              <a:rPr lang="en-US" dirty="0" smtClean="0"/>
              <a:t>Harder in replicated system, but can still share</a:t>
            </a:r>
          </a:p>
        </p:txBody>
      </p:sp>
    </p:spTree>
    <p:extLst>
      <p:ext uri="{BB962C8B-B14F-4D97-AF65-F5344CB8AC3E}">
        <p14:creationId xmlns:p14="http://schemas.microsoft.com/office/powerpoint/2010/main" val="25880454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Defects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If clients trust each other, then if client is replaced and exaggerates cheater effects, others will go along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have checksums on client binaries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Still, more secure to have trusted server that puts into play client actions (centralized server)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Distribution may be source of unexpected behavior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Features only evident upon high load (say, latency compensation technique)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e.g., Madden Football</a:t>
            </a:r>
          </a:p>
        </p:txBody>
      </p:sp>
    </p:spTree>
    <p:extLst>
      <p:ext uri="{BB962C8B-B14F-4D97-AF65-F5344CB8AC3E}">
        <p14:creationId xmlns:p14="http://schemas.microsoft.com/office/powerpoint/2010/main" val="14173101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Overview of problems with MCGs</a:t>
            </a:r>
          </a:p>
          <a:p>
            <a:r>
              <a:rPr lang="en-US" smtClean="0"/>
              <a:t>Connection to other distributed systems</a:t>
            </a:r>
          </a:p>
          <a:p>
            <a:pPr lvl="1"/>
            <a:r>
              <a:rPr lang="en-US" smtClean="0"/>
              <a:t>Networking resources</a:t>
            </a:r>
          </a:p>
          <a:p>
            <a:pPr lvl="1"/>
            <a:r>
              <a:rPr lang="en-US" smtClean="0"/>
              <a:t>Distribution architectures</a:t>
            </a:r>
          </a:p>
          <a:p>
            <a:pPr lvl="1"/>
            <a:r>
              <a:rPr lang="en-US" smtClean="0"/>
              <a:t>Scalability</a:t>
            </a:r>
          </a:p>
          <a:p>
            <a:pPr lvl="1"/>
            <a:r>
              <a:rPr lang="en-US" smtClean="0"/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6315002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Other distributed systems solutions</a:t>
            </a:r>
          </a:p>
          <a:p>
            <a:r>
              <a:rPr lang="en-US" smtClean="0"/>
              <a:t>Cryptography</a:t>
            </a:r>
          </a:p>
          <a:p>
            <a:r>
              <a:rPr lang="en-US" smtClean="0"/>
              <a:t>Practitioners should be encouraged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2580651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VR Research Efforts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i="1" dirty="0" smtClean="0"/>
              <a:t>Distributed Interactive Simulations</a:t>
            </a:r>
            <a:r>
              <a:rPr lang="en-US" sz="2400" dirty="0" smtClean="0"/>
              <a:t> (DIS)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Protocol (IEEE), architectures …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Ex: flight simulation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Large scale, spread out, many users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Distributed Virtual Environments</a:t>
            </a:r>
            <a:r>
              <a:rPr lang="en-US" sz="2400" dirty="0" smtClean="0"/>
              <a:t> (DVEs)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Immersive, technology oriented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Ex: “Caves”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Local, few users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Computer Supported Cooperative Work</a:t>
            </a:r>
            <a:r>
              <a:rPr lang="en-US" sz="2400" dirty="0" smtClean="0"/>
              <a:t> (CSCW)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Focus on collaboration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Ex: 3D editors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And MCGs are similar, yet not discussed in scientific literature </a:t>
            </a:r>
            <a:r>
              <a:rPr lang="en-US" sz="2400" dirty="0" smtClean="0">
                <a:sym typeface="Wingdings" pitchFamily="2" charset="2"/>
              </a:rPr>
              <a:t> Hence, this paper seeks to rectify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5121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				</a:t>
            </a:r>
            <a:r>
              <a:rPr lang="en-US" dirty="0" smtClean="0">
                <a:solidFill>
                  <a:srgbClr val="008000"/>
                </a:solidFill>
              </a:rPr>
              <a:t>(done)</a:t>
            </a:r>
          </a:p>
          <a:p>
            <a:r>
              <a:rPr lang="en-US" dirty="0" smtClean="0"/>
              <a:t>Networking Resources		</a:t>
            </a:r>
            <a:r>
              <a:rPr lang="en-US" dirty="0" smtClean="0">
                <a:solidFill>
                  <a:srgbClr val="FF0000"/>
                </a:solidFill>
              </a:rPr>
              <a:t>(next)</a:t>
            </a:r>
          </a:p>
          <a:p>
            <a:r>
              <a:rPr lang="en-US" dirty="0" smtClean="0"/>
              <a:t>Distribution Concepts</a:t>
            </a:r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Security and Cheating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51242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Resources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Distributed simulations face three resource limitations</a:t>
            </a:r>
          </a:p>
          <a:p>
            <a:pPr lvl="1"/>
            <a:r>
              <a:rPr lang="en-US" i="1" dirty="0" smtClean="0"/>
              <a:t>Network bandwidth</a:t>
            </a:r>
          </a:p>
          <a:p>
            <a:pPr lvl="1"/>
            <a:r>
              <a:rPr lang="en-US" i="1" dirty="0" smtClean="0"/>
              <a:t>Network latency</a:t>
            </a:r>
          </a:p>
          <a:p>
            <a:pPr lvl="1"/>
            <a:r>
              <a:rPr lang="en-US" i="1" dirty="0" smtClean="0"/>
              <a:t>Host processing power</a:t>
            </a:r>
            <a:r>
              <a:rPr lang="en-US" dirty="0" smtClean="0"/>
              <a:t> (to handle network aspects)</a:t>
            </a:r>
          </a:p>
          <a:p>
            <a:r>
              <a:rPr lang="en-US" dirty="0" smtClean="0"/>
              <a:t>Physical restrictions that system cannot overcome</a:t>
            </a:r>
          </a:p>
          <a:p>
            <a:pPr lvl="1"/>
            <a:r>
              <a:rPr lang="en-US" dirty="0" smtClean="0"/>
              <a:t>Must be considered in design of application</a:t>
            </a:r>
          </a:p>
          <a:p>
            <a:pPr lvl="1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(More on each, next)</a:t>
            </a:r>
          </a:p>
        </p:txBody>
      </p:sp>
    </p:spTree>
    <p:extLst>
      <p:ext uri="{BB962C8B-B14F-4D97-AF65-F5344CB8AC3E}">
        <p14:creationId xmlns:p14="http://schemas.microsoft.com/office/powerpoint/2010/main" val="115774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Network Bandwidth (Capacities)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Data sent/received per time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LAN – 10 Mbps to 10 </a:t>
            </a:r>
            <a:r>
              <a:rPr lang="en-US" dirty="0" err="1" smtClean="0"/>
              <a:t>Gbps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Limited size (hosts) and scope (distance)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WANs – 10s of kbps from modems, to 1-10 Mbps (broadband), to 55 Mbps (T3) and more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Potentially enormous (billions of hosts), Global in scope (across continents and world)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Number of users, size and frequency of messages determines bitrate use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As does transmission technique (next slide)</a:t>
            </a:r>
          </a:p>
        </p:txBody>
      </p:sp>
    </p:spTree>
    <p:extLst>
      <p:ext uri="{BB962C8B-B14F-4D97-AF65-F5344CB8AC3E}">
        <p14:creationId xmlns:p14="http://schemas.microsoft.com/office/powerpoint/2010/main" val="3192252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200" smtClean="0"/>
              <a:t>Network Bandwidth </a:t>
            </a:r>
            <a:br>
              <a:rPr lang="en-US" sz="3200" smtClean="0"/>
            </a:br>
            <a:r>
              <a:rPr lang="en-US" sz="3200" smtClean="0"/>
              <a:t>(Transmission Techniques)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3962400"/>
            <a:ext cx="8153400" cy="2667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200" dirty="0" smtClean="0"/>
              <a:t>(a) Unicast: one send and one receive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Can waste bandwidth when path shared by several clients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(c) Broadcast: one send and all receive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Perhaps ok for LAN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Can waste bandwidth when most nodes don’t need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(b) Multicast: one send and only subscribed receive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Current Internet does not support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Multicast </a:t>
            </a:r>
            <a:r>
              <a:rPr lang="en-US" sz="2000" i="1" dirty="0" smtClean="0"/>
              <a:t>overlay</a:t>
            </a:r>
            <a:r>
              <a:rPr lang="en-US" sz="2000" dirty="0" smtClean="0"/>
              <a:t> networks </a:t>
            </a:r>
            <a:r>
              <a:rPr lang="en-US" sz="2000" dirty="0" smtClean="0"/>
              <a:t>(e.g., </a:t>
            </a:r>
            <a:r>
              <a:rPr lang="en-US" sz="2000" dirty="0" err="1" smtClean="0"/>
              <a:t>MBone</a:t>
            </a:r>
            <a:r>
              <a:rPr lang="en-US" sz="2000" dirty="0" smtClean="0"/>
              <a:t> or application </a:t>
            </a:r>
            <a:r>
              <a:rPr lang="en-US" sz="2000" dirty="0" smtClean="0"/>
              <a:t>layer </a:t>
            </a:r>
            <a:r>
              <a:rPr lang="en-US" sz="2000" dirty="0" err="1" smtClean="0"/>
              <a:t>mcast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pic>
        <p:nvPicPr>
          <p:cNvPr id="11268" name="Picture 3" descr="fi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7567613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846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Latency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Delay when message sent until received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Variation in delay (delay jitter) also matters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Cannot be totally eliminated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e.g., speed of light propagation yields 25-30 </a:t>
            </a:r>
            <a:r>
              <a:rPr lang="en-US" sz="2200" dirty="0" err="1" smtClean="0"/>
              <a:t>ms</a:t>
            </a:r>
            <a:r>
              <a:rPr lang="en-US" sz="2200" dirty="0" smtClean="0"/>
              <a:t> across Atlantic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And with routing and queuing, usually 80+ </a:t>
            </a:r>
            <a:r>
              <a:rPr lang="en-US" sz="2200" dirty="0" err="1" smtClean="0"/>
              <a:t>ms</a:t>
            </a: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Application tolerances: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File download – minutes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Web page download – up to 10 seconds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Interactive audio – 100s of </a:t>
            </a:r>
            <a:r>
              <a:rPr lang="en-US" sz="2200" dirty="0" err="1" smtClean="0"/>
              <a:t>ms</a:t>
            </a: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MCG latencies </a:t>
            </a:r>
            <a:r>
              <a:rPr lang="en-US" sz="2400" dirty="0" smtClean="0"/>
              <a:t>tolerance?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D</a:t>
            </a:r>
            <a:r>
              <a:rPr lang="en-US" sz="2400" dirty="0" smtClean="0"/>
              <a:t>epends </a:t>
            </a:r>
            <a:r>
              <a:rPr lang="en-US" sz="2400" dirty="0" smtClean="0"/>
              <a:t>upon </a:t>
            </a:r>
            <a:r>
              <a:rPr lang="en-US" sz="2400" dirty="0" smtClean="0"/>
              <a:t>game!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First-Person Shooters – </a:t>
            </a:r>
            <a:r>
              <a:rPr lang="en-US" sz="2200" dirty="0" smtClean="0"/>
              <a:t>about </a:t>
            </a:r>
            <a:r>
              <a:rPr lang="en-US" sz="2200" dirty="0" smtClean="0"/>
              <a:t>100 </a:t>
            </a:r>
            <a:r>
              <a:rPr lang="en-US" sz="2200" dirty="0" err="1" smtClean="0"/>
              <a:t>ms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Third-Person Adventure – up to 500 </a:t>
            </a:r>
            <a:r>
              <a:rPr lang="en-US" sz="2200" dirty="0" err="1" smtClean="0"/>
              <a:t>ms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Real-Time Strategy – up to 1 second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And depends upon action </a:t>
            </a:r>
            <a:r>
              <a:rPr lang="en-US" sz="2200" i="1" dirty="0" smtClean="0"/>
              <a:t>within</a:t>
            </a:r>
            <a:r>
              <a:rPr lang="en-US" sz="2200" dirty="0" smtClean="0"/>
              <a:t> </a:t>
            </a:r>
            <a:r>
              <a:rPr lang="en-US" sz="2200" dirty="0" smtClean="0"/>
              <a:t>game! </a:t>
            </a:r>
            <a:r>
              <a:rPr lang="en-US" sz="2200" dirty="0" smtClean="0"/>
              <a:t>(topic for another paper)</a:t>
            </a:r>
          </a:p>
        </p:txBody>
      </p:sp>
    </p:spTree>
    <p:extLst>
      <p:ext uri="{BB962C8B-B14F-4D97-AF65-F5344CB8AC3E}">
        <p14:creationId xmlns:p14="http://schemas.microsoft.com/office/powerpoint/2010/main" val="3475294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1499</Words>
  <Application>Microsoft Office PowerPoint</Application>
  <PresentationFormat>On-screen Show (4:3)</PresentationFormat>
  <Paragraphs>269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Aspects of Networking in Multiplayer Computer Games</vt:lpstr>
      <vt:lpstr>Introduction</vt:lpstr>
      <vt:lpstr>Shared Space Technologies</vt:lpstr>
      <vt:lpstr>Other VR Research Efforts</vt:lpstr>
      <vt:lpstr>Outline</vt:lpstr>
      <vt:lpstr>Network Resources</vt:lpstr>
      <vt:lpstr>Network Bandwidth (Capacities)</vt:lpstr>
      <vt:lpstr>Network Bandwidth  (Transmission Techniques)</vt:lpstr>
      <vt:lpstr>Network Latency</vt:lpstr>
      <vt:lpstr>Computational Power</vt:lpstr>
      <vt:lpstr>Outline</vt:lpstr>
      <vt:lpstr>Distribution Concepts</vt:lpstr>
      <vt:lpstr>Communication Architectures</vt:lpstr>
      <vt:lpstr>Data and Control Architectures</vt:lpstr>
      <vt:lpstr>“Relay” Architecture Abstraction</vt:lpstr>
      <vt:lpstr>Relay Architecture Choices</vt:lpstr>
      <vt:lpstr>MCG Architectures</vt:lpstr>
      <vt:lpstr>Compensatory Techniques</vt:lpstr>
      <vt:lpstr>Message Aggregation</vt:lpstr>
      <vt:lpstr>Interest Management – Auras (1 of 2)</vt:lpstr>
      <vt:lpstr>Interest Management- Auras (2 of 2)</vt:lpstr>
      <vt:lpstr>Interest Management- Focus and Nimbus</vt:lpstr>
      <vt:lpstr>Dead Reckoning</vt:lpstr>
      <vt:lpstr>Outline</vt:lpstr>
      <vt:lpstr>Scalability</vt:lpstr>
      <vt:lpstr>Serial and Parallel Execution</vt:lpstr>
      <vt:lpstr>Serial and Parallel MCGs</vt:lpstr>
      <vt:lpstr>Communication Capacity</vt:lpstr>
      <vt:lpstr>Outline</vt:lpstr>
      <vt:lpstr>Security and Cheating</vt:lpstr>
      <vt:lpstr>Packet and Traffic Tampering</vt:lpstr>
      <vt:lpstr>Preventing Packet Tampering</vt:lpstr>
      <vt:lpstr>Information Exposure</vt:lpstr>
      <vt:lpstr>Design Defects</vt:lpstr>
      <vt:lpstr>Conclusion</vt:lpstr>
      <vt:lpstr>Future Work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Aspects of Networking in Multiplayer Computer Games</dc:title>
  <dc:creator>Mark Claypool</dc:creator>
  <cp:lastModifiedBy>Mark Claypool</cp:lastModifiedBy>
  <cp:revision>17</cp:revision>
  <cp:lastPrinted>2014-04-13T10:30:25Z</cp:lastPrinted>
  <dcterms:created xsi:type="dcterms:W3CDTF">2011-11-29T11:31:40Z</dcterms:created>
  <dcterms:modified xsi:type="dcterms:W3CDTF">2014-04-15T10:39:38Z</dcterms:modified>
</cp:coreProperties>
</file>