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286" r:id="rId4"/>
    <p:sldId id="259" r:id="rId5"/>
    <p:sldId id="263" r:id="rId6"/>
    <p:sldId id="264" r:id="rId7"/>
    <p:sldId id="265" r:id="rId8"/>
    <p:sldId id="267" r:id="rId9"/>
    <p:sldId id="268" r:id="rId10"/>
    <p:sldId id="266" r:id="rId11"/>
    <p:sldId id="269" r:id="rId12"/>
    <p:sldId id="270" r:id="rId13"/>
    <p:sldId id="325" r:id="rId14"/>
    <p:sldId id="309" r:id="rId15"/>
    <p:sldId id="310" r:id="rId16"/>
    <p:sldId id="311" r:id="rId17"/>
    <p:sldId id="275" r:id="rId18"/>
    <p:sldId id="312" r:id="rId19"/>
    <p:sldId id="313" r:id="rId20"/>
    <p:sldId id="314" r:id="rId21"/>
    <p:sldId id="315" r:id="rId22"/>
    <p:sldId id="287" r:id="rId23"/>
    <p:sldId id="274" r:id="rId24"/>
    <p:sldId id="316" r:id="rId25"/>
    <p:sldId id="317" r:id="rId26"/>
    <p:sldId id="319" r:id="rId27"/>
    <p:sldId id="318" r:id="rId28"/>
    <p:sldId id="281" r:id="rId29"/>
    <p:sldId id="291" r:id="rId30"/>
    <p:sldId id="320" r:id="rId31"/>
    <p:sldId id="284" r:id="rId32"/>
    <p:sldId id="321" r:id="rId33"/>
    <p:sldId id="277" r:id="rId34"/>
    <p:sldId id="278" r:id="rId35"/>
    <p:sldId id="322" r:id="rId36"/>
    <p:sldId id="323" r:id="rId37"/>
    <p:sldId id="324" r:id="rId38"/>
    <p:sldId id="285" r:id="rId39"/>
    <p:sldId id="288" r:id="rId40"/>
    <p:sldId id="292" r:id="rId41"/>
    <p:sldId id="295" r:id="rId42"/>
    <p:sldId id="293" r:id="rId43"/>
    <p:sldId id="294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04" r:id="rId61"/>
    <p:sldId id="305" r:id="rId62"/>
    <p:sldId id="306" r:id="rId63"/>
    <p:sldId id="307" r:id="rId64"/>
    <p:sldId id="308" r:id="rId6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>
      <p:cViewPr>
        <p:scale>
          <a:sx n="90" d="100"/>
          <a:sy n="90" d="100"/>
        </p:scale>
        <p:origin x="-60" y="-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6"/>
    </p:cViewPr>
  </p:notesTextViewPr>
  <p:sorterViewPr>
    <p:cViewPr>
      <p:scale>
        <a:sx n="100" d="100"/>
        <a:sy n="100" d="100"/>
      </p:scale>
      <p:origin x="0" y="209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700D5-AAE8-4BBB-88B3-E226A92572FC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8FD3-5D7C-4EBA-98E7-2FE46FA4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64047-B2C7-4477-B4F3-A813F971CFD3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37A0-3A6E-409C-813A-E1233294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42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87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89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8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83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smtClean="0"/>
              <a:t>, CS 417 Distributed Systems, Rutgers,</a:t>
            </a:r>
            <a:r>
              <a:rPr lang="en-US" baseline="0" smtClean="0"/>
              <a:t> Fall 2013.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18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dirty="0" err="1" smtClean="0">
                <a:cs typeface="Times" charset="0"/>
              </a:rPr>
              <a:t>Coulouris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Dollimore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Kindberg</a:t>
            </a:r>
            <a:r>
              <a:rPr lang="en-US" sz="800" dirty="0" smtClean="0">
                <a:cs typeface="Times" charset="0"/>
              </a:rPr>
              <a:t> and Blair,  Distributed Systems: Concepts and Design   </a:t>
            </a:r>
            <a:r>
              <a:rPr lang="en-US" sz="800" dirty="0" err="1" smtClean="0">
                <a:cs typeface="Times" charset="0"/>
              </a:rPr>
              <a:t>Edn</a:t>
            </a:r>
            <a:r>
              <a:rPr lang="en-US" sz="800" dirty="0" smtClean="0">
                <a:cs typeface="Times" charset="0"/>
              </a:rPr>
              <a:t>. 5   </a:t>
            </a:r>
            <a:br>
              <a:rPr lang="en-US" sz="800" dirty="0" smtClean="0">
                <a:cs typeface="Times" charset="0"/>
              </a:rPr>
            </a:br>
            <a:r>
              <a:rPr lang="en-US" sz="800" dirty="0" smtClean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57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err="1" smtClean="0">
                <a:cs typeface="Times" charset="0"/>
              </a:rPr>
              <a:t>Coulouris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Dollimore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Kindberg</a:t>
            </a:r>
            <a:r>
              <a:rPr lang="en-US" sz="800" dirty="0" smtClean="0">
                <a:cs typeface="Times" charset="0"/>
              </a:rPr>
              <a:t> and Blair,  Distributed Systems: Concepts and Design   </a:t>
            </a:r>
            <a:r>
              <a:rPr lang="en-US" sz="800" dirty="0" err="1" smtClean="0">
                <a:cs typeface="Times" charset="0"/>
              </a:rPr>
              <a:t>Edn</a:t>
            </a:r>
            <a:r>
              <a:rPr lang="en-US" sz="800" dirty="0" smtClean="0">
                <a:cs typeface="Times" charset="0"/>
              </a:rPr>
              <a:t>. 5   </a:t>
            </a:r>
            <a:br>
              <a:rPr lang="en-US" sz="800" dirty="0" smtClean="0">
                <a:cs typeface="Times" charset="0"/>
              </a:rPr>
            </a:br>
            <a:r>
              <a:rPr lang="en-US" sz="800" dirty="0" smtClean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err="1" smtClean="0">
                <a:cs typeface="Times" charset="0"/>
              </a:rPr>
              <a:t>Coulouris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Dollimore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Kindberg</a:t>
            </a:r>
            <a:r>
              <a:rPr lang="en-US" sz="800" dirty="0" smtClean="0">
                <a:cs typeface="Times" charset="0"/>
              </a:rPr>
              <a:t> and Blair,  Distributed Systems: Concepts and Design   </a:t>
            </a:r>
            <a:r>
              <a:rPr lang="en-US" sz="800" dirty="0" err="1" smtClean="0">
                <a:cs typeface="Times" charset="0"/>
              </a:rPr>
              <a:t>Edn</a:t>
            </a:r>
            <a:r>
              <a:rPr lang="en-US" sz="800" dirty="0" smtClean="0">
                <a:cs typeface="Times" charset="0"/>
              </a:rPr>
              <a:t>. 5   </a:t>
            </a:r>
            <a:br>
              <a:rPr lang="en-US" sz="800" dirty="0" smtClean="0">
                <a:cs typeface="Times" charset="0"/>
              </a:rPr>
            </a:br>
            <a:r>
              <a:rPr lang="en-US" sz="800" dirty="0" smtClean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64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5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4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18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38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err="1" smtClean="0">
                <a:cs typeface="Times" charset="0"/>
              </a:rPr>
              <a:t>Coulouris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Dollimore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Kindberg</a:t>
            </a:r>
            <a:r>
              <a:rPr lang="en-US" sz="800" dirty="0" smtClean="0">
                <a:cs typeface="Times" charset="0"/>
              </a:rPr>
              <a:t> and Blair,  Distributed Systems: Concepts and Design   </a:t>
            </a:r>
            <a:r>
              <a:rPr lang="en-US" sz="800" dirty="0" err="1" smtClean="0">
                <a:cs typeface="Times" charset="0"/>
              </a:rPr>
              <a:t>Edn</a:t>
            </a:r>
            <a:r>
              <a:rPr lang="en-US" sz="800" dirty="0" smtClean="0">
                <a:cs typeface="Times" charset="0"/>
              </a:rPr>
              <a:t>. 5   </a:t>
            </a:r>
            <a:br>
              <a:rPr lang="en-US" sz="800" dirty="0" smtClean="0">
                <a:cs typeface="Times" charset="0"/>
              </a:rPr>
            </a:br>
            <a:r>
              <a:rPr lang="en-US" sz="800" dirty="0" smtClean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http://www.cs.rutgers.edu/~pxk/417/notes/content/09-dfs-slides.pdf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9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2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3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3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7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4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3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438D-D7A4-46EE-8306-FE942E0CE00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4FCA-F5DF-4F83-BC3C-1FAB77B28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0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1813.tx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openafs.org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fs.org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Computing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Distributed File Systems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84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3E72D-D2C8-46A4-96C4-B0D89A1EAF0B}" type="slidenum">
              <a:rPr lang="en-US"/>
              <a:pPr/>
              <a:t>10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 Independence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even </a:t>
            </a:r>
            <a:r>
              <a:rPr lang="en-US" dirty="0"/>
              <a:t>though </a:t>
            </a:r>
            <a:r>
              <a:rPr lang="en-US" dirty="0" smtClean="0"/>
              <a:t>hardware and OS completely </a:t>
            </a:r>
            <a:r>
              <a:rPr lang="en-US" dirty="0"/>
              <a:t>different in design, architecture and functioning, from different </a:t>
            </a:r>
            <a:r>
              <a:rPr lang="en-US" dirty="0" smtClean="0"/>
              <a:t>vendors</a:t>
            </a:r>
          </a:p>
          <a:p>
            <a:r>
              <a:rPr lang="en-US" dirty="0" smtClean="0"/>
              <a:t>Solutions often include:</a:t>
            </a:r>
          </a:p>
          <a:p>
            <a:pPr lvl="1"/>
            <a:r>
              <a:rPr lang="en-US" dirty="0" smtClean="0"/>
              <a:t>Well-defined way for clients to communicate with servers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5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DD6F-14E7-4FDE-9F0C-62D8FE52882C}" type="slidenum">
              <a:rPr lang="en-US"/>
              <a:pPr/>
              <a:t>11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 systems must be protected against unauthorized access, data corruption, loss and other </a:t>
            </a:r>
            <a:r>
              <a:rPr lang="en-US" dirty="0" smtClean="0"/>
              <a:t>threats</a:t>
            </a:r>
            <a:endParaRPr lang="en-US" dirty="0"/>
          </a:p>
          <a:p>
            <a:r>
              <a:rPr lang="en-US" dirty="0" smtClean="0"/>
              <a:t>Solutions include: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control </a:t>
            </a:r>
            <a:r>
              <a:rPr lang="en-US" dirty="0" smtClean="0"/>
              <a:t>mechanisms (ownership, permissions)</a:t>
            </a:r>
          </a:p>
          <a:p>
            <a:pPr lvl="1"/>
            <a:r>
              <a:rPr lang="en-US" dirty="0" smtClean="0"/>
              <a:t>Encryption of commands or data to prevent “sniffing”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7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Overall, want same power and generality as local file systems</a:t>
            </a:r>
          </a:p>
          <a:p>
            <a:r>
              <a:rPr lang="en-US" dirty="0" smtClean="0"/>
              <a:t>Early days, goal was to share “expensive” resource </a:t>
            </a:r>
            <a:r>
              <a:rPr lang="en-US" dirty="0" smtClean="0">
                <a:sym typeface="Wingdings" pitchFamily="2" charset="2"/>
              </a:rPr>
              <a:t> the disk</a:t>
            </a:r>
          </a:p>
          <a:p>
            <a:r>
              <a:rPr lang="en-US" dirty="0" smtClean="0">
                <a:sym typeface="Wingdings" pitchFamily="2" charset="2"/>
              </a:rPr>
              <a:t>Now, allow convenient access to remotely stored files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3F2-D1C6-4157-A6F2-54583270FD59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0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	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Basic principles		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Models</a:t>
            </a:r>
          </a:p>
          <a:p>
            <a:r>
              <a:rPr lang="en-US" dirty="0" smtClean="0"/>
              <a:t>Network File System (NFS)</a:t>
            </a:r>
          </a:p>
          <a:p>
            <a:r>
              <a:rPr lang="en-US" dirty="0" smtClean="0"/>
              <a:t>Andrew File System (AFS)</a:t>
            </a:r>
          </a:p>
          <a:p>
            <a:r>
              <a:rPr lang="en-US" dirty="0" smtClean="0"/>
              <a:t>Dropbox</a:t>
            </a:r>
          </a:p>
        </p:txBody>
      </p:sp>
    </p:spTree>
    <p:extLst>
      <p:ext uri="{BB962C8B-B14F-4D97-AF65-F5344CB8AC3E}">
        <p14:creationId xmlns:p14="http://schemas.microsoft.com/office/powerpoint/2010/main" val="2319296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Service Models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Upload/Download 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file: copy file from server to client</a:t>
            </a:r>
          </a:p>
          <a:p>
            <a:r>
              <a:rPr lang="en-US" dirty="0" smtClean="0"/>
              <a:t>Write file: copy file from client to server</a:t>
            </a:r>
          </a:p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Simple</a:t>
            </a:r>
          </a:p>
          <a:p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Wasteful – what if client only needs small piece?</a:t>
            </a:r>
          </a:p>
          <a:p>
            <a:pPr lvl="1"/>
            <a:r>
              <a:rPr lang="en-US" dirty="0" smtClean="0"/>
              <a:t>Problematic – what if client doesn’t have enough space?</a:t>
            </a:r>
          </a:p>
          <a:p>
            <a:pPr lvl="1"/>
            <a:r>
              <a:rPr lang="en-US" dirty="0" smtClean="0"/>
              <a:t>Consistency – what if others need to modify file?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Remote Access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File service provides functional interface</a:t>
            </a:r>
          </a:p>
          <a:p>
            <a:pPr lvl="1"/>
            <a:r>
              <a:rPr lang="en-US" dirty="0" smtClean="0"/>
              <a:t>Create, delete, read bytes, write bytes, …</a:t>
            </a:r>
          </a:p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Client only gets what’s needed</a:t>
            </a:r>
          </a:p>
          <a:p>
            <a:pPr lvl="1"/>
            <a:r>
              <a:rPr lang="en-US" dirty="0" smtClean="0"/>
              <a:t>Server can manage coherent view of file system</a:t>
            </a:r>
          </a:p>
          <a:p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Possible server and network congestion</a:t>
            </a:r>
          </a:p>
          <a:p>
            <a:pPr lvl="2"/>
            <a:r>
              <a:rPr lang="en-US" dirty="0" smtClean="0"/>
              <a:t>Servers used for duration of access</a:t>
            </a:r>
          </a:p>
          <a:p>
            <a:pPr lvl="2"/>
            <a:r>
              <a:rPr lang="en-US" dirty="0" smtClean="0"/>
              <a:t>Same data may be requested repeatedly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67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File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Sequential Semantics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Read returns result of last write</a:t>
            </a:r>
          </a:p>
          <a:p>
            <a:r>
              <a:rPr lang="en-US" dirty="0" smtClean="0"/>
              <a:t>Easily achieved if</a:t>
            </a:r>
          </a:p>
          <a:p>
            <a:pPr lvl="1"/>
            <a:r>
              <a:rPr lang="en-US" dirty="0" smtClean="0"/>
              <a:t>Only one server</a:t>
            </a:r>
          </a:p>
          <a:p>
            <a:pPr lvl="1"/>
            <a:r>
              <a:rPr lang="en-US" dirty="0" smtClean="0"/>
              <a:t>Clients do not cache data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Performance problems if no cache</a:t>
            </a:r>
          </a:p>
          <a:p>
            <a:pPr lvl="1"/>
            <a:r>
              <a:rPr lang="en-US" dirty="0" smtClean="0"/>
              <a:t>Can instead write-through</a:t>
            </a:r>
          </a:p>
          <a:p>
            <a:pPr lvl="2"/>
            <a:r>
              <a:rPr lang="en-US" dirty="0" smtClean="0"/>
              <a:t>Must notify clients holding copies</a:t>
            </a:r>
          </a:p>
          <a:p>
            <a:pPr lvl="2"/>
            <a:r>
              <a:rPr lang="en-US" dirty="0" smtClean="0"/>
              <a:t>Requires extra state, generates extra traffic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Session Semantics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Relax sequential rules</a:t>
            </a:r>
          </a:p>
          <a:p>
            <a:r>
              <a:rPr lang="en-US" dirty="0" smtClean="0"/>
              <a:t>Changes to open file are initially visible only to process that modified it</a:t>
            </a:r>
          </a:p>
          <a:p>
            <a:r>
              <a:rPr lang="en-US" dirty="0" smtClean="0"/>
              <a:t>Last process to modify file “wins”</a:t>
            </a:r>
          </a:p>
          <a:p>
            <a:r>
              <a:rPr lang="en-US" dirty="0" smtClean="0"/>
              <a:t>Can hide or lock file under modification from other clients</a:t>
            </a:r>
          </a:p>
        </p:txBody>
      </p:sp>
    </p:spTree>
    <p:extLst>
      <p:ext uri="{BB962C8B-B14F-4D97-AF65-F5344CB8AC3E}">
        <p14:creationId xmlns:p14="http://schemas.microsoft.com/office/powerpoint/2010/main" val="136801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Remote Files (1 of 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transparency, implement client  as module under VFS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70231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6228862"/>
            <a:ext cx="295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(Additional picture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98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Accessing Remote Files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Virtual file system allows for transparency</a:t>
            </a:r>
          </a:p>
        </p:txBody>
      </p:sp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077075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901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or Stateless 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Server maintains client-specific state</a:t>
            </a:r>
          </a:p>
          <a:p>
            <a:r>
              <a:rPr lang="en-US" dirty="0" smtClean="0"/>
              <a:t>Shorter requests</a:t>
            </a:r>
          </a:p>
          <a:p>
            <a:r>
              <a:rPr lang="en-US" dirty="0" smtClean="0"/>
              <a:t>Better performance in processing requests</a:t>
            </a:r>
          </a:p>
          <a:p>
            <a:r>
              <a:rPr lang="en-US" dirty="0" smtClean="0"/>
              <a:t>Cache coherence possible</a:t>
            </a:r>
          </a:p>
          <a:p>
            <a:pPr lvl="1"/>
            <a:r>
              <a:rPr lang="en-US" dirty="0" smtClean="0"/>
              <a:t>Server can know who’s accessing what</a:t>
            </a:r>
          </a:p>
          <a:p>
            <a:r>
              <a:rPr lang="en-US" dirty="0" smtClean="0"/>
              <a:t>File locking possible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Server maintains no information on client accesses</a:t>
            </a:r>
          </a:p>
          <a:p>
            <a:r>
              <a:rPr lang="en-US" dirty="0"/>
              <a:t>Each request must identify file </a:t>
            </a:r>
            <a:r>
              <a:rPr lang="en-US" dirty="0" smtClean="0"/>
              <a:t>and offsets</a:t>
            </a:r>
            <a:endParaRPr lang="en-US" dirty="0"/>
          </a:p>
          <a:p>
            <a:r>
              <a:rPr lang="en-US" dirty="0" smtClean="0"/>
              <a:t>Server </a:t>
            </a:r>
            <a:r>
              <a:rPr lang="en-US" dirty="0"/>
              <a:t>can crash and </a:t>
            </a:r>
            <a:r>
              <a:rPr lang="en-US" dirty="0" smtClean="0"/>
              <a:t>recover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state to lose</a:t>
            </a:r>
          </a:p>
          <a:p>
            <a:r>
              <a:rPr lang="en-US" dirty="0" smtClean="0"/>
              <a:t>No </a:t>
            </a:r>
            <a:r>
              <a:rPr lang="en-US" dirty="0"/>
              <a:t>open/close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only establish state</a:t>
            </a:r>
          </a:p>
          <a:p>
            <a:r>
              <a:rPr lang="en-US" dirty="0" smtClean="0"/>
              <a:t>No </a:t>
            </a:r>
            <a:r>
              <a:rPr lang="en-US" dirty="0"/>
              <a:t>server space used for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Don’t </a:t>
            </a:r>
            <a:r>
              <a:rPr lang="en-US" dirty="0"/>
              <a:t>worry about supporting </a:t>
            </a:r>
            <a:r>
              <a:rPr lang="en-US" dirty="0" smtClean="0"/>
              <a:t>many clients</a:t>
            </a:r>
            <a:endParaRPr lang="en-US" dirty="0"/>
          </a:p>
          <a:p>
            <a:r>
              <a:rPr lang="en-US" dirty="0" smtClean="0"/>
              <a:t>Problems </a:t>
            </a:r>
            <a:r>
              <a:rPr lang="en-US" dirty="0"/>
              <a:t>if file is deleted on server</a:t>
            </a:r>
          </a:p>
          <a:p>
            <a:r>
              <a:rPr lang="en-US" dirty="0" smtClean="0"/>
              <a:t>File </a:t>
            </a:r>
            <a:r>
              <a:rPr lang="en-US" dirty="0"/>
              <a:t>locking not possible</a:t>
            </a:r>
          </a:p>
        </p:txBody>
      </p:sp>
    </p:spTree>
    <p:extLst>
      <p:ext uri="{BB962C8B-B14F-4D97-AF65-F5344CB8AC3E}">
        <p14:creationId xmlns:p14="http://schemas.microsoft.com/office/powerpoint/2010/main" val="1622251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Hide latency to improve performance for repeated accesses</a:t>
            </a:r>
          </a:p>
          <a:p>
            <a:r>
              <a:rPr lang="en-US" dirty="0" smtClean="0"/>
              <a:t>Four places:</a:t>
            </a:r>
          </a:p>
          <a:p>
            <a:pPr lvl="1"/>
            <a:r>
              <a:rPr lang="en-US" dirty="0" smtClean="0"/>
              <a:t>Server’s disk</a:t>
            </a:r>
          </a:p>
          <a:p>
            <a:pPr lvl="1"/>
            <a:r>
              <a:rPr lang="en-US" dirty="0" smtClean="0"/>
              <a:t>Server’s buffer cache (memory)</a:t>
            </a:r>
          </a:p>
          <a:p>
            <a:pPr lvl="1"/>
            <a:r>
              <a:rPr lang="en-US" dirty="0" smtClean="0"/>
              <a:t>Client’s buffer cache (memory)</a:t>
            </a:r>
          </a:p>
          <a:p>
            <a:pPr lvl="1"/>
            <a:r>
              <a:rPr lang="en-US" dirty="0" smtClean="0"/>
              <a:t>Client’s disk</a:t>
            </a:r>
          </a:p>
          <a:p>
            <a:r>
              <a:rPr lang="en-US" dirty="0" smtClean="0"/>
              <a:t>Client caches risk cache consistency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4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Early networking and files</a:t>
            </a:r>
          </a:p>
          <a:p>
            <a:pPr lvl="1"/>
            <a:r>
              <a:rPr lang="en-US" dirty="0" smtClean="0"/>
              <a:t>Had FTP to transfer files</a:t>
            </a:r>
          </a:p>
          <a:p>
            <a:pPr lvl="1"/>
            <a:r>
              <a:rPr lang="en-US" dirty="0" smtClean="0"/>
              <a:t>Telnet to remote login to other systems with files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But want more transparency!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local computing with remote file system</a:t>
            </a:r>
          </a:p>
          <a:p>
            <a:r>
              <a:rPr lang="en-US" dirty="0" smtClean="0"/>
              <a:t>Distributed file systems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One of earliest distributed system components</a:t>
            </a:r>
          </a:p>
          <a:p>
            <a:r>
              <a:rPr lang="en-US" dirty="0" smtClean="0"/>
              <a:t>Enables programs to access remote files as if local</a:t>
            </a:r>
          </a:p>
          <a:p>
            <a:pPr lvl="1"/>
            <a:r>
              <a:rPr lang="en-US" dirty="0" smtClean="0"/>
              <a:t>Transparency</a:t>
            </a:r>
          </a:p>
          <a:p>
            <a:r>
              <a:rPr lang="en-US" dirty="0" smtClean="0"/>
              <a:t>Allows sharing of data and programs</a:t>
            </a:r>
          </a:p>
          <a:p>
            <a:r>
              <a:rPr lang="en-US" dirty="0" smtClean="0"/>
              <a:t>Performance and reliability comparable to local disk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24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of Caching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Centralized control</a:t>
            </a:r>
          </a:p>
          <a:p>
            <a:r>
              <a:rPr lang="en-US" dirty="0"/>
              <a:t>Keep track of who has what open and cached on each </a:t>
            </a:r>
            <a:r>
              <a:rPr lang="en-US" dirty="0" smtClean="0"/>
              <a:t>node</a:t>
            </a:r>
            <a:endParaRPr lang="en-US" dirty="0"/>
          </a:p>
          <a:p>
            <a:r>
              <a:rPr lang="en-US" dirty="0" err="1"/>
              <a:t>Stateful</a:t>
            </a:r>
            <a:r>
              <a:rPr lang="en-US" dirty="0"/>
              <a:t> file system with signaling </a:t>
            </a:r>
            <a:r>
              <a:rPr lang="en-US" dirty="0" smtClean="0"/>
              <a:t>traffic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Read-ahead </a:t>
            </a:r>
            <a:r>
              <a:rPr lang="en-US" dirty="0"/>
              <a:t>(</a:t>
            </a:r>
            <a:r>
              <a:rPr lang="en-US" dirty="0" smtClean="0"/>
              <a:t>pre-fetch</a:t>
            </a:r>
            <a:r>
              <a:rPr lang="en-US" dirty="0"/>
              <a:t>)</a:t>
            </a:r>
          </a:p>
          <a:p>
            <a:r>
              <a:rPr lang="en-US" dirty="0"/>
              <a:t>Request chunks of data before needed</a:t>
            </a:r>
          </a:p>
          <a:p>
            <a:r>
              <a:rPr lang="en-US" dirty="0"/>
              <a:t>Minimize wait when </a:t>
            </a:r>
            <a:r>
              <a:rPr lang="en-US" dirty="0" smtClean="0"/>
              <a:t>actually needed</a:t>
            </a:r>
          </a:p>
          <a:p>
            <a:r>
              <a:rPr lang="en-US" dirty="0" smtClean="0"/>
              <a:t>But what if data pre-fetched is out of 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33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of Caching 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/>
              <a:t>Write-through</a:t>
            </a:r>
          </a:p>
          <a:p>
            <a:r>
              <a:rPr lang="en-US" dirty="0"/>
              <a:t>All writes to file sent to server</a:t>
            </a:r>
          </a:p>
          <a:p>
            <a:pPr lvl="1"/>
            <a:r>
              <a:rPr lang="en-US" dirty="0"/>
              <a:t>What if another client reads its own (out-of-date) cached copy?</a:t>
            </a:r>
          </a:p>
          <a:p>
            <a:r>
              <a:rPr lang="en-US" dirty="0"/>
              <a:t>All accesses require checking with server</a:t>
            </a:r>
          </a:p>
          <a:p>
            <a:r>
              <a:rPr lang="en-US" dirty="0"/>
              <a:t>Or … server maintains state and sends invalidations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Delayed </a:t>
            </a:r>
            <a:r>
              <a:rPr lang="en-US" sz="3800" dirty="0"/>
              <a:t>writes (write-behind)</a:t>
            </a:r>
          </a:p>
          <a:p>
            <a:r>
              <a:rPr lang="en-US" dirty="0"/>
              <a:t>Only send writes to files in batch mode (i.e., buffer locally)</a:t>
            </a:r>
          </a:p>
          <a:p>
            <a:r>
              <a:rPr lang="en-US" dirty="0"/>
              <a:t>One bulk </a:t>
            </a:r>
            <a:r>
              <a:rPr lang="en-US" dirty="0" smtClean="0"/>
              <a:t>write is </a:t>
            </a:r>
            <a:r>
              <a:rPr lang="en-US" dirty="0"/>
              <a:t>more efficient than lots of little writes</a:t>
            </a:r>
          </a:p>
          <a:p>
            <a:r>
              <a:rPr lang="en-US" dirty="0"/>
              <a:t>Problem: semantics become ambiguous</a:t>
            </a:r>
          </a:p>
          <a:p>
            <a:pPr lvl="1"/>
            <a:r>
              <a:rPr lang="en-US" dirty="0" smtClean="0"/>
              <a:t>Watch </a:t>
            </a:r>
            <a:r>
              <a:rPr lang="en-US" dirty="0"/>
              <a:t>out for consistency – others won’t see updates!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Write </a:t>
            </a:r>
            <a:r>
              <a:rPr lang="en-US" sz="3800" dirty="0"/>
              <a:t>on close</a:t>
            </a:r>
          </a:p>
          <a:p>
            <a:r>
              <a:rPr lang="en-US" dirty="0" smtClean="0"/>
              <a:t>Only allows session semantics</a:t>
            </a:r>
          </a:p>
          <a:p>
            <a:r>
              <a:rPr lang="en-US" dirty="0" smtClean="0"/>
              <a:t>If lock, must lock whole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52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	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Basic principles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Network File System (NFS)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r>
              <a:rPr lang="en-US" dirty="0" smtClean="0"/>
              <a:t>Andrew File System (AFS)</a:t>
            </a:r>
          </a:p>
          <a:p>
            <a:r>
              <a:rPr lang="en-US" dirty="0" smtClean="0"/>
              <a:t>Dropbox</a:t>
            </a:r>
          </a:p>
        </p:txBody>
      </p:sp>
    </p:spTree>
    <p:extLst>
      <p:ext uri="{BB962C8B-B14F-4D97-AF65-F5344CB8AC3E}">
        <p14:creationId xmlns:p14="http://schemas.microsoft.com/office/powerpoint/2010/main" val="2423996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File System (NFS)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Introduced in 1984 (by Sun Microsystems)</a:t>
            </a:r>
          </a:p>
          <a:p>
            <a:r>
              <a:rPr lang="en-US" dirty="0" smtClean="0"/>
              <a:t>Not first made, but first to be used as product</a:t>
            </a:r>
          </a:p>
          <a:p>
            <a:r>
              <a:rPr lang="en-US" dirty="0" smtClean="0"/>
              <a:t>Made interfaces in public domain</a:t>
            </a:r>
          </a:p>
          <a:p>
            <a:pPr lvl="1"/>
            <a:r>
              <a:rPr lang="en-US" dirty="0" smtClean="0"/>
              <a:t>Allowed other vendors to produce implementations</a:t>
            </a:r>
          </a:p>
          <a:p>
            <a:r>
              <a:rPr lang="en-US" dirty="0" smtClean="0"/>
              <a:t>Internet standard is NFS protocol (version 3)</a:t>
            </a:r>
          </a:p>
          <a:p>
            <a:pPr lvl="1"/>
            <a:r>
              <a:rPr lang="en-US" dirty="0" smtClean="0">
                <a:hlinkClick r:id="rId2"/>
              </a:rPr>
              <a:t>RFC 1913</a:t>
            </a:r>
            <a:endParaRPr lang="en-US" dirty="0" smtClean="0"/>
          </a:p>
          <a:p>
            <a:r>
              <a:rPr lang="en-US" dirty="0" smtClean="0"/>
              <a:t>Still widely deployed, up to v4 but maybe too bloated so v3 widely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75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Provides transparent access to remote files</a:t>
            </a:r>
          </a:p>
          <a:p>
            <a:pPr lvl="1"/>
            <a:r>
              <a:rPr lang="en-US" dirty="0"/>
              <a:t>Independent of OS (e.g., Mac, Linux, Windows) or hardware</a:t>
            </a:r>
          </a:p>
          <a:p>
            <a:r>
              <a:rPr lang="en-US" dirty="0"/>
              <a:t>Symmetric – any computer can be server </a:t>
            </a:r>
            <a:r>
              <a:rPr lang="en-US" i="1" dirty="0"/>
              <a:t>and</a:t>
            </a:r>
            <a:r>
              <a:rPr lang="en-US" dirty="0"/>
              <a:t> client</a:t>
            </a:r>
          </a:p>
          <a:p>
            <a:pPr lvl="1"/>
            <a:r>
              <a:rPr lang="en-US" dirty="0"/>
              <a:t>But many institutions have dedicated server</a:t>
            </a:r>
          </a:p>
          <a:p>
            <a:r>
              <a:rPr lang="en-US" dirty="0" smtClean="0"/>
              <a:t>Export some or all files</a:t>
            </a:r>
          </a:p>
          <a:p>
            <a:r>
              <a:rPr lang="en-US" dirty="0" smtClean="0"/>
              <a:t>Must </a:t>
            </a:r>
            <a:r>
              <a:rPr lang="en-US" dirty="0"/>
              <a:t>support diskless </a:t>
            </a:r>
            <a:r>
              <a:rPr lang="en-US" dirty="0" smtClean="0"/>
              <a:t>clients</a:t>
            </a:r>
          </a:p>
          <a:p>
            <a:r>
              <a:rPr lang="en-US" dirty="0" smtClean="0"/>
              <a:t>Recovery from failure</a:t>
            </a:r>
          </a:p>
          <a:p>
            <a:pPr lvl="1"/>
            <a:r>
              <a:rPr lang="en-US" dirty="0" smtClean="0"/>
              <a:t>Stateless, UDP, client retries</a:t>
            </a:r>
          </a:p>
          <a:p>
            <a:r>
              <a:rPr lang="en-US" dirty="0" smtClean="0"/>
              <a:t>High performance</a:t>
            </a:r>
          </a:p>
          <a:p>
            <a:pPr lvl="1"/>
            <a:r>
              <a:rPr lang="en-US" dirty="0" smtClean="0"/>
              <a:t>Caching and read-ahead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59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Transport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NSF ran over UDP using Sun RPC</a:t>
            </a:r>
          </a:p>
          <a:p>
            <a:r>
              <a:rPr lang="en-US" dirty="0" smtClean="0"/>
              <a:t>Why UDP?</a:t>
            </a:r>
          </a:p>
          <a:p>
            <a:pPr lvl="1"/>
            <a:r>
              <a:rPr lang="en-US" dirty="0" smtClean="0"/>
              <a:t>Slightly faster than TCP</a:t>
            </a:r>
          </a:p>
          <a:p>
            <a:pPr lvl="1"/>
            <a:r>
              <a:rPr lang="en-US" dirty="0" smtClean="0"/>
              <a:t>No connection to maintain (or lose)</a:t>
            </a:r>
          </a:p>
          <a:p>
            <a:pPr lvl="1"/>
            <a:r>
              <a:rPr lang="en-US" dirty="0" smtClean="0"/>
              <a:t>NFS is designed for Ethernet LAN </a:t>
            </a:r>
          </a:p>
          <a:p>
            <a:pPr lvl="2"/>
            <a:r>
              <a:rPr lang="en-US" dirty="0" smtClean="0"/>
              <a:t>Relatively reliable</a:t>
            </a:r>
          </a:p>
          <a:p>
            <a:pPr lvl="1"/>
            <a:r>
              <a:rPr lang="en-US" dirty="0" smtClean="0"/>
              <a:t>Error detection but no correction</a:t>
            </a:r>
          </a:p>
          <a:p>
            <a:pPr lvl="2"/>
            <a:r>
              <a:rPr lang="en-US" dirty="0" smtClean="0"/>
              <a:t>NFS retries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59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Since clients and servers can be implemented for different platforms, need </a:t>
            </a:r>
            <a:r>
              <a:rPr lang="en-US" i="1" dirty="0"/>
              <a:t>well-defined</a:t>
            </a:r>
            <a:r>
              <a:rPr lang="en-US" dirty="0"/>
              <a:t> way to communicate </a:t>
            </a:r>
            <a:r>
              <a:rPr lang="en-US" dirty="0">
                <a:sym typeface="Wingdings" pitchFamily="2" charset="2"/>
              </a:rPr>
              <a:t> Protocol</a:t>
            </a:r>
            <a:endParaRPr lang="en-US" dirty="0"/>
          </a:p>
          <a:p>
            <a:pPr lvl="1"/>
            <a:r>
              <a:rPr lang="en-US" dirty="0"/>
              <a:t>Protocol – agreed upon set of requests and responses between client and servers</a:t>
            </a:r>
          </a:p>
          <a:p>
            <a:r>
              <a:rPr lang="en-US" dirty="0"/>
              <a:t>Once agreed upon, Apple implemented Mac NFS client can talk to a Sun implemented Solaris NFS server</a:t>
            </a:r>
          </a:p>
          <a:p>
            <a:r>
              <a:rPr lang="en-US" dirty="0" smtClean="0"/>
              <a:t>NFS has two main protocols</a:t>
            </a:r>
          </a:p>
          <a:p>
            <a:pPr lvl="1"/>
            <a:r>
              <a:rPr lang="en-US" i="1" dirty="0" smtClean="0"/>
              <a:t>Mounting Protocol</a:t>
            </a:r>
            <a:r>
              <a:rPr lang="en-US" dirty="0" smtClean="0"/>
              <a:t>:  Request access to exported directory tree</a:t>
            </a:r>
          </a:p>
          <a:p>
            <a:pPr lvl="1"/>
            <a:r>
              <a:rPr lang="en-US" i="1" dirty="0" smtClean="0"/>
              <a:t>Directory and File Access Protocol</a:t>
            </a:r>
            <a:r>
              <a:rPr lang="en-US" dirty="0" smtClean="0"/>
              <a:t>:  Access files and directories (read, write, </a:t>
            </a:r>
            <a:r>
              <a:rPr lang="en-US" dirty="0" err="1" smtClean="0"/>
              <a:t>mkdir</a:t>
            </a:r>
            <a:r>
              <a:rPr lang="en-US" dirty="0" smtClean="0"/>
              <a:t>, </a:t>
            </a:r>
            <a:r>
              <a:rPr lang="en-US" dirty="0" err="1" smtClean="0"/>
              <a:t>readdir</a:t>
            </a:r>
            <a:r>
              <a:rPr lang="en-US" dirty="0" smtClean="0"/>
              <a:t> … )</a:t>
            </a:r>
          </a:p>
        </p:txBody>
      </p:sp>
    </p:spTree>
    <p:extLst>
      <p:ext uri="{BB962C8B-B14F-4D97-AF65-F5344CB8AC3E}">
        <p14:creationId xmlns:p14="http://schemas.microsoft.com/office/powerpoint/2010/main" val="3716400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Mounting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Request permission to access </a:t>
            </a:r>
            <a:r>
              <a:rPr lang="en-US" dirty="0" smtClean="0"/>
              <a:t>contents at pathname</a:t>
            </a:r>
            <a:endParaRPr lang="en-US" dirty="0"/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arses pathname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ontacts server for file handle</a:t>
            </a:r>
          </a:p>
          <a:p>
            <a:r>
              <a:rPr lang="en-US" dirty="0" smtClean="0"/>
              <a:t>Server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eturns file handle: file device #, </a:t>
            </a:r>
            <a:r>
              <a:rPr lang="en-US" dirty="0" err="1" smtClean="0"/>
              <a:t>i</a:t>
            </a:r>
            <a:r>
              <a:rPr lang="en-US" dirty="0" smtClean="0"/>
              <a:t>-node #, instance #</a:t>
            </a:r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Create in-memory VFS </a:t>
            </a:r>
            <a:r>
              <a:rPr lang="en-US" dirty="0" err="1" smtClean="0"/>
              <a:t>i</a:t>
            </a:r>
            <a:r>
              <a:rPr lang="en-US" dirty="0" smtClean="0"/>
              <a:t>-node at mount point</a:t>
            </a:r>
          </a:p>
          <a:p>
            <a:pPr lvl="1"/>
            <a:r>
              <a:rPr lang="en-US" dirty="0" smtClean="0"/>
              <a:t>Internally point to r-node for remote files</a:t>
            </a:r>
          </a:p>
          <a:p>
            <a:pPr lvl="2"/>
            <a:r>
              <a:rPr lang="en-US" dirty="0" smtClean="0"/>
              <a:t>Client keeps state, not server</a:t>
            </a:r>
          </a:p>
          <a:p>
            <a:r>
              <a:rPr lang="en-US" i="1" dirty="0">
                <a:cs typeface="Times" charset="0"/>
              </a:rPr>
              <a:t>Soft-mounted</a:t>
            </a:r>
            <a:r>
              <a:rPr lang="en-US" dirty="0">
                <a:cs typeface="Times" charset="0"/>
              </a:rPr>
              <a:t> – if client access fails, throw error to processes.  But many do not handle file errors well</a:t>
            </a:r>
          </a:p>
          <a:p>
            <a:r>
              <a:rPr lang="en-US" i="1" dirty="0">
                <a:cs typeface="Times" charset="0"/>
              </a:rPr>
              <a:t>Hard-mounted</a:t>
            </a:r>
            <a:r>
              <a:rPr lang="en-US" dirty="0">
                <a:cs typeface="Times" charset="0"/>
              </a:rPr>
              <a:t> – client blocks processes, retries until server </a:t>
            </a:r>
            <a:r>
              <a:rPr lang="en-US" dirty="0" smtClean="0">
                <a:cs typeface="Times" charset="0"/>
              </a:rPr>
              <a:t>up (can cause problems when NFS server down)</a:t>
            </a:r>
            <a:endParaRPr lang="en-US" dirty="0"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78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NFS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198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many cases, on same LAN, but not required</a:t>
            </a:r>
          </a:p>
          <a:p>
            <a:pPr lvl="1"/>
            <a:r>
              <a:rPr lang="en-US" dirty="0" smtClean="0"/>
              <a:t>Can even have client-server on same machine</a:t>
            </a:r>
          </a:p>
          <a:p>
            <a:r>
              <a:rPr lang="en-US" dirty="0" smtClean="0"/>
              <a:t>Directories available on server through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/exports</a:t>
            </a:r>
          </a:p>
          <a:p>
            <a:pPr lvl="1"/>
            <a:r>
              <a:rPr lang="en-US" dirty="0" smtClean="0"/>
              <a:t>When client mounts, becomes part of directory hierarchy</a:t>
            </a:r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671988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 txBox="1">
            <a:spLocks/>
          </p:cNvSpPr>
          <p:nvPr/>
        </p:nvSpPr>
        <p:spPr bwMode="auto">
          <a:xfrm>
            <a:off x="304800" y="59436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57799" bIns="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cs typeface="Times" charset="0"/>
              </a:rPr>
              <a:t>File system mounted at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/students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Times" charset="0"/>
              </a:rPr>
              <a:t>is sub-tree located at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/export/people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Times" charset="0"/>
              </a:rPr>
              <a:t>in Server 1, and file system mounted at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/staff </a:t>
            </a:r>
            <a:r>
              <a:rPr lang="en-US" sz="2000" dirty="0" smtClean="0">
                <a:cs typeface="Times" charset="0"/>
              </a:rPr>
              <a:t>is sub-tree located at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nfs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/users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Times" charset="0"/>
              </a:rPr>
              <a:t>in Server 2</a:t>
            </a:r>
            <a:endParaRPr lang="en-US" sz="2000" dirty="0"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31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NFS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exports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File stored on server, typically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/etc/exports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See exports(5) for a description.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/public 192.168.1.0/255.255.255.0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rw,no_root_squash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Share the folder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/public</a:t>
            </a:r>
          </a:p>
          <a:p>
            <a:r>
              <a:rPr lang="en-US" dirty="0" smtClean="0"/>
              <a:t>Restrict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192.168.1.0/24</a:t>
            </a:r>
            <a:r>
              <a:rPr lang="en-US" dirty="0" smtClean="0"/>
              <a:t> Class C subnet</a:t>
            </a:r>
          </a:p>
          <a:p>
            <a:pPr lvl="1"/>
            <a:r>
              <a:rPr lang="en-US" dirty="0" smtClean="0"/>
              <a:t>Use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’ for wildcard/any</a:t>
            </a:r>
          </a:p>
          <a:p>
            <a:r>
              <a:rPr lang="en-US" dirty="0" smtClean="0"/>
              <a:t>Give read/write access</a:t>
            </a:r>
          </a:p>
          <a:p>
            <a:r>
              <a:rPr lang="en-US" dirty="0" smtClean="0"/>
              <a:t>Allow the root user to connect as root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	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Basic principles		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Models</a:t>
            </a:r>
          </a:p>
          <a:p>
            <a:r>
              <a:rPr lang="en-US" dirty="0" smtClean="0"/>
              <a:t>Network File System (NFS)</a:t>
            </a:r>
          </a:p>
          <a:p>
            <a:r>
              <a:rPr lang="en-US" dirty="0" smtClean="0"/>
              <a:t>Andrew File System (AFS)</a:t>
            </a:r>
          </a:p>
          <a:p>
            <a:r>
              <a:rPr lang="en-US" dirty="0" smtClean="0"/>
              <a:t>Dropbox</a:t>
            </a:r>
          </a:p>
        </p:txBody>
      </p:sp>
    </p:spTree>
    <p:extLst>
      <p:ext uri="{BB962C8B-B14F-4D97-AF65-F5344CB8AC3E}">
        <p14:creationId xmlns:p14="http://schemas.microsoft.com/office/powerpoint/2010/main" val="3441592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</a:t>
            </a:r>
            <a:r>
              <a:rPr lang="en-US" dirty="0" err="1" smtClean="0"/>
              <a:t>Automounter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err="1">
                <a:cs typeface="Times" charset="0"/>
              </a:rPr>
              <a:t>Automounter</a:t>
            </a:r>
            <a:r>
              <a:rPr lang="en-US" dirty="0">
                <a:cs typeface="Times" charset="0"/>
              </a:rPr>
              <a:t> – only mount when access </a:t>
            </a:r>
            <a:r>
              <a:rPr lang="en-US" dirty="0" smtClean="0">
                <a:cs typeface="Times" charset="0"/>
              </a:rPr>
              <a:t>empty NFS-specified </a:t>
            </a:r>
            <a:r>
              <a:rPr lang="en-US" dirty="0" err="1" smtClean="0">
                <a:cs typeface="Times" charset="0"/>
              </a:rPr>
              <a:t>dir</a:t>
            </a:r>
            <a:endParaRPr lang="en-US" dirty="0" smtClean="0">
              <a:cs typeface="Times" charset="0"/>
            </a:endParaRPr>
          </a:p>
          <a:p>
            <a:pPr lvl="1"/>
            <a:r>
              <a:rPr lang="en-US" dirty="0" smtClean="0">
                <a:cs typeface="Times" charset="0"/>
              </a:rPr>
              <a:t>Attempt </a:t>
            </a:r>
            <a:r>
              <a:rPr lang="en-US" dirty="0" err="1" smtClean="0">
                <a:cs typeface="Times" charset="0"/>
              </a:rPr>
              <a:t>unmount</a:t>
            </a:r>
            <a:r>
              <a:rPr lang="en-US" dirty="0" smtClean="0">
                <a:cs typeface="Times" charset="0"/>
              </a:rPr>
              <a:t> </a:t>
            </a:r>
            <a:r>
              <a:rPr lang="en-US" dirty="0">
                <a:cs typeface="Times" charset="0"/>
              </a:rPr>
              <a:t>every 5 minutes</a:t>
            </a:r>
          </a:p>
          <a:p>
            <a:pPr lvl="1"/>
            <a:r>
              <a:rPr lang="en-US" dirty="0">
                <a:cs typeface="Times" charset="0"/>
              </a:rPr>
              <a:t>Avoids long start up costs when many NSF mounts</a:t>
            </a:r>
          </a:p>
          <a:p>
            <a:pPr lvl="1"/>
            <a:r>
              <a:rPr lang="en-US" dirty="0">
                <a:cs typeface="Times" charset="0"/>
              </a:rPr>
              <a:t>Useful if users don’t </a:t>
            </a:r>
            <a:r>
              <a:rPr lang="en-US" dirty="0" smtClean="0">
                <a:cs typeface="Times" charset="0"/>
              </a:rPr>
              <a:t>need</a:t>
            </a:r>
            <a:endParaRPr lang="en-US" dirty="0">
              <a:cs typeface="Times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8228"/>
            <a:ext cx="6553200" cy="360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687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Access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Most file operations supported from server to client (e.g.,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getattr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/>
              <a:t>First, perform lookup RPC</a:t>
            </a:r>
          </a:p>
          <a:p>
            <a:pPr lvl="1"/>
            <a:r>
              <a:rPr lang="en-US" dirty="0" smtClean="0"/>
              <a:t>Returns file handle and attributes (not like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since no information stored on server)</a:t>
            </a:r>
          </a:p>
          <a:p>
            <a:r>
              <a:rPr lang="en-US" dirty="0" smtClean="0">
                <a:cs typeface="Courier New" pitchFamily="49" charset="0"/>
              </a:rPr>
              <a:t>Doesn’t support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close()</a:t>
            </a:r>
          </a:p>
          <a:p>
            <a:pPr lvl="1"/>
            <a:r>
              <a:rPr lang="en-US" dirty="0" smtClean="0"/>
              <a:t>Instead on, say,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/>
              <a:t>client sends RPC handle, UFID and offset</a:t>
            </a:r>
          </a:p>
          <a:p>
            <a:r>
              <a:rPr lang="en-US" dirty="0" smtClean="0"/>
              <a:t>Allows server to be </a:t>
            </a:r>
            <a:r>
              <a:rPr lang="en-US" i="1" dirty="0" smtClean="0"/>
              <a:t>stateless</a:t>
            </a:r>
            <a:r>
              <a:rPr lang="en-US" dirty="0" smtClean="0"/>
              <a:t>, not remember connections</a:t>
            </a:r>
          </a:p>
          <a:p>
            <a:pPr lvl="1"/>
            <a:r>
              <a:rPr lang="en-US" dirty="0" smtClean="0"/>
              <a:t>Better for scaling and robustness</a:t>
            </a:r>
          </a:p>
          <a:p>
            <a:r>
              <a:rPr lang="en-US" dirty="0" smtClean="0"/>
              <a:t>However, typical Unix can lock file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/>
              <a:t>, unlock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close()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NFS must run separate lock daemon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66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Access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NFS has 16 functions (v2, v3 added six more)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70675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704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Caching -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file data in memory as much as possible (avoid slow disk) </a:t>
            </a:r>
          </a:p>
          <a:p>
            <a:r>
              <a:rPr lang="en-US" i="1" dirty="0" smtClean="0"/>
              <a:t>Read-ahead</a:t>
            </a:r>
            <a:r>
              <a:rPr lang="en-US" dirty="0" smtClean="0"/>
              <a:t> – get subsequent blocks (typically 8 KB chunk) before needed</a:t>
            </a:r>
          </a:p>
          <a:p>
            <a:r>
              <a:rPr lang="en-US" dirty="0" smtClean="0"/>
              <a:t>Delayed write – only put data on disk when memory cache (typically every 30 seconds)</a:t>
            </a:r>
          </a:p>
          <a:p>
            <a:r>
              <a:rPr lang="en-US" dirty="0" smtClean="0"/>
              <a:t>Server responds by </a:t>
            </a:r>
            <a:r>
              <a:rPr lang="en-US" i="1" dirty="0" smtClean="0"/>
              <a:t>write-through</a:t>
            </a:r>
            <a:r>
              <a:rPr lang="en-US" dirty="0" smtClean="0"/>
              <a:t> (data to disk when client asks)</a:t>
            </a:r>
          </a:p>
          <a:p>
            <a:pPr lvl="1"/>
            <a:r>
              <a:rPr lang="en-US" dirty="0" smtClean="0"/>
              <a:t>Performance can suffer, so another option only when file closed, called </a:t>
            </a:r>
            <a:r>
              <a:rPr lang="en-US" i="1" dirty="0" smtClean="0"/>
              <a:t>commit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25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Caching -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Reduce number of requests to server (avoid slow network)</a:t>
            </a:r>
          </a:p>
          <a:p>
            <a:r>
              <a:rPr lang="en-US" dirty="0" smtClean="0"/>
              <a:t>Cache –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read, write,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getattr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readdir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Can result in different versions at client</a:t>
            </a:r>
          </a:p>
          <a:p>
            <a:pPr lvl="1"/>
            <a:r>
              <a:rPr lang="en-US" dirty="0" smtClean="0"/>
              <a:t>Validate with timestamp</a:t>
            </a:r>
          </a:p>
          <a:p>
            <a:pPr lvl="1"/>
            <a:r>
              <a:rPr lang="en-US" dirty="0" smtClean="0"/>
              <a:t>When contact server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or new block), invalidate block if server has newer timestamp</a:t>
            </a:r>
          </a:p>
          <a:p>
            <a:r>
              <a:rPr lang="en-US" dirty="0" smtClean="0"/>
              <a:t>Clients responsible for polling server</a:t>
            </a:r>
          </a:p>
          <a:p>
            <a:pPr lvl="1"/>
            <a:r>
              <a:rPr lang="en-US" dirty="0" smtClean="0"/>
              <a:t>Typically 3 seconds for file</a:t>
            </a:r>
          </a:p>
          <a:p>
            <a:pPr lvl="1"/>
            <a:r>
              <a:rPr lang="en-US" dirty="0" smtClean="0"/>
              <a:t>Typically 30 seconds for directory</a:t>
            </a:r>
          </a:p>
          <a:p>
            <a:r>
              <a:rPr lang="en-US" dirty="0" smtClean="0"/>
              <a:t>Send written (dirty) blocks every 30 seconds</a:t>
            </a:r>
          </a:p>
          <a:p>
            <a:pPr lvl="1"/>
            <a:r>
              <a:rPr lang="en-US" dirty="0" smtClean="0"/>
              <a:t>Flush 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75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Read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data in large chunks</a:t>
            </a:r>
          </a:p>
          <a:p>
            <a:pPr lvl="1"/>
            <a:r>
              <a:rPr lang="en-US" dirty="0" smtClean="0"/>
              <a:t>8K bytes default (that used to be large)</a:t>
            </a:r>
          </a:p>
          <a:p>
            <a:r>
              <a:rPr lang="en-US" dirty="0" smtClean="0"/>
              <a:t>Read-ahead</a:t>
            </a:r>
          </a:p>
          <a:p>
            <a:pPr lvl="1"/>
            <a:r>
              <a:rPr lang="en-US" dirty="0" smtClean="0"/>
              <a:t>Optimize for sequential file access</a:t>
            </a:r>
          </a:p>
          <a:p>
            <a:pPr lvl="1"/>
            <a:r>
              <a:rPr lang="en-US" dirty="0" smtClean="0"/>
              <a:t>Send requests to read disk blocks before requested by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24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consistency (client caches)</a:t>
            </a:r>
          </a:p>
          <a:p>
            <a:r>
              <a:rPr lang="en-US" dirty="0" smtClean="0"/>
              <a:t>Assumes clocks are synchronized</a:t>
            </a:r>
          </a:p>
          <a:p>
            <a:r>
              <a:rPr lang="en-US" dirty="0" smtClean="0"/>
              <a:t>No locking</a:t>
            </a:r>
          </a:p>
          <a:p>
            <a:pPr lvl="1"/>
            <a:r>
              <a:rPr lang="en-US" dirty="0" smtClean="0"/>
              <a:t>Separate lock manager needed, but adds state</a:t>
            </a:r>
          </a:p>
          <a:p>
            <a:r>
              <a:rPr lang="en-US" dirty="0" smtClean="0"/>
              <a:t>No reference count for open files</a:t>
            </a:r>
          </a:p>
          <a:p>
            <a:pPr lvl="1"/>
            <a:r>
              <a:rPr lang="en-US" dirty="0" smtClean="0"/>
              <a:t>Could delete file that others have open!</a:t>
            </a:r>
          </a:p>
          <a:p>
            <a:r>
              <a:rPr lang="en-US" dirty="0" smtClean="0"/>
              <a:t>File permissions may change</a:t>
            </a:r>
          </a:p>
          <a:p>
            <a:pPr lvl="1"/>
            <a:r>
              <a:rPr lang="en-US" dirty="0" smtClean="0"/>
              <a:t>Invalidating access</a:t>
            </a:r>
          </a:p>
        </p:txBody>
      </p:sp>
    </p:spTree>
    <p:extLst>
      <p:ext uri="{BB962C8B-B14F-4D97-AF65-F5344CB8AC3E}">
        <p14:creationId xmlns:p14="http://schemas.microsoft.com/office/powerpoint/2010/main" val="1882684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Version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TCP </a:t>
            </a:r>
            <a:r>
              <a:rPr lang="en-US" dirty="0" smtClean="0"/>
              <a:t>support</a:t>
            </a:r>
            <a:endParaRPr lang="en-US" dirty="0"/>
          </a:p>
          <a:p>
            <a:pPr lvl="1"/>
            <a:r>
              <a:rPr lang="en-US" dirty="0" smtClean="0"/>
              <a:t>UDP </a:t>
            </a:r>
            <a:r>
              <a:rPr lang="en-US" dirty="0"/>
              <a:t>caused more problems on WANs (errors)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traffic can be multiplexed on one connection </a:t>
            </a:r>
          </a:p>
          <a:p>
            <a:pPr lvl="2"/>
            <a:r>
              <a:rPr lang="en-US" dirty="0" smtClean="0"/>
              <a:t>Minimizes </a:t>
            </a:r>
            <a:r>
              <a:rPr lang="en-US" dirty="0"/>
              <a:t>connection </a:t>
            </a:r>
            <a:r>
              <a:rPr lang="en-US" dirty="0" smtClean="0"/>
              <a:t>setup</a:t>
            </a:r>
            <a:endParaRPr lang="en-US" dirty="0"/>
          </a:p>
          <a:p>
            <a:r>
              <a:rPr lang="en-US" dirty="0" smtClean="0"/>
              <a:t>Large-block transfers</a:t>
            </a:r>
          </a:p>
          <a:p>
            <a:pPr lvl="1"/>
            <a:r>
              <a:rPr lang="en-US" dirty="0" smtClean="0"/>
              <a:t>Negotiate for optimal transfer size</a:t>
            </a:r>
          </a:p>
          <a:p>
            <a:pPr lvl="1"/>
            <a:r>
              <a:rPr lang="en-US" dirty="0" smtClean="0"/>
              <a:t>No fixed limit on amount of data per request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09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Version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state to system</a:t>
            </a:r>
          </a:p>
          <a:p>
            <a:r>
              <a:rPr lang="en-US" dirty="0" smtClean="0"/>
              <a:t>Supports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operations since can be maintained on server</a:t>
            </a:r>
          </a:p>
          <a:p>
            <a:r>
              <a:rPr lang="en-US" dirty="0" smtClean="0"/>
              <a:t>Read operations not absolute, but relative, and don’t need all file information, just handle</a:t>
            </a:r>
          </a:p>
          <a:p>
            <a:pPr lvl="1"/>
            <a:r>
              <a:rPr lang="en-US" dirty="0" smtClean="0"/>
              <a:t>Shorter messages</a:t>
            </a:r>
          </a:p>
          <a:p>
            <a:r>
              <a:rPr lang="en-US" dirty="0" smtClean="0"/>
              <a:t>Locking integrated</a:t>
            </a:r>
          </a:p>
          <a:p>
            <a:r>
              <a:rPr lang="en-US" dirty="0" smtClean="0"/>
              <a:t>Includes optional security/encryption</a:t>
            </a:r>
          </a:p>
        </p:txBody>
      </p:sp>
    </p:spTree>
    <p:extLst>
      <p:ext uri="{BB962C8B-B14F-4D97-AF65-F5344CB8AC3E}">
        <p14:creationId xmlns:p14="http://schemas.microsoft.com/office/powerpoint/2010/main" val="34418060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	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Basic principles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Network File System (NFS)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Andrew File System (AFS)	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  <a:endParaRPr lang="en-US" dirty="0" smtClean="0"/>
          </a:p>
          <a:p>
            <a:r>
              <a:rPr lang="en-US" dirty="0" smtClean="0"/>
              <a:t>Dropbox</a:t>
            </a:r>
          </a:p>
        </p:txBody>
      </p:sp>
    </p:spTree>
    <p:extLst>
      <p:ext uri="{BB962C8B-B14F-4D97-AF65-F5344CB8AC3E}">
        <p14:creationId xmlns:p14="http://schemas.microsoft.com/office/powerpoint/2010/main" val="344076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 of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</a:pPr>
            <a:r>
              <a:rPr lang="en-US" dirty="0" smtClean="0"/>
              <a:t>Transparency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Concurrent Updates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Replication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Fault Tolerance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Consistency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Platform Independence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Security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81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File System (AFS)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at CMU (hence the “Andrew” from “Andrew Carnegie”)</a:t>
            </a:r>
          </a:p>
          <a:p>
            <a:pPr lvl="1"/>
            <a:r>
              <a:rPr lang="en-US" dirty="0" smtClean="0"/>
              <a:t>Commercialized through IBM to </a:t>
            </a:r>
            <a:r>
              <a:rPr lang="en-US" dirty="0" err="1" smtClean="0"/>
              <a:t>OpenAFS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http://openafs.org/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Transparent access to remote files</a:t>
            </a:r>
          </a:p>
          <a:p>
            <a:r>
              <a:rPr lang="en-US" dirty="0" smtClean="0"/>
              <a:t>Using Unix-like file operations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creat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open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But AFS differs markedly from NFS in design and implementation…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428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Observations Motivating AFS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Unix users</a:t>
            </a:r>
          </a:p>
          <a:p>
            <a:pPr lvl="1"/>
            <a:r>
              <a:rPr lang="en-US" dirty="0" smtClean="0"/>
              <a:t>Most files are small, less than 10 KB in size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/>
              <a:t> more common than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 smtClean="0"/>
              <a:t> - about 6x</a:t>
            </a:r>
          </a:p>
          <a:p>
            <a:pPr lvl="1"/>
            <a:r>
              <a:rPr lang="en-US" dirty="0" smtClean="0"/>
              <a:t>Sequential access dominates, random rare</a:t>
            </a:r>
          </a:p>
          <a:p>
            <a:pPr lvl="1"/>
            <a:r>
              <a:rPr lang="en-US" dirty="0" smtClean="0"/>
              <a:t>Files referenced in bursts – used recently, will likely be used again</a:t>
            </a:r>
          </a:p>
          <a:p>
            <a:r>
              <a:rPr lang="en-US" dirty="0" smtClean="0"/>
              <a:t>Typical scenarios for most files:</a:t>
            </a:r>
          </a:p>
          <a:p>
            <a:pPr lvl="1"/>
            <a:r>
              <a:rPr lang="en-US" dirty="0" smtClean="0"/>
              <a:t>Many files for one user only (i.e., not shared), so no problem</a:t>
            </a:r>
          </a:p>
          <a:p>
            <a:pPr lvl="1"/>
            <a:r>
              <a:rPr lang="en-US" dirty="0" smtClean="0"/>
              <a:t>Shared files that are infrequently updated to others (e.g., code, large report) no problem</a:t>
            </a:r>
          </a:p>
          <a:p>
            <a:r>
              <a:rPr lang="en-US" dirty="0" smtClean="0"/>
              <a:t>Local cache of few hundred MB enough of a working set for most users</a:t>
            </a:r>
          </a:p>
          <a:p>
            <a:r>
              <a:rPr lang="en-US" dirty="0" smtClean="0"/>
              <a:t>What doesn’t fit?  </a:t>
            </a:r>
            <a:r>
              <a:rPr lang="en-US" dirty="0" smtClean="0">
                <a:sym typeface="Wingdings" pitchFamily="2" charset="2"/>
              </a:rPr>
              <a:t> d</a:t>
            </a:r>
            <a:r>
              <a:rPr lang="en-US" dirty="0" smtClean="0"/>
              <a:t>atabases – updated frequently, often shared, need fine-grained control</a:t>
            </a:r>
          </a:p>
          <a:p>
            <a:pPr lvl="1"/>
            <a:r>
              <a:rPr lang="en-US" dirty="0" smtClean="0"/>
              <a:t>Explicitly, AFS </a:t>
            </a:r>
            <a:r>
              <a:rPr lang="en-US" i="1" dirty="0" smtClean="0"/>
              <a:t>not</a:t>
            </a:r>
            <a:r>
              <a:rPr lang="en-US" dirty="0" smtClean="0"/>
              <a:t> for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377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 is most important design goal</a:t>
            </a:r>
          </a:p>
          <a:p>
            <a:pPr lvl="1"/>
            <a:r>
              <a:rPr lang="en-US" dirty="0" smtClean="0"/>
              <a:t>More users than other distributed systems</a:t>
            </a:r>
          </a:p>
          <a:p>
            <a:r>
              <a:rPr lang="en-US" dirty="0" smtClean="0"/>
              <a:t>Key strategy is caching of whole files at clients</a:t>
            </a:r>
          </a:p>
          <a:p>
            <a:pPr lvl="1"/>
            <a:r>
              <a:rPr lang="en-US" i="1" dirty="0" smtClean="0"/>
              <a:t>Whole-file serving </a:t>
            </a:r>
            <a:r>
              <a:rPr lang="en-US" dirty="0" smtClean="0"/>
              <a:t>– entire file and directories</a:t>
            </a:r>
          </a:p>
          <a:p>
            <a:pPr lvl="1"/>
            <a:r>
              <a:rPr lang="en-US" i="1" dirty="0" smtClean="0"/>
              <a:t>Whole-file caching </a:t>
            </a:r>
            <a:r>
              <a:rPr lang="en-US" dirty="0" smtClean="0"/>
              <a:t>– clients store cache on disk</a:t>
            </a:r>
          </a:p>
          <a:p>
            <a:pPr lvl="2"/>
            <a:r>
              <a:rPr lang="en-US" dirty="0" smtClean="0"/>
              <a:t>Typically several hundred</a:t>
            </a:r>
          </a:p>
          <a:p>
            <a:pPr lvl="2"/>
            <a:r>
              <a:rPr lang="en-US" dirty="0" smtClean="0"/>
              <a:t>Permanent so still there if rebooted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66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at client issues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/>
              <a:t> system call</a:t>
            </a:r>
          </a:p>
          <a:p>
            <a:r>
              <a:rPr lang="en-US" dirty="0" smtClean="0"/>
              <a:t>Check if local cached copy (Yes, then use.  No, then next step.)</a:t>
            </a:r>
          </a:p>
          <a:p>
            <a:r>
              <a:rPr lang="en-US" dirty="0" smtClean="0"/>
              <a:t>Send request to server</a:t>
            </a:r>
          </a:p>
          <a:p>
            <a:r>
              <a:rPr lang="en-US" dirty="0" smtClean="0"/>
              <a:t>Server sends back entire copy</a:t>
            </a:r>
          </a:p>
          <a:p>
            <a:r>
              <a:rPr lang="en-US" dirty="0" smtClean="0"/>
              <a:t>Client opens file (normal Unix file descriptor)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/>
              <a:t>etc. all apply to copy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/>
              <a:t>, if local cached copy changed, send back to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92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AFS gain control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>
                <a:cs typeface="Courier New" pitchFamily="49" charset="0"/>
              </a:rPr>
              <a:t>?</a:t>
            </a:r>
          </a:p>
          <a:p>
            <a:r>
              <a:rPr lang="en-US" dirty="0" smtClean="0"/>
              <a:t>What space is allocated for cached files on workstations?</a:t>
            </a:r>
          </a:p>
          <a:p>
            <a:r>
              <a:rPr lang="en-US" dirty="0" smtClean="0"/>
              <a:t>How does FS ensure cached copies are up-to-date since may be updated by several clients?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96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 Architecture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5181600"/>
            <a:ext cx="8229600" cy="1219200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Vice</a:t>
            </a:r>
            <a:r>
              <a:rPr lang="en-US" dirty="0" smtClean="0"/>
              <a:t> – implements flat file system on server</a:t>
            </a:r>
          </a:p>
          <a:p>
            <a:r>
              <a:rPr lang="en-US" i="1" dirty="0" smtClean="0"/>
              <a:t>Venus</a:t>
            </a:r>
            <a:r>
              <a:rPr lang="en-US" dirty="0" smtClean="0"/>
              <a:t> – intercepts remote requests, pass to vice</a:t>
            </a:r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32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0670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Interception in AFS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4525963"/>
          </a:xfrm>
        </p:spPr>
        <p:txBody>
          <a:bodyPr/>
          <a:lstStyle/>
          <a:p>
            <a:r>
              <a:rPr lang="en-US" dirty="0" smtClean="0"/>
              <a:t>Kernel mod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open() 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close()</a:t>
            </a:r>
          </a:p>
          <a:p>
            <a:r>
              <a:rPr lang="en-US" dirty="0" smtClean="0"/>
              <a:t>If remote, pass to </a:t>
            </a:r>
            <a:r>
              <a:rPr lang="en-US" i="1" dirty="0" smtClean="0"/>
              <a:t>Venus</a:t>
            </a:r>
            <a:endParaRPr lang="en-US" i="1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752600"/>
            <a:ext cx="5943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0788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Vice issues </a:t>
            </a:r>
            <a:r>
              <a:rPr lang="en-US" i="1" dirty="0" smtClean="0"/>
              <a:t>callback promise </a:t>
            </a:r>
            <a:r>
              <a:rPr lang="en-US" dirty="0" smtClean="0"/>
              <a:t>with file</a:t>
            </a:r>
          </a:p>
          <a:p>
            <a:r>
              <a:rPr lang="en-US" dirty="0" smtClean="0"/>
              <a:t>If server copy changes, it “calls back” to Venus processes, cancelling file</a:t>
            </a:r>
          </a:p>
          <a:p>
            <a:pPr lvl="1"/>
            <a:r>
              <a:rPr lang="en-US" dirty="0" smtClean="0"/>
              <a:t>Note, change only happens on close of whole file</a:t>
            </a:r>
          </a:p>
          <a:p>
            <a:r>
              <a:rPr lang="en-US" dirty="0" smtClean="0"/>
              <a:t>If Venus process opens file, must fetch copy from server</a:t>
            </a:r>
          </a:p>
          <a:p>
            <a:r>
              <a:rPr lang="en-US" dirty="0" smtClean="0"/>
              <a:t>If reboot, cannot be sure callbacks are all correct (may have missed some)</a:t>
            </a:r>
          </a:p>
          <a:p>
            <a:pPr lvl="1"/>
            <a:r>
              <a:rPr lang="en-US" dirty="0" smtClean="0"/>
              <a:t>Checks with server for each open</a:t>
            </a:r>
          </a:p>
          <a:p>
            <a:r>
              <a:rPr lang="en-US" dirty="0" smtClean="0"/>
              <a:t>Note, versus traditional cache checking, AFS far less communication for non-shared, read-only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104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of System Calls in AFS</a:t>
            </a:r>
            <a:endParaRPr lang="en-US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162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722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other access control mechanisms</a:t>
            </a:r>
          </a:p>
          <a:p>
            <a:r>
              <a:rPr lang="en-US" dirty="0" smtClean="0"/>
              <a:t>If several workstations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file after writing, only last file will be written</a:t>
            </a:r>
          </a:p>
          <a:p>
            <a:pPr lvl="1"/>
            <a:r>
              <a:rPr lang="en-US" dirty="0" smtClean="0"/>
              <a:t>Others silently lost</a:t>
            </a:r>
          </a:p>
          <a:p>
            <a:r>
              <a:rPr lang="en-US" dirty="0" smtClean="0"/>
              <a:t>Clients must implement concurrency control separately</a:t>
            </a:r>
          </a:p>
          <a:p>
            <a:r>
              <a:rPr lang="en-US" dirty="0" smtClean="0"/>
              <a:t>If two processes on same machine access file, local Unix semantics apply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9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Transparency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5000"/>
              </a:spcBef>
              <a:buNone/>
            </a:pPr>
            <a:r>
              <a:rPr lang="en-US" sz="2800" dirty="0" smtClean="0"/>
              <a:t>Illusion </a:t>
            </a:r>
            <a:r>
              <a:rPr lang="en-US" sz="2800" dirty="0"/>
              <a:t>that all files are similar. </a:t>
            </a:r>
            <a:r>
              <a:rPr lang="en-US" sz="2800" dirty="0" smtClean="0"/>
              <a:t>Includes</a:t>
            </a:r>
            <a:r>
              <a:rPr lang="en-US" sz="2800" dirty="0"/>
              <a:t>:</a:t>
            </a:r>
          </a:p>
          <a:p>
            <a:pPr>
              <a:spcBef>
                <a:spcPct val="5000"/>
              </a:spcBef>
            </a:pPr>
            <a:r>
              <a:rPr lang="en-US" sz="2800" i="1" dirty="0"/>
              <a:t>Access </a:t>
            </a:r>
            <a:r>
              <a:rPr lang="en-US" sz="2800" i="1" dirty="0" smtClean="0"/>
              <a:t>transparency </a:t>
            </a:r>
            <a:r>
              <a:rPr lang="en-US" sz="2800" dirty="0" smtClean="0"/>
              <a:t>— a </a:t>
            </a:r>
            <a:r>
              <a:rPr lang="en-US" sz="2800" dirty="0"/>
              <a:t>single set of </a:t>
            </a:r>
            <a:r>
              <a:rPr lang="en-US" sz="2800" dirty="0" smtClean="0"/>
              <a:t>operations.  Clients that work on local files can work with remote files.</a:t>
            </a:r>
            <a:endParaRPr lang="en-US" sz="2800" dirty="0"/>
          </a:p>
          <a:p>
            <a:pPr>
              <a:spcBef>
                <a:spcPct val="5000"/>
              </a:spcBef>
            </a:pPr>
            <a:r>
              <a:rPr lang="en-US" sz="2800" i="1" dirty="0"/>
              <a:t>Location </a:t>
            </a:r>
            <a:r>
              <a:rPr lang="en-US" sz="2800" i="1" dirty="0" smtClean="0"/>
              <a:t>transparency </a:t>
            </a:r>
            <a:r>
              <a:rPr lang="en-US" sz="2800" dirty="0" smtClean="0"/>
              <a:t>— clients see a uniform name space.  Relocate without changing path names.</a:t>
            </a:r>
            <a:endParaRPr lang="en-US" sz="2800" dirty="0"/>
          </a:p>
          <a:p>
            <a:pPr>
              <a:spcBef>
                <a:spcPct val="5000"/>
              </a:spcBef>
            </a:pPr>
            <a:r>
              <a:rPr lang="en-US" sz="2800" i="1" dirty="0"/>
              <a:t>Mobility </a:t>
            </a:r>
            <a:r>
              <a:rPr lang="en-US" sz="2800" i="1" dirty="0" smtClean="0"/>
              <a:t>transparency </a:t>
            </a:r>
            <a:r>
              <a:rPr lang="en-US" sz="2800" dirty="0" smtClean="0"/>
              <a:t>—</a:t>
            </a:r>
            <a:r>
              <a:rPr lang="en-US" sz="2800" dirty="0"/>
              <a:t>files can be moved without modifying programs or changing system tables</a:t>
            </a:r>
          </a:p>
          <a:p>
            <a:pPr>
              <a:spcBef>
                <a:spcPct val="5000"/>
              </a:spcBef>
            </a:pPr>
            <a:r>
              <a:rPr lang="en-US" sz="2800" i="1" dirty="0"/>
              <a:t>Performance </a:t>
            </a:r>
            <a:r>
              <a:rPr lang="en-US" sz="2800" i="1" dirty="0" smtClean="0"/>
              <a:t>transparency </a:t>
            </a:r>
            <a:r>
              <a:rPr lang="en-US" sz="2800" dirty="0" smtClean="0"/>
              <a:t>—</a:t>
            </a:r>
            <a:r>
              <a:rPr lang="en-US" sz="2800" dirty="0"/>
              <a:t>within limits, local and remote file access meet performance standards</a:t>
            </a:r>
          </a:p>
          <a:p>
            <a:pPr>
              <a:spcBef>
                <a:spcPct val="5000"/>
              </a:spcBef>
            </a:pPr>
            <a:r>
              <a:rPr lang="en-US" sz="2800" i="1" dirty="0"/>
              <a:t>Scaling </a:t>
            </a:r>
            <a:r>
              <a:rPr lang="en-US" sz="2800" i="1" dirty="0" smtClean="0"/>
              <a:t>transparency </a:t>
            </a:r>
            <a:r>
              <a:rPr lang="en-US" sz="2800" dirty="0" smtClean="0"/>
              <a:t>—</a:t>
            </a:r>
            <a:r>
              <a:rPr lang="en-US" sz="2800" dirty="0"/>
              <a:t>increased loads do not degrade performance </a:t>
            </a:r>
            <a:r>
              <a:rPr lang="en-US" sz="2800" dirty="0" smtClean="0"/>
              <a:t>significantly.  Capacity can be expanded.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2125-99E2-4EFC-98F0-608FE384A76F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131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AFS </a:t>
            </a:r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1989: Benchmark with 18 clients, standard NFS load</a:t>
            </a:r>
          </a:p>
          <a:p>
            <a:pPr lvl="1"/>
            <a:r>
              <a:rPr lang="en-US" dirty="0" smtClean="0"/>
              <a:t>Up to 120% improvement over NFS</a:t>
            </a:r>
          </a:p>
          <a:p>
            <a:r>
              <a:rPr lang="en-US" dirty="0" smtClean="0"/>
              <a:t>1996: </a:t>
            </a:r>
            <a:r>
              <a:rPr lang="en-US" dirty="0" err="1" smtClean="0"/>
              <a:t>Transarc</a:t>
            </a:r>
            <a:r>
              <a:rPr lang="en-US" dirty="0" smtClean="0"/>
              <a:t> (acquired by IBM) Deployed on 1000 servers over 150 sites</a:t>
            </a:r>
          </a:p>
          <a:p>
            <a:pPr lvl="1"/>
            <a:r>
              <a:rPr lang="en-US" dirty="0" smtClean="0"/>
              <a:t>96-98% cache hit rate</a:t>
            </a:r>
          </a:p>
          <a:p>
            <a:r>
              <a:rPr lang="en-US" dirty="0" smtClean="0"/>
              <a:t>Today, some AFS cells up to 25,000 clients (Morgan Stanley)</a:t>
            </a:r>
          </a:p>
          <a:p>
            <a:r>
              <a:rPr lang="en-US" dirty="0" err="1" smtClean="0"/>
              <a:t>OpenAFS</a:t>
            </a:r>
            <a:r>
              <a:rPr lang="en-US" dirty="0" smtClean="0"/>
              <a:t> standard: </a:t>
            </a:r>
            <a:r>
              <a:rPr lang="en-US" dirty="0">
                <a:hlinkClick r:id="rId2"/>
              </a:rPr>
              <a:t>http://www.openafs.org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04696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SMB: </a:t>
            </a:r>
            <a:r>
              <a:rPr lang="en-US" dirty="0" smtClean="0"/>
              <a:t>Server Message Blocks, Microsoft (</a:t>
            </a:r>
            <a:r>
              <a:rPr lang="en-US" i="1" dirty="0" smtClean="0"/>
              <a:t>Samba</a:t>
            </a:r>
            <a:r>
              <a:rPr lang="en-US" dirty="0" smtClean="0"/>
              <a:t> is a free re-implementation of SMB).  Favors locking and consistency over client caching.</a:t>
            </a:r>
            <a:endParaRPr lang="en-US" i="1" dirty="0" smtClean="0"/>
          </a:p>
          <a:p>
            <a:r>
              <a:rPr lang="en-US" i="1" dirty="0" smtClean="0"/>
              <a:t>CODA</a:t>
            </a:r>
            <a:r>
              <a:rPr lang="en-US" dirty="0" smtClean="0"/>
              <a:t>: AFS spin-off at CMU.  Disconnection and fault recovery.</a:t>
            </a:r>
          </a:p>
          <a:p>
            <a:r>
              <a:rPr lang="en-US" i="1" dirty="0" smtClean="0"/>
              <a:t>Sprite</a:t>
            </a:r>
            <a:r>
              <a:rPr lang="en-US" dirty="0" smtClean="0"/>
              <a:t>: research project in 1980’s from UC Berkeley, introduced log file system.</a:t>
            </a:r>
          </a:p>
          <a:p>
            <a:r>
              <a:rPr lang="en-US" i="1" dirty="0" smtClean="0"/>
              <a:t>Amoeba Bullet File Server</a:t>
            </a:r>
            <a:r>
              <a:rPr lang="en-US" dirty="0" smtClean="0"/>
              <a:t>: </a:t>
            </a:r>
            <a:r>
              <a:rPr lang="en-US" dirty="0" err="1" smtClean="0"/>
              <a:t>Tanenbaum</a:t>
            </a:r>
            <a:r>
              <a:rPr lang="en-US" dirty="0" smtClean="0"/>
              <a:t> research project.  Favors throughput with atomic file change.</a:t>
            </a:r>
          </a:p>
          <a:p>
            <a:r>
              <a:rPr lang="en-US" i="1" dirty="0" err="1" smtClean="0"/>
              <a:t>xFS</a:t>
            </a:r>
            <a:r>
              <a:rPr lang="en-US" dirty="0" smtClean="0"/>
              <a:t>: SGI </a:t>
            </a:r>
            <a:r>
              <a:rPr lang="en-US" dirty="0" err="1" smtClean="0"/>
              <a:t>serverless</a:t>
            </a:r>
            <a:r>
              <a:rPr lang="en-US" dirty="0" smtClean="0"/>
              <a:t> file system by distributing across multiple machines for </a:t>
            </a:r>
            <a:r>
              <a:rPr lang="en-US" dirty="0" err="1" smtClean="0"/>
              <a:t>Irix</a:t>
            </a:r>
            <a:r>
              <a:rPr lang="en-US" dirty="0" smtClean="0"/>
              <a:t> 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794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	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Basic principles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Network File System (NFS)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Andrew File System (AFS)			</a:t>
            </a:r>
            <a:r>
              <a:rPr lang="en-US" dirty="0">
                <a:solidFill>
                  <a:srgbClr val="008000"/>
                </a:solidFill>
              </a:rPr>
              <a:t>(done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Dropbox						</a:t>
            </a:r>
            <a:r>
              <a:rPr lang="en-US" dirty="0">
                <a:solidFill>
                  <a:srgbClr val="FF0000"/>
                </a:solidFill>
              </a:rPr>
              <a:t>(next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227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Client runs on desktop</a:t>
            </a:r>
          </a:p>
          <a:p>
            <a:r>
              <a:rPr lang="en-US" dirty="0" smtClean="0"/>
              <a:t>Copies changes to local folder</a:t>
            </a:r>
          </a:p>
          <a:p>
            <a:pPr lvl="1"/>
            <a:r>
              <a:rPr lang="en-US" dirty="0" smtClean="0"/>
              <a:t>Uploaded automatically</a:t>
            </a:r>
          </a:p>
          <a:p>
            <a:pPr lvl="1"/>
            <a:r>
              <a:rPr lang="en-US" dirty="0" smtClean="0"/>
              <a:t>Downloads new versions automatically</a:t>
            </a:r>
          </a:p>
          <a:p>
            <a:r>
              <a:rPr lang="en-US" dirty="0" smtClean="0"/>
              <a:t>Huge scale – 100+ million users, 1 billion files/day</a:t>
            </a:r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Small client, few resources</a:t>
            </a:r>
          </a:p>
          <a:p>
            <a:pPr lvl="1"/>
            <a:r>
              <a:rPr lang="en-US" dirty="0" smtClean="0"/>
              <a:t>Possibility of low-capacity network to user</a:t>
            </a:r>
          </a:p>
          <a:p>
            <a:pPr lvl="1"/>
            <a:r>
              <a:rPr lang="en-US" dirty="0" smtClean="0"/>
              <a:t>Scalable back-end</a:t>
            </a:r>
          </a:p>
          <a:p>
            <a:pPr lvl="1"/>
            <a:r>
              <a:rPr lang="en-US" dirty="0" smtClean="0"/>
              <a:t>(99% of code in Python)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198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Dropbox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Web apps high read/write</a:t>
            </a:r>
          </a:p>
          <a:p>
            <a:pPr lvl="1"/>
            <a:r>
              <a:rPr lang="en-US" dirty="0" smtClean="0"/>
              <a:t>e.g., twitter, </a:t>
            </a: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reddit</a:t>
            </a:r>
            <a:r>
              <a:rPr lang="en-US" dirty="0" smtClean="0"/>
              <a:t> 100:1, 1000:1, +</a:t>
            </a:r>
          </a:p>
          <a:p>
            <a:r>
              <a:rPr lang="en-US" dirty="0" smtClean="0"/>
              <a:t>Dropbox</a:t>
            </a:r>
          </a:p>
          <a:p>
            <a:pPr lvl="1"/>
            <a:r>
              <a:rPr lang="en-US" dirty="0" smtClean="0"/>
              <a:t>Everyone’s computer has complete copy of </a:t>
            </a:r>
            <a:r>
              <a:rPr lang="en-US" dirty="0" err="1" smtClean="0"/>
              <a:t>dropbox</a:t>
            </a:r>
            <a:endParaRPr lang="en-US" dirty="0" smtClean="0"/>
          </a:p>
          <a:p>
            <a:pPr lvl="1"/>
            <a:r>
              <a:rPr lang="en-US" dirty="0" smtClean="0"/>
              <a:t>Traffic only when changes occur</a:t>
            </a:r>
          </a:p>
          <a:p>
            <a:pPr lvl="1"/>
            <a:r>
              <a:rPr lang="en-US" dirty="0" smtClean="0"/>
              <a:t>File upload : file download about 1:1</a:t>
            </a:r>
          </a:p>
          <a:p>
            <a:pPr lvl="2"/>
            <a:r>
              <a:rPr lang="en-US" dirty="0" smtClean="0"/>
              <a:t>Huge number of uploads compared to traditional service</a:t>
            </a:r>
          </a:p>
          <a:p>
            <a:r>
              <a:rPr lang="en-US" dirty="0" smtClean="0"/>
              <a:t>Guided by ACID requirements (from DB)</a:t>
            </a:r>
          </a:p>
          <a:p>
            <a:pPr lvl="1"/>
            <a:r>
              <a:rPr lang="en-US" dirty="0" smtClean="0"/>
              <a:t>Atomic – don’t share partially modified files</a:t>
            </a:r>
          </a:p>
          <a:p>
            <a:pPr lvl="1"/>
            <a:r>
              <a:rPr lang="en-US" dirty="0" smtClean="0"/>
              <a:t>Consistent – operations have to be in order, reliable; cannot delete file in shared folder and have others see</a:t>
            </a:r>
          </a:p>
          <a:p>
            <a:pPr lvl="1"/>
            <a:r>
              <a:rPr lang="en-US" dirty="0" smtClean="0"/>
              <a:t>Durable – files cannot disappear</a:t>
            </a:r>
          </a:p>
        </p:txBody>
      </p:sp>
    </p:spTree>
    <p:extLst>
      <p:ext uri="{BB962C8B-B14F-4D97-AF65-F5344CB8AC3E}">
        <p14:creationId xmlns:p14="http://schemas.microsoft.com/office/powerpoint/2010/main" val="35228435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Dropbox Architecture – v1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828765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9502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Dropbox Architecture – </a:t>
            </a:r>
            <a:r>
              <a:rPr lang="en-US" dirty="0" smtClean="0"/>
              <a:t>v2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09" y="1447800"/>
            <a:ext cx="72517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4082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Dropbox Architecture – </a:t>
            </a:r>
            <a:r>
              <a:rPr lang="en-US" dirty="0" smtClean="0"/>
              <a:t>v3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600200"/>
            <a:ext cx="72390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2783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Dropbox Architecture – </a:t>
            </a:r>
            <a:r>
              <a:rPr lang="en-US" dirty="0" smtClean="0"/>
              <a:t>v4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18" y="1752600"/>
            <a:ext cx="72326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0377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Dropbox Architecture – </a:t>
            </a:r>
            <a:r>
              <a:rPr lang="en-US" dirty="0" smtClean="0"/>
              <a:t>v5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25805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26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Updates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to </a:t>
            </a:r>
            <a:r>
              <a:rPr lang="en-US" dirty="0" smtClean="0"/>
              <a:t>file </a:t>
            </a:r>
            <a:r>
              <a:rPr lang="en-US" dirty="0"/>
              <a:t>from one client should not interfere with changes from other </a:t>
            </a:r>
            <a:r>
              <a:rPr lang="en-US" dirty="0" smtClean="0"/>
              <a:t>clients</a:t>
            </a:r>
          </a:p>
          <a:p>
            <a:pPr lvl="1"/>
            <a:r>
              <a:rPr lang="en-US" dirty="0" smtClean="0"/>
              <a:t>Even </a:t>
            </a:r>
            <a:r>
              <a:rPr lang="en-US" dirty="0"/>
              <a:t>if </a:t>
            </a:r>
            <a:r>
              <a:rPr lang="en-US" dirty="0" smtClean="0"/>
              <a:t>changes at same time</a:t>
            </a:r>
          </a:p>
          <a:p>
            <a:r>
              <a:rPr lang="en-US" dirty="0" smtClean="0"/>
              <a:t>Solutions often include:</a:t>
            </a:r>
          </a:p>
          <a:p>
            <a:pPr lvl="1"/>
            <a:r>
              <a:rPr lang="en-US" dirty="0" smtClean="0"/>
              <a:t>File </a:t>
            </a:r>
            <a:r>
              <a:rPr lang="en-US" dirty="0"/>
              <a:t>or record-level </a:t>
            </a:r>
            <a:r>
              <a:rPr lang="en-US" dirty="0" smtClean="0"/>
              <a:t>locking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E476-9491-4B46-9840-4B7470943454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136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Bucket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765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Abstraction of file system functions that apply to distributed file systems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use set of functions derived from Unix (next slide)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7428706" cy="249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9453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rmAutofit/>
          </a:bodyPr>
          <a:lstStyle/>
          <a:p>
            <a:pPr marL="40182"/>
            <a:r>
              <a:rPr lang="en-US" dirty="0" smtClean="0"/>
              <a:t>UNIX File System Operations</a:t>
            </a:r>
            <a:endParaRPr lang="en-US" dirty="0"/>
          </a:p>
        </p:txBody>
      </p:sp>
      <p:sp>
        <p:nvSpPr>
          <p:cNvPr id="7182" name="Rectangle 14"/>
          <p:cNvSpPr>
            <a:spLocks/>
          </p:cNvSpPr>
          <p:nvPr/>
        </p:nvSpPr>
        <p:spPr bwMode="auto">
          <a:xfrm>
            <a:off x="3354214" y="1573858"/>
            <a:ext cx="20092" cy="22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89360" y="1553766"/>
            <a:ext cx="7875984" cy="3896693"/>
            <a:chOff x="528" y="1392"/>
            <a:chExt cx="7056" cy="3491"/>
          </a:xfrm>
        </p:grpSpPr>
        <p:sp>
          <p:nvSpPr>
            <p:cNvPr id="7173" name="Rectangle 5"/>
            <p:cNvSpPr>
              <a:spLocks/>
            </p:cNvSpPr>
            <p:nvPr/>
          </p:nvSpPr>
          <p:spPr bwMode="auto">
            <a:xfrm>
              <a:off x="554" y="1490"/>
              <a:ext cx="196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 err="1">
                  <a:cs typeface="Times" charset="0"/>
                </a:rPr>
                <a:t>filedes</a:t>
              </a:r>
              <a:r>
                <a:rPr lang="en-US" sz="1500" i="1" dirty="0">
                  <a:cs typeface="Times" charset="0"/>
                </a:rPr>
                <a:t> = open(name, mode)</a:t>
              </a:r>
            </a:p>
          </p:txBody>
        </p:sp>
        <p:sp>
          <p:nvSpPr>
            <p:cNvPr id="7174" name="Rectangle 6"/>
            <p:cNvSpPr>
              <a:spLocks/>
            </p:cNvSpPr>
            <p:nvPr/>
          </p:nvSpPr>
          <p:spPr bwMode="auto">
            <a:xfrm>
              <a:off x="554" y="1685"/>
              <a:ext cx="198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filedes = creat(name, mode)</a:t>
              </a:r>
            </a:p>
          </p:txBody>
        </p:sp>
        <p:sp>
          <p:nvSpPr>
            <p:cNvPr id="7175" name="Rectangle 7"/>
            <p:cNvSpPr>
              <a:spLocks/>
            </p:cNvSpPr>
            <p:nvPr/>
          </p:nvSpPr>
          <p:spPr bwMode="auto">
            <a:xfrm>
              <a:off x="3031" y="1490"/>
              <a:ext cx="2730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Opens an existing file with </a:t>
              </a:r>
              <a:r>
                <a:rPr lang="en-US" sz="1500" dirty="0" smtClean="0">
                  <a:cs typeface="Times" charset="0"/>
                </a:rPr>
                <a:t>given </a:t>
              </a:r>
              <a:r>
                <a:rPr lang="en-US" sz="1500" i="1" dirty="0">
                  <a:cs typeface="Times" charset="0"/>
                </a:rPr>
                <a:t>name</a:t>
              </a:r>
              <a:r>
                <a:rPr lang="en-US" sz="1500" dirty="0">
                  <a:cs typeface="Times" charset="0"/>
                </a:rPr>
                <a:t>.</a:t>
              </a:r>
            </a:p>
          </p:txBody>
        </p:sp>
        <p:sp>
          <p:nvSpPr>
            <p:cNvPr id="7176" name="Rectangle 8"/>
            <p:cNvSpPr>
              <a:spLocks/>
            </p:cNvSpPr>
            <p:nvPr/>
          </p:nvSpPr>
          <p:spPr bwMode="auto">
            <a:xfrm>
              <a:off x="6166" y="1490"/>
              <a:ext cx="7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  </a:t>
              </a:r>
            </a:p>
          </p:txBody>
        </p:sp>
        <p:sp>
          <p:nvSpPr>
            <p:cNvPr id="7177" name="Rectangle 9"/>
            <p:cNvSpPr>
              <a:spLocks/>
            </p:cNvSpPr>
            <p:nvPr/>
          </p:nvSpPr>
          <p:spPr bwMode="auto">
            <a:xfrm>
              <a:off x="3031" y="1685"/>
              <a:ext cx="248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Creates a new file with </a:t>
              </a:r>
              <a:r>
                <a:rPr lang="en-US" sz="1500" dirty="0" smtClean="0">
                  <a:cs typeface="Times" charset="0"/>
                </a:rPr>
                <a:t>given </a:t>
              </a:r>
              <a:r>
                <a:rPr lang="en-US" sz="1500" i="1" dirty="0">
                  <a:cs typeface="Times" charset="0"/>
                </a:rPr>
                <a:t>name</a:t>
              </a:r>
              <a:r>
                <a:rPr lang="en-US" sz="1500" dirty="0">
                  <a:cs typeface="Times" charset="0"/>
                </a:rPr>
                <a:t>.</a:t>
              </a:r>
            </a:p>
          </p:txBody>
        </p:sp>
        <p:sp>
          <p:nvSpPr>
            <p:cNvPr id="7178" name="Rectangle 10"/>
            <p:cNvSpPr>
              <a:spLocks/>
            </p:cNvSpPr>
            <p:nvPr/>
          </p:nvSpPr>
          <p:spPr bwMode="auto">
            <a:xfrm>
              <a:off x="5864" y="1685"/>
              <a:ext cx="7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  </a:t>
              </a:r>
            </a:p>
          </p:txBody>
        </p:sp>
        <p:sp>
          <p:nvSpPr>
            <p:cNvPr id="7179" name="Rectangle 11"/>
            <p:cNvSpPr>
              <a:spLocks/>
            </p:cNvSpPr>
            <p:nvPr/>
          </p:nvSpPr>
          <p:spPr bwMode="auto">
            <a:xfrm>
              <a:off x="3031" y="1882"/>
              <a:ext cx="3882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Both operations deliver </a:t>
              </a:r>
              <a:r>
                <a:rPr lang="en-US" sz="1500" dirty="0" smtClean="0">
                  <a:cs typeface="Times" charset="0"/>
                </a:rPr>
                <a:t>file </a:t>
              </a:r>
              <a:r>
                <a:rPr lang="en-US" sz="1500" dirty="0">
                  <a:cs typeface="Times" charset="0"/>
                </a:rPr>
                <a:t>descriptor referencing </a:t>
              </a:r>
              <a:r>
                <a:rPr lang="en-US" sz="1500" dirty="0" smtClean="0">
                  <a:cs typeface="Times" charset="0"/>
                </a:rPr>
                <a:t>open</a:t>
              </a:r>
              <a:endParaRPr lang="en-US" sz="1500" dirty="0">
                <a:cs typeface="Times" charset="0"/>
              </a:endParaRPr>
            </a:p>
          </p:txBody>
        </p:sp>
        <p:sp>
          <p:nvSpPr>
            <p:cNvPr id="7180" name="Rectangle 12"/>
            <p:cNvSpPr>
              <a:spLocks/>
            </p:cNvSpPr>
            <p:nvPr/>
          </p:nvSpPr>
          <p:spPr bwMode="auto">
            <a:xfrm>
              <a:off x="3031" y="2077"/>
              <a:ext cx="258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file. The </a:t>
              </a:r>
              <a:r>
                <a:rPr lang="en-US" sz="1500" i="1">
                  <a:cs typeface="Times" charset="0"/>
                </a:rPr>
                <a:t>mode</a:t>
              </a:r>
              <a:r>
                <a:rPr lang="en-US" sz="1500">
                  <a:cs typeface="Times" charset="0"/>
                </a:rPr>
                <a:t> is </a:t>
              </a:r>
              <a:r>
                <a:rPr lang="en-US" sz="1500" i="1">
                  <a:cs typeface="Times" charset="0"/>
                </a:rPr>
                <a:t>read</a:t>
              </a:r>
              <a:r>
                <a:rPr lang="en-US" sz="1500">
                  <a:cs typeface="Times" charset="0"/>
                </a:rPr>
                <a:t>, </a:t>
              </a:r>
              <a:r>
                <a:rPr lang="en-US" sz="1500" i="1">
                  <a:cs typeface="Times" charset="0"/>
                </a:rPr>
                <a:t>write</a:t>
              </a:r>
              <a:r>
                <a:rPr lang="en-US" sz="1500">
                  <a:cs typeface="Times" charset="0"/>
                </a:rPr>
                <a:t> or both.</a:t>
              </a:r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528" y="1392"/>
              <a:ext cx="2459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3023" y="1392"/>
              <a:ext cx="4561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84" name="Rectangle 16"/>
            <p:cNvSpPr>
              <a:spLocks/>
            </p:cNvSpPr>
            <p:nvPr/>
          </p:nvSpPr>
          <p:spPr bwMode="auto">
            <a:xfrm>
              <a:off x="3005" y="1410"/>
              <a:ext cx="18" cy="8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85" name="Rectangle 17"/>
            <p:cNvSpPr>
              <a:spLocks/>
            </p:cNvSpPr>
            <p:nvPr/>
          </p:nvSpPr>
          <p:spPr bwMode="auto">
            <a:xfrm>
              <a:off x="554" y="2344"/>
              <a:ext cx="154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status = close(filedes)</a:t>
              </a:r>
            </a:p>
          </p:txBody>
        </p:sp>
        <p:sp>
          <p:nvSpPr>
            <p:cNvPr id="7186" name="Rectangle 18"/>
            <p:cNvSpPr>
              <a:spLocks/>
            </p:cNvSpPr>
            <p:nvPr/>
          </p:nvSpPr>
          <p:spPr bwMode="auto">
            <a:xfrm>
              <a:off x="3031" y="2344"/>
              <a:ext cx="1634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Closes </a:t>
              </a:r>
              <a:r>
                <a:rPr lang="en-US" sz="1500" dirty="0" smtClean="0">
                  <a:cs typeface="Times" charset="0"/>
                </a:rPr>
                <a:t>open </a:t>
              </a:r>
              <a:r>
                <a:rPr lang="en-US" sz="1500" dirty="0">
                  <a:cs typeface="Times" charset="0"/>
                </a:rPr>
                <a:t>file </a:t>
              </a:r>
              <a:r>
                <a:rPr lang="en-US" sz="1500" i="1" dirty="0" err="1">
                  <a:cs typeface="Times" charset="0"/>
                </a:rPr>
                <a:t>filedes</a:t>
              </a:r>
              <a:r>
                <a:rPr lang="en-US" sz="1500" dirty="0">
                  <a:cs typeface="Times" charset="0"/>
                </a:rPr>
                <a:t>.</a:t>
              </a:r>
            </a:p>
          </p:txBody>
        </p:sp>
        <p:sp>
          <p:nvSpPr>
            <p:cNvPr id="7187" name="Rectangle 19"/>
            <p:cNvSpPr>
              <a:spLocks/>
            </p:cNvSpPr>
            <p:nvPr/>
          </p:nvSpPr>
          <p:spPr bwMode="auto">
            <a:xfrm>
              <a:off x="3005" y="2266"/>
              <a:ext cx="18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88" name="Rectangle 20"/>
            <p:cNvSpPr>
              <a:spLocks/>
            </p:cNvSpPr>
            <p:nvPr/>
          </p:nvSpPr>
          <p:spPr bwMode="auto">
            <a:xfrm>
              <a:off x="554" y="2612"/>
              <a:ext cx="217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cs typeface="Times" charset="0"/>
                </a:rPr>
                <a:t>count = read(</a:t>
              </a:r>
              <a:r>
                <a:rPr lang="en-US" sz="1500" i="1" dirty="0" err="1">
                  <a:cs typeface="Times" charset="0"/>
                </a:rPr>
                <a:t>filedes</a:t>
              </a:r>
              <a:r>
                <a:rPr lang="en-US" sz="1500" i="1" dirty="0">
                  <a:cs typeface="Times" charset="0"/>
                </a:rPr>
                <a:t>, buffer, n)</a:t>
              </a:r>
            </a:p>
          </p:txBody>
        </p:sp>
        <p:sp>
          <p:nvSpPr>
            <p:cNvPr id="7189" name="Rectangle 21"/>
            <p:cNvSpPr>
              <a:spLocks/>
            </p:cNvSpPr>
            <p:nvPr/>
          </p:nvSpPr>
          <p:spPr bwMode="auto">
            <a:xfrm>
              <a:off x="553" y="2879"/>
              <a:ext cx="221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count = write(filedes, buffer, n)</a:t>
              </a:r>
            </a:p>
          </p:txBody>
        </p:sp>
        <p:sp>
          <p:nvSpPr>
            <p:cNvPr id="7190" name="Rectangle 22"/>
            <p:cNvSpPr>
              <a:spLocks/>
            </p:cNvSpPr>
            <p:nvPr/>
          </p:nvSpPr>
          <p:spPr bwMode="auto">
            <a:xfrm>
              <a:off x="3031" y="2612"/>
              <a:ext cx="3997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Transfers </a:t>
              </a:r>
              <a:r>
                <a:rPr lang="en-US" sz="1500" i="1" dirty="0">
                  <a:cs typeface="Times" charset="0"/>
                </a:rPr>
                <a:t>n</a:t>
              </a:r>
              <a:r>
                <a:rPr lang="en-US" sz="1500" dirty="0">
                  <a:cs typeface="Times" charset="0"/>
                </a:rPr>
                <a:t> bytes from </a:t>
              </a:r>
              <a:r>
                <a:rPr lang="en-US" sz="1500" dirty="0" smtClean="0">
                  <a:cs typeface="Times" charset="0"/>
                </a:rPr>
                <a:t>file </a:t>
              </a:r>
              <a:r>
                <a:rPr lang="en-US" sz="1500" dirty="0">
                  <a:cs typeface="Times" charset="0"/>
                </a:rPr>
                <a:t>referenced by </a:t>
              </a:r>
              <a:r>
                <a:rPr lang="en-US" sz="1500" i="1" dirty="0" err="1">
                  <a:cs typeface="Times" charset="0"/>
                </a:rPr>
                <a:t>filedes</a:t>
              </a:r>
              <a:r>
                <a:rPr lang="en-US" sz="1500" dirty="0">
                  <a:cs typeface="Times" charset="0"/>
                </a:rPr>
                <a:t> to </a:t>
              </a:r>
              <a:r>
                <a:rPr lang="en-US" sz="1500" i="1" dirty="0">
                  <a:cs typeface="Times" charset="0"/>
                </a:rPr>
                <a:t>buffer</a:t>
              </a:r>
              <a:r>
                <a:rPr lang="en-US" sz="1500" dirty="0">
                  <a:cs typeface="Times" charset="0"/>
                </a:rPr>
                <a:t>.</a:t>
              </a:r>
            </a:p>
          </p:txBody>
        </p:sp>
        <p:sp>
          <p:nvSpPr>
            <p:cNvPr id="7191" name="Rectangle 23"/>
            <p:cNvSpPr>
              <a:spLocks/>
            </p:cNvSpPr>
            <p:nvPr/>
          </p:nvSpPr>
          <p:spPr bwMode="auto">
            <a:xfrm>
              <a:off x="7361" y="2612"/>
              <a:ext cx="7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  </a:t>
              </a:r>
            </a:p>
          </p:txBody>
        </p:sp>
        <p:sp>
          <p:nvSpPr>
            <p:cNvPr id="7192" name="Rectangle 24"/>
            <p:cNvSpPr>
              <a:spLocks/>
            </p:cNvSpPr>
            <p:nvPr/>
          </p:nvSpPr>
          <p:spPr bwMode="auto">
            <a:xfrm>
              <a:off x="3031" y="2807"/>
              <a:ext cx="3984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Transfers </a:t>
              </a:r>
              <a:r>
                <a:rPr lang="en-US" sz="1500" i="1" dirty="0">
                  <a:cs typeface="Times" charset="0"/>
                </a:rPr>
                <a:t>n</a:t>
              </a:r>
              <a:r>
                <a:rPr lang="en-US" sz="1500" dirty="0">
                  <a:cs typeface="Times" charset="0"/>
                </a:rPr>
                <a:t> bytes to </a:t>
              </a:r>
              <a:r>
                <a:rPr lang="en-US" sz="1500" dirty="0" smtClean="0">
                  <a:cs typeface="Times" charset="0"/>
                </a:rPr>
                <a:t>file </a:t>
              </a:r>
              <a:r>
                <a:rPr lang="en-US" sz="1500" dirty="0">
                  <a:cs typeface="Times" charset="0"/>
                </a:rPr>
                <a:t>referenced by </a:t>
              </a:r>
              <a:r>
                <a:rPr lang="en-US" sz="1500" i="1" dirty="0" err="1">
                  <a:cs typeface="Times" charset="0"/>
                </a:rPr>
                <a:t>filedes</a:t>
              </a:r>
              <a:r>
                <a:rPr lang="en-US" sz="1500" dirty="0">
                  <a:cs typeface="Times" charset="0"/>
                </a:rPr>
                <a:t> from buffer.</a:t>
              </a:r>
            </a:p>
          </p:txBody>
        </p:sp>
        <p:sp>
          <p:nvSpPr>
            <p:cNvPr id="7193" name="Rectangle 25"/>
            <p:cNvSpPr>
              <a:spLocks/>
            </p:cNvSpPr>
            <p:nvPr/>
          </p:nvSpPr>
          <p:spPr bwMode="auto">
            <a:xfrm>
              <a:off x="3031" y="3004"/>
              <a:ext cx="4235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Both operations deliver </a:t>
              </a:r>
              <a:r>
                <a:rPr lang="en-US" sz="1500" dirty="0" smtClean="0">
                  <a:cs typeface="Times" charset="0"/>
                </a:rPr>
                <a:t>number </a:t>
              </a:r>
              <a:r>
                <a:rPr lang="en-US" sz="1500" dirty="0">
                  <a:cs typeface="Times" charset="0"/>
                </a:rPr>
                <a:t>of bytes actually transferred</a:t>
              </a:r>
            </a:p>
          </p:txBody>
        </p:sp>
        <p:sp>
          <p:nvSpPr>
            <p:cNvPr id="7194" name="Rectangle 26"/>
            <p:cNvSpPr>
              <a:spLocks/>
            </p:cNvSpPr>
            <p:nvPr/>
          </p:nvSpPr>
          <p:spPr bwMode="auto">
            <a:xfrm>
              <a:off x="3031" y="3200"/>
              <a:ext cx="2232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and advance </a:t>
              </a:r>
              <a:r>
                <a:rPr lang="en-US" sz="1500" dirty="0" smtClean="0">
                  <a:cs typeface="Times" charset="0"/>
                </a:rPr>
                <a:t>read-write </a:t>
              </a:r>
              <a:r>
                <a:rPr lang="en-US" sz="1500" dirty="0">
                  <a:cs typeface="Times" charset="0"/>
                </a:rPr>
                <a:t>pointer.</a:t>
              </a:r>
            </a:p>
          </p:txBody>
        </p:sp>
        <p:sp>
          <p:nvSpPr>
            <p:cNvPr id="7195" name="Rectangle 27"/>
            <p:cNvSpPr>
              <a:spLocks/>
            </p:cNvSpPr>
            <p:nvPr/>
          </p:nvSpPr>
          <p:spPr bwMode="auto">
            <a:xfrm>
              <a:off x="3005" y="2533"/>
              <a:ext cx="18" cy="8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96" name="Rectangle 28"/>
            <p:cNvSpPr>
              <a:spLocks/>
            </p:cNvSpPr>
            <p:nvPr/>
          </p:nvSpPr>
          <p:spPr bwMode="auto">
            <a:xfrm>
              <a:off x="554" y="3468"/>
              <a:ext cx="18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 err="1">
                  <a:cs typeface="Times" charset="0"/>
                </a:rPr>
                <a:t>pos</a:t>
              </a:r>
              <a:r>
                <a:rPr lang="en-US" sz="1500" i="1" dirty="0">
                  <a:cs typeface="Times" charset="0"/>
                </a:rPr>
                <a:t> = </a:t>
              </a:r>
              <a:r>
                <a:rPr lang="en-US" sz="1500" i="1" dirty="0" err="1">
                  <a:cs typeface="Times" charset="0"/>
                </a:rPr>
                <a:t>lseek</a:t>
              </a:r>
              <a:r>
                <a:rPr lang="en-US" sz="1500" i="1" dirty="0">
                  <a:cs typeface="Times" charset="0"/>
                </a:rPr>
                <a:t>(</a:t>
              </a:r>
              <a:r>
                <a:rPr lang="en-US" sz="1500" i="1" dirty="0" err="1">
                  <a:cs typeface="Times" charset="0"/>
                </a:rPr>
                <a:t>filedes</a:t>
              </a:r>
              <a:r>
                <a:rPr lang="en-US" sz="1500" i="1" dirty="0">
                  <a:cs typeface="Times" charset="0"/>
                </a:rPr>
                <a:t>, offset,</a:t>
              </a:r>
            </a:p>
          </p:txBody>
        </p:sp>
        <p:sp>
          <p:nvSpPr>
            <p:cNvPr id="7197" name="Rectangle 29"/>
            <p:cNvSpPr>
              <a:spLocks/>
            </p:cNvSpPr>
            <p:nvPr/>
          </p:nvSpPr>
          <p:spPr bwMode="auto">
            <a:xfrm>
              <a:off x="2407" y="3468"/>
              <a:ext cx="7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cs typeface="Times" charset="0"/>
                </a:rPr>
                <a:t>  </a:t>
              </a:r>
            </a:p>
          </p:txBody>
        </p:sp>
        <p:sp>
          <p:nvSpPr>
            <p:cNvPr id="7198" name="Rectangle 30"/>
            <p:cNvSpPr>
              <a:spLocks/>
            </p:cNvSpPr>
            <p:nvPr/>
          </p:nvSpPr>
          <p:spPr bwMode="auto">
            <a:xfrm>
              <a:off x="2033" y="3663"/>
              <a:ext cx="58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whence)</a:t>
              </a:r>
            </a:p>
          </p:txBody>
        </p:sp>
        <p:sp>
          <p:nvSpPr>
            <p:cNvPr id="7199" name="Rectangle 31"/>
            <p:cNvSpPr>
              <a:spLocks/>
            </p:cNvSpPr>
            <p:nvPr/>
          </p:nvSpPr>
          <p:spPr bwMode="auto">
            <a:xfrm>
              <a:off x="2603" y="3663"/>
              <a:ext cx="39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 </a:t>
              </a:r>
            </a:p>
          </p:txBody>
        </p:sp>
        <p:sp>
          <p:nvSpPr>
            <p:cNvPr id="7200" name="Rectangle 32"/>
            <p:cNvSpPr>
              <a:spLocks/>
            </p:cNvSpPr>
            <p:nvPr/>
          </p:nvSpPr>
          <p:spPr bwMode="auto">
            <a:xfrm>
              <a:off x="2656" y="3663"/>
              <a:ext cx="39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 </a:t>
              </a:r>
            </a:p>
          </p:txBody>
        </p:sp>
        <p:sp>
          <p:nvSpPr>
            <p:cNvPr id="7201" name="Rectangle 33"/>
            <p:cNvSpPr>
              <a:spLocks/>
            </p:cNvSpPr>
            <p:nvPr/>
          </p:nvSpPr>
          <p:spPr bwMode="auto">
            <a:xfrm>
              <a:off x="3031" y="3468"/>
              <a:ext cx="3907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Moves </a:t>
              </a:r>
              <a:r>
                <a:rPr lang="en-US" sz="1500" dirty="0" smtClean="0">
                  <a:cs typeface="Times" charset="0"/>
                </a:rPr>
                <a:t>read-write </a:t>
              </a:r>
              <a:r>
                <a:rPr lang="en-US" sz="1500" dirty="0">
                  <a:cs typeface="Times" charset="0"/>
                </a:rPr>
                <a:t>pointer to offset (relative or absolute,</a:t>
              </a:r>
            </a:p>
          </p:txBody>
        </p:sp>
        <p:sp>
          <p:nvSpPr>
            <p:cNvPr id="7202" name="Rectangle 34"/>
            <p:cNvSpPr>
              <a:spLocks/>
            </p:cNvSpPr>
            <p:nvPr/>
          </p:nvSpPr>
          <p:spPr bwMode="auto">
            <a:xfrm>
              <a:off x="3031" y="3663"/>
              <a:ext cx="162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depending on </a:t>
              </a:r>
              <a:r>
                <a:rPr lang="en-US" sz="1500" i="1">
                  <a:cs typeface="Times" charset="0"/>
                </a:rPr>
                <a:t>whence</a:t>
              </a:r>
              <a:r>
                <a:rPr lang="en-US" sz="1500">
                  <a:cs typeface="Times" charset="0"/>
                </a:rPr>
                <a:t>).</a:t>
              </a:r>
            </a:p>
          </p:txBody>
        </p:sp>
        <p:sp>
          <p:nvSpPr>
            <p:cNvPr id="7203" name="Rectangle 35"/>
            <p:cNvSpPr>
              <a:spLocks/>
            </p:cNvSpPr>
            <p:nvPr/>
          </p:nvSpPr>
          <p:spPr bwMode="auto">
            <a:xfrm>
              <a:off x="3005" y="3388"/>
              <a:ext cx="18" cy="4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04" name="Rectangle 36"/>
            <p:cNvSpPr>
              <a:spLocks/>
            </p:cNvSpPr>
            <p:nvPr/>
          </p:nvSpPr>
          <p:spPr bwMode="auto">
            <a:xfrm>
              <a:off x="554" y="3930"/>
              <a:ext cx="155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status = unlink(name)</a:t>
              </a:r>
            </a:p>
          </p:txBody>
        </p:sp>
        <p:sp>
          <p:nvSpPr>
            <p:cNvPr id="7205" name="Rectangle 37"/>
            <p:cNvSpPr>
              <a:spLocks/>
            </p:cNvSpPr>
            <p:nvPr/>
          </p:nvSpPr>
          <p:spPr bwMode="auto">
            <a:xfrm>
              <a:off x="3031" y="3930"/>
              <a:ext cx="349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Removes </a:t>
              </a:r>
              <a:r>
                <a:rPr lang="en-US" sz="1500" dirty="0" smtClean="0">
                  <a:cs typeface="Times" charset="0"/>
                </a:rPr>
                <a:t>file </a:t>
              </a:r>
              <a:r>
                <a:rPr lang="en-US" sz="1500" i="1" dirty="0">
                  <a:cs typeface="Times" charset="0"/>
                </a:rPr>
                <a:t>name</a:t>
              </a:r>
              <a:r>
                <a:rPr lang="en-US" sz="1500" dirty="0">
                  <a:cs typeface="Times" charset="0"/>
                </a:rPr>
                <a:t> from </a:t>
              </a:r>
              <a:r>
                <a:rPr lang="en-US" sz="1500" dirty="0" smtClean="0">
                  <a:cs typeface="Times" charset="0"/>
                </a:rPr>
                <a:t>directory </a:t>
              </a:r>
              <a:r>
                <a:rPr lang="en-US" sz="1500" dirty="0">
                  <a:cs typeface="Times" charset="0"/>
                </a:rPr>
                <a:t>structure. If </a:t>
              </a:r>
              <a:r>
                <a:rPr lang="en-US" sz="1500" dirty="0" smtClean="0">
                  <a:cs typeface="Times" charset="0"/>
                </a:rPr>
                <a:t>file</a:t>
              </a:r>
              <a:endParaRPr lang="en-US" sz="1500" dirty="0">
                <a:cs typeface="Times" charset="0"/>
              </a:endParaRPr>
            </a:p>
          </p:txBody>
        </p:sp>
        <p:sp>
          <p:nvSpPr>
            <p:cNvPr id="7206" name="Rectangle 38"/>
            <p:cNvSpPr>
              <a:spLocks/>
            </p:cNvSpPr>
            <p:nvPr/>
          </p:nvSpPr>
          <p:spPr bwMode="auto">
            <a:xfrm>
              <a:off x="3031" y="4126"/>
              <a:ext cx="232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has no other names, it is deleted.</a:t>
              </a:r>
            </a:p>
          </p:txBody>
        </p:sp>
        <p:sp>
          <p:nvSpPr>
            <p:cNvPr id="7207" name="Rectangle 39"/>
            <p:cNvSpPr>
              <a:spLocks/>
            </p:cNvSpPr>
            <p:nvPr/>
          </p:nvSpPr>
          <p:spPr bwMode="auto">
            <a:xfrm>
              <a:off x="3005" y="3852"/>
              <a:ext cx="18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08" name="Rectangle 40"/>
            <p:cNvSpPr>
              <a:spLocks/>
            </p:cNvSpPr>
            <p:nvPr/>
          </p:nvSpPr>
          <p:spPr bwMode="auto">
            <a:xfrm>
              <a:off x="554" y="4393"/>
              <a:ext cx="20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status = link(name1, name2)</a:t>
              </a:r>
            </a:p>
          </p:txBody>
        </p:sp>
        <p:sp>
          <p:nvSpPr>
            <p:cNvPr id="7209" name="Rectangle 41"/>
            <p:cNvSpPr>
              <a:spLocks/>
            </p:cNvSpPr>
            <p:nvPr/>
          </p:nvSpPr>
          <p:spPr bwMode="auto">
            <a:xfrm>
              <a:off x="3031" y="4393"/>
              <a:ext cx="2914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Adds </a:t>
              </a:r>
              <a:r>
                <a:rPr lang="en-US" sz="1500" dirty="0" smtClean="0">
                  <a:cs typeface="Times" charset="0"/>
                </a:rPr>
                <a:t>new </a:t>
              </a:r>
              <a:r>
                <a:rPr lang="en-US" sz="1500" dirty="0">
                  <a:cs typeface="Times" charset="0"/>
                </a:rPr>
                <a:t>name (</a:t>
              </a:r>
              <a:r>
                <a:rPr lang="en-US" sz="1500" i="1" dirty="0">
                  <a:cs typeface="Times" charset="0"/>
                </a:rPr>
                <a:t>name2</a:t>
              </a:r>
              <a:r>
                <a:rPr lang="en-US" sz="1500" dirty="0">
                  <a:cs typeface="Times" charset="0"/>
                </a:rPr>
                <a:t>) for </a:t>
              </a:r>
              <a:r>
                <a:rPr lang="en-US" sz="1500" dirty="0" smtClean="0">
                  <a:cs typeface="Times" charset="0"/>
                </a:rPr>
                <a:t>file </a:t>
              </a:r>
              <a:r>
                <a:rPr lang="en-US" sz="1500" dirty="0">
                  <a:cs typeface="Times" charset="0"/>
                </a:rPr>
                <a:t>(</a:t>
              </a:r>
              <a:r>
                <a:rPr lang="en-US" sz="1500" i="1" dirty="0">
                  <a:cs typeface="Times" charset="0"/>
                </a:rPr>
                <a:t>name1</a:t>
              </a:r>
              <a:r>
                <a:rPr lang="en-US" sz="1500" dirty="0">
                  <a:cs typeface="Times" charset="0"/>
                </a:rPr>
                <a:t>).</a:t>
              </a:r>
            </a:p>
          </p:txBody>
        </p:sp>
        <p:sp>
          <p:nvSpPr>
            <p:cNvPr id="7210" name="Rectangle 42"/>
            <p:cNvSpPr>
              <a:spLocks/>
            </p:cNvSpPr>
            <p:nvPr/>
          </p:nvSpPr>
          <p:spPr bwMode="auto">
            <a:xfrm>
              <a:off x="6220" y="4393"/>
              <a:ext cx="7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cs typeface="Times" charset="0"/>
                </a:rPr>
                <a:t>  </a:t>
              </a:r>
            </a:p>
          </p:txBody>
        </p:sp>
        <p:sp>
          <p:nvSpPr>
            <p:cNvPr id="7211" name="Rectangle 43"/>
            <p:cNvSpPr>
              <a:spLocks/>
            </p:cNvSpPr>
            <p:nvPr/>
          </p:nvSpPr>
          <p:spPr bwMode="auto">
            <a:xfrm>
              <a:off x="3005" y="4315"/>
              <a:ext cx="18" cy="2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12" name="Rectangle 44"/>
            <p:cNvSpPr>
              <a:spLocks/>
            </p:cNvSpPr>
            <p:nvPr/>
          </p:nvSpPr>
          <p:spPr bwMode="auto">
            <a:xfrm>
              <a:off x="554" y="4661"/>
              <a:ext cx="187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cs typeface="Times" charset="0"/>
                </a:rPr>
                <a:t>status = stat(name, buffer)</a:t>
              </a:r>
            </a:p>
          </p:txBody>
        </p:sp>
        <p:sp>
          <p:nvSpPr>
            <p:cNvPr id="7213" name="Rectangle 45"/>
            <p:cNvSpPr>
              <a:spLocks/>
            </p:cNvSpPr>
            <p:nvPr/>
          </p:nvSpPr>
          <p:spPr bwMode="auto">
            <a:xfrm>
              <a:off x="3031" y="4661"/>
              <a:ext cx="3052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cs typeface="Times" charset="0"/>
                </a:rPr>
                <a:t>Gets </a:t>
              </a:r>
              <a:r>
                <a:rPr lang="en-US" sz="1500" dirty="0" smtClean="0">
                  <a:cs typeface="Times" charset="0"/>
                </a:rPr>
                <a:t>file </a:t>
              </a:r>
              <a:r>
                <a:rPr lang="en-US" sz="1500" dirty="0">
                  <a:cs typeface="Times" charset="0"/>
                </a:rPr>
                <a:t>attributes for file </a:t>
              </a:r>
              <a:r>
                <a:rPr lang="en-US" sz="1500" i="1" dirty="0">
                  <a:cs typeface="Times" charset="0"/>
                </a:rPr>
                <a:t>name</a:t>
              </a:r>
              <a:r>
                <a:rPr lang="en-US" sz="1500" dirty="0">
                  <a:cs typeface="Times" charset="0"/>
                </a:rPr>
                <a:t> into </a:t>
              </a:r>
              <a:r>
                <a:rPr lang="en-US" sz="1500" i="1" dirty="0">
                  <a:cs typeface="Times" charset="0"/>
                </a:rPr>
                <a:t>buffer</a:t>
              </a:r>
              <a:r>
                <a:rPr lang="en-US" sz="1500" dirty="0">
                  <a:cs typeface="Times" charset="0"/>
                </a:rPr>
                <a:t>.</a:t>
              </a:r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528" y="4882"/>
              <a:ext cx="2459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15" name="Rectangle 47"/>
            <p:cNvSpPr>
              <a:spLocks/>
            </p:cNvSpPr>
            <p:nvPr/>
          </p:nvSpPr>
          <p:spPr bwMode="auto">
            <a:xfrm>
              <a:off x="3005" y="4582"/>
              <a:ext cx="18" cy="2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16" name="Line 48"/>
            <p:cNvSpPr>
              <a:spLocks noChangeShapeType="1"/>
            </p:cNvSpPr>
            <p:nvPr/>
          </p:nvSpPr>
          <p:spPr bwMode="auto">
            <a:xfrm>
              <a:off x="3023" y="4882"/>
              <a:ext cx="4561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957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Service Architecture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3693" y="1753808"/>
            <a:ext cx="8343906" cy="3444911"/>
            <a:chOff x="0" y="0"/>
            <a:chExt cx="6319" cy="2919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4054" y="221"/>
              <a:ext cx="2246" cy="2680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4054" y="221"/>
              <a:ext cx="2265" cy="269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0" y="221"/>
              <a:ext cx="2246" cy="2680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0" y="221"/>
              <a:ext cx="2265" cy="269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114" y="1152"/>
              <a:ext cx="2036" cy="165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637" y="0"/>
              <a:ext cx="1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 computer</a:t>
              </a:r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4615" y="0"/>
              <a:ext cx="1189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Server computer</a:t>
              </a:r>
            </a:p>
          </p:txBody>
        </p:sp>
        <p:sp>
          <p:nvSpPr>
            <p:cNvPr id="12" name="Oval 12"/>
            <p:cNvSpPr>
              <a:spLocks/>
            </p:cNvSpPr>
            <p:nvPr/>
          </p:nvSpPr>
          <p:spPr bwMode="auto">
            <a:xfrm>
              <a:off x="5577" y="2749"/>
              <a:ext cx="513" cy="95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3" name="Oval 13"/>
            <p:cNvSpPr>
              <a:spLocks/>
            </p:cNvSpPr>
            <p:nvPr/>
          </p:nvSpPr>
          <p:spPr bwMode="auto">
            <a:xfrm>
              <a:off x="5577" y="2710"/>
              <a:ext cx="513" cy="95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4" name="Oval 14"/>
            <p:cNvSpPr>
              <a:spLocks/>
            </p:cNvSpPr>
            <p:nvPr/>
          </p:nvSpPr>
          <p:spPr bwMode="auto">
            <a:xfrm>
              <a:off x="5577" y="2672"/>
              <a:ext cx="513" cy="7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5" name="Oval 15"/>
            <p:cNvSpPr>
              <a:spLocks/>
            </p:cNvSpPr>
            <p:nvPr/>
          </p:nvSpPr>
          <p:spPr bwMode="auto">
            <a:xfrm>
              <a:off x="5577" y="2616"/>
              <a:ext cx="513" cy="94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5786" y="2274"/>
              <a:ext cx="76" cy="37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7" name="Oval 17"/>
            <p:cNvSpPr>
              <a:spLocks/>
            </p:cNvSpPr>
            <p:nvPr/>
          </p:nvSpPr>
          <p:spPr bwMode="auto">
            <a:xfrm>
              <a:off x="2798" y="278"/>
              <a:ext cx="723" cy="25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114" y="297"/>
              <a:ext cx="837" cy="79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165" y="553"/>
              <a:ext cx="7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Application</a:t>
              </a:r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50" y="724"/>
              <a:ext cx="60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program</a:t>
              </a:r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1027" y="297"/>
              <a:ext cx="858" cy="79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1090" y="553"/>
              <a:ext cx="7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Application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175" y="724"/>
              <a:ext cx="60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program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14" y="1845"/>
              <a:ext cx="2036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Client module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4169" y="829"/>
              <a:ext cx="2036" cy="1654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4169" y="1522"/>
              <a:ext cx="2036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2000" dirty="0">
                  <a:solidFill>
                    <a:srgbClr val="00B050"/>
                  </a:solidFill>
                  <a:latin typeface="Arial" charset="0"/>
                  <a:cs typeface="Arial" charset="0"/>
                  <a:sym typeface="Arial" charset="0"/>
                </a:rPr>
                <a:t>Flat file service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4169" y="297"/>
              <a:ext cx="2036" cy="47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4191" y="411"/>
              <a:ext cx="203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dirty="0">
                  <a:solidFill>
                    <a:srgbClr val="0070C0"/>
                  </a:solidFill>
                  <a:latin typeface="Arial" charset="0"/>
                  <a:cs typeface="Arial" charset="0"/>
                  <a:sym typeface="Arial" charset="0"/>
                </a:rPr>
                <a:t>Directory service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2189" y="1456"/>
              <a:ext cx="1941" cy="19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0" name="Oval 30"/>
            <p:cNvSpPr>
              <a:spLocks/>
            </p:cNvSpPr>
            <p:nvPr/>
          </p:nvSpPr>
          <p:spPr bwMode="auto">
            <a:xfrm>
              <a:off x="4930" y="2749"/>
              <a:ext cx="514" cy="95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1" name="Oval 31"/>
            <p:cNvSpPr>
              <a:spLocks/>
            </p:cNvSpPr>
            <p:nvPr/>
          </p:nvSpPr>
          <p:spPr bwMode="auto">
            <a:xfrm>
              <a:off x="4930" y="2710"/>
              <a:ext cx="514" cy="95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2" name="Oval 32"/>
            <p:cNvSpPr>
              <a:spLocks/>
            </p:cNvSpPr>
            <p:nvPr/>
          </p:nvSpPr>
          <p:spPr bwMode="auto">
            <a:xfrm>
              <a:off x="4930" y="2672"/>
              <a:ext cx="514" cy="7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3" name="Oval 33"/>
            <p:cNvSpPr>
              <a:spLocks/>
            </p:cNvSpPr>
            <p:nvPr/>
          </p:nvSpPr>
          <p:spPr bwMode="auto">
            <a:xfrm>
              <a:off x="4930" y="2616"/>
              <a:ext cx="514" cy="94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4" name="Rectangle 34"/>
            <p:cNvSpPr>
              <a:spLocks/>
            </p:cNvSpPr>
            <p:nvPr/>
          </p:nvSpPr>
          <p:spPr bwMode="auto">
            <a:xfrm>
              <a:off x="5139" y="2274"/>
              <a:ext cx="76" cy="37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5" name="Oval 35"/>
            <p:cNvSpPr>
              <a:spLocks/>
            </p:cNvSpPr>
            <p:nvPr/>
          </p:nvSpPr>
          <p:spPr bwMode="auto">
            <a:xfrm>
              <a:off x="4282" y="2749"/>
              <a:ext cx="515" cy="95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6" name="Oval 36"/>
            <p:cNvSpPr>
              <a:spLocks/>
            </p:cNvSpPr>
            <p:nvPr/>
          </p:nvSpPr>
          <p:spPr bwMode="auto">
            <a:xfrm>
              <a:off x="4282" y="2710"/>
              <a:ext cx="515" cy="95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7" name="Oval 37"/>
            <p:cNvSpPr>
              <a:spLocks/>
            </p:cNvSpPr>
            <p:nvPr/>
          </p:nvSpPr>
          <p:spPr bwMode="auto">
            <a:xfrm>
              <a:off x="4282" y="2672"/>
              <a:ext cx="515" cy="77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8" name="Oval 38"/>
            <p:cNvSpPr>
              <a:spLocks/>
            </p:cNvSpPr>
            <p:nvPr/>
          </p:nvSpPr>
          <p:spPr bwMode="auto">
            <a:xfrm>
              <a:off x="4282" y="2616"/>
              <a:ext cx="515" cy="94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</p:txBody>
        </p:sp>
        <p:sp>
          <p:nvSpPr>
            <p:cNvPr id="39" name="Rectangle 39"/>
            <p:cNvSpPr>
              <a:spLocks/>
            </p:cNvSpPr>
            <p:nvPr/>
          </p:nvSpPr>
          <p:spPr bwMode="auto">
            <a:xfrm>
              <a:off x="4511" y="2274"/>
              <a:ext cx="76" cy="37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8027702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Service Architecture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Flat file service</a:t>
            </a:r>
          </a:p>
          <a:p>
            <a:pPr lvl="1"/>
            <a:r>
              <a:rPr lang="en-US" dirty="0" smtClean="0"/>
              <a:t>Implement operations on the files</a:t>
            </a:r>
          </a:p>
          <a:p>
            <a:pPr lvl="1"/>
            <a:r>
              <a:rPr lang="en-US" dirty="0" smtClean="0"/>
              <a:t>Manage unique file identifiers (UFIDs) – create, delete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Directory service</a:t>
            </a:r>
          </a:p>
          <a:p>
            <a:pPr lvl="1"/>
            <a:r>
              <a:rPr lang="en-US" dirty="0" smtClean="0"/>
              <a:t>Mapping between text names and UFIDs</a:t>
            </a:r>
          </a:p>
          <a:p>
            <a:pPr lvl="1"/>
            <a:r>
              <a:rPr lang="en-US" dirty="0" smtClean="0"/>
              <a:t>Create, delete new directories and entries</a:t>
            </a:r>
          </a:p>
          <a:p>
            <a:pPr lvl="1"/>
            <a:r>
              <a:rPr lang="en-US" dirty="0" smtClean="0"/>
              <a:t>Ideally, hierarchies, as in Unix/Windows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Client module</a:t>
            </a:r>
          </a:p>
          <a:p>
            <a:pPr lvl="1"/>
            <a:r>
              <a:rPr lang="en-US" dirty="0" smtClean="0"/>
              <a:t>Integrate flat file and directory services under single API</a:t>
            </a:r>
          </a:p>
          <a:p>
            <a:pPr lvl="1"/>
            <a:r>
              <a:rPr lang="en-US" dirty="0" smtClean="0"/>
              <a:t>Make available to all computers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8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File </a:t>
            </a:r>
            <a:r>
              <a:rPr lang="en-US" dirty="0"/>
              <a:t>may have several copies of its data at different </a:t>
            </a:r>
            <a:r>
              <a:rPr lang="en-US" dirty="0" smtClean="0"/>
              <a:t>locations</a:t>
            </a:r>
          </a:p>
          <a:p>
            <a:pPr lvl="1"/>
            <a:r>
              <a:rPr lang="en-US" dirty="0" smtClean="0"/>
              <a:t>Often for performance reasons</a:t>
            </a:r>
          </a:p>
          <a:p>
            <a:pPr lvl="1"/>
            <a:r>
              <a:rPr lang="en-US" dirty="0" smtClean="0"/>
              <a:t>Requires update other </a:t>
            </a:r>
            <a:r>
              <a:rPr lang="en-US" dirty="0"/>
              <a:t>copies when one copy is </a:t>
            </a:r>
            <a:r>
              <a:rPr lang="en-US" dirty="0" smtClean="0"/>
              <a:t>changed</a:t>
            </a:r>
          </a:p>
          <a:p>
            <a:r>
              <a:rPr lang="en-US" dirty="0" smtClean="0"/>
              <a:t>Simple solution</a:t>
            </a:r>
          </a:p>
          <a:p>
            <a:pPr lvl="1"/>
            <a:r>
              <a:rPr lang="en-US" dirty="0" smtClean="0"/>
              <a:t>Change master </a:t>
            </a:r>
            <a:r>
              <a:rPr lang="en-US" dirty="0"/>
              <a:t>copy and periodically refresh the other </a:t>
            </a:r>
            <a:r>
              <a:rPr lang="en-US" dirty="0" smtClean="0"/>
              <a:t>copies</a:t>
            </a:r>
          </a:p>
          <a:p>
            <a:r>
              <a:rPr lang="en-US" dirty="0" smtClean="0"/>
              <a:t>More </a:t>
            </a:r>
            <a:r>
              <a:rPr lang="en-US" dirty="0"/>
              <a:t>complicated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copies can be updated independently </a:t>
            </a:r>
            <a:r>
              <a:rPr lang="en-US" dirty="0" smtClean="0"/>
              <a:t>at same time needs finer grained refresh and/or merge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2E86-7453-48F2-B36D-71FA84AA371D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82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1472-DEDD-42F8-8795-A815F74E74D1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Fault Tolerance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when clients or servers fail</a:t>
            </a:r>
          </a:p>
          <a:p>
            <a:r>
              <a:rPr lang="en-US" dirty="0" smtClean="0"/>
              <a:t>Detect</a:t>
            </a:r>
            <a:r>
              <a:rPr lang="en-US" dirty="0"/>
              <a:t>, report, and correct faults that </a:t>
            </a:r>
            <a:r>
              <a:rPr lang="en-US" dirty="0" smtClean="0"/>
              <a:t>occur</a:t>
            </a:r>
          </a:p>
          <a:p>
            <a:r>
              <a:rPr lang="en-US" dirty="0" smtClean="0"/>
              <a:t>Solutions often include: </a:t>
            </a:r>
          </a:p>
          <a:p>
            <a:pPr lvl="1"/>
            <a:r>
              <a:rPr lang="en-US" dirty="0" smtClean="0"/>
              <a:t>Redundant </a:t>
            </a:r>
            <a:r>
              <a:rPr lang="en-US" dirty="0"/>
              <a:t>copies of data, redundant hardware, </a:t>
            </a:r>
            <a:r>
              <a:rPr lang="en-US" dirty="0" smtClean="0"/>
              <a:t>backups, </a:t>
            </a:r>
            <a:r>
              <a:rPr lang="en-US" dirty="0"/>
              <a:t>transaction </a:t>
            </a:r>
            <a:r>
              <a:rPr lang="en-US" dirty="0" smtClean="0"/>
              <a:t>logs </a:t>
            </a:r>
            <a:r>
              <a:rPr lang="en-US" dirty="0"/>
              <a:t>and other </a:t>
            </a:r>
            <a:r>
              <a:rPr lang="en-US" dirty="0" smtClean="0"/>
              <a:t>measures</a:t>
            </a:r>
            <a:endParaRPr lang="en-US" dirty="0"/>
          </a:p>
          <a:p>
            <a:pPr lvl="1"/>
            <a:r>
              <a:rPr lang="en-US" dirty="0" smtClean="0"/>
              <a:t>Stateless servers</a:t>
            </a:r>
          </a:p>
          <a:p>
            <a:pPr lvl="1"/>
            <a:r>
              <a:rPr lang="en-US" dirty="0" smtClean="0"/>
              <a:t>Idempotent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6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Data must always be complete, current, and </a:t>
            </a:r>
            <a:r>
              <a:rPr lang="en-US" sz="2800" dirty="0" smtClean="0"/>
              <a:t>correct</a:t>
            </a:r>
          </a:p>
          <a:p>
            <a:r>
              <a:rPr lang="en-US" sz="2800" dirty="0" smtClean="0"/>
              <a:t>File seen by one process looks the same for all processes accessing</a:t>
            </a:r>
          </a:p>
          <a:p>
            <a:r>
              <a:rPr lang="en-US" sz="2800" dirty="0" smtClean="0"/>
              <a:t>Consistency special </a:t>
            </a:r>
            <a:r>
              <a:rPr lang="en-US" sz="2800" dirty="0"/>
              <a:t>concern whenever data is </a:t>
            </a:r>
            <a:r>
              <a:rPr lang="en-US" sz="2800" dirty="0" smtClean="0"/>
              <a:t>duplicated  </a:t>
            </a:r>
            <a:endParaRPr lang="en-US" sz="2800" dirty="0"/>
          </a:p>
          <a:p>
            <a:r>
              <a:rPr lang="en-US" sz="2800" dirty="0" smtClean="0"/>
              <a:t>Solutions often include:</a:t>
            </a:r>
          </a:p>
          <a:p>
            <a:pPr lvl="1"/>
            <a:r>
              <a:rPr lang="en-US" sz="2400" dirty="0" smtClean="0"/>
              <a:t>Timestamps </a:t>
            </a:r>
            <a:r>
              <a:rPr lang="en-US" sz="2400" dirty="0"/>
              <a:t>and ownership </a:t>
            </a:r>
            <a:r>
              <a:rPr lang="en-US" sz="2400" dirty="0" smtClean="0"/>
              <a:t>information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C06B-19FC-4CE7-898F-7512EB342C4D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05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3258</Words>
  <Application>Microsoft Office PowerPoint</Application>
  <PresentationFormat>On-screen Show (4:3)</PresentationFormat>
  <Paragraphs>536</Paragraphs>
  <Slides>64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Distributed Computing Systems</vt:lpstr>
      <vt:lpstr>Distributed File Systems</vt:lpstr>
      <vt:lpstr>Outline</vt:lpstr>
      <vt:lpstr>Concepts of Distributed File System</vt:lpstr>
      <vt:lpstr>Transparency</vt:lpstr>
      <vt:lpstr>Concurrent Updates</vt:lpstr>
      <vt:lpstr>Replication</vt:lpstr>
      <vt:lpstr>Fault Tolerance</vt:lpstr>
      <vt:lpstr>Consistency</vt:lpstr>
      <vt:lpstr>Platform Independence</vt:lpstr>
      <vt:lpstr>Security</vt:lpstr>
      <vt:lpstr>Efficiency</vt:lpstr>
      <vt:lpstr>Outline</vt:lpstr>
      <vt:lpstr>File Service Models</vt:lpstr>
      <vt:lpstr>Semantics of File Service</vt:lpstr>
      <vt:lpstr>Accessing Remote Files (1 of 2)</vt:lpstr>
      <vt:lpstr>Accessing Remote Files (2 of 2)</vt:lpstr>
      <vt:lpstr>Stateful or Stateless Design</vt:lpstr>
      <vt:lpstr>Caching</vt:lpstr>
      <vt:lpstr>Concepts of Caching (1 of 2)</vt:lpstr>
      <vt:lpstr>Concepts of Caching (2 of 2)</vt:lpstr>
      <vt:lpstr>Outline</vt:lpstr>
      <vt:lpstr>Network File System (NFS)</vt:lpstr>
      <vt:lpstr>NFS Overview</vt:lpstr>
      <vt:lpstr>Underlying Transport Protocol</vt:lpstr>
      <vt:lpstr>NSF Protocols</vt:lpstr>
      <vt:lpstr>NFS Mounting Protocol</vt:lpstr>
      <vt:lpstr>NFS Architecture</vt:lpstr>
      <vt:lpstr>Example NFS exports File</vt:lpstr>
      <vt:lpstr>NFS Automounter</vt:lpstr>
      <vt:lpstr>NFS Access Protocol</vt:lpstr>
      <vt:lpstr>NFS Access Operations</vt:lpstr>
      <vt:lpstr>NFS Caching - Server</vt:lpstr>
      <vt:lpstr>NFS Caching - Client</vt:lpstr>
      <vt:lpstr>Improve Read Performance</vt:lpstr>
      <vt:lpstr>Problems with NFS</vt:lpstr>
      <vt:lpstr>NFS Version 3</vt:lpstr>
      <vt:lpstr>NFS Version 4</vt:lpstr>
      <vt:lpstr>Outline</vt:lpstr>
      <vt:lpstr>Andrew File System (AFS)</vt:lpstr>
      <vt:lpstr>General Observations Motivating AFS</vt:lpstr>
      <vt:lpstr>AFS Design</vt:lpstr>
      <vt:lpstr>AFS Example</vt:lpstr>
      <vt:lpstr>AFS Questions</vt:lpstr>
      <vt:lpstr>AFS Architecture</vt:lpstr>
      <vt:lpstr>System Call Interception in AFS</vt:lpstr>
      <vt:lpstr>Cache Consistency</vt:lpstr>
      <vt:lpstr>Implementation of System Calls in AFS</vt:lpstr>
      <vt:lpstr>Update Semantics</vt:lpstr>
      <vt:lpstr>AFS Misc</vt:lpstr>
      <vt:lpstr>Other Distributed File Systems</vt:lpstr>
      <vt:lpstr>Outline</vt:lpstr>
      <vt:lpstr>File Synchronization</vt:lpstr>
      <vt:lpstr>Dropbox Differences</vt:lpstr>
      <vt:lpstr>Dropbox Architecture – v1</vt:lpstr>
      <vt:lpstr>Dropbox Architecture – v2</vt:lpstr>
      <vt:lpstr>Dropbox Architecture – v3</vt:lpstr>
      <vt:lpstr>Dropbox Architecture – v4</vt:lpstr>
      <vt:lpstr>Dropbox Architecture – v5</vt:lpstr>
      <vt:lpstr>Bit Bucket</vt:lpstr>
      <vt:lpstr>File System Functions</vt:lpstr>
      <vt:lpstr>UNIX File System Operations</vt:lpstr>
      <vt:lpstr>File Service Architecture</vt:lpstr>
      <vt:lpstr>File Service Architecture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96</cp:revision>
  <cp:lastPrinted>2014-04-01T09:06:09Z</cp:lastPrinted>
  <dcterms:created xsi:type="dcterms:W3CDTF">2011-11-04T08:03:42Z</dcterms:created>
  <dcterms:modified xsi:type="dcterms:W3CDTF">2014-04-04T13:10:33Z</dcterms:modified>
</cp:coreProperties>
</file>