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8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B82EA-78B9-44D7-988A-6D895313D9C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94A0F-11D0-431A-BAE7-4AF6E49C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60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6E98D-7A8D-457E-98C0-702A77082E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E3B99-1582-47CD-8B96-57110949C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50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BE3B99-1582-47CD-8B96-57110949C3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7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8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9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D1B45-7B26-434E-8F8E-AE17B70DE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7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1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5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4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1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8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9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2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85D7A-9E4B-4A83-AADB-F0A0B410C084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1A6A-15DF-4CB8-947A-65A125AB0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Computing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 of </a:t>
            </a:r>
            <a:r>
              <a:rPr lang="en-US" smtClean="0">
                <a:solidFill>
                  <a:srgbClr val="0070C0"/>
                </a:solidFill>
              </a:rPr>
              <a:t>Distributed Systems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2294" y="6477000"/>
            <a:ext cx="73152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Andrew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Tanenbaum</a:t>
            </a:r>
            <a:r>
              <a:rPr lang="en-US" sz="1100" baseline="0" dirty="0" smtClean="0"/>
              <a:t> and Marten van Steen, </a:t>
            </a:r>
            <a:r>
              <a:rPr lang="en-US" sz="1100" i="1" baseline="0" dirty="0" smtClean="0"/>
              <a:t>Distributed Systems – Principles and Paradigms</a:t>
            </a:r>
            <a:r>
              <a:rPr lang="en-US" sz="1100" baseline="0" dirty="0" smtClean="0"/>
              <a:t>, Prentice Hall, c2002.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15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336600"/>
                </a:solidFill>
              </a:rPr>
              <a:t>(</a:t>
            </a:r>
            <a:r>
              <a:rPr lang="en-US" dirty="0">
                <a:solidFill>
                  <a:srgbClr val="336600"/>
                </a:solidFill>
              </a:rPr>
              <a:t>done)</a:t>
            </a:r>
          </a:p>
          <a:p>
            <a:r>
              <a:rPr lang="en-US" dirty="0"/>
              <a:t>Goals	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336600"/>
                </a:solidFill>
              </a:rPr>
              <a:t>(</a:t>
            </a:r>
            <a:r>
              <a:rPr lang="en-US" dirty="0">
                <a:solidFill>
                  <a:srgbClr val="336600"/>
                </a:solidFill>
              </a:rPr>
              <a:t>done)</a:t>
            </a:r>
          </a:p>
          <a:p>
            <a:r>
              <a:rPr lang="en-US" dirty="0"/>
              <a:t>Software		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dirty="0"/>
              <a:t>Client Server</a:t>
            </a:r>
          </a:p>
        </p:txBody>
      </p:sp>
    </p:spTree>
    <p:extLst>
      <p:ext uri="{BB962C8B-B14F-4D97-AF65-F5344CB8AC3E}">
        <p14:creationId xmlns:p14="http://schemas.microsoft.com/office/powerpoint/2010/main" val="4145569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Software Concepts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191000"/>
            <a:ext cx="8077200" cy="1905000"/>
          </a:xfrm>
        </p:spPr>
        <p:txBody>
          <a:bodyPr/>
          <a:lstStyle/>
          <a:p>
            <a:r>
              <a:rPr lang="en-US"/>
              <a:t>DOS (Distributed Operating Systems)</a:t>
            </a:r>
          </a:p>
          <a:p>
            <a:r>
              <a:rPr lang="en-US"/>
              <a:t>NOS (Network Operating Systems)</a:t>
            </a:r>
          </a:p>
          <a:p>
            <a:r>
              <a:rPr lang="en-US"/>
              <a:t>Middleware</a:t>
            </a:r>
          </a:p>
        </p:txBody>
      </p:sp>
      <p:graphicFrame>
        <p:nvGraphicFramePr>
          <p:cNvPr id="228387" name="Group 35"/>
          <p:cNvGraphicFramePr>
            <a:graphicFrameLocks noGrp="1"/>
          </p:cNvGraphicFramePr>
          <p:nvPr/>
        </p:nvGraphicFramePr>
        <p:xfrm>
          <a:off x="876300" y="1339850"/>
          <a:ext cx="7658100" cy="2559685"/>
        </p:xfrm>
        <a:graphic>
          <a:graphicData uri="http://schemas.openxmlformats.org/drawingml/2006/table">
            <a:tbl>
              <a:tblPr/>
              <a:tblGrid>
                <a:gridCol w="1257300"/>
                <a:gridCol w="4343400"/>
                <a:gridCol w="205740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System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Main Goal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Tightly-coupled operating system for multi-processors and homogeneous multicomputers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Hide and manage hardware resources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Loosely-coupled operating system for heterogeneous multicomputers (LAN and WAN)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Offer local services to remote clients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Middleware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Additional layer atop of NOS implementing general-purpose services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Provide distribution transparency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4856" y="6172200"/>
            <a:ext cx="955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(Next)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8126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2" t="43958" r="18814" b="38821"/>
          <a:stretch>
            <a:fillRect/>
          </a:stretch>
        </p:blipFill>
        <p:spPr bwMode="auto">
          <a:xfrm>
            <a:off x="271463" y="2286000"/>
            <a:ext cx="8143875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Distributing Single-Computer Operating </a:t>
            </a:r>
            <a:r>
              <a:rPr lang="en-US" dirty="0"/>
              <a:t>Systems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447800"/>
            <a:ext cx="7048500" cy="1524000"/>
          </a:xfrm>
        </p:spPr>
        <p:txBody>
          <a:bodyPr/>
          <a:lstStyle/>
          <a:p>
            <a:r>
              <a:rPr lang="en-US" sz="2400" dirty="0"/>
              <a:t>Separating applications from operating system code </a:t>
            </a:r>
            <a:r>
              <a:rPr lang="en-US" sz="2400" dirty="0" smtClean="0"/>
              <a:t>with </a:t>
            </a:r>
            <a:r>
              <a:rPr lang="en-US" sz="2400" i="1" dirty="0" smtClean="0"/>
              <a:t>microkernel</a:t>
            </a:r>
            <a:endParaRPr lang="en-US" sz="2400" i="1" dirty="0"/>
          </a:p>
        </p:txBody>
      </p:sp>
      <p:sp>
        <p:nvSpPr>
          <p:cNvPr id="2" name="Rectangle 1"/>
          <p:cNvSpPr/>
          <p:nvPr/>
        </p:nvSpPr>
        <p:spPr>
          <a:xfrm>
            <a:off x="1524000" y="6018628"/>
            <a:ext cx="63189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200" dirty="0" smtClean="0"/>
              <a:t>Can extend to multiple computers (see next slide)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27446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30" t="44864" r="27579" b="37915"/>
          <a:stretch>
            <a:fillRect/>
          </a:stretch>
        </p:blipFill>
        <p:spPr bwMode="auto">
          <a:xfrm>
            <a:off x="1143000" y="1143000"/>
            <a:ext cx="6553200" cy="375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27544" y="76200"/>
            <a:ext cx="7772400" cy="1143000"/>
          </a:xfrm>
        </p:spPr>
        <p:txBody>
          <a:bodyPr/>
          <a:lstStyle/>
          <a:p>
            <a:r>
              <a:rPr lang="en-US" dirty="0"/>
              <a:t>Distributed Operating Systems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724400"/>
            <a:ext cx="7772400" cy="182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Typically, all hosts are homogenous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But </a:t>
            </a:r>
            <a:r>
              <a:rPr lang="en-US" sz="2000" dirty="0"/>
              <a:t>no longer have shared </a:t>
            </a:r>
            <a:r>
              <a:rPr lang="en-US" sz="2000" dirty="0" smtClean="0"/>
              <a:t>memory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Can </a:t>
            </a:r>
            <a:r>
              <a:rPr lang="en-US" sz="1800" dirty="0"/>
              <a:t>try to provide </a:t>
            </a:r>
            <a:r>
              <a:rPr lang="en-US" sz="1800" i="1" dirty="0"/>
              <a:t>distributed shared memory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But tough to get acceptable </a:t>
            </a:r>
            <a:r>
              <a:rPr lang="en-US" sz="1600" dirty="0" smtClean="0"/>
              <a:t>performance, especially for large requests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sz="1800" dirty="0">
                <a:sym typeface="Wingdings" pitchFamily="2" charset="2"/>
              </a:rPr>
              <a:t> </a:t>
            </a:r>
            <a:r>
              <a:rPr lang="en-US" sz="1800" dirty="0"/>
              <a:t>Provide </a:t>
            </a:r>
            <a:r>
              <a:rPr lang="en-US" sz="1800" i="1" dirty="0"/>
              <a:t>message </a:t>
            </a:r>
            <a:r>
              <a:rPr lang="en-US" sz="1800" i="1" dirty="0" smtClean="0"/>
              <a:t>passing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890647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30" t="43655" r="27579" b="38972"/>
          <a:stretch>
            <a:fillRect/>
          </a:stretch>
        </p:blipFill>
        <p:spPr bwMode="auto">
          <a:xfrm>
            <a:off x="762000" y="685800"/>
            <a:ext cx="7572375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r>
              <a:rPr lang="en-US" dirty="0"/>
              <a:t>Network Operating System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990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/>
              <a:t>OSes</a:t>
            </a:r>
            <a:r>
              <a:rPr lang="en-US" sz="2400" dirty="0"/>
              <a:t> can be different (Windows or Linux)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Typical services: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rlogin</a:t>
            </a:r>
            <a:r>
              <a:rPr lang="en-US" sz="2400" dirty="0"/>
              <a:t>,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rcp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Fairly primitive way to share files</a:t>
            </a:r>
          </a:p>
        </p:txBody>
      </p:sp>
    </p:spTree>
    <p:extLst>
      <p:ext uri="{BB962C8B-B14F-4D97-AF65-F5344CB8AC3E}">
        <p14:creationId xmlns:p14="http://schemas.microsoft.com/office/powerpoint/2010/main" val="2496208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5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79" t="47281" r="24345" b="41541"/>
          <a:stretch>
            <a:fillRect/>
          </a:stretch>
        </p:blipFill>
        <p:spPr bwMode="auto">
          <a:xfrm>
            <a:off x="609600" y="1447800"/>
            <a:ext cx="8272299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Network Operating System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772400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Can have one computer provide files transparently for others (NFS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7088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6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2" t="38670" r="20309" b="33534"/>
          <a:stretch>
            <a:fillRect/>
          </a:stretch>
        </p:blipFill>
        <p:spPr bwMode="auto">
          <a:xfrm>
            <a:off x="1066800" y="785715"/>
            <a:ext cx="7010400" cy="469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/>
              <a:t>Network Operating System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Different clients may mount the servers in different places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Inconsistencies in view make </a:t>
            </a:r>
            <a:r>
              <a:rPr lang="en-US" sz="2000" dirty="0" err="1"/>
              <a:t>NOSes</a:t>
            </a:r>
            <a:r>
              <a:rPr lang="en-US" sz="2000" dirty="0"/>
              <a:t> </a:t>
            </a:r>
            <a:r>
              <a:rPr lang="en-US" sz="2000" dirty="0" smtClean="0"/>
              <a:t>harder for </a:t>
            </a:r>
            <a:r>
              <a:rPr lang="en-US" sz="2000" dirty="0"/>
              <a:t>users than </a:t>
            </a:r>
            <a:r>
              <a:rPr lang="en-US" sz="2000" dirty="0" err="1" smtClean="0"/>
              <a:t>DOSes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But easier to scale by adding computers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87503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6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6" t="42145" r="28006" b="36253"/>
          <a:stretch>
            <a:fillRect/>
          </a:stretch>
        </p:blipFill>
        <p:spPr bwMode="auto">
          <a:xfrm>
            <a:off x="1676400" y="1981200"/>
            <a:ext cx="5257800" cy="374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Positioning Middleware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7772400" cy="121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Network OS not transparent.  Distributed OS not independent of computers.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Middleware can help</a:t>
            </a: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990600" y="5627076"/>
            <a:ext cx="6858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</a:rPr>
              <a:t>Often middleware </a:t>
            </a:r>
            <a:r>
              <a:rPr lang="en-US" dirty="0">
                <a:latin typeface="Calibri" panose="020F0502020204030204" pitchFamily="34" charset="0"/>
              </a:rPr>
              <a:t>built in-house to help use networked operating systems (distributed transactions, better </a:t>
            </a:r>
            <a:r>
              <a:rPr lang="en-US" dirty="0" err="1">
                <a:latin typeface="Calibri" panose="020F0502020204030204" pitchFamily="34" charset="0"/>
              </a:rPr>
              <a:t>comm</a:t>
            </a:r>
            <a:r>
              <a:rPr lang="en-US" dirty="0">
                <a:latin typeface="Calibri" panose="020F0502020204030204" pitchFamily="34" charset="0"/>
              </a:rPr>
              <a:t>, RPC)</a:t>
            </a:r>
          </a:p>
          <a:p>
            <a:pPr marL="800100" lvl="1" indent="-342900">
              <a:buFont typeface="Calibri" panose="020F0502020204030204" pitchFamily="34" charset="0"/>
              <a:buChar char="―"/>
            </a:pPr>
            <a:r>
              <a:rPr lang="en-US" sz="1600" dirty="0">
                <a:latin typeface="Calibri" panose="020F0502020204030204" pitchFamily="34" charset="0"/>
              </a:rPr>
              <a:t> Unfortunately, many different standards</a:t>
            </a:r>
          </a:p>
        </p:txBody>
      </p:sp>
    </p:spTree>
    <p:extLst>
      <p:ext uri="{BB962C8B-B14F-4D97-AF65-F5344CB8AC3E}">
        <p14:creationId xmlns:p14="http://schemas.microsoft.com/office/powerpoint/2010/main" val="896092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336600"/>
                </a:solidFill>
              </a:rPr>
              <a:t>(</a:t>
            </a:r>
            <a:r>
              <a:rPr lang="en-US" dirty="0">
                <a:solidFill>
                  <a:srgbClr val="336600"/>
                </a:solidFill>
              </a:rPr>
              <a:t>done)</a:t>
            </a:r>
          </a:p>
          <a:p>
            <a:r>
              <a:rPr lang="en-US" dirty="0"/>
              <a:t>Goals	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336600"/>
                </a:solidFill>
              </a:rPr>
              <a:t>(</a:t>
            </a:r>
            <a:r>
              <a:rPr lang="en-US" dirty="0">
                <a:solidFill>
                  <a:srgbClr val="336600"/>
                </a:solidFill>
              </a:rPr>
              <a:t>done)</a:t>
            </a:r>
          </a:p>
          <a:p>
            <a:r>
              <a:rPr lang="en-US" dirty="0"/>
              <a:t>Software		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336600"/>
                </a:solidFill>
              </a:rPr>
              <a:t>(</a:t>
            </a:r>
            <a:r>
              <a:rPr lang="en-US" dirty="0">
                <a:solidFill>
                  <a:srgbClr val="336600"/>
                </a:solidFill>
              </a:rPr>
              <a:t>done)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dirty="0"/>
              <a:t>Client Server 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(next)</a:t>
            </a:r>
            <a:endParaRPr lang="en-US" sz="3200" b="1" dirty="0">
              <a:solidFill>
                <a:srgbClr val="FF00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48273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24" t="46828" r="30144" b="40483"/>
          <a:stretch>
            <a:fillRect/>
          </a:stretch>
        </p:blipFill>
        <p:spPr bwMode="auto">
          <a:xfrm>
            <a:off x="1600200" y="1905000"/>
            <a:ext cx="5943600" cy="289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Clients and Servers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Thus far, have not talked about organization of processes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Again, many choices but most </a:t>
            </a:r>
            <a:r>
              <a:rPr lang="en-US" sz="2000" dirty="0" smtClean="0"/>
              <a:t>widely used is </a:t>
            </a:r>
            <a:r>
              <a:rPr lang="en-US" sz="2000" i="1" dirty="0"/>
              <a:t>client-server</a:t>
            </a:r>
          </a:p>
        </p:txBody>
      </p: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762000" y="4632960"/>
            <a:ext cx="7772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</a:pPr>
            <a:r>
              <a:rPr kumimoji="1" lang="en-US" sz="2400" dirty="0"/>
              <a:t>If can do so without connection, quite simple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SzPct val="100000"/>
              <a:buFont typeface="Calibri" panose="020F0502020204030204" pitchFamily="34" charset="0"/>
              <a:buChar char="―"/>
            </a:pPr>
            <a:r>
              <a:rPr kumimoji="1" lang="en-US" sz="2000" dirty="0"/>
              <a:t>If underlying connection is unreliable, not trivial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SzPct val="100000"/>
              <a:buFont typeface="Calibri" panose="020F0502020204030204" pitchFamily="34" charset="0"/>
              <a:buChar char="―"/>
            </a:pPr>
            <a:r>
              <a:rPr kumimoji="1" lang="en-US" sz="2000" dirty="0"/>
              <a:t>Resend.  What if receive twice?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</a:pPr>
            <a:r>
              <a:rPr kumimoji="1" lang="en-US" sz="2400" dirty="0"/>
              <a:t>Use TCP for reliable connection (most </a:t>
            </a:r>
            <a:r>
              <a:rPr kumimoji="1" lang="en-US" sz="2400" dirty="0" smtClean="0"/>
              <a:t>Internet </a:t>
            </a:r>
            <a:r>
              <a:rPr kumimoji="1" lang="en-US" sz="2400" dirty="0"/>
              <a:t>apps)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SzPct val="100000"/>
              <a:buFont typeface="Calibri" panose="020F0502020204030204" pitchFamily="34" charset="0"/>
              <a:buChar char="―"/>
            </a:pPr>
            <a:r>
              <a:rPr kumimoji="1" lang="en-US" sz="2000" dirty="0"/>
              <a:t>Not always appropriate for high-speed LAN connection or interactive applications</a:t>
            </a:r>
          </a:p>
        </p:txBody>
      </p:sp>
    </p:spTree>
    <p:extLst>
      <p:ext uri="{BB962C8B-B14F-4D97-AF65-F5344CB8AC3E}">
        <p14:creationId xmlns:p14="http://schemas.microsoft.com/office/powerpoint/2010/main" val="240247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Overview</a:t>
            </a:r>
          </a:p>
          <a:p>
            <a:r>
              <a:rPr lang="en-US"/>
              <a:t>Goals</a:t>
            </a:r>
          </a:p>
          <a:p>
            <a:r>
              <a:rPr lang="en-US"/>
              <a:t>Software</a:t>
            </a:r>
          </a:p>
          <a:p>
            <a:r>
              <a:rPr lang="en-US"/>
              <a:t>Client Server</a:t>
            </a:r>
          </a:p>
        </p:txBody>
      </p:sp>
    </p:spTree>
    <p:extLst>
      <p:ext uri="{BB962C8B-B14F-4D97-AF65-F5344CB8AC3E}">
        <p14:creationId xmlns:p14="http://schemas.microsoft.com/office/powerpoint/2010/main" val="36800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45" t="42598" r="21593" b="36858"/>
          <a:stretch>
            <a:fillRect/>
          </a:stretch>
        </p:blipFill>
        <p:spPr bwMode="auto">
          <a:xfrm>
            <a:off x="763172" y="990600"/>
            <a:ext cx="750945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762000"/>
          </a:xfrm>
        </p:spPr>
        <p:txBody>
          <a:bodyPr>
            <a:normAutofit fontScale="90000"/>
          </a:bodyPr>
          <a:lstStyle/>
          <a:p>
            <a:r>
              <a:rPr lang="en-US"/>
              <a:t>Client-Server Implementation Levels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257800"/>
            <a:ext cx="6477000" cy="121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Example of </a:t>
            </a:r>
            <a:r>
              <a:rPr lang="en-US" sz="2200" dirty="0" smtClean="0"/>
              <a:t>Internet </a:t>
            </a:r>
            <a:r>
              <a:rPr lang="en-US" sz="2200" dirty="0"/>
              <a:t>search engine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UI on client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Data </a:t>
            </a:r>
            <a:r>
              <a:rPr lang="en-US" sz="2000" dirty="0"/>
              <a:t>level is server, keeps consistency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Processing can be on client </a:t>
            </a:r>
            <a:r>
              <a:rPr lang="en-US" sz="2000" i="1" dirty="0" smtClean="0"/>
              <a:t>or</a:t>
            </a:r>
            <a:r>
              <a:rPr lang="en-US" sz="2000" dirty="0" smtClean="0"/>
              <a:t> server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0999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9" t="42145" r="18600" b="36707"/>
          <a:stretch>
            <a:fillRect/>
          </a:stretch>
        </p:blipFill>
        <p:spPr bwMode="auto">
          <a:xfrm>
            <a:off x="228600" y="976533"/>
            <a:ext cx="839874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/>
              <a:t>Multitiered Architectures</a:t>
            </a:r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5410200"/>
            <a:ext cx="7772400" cy="1066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70C0"/>
                </a:solidFill>
              </a:rPr>
              <a:t>Thin</a:t>
            </a:r>
            <a:r>
              <a:rPr lang="en-US" sz="2800" dirty="0"/>
              <a:t> client (a) to </a:t>
            </a:r>
            <a:r>
              <a:rPr lang="en-US" sz="2800" dirty="0">
                <a:solidFill>
                  <a:srgbClr val="C00000"/>
                </a:solidFill>
              </a:rPr>
              <a:t>Fat</a:t>
            </a:r>
            <a:r>
              <a:rPr lang="en-US" sz="2800" dirty="0"/>
              <a:t> client (e</a:t>
            </a:r>
            <a:r>
              <a:rPr lang="en-US" sz="2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(a) is simple echo terminal, (b) has GUI at client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(c) has user side processing (e.g., check Web form for consistency)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(d) and (e) popular for NOS </a:t>
            </a:r>
            <a:r>
              <a:rPr lang="en-US" sz="2600" dirty="0" smtClean="0"/>
              <a:t>environments (e.g., server has files only)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5880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8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1" t="45166" r="24345" b="38821"/>
          <a:stretch>
            <a:fillRect/>
          </a:stretch>
        </p:blipFill>
        <p:spPr bwMode="auto">
          <a:xfrm>
            <a:off x="609600" y="1219200"/>
            <a:ext cx="782847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/>
              <a:t>Multitiered Architectures: 3 tiers</a:t>
            </a:r>
          </a:p>
        </p:txBody>
      </p:sp>
      <p:sp>
        <p:nvSpPr>
          <p:cNvPr id="249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006" y="5189550"/>
            <a:ext cx="7772400" cy="11350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Server(s) </a:t>
            </a:r>
            <a:r>
              <a:rPr lang="en-US" sz="2600" dirty="0"/>
              <a:t>may act as </a:t>
            </a:r>
            <a:r>
              <a:rPr lang="en-US" sz="2600" dirty="0" smtClean="0"/>
              <a:t>client(s), sometimes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Example: transaction </a:t>
            </a:r>
            <a:r>
              <a:rPr lang="en-US" sz="2200" dirty="0"/>
              <a:t>monitor across multiple </a:t>
            </a:r>
            <a:r>
              <a:rPr lang="en-US" sz="2200" dirty="0" smtClean="0"/>
              <a:t>databases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Also known as </a:t>
            </a:r>
            <a:r>
              <a:rPr lang="en-US" sz="2600" i="1" dirty="0" smtClean="0"/>
              <a:t>vertical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655145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8" t="43051" r="21593" b="37915"/>
          <a:stretch>
            <a:fillRect/>
          </a:stretch>
        </p:blipFill>
        <p:spPr bwMode="auto">
          <a:xfrm>
            <a:off x="1460554" y="1219200"/>
            <a:ext cx="698812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Alternate </a:t>
            </a:r>
            <a:r>
              <a:rPr lang="en-US" dirty="0"/>
              <a:t>Architectures: Horizontal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29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600" dirty="0"/>
              <a:t>Rather than vertical, distribute servers across nodes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Example: </a:t>
            </a:r>
            <a:r>
              <a:rPr lang="en-US" sz="2200" dirty="0"/>
              <a:t>Web server “farm” for load balancing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Clients, too (peer-to-peer systems</a:t>
            </a:r>
            <a:r>
              <a:rPr lang="en-US" sz="22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Most effective for read-heavy systems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4794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Rise of Distributed Systems</a:t>
            </a:r>
          </a:p>
        </p:txBody>
      </p:sp>
      <p:sp>
        <p:nvSpPr>
          <p:cNvPr id="2181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Computer hardware prices falling, power increasing</a:t>
            </a:r>
          </a:p>
          <a:p>
            <a:pPr lvl="1"/>
            <a:r>
              <a:rPr lang="en-US" sz="2200" dirty="0"/>
              <a:t>If cars </a:t>
            </a:r>
            <a:r>
              <a:rPr lang="en-US" sz="2200" dirty="0" smtClean="0"/>
              <a:t>did </a:t>
            </a:r>
            <a:r>
              <a:rPr lang="en-US" sz="2200" dirty="0" smtClean="0"/>
              <a:t>same</a:t>
            </a:r>
            <a:r>
              <a:rPr lang="en-US" sz="2200" dirty="0"/>
              <a:t>, Rolls Royce would cost </a:t>
            </a:r>
            <a:r>
              <a:rPr lang="en-US" sz="2200" dirty="0">
                <a:solidFill>
                  <a:srgbClr val="008000"/>
                </a:solidFill>
              </a:rPr>
              <a:t>1 dollar </a:t>
            </a:r>
            <a:r>
              <a:rPr lang="en-US" sz="2200" dirty="0"/>
              <a:t>and get </a:t>
            </a:r>
            <a:r>
              <a:rPr lang="en-US" sz="2200" dirty="0">
                <a:solidFill>
                  <a:srgbClr val="008000"/>
                </a:solidFill>
              </a:rPr>
              <a:t>1 billion </a:t>
            </a:r>
            <a:r>
              <a:rPr lang="en-US" sz="2200" dirty="0"/>
              <a:t>miles per gallon (with </a:t>
            </a:r>
            <a:r>
              <a:rPr lang="en-US" sz="2200" dirty="0">
                <a:solidFill>
                  <a:srgbClr val="C00000"/>
                </a:solidFill>
              </a:rPr>
              <a:t>200 page manual </a:t>
            </a:r>
            <a:r>
              <a:rPr lang="en-US" sz="2200" dirty="0"/>
              <a:t>to open </a:t>
            </a:r>
            <a:r>
              <a:rPr lang="en-US" sz="2200" dirty="0" smtClean="0"/>
              <a:t>door</a:t>
            </a:r>
            <a:r>
              <a:rPr lang="en-US" sz="2200" dirty="0"/>
              <a:t>)</a:t>
            </a:r>
          </a:p>
          <a:p>
            <a:r>
              <a:rPr lang="en-US" sz="2400" dirty="0"/>
              <a:t>Network connectivity increasing</a:t>
            </a:r>
          </a:p>
          <a:p>
            <a:pPr lvl="1"/>
            <a:r>
              <a:rPr lang="en-US" sz="2200" dirty="0"/>
              <a:t>Everyone is connected with </a:t>
            </a:r>
            <a:r>
              <a:rPr lang="en-US" sz="2200" dirty="0" smtClean="0"/>
              <a:t>“fat” pipes, even when moving</a:t>
            </a:r>
            <a:endParaRPr lang="en-US" sz="2200" dirty="0"/>
          </a:p>
          <a:p>
            <a:r>
              <a:rPr lang="en-US" sz="2400" dirty="0"/>
              <a:t>It is </a:t>
            </a:r>
            <a:r>
              <a:rPr lang="en-US" sz="2400" i="1" dirty="0"/>
              <a:t>easy</a:t>
            </a:r>
            <a:r>
              <a:rPr lang="en-US" sz="2400" dirty="0"/>
              <a:t> to connect hardware </a:t>
            </a:r>
            <a:r>
              <a:rPr lang="en-US" sz="2400" dirty="0" smtClean="0"/>
              <a:t>together</a:t>
            </a:r>
          </a:p>
          <a:p>
            <a:pPr lvl="1"/>
            <a:r>
              <a:rPr lang="en-US" sz="2000" dirty="0" smtClean="0"/>
              <a:t>Layered abstractions have worked very well</a:t>
            </a:r>
          </a:p>
          <a:p>
            <a:pPr lvl="1"/>
            <a:endParaRPr lang="en-US" sz="2000" dirty="0"/>
          </a:p>
          <a:p>
            <a:r>
              <a:rPr lang="en-US" sz="2400" dirty="0"/>
              <a:t>Definition: a </a:t>
            </a:r>
            <a:r>
              <a:rPr lang="en-US" sz="2400" i="1" dirty="0">
                <a:solidFill>
                  <a:srgbClr val="0070C0"/>
                </a:solidFill>
              </a:rPr>
              <a:t>distributed system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is</a:t>
            </a:r>
          </a:p>
          <a:p>
            <a:pPr marL="457200" lvl="1" indent="0">
              <a:buNone/>
            </a:pPr>
            <a:r>
              <a:rPr lang="en-US" sz="2200" dirty="0" smtClean="0"/>
              <a:t>“</a:t>
            </a:r>
            <a:r>
              <a:rPr lang="en-US" sz="2200" i="1" dirty="0" smtClean="0"/>
              <a:t>A </a:t>
            </a:r>
            <a:r>
              <a:rPr lang="en-US" sz="2200" i="1" dirty="0"/>
              <a:t>collection of </a:t>
            </a:r>
            <a:r>
              <a:rPr lang="en-US" sz="2200" i="1" u="sng" dirty="0"/>
              <a:t>independent computers</a:t>
            </a:r>
            <a:r>
              <a:rPr lang="en-US" sz="2200" i="1" dirty="0"/>
              <a:t> that appears to its users as a </a:t>
            </a:r>
            <a:r>
              <a:rPr lang="en-US" sz="2200" i="1" u="sng" dirty="0"/>
              <a:t>single coherent </a:t>
            </a:r>
            <a:r>
              <a:rPr lang="en-US" sz="2200" i="1" u="sng" dirty="0" smtClean="0"/>
              <a:t>system</a:t>
            </a:r>
            <a:r>
              <a:rPr lang="en-US" sz="2200" dirty="0" smtClean="0"/>
              <a:t>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1463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49" t="42708" r="25113" b="37561"/>
          <a:stretch>
            <a:fillRect/>
          </a:stretch>
        </p:blipFill>
        <p:spPr bwMode="auto">
          <a:xfrm>
            <a:off x="152400" y="901184"/>
            <a:ext cx="6596932" cy="394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Depiction of a Distributed </a:t>
            </a:r>
            <a:r>
              <a:rPr lang="en-US" sz="4000" dirty="0"/>
              <a:t>System</a:t>
            </a:r>
          </a:p>
        </p:txBody>
      </p:sp>
      <p:sp>
        <p:nvSpPr>
          <p:cNvPr id="219139" name="Text Box 3"/>
          <p:cNvSpPr txBox="1">
            <a:spLocks noChangeArrowheads="1"/>
          </p:cNvSpPr>
          <p:nvPr/>
        </p:nvSpPr>
        <p:spPr bwMode="auto">
          <a:xfrm>
            <a:off x="489668" y="4724400"/>
            <a:ext cx="8382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 smtClean="0"/>
              <a:t>Distributed </a:t>
            </a:r>
            <a:r>
              <a:rPr lang="en-US" dirty="0"/>
              <a:t>system organized as </a:t>
            </a:r>
            <a:r>
              <a:rPr lang="en-US" dirty="0" smtClean="0"/>
              <a:t>middleware. Note </a:t>
            </a:r>
            <a:r>
              <a:rPr lang="en-US" dirty="0"/>
              <a:t>that </a:t>
            </a:r>
            <a:r>
              <a:rPr lang="en-US" dirty="0" smtClean="0"/>
              <a:t>middleware </a:t>
            </a:r>
            <a:r>
              <a:rPr lang="en-US" dirty="0"/>
              <a:t>layer extends over multiple machines.</a:t>
            </a:r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/>
              <a:t>Users can interact with </a:t>
            </a:r>
            <a:r>
              <a:rPr lang="en-US" dirty="0" smtClean="0"/>
              <a:t>system </a:t>
            </a:r>
            <a:r>
              <a:rPr lang="en-US" dirty="0"/>
              <a:t>in </a:t>
            </a:r>
            <a:r>
              <a:rPr lang="en-US" dirty="0" smtClean="0"/>
              <a:t>consistent </a:t>
            </a:r>
            <a:r>
              <a:rPr lang="en-US" dirty="0"/>
              <a:t>way, regardless of where </a:t>
            </a:r>
            <a:r>
              <a:rPr lang="en-US" dirty="0" smtClean="0"/>
              <a:t>interaction </a:t>
            </a:r>
            <a:r>
              <a:rPr lang="en-US" dirty="0"/>
              <a:t>takes </a:t>
            </a:r>
            <a:r>
              <a:rPr lang="en-US" dirty="0" smtClean="0"/>
              <a:t>place (e.g., RPC,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memcached</a:t>
            </a:r>
            <a:r>
              <a:rPr lang="en-US" dirty="0" smtClean="0"/>
              <a:t>, …</a:t>
            </a:r>
            <a:endParaRPr lang="en-US" dirty="0"/>
          </a:p>
          <a:p>
            <a:pPr marL="342900" indent="-342900"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US" dirty="0"/>
              <a:t>Note: Middleware may be “part” of application in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6650502" y="1905000"/>
            <a:ext cx="2341098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70C0"/>
                </a:solidFill>
              </a:rPr>
              <a:t>Examples:</a:t>
            </a:r>
          </a:p>
          <a:p>
            <a:pPr>
              <a:buFontTx/>
              <a:buChar char="-"/>
            </a:pPr>
            <a:r>
              <a:rPr lang="en-US" sz="1800" dirty="0" smtClean="0"/>
              <a:t> The </a:t>
            </a:r>
            <a:r>
              <a:rPr lang="en-US" sz="1800" dirty="0"/>
              <a:t>Web</a:t>
            </a:r>
          </a:p>
          <a:p>
            <a:pPr>
              <a:buFontTx/>
              <a:buChar char="-"/>
            </a:pPr>
            <a:r>
              <a:rPr lang="en-US" sz="1800" dirty="0" smtClean="0"/>
              <a:t> Processor </a:t>
            </a:r>
            <a:r>
              <a:rPr lang="en-US" dirty="0"/>
              <a:t>p</a:t>
            </a:r>
            <a:r>
              <a:rPr lang="en-US" sz="1800" dirty="0" smtClean="0"/>
              <a:t>ool</a:t>
            </a:r>
          </a:p>
          <a:p>
            <a:pPr>
              <a:buFontTx/>
              <a:buChar char="-"/>
            </a:pPr>
            <a:r>
              <a:rPr lang="en-US" dirty="0" smtClean="0"/>
              <a:t> Shared memory </a:t>
            </a:r>
            <a:r>
              <a:rPr lang="en-US" sz="1800" dirty="0" smtClean="0"/>
              <a:t>pool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smtClean="0"/>
              <a:t> Airline reservation</a:t>
            </a:r>
            <a:endParaRPr lang="en-US" sz="1800" dirty="0" smtClean="0"/>
          </a:p>
          <a:p>
            <a:r>
              <a:rPr lang="en-US" dirty="0" smtClean="0"/>
              <a:t>- Network game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337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Transparency in a Distributed System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198120" y="52578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dirty="0" smtClean="0"/>
              <a:t>(Different </a:t>
            </a:r>
            <a:r>
              <a:rPr lang="en-US" sz="2000" dirty="0"/>
              <a:t>forms of transparency in a distributed </a:t>
            </a:r>
            <a:r>
              <a:rPr lang="en-US" sz="2000" dirty="0" smtClean="0"/>
              <a:t>system)</a:t>
            </a:r>
            <a:endParaRPr lang="en-US" sz="2000" dirty="0"/>
          </a:p>
        </p:txBody>
      </p:sp>
      <p:graphicFrame>
        <p:nvGraphicFramePr>
          <p:cNvPr id="22016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381129"/>
              </p:ext>
            </p:extLst>
          </p:nvPr>
        </p:nvGraphicFramePr>
        <p:xfrm>
          <a:off x="723900" y="1524000"/>
          <a:ext cx="7467600" cy="3609340"/>
        </p:xfrm>
        <a:graphic>
          <a:graphicData uri="http://schemas.openxmlformats.org/drawingml/2006/table">
            <a:tbl>
              <a:tblPr/>
              <a:tblGrid>
                <a:gridCol w="1600200"/>
                <a:gridCol w="5867400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Transparency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Access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Hide differences in data representation and how a resource is accessed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Location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Hide where a resource is located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Migration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Hide that a resource may move to another location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Relocation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Hide that a resource may be moved to another location while in 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Replication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Hide that a resource may be copied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Concurrency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Hide that a resource may be shared by several competitive users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Failure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Hide the failure and recovery of a resource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Persistence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Hide whether a (software) resource is in memory or on disk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58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22161" y="152400"/>
            <a:ext cx="7772400" cy="1143000"/>
          </a:xfrm>
        </p:spPr>
        <p:txBody>
          <a:bodyPr/>
          <a:lstStyle/>
          <a:p>
            <a:r>
              <a:rPr lang="en-US" dirty="0"/>
              <a:t>Scalability Problems</a:t>
            </a:r>
          </a:p>
        </p:txBody>
      </p:sp>
      <p:sp>
        <p:nvSpPr>
          <p:cNvPr id="221206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06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As </a:t>
            </a:r>
            <a:r>
              <a:rPr lang="en-US" sz="2000" dirty="0" smtClean="0"/>
              <a:t>systems </a:t>
            </a:r>
            <a:r>
              <a:rPr lang="en-US" sz="2000" dirty="0"/>
              <a:t>grow, centralized solutions are limited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Consider LAN name </a:t>
            </a:r>
            <a:r>
              <a:rPr lang="en-US" sz="1800" dirty="0" smtClean="0"/>
              <a:t>resolution (ARP) </a:t>
            </a:r>
            <a:r>
              <a:rPr lang="en-US" sz="1800" dirty="0"/>
              <a:t>vs. WAN</a:t>
            </a:r>
          </a:p>
        </p:txBody>
      </p:sp>
      <p:graphicFrame>
        <p:nvGraphicFramePr>
          <p:cNvPr id="22121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36762"/>
              </p:ext>
            </p:extLst>
          </p:nvPr>
        </p:nvGraphicFramePr>
        <p:xfrm>
          <a:off x="773137" y="2133600"/>
          <a:ext cx="7639050" cy="2087880"/>
        </p:xfrm>
        <a:graphic>
          <a:graphicData uri="http://schemas.openxmlformats.org/drawingml/2006/table">
            <a:tbl>
              <a:tblPr/>
              <a:tblGrid>
                <a:gridCol w="2855913"/>
                <a:gridCol w="478313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Concept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Example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Centralized services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single server for all users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Centralized data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single on-line telephone book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Centralized algorithms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150000"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Doing routing based on complete information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1214" name="Rectangle 30"/>
          <p:cNvSpPr>
            <a:spLocks noChangeArrowheads="1"/>
          </p:cNvSpPr>
          <p:nvPr/>
        </p:nvSpPr>
        <p:spPr bwMode="auto">
          <a:xfrm>
            <a:off x="706462" y="4572000"/>
            <a:ext cx="7772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kumimoji="1" lang="en-US" sz="2000" dirty="0" smtClean="0">
                <a:cs typeface="Calibri" pitchFamily="34" charset="0"/>
              </a:rPr>
              <a:t>Ideally, can collect information in distributed fashion and distribute in  distributed fashion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kumimoji="1" lang="en-US" sz="2000" dirty="0" smtClean="0">
                <a:cs typeface="Calibri" pitchFamily="34" charset="0"/>
              </a:rPr>
              <a:t>But sometimes</a:t>
            </a:r>
            <a:r>
              <a:rPr kumimoji="1" lang="en-US" sz="2000" dirty="0">
                <a:cs typeface="Calibri" pitchFamily="34" charset="0"/>
              </a:rPr>
              <a:t>, hard to avoid </a:t>
            </a:r>
            <a:r>
              <a:rPr kumimoji="1" lang="en-US" sz="2000" dirty="0" smtClean="0">
                <a:cs typeface="Calibri" pitchFamily="34" charset="0"/>
              </a:rPr>
              <a:t>(e.g., consider money in a </a:t>
            </a:r>
            <a:r>
              <a:rPr kumimoji="1" lang="en-US" sz="2000" dirty="0">
                <a:cs typeface="Calibri" pitchFamily="34" charset="0"/>
              </a:rPr>
              <a:t>bank)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kumimoji="1" lang="en-US" sz="2000" dirty="0" smtClean="0">
                <a:cs typeface="Calibri" pitchFamily="34" charset="0"/>
              </a:rPr>
              <a:t>Challenges</a:t>
            </a:r>
            <a:r>
              <a:rPr kumimoji="1" lang="en-US" sz="2000" dirty="0">
                <a:cs typeface="Calibri" pitchFamily="34" charset="0"/>
              </a:rPr>
              <a:t>: </a:t>
            </a:r>
            <a:r>
              <a:rPr kumimoji="1" lang="en-US" sz="2000" dirty="0" smtClean="0">
                <a:cs typeface="Calibri" pitchFamily="34" charset="0"/>
              </a:rPr>
              <a:t>geography</a:t>
            </a:r>
            <a:r>
              <a:rPr kumimoji="1" lang="en-US" sz="2000" dirty="0">
                <a:cs typeface="Calibri" pitchFamily="34" charset="0"/>
              </a:rPr>
              <a:t>, ownership domains, time </a:t>
            </a:r>
            <a:r>
              <a:rPr kumimoji="1" lang="en-US" sz="2000" dirty="0" smtClean="0">
                <a:cs typeface="Calibri" pitchFamily="34" charset="0"/>
              </a:rPr>
              <a:t>synchronization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kumimoji="1" lang="en-US" sz="1200" dirty="0">
              <a:cs typeface="Calibri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kumimoji="1" lang="en-US" sz="2000" dirty="0" smtClean="0">
                <a:cs typeface="Calibri" pitchFamily="34" charset="0"/>
              </a:rPr>
              <a:t>Scaling techniques</a:t>
            </a:r>
            <a:r>
              <a:rPr kumimoji="1" lang="en-US" sz="2000" dirty="0" smtClean="0">
                <a:cs typeface="Calibri" pitchFamily="34" charset="0"/>
              </a:rPr>
              <a:t>?  </a:t>
            </a:r>
            <a:r>
              <a:rPr kumimoji="1" lang="en-US" sz="2000" dirty="0" smtClean="0">
                <a:cs typeface="Calibri" pitchFamily="34" charset="0"/>
                <a:sym typeface="Wingdings" panose="05000000000000000000" pitchFamily="2" charset="2"/>
              </a:rPr>
              <a:t></a:t>
            </a:r>
            <a:r>
              <a:rPr kumimoji="1" lang="en-US" sz="2000" dirty="0" smtClean="0">
                <a:cs typeface="Calibri" pitchFamily="34" charset="0"/>
              </a:rPr>
              <a:t> </a:t>
            </a:r>
            <a:r>
              <a:rPr kumimoji="1" lang="en-US" sz="2000" dirty="0">
                <a:cs typeface="Calibri" pitchFamily="34" charset="0"/>
              </a:rPr>
              <a:t>H</a:t>
            </a:r>
            <a:r>
              <a:rPr kumimoji="1" lang="en-US" sz="2000" dirty="0" smtClean="0">
                <a:cs typeface="Calibri" pitchFamily="34" charset="0"/>
              </a:rPr>
              <a:t>iding latency, distribution, replication (next)</a:t>
            </a:r>
            <a:endParaRPr kumimoji="1" lang="en-US" sz="2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27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44" t="37749" r="16615" b="33511"/>
          <a:stretch>
            <a:fillRect/>
          </a:stretch>
        </p:blipFill>
        <p:spPr bwMode="auto">
          <a:xfrm>
            <a:off x="838200" y="3031579"/>
            <a:ext cx="6705600" cy="3734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Scaling </a:t>
            </a:r>
            <a:r>
              <a:rPr lang="en-US" dirty="0" smtClean="0"/>
              <a:t>Technique: </a:t>
            </a:r>
            <a:r>
              <a:rPr lang="en-US" dirty="0"/>
              <a:t>Hiding Communication Latency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838200" y="1447800"/>
            <a:ext cx="7620000" cy="1828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+mn-lt"/>
              </a:rPr>
              <a:t>Especially important for interactive applications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+mn-lt"/>
              </a:rPr>
              <a:t>If possible, do </a:t>
            </a:r>
            <a:r>
              <a:rPr lang="en-US" sz="2000" i="1" dirty="0">
                <a:latin typeface="+mn-lt"/>
              </a:rPr>
              <a:t>asynchronous </a:t>
            </a:r>
            <a:r>
              <a:rPr lang="en-US" sz="2000" i="1" dirty="0" smtClean="0">
                <a:latin typeface="+mn-lt"/>
              </a:rPr>
              <a:t>communication</a:t>
            </a:r>
            <a:r>
              <a:rPr lang="en-US" sz="2000" dirty="0" smtClean="0">
                <a:latin typeface="+mn-lt"/>
              </a:rPr>
              <a:t> – continue working so user does not notice delay</a:t>
            </a:r>
            <a:endParaRPr lang="en-US" sz="2000" i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1800" dirty="0">
                <a:latin typeface="+mn-lt"/>
              </a:rPr>
              <a:t>	- Not always possible when client has nothing to </a:t>
            </a:r>
            <a:r>
              <a:rPr lang="en-US" sz="1800" dirty="0" smtClean="0">
                <a:latin typeface="+mn-lt"/>
              </a:rPr>
              <a:t>do</a:t>
            </a:r>
            <a:endParaRPr lang="en-US" sz="18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+mn-lt"/>
              </a:rPr>
              <a:t>Instead, can hide latencies</a:t>
            </a:r>
          </a:p>
        </p:txBody>
      </p:sp>
    </p:spTree>
    <p:extLst>
      <p:ext uri="{BB962C8B-B14F-4D97-AF65-F5344CB8AC3E}">
        <p14:creationId xmlns:p14="http://schemas.microsoft.com/office/powerpoint/2010/main" val="1668004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83455" y="1618311"/>
            <a:ext cx="8205788" cy="2444750"/>
            <a:chOff x="230" y="576"/>
            <a:chExt cx="5504" cy="1757"/>
          </a:xfrm>
        </p:grpSpPr>
        <p:sp>
          <p:nvSpPr>
            <p:cNvPr id="81927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Root DNS Servers</a:t>
              </a:r>
            </a:p>
          </p:txBody>
        </p:sp>
        <p:sp>
          <p:nvSpPr>
            <p:cNvPr id="81928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com DNS servers</a:t>
              </a:r>
            </a:p>
          </p:txBody>
        </p:sp>
        <p:sp>
          <p:nvSpPr>
            <p:cNvPr id="81929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org DNS servers</a:t>
              </a:r>
            </a:p>
          </p:txBody>
        </p:sp>
        <p:sp>
          <p:nvSpPr>
            <p:cNvPr id="81930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edu DNS servers</a:t>
              </a:r>
            </a:p>
          </p:txBody>
        </p:sp>
        <p:sp>
          <p:nvSpPr>
            <p:cNvPr id="81931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2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3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poly.edu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5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6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7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39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0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3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5" name="Rectangle 2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z="3600" dirty="0" smtClean="0"/>
              <a:t>Scaling </a:t>
            </a:r>
            <a:r>
              <a:rPr lang="en-US" sz="3600" dirty="0" smtClean="0"/>
              <a:t>Technique: </a:t>
            </a:r>
            <a:r>
              <a:rPr lang="en-US" sz="3600" dirty="0" smtClean="0"/>
              <a:t>Distribution</a:t>
            </a:r>
          </a:p>
        </p:txBody>
      </p:sp>
      <p:sp>
        <p:nvSpPr>
          <p:cNvPr id="81926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590110" y="4419600"/>
            <a:ext cx="8172450" cy="22383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/>
              <a:t>Client wants </a:t>
            </a:r>
            <a:r>
              <a:rPr lang="en-US" sz="2400" u="sng" dirty="0" smtClean="0">
                <a:solidFill>
                  <a:srgbClr val="00B0F0"/>
                </a:solidFill>
              </a:rPr>
              <a:t>IP</a:t>
            </a:r>
            <a:r>
              <a:rPr lang="en-US" sz="2400" u="sng" dirty="0" smtClean="0"/>
              <a:t> for </a:t>
            </a:r>
            <a:r>
              <a:rPr lang="en-US" sz="2400" u="sng" dirty="0" smtClean="0">
                <a:solidFill>
                  <a:srgbClr val="00B0F0"/>
                </a:solidFill>
              </a:rPr>
              <a:t>www.amazon.com</a:t>
            </a:r>
            <a:r>
              <a:rPr lang="en-US" sz="2400" u="sng" dirty="0" smtClean="0"/>
              <a:t> (</a:t>
            </a:r>
            <a:r>
              <a:rPr lang="en-US" sz="2400" i="1" u="sng" dirty="0" smtClean="0"/>
              <a:t>approximation</a:t>
            </a:r>
            <a:r>
              <a:rPr lang="en-US" sz="2400" u="sng" dirty="0" smtClean="0"/>
              <a:t>):</a:t>
            </a:r>
          </a:p>
          <a:p>
            <a:pPr marL="457200" indent="-457200">
              <a:buClr>
                <a:srgbClr val="008000"/>
              </a:buClr>
              <a:buFont typeface="+mj-lt"/>
              <a:buAutoNum type="arabicPeriod"/>
            </a:pPr>
            <a:r>
              <a:rPr lang="en-US" sz="2000" dirty="0" smtClean="0"/>
              <a:t>Client queries root server to find .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2000" dirty="0" smtClean="0"/>
              <a:t> DNS server</a:t>
            </a:r>
          </a:p>
          <a:p>
            <a:pPr marL="457200" indent="-457200">
              <a:buClr>
                <a:srgbClr val="008000"/>
              </a:buClr>
              <a:buFont typeface="+mj-lt"/>
              <a:buAutoNum type="arabicPeriod"/>
            </a:pPr>
            <a:r>
              <a:rPr lang="en-US" sz="2000" dirty="0" smtClean="0"/>
              <a:t>Client queries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.com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smtClean="0"/>
              <a:t>DNS server to get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000" dirty="0" smtClean="0"/>
              <a:t> DNS server</a:t>
            </a:r>
          </a:p>
          <a:p>
            <a:pPr marL="457200" indent="-457200">
              <a:buClr>
                <a:srgbClr val="008000"/>
              </a:buClr>
              <a:buFont typeface="+mj-lt"/>
              <a:buAutoNum type="arabicPeriod"/>
            </a:pPr>
            <a:r>
              <a:rPr lang="en-US" sz="2000" dirty="0" smtClean="0"/>
              <a:t>Client queries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000" dirty="0" smtClean="0"/>
              <a:t> DNS server to get IP address for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www.amazon.com</a:t>
            </a:r>
          </a:p>
        </p:txBody>
      </p:sp>
      <p:sp>
        <p:nvSpPr>
          <p:cNvPr id="3" name="Oval 2"/>
          <p:cNvSpPr/>
          <p:nvPr/>
        </p:nvSpPr>
        <p:spPr>
          <a:xfrm>
            <a:off x="2001168" y="3486109"/>
            <a:ext cx="1492368" cy="256226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1966" y="3069972"/>
            <a:ext cx="327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?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6557" y="162651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1.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74135" y="232754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2.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43754" y="309412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3.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866335" y="963761"/>
            <a:ext cx="762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000" dirty="0" smtClean="0">
                <a:latin typeface="+mn-lt"/>
              </a:rPr>
              <a:t>Spread </a:t>
            </a:r>
            <a:r>
              <a:rPr lang="en-US" sz="2000" dirty="0" smtClean="0">
                <a:latin typeface="+mn-lt"/>
              </a:rPr>
              <a:t>information/processing to more than one location</a:t>
            </a:r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88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</a:t>
            </a:r>
            <a:r>
              <a:rPr lang="en-US" dirty="0" smtClean="0"/>
              <a:t>Technique: </a:t>
            </a:r>
            <a:r>
              <a:rPr lang="en-US" dirty="0"/>
              <a:t>Replication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Copy of information to increase availability and decrease centralized load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Example: File caching is replication decision made by client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Example: CDNs (e.g., Akamai) for Web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Example</a:t>
            </a:r>
            <a:r>
              <a:rPr lang="en-US" dirty="0"/>
              <a:t>: P2P networks </a:t>
            </a:r>
            <a:r>
              <a:rPr lang="en-US" dirty="0" smtClean="0"/>
              <a:t>(e.g., </a:t>
            </a:r>
            <a:r>
              <a:rPr lang="en-US" dirty="0" err="1" smtClean="0"/>
              <a:t>BitTorrent</a:t>
            </a:r>
            <a:r>
              <a:rPr lang="en-US" dirty="0" smtClean="0"/>
              <a:t>) </a:t>
            </a:r>
            <a:r>
              <a:rPr lang="en-US" dirty="0"/>
              <a:t>distribute copies uniformly or in proportion to use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Issue</a:t>
            </a:r>
            <a:r>
              <a:rPr lang="en-US" dirty="0"/>
              <a:t>: Consistency of replicated information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Web </a:t>
            </a:r>
            <a:r>
              <a:rPr lang="en-US" dirty="0" smtClean="0"/>
              <a:t>browser </a:t>
            </a:r>
            <a:r>
              <a:rPr lang="en-US" dirty="0" smtClean="0"/>
              <a:t>cache or NFS cache – how to tell it is out of date?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76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1034</Words>
  <Application>Microsoft Office PowerPoint</Application>
  <PresentationFormat>On-screen Show (4:3)</PresentationFormat>
  <Paragraphs>179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Distributed Computing Systems</vt:lpstr>
      <vt:lpstr>Outline</vt:lpstr>
      <vt:lpstr>The Rise of Distributed Systems</vt:lpstr>
      <vt:lpstr>Depiction of a Distributed System</vt:lpstr>
      <vt:lpstr>Transparency in a Distributed System</vt:lpstr>
      <vt:lpstr>Scalability Problems</vt:lpstr>
      <vt:lpstr>Scaling Technique: Hiding Communication Latency</vt:lpstr>
      <vt:lpstr>Scaling Technique: Distribution</vt:lpstr>
      <vt:lpstr>Scaling Technique: Replication</vt:lpstr>
      <vt:lpstr>Outline</vt:lpstr>
      <vt:lpstr>Software Concepts</vt:lpstr>
      <vt:lpstr>Distributing Single-Computer Operating Systems</vt:lpstr>
      <vt:lpstr>Distributed Operating Systems</vt:lpstr>
      <vt:lpstr>Network Operating System</vt:lpstr>
      <vt:lpstr>Network Operating System</vt:lpstr>
      <vt:lpstr>Network Operating System</vt:lpstr>
      <vt:lpstr>Positioning Middleware</vt:lpstr>
      <vt:lpstr>Outline</vt:lpstr>
      <vt:lpstr>Clients and Servers</vt:lpstr>
      <vt:lpstr>Client-Server Implementation Levels</vt:lpstr>
      <vt:lpstr>Multitiered Architectures</vt:lpstr>
      <vt:lpstr>Multitiered Architectures: 3 tiers</vt:lpstr>
      <vt:lpstr>Alternate Architectures: Horizontal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Computing Systems</dc:title>
  <dc:creator>Mark Claypool</dc:creator>
  <cp:lastModifiedBy>Mark Claypool</cp:lastModifiedBy>
  <cp:revision>20</cp:revision>
  <cp:lastPrinted>2014-04-09T15:40:51Z</cp:lastPrinted>
  <dcterms:created xsi:type="dcterms:W3CDTF">2011-11-08T00:35:30Z</dcterms:created>
  <dcterms:modified xsi:type="dcterms:W3CDTF">2014-04-15T10:11:46Z</dcterms:modified>
</cp:coreProperties>
</file>