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5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0F62-4B92-4ABA-AC1B-964B95E26A4F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AE5B3-6FBA-4564-90A9-25AFCD3CD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72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78A32-1306-482C-B8D4-C63B15FD7E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BB530-C28B-4991-9494-2C216E48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08288" y="508000"/>
            <a:ext cx="3449637" cy="2587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5918" y="3265885"/>
            <a:ext cx="6777567" cy="3095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9" tIns="45265" rIns="90529" bIns="452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Length field makes it easier for OS to handle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6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E2A8-AE46-436E-9C54-066E2E0058EC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eej.us/guide/bg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smtClean="0"/>
              <a:t>Computing Systems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Sockets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88878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Address Structure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in_addr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in_addr_t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s_addr</a:t>
            </a:r>
            <a:r>
              <a:rPr lang="en-US" sz="2000" dirty="0" smtClean="0">
                <a:latin typeface="Courier New" pitchFamily="49" charset="0"/>
              </a:rPr>
              <a:t>;        </a:t>
            </a:r>
            <a:r>
              <a:rPr lang="en-US" sz="2000" i="1" dirty="0" smtClean="0">
                <a:solidFill>
                  <a:srgbClr val="009900"/>
                </a:solidFill>
              </a:rPr>
              <a:t>/* 32-bit IPv4 addresses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unit8_t</a:t>
            </a: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</a:rPr>
              <a:t>sin_len</a:t>
            </a:r>
            <a:r>
              <a:rPr lang="en-US" sz="2000" dirty="0" smtClean="0">
                <a:latin typeface="Courier New" pitchFamily="49" charset="0"/>
              </a:rPr>
              <a:t>;    </a:t>
            </a:r>
            <a:r>
              <a:rPr lang="en-US" sz="2000" i="1" dirty="0" smtClean="0">
                <a:solidFill>
                  <a:srgbClr val="009900"/>
                </a:solidFill>
              </a:rPr>
              <a:t>/* length of structure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sa_family_</a:t>
            </a:r>
            <a:r>
              <a:rPr lang="en-US" sz="2000" dirty="0" err="1" smtClean="0"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sin_family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i="1" dirty="0" smtClean="0">
                <a:solidFill>
                  <a:srgbClr val="009900"/>
                </a:solidFill>
              </a:rPr>
              <a:t>/* AF_INET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in_port_t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sin_port</a:t>
            </a:r>
            <a:r>
              <a:rPr lang="en-US" sz="2000" dirty="0" smtClean="0">
                <a:latin typeface="Courier New" pitchFamily="49" charset="0"/>
              </a:rPr>
              <a:t>;   </a:t>
            </a:r>
            <a:r>
              <a:rPr lang="en-US" sz="2000" i="1" dirty="0" smtClean="0">
                <a:solidFill>
                  <a:srgbClr val="009900"/>
                </a:solidFill>
              </a:rPr>
              <a:t>/* TCP/UDP Port </a:t>
            </a:r>
            <a:r>
              <a:rPr lang="en-US" sz="2000" i="1" dirty="0" err="1" smtClean="0">
                <a:solidFill>
                  <a:srgbClr val="009900"/>
                </a:solidFill>
              </a:rPr>
              <a:t>num</a:t>
            </a:r>
            <a:r>
              <a:rPr lang="en-US" sz="2000" i="1" dirty="0" smtClean="0">
                <a:solidFill>
                  <a:srgbClr val="009900"/>
                </a:solidFill>
              </a:rPr>
              <a:t>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in_addr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sin_addr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i="1" dirty="0" smtClean="0">
                <a:solidFill>
                  <a:srgbClr val="009900"/>
                </a:solidFill>
              </a:rPr>
              <a:t>/* IPv4 address (above)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char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sin_zero</a:t>
            </a:r>
            <a:r>
              <a:rPr lang="en-US" sz="2000" dirty="0" smtClean="0">
                <a:latin typeface="Courier New" pitchFamily="49" charset="0"/>
              </a:rPr>
              <a:t>[8];        </a:t>
            </a:r>
            <a:r>
              <a:rPr lang="en-US" sz="2000" i="1" dirty="0" smtClean="0">
                <a:solidFill>
                  <a:srgbClr val="009900"/>
                </a:solidFill>
              </a:rPr>
              <a:t>/* unused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  <a:endParaRPr lang="en-US" sz="2000" b="1" dirty="0" smtClean="0"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re also “generic” and “IPv6” socket structures</a:t>
            </a:r>
            <a:endParaRPr lang="en-US" sz="20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1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14379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7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2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14374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75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8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366699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socket()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u="sng" dirty="0" smtClean="0">
                <a:latin typeface="Courier New" pitchFamily="49" charset="0"/>
              </a:rPr>
              <a:t>socket</a:t>
            </a:r>
            <a:r>
              <a:rPr lang="en-US" sz="2200" dirty="0" smtClean="0">
                <a:latin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family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type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protocol</a:t>
            </a:r>
            <a:r>
              <a:rPr lang="en-US" sz="2200" dirty="0" smtClean="0">
                <a:latin typeface="Courier New" pitchFamily="49" charset="0"/>
              </a:rPr>
              <a:t>);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a socket, giving access to transport layer service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family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AF_INET (IPv4), AF_INET6 (IPv6), AF_LOCAL (local Unix),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AF_ROUTE (access to routing tables), AF_KEY (for encryption)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type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SOCK_STREAM (TCP), SOCK_DGRAM (UDP)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SOCK_RAW (for special IP packets, PING, etc.  Must be root)</a:t>
            </a:r>
          </a:p>
          <a:p>
            <a:pPr lvl="2" defTabSz="914400">
              <a:lnSpc>
                <a:spcPct val="90000"/>
              </a:lnSpc>
            </a:pPr>
            <a:r>
              <a:rPr lang="en-US" sz="1900" dirty="0" err="1" smtClean="0"/>
              <a:t>setuid</a:t>
            </a:r>
            <a:r>
              <a:rPr lang="en-US" sz="1900" dirty="0" smtClean="0"/>
              <a:t> bit  </a:t>
            </a:r>
            <a:r>
              <a:rPr lang="en-US" sz="1500" dirty="0" smtClean="0">
                <a:latin typeface="Courier New" pitchFamily="49" charset="0"/>
              </a:rPr>
              <a:t>(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rws</a:t>
            </a:r>
            <a:r>
              <a:rPr lang="en-US" sz="1900" dirty="0" err="1" smtClean="0">
                <a:latin typeface="Courier New" pitchFamily="49" charset="0"/>
              </a:rPr>
              <a:t>r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xr</a:t>
            </a:r>
            <a:r>
              <a:rPr lang="en-US" sz="1900" dirty="0" smtClean="0">
                <a:latin typeface="Courier New" pitchFamily="49" charset="0"/>
              </a:rPr>
              <a:t>-x </a:t>
            </a:r>
            <a:r>
              <a:rPr lang="en-US" sz="1900" dirty="0" smtClean="0">
                <a:latin typeface="Courier New" pitchFamily="49" charset="0"/>
              </a:rPr>
              <a:t>root 2014 /</a:t>
            </a:r>
            <a:r>
              <a:rPr lang="en-US" sz="1900" dirty="0" err="1" smtClean="0">
                <a:latin typeface="Courier New" pitchFamily="49" charset="0"/>
              </a:rPr>
              <a:t>sbin</a:t>
            </a:r>
            <a:r>
              <a:rPr lang="en-US" sz="1900" dirty="0" smtClean="0">
                <a:latin typeface="Courier New" pitchFamily="49" charset="0"/>
              </a:rPr>
              <a:t>/ping*)</a:t>
            </a:r>
            <a:endParaRPr lang="en-US" sz="1900" dirty="0" smtClean="0"/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protocol</a:t>
            </a:r>
            <a:r>
              <a:rPr lang="en-US" sz="3000" dirty="0" smtClean="0"/>
              <a:t> is 0 (used for some raw socket options)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dirty="0" smtClean="0"/>
              <a:t>upon success returns socket descriptor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Integer, like file descriptor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Return -1 if failure</a:t>
            </a:r>
          </a:p>
        </p:txBody>
      </p:sp>
    </p:spTree>
    <p:extLst>
      <p:ext uri="{BB962C8B-B14F-4D97-AF65-F5344CB8AC3E}">
        <p14:creationId xmlns:p14="http://schemas.microsoft.com/office/powerpoint/2010/main" val="236584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0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bind()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21074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i="1" dirty="0" err="1" smtClean="0"/>
              <a:t>sockfd</a:t>
            </a:r>
            <a:r>
              <a:rPr lang="en-US" dirty="0" smtClean="0"/>
              <a:t> is socket descriptor from </a:t>
            </a:r>
            <a:r>
              <a:rPr lang="en-US" dirty="0" smtClean="0">
                <a:latin typeface="Courier New" pitchFamily="49" charset="0"/>
              </a:rPr>
              <a:t>socket()</a:t>
            </a:r>
          </a:p>
          <a:p>
            <a:pPr>
              <a:lnSpc>
                <a:spcPct val="90000"/>
              </a:lnSpc>
            </a:pPr>
            <a:r>
              <a:rPr lang="en-US" i="1" dirty="0" err="1" smtClean="0"/>
              <a:t>myaddr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pointer </a:t>
            </a:r>
            <a:r>
              <a:rPr lang="en-US" dirty="0" smtClean="0"/>
              <a:t>to address </a:t>
            </a:r>
            <a:r>
              <a:rPr lang="en-US" dirty="0" err="1" smtClean="0"/>
              <a:t>struct</a:t>
            </a:r>
            <a:r>
              <a:rPr lang="en-US" dirty="0" smtClean="0"/>
              <a:t> with: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port number</a:t>
            </a:r>
            <a:r>
              <a:rPr lang="en-US" dirty="0" smtClean="0"/>
              <a:t> and </a:t>
            </a:r>
            <a:r>
              <a:rPr lang="en-US" i="1" dirty="0" smtClean="0"/>
              <a:t>IP address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port is 0, then host will pick ephemeral port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not usually for server (exception RPC port-map)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IP address ==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dirty="0" smtClean="0"/>
              <a:t> (unless multiple </a:t>
            </a:r>
            <a:r>
              <a:rPr lang="en-US" dirty="0" err="1" smtClean="0"/>
              <a:t>nics</a:t>
            </a:r>
            <a:r>
              <a:rPr lang="en-US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i="1" dirty="0" err="1" smtClean="0"/>
              <a:t>addrlen</a:t>
            </a:r>
            <a:r>
              <a:rPr lang="en-US" dirty="0" smtClean="0"/>
              <a:t> is length of structure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returns 0 if ok, -1 on error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EADDRINUSE</a:t>
            </a:r>
            <a:r>
              <a:rPr lang="en-US" dirty="0" smtClean="0"/>
              <a:t> (“Address already in use”)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u="sng" dirty="0">
                <a:latin typeface="Courier New" pitchFamily="49" charset="0"/>
              </a:rPr>
              <a:t>bind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sockfd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sockaddr</a:t>
            </a:r>
            <a:r>
              <a:rPr lang="en-US" sz="2000" dirty="0">
                <a:latin typeface="Courier New" pitchFamily="49" charset="0"/>
              </a:rPr>
              <a:t> *</a:t>
            </a:r>
            <a:r>
              <a:rPr lang="en-US" sz="2000" i="1" dirty="0" err="1">
                <a:latin typeface="Courier New" pitchFamily="49" charset="0"/>
              </a:rPr>
              <a:t>myaddr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 eaLnBrk="1" hangingPunct="1"/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socklen_t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addrlen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>
                <a:cs typeface="Times New Roman" pitchFamily="18" charset="0"/>
              </a:rPr>
              <a:t>Assign </a:t>
            </a:r>
            <a:r>
              <a:rPr lang="en-US" dirty="0" smtClean="0">
                <a:cs typeface="Times New Roman" pitchFamily="18" charset="0"/>
              </a:rPr>
              <a:t>local </a:t>
            </a:r>
            <a:r>
              <a:rPr lang="en-US" dirty="0">
                <a:cs typeface="Times New Roman" pitchFamily="18" charset="0"/>
              </a:rPr>
              <a:t>protocol address (“name”) to </a:t>
            </a:r>
            <a:r>
              <a:rPr lang="en-US" dirty="0" smtClean="0">
                <a:cs typeface="Times New Roman" pitchFamily="18" charset="0"/>
              </a:rPr>
              <a:t>socket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5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23850"/>
            <a:ext cx="7770813" cy="912813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listen()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40995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smtClean="0"/>
              <a:t>backlog</a:t>
            </a:r>
            <a:r>
              <a:rPr lang="en-US" sz="2800" dirty="0" smtClean="0"/>
              <a:t> is maximum number of </a:t>
            </a:r>
            <a:r>
              <a:rPr lang="en-US" sz="2800" i="1" dirty="0" smtClean="0"/>
              <a:t>incomplete</a:t>
            </a:r>
            <a:r>
              <a:rPr lang="en-US" sz="2800" dirty="0" smtClean="0"/>
              <a:t> connections</a:t>
            </a:r>
          </a:p>
          <a:p>
            <a:pPr lvl="1"/>
            <a:r>
              <a:rPr lang="en-US" sz="2400" dirty="0" smtClean="0"/>
              <a:t>historically 5</a:t>
            </a:r>
          </a:p>
          <a:p>
            <a:pPr lvl="1"/>
            <a:r>
              <a:rPr lang="en-US" sz="2400" dirty="0" smtClean="0"/>
              <a:t>rarely above 15 on a even moderately busy Web server!</a:t>
            </a:r>
          </a:p>
          <a:p>
            <a:r>
              <a:rPr lang="en-US" sz="2800" dirty="0" smtClean="0"/>
              <a:t>sockets default to active (for client)</a:t>
            </a:r>
          </a:p>
          <a:p>
            <a:pPr lvl="1"/>
            <a:r>
              <a:rPr lang="en-US" sz="2400" dirty="0" smtClean="0"/>
              <a:t>change to passive so OS will accept connection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1256069"/>
            <a:ext cx="8305800" cy="96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u="sng" baseline="-25000" dirty="0">
                <a:latin typeface="Courier New" pitchFamily="49" charset="0"/>
              </a:rPr>
              <a:t>listen</a:t>
            </a:r>
            <a:r>
              <a:rPr lang="en-US" sz="4000" baseline="-25000" dirty="0">
                <a:latin typeface="Courier New" pitchFamily="49" charset="0"/>
              </a:rPr>
              <a:t>(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 err="1">
                <a:latin typeface="Courier New" pitchFamily="49" charset="0"/>
              </a:rPr>
              <a:t>sockfd</a:t>
            </a:r>
            <a:r>
              <a:rPr lang="en-US" sz="4000" baseline="-25000" dirty="0">
                <a:latin typeface="Courier New" pitchFamily="49" charset="0"/>
              </a:rPr>
              <a:t>, 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>
                <a:latin typeface="Courier New" pitchFamily="49" charset="0"/>
              </a:rPr>
              <a:t>backlog</a:t>
            </a:r>
            <a:r>
              <a:rPr lang="en-US" sz="4000" baseline="-25000" dirty="0">
                <a:latin typeface="Courier New" pitchFamily="49" charset="0"/>
              </a:rPr>
              <a:t>);</a:t>
            </a:r>
            <a:endParaRPr lang="en-US" sz="3600" baseline="-25000" dirty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4400" baseline="-25000" dirty="0" smtClean="0">
                <a:cs typeface="Times New Roman" pitchFamily="18" charset="0"/>
              </a:rPr>
              <a:t>Change </a:t>
            </a:r>
            <a:r>
              <a:rPr lang="en-US" sz="4400" baseline="-25000" dirty="0">
                <a:cs typeface="Times New Roman" pitchFamily="18" charset="0"/>
              </a:rPr>
              <a:t>socket state </a:t>
            </a:r>
            <a:r>
              <a:rPr lang="en-US" sz="4400" baseline="-25000" dirty="0" smtClean="0">
                <a:cs typeface="Times New Roman" pitchFamily="18" charset="0"/>
              </a:rPr>
              <a:t>(to passive) for </a:t>
            </a:r>
            <a:r>
              <a:rPr lang="en-US" sz="4400" baseline="-25000" dirty="0">
                <a:cs typeface="Times New Roman" pitchFamily="18" charset="0"/>
              </a:rPr>
              <a:t>TCP </a:t>
            </a:r>
            <a:r>
              <a:rPr lang="en-US" sz="4400" baseline="-25000" dirty="0" smtClean="0">
                <a:cs typeface="Times New Roman" pitchFamily="18" charset="0"/>
              </a:rPr>
              <a:t>server</a:t>
            </a:r>
            <a:endParaRPr lang="en-US" sz="3600" baseline="-25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2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accept()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153400" cy="356235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err="1" smtClean="0"/>
              <a:t>cliaddr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addrlen</a:t>
            </a:r>
            <a:r>
              <a:rPr lang="en-US" sz="2800" dirty="0" smtClean="0"/>
              <a:t> return protocol address from client</a:t>
            </a:r>
          </a:p>
          <a:p>
            <a:r>
              <a:rPr lang="en-US" sz="2800" dirty="0" smtClean="0"/>
              <a:t>returns brand new descriptor, created by OS</a:t>
            </a:r>
          </a:p>
          <a:p>
            <a:r>
              <a:rPr lang="en-US" sz="2800" dirty="0" smtClean="0"/>
              <a:t>note, if create new process or thread, can create concurrent server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u="sng" dirty="0">
                <a:latin typeface="Courier New" pitchFamily="49" charset="0"/>
              </a:rPr>
              <a:t>accept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</a:rPr>
              <a:t>sockfd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*</a:t>
            </a:r>
            <a:r>
              <a:rPr lang="en-US" i="1" dirty="0" err="1">
                <a:latin typeface="Courier New" pitchFamily="49" charset="0"/>
              </a:rPr>
              <a:t>cliaddr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socklen_t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i="1" dirty="0" err="1">
                <a:latin typeface="Courier New" pitchFamily="49" charset="0"/>
              </a:rPr>
              <a:t>addrlen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2800" dirty="0" smtClean="0"/>
              <a:t>Return </a:t>
            </a:r>
            <a:r>
              <a:rPr lang="en-US" sz="2800" dirty="0"/>
              <a:t>next completed connection.</a:t>
            </a: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1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close()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40386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dirty="0" smtClean="0"/>
              <a:t>closes socket for reading/writing</a:t>
            </a:r>
          </a:p>
          <a:p>
            <a:pPr lvl="1"/>
            <a:r>
              <a:rPr lang="en-US" sz="2400" dirty="0" smtClean="0"/>
              <a:t>returns (doesn’t block)</a:t>
            </a:r>
          </a:p>
          <a:p>
            <a:pPr lvl="1"/>
            <a:r>
              <a:rPr lang="en-US" sz="2400" dirty="0" smtClean="0"/>
              <a:t>attempts to send any unsent data</a:t>
            </a:r>
          </a:p>
          <a:p>
            <a:pPr lvl="1"/>
            <a:r>
              <a:rPr lang="en-US" sz="2400" dirty="0" smtClean="0"/>
              <a:t>socket option SO_LINGER</a:t>
            </a:r>
          </a:p>
          <a:p>
            <a:pPr lvl="2"/>
            <a:r>
              <a:rPr lang="en-US" sz="2000" dirty="0" smtClean="0"/>
              <a:t>block until data sent</a:t>
            </a:r>
          </a:p>
          <a:p>
            <a:pPr lvl="2"/>
            <a:r>
              <a:rPr lang="en-US" sz="2000" dirty="0" smtClean="0"/>
              <a:t>or discard any remaining data</a:t>
            </a:r>
          </a:p>
          <a:p>
            <a:pPr lvl="1"/>
            <a:r>
              <a:rPr lang="en-US" sz="2400" dirty="0" smtClean="0"/>
              <a:t>returns -1 if error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1150374"/>
            <a:ext cx="4240263" cy="9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u="sng" baseline="-25000" dirty="0">
                <a:latin typeface="Courier New" pitchFamily="49" charset="0"/>
              </a:rPr>
              <a:t>close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i="1" baseline="-25000" dirty="0">
                <a:latin typeface="Courier New" pitchFamily="49" charset="0"/>
              </a:rPr>
              <a:t>)</a:t>
            </a:r>
            <a:r>
              <a:rPr lang="en-US" sz="3600" baseline="-25000" dirty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4400" baseline="-25000" dirty="0" smtClean="0"/>
              <a:t>Close </a:t>
            </a:r>
            <a:r>
              <a:rPr lang="en-US" sz="4400" baseline="-25000" dirty="0"/>
              <a:t>socket for </a:t>
            </a:r>
            <a:r>
              <a:rPr lang="en-US" sz="4400" baseline="-25000" dirty="0" smtClean="0"/>
              <a:t>use.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4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20523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1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16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19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22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2429290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connect()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391400" cy="4114800"/>
          </a:xfrm>
        </p:spPr>
        <p:txBody>
          <a:bodyPr/>
          <a:lstStyle/>
          <a:p>
            <a:r>
              <a:rPr lang="en-US" sz="2400" i="1" dirty="0" err="1" smtClean="0"/>
              <a:t>sockfd</a:t>
            </a:r>
            <a:r>
              <a:rPr lang="en-US" sz="2400" dirty="0" smtClean="0"/>
              <a:t> is socket descriptor from </a:t>
            </a:r>
            <a:r>
              <a:rPr lang="en-US" sz="2400" dirty="0" smtClean="0">
                <a:latin typeface="Courier New" pitchFamily="49" charset="0"/>
              </a:rPr>
              <a:t>socket()</a:t>
            </a:r>
          </a:p>
          <a:p>
            <a:r>
              <a:rPr lang="en-US" sz="2400" i="1" dirty="0" err="1" smtClean="0"/>
              <a:t>servaddr</a:t>
            </a:r>
            <a:r>
              <a:rPr lang="en-US" sz="2400" i="1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pointer to </a:t>
            </a:r>
            <a:r>
              <a:rPr lang="en-US" sz="2400" dirty="0" smtClean="0"/>
              <a:t>structure </a:t>
            </a:r>
            <a:r>
              <a:rPr lang="en-US" sz="2400" dirty="0" smtClean="0"/>
              <a:t>with:</a:t>
            </a:r>
          </a:p>
          <a:p>
            <a:pPr lvl="1"/>
            <a:r>
              <a:rPr lang="en-US" sz="2000" i="1" dirty="0" smtClean="0"/>
              <a:t>port number</a:t>
            </a:r>
            <a:r>
              <a:rPr lang="en-US" sz="2000" dirty="0" smtClean="0"/>
              <a:t> and </a:t>
            </a:r>
            <a:r>
              <a:rPr lang="en-US" sz="2000" i="1" dirty="0" smtClean="0"/>
              <a:t>IP address</a:t>
            </a:r>
            <a:endParaRPr lang="en-US" sz="2000" dirty="0" smtClean="0"/>
          </a:p>
          <a:p>
            <a:pPr lvl="1"/>
            <a:r>
              <a:rPr lang="en-US" sz="2000" dirty="0" smtClean="0"/>
              <a:t>must be specified (unlike</a:t>
            </a:r>
            <a:r>
              <a:rPr lang="en-US" sz="2000" i="1" dirty="0" smtClean="0"/>
              <a:t> </a:t>
            </a:r>
            <a:r>
              <a:rPr lang="en-US" sz="2000" dirty="0" smtClean="0">
                <a:latin typeface="Courier New" pitchFamily="49" charset="0"/>
              </a:rPr>
              <a:t>bind()</a:t>
            </a:r>
            <a:r>
              <a:rPr lang="en-US" sz="2000" dirty="0" smtClean="0"/>
              <a:t>)</a:t>
            </a:r>
            <a:endParaRPr lang="en-US" sz="2000" i="1" dirty="0" smtClean="0"/>
          </a:p>
          <a:p>
            <a:r>
              <a:rPr lang="en-US" sz="2400" i="1" dirty="0" err="1" smtClean="0"/>
              <a:t>addrlen</a:t>
            </a:r>
            <a:r>
              <a:rPr lang="en-US" sz="2400" dirty="0" smtClean="0"/>
              <a:t> is length of structure</a:t>
            </a:r>
          </a:p>
          <a:p>
            <a:r>
              <a:rPr lang="en-US" sz="2400" dirty="0" smtClean="0"/>
              <a:t>client doesn’t need </a:t>
            </a:r>
            <a:r>
              <a:rPr lang="en-US" sz="2400" dirty="0" smtClean="0">
                <a:latin typeface="Courier New" pitchFamily="49" charset="0"/>
              </a:rPr>
              <a:t>bind()</a:t>
            </a:r>
            <a:endParaRPr lang="en-US" sz="2400" dirty="0" smtClean="0"/>
          </a:p>
          <a:p>
            <a:pPr lvl="1"/>
            <a:r>
              <a:rPr lang="en-US" sz="2000" dirty="0" smtClean="0"/>
              <a:t>OS will pick ephemeral port</a:t>
            </a:r>
          </a:p>
          <a:p>
            <a:r>
              <a:rPr lang="en-US" sz="2400" dirty="0" smtClean="0"/>
              <a:t>returns socket descriptor if ok, -1 on error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43000" y="762000"/>
            <a:ext cx="76962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u="sng" baseline="-25000" dirty="0">
                <a:latin typeface="Courier New" pitchFamily="49" charset="0"/>
              </a:rPr>
              <a:t>connect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const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err="1">
                <a:latin typeface="Courier New" pitchFamily="49" charset="0"/>
              </a:rPr>
              <a:t>struct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err="1">
                <a:latin typeface="Courier New" pitchFamily="49" charset="0"/>
              </a:rPr>
              <a:t>sockaddr</a:t>
            </a:r>
            <a:r>
              <a:rPr lang="en-US" sz="3600" b="1" baseline="-25000" dirty="0">
                <a:latin typeface="Courier New" pitchFamily="49" charset="0"/>
              </a:rPr>
              <a:t> *</a:t>
            </a:r>
            <a:r>
              <a:rPr lang="en-US" sz="3600" i="1" baseline="-25000" dirty="0" err="1">
                <a:latin typeface="Courier New" pitchFamily="49" charset="0"/>
              </a:rPr>
              <a:t>servaddr</a:t>
            </a:r>
            <a:r>
              <a:rPr lang="en-US" sz="3600" b="1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socklen_t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addrlen</a:t>
            </a:r>
            <a:r>
              <a:rPr lang="en-US" sz="3600" baseline="-25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4400" baseline="-25000" dirty="0" smtClean="0"/>
              <a:t>Connect </a:t>
            </a:r>
            <a:r>
              <a:rPr lang="en-US" sz="4400" baseline="-25000" dirty="0"/>
              <a:t>to server.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2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u="sng" dirty="0" err="1" smtClean="0">
                <a:latin typeface="Courier New" pitchFamily="49" charset="0"/>
              </a:rPr>
              <a:t>recv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send(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endParaRPr lang="en-US" sz="2400" dirty="0" smtClean="0"/>
          </a:p>
          <a:p>
            <a:r>
              <a:rPr lang="en-US" sz="2800" dirty="0" smtClean="0"/>
              <a:t>Same as </a:t>
            </a:r>
            <a:r>
              <a:rPr lang="en-US" sz="2800" dirty="0" smtClean="0">
                <a:latin typeface="Courier New" pitchFamily="49" charset="0"/>
              </a:rPr>
              <a:t>read()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urier New" pitchFamily="49" charset="0"/>
              </a:rPr>
              <a:t>write()</a:t>
            </a:r>
            <a:r>
              <a:rPr lang="en-US" sz="2800" dirty="0" smtClean="0"/>
              <a:t> but for </a:t>
            </a:r>
            <a:r>
              <a:rPr lang="en-US" sz="2800" i="1" dirty="0" smtClean="0"/>
              <a:t>flags</a:t>
            </a:r>
            <a:endParaRPr lang="en-US" sz="2800" dirty="0" smtClean="0"/>
          </a:p>
          <a:p>
            <a:pPr lvl="1"/>
            <a:r>
              <a:rPr lang="en-US" sz="2400" dirty="0" smtClean="0"/>
              <a:t>MSG_DONTWAIT (this send non-blocking)</a:t>
            </a:r>
          </a:p>
          <a:p>
            <a:pPr lvl="1"/>
            <a:r>
              <a:rPr lang="en-US" sz="2400" dirty="0" smtClean="0"/>
              <a:t>MSG_OOB (out of band data, 1 byte sent ahead)</a:t>
            </a:r>
          </a:p>
          <a:p>
            <a:pPr lvl="1"/>
            <a:r>
              <a:rPr lang="en-US" sz="2400" dirty="0" smtClean="0"/>
              <a:t>MSG_PEEK (look, but don’t remove)</a:t>
            </a:r>
          </a:p>
          <a:p>
            <a:pPr lvl="1"/>
            <a:r>
              <a:rPr lang="en-US" sz="2400" dirty="0" smtClean="0"/>
              <a:t>MSG_WAITALL (don’t return less than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mbytes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MSG_DONTROUTE (bypass routing table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55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Socket basics</a:t>
            </a:r>
          </a:p>
          <a:p>
            <a:r>
              <a:rPr lang="en-US" smtClean="0"/>
              <a:t>Socket details (TCP and UDP)</a:t>
            </a:r>
          </a:p>
          <a:p>
            <a:r>
              <a:rPr lang="en-US" smtClean="0"/>
              <a:t>Socket options</a:t>
            </a:r>
          </a:p>
          <a:p>
            <a:r>
              <a:rPr lang="en-US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4234228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UDP Client-Server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0" y="14335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0" y="20431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371600" y="2703513"/>
            <a:ext cx="17526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09800" y="18145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09800" y="2500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676400" y="685800"/>
            <a:ext cx="12271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Server</a:t>
            </a:r>
            <a:endParaRPr lang="en-US" sz="4400" b="1" u="sng" baseline="-250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010400" y="28051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010400" y="3414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0" y="4405313"/>
            <a:ext cx="16764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3186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696200" y="38719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162800" y="20574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295400" y="3125788"/>
            <a:ext cx="3146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receive datagram)</a:t>
            </a:r>
            <a:endParaRPr lang="en-US" i="1" baseline="-2500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2098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5240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2209800" y="3567113"/>
            <a:ext cx="4800600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3048000" y="4495800"/>
            <a:ext cx="3810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953000" y="3124200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1148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8534400" y="3567113"/>
            <a:ext cx="457200" cy="1066800"/>
            <a:chOff x="4800" y="2928"/>
            <a:chExt cx="288" cy="672"/>
          </a:xfrm>
        </p:grpSpPr>
        <p:sp>
          <p:nvSpPr>
            <p:cNvPr id="23582" name="Line 23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24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Line 25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5" name="Line 26"/>
          <p:cNvSpPr>
            <a:spLocks noChangeShapeType="1"/>
          </p:cNvSpPr>
          <p:nvPr/>
        </p:nvSpPr>
        <p:spPr bwMode="auto">
          <a:xfrm>
            <a:off x="9144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 flipV="1">
            <a:off x="914400" y="2895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914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696200" y="4786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Text Box 30"/>
          <p:cNvSpPr txBox="1">
            <a:spLocks noChangeArrowheads="1"/>
          </p:cNvSpPr>
          <p:nvPr/>
        </p:nvSpPr>
        <p:spPr bwMode="auto">
          <a:xfrm>
            <a:off x="7010400" y="50292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3580" name="Text Box 31"/>
          <p:cNvSpPr txBox="1">
            <a:spLocks noChangeArrowheads="1"/>
          </p:cNvSpPr>
          <p:nvPr/>
        </p:nvSpPr>
        <p:spPr bwMode="auto">
          <a:xfrm>
            <a:off x="3276600" y="1981200"/>
            <a:ext cx="1336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aseline="-25000"/>
              <a:t>“well-known”</a:t>
            </a:r>
          </a:p>
          <a:p>
            <a:pPr algn="ctr" eaLnBrk="1" hangingPunct="1"/>
            <a:r>
              <a:rPr lang="en-US" baseline="-25000"/>
              <a:t>port</a:t>
            </a:r>
          </a:p>
        </p:txBody>
      </p:sp>
      <p:sp>
        <p:nvSpPr>
          <p:cNvPr id="23581" name="Text Box 32"/>
          <p:cNvSpPr txBox="1">
            <a:spLocks noChangeArrowheads="1"/>
          </p:cNvSpPr>
          <p:nvPr/>
        </p:nvSpPr>
        <p:spPr bwMode="auto">
          <a:xfrm>
            <a:off x="1295400" y="5410200"/>
            <a:ext cx="31576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- No “handshake”</a:t>
            </a:r>
          </a:p>
          <a:p>
            <a:pPr eaLnBrk="1" hangingPunct="1"/>
            <a:r>
              <a:rPr lang="en-US" dirty="0">
                <a:latin typeface="+mn-lt"/>
              </a:rPr>
              <a:t>- No simultaneous close</a:t>
            </a:r>
          </a:p>
        </p:txBody>
      </p:sp>
    </p:spTree>
    <p:extLst>
      <p:ext uri="{BB962C8B-B14F-4D97-AF65-F5344CB8AC3E}">
        <p14:creationId xmlns:p14="http://schemas.microsoft.com/office/powerpoint/2010/main" val="427039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u="sng" dirty="0" err="1" smtClean="0">
                <a:latin typeface="Courier New" pitchFamily="49" charset="0"/>
              </a:rPr>
              <a:t>recvfrom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i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from, </a:t>
            </a:r>
            <a:r>
              <a:rPr lang="en-US" sz="1800" b="1" dirty="0" err="1" smtClean="0">
                <a:latin typeface="Courier New" pitchFamily="49" charset="0"/>
              </a:rPr>
              <a:t>socklen</a:t>
            </a:r>
            <a:r>
              <a:rPr lang="en-US" sz="1800" b="1" i="1" dirty="0" err="1" smtClean="0">
                <a:latin typeface="Courier New" pitchFamily="49" charset="0"/>
              </a:rPr>
              <a:t>_</a:t>
            </a:r>
            <a:r>
              <a:rPr lang="en-US" sz="1800" b="1" dirty="0" err="1" smtClean="0">
                <a:latin typeface="Courier New" pitchFamily="49" charset="0"/>
              </a:rPr>
              <a:t>t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u="sng" dirty="0" err="1" smtClean="0">
                <a:latin typeface="Courier New" pitchFamily="49" charset="0"/>
              </a:rPr>
              <a:t>sendto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dirty="0" err="1" smtClean="0">
                <a:latin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</a:rPr>
              <a:t>,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socklen_t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r>
              <a:rPr lang="en-US" dirty="0" smtClean="0"/>
              <a:t>Same as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send()</a:t>
            </a:r>
            <a:r>
              <a:rPr lang="en-US" dirty="0" smtClean="0"/>
              <a:t> but for </a:t>
            </a:r>
            <a:r>
              <a:rPr lang="en-US" i="1" dirty="0" err="1" smtClean="0"/>
              <a:t>addr</a:t>
            </a:r>
            <a:endParaRPr lang="en-US" i="1" dirty="0" smtClean="0"/>
          </a:p>
          <a:p>
            <a:pPr lvl="1"/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 fills in address of where packet came from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 requires address of where sending packet to</a:t>
            </a:r>
          </a:p>
        </p:txBody>
      </p:sp>
    </p:spTree>
    <p:extLst>
      <p:ext uri="{BB962C8B-B14F-4D97-AF65-F5344CB8AC3E}">
        <p14:creationId xmlns:p14="http://schemas.microsoft.com/office/powerpoint/2010/main" val="3615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</a:rPr>
              <a:t>connect()</a:t>
            </a:r>
            <a:r>
              <a:rPr lang="en-US" smtClean="0"/>
              <a:t> with UDP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 address and port of peer</a:t>
            </a:r>
          </a:p>
          <a:p>
            <a:pPr lvl="1"/>
            <a:r>
              <a:rPr lang="en-US" dirty="0" smtClean="0"/>
              <a:t>datagrams to/from others are not allowed</a:t>
            </a:r>
          </a:p>
          <a:p>
            <a:pPr lvl="1"/>
            <a:r>
              <a:rPr lang="en-US" dirty="0" smtClean="0"/>
              <a:t>does not do three way handshake, or connection</a:t>
            </a:r>
          </a:p>
          <a:p>
            <a:pPr lvl="1"/>
            <a:r>
              <a:rPr lang="en-US" dirty="0" smtClean="0"/>
              <a:t>“connect” a misnomer, here.  Should be </a:t>
            </a:r>
            <a:r>
              <a:rPr lang="en-US" dirty="0" err="1" smtClean="0">
                <a:latin typeface="Courier New" pitchFamily="49" charset="0"/>
              </a:rPr>
              <a:t>setpeername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</a:rPr>
              <a:t>send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Can change connect or </a:t>
            </a:r>
            <a:r>
              <a:rPr lang="en-US" dirty="0" err="1" smtClean="0"/>
              <a:t>unconnect</a:t>
            </a:r>
            <a:r>
              <a:rPr lang="en-US" dirty="0" smtClean="0"/>
              <a:t> by repeating </a:t>
            </a:r>
            <a:r>
              <a:rPr lang="en-US" dirty="0" smtClean="0">
                <a:latin typeface="Courier New" pitchFamily="49" charset="0"/>
              </a:rPr>
              <a:t>connect</a:t>
            </a:r>
            <a:r>
              <a:rPr lang="en-US" dirty="0" smtClean="0"/>
              <a:t>() call</a:t>
            </a:r>
          </a:p>
          <a:p>
            <a:r>
              <a:rPr lang="en-US" dirty="0" smtClean="0"/>
              <a:t>(Can do similar with </a:t>
            </a:r>
            <a:r>
              <a:rPr lang="en-US" dirty="0" smtClean="0">
                <a:latin typeface="Courier New" pitchFamily="49" charset="0"/>
              </a:rPr>
              <a:t>bind()</a:t>
            </a:r>
            <a:r>
              <a:rPr lang="en-US" dirty="0" smtClean="0"/>
              <a:t> on receiver)</a:t>
            </a:r>
          </a:p>
        </p:txBody>
      </p:sp>
    </p:spTree>
    <p:extLst>
      <p:ext uri="{BB962C8B-B14F-4D97-AF65-F5344CB8AC3E}">
        <p14:creationId xmlns:p14="http://schemas.microsoft.com/office/powerpoint/2010/main" val="2335291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connected UDP?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3810000" cy="5027613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smtClean="0"/>
              <a:t>Send two datagrams unconnected: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output first dgram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unconnect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ouput second dgram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unconnect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smtClean="0"/>
              <a:t>Send two datagrams connected: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output first dgram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mtClean="0"/>
              <a:t>ouput second dgram</a:t>
            </a:r>
          </a:p>
        </p:txBody>
      </p:sp>
    </p:spTree>
    <p:extLst>
      <p:ext uri="{BB962C8B-B14F-4D97-AF65-F5344CB8AC3E}">
        <p14:creationId xmlns:p14="http://schemas.microsoft.com/office/powerpoint/2010/main" val="3893776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Options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 pitchFamily="49" charset="0"/>
              </a:rPr>
              <a:t>setsockopt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</a:rPr>
              <a:t>getsockopt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SO_LINGER</a:t>
            </a:r>
          </a:p>
          <a:p>
            <a:pPr lvl="1"/>
            <a:r>
              <a:rPr lang="en-US" dirty="0" smtClean="0"/>
              <a:t>upon close, discard data or block until sent</a:t>
            </a:r>
          </a:p>
          <a:p>
            <a:r>
              <a:rPr lang="en-US" dirty="0" smtClean="0"/>
              <a:t>SO_RCVBUF, SO_SNDBUF</a:t>
            </a:r>
          </a:p>
          <a:p>
            <a:pPr lvl="1"/>
            <a:r>
              <a:rPr lang="en-US" dirty="0" smtClean="0"/>
              <a:t>change buffer sizes</a:t>
            </a:r>
          </a:p>
          <a:p>
            <a:pPr lvl="1"/>
            <a:r>
              <a:rPr lang="en-US" dirty="0" smtClean="0"/>
              <a:t>for TCP is “pipeline”, for UDP is “discard”</a:t>
            </a:r>
          </a:p>
          <a:p>
            <a:r>
              <a:rPr lang="en-US" dirty="0" smtClean="0"/>
              <a:t>SO_RCVLOWAT, SO_SNDLOWAT</a:t>
            </a:r>
          </a:p>
          <a:p>
            <a:pPr lvl="1"/>
            <a:r>
              <a:rPr lang="en-US" dirty="0" smtClean="0"/>
              <a:t>how much data before “readable” via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SO_RCVTIMEO, SO_SNDTIMEO</a:t>
            </a:r>
          </a:p>
          <a:p>
            <a:pPr lvl="1"/>
            <a:r>
              <a:rPr lang="en-US" dirty="0" smtClean="0"/>
              <a:t>timeouts</a:t>
            </a:r>
          </a:p>
        </p:txBody>
      </p:sp>
    </p:spTree>
    <p:extLst>
      <p:ext uri="{BB962C8B-B14F-4D97-AF65-F5344CB8AC3E}">
        <p14:creationId xmlns:p14="http://schemas.microsoft.com/office/powerpoint/2010/main" val="2339786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basics			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details (TCP and UDP)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options				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2768860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Options (TCP)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TCP_KEEPALIVE</a:t>
            </a:r>
          </a:p>
          <a:p>
            <a:pPr lvl="1"/>
            <a:r>
              <a:rPr lang="en-US" smtClean="0"/>
              <a:t>idle time before close (2 hours, default)</a:t>
            </a:r>
          </a:p>
          <a:p>
            <a:r>
              <a:rPr lang="en-US" smtClean="0"/>
              <a:t>TCP_MAXRT</a:t>
            </a:r>
          </a:p>
          <a:p>
            <a:pPr lvl="1"/>
            <a:r>
              <a:rPr lang="en-US" smtClean="0"/>
              <a:t>set timeout value</a:t>
            </a:r>
          </a:p>
          <a:p>
            <a:r>
              <a:rPr lang="en-US" smtClean="0"/>
              <a:t>TCP_NODELAY</a:t>
            </a:r>
          </a:p>
          <a:p>
            <a:pPr lvl="1"/>
            <a:r>
              <a:rPr lang="en-US" smtClean="0"/>
              <a:t>disable Nagle Algorithm</a:t>
            </a:r>
          </a:p>
          <a:p>
            <a:pPr lvl="1"/>
            <a:r>
              <a:rPr lang="en-US" smtClean="0"/>
              <a:t>won’t buffer data for larger chunk, but sends immediately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389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‘File control’ but used for sockets, too</a:t>
            </a:r>
          </a:p>
          <a:p>
            <a:r>
              <a:rPr lang="en-US" dirty="0" smtClean="0"/>
              <a:t>Signal driven sockets</a:t>
            </a:r>
          </a:p>
          <a:p>
            <a:r>
              <a:rPr lang="en-US" dirty="0" smtClean="0"/>
              <a:t>Set socket owner</a:t>
            </a:r>
          </a:p>
          <a:p>
            <a:r>
              <a:rPr lang="en-US" dirty="0" smtClean="0"/>
              <a:t>Get socket owner</a:t>
            </a:r>
          </a:p>
          <a:p>
            <a:r>
              <a:rPr lang="en-US" dirty="0" smtClean="0"/>
              <a:t>Set socket non-blocking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3000" dirty="0" smtClean="0">
                <a:latin typeface="Courier New" pitchFamily="49" charset="0"/>
              </a:rPr>
              <a:t>flags = </a:t>
            </a:r>
            <a:r>
              <a:rPr lang="en-US" sz="3000" dirty="0" err="1" smtClean="0">
                <a:latin typeface="Courier New" pitchFamily="49" charset="0"/>
              </a:rPr>
              <a:t>fcntl</a:t>
            </a:r>
            <a:r>
              <a:rPr lang="en-US" sz="3000" dirty="0" smtClean="0">
                <a:latin typeface="Courier New" pitchFamily="49" charset="0"/>
              </a:rPr>
              <a:t>(</a:t>
            </a:r>
            <a:r>
              <a:rPr lang="en-US" sz="3000" dirty="0" err="1" smtClean="0">
                <a:latin typeface="Courier New" pitchFamily="49" charset="0"/>
              </a:rPr>
              <a:t>sockfd</a:t>
            </a:r>
            <a:r>
              <a:rPr lang="en-US" sz="3000" dirty="0" smtClean="0">
                <a:latin typeface="Courier New" pitchFamily="49" charset="0"/>
              </a:rPr>
              <a:t>, F_GETFL, 0);</a:t>
            </a:r>
          </a:p>
          <a:p>
            <a:pPr>
              <a:buFontTx/>
              <a:buNone/>
            </a:pPr>
            <a:r>
              <a:rPr lang="en-US" sz="3000" dirty="0" smtClean="0">
                <a:latin typeface="Courier New" pitchFamily="49" charset="0"/>
              </a:rPr>
              <a:t>	flags |= O_NONBLOCK;</a:t>
            </a:r>
          </a:p>
          <a:p>
            <a:pPr>
              <a:buFontTx/>
              <a:buNone/>
            </a:pPr>
            <a:r>
              <a:rPr lang="en-US" sz="3000" dirty="0" smtClean="0">
                <a:latin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</a:rPr>
              <a:t>fcntl</a:t>
            </a:r>
            <a:r>
              <a:rPr lang="en-US" sz="3000" dirty="0" smtClean="0">
                <a:latin typeface="Courier New" pitchFamily="49" charset="0"/>
              </a:rPr>
              <a:t>(</a:t>
            </a:r>
            <a:r>
              <a:rPr lang="en-US" sz="3000" dirty="0" err="1" smtClean="0">
                <a:latin typeface="Courier New" pitchFamily="49" charset="0"/>
              </a:rPr>
              <a:t>sockfd</a:t>
            </a:r>
            <a:r>
              <a:rPr lang="en-US" sz="3000" dirty="0" smtClean="0">
                <a:latin typeface="Courier New" pitchFamily="49" charset="0"/>
              </a:rPr>
              <a:t>, F_SETFL, flags);</a:t>
            </a:r>
          </a:p>
          <a:p>
            <a:r>
              <a:rPr lang="en-US" dirty="0" smtClean="0"/>
              <a:t>Beware not getting flags before setting!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029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 – Distributed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(not UDP)</a:t>
            </a:r>
          </a:p>
          <a:p>
            <a:r>
              <a:rPr lang="en-US" i="1" dirty="0" smtClean="0"/>
              <a:t>Does</a:t>
            </a:r>
            <a:r>
              <a:rPr lang="en-US" dirty="0" smtClean="0"/>
              <a:t> need to handle more than one client at a time (a </a:t>
            </a:r>
            <a:r>
              <a:rPr lang="en-US" i="1" dirty="0" smtClean="0"/>
              <a:t>concurrent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Refer to sample code online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talk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Recommendation:</a:t>
            </a:r>
          </a:p>
          <a:p>
            <a:pPr lvl="1"/>
            <a:r>
              <a:rPr lang="en-US" dirty="0" smtClean="0"/>
              <a:t>Develop shell independently of sockets</a:t>
            </a:r>
          </a:p>
        </p:txBody>
      </p:sp>
    </p:spTree>
    <p:extLst>
      <p:ext uri="{BB962C8B-B14F-4D97-AF65-F5344CB8AC3E}">
        <p14:creationId xmlns:p14="http://schemas.microsoft.com/office/powerpoint/2010/main" val="98469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Basics (1 of 2)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 end-point for an Internet network connection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what </a:t>
            </a:r>
            <a:r>
              <a:rPr lang="en-US" sz="2000" dirty="0" smtClean="0"/>
              <a:t>application </a:t>
            </a:r>
            <a:r>
              <a:rPr lang="en-US" sz="2000" dirty="0" smtClean="0"/>
              <a:t>layer “plugs into”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User Application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i="1" u="sng" dirty="0" smtClean="0">
                <a:solidFill>
                  <a:srgbClr val="0070C0"/>
                </a:solidFill>
              </a:rPr>
              <a:t>Socket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Operating System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Transport Layer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Network Layer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User sees “descriptor” - integer index or object handle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like: </a:t>
            </a:r>
            <a:r>
              <a:rPr lang="en-US" sz="2000" dirty="0" smtClean="0">
                <a:latin typeface="Courier New" pitchFamily="49" charset="0"/>
              </a:rPr>
              <a:t>FILE *</a:t>
            </a:r>
            <a:r>
              <a:rPr lang="en-US" sz="2000" dirty="0" smtClean="0"/>
              <a:t>, or file index from </a:t>
            </a:r>
            <a:r>
              <a:rPr lang="en-US" sz="2000" dirty="0" smtClean="0">
                <a:latin typeface="Courier New" pitchFamily="49" charset="0"/>
              </a:rPr>
              <a:t>open()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returned by </a:t>
            </a:r>
            <a:r>
              <a:rPr lang="en-US" sz="2000" dirty="0" smtClean="0">
                <a:latin typeface="Courier New" pitchFamily="49" charset="0"/>
              </a:rPr>
              <a:t>socket()</a:t>
            </a:r>
            <a:r>
              <a:rPr lang="en-US" sz="2000" dirty="0" smtClean="0"/>
              <a:t> call (more later)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programmer cares about Application Programming Interface (API)</a:t>
            </a:r>
          </a:p>
        </p:txBody>
      </p:sp>
    </p:spTree>
    <p:extLst>
      <p:ext uri="{BB962C8B-B14F-4D97-AF65-F5344CB8AC3E}">
        <p14:creationId xmlns:p14="http://schemas.microsoft.com/office/powerpoint/2010/main" val="84609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Basics (2 of 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point determined by two things:</a:t>
            </a:r>
          </a:p>
          <a:p>
            <a:pPr lvl="1"/>
            <a:r>
              <a:rPr lang="en-US" dirty="0" smtClean="0"/>
              <a:t>Host address: IP address is </a:t>
            </a:r>
            <a:r>
              <a:rPr lang="en-US" i="1" dirty="0" smtClean="0"/>
              <a:t>Network Layer</a:t>
            </a:r>
          </a:p>
          <a:p>
            <a:pPr lvl="1"/>
            <a:r>
              <a:rPr lang="en-US" dirty="0" smtClean="0"/>
              <a:t>Port number: is </a:t>
            </a:r>
            <a:r>
              <a:rPr lang="en-US" i="1" dirty="0" smtClean="0"/>
              <a:t>Transport Layer</a:t>
            </a:r>
          </a:p>
          <a:p>
            <a:r>
              <a:rPr lang="en-US" dirty="0" smtClean="0"/>
              <a:t>Two end-points determine a connection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socket pair</a:t>
            </a:r>
          </a:p>
          <a:p>
            <a:pPr lvl="1"/>
            <a:r>
              <a:rPr lang="en-US" dirty="0" smtClean="0"/>
              <a:t>c1: </a:t>
            </a:r>
            <a:r>
              <a:rPr lang="en-US" sz="2400" dirty="0" smtClean="0">
                <a:latin typeface="Courier New" pitchFamily="49" charset="0"/>
              </a:rPr>
              <a:t>206.62.226.35,p21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ourier New" pitchFamily="49" charset="0"/>
              </a:rPr>
              <a:t>198.69.10.2,p1500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c2: </a:t>
            </a:r>
            <a:r>
              <a:rPr lang="en-US" sz="2400" dirty="0" smtClean="0">
                <a:latin typeface="Courier New" pitchFamily="49" charset="0"/>
              </a:rPr>
              <a:t>206.62.226.35,p21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ourier New" pitchFamily="49" charset="0"/>
              </a:rPr>
              <a:t>198.69.10.2,p1499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80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Numbers </a:t>
            </a:r>
            <a:r>
              <a:rPr lang="en-US" dirty="0" smtClean="0"/>
              <a:t>(below is typical</a:t>
            </a:r>
            <a:r>
              <a:rPr lang="en-US" dirty="0" smtClean="0"/>
              <a:t>, since vary by OS):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0-1023</a:t>
            </a:r>
            <a:r>
              <a:rPr lang="en-US" dirty="0" smtClean="0"/>
              <a:t> “reserved”, must be root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1024-5000</a:t>
            </a:r>
            <a:r>
              <a:rPr lang="en-US" dirty="0" smtClean="0"/>
              <a:t> “ephemeral”, temporary use</a:t>
            </a:r>
          </a:p>
          <a:p>
            <a:pPr lvl="1"/>
            <a:r>
              <a:rPr lang="en-US" dirty="0" smtClean="0"/>
              <a:t>Above </a:t>
            </a:r>
            <a:r>
              <a:rPr lang="en-US" dirty="0" smtClean="0">
                <a:latin typeface="Courier New" pitchFamily="49" charset="0"/>
              </a:rPr>
              <a:t>5000</a:t>
            </a:r>
            <a:r>
              <a:rPr lang="en-US" dirty="0" smtClean="0"/>
              <a:t> for general use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>
                <a:latin typeface="Courier New" pitchFamily="49" charset="0"/>
              </a:rPr>
              <a:t>50,000</a:t>
            </a:r>
            <a:r>
              <a:rPr lang="en-US" dirty="0" smtClean="0"/>
              <a:t> is specified max)</a:t>
            </a:r>
          </a:p>
          <a:p>
            <a:r>
              <a:rPr lang="en-US" dirty="0" smtClean="0"/>
              <a:t>Well-known, reserved services (see 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etc</a:t>
            </a:r>
            <a:r>
              <a:rPr lang="en-US" dirty="0" smtClean="0">
                <a:latin typeface="Courier New" pitchFamily="49" charset="0"/>
              </a:rPr>
              <a:t>/services</a:t>
            </a:r>
            <a:r>
              <a:rPr lang="en-US" dirty="0" smtClean="0"/>
              <a:t> in Unix</a:t>
            </a:r>
            <a:r>
              <a:rPr lang="en-US" dirty="0" smtClean="0"/>
              <a:t>).  E.g.,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FTP 			21</a:t>
            </a:r>
          </a:p>
          <a:p>
            <a:pPr marL="457200" lvl="1" indent="0">
              <a:buNone/>
            </a:pPr>
            <a:r>
              <a:rPr lang="en-US" dirty="0" smtClean="0"/>
              <a:t>HTTP			80</a:t>
            </a:r>
          </a:p>
          <a:p>
            <a:pPr marL="457200" lvl="1" indent="0">
              <a:buNone/>
            </a:pPr>
            <a:r>
              <a:rPr lang="en-US" dirty="0" smtClean="0"/>
              <a:t>IMAP			220</a:t>
            </a:r>
          </a:p>
          <a:p>
            <a:pPr marL="457200" lvl="1" indent="0">
              <a:buNone/>
            </a:pPr>
            <a:r>
              <a:rPr lang="en-US" dirty="0" smtClean="0"/>
              <a:t>World of </a:t>
            </a:r>
            <a:r>
              <a:rPr lang="en-US" dirty="0" err="1" smtClean="0"/>
              <a:t>Warcraft</a:t>
            </a:r>
            <a:r>
              <a:rPr lang="en-US" dirty="0" smtClean="0"/>
              <a:t> 	1119 &amp; 3724</a:t>
            </a:r>
          </a:p>
        </p:txBody>
      </p:sp>
    </p:spTree>
    <p:extLst>
      <p:ext uri="{BB962C8B-B14F-4D97-AF65-F5344CB8AC3E}">
        <p14:creationId xmlns:p14="http://schemas.microsoft.com/office/powerpoint/2010/main" val="95247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Layer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0070C0"/>
                </a:solidFill>
              </a:rPr>
              <a:t>UDP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User Datagram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acknowledgements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retransmissions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 of order, duplicates possible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connectionless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solidFill>
                  <a:srgbClr val="009900"/>
                </a:solidFill>
              </a:rPr>
              <a:t>TCP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Transmission Control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reliable (in order, all arrive, no duplicates)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connection-based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Note, TCP ~95% of all flows and packets on Internet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(What applications don’t (always) use UDP</a:t>
            </a:r>
            <a:r>
              <a:rPr lang="en-US" dirty="0" smtClean="0"/>
              <a:t>?)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(What protocol for distributed shell?)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602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basics			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details (TCP and UDP)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Socket options</a:t>
            </a:r>
          </a:p>
          <a:p>
            <a:r>
              <a:rPr lang="en-US" dirty="0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204171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Details Mini-Outline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u="sng" dirty="0" smtClean="0">
                <a:solidFill>
                  <a:srgbClr val="0000FF"/>
                </a:solidFill>
              </a:rPr>
              <a:t>Unix Network Programming</a:t>
            </a:r>
            <a:r>
              <a:rPr lang="en-US" dirty="0" smtClean="0"/>
              <a:t>, W. Richard Stevens, 2nd edition, </a:t>
            </a:r>
            <a:r>
              <a:rPr lang="en-US" dirty="0" smtClean="0">
                <a:sym typeface="Symbol" pitchFamily="18" charset="2"/>
              </a:rPr>
              <a:t></a:t>
            </a:r>
            <a:r>
              <a:rPr lang="en-US" dirty="0" smtClean="0"/>
              <a:t>1998, Prentice Hall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hlinkClick r:id="rId3"/>
              </a:rPr>
              <a:t>Beej's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Guide to Network </a:t>
            </a:r>
            <a:r>
              <a:rPr lang="en-US" dirty="0" smtClean="0">
                <a:hlinkClick r:id="rId3"/>
              </a:rPr>
              <a:t>Programming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2 </a:t>
            </a:r>
            <a:r>
              <a:rPr lang="en-US" dirty="0" smtClean="0">
                <a:sym typeface="Wingdings" pitchFamily="2" charset="2"/>
              </a:rPr>
              <a:t> Includes links to samples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TCP Server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9900"/>
                </a:solidFill>
              </a:rPr>
              <a:t>TCP Client </a:t>
            </a:r>
            <a:r>
              <a:rPr lang="en-US" dirty="0" smtClean="0"/>
              <a:t>(both in C)</a:t>
            </a:r>
          </a:p>
          <a:p>
            <a:r>
              <a:rPr lang="en-US" dirty="0" smtClean="0"/>
              <a:t>Addresses and Sockets</a:t>
            </a:r>
          </a:p>
          <a:p>
            <a:r>
              <a:rPr lang="en-US" dirty="0" smtClean="0"/>
              <a:t>Examples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talk-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listen-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dirty="0" smtClean="0"/>
              <a:t>, …)</a:t>
            </a:r>
          </a:p>
          <a:p>
            <a:r>
              <a:rPr lang="en-US" dirty="0" err="1" smtClean="0"/>
              <a:t>Misc</a:t>
            </a:r>
            <a:r>
              <a:rPr lang="en-US" dirty="0" smtClean="0"/>
              <a:t> stuff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setsockopt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</a:rPr>
              <a:t>getsockopt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0228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Addresses and Sockets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to hold address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Functions </a:t>
            </a:r>
            <a:r>
              <a:rPr lang="en-US" dirty="0" smtClean="0"/>
              <a:t>pass address from user to OS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bind()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connect()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Functions pass address from OS to user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accept()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endParaRPr lang="en-US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5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1367</Words>
  <Application>Microsoft Office PowerPoint</Application>
  <PresentationFormat>On-screen Show (4:3)</PresentationFormat>
  <Paragraphs>297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Distributed Computing Systems</vt:lpstr>
      <vt:lpstr>Outline</vt:lpstr>
      <vt:lpstr>Socket Basics (1 of 2)</vt:lpstr>
      <vt:lpstr>Socket Basics (2 of 2)</vt:lpstr>
      <vt:lpstr>Ports</vt:lpstr>
      <vt:lpstr>Transport Layer</vt:lpstr>
      <vt:lpstr>Outline</vt:lpstr>
      <vt:lpstr>Socket Details Mini-Outline</vt:lpstr>
      <vt:lpstr>Addresses and Sockets</vt:lpstr>
      <vt:lpstr>Socket Address Structure</vt:lpstr>
      <vt:lpstr>TCP Client-Server</vt:lpstr>
      <vt:lpstr>socket()</vt:lpstr>
      <vt:lpstr>bind()</vt:lpstr>
      <vt:lpstr>listen()</vt:lpstr>
      <vt:lpstr>accept()</vt:lpstr>
      <vt:lpstr>close()</vt:lpstr>
      <vt:lpstr>TCP Client-Server</vt:lpstr>
      <vt:lpstr>connect()</vt:lpstr>
      <vt:lpstr>Sending and Receiving</vt:lpstr>
      <vt:lpstr>UDP Client-Server</vt:lpstr>
      <vt:lpstr>Sending and Receiving</vt:lpstr>
      <vt:lpstr>connect() with UDP</vt:lpstr>
      <vt:lpstr>Why use connected UDP?</vt:lpstr>
      <vt:lpstr>Socket Options</vt:lpstr>
      <vt:lpstr>Outline</vt:lpstr>
      <vt:lpstr>Socket Options (TCP)</vt:lpstr>
      <vt:lpstr>fcntl()</vt:lpstr>
      <vt:lpstr>Final Notes – Distributed Shell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28</cp:revision>
  <cp:lastPrinted>2014-03-26T21:29:49Z</cp:lastPrinted>
  <dcterms:created xsi:type="dcterms:W3CDTF">2011-11-03T20:41:39Z</dcterms:created>
  <dcterms:modified xsi:type="dcterms:W3CDTF">2014-03-28T10:08:21Z</dcterms:modified>
</cp:coreProperties>
</file>