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0"/>
  </p:handoutMasterIdLst>
  <p:sldIdLst>
    <p:sldId id="256" r:id="rId2"/>
    <p:sldId id="261" r:id="rId3"/>
    <p:sldId id="268" r:id="rId4"/>
    <p:sldId id="288" r:id="rId5"/>
    <p:sldId id="262" r:id="rId6"/>
    <p:sldId id="263" r:id="rId7"/>
    <p:sldId id="264" r:id="rId8"/>
    <p:sldId id="289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87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307" r:id="rId32"/>
    <p:sldId id="26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300" r:id="rId41"/>
    <p:sldId id="299" r:id="rId42"/>
    <p:sldId id="301" r:id="rId43"/>
    <p:sldId id="308" r:id="rId44"/>
    <p:sldId id="302" r:id="rId45"/>
    <p:sldId id="303" r:id="rId46"/>
    <p:sldId id="304" r:id="rId47"/>
    <p:sldId id="305" r:id="rId48"/>
    <p:sldId id="306" r:id="rId49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1374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6C83B8-1522-4DF1-8578-77943539FC6A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BE3003-93D3-403C-B517-B70F00593C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3576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872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83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3150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33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10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68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0166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545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898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9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5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0C3FC-79C8-4BC4-A4A0-7BDFFE00F84D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05192-2374-4F7D-ABED-D8365BF04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443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Distributed Computing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The Web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3625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/>
              <a:t>Server-Side Scripts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762000"/>
            <a:ext cx="7848600" cy="990600"/>
          </a:xfrm>
        </p:spPr>
        <p:txBody>
          <a:bodyPr/>
          <a:lstStyle/>
          <a:p>
            <a:r>
              <a:rPr lang="en-US" sz="2100" dirty="0"/>
              <a:t>Like Client, Server can execute JavaScript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449263" y="1379538"/>
            <a:ext cx="8212137" cy="40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(1)	&lt;HTML&gt;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(2)	&lt;BODY&gt;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(3)	&lt;P&gt;The current content of &lt;pre&gt;/data/file.txt&lt;/PRE&gt;is:&lt;/P&gt;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(4)	&lt;P&gt;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(5)	&lt;SERVER type = "text/</a:t>
            </a:r>
            <a:r>
              <a:rPr lang="en-US" sz="1600" dirty="0" err="1">
                <a:latin typeface="Arial" charset="0"/>
              </a:rPr>
              <a:t>javascript</a:t>
            </a:r>
            <a:r>
              <a:rPr lang="en-US" sz="1600" dirty="0">
                <a:latin typeface="Arial" charset="0"/>
              </a:rPr>
              <a:t>");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(6)	     </a:t>
            </a:r>
            <a:r>
              <a:rPr lang="en-US" sz="1600" dirty="0" err="1">
                <a:latin typeface="Arial" charset="0"/>
              </a:rPr>
              <a:t>clientFile</a:t>
            </a:r>
            <a:r>
              <a:rPr lang="en-US" sz="1600" dirty="0">
                <a:latin typeface="Arial" charset="0"/>
              </a:rPr>
              <a:t> = new File("/data/file.txt");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(7)	     if(</a:t>
            </a:r>
            <a:r>
              <a:rPr lang="en-US" sz="1600" dirty="0" err="1">
                <a:latin typeface="Arial" charset="0"/>
              </a:rPr>
              <a:t>clientFile.open</a:t>
            </a:r>
            <a:r>
              <a:rPr lang="en-US" sz="1600" dirty="0">
                <a:latin typeface="Arial" charset="0"/>
              </a:rPr>
              <a:t>("r")){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(8)	     	while (!</a:t>
            </a:r>
            <a:r>
              <a:rPr lang="en-US" sz="1600" dirty="0" err="1">
                <a:latin typeface="Arial" charset="0"/>
              </a:rPr>
              <a:t>clientFile.eof</a:t>
            </a:r>
            <a:r>
              <a:rPr lang="en-US" sz="1600" dirty="0">
                <a:latin typeface="Arial" charset="0"/>
              </a:rPr>
              <a:t>())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(9)		     </a:t>
            </a:r>
            <a:r>
              <a:rPr lang="en-US" sz="1600" dirty="0" err="1">
                <a:latin typeface="Arial" charset="0"/>
              </a:rPr>
              <a:t>document.writeln</a:t>
            </a:r>
            <a:r>
              <a:rPr lang="en-US" sz="1600" dirty="0">
                <a:latin typeface="Arial" charset="0"/>
              </a:rPr>
              <a:t>(</a:t>
            </a:r>
            <a:r>
              <a:rPr lang="en-US" sz="1600" dirty="0" err="1">
                <a:latin typeface="Arial" charset="0"/>
              </a:rPr>
              <a:t>clientFile.readln</a:t>
            </a:r>
            <a:r>
              <a:rPr lang="en-US" sz="1600" dirty="0">
                <a:latin typeface="Arial" charset="0"/>
              </a:rPr>
              <a:t>());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(10)		</a:t>
            </a:r>
            <a:r>
              <a:rPr lang="en-US" sz="1600" dirty="0" err="1">
                <a:latin typeface="Arial" charset="0"/>
              </a:rPr>
              <a:t>clientFile.close</a:t>
            </a:r>
            <a:r>
              <a:rPr lang="en-US" sz="1600" dirty="0">
                <a:latin typeface="Arial" charset="0"/>
              </a:rPr>
              <a:t>();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(11)	     }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(12)	&lt;/SERVER&gt;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(13)	&lt;/P&gt;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(14)	&lt;P&gt;Thank you for visiting this site.&lt;/P&gt;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(15)	&lt;/BODY&gt;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(16)	&lt;/HTML&gt;</a:t>
            </a:r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6003925" y="2443163"/>
            <a:ext cx="2316403" cy="769441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buClr>
                <a:srgbClr val="009900"/>
              </a:buClr>
              <a:buSzPct val="150000"/>
            </a:pPr>
            <a:r>
              <a:rPr kumimoji="1" lang="en-US" sz="2000" dirty="0"/>
              <a:t>(The tag &lt;SERVER…&gt;</a:t>
            </a:r>
          </a:p>
          <a:p>
            <a:pPr>
              <a:spcBef>
                <a:spcPct val="20000"/>
              </a:spcBef>
              <a:buClr>
                <a:srgbClr val="009900"/>
              </a:buClr>
              <a:buSzPct val="150000"/>
            </a:pPr>
            <a:r>
              <a:rPr kumimoji="1" lang="en-US" sz="2000" dirty="0"/>
              <a:t>is system specific)</a:t>
            </a:r>
            <a:endParaRPr lang="en-US" sz="1600" dirty="0"/>
          </a:p>
        </p:txBody>
      </p:sp>
      <p:sp>
        <p:nvSpPr>
          <p:cNvPr id="307207" name="Rectangle 7"/>
          <p:cNvSpPr>
            <a:spLocks noChangeArrowheads="1"/>
          </p:cNvSpPr>
          <p:nvPr/>
        </p:nvSpPr>
        <p:spPr bwMode="auto">
          <a:xfrm>
            <a:off x="609600" y="5410200"/>
            <a:ext cx="7848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100" dirty="0"/>
              <a:t>Server can also pass pre-compiled code </a:t>
            </a:r>
            <a:r>
              <a:rPr kumimoji="1" lang="en-US" sz="2100" dirty="0">
                <a:sym typeface="Wingdings" pitchFamily="2" charset="2"/>
              </a:rPr>
              <a:t> </a:t>
            </a:r>
            <a:r>
              <a:rPr kumimoji="1" lang="en-US" sz="2100" i="1" dirty="0">
                <a:sym typeface="Wingdings" pitchFamily="2" charset="2"/>
              </a:rPr>
              <a:t>applet</a:t>
            </a:r>
          </a:p>
          <a:p>
            <a:pPr marL="342900" indent="-342900">
              <a:spcBef>
                <a:spcPct val="20000"/>
              </a:spcBef>
              <a:buClr>
                <a:srgbClr val="009900"/>
              </a:buClr>
              <a:buSzPct val="150000"/>
            </a:pPr>
            <a:r>
              <a:rPr kumimoji="1" lang="en-US" sz="1900" dirty="0"/>
              <a:t>&lt;OBJECT </a:t>
            </a:r>
            <a:r>
              <a:rPr kumimoji="1" lang="en-US" sz="1900" dirty="0" err="1"/>
              <a:t>codetype</a:t>
            </a:r>
            <a:r>
              <a:rPr kumimoji="1" lang="en-US" sz="1900" dirty="0"/>
              <a:t>=“application/java” </a:t>
            </a:r>
            <a:r>
              <a:rPr kumimoji="1" lang="en-US" sz="1900" dirty="0" err="1"/>
              <a:t>classid</a:t>
            </a:r>
            <a:r>
              <a:rPr kumimoji="1" lang="en-US" sz="1900" dirty="0"/>
              <a:t>=“</a:t>
            </a:r>
            <a:r>
              <a:rPr kumimoji="1" lang="en-US" sz="1900" dirty="0" err="1"/>
              <a:t>java.welcome.class</a:t>
            </a:r>
            <a:r>
              <a:rPr kumimoji="1" lang="en-US" sz="1900" dirty="0"/>
              <a:t>”&gt;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1900" i="1" dirty="0"/>
              <a:t>Servlets</a:t>
            </a:r>
            <a:r>
              <a:rPr kumimoji="1" lang="en-US" sz="1900" dirty="0"/>
              <a:t> are applets that run on </a:t>
            </a:r>
            <a:r>
              <a:rPr kumimoji="1" lang="en-US" sz="1900" dirty="0" smtClean="0"/>
              <a:t>server side (Architecture next slide)</a:t>
            </a:r>
            <a:endParaRPr kumimoji="1" lang="en-US" sz="1900" dirty="0"/>
          </a:p>
        </p:txBody>
      </p:sp>
      <p:sp>
        <p:nvSpPr>
          <p:cNvPr id="7" name="Rectangle 6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498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8" t="42145" r="16461" b="35951"/>
          <a:stretch>
            <a:fillRect/>
          </a:stretch>
        </p:blipFill>
        <p:spPr bwMode="auto">
          <a:xfrm>
            <a:off x="304800" y="1676400"/>
            <a:ext cx="8610600" cy="413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Architectural </a:t>
            </a:r>
            <a:r>
              <a:rPr lang="en-US" dirty="0"/>
              <a:t>Overview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6761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HTTP Connections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181600"/>
            <a:ext cx="7086600" cy="1371600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90000"/>
              </a:lnSpc>
              <a:buSzTx/>
              <a:buFontTx/>
              <a:buAutoNum type="alphaLcParenR"/>
            </a:pPr>
            <a:r>
              <a:rPr lang="en-US" sz="2000" dirty="0" smtClean="0"/>
              <a:t>Using </a:t>
            </a:r>
            <a:r>
              <a:rPr lang="en-US" sz="2000" i="1" dirty="0" smtClean="0">
                <a:solidFill>
                  <a:srgbClr val="008000"/>
                </a:solidFill>
              </a:rPr>
              <a:t>non-persistent</a:t>
            </a:r>
            <a:r>
              <a:rPr lang="en-US" sz="2000" dirty="0" smtClean="0">
                <a:solidFill>
                  <a:srgbClr val="008000"/>
                </a:solidFill>
              </a:rPr>
              <a:t> </a:t>
            </a:r>
            <a:r>
              <a:rPr lang="en-US" sz="2000" dirty="0"/>
              <a:t>connections (HTTP 1.0)</a:t>
            </a:r>
          </a:p>
          <a:p>
            <a:pPr>
              <a:lnSpc>
                <a:spcPct val="90000"/>
              </a:lnSpc>
            </a:pPr>
            <a:r>
              <a:rPr lang="en-US" sz="2000" dirty="0"/>
              <a:t>TCP connection setup expensive </a:t>
            </a:r>
          </a:p>
          <a:p>
            <a:pPr marL="609600" indent="-609600">
              <a:lnSpc>
                <a:spcPct val="90000"/>
              </a:lnSpc>
              <a:buSzTx/>
              <a:buFont typeface="+mj-lt"/>
              <a:buAutoNum type="alphaLcParenR" startAt="2"/>
            </a:pPr>
            <a:r>
              <a:rPr lang="en-US" sz="2000" dirty="0" smtClean="0"/>
              <a:t>Using </a:t>
            </a:r>
            <a:r>
              <a:rPr lang="en-US" sz="2000" i="1" dirty="0">
                <a:solidFill>
                  <a:srgbClr val="008000"/>
                </a:solidFill>
              </a:rPr>
              <a:t>persistent</a:t>
            </a:r>
            <a:r>
              <a:rPr lang="en-US" sz="2000" dirty="0">
                <a:solidFill>
                  <a:srgbClr val="008000"/>
                </a:solidFill>
              </a:rPr>
              <a:t> </a:t>
            </a:r>
            <a:r>
              <a:rPr lang="en-US" sz="2000" dirty="0"/>
              <a:t>connections (HTTP 1.1</a:t>
            </a:r>
            <a:r>
              <a:rPr lang="en-US" sz="2000" dirty="0" smtClean="0"/>
              <a:t>)</a:t>
            </a:r>
          </a:p>
          <a:p>
            <a:pPr marL="609600" indent="-609600">
              <a:lnSpc>
                <a:spcPct val="90000"/>
              </a:lnSpc>
              <a:buSzTx/>
              <a:buFont typeface="+mj-lt"/>
              <a:buAutoNum type="alphaLcParenR" startAt="2"/>
            </a:pPr>
            <a:endParaRPr lang="en-US" sz="2000" dirty="0"/>
          </a:p>
          <a:p>
            <a:pPr marL="609600" indent="-609600">
              <a:lnSpc>
                <a:spcPct val="90000"/>
              </a:lnSpc>
              <a:buSzTx/>
            </a:pPr>
            <a:r>
              <a:rPr lang="en-US" sz="2000" dirty="0"/>
              <a:t>Can also have requests </a:t>
            </a:r>
            <a:r>
              <a:rPr lang="en-US" sz="2000" dirty="0" smtClean="0"/>
              <a:t>either </a:t>
            </a:r>
            <a:r>
              <a:rPr lang="en-US" sz="2000" i="1" dirty="0" smtClean="0">
                <a:solidFill>
                  <a:srgbClr val="0070C0"/>
                </a:solidFill>
              </a:rPr>
              <a:t>serially</a:t>
            </a:r>
            <a:r>
              <a:rPr lang="en-US" sz="2000" dirty="0" smtClean="0">
                <a:solidFill>
                  <a:srgbClr val="0070C0"/>
                </a:solidFill>
              </a:rPr>
              <a:t> </a:t>
            </a:r>
            <a:r>
              <a:rPr lang="en-US" sz="2000" dirty="0" smtClean="0"/>
              <a:t>or </a:t>
            </a:r>
            <a:r>
              <a:rPr lang="en-US" sz="2000" i="1" dirty="0" smtClean="0">
                <a:solidFill>
                  <a:srgbClr val="0070C0"/>
                </a:solidFill>
              </a:rPr>
              <a:t>in parallel</a:t>
            </a:r>
            <a:endParaRPr lang="en-US" sz="2000" i="1" dirty="0">
              <a:solidFill>
                <a:srgbClr val="0070C0"/>
              </a:solidFill>
            </a:endParaRPr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38" t="44109" r="17744" b="38519"/>
          <a:stretch>
            <a:fillRect/>
          </a:stretch>
        </p:blipFill>
        <p:spPr bwMode="auto">
          <a:xfrm>
            <a:off x="484367" y="1828800"/>
            <a:ext cx="8220075" cy="328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9254" name="Text Box 6"/>
          <p:cNvSpPr txBox="1">
            <a:spLocks noChangeArrowheads="1"/>
          </p:cNvSpPr>
          <p:nvPr/>
        </p:nvSpPr>
        <p:spPr bwMode="auto">
          <a:xfrm>
            <a:off x="914400" y="914400"/>
            <a:ext cx="6713056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 sz="2000" dirty="0"/>
              <a:t> Communication based on Hypertext Transfer Protocol (HTTP)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dirty="0"/>
              <a:t> </a:t>
            </a:r>
            <a:r>
              <a:rPr lang="en-US" dirty="0" smtClean="0"/>
              <a:t>Client </a:t>
            </a:r>
            <a:r>
              <a:rPr lang="en-US" dirty="0"/>
              <a:t>request, server reply protocol</a:t>
            </a:r>
          </a:p>
          <a:p>
            <a:pPr marL="742950" lvl="1" indent="-285750">
              <a:buFont typeface="Calibri" panose="020F0502020204030204" pitchFamily="34" charset="0"/>
              <a:buChar char="–"/>
            </a:pPr>
            <a:r>
              <a:rPr lang="en-US" dirty="0"/>
              <a:t> </a:t>
            </a:r>
            <a:r>
              <a:rPr lang="en-US" dirty="0" smtClean="0"/>
              <a:t>Uses TCP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8759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User-server State: </a:t>
            </a:r>
            <a:r>
              <a:rPr lang="en-US" dirty="0" smtClean="0">
                <a:solidFill>
                  <a:srgbClr val="008000"/>
                </a:solidFill>
              </a:rPr>
              <a:t>Cookies</a:t>
            </a:r>
            <a:r>
              <a:rPr lang="en-US" dirty="0" smtClean="0"/>
              <a:t> (1 of 3)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63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392238"/>
            <a:ext cx="4038600" cy="4525963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Web servers stateless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dirty="0" smtClean="0"/>
              <a:t>Many major Web sites use </a:t>
            </a:r>
            <a:r>
              <a:rPr lang="en-US" sz="2400" dirty="0" smtClean="0">
                <a:solidFill>
                  <a:srgbClr val="008000"/>
                </a:solidFill>
              </a:rPr>
              <a:t>cookies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to have state at server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0070C0"/>
                </a:solidFill>
              </a:rPr>
              <a:t>Four components:</a:t>
            </a:r>
            <a:endParaRPr lang="en-US" sz="2400" dirty="0" smtClean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1) </a:t>
            </a:r>
            <a:r>
              <a:rPr lang="en-US" sz="2000" dirty="0" smtClean="0">
                <a:solidFill>
                  <a:srgbClr val="008000"/>
                </a:solidFill>
              </a:rPr>
              <a:t>cookie </a:t>
            </a:r>
            <a:r>
              <a:rPr lang="en-US" sz="2000" dirty="0" smtClean="0"/>
              <a:t>header line of HTTP </a:t>
            </a:r>
            <a:r>
              <a:rPr lang="en-US" sz="2000" i="1" dirty="0" smtClean="0"/>
              <a:t>response</a:t>
            </a:r>
            <a:r>
              <a:rPr lang="en-US" sz="2000" dirty="0" smtClean="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2) </a:t>
            </a:r>
            <a:r>
              <a:rPr lang="en-US" sz="2000" dirty="0" smtClean="0">
                <a:solidFill>
                  <a:srgbClr val="008000"/>
                </a:solidFill>
              </a:rPr>
              <a:t>cookie </a:t>
            </a:r>
            <a:r>
              <a:rPr lang="en-US" sz="2000" dirty="0" smtClean="0"/>
              <a:t>header line in HTTP </a:t>
            </a:r>
            <a:r>
              <a:rPr lang="en-US" sz="2000" i="1" dirty="0" smtClean="0"/>
              <a:t>request</a:t>
            </a:r>
            <a:r>
              <a:rPr lang="en-US" sz="2000" dirty="0" smtClean="0"/>
              <a:t> message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3) </a:t>
            </a:r>
            <a:r>
              <a:rPr lang="en-US" sz="2000" dirty="0" smtClean="0">
                <a:solidFill>
                  <a:srgbClr val="008000"/>
                </a:solidFill>
              </a:rPr>
              <a:t>cookie </a:t>
            </a:r>
            <a:r>
              <a:rPr lang="en-US" sz="2000" dirty="0" smtClean="0"/>
              <a:t>file kept on user’s PC, managed by user’s browser</a:t>
            </a:r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4) back-end database at Web site</a:t>
            </a:r>
          </a:p>
        </p:txBody>
      </p:sp>
      <p:sp>
        <p:nvSpPr>
          <p:cNvPr id="6349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25950" y="1392238"/>
            <a:ext cx="4059238" cy="46482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0070C0"/>
                </a:solidFill>
              </a:rPr>
              <a:t>Example:</a:t>
            </a:r>
          </a:p>
          <a:p>
            <a:r>
              <a:rPr lang="en-US" sz="2000" dirty="0" smtClean="0"/>
              <a:t>Susan always access Internet from same PC (e.g., in her home)</a:t>
            </a:r>
          </a:p>
          <a:p>
            <a:r>
              <a:rPr lang="en-US" sz="2000" dirty="0" smtClean="0"/>
              <a:t>Visits specific e-commerce site for first time (e.g., amazon.com)</a:t>
            </a:r>
          </a:p>
          <a:p>
            <a:r>
              <a:rPr lang="en-US" sz="2000" dirty="0"/>
              <a:t>W</a:t>
            </a:r>
            <a:r>
              <a:rPr lang="en-US" sz="2000" dirty="0" smtClean="0"/>
              <a:t>hen initial HTTP requests arrives at site, site creates: </a:t>
            </a:r>
          </a:p>
          <a:p>
            <a:pPr lvl="1"/>
            <a:r>
              <a:rPr lang="en-US" sz="2000" dirty="0" smtClean="0"/>
              <a:t>unique ID</a:t>
            </a:r>
          </a:p>
          <a:p>
            <a:pPr lvl="1"/>
            <a:r>
              <a:rPr lang="en-US" sz="2000" dirty="0" smtClean="0"/>
              <a:t>entry in backend database for ID</a:t>
            </a:r>
          </a:p>
          <a:p>
            <a:pPr lvl="1"/>
            <a:endParaRPr lang="en-US" sz="2000" dirty="0" smtClean="0"/>
          </a:p>
          <a:p>
            <a:pPr marL="0" indent="0" algn="ctr">
              <a:buNone/>
            </a:pPr>
            <a:r>
              <a:rPr lang="en-US" sz="2000" i="1" dirty="0" smtClean="0"/>
              <a:t>(see next slide for example)</a:t>
            </a:r>
          </a:p>
        </p:txBody>
      </p:sp>
      <p:sp>
        <p:nvSpPr>
          <p:cNvPr id="2" name="Rectangle 1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James F. Kurose and Keith W. Ross, 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Computer Networking - A Top-Down Approach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 (5</a:t>
            </a:r>
            <a:r>
              <a:rPr lang="en-US" sz="1200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), Pearson, ©2010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97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>
          <a:xfrm>
            <a:off x="520700" y="128588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User-server State: </a:t>
            </a:r>
            <a:r>
              <a:rPr lang="en-US" sz="4000" dirty="0" smtClean="0">
                <a:solidFill>
                  <a:srgbClr val="008000"/>
                </a:solidFill>
              </a:rPr>
              <a:t>Cookies</a:t>
            </a:r>
            <a:r>
              <a:rPr lang="en-US" sz="4000" dirty="0" smtClean="0"/>
              <a:t> (2 of 3)</a:t>
            </a:r>
            <a:endParaRPr lang="en-US" sz="5400" dirty="0" smtClean="0">
              <a:solidFill>
                <a:srgbClr val="008000"/>
              </a:solidFill>
            </a:endParaRPr>
          </a:p>
        </p:txBody>
      </p:sp>
      <p:sp>
        <p:nvSpPr>
          <p:cNvPr id="64517" name="Text Box 5"/>
          <p:cNvSpPr txBox="1">
            <a:spLocks noChangeArrowheads="1"/>
          </p:cNvSpPr>
          <p:nvPr/>
        </p:nvSpPr>
        <p:spPr bwMode="auto">
          <a:xfrm>
            <a:off x="990669" y="1210469"/>
            <a:ext cx="9047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u="sng" dirty="0" smtClean="0"/>
              <a:t>Client</a:t>
            </a:r>
            <a:endParaRPr lang="en-US" sz="2400" dirty="0">
              <a:latin typeface="Times New Roman" pitchFamily="18" charset="0"/>
            </a:endParaRPr>
          </a:p>
        </p:txBody>
      </p:sp>
      <p:sp>
        <p:nvSpPr>
          <p:cNvPr id="64518" name="Text Box 6"/>
          <p:cNvSpPr txBox="1">
            <a:spLocks noChangeArrowheads="1"/>
          </p:cNvSpPr>
          <p:nvPr/>
        </p:nvSpPr>
        <p:spPr bwMode="auto">
          <a:xfrm>
            <a:off x="5452953" y="1210469"/>
            <a:ext cx="98764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400" u="sng" dirty="0" smtClean="0"/>
              <a:t>Server</a:t>
            </a:r>
            <a:endParaRPr lang="en-US" sz="2400" dirty="0">
              <a:latin typeface="Times New Roman" pitchFamily="18" charset="0"/>
            </a:endParaRPr>
          </a:p>
        </p:txBody>
      </p:sp>
      <p:grpSp>
        <p:nvGrpSpPr>
          <p:cNvPr id="2" name="Group 90"/>
          <p:cNvGrpSpPr>
            <a:grpSpLocks/>
          </p:cNvGrpSpPr>
          <p:nvPr/>
        </p:nvGrpSpPr>
        <p:grpSpPr bwMode="auto">
          <a:xfrm>
            <a:off x="2200275" y="4227513"/>
            <a:ext cx="3305175" cy="425450"/>
            <a:chOff x="1386" y="2663"/>
            <a:chExt cx="2082" cy="268"/>
          </a:xfrm>
        </p:grpSpPr>
        <p:sp>
          <p:nvSpPr>
            <p:cNvPr id="64563" name="Line 16"/>
            <p:cNvSpPr>
              <a:spLocks noChangeShapeType="1"/>
            </p:cNvSpPr>
            <p:nvPr/>
          </p:nvSpPr>
          <p:spPr bwMode="auto">
            <a:xfrm flipH="1">
              <a:off x="1386" y="266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553" y="2694"/>
              <a:ext cx="1743" cy="237"/>
              <a:chOff x="3268" y="2846"/>
              <a:chExt cx="1743" cy="237"/>
            </a:xfrm>
          </p:grpSpPr>
          <p:sp>
            <p:nvSpPr>
              <p:cNvPr id="64565" name="Rectangle 18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6" name="Text Box 19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grpSp>
        <p:nvGrpSpPr>
          <p:cNvPr id="4" name="Group 94"/>
          <p:cNvGrpSpPr>
            <a:grpSpLocks/>
          </p:cNvGrpSpPr>
          <p:nvPr/>
        </p:nvGrpSpPr>
        <p:grpSpPr bwMode="auto">
          <a:xfrm>
            <a:off x="2209800" y="5722938"/>
            <a:ext cx="3305175" cy="407987"/>
            <a:chOff x="1392" y="3605"/>
            <a:chExt cx="2082" cy="257"/>
          </a:xfrm>
        </p:grpSpPr>
        <p:sp>
          <p:nvSpPr>
            <p:cNvPr id="64559" name="Line 24"/>
            <p:cNvSpPr>
              <a:spLocks noChangeShapeType="1"/>
            </p:cNvSpPr>
            <p:nvPr/>
          </p:nvSpPr>
          <p:spPr bwMode="auto">
            <a:xfrm flipH="1">
              <a:off x="1392" y="360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5" name="Group 25"/>
            <p:cNvGrpSpPr>
              <a:grpSpLocks/>
            </p:cNvGrpSpPr>
            <p:nvPr/>
          </p:nvGrpSpPr>
          <p:grpSpPr bwMode="auto">
            <a:xfrm>
              <a:off x="1552" y="3625"/>
              <a:ext cx="1743" cy="237"/>
              <a:chOff x="3268" y="2846"/>
              <a:chExt cx="1743" cy="237"/>
            </a:xfrm>
          </p:grpSpPr>
          <p:sp>
            <p:nvSpPr>
              <p:cNvPr id="64561" name="Rectangle 26"/>
              <p:cNvSpPr>
                <a:spLocks noChangeArrowheads="1"/>
              </p:cNvSpPr>
              <p:nvPr/>
            </p:nvSpPr>
            <p:spPr bwMode="auto">
              <a:xfrm>
                <a:off x="3282" y="2856"/>
                <a:ext cx="1692" cy="19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62" name="Text Box 27"/>
              <p:cNvSpPr txBox="1">
                <a:spLocks noChangeArrowheads="1"/>
              </p:cNvSpPr>
              <p:nvPr/>
            </p:nvSpPr>
            <p:spPr bwMode="auto">
              <a:xfrm>
                <a:off x="3268" y="2846"/>
                <a:ext cx="1743" cy="237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usual http response msg</a:t>
                </a:r>
                <a:endParaRPr lang="en-US">
                  <a:latin typeface="Times New Roman" pitchFamily="18" charset="0"/>
                </a:endParaRPr>
              </a:p>
            </p:txBody>
          </p:sp>
        </p:grpSp>
      </p:grpSp>
      <p:sp>
        <p:nvSpPr>
          <p:cNvPr id="50235" name="Text Box 59"/>
          <p:cNvSpPr txBox="1">
            <a:spLocks noChangeArrowheads="1"/>
          </p:cNvSpPr>
          <p:nvPr/>
        </p:nvSpPr>
        <p:spPr bwMode="auto">
          <a:xfrm>
            <a:off x="763588" y="2530475"/>
            <a:ext cx="17875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rgbClr val="008000"/>
                </a:solidFill>
              </a:rPr>
              <a:t>cookie</a:t>
            </a:r>
            <a:r>
              <a:rPr lang="en-US" sz="2000" dirty="0"/>
              <a:t> file</a:t>
            </a:r>
          </a:p>
        </p:txBody>
      </p:sp>
      <p:sp>
        <p:nvSpPr>
          <p:cNvPr id="50242" name="Text Box 66"/>
          <p:cNvSpPr txBox="1">
            <a:spLocks noChangeArrowheads="1"/>
          </p:cNvSpPr>
          <p:nvPr/>
        </p:nvSpPr>
        <p:spPr bwMode="auto">
          <a:xfrm>
            <a:off x="587001" y="3979346"/>
            <a:ext cx="171207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 dirty="0" smtClean="0"/>
              <a:t>(one </a:t>
            </a:r>
            <a:r>
              <a:rPr lang="en-US" sz="1800" dirty="0"/>
              <a:t>week </a:t>
            </a:r>
            <a:r>
              <a:rPr lang="en-US" sz="1800" dirty="0" smtClean="0"/>
              <a:t>later)</a:t>
            </a:r>
            <a:endParaRPr lang="en-US" sz="1800" dirty="0"/>
          </a:p>
        </p:txBody>
      </p:sp>
      <p:grpSp>
        <p:nvGrpSpPr>
          <p:cNvPr id="6" name="Group 89"/>
          <p:cNvGrpSpPr>
            <a:grpSpLocks/>
          </p:cNvGrpSpPr>
          <p:nvPr/>
        </p:nvGrpSpPr>
        <p:grpSpPr bwMode="auto">
          <a:xfrm>
            <a:off x="2209800" y="3589338"/>
            <a:ext cx="5638800" cy="1036637"/>
            <a:chOff x="1392" y="2261"/>
            <a:chExt cx="3552" cy="653"/>
          </a:xfrm>
        </p:grpSpPr>
        <p:sp>
          <p:nvSpPr>
            <p:cNvPr id="64552" name="Line 12"/>
            <p:cNvSpPr>
              <a:spLocks noChangeShapeType="1"/>
            </p:cNvSpPr>
            <p:nvPr/>
          </p:nvSpPr>
          <p:spPr bwMode="auto">
            <a:xfrm>
              <a:off x="1392" y="235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3" name="Text Box 15"/>
            <p:cNvSpPr txBox="1">
              <a:spLocks noChangeArrowheads="1"/>
            </p:cNvSpPr>
            <p:nvPr/>
          </p:nvSpPr>
          <p:spPr bwMode="auto">
            <a:xfrm>
              <a:off x="1548" y="2261"/>
              <a:ext cx="1689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request </a:t>
              </a:r>
              <a:r>
                <a:rPr lang="en-US" sz="1800" dirty="0" err="1"/>
                <a:t>msg</a:t>
              </a:r>
              <a:endParaRPr lang="en-US" sz="1800" dirty="0"/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>
                  <a:latin typeface="Courier New" pitchFamily="49" charset="0"/>
                </a:rPr>
                <a:t>cookie: </a:t>
              </a:r>
              <a:r>
                <a:rPr lang="en-US" sz="1600" b="1" dirty="0" smtClean="0">
                  <a:latin typeface="Courier New" pitchFamily="49" charset="0"/>
                </a:rPr>
                <a:t>u168</a:t>
              </a:r>
              <a:endParaRPr lang="en-US" sz="1600" b="1" dirty="0">
                <a:latin typeface="Courier New" pitchFamily="49" charset="0"/>
              </a:endParaRPr>
            </a:p>
          </p:txBody>
        </p:sp>
        <p:sp>
          <p:nvSpPr>
            <p:cNvPr id="64554" name="Text Box 28"/>
            <p:cNvSpPr txBox="1">
              <a:spLocks noChangeArrowheads="1"/>
            </p:cNvSpPr>
            <p:nvPr/>
          </p:nvSpPr>
          <p:spPr bwMode="auto">
            <a:xfrm>
              <a:off x="3574" y="2332"/>
              <a:ext cx="55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specific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action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64555" name="Line 42"/>
            <p:cNvSpPr>
              <a:spLocks noChangeShapeType="1"/>
            </p:cNvSpPr>
            <p:nvPr/>
          </p:nvSpPr>
          <p:spPr bwMode="auto">
            <a:xfrm flipV="1">
              <a:off x="4252" y="2367"/>
              <a:ext cx="692" cy="2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83"/>
            <p:cNvGrpSpPr>
              <a:grpSpLocks/>
            </p:cNvGrpSpPr>
            <p:nvPr/>
          </p:nvGrpSpPr>
          <p:grpSpPr bwMode="auto">
            <a:xfrm>
              <a:off x="4306" y="2363"/>
              <a:ext cx="557" cy="231"/>
              <a:chOff x="4306" y="2273"/>
              <a:chExt cx="557" cy="231"/>
            </a:xfrm>
          </p:grpSpPr>
          <p:sp>
            <p:nvSpPr>
              <p:cNvPr id="64557" name="Rectangle 72"/>
              <p:cNvSpPr>
                <a:spLocks noChangeArrowheads="1"/>
              </p:cNvSpPr>
              <p:nvPr/>
            </p:nvSpPr>
            <p:spPr bwMode="auto">
              <a:xfrm>
                <a:off x="4409" y="2365"/>
                <a:ext cx="384" cy="9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58" name="Text Box 43"/>
              <p:cNvSpPr txBox="1">
                <a:spLocks noChangeArrowheads="1"/>
              </p:cNvSpPr>
              <p:nvPr/>
            </p:nvSpPr>
            <p:spPr bwMode="auto">
              <a:xfrm>
                <a:off x="4306" y="2273"/>
                <a:ext cx="55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access</a:t>
                </a:r>
              </a:p>
            </p:txBody>
          </p:sp>
        </p:grpSp>
      </p:grpSp>
      <p:grpSp>
        <p:nvGrpSpPr>
          <p:cNvPr id="8" name="Group 81"/>
          <p:cNvGrpSpPr>
            <a:grpSpLocks/>
          </p:cNvGrpSpPr>
          <p:nvPr/>
        </p:nvGrpSpPr>
        <p:grpSpPr bwMode="auto">
          <a:xfrm>
            <a:off x="836613" y="1804988"/>
            <a:ext cx="1357313" cy="771525"/>
            <a:chOff x="527" y="1047"/>
            <a:chExt cx="855" cy="486"/>
          </a:xfrm>
        </p:grpSpPr>
        <p:sp>
          <p:nvSpPr>
            <p:cNvPr id="64550" name="AutoShape 67"/>
            <p:cNvSpPr>
              <a:spLocks noChangeArrowheads="1"/>
            </p:cNvSpPr>
            <p:nvPr/>
          </p:nvSpPr>
          <p:spPr bwMode="auto">
            <a:xfrm>
              <a:off x="527" y="1047"/>
              <a:ext cx="855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51" name="Text Box 60"/>
            <p:cNvSpPr txBox="1">
              <a:spLocks noChangeArrowheads="1"/>
            </p:cNvSpPr>
            <p:nvPr/>
          </p:nvSpPr>
          <p:spPr bwMode="auto">
            <a:xfrm>
              <a:off x="642" y="1237"/>
              <a:ext cx="655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err="1">
                  <a:solidFill>
                    <a:schemeClr val="bg1"/>
                  </a:solidFill>
                  <a:latin typeface="Arial" charset="0"/>
                </a:rPr>
                <a:t>ebay</a:t>
              </a: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 8734</a:t>
              </a:r>
            </a:p>
          </p:txBody>
        </p:sp>
      </p:grpSp>
      <p:sp>
        <p:nvSpPr>
          <p:cNvPr id="64525" name="AutoShape 68"/>
          <p:cNvSpPr>
            <a:spLocks noChangeArrowheads="1"/>
          </p:cNvSpPr>
          <p:nvPr/>
        </p:nvSpPr>
        <p:spPr bwMode="auto">
          <a:xfrm>
            <a:off x="7956550" y="3343275"/>
            <a:ext cx="527050" cy="825500"/>
          </a:xfrm>
          <a:prstGeom prst="can">
            <a:avLst>
              <a:gd name="adj" fmla="val 39157"/>
            </a:avLst>
          </a:prstGeom>
          <a:solidFill>
            <a:srgbClr val="00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9" name="Group 95"/>
          <p:cNvGrpSpPr>
            <a:grpSpLocks/>
          </p:cNvGrpSpPr>
          <p:nvPr/>
        </p:nvGrpSpPr>
        <p:grpSpPr bwMode="auto">
          <a:xfrm>
            <a:off x="2200275" y="2106613"/>
            <a:ext cx="5921375" cy="1296987"/>
            <a:chOff x="1386" y="1327"/>
            <a:chExt cx="3730" cy="817"/>
          </a:xfrm>
        </p:grpSpPr>
        <p:sp>
          <p:nvSpPr>
            <p:cNvPr id="64543" name="Line 4"/>
            <p:cNvSpPr>
              <a:spLocks noChangeShapeType="1"/>
            </p:cNvSpPr>
            <p:nvPr/>
          </p:nvSpPr>
          <p:spPr bwMode="auto">
            <a:xfrm>
              <a:off x="1386" y="1355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44" name="Text Box 8"/>
            <p:cNvSpPr txBox="1">
              <a:spLocks noChangeArrowheads="1"/>
            </p:cNvSpPr>
            <p:nvPr/>
          </p:nvSpPr>
          <p:spPr bwMode="auto">
            <a:xfrm>
              <a:off x="1554" y="1327"/>
              <a:ext cx="1689" cy="23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usual http request msg</a:t>
              </a:r>
              <a:endParaRPr lang="en-US">
                <a:latin typeface="Times New Roman" pitchFamily="18" charset="0"/>
              </a:endParaRPr>
            </a:p>
          </p:txBody>
        </p:sp>
        <p:sp>
          <p:nvSpPr>
            <p:cNvPr id="64545" name="Text Box 31"/>
            <p:cNvSpPr txBox="1">
              <a:spLocks noChangeArrowheads="1"/>
            </p:cNvSpPr>
            <p:nvPr/>
          </p:nvSpPr>
          <p:spPr bwMode="auto">
            <a:xfrm>
              <a:off x="3386" y="1390"/>
              <a:ext cx="996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Amazon server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creates ID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</a:rPr>
                <a:t>u168 </a:t>
              </a:r>
              <a:r>
                <a:rPr lang="en-US" dirty="0">
                  <a:solidFill>
                    <a:schemeClr val="accent2"/>
                  </a:solidFill>
                </a:rPr>
                <a:t>for user</a:t>
              </a:r>
              <a:endParaRPr lang="en-US" dirty="0"/>
            </a:p>
          </p:txBody>
        </p:sp>
        <p:grpSp>
          <p:nvGrpSpPr>
            <p:cNvPr id="10" name="Group 82"/>
            <p:cNvGrpSpPr>
              <a:grpSpLocks/>
            </p:cNvGrpSpPr>
            <p:nvPr/>
          </p:nvGrpSpPr>
          <p:grpSpPr bwMode="auto">
            <a:xfrm>
              <a:off x="4377" y="1730"/>
              <a:ext cx="739" cy="414"/>
              <a:chOff x="4377" y="1640"/>
              <a:chExt cx="739" cy="414"/>
            </a:xfrm>
          </p:grpSpPr>
          <p:sp>
            <p:nvSpPr>
              <p:cNvPr id="64547" name="Line 40"/>
              <p:cNvSpPr>
                <a:spLocks noChangeShapeType="1"/>
              </p:cNvSpPr>
              <p:nvPr/>
            </p:nvSpPr>
            <p:spPr bwMode="auto">
              <a:xfrm>
                <a:off x="4377" y="1640"/>
                <a:ext cx="659" cy="41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8" name="Rectangle 73"/>
              <p:cNvSpPr>
                <a:spLocks noChangeArrowheads="1"/>
              </p:cNvSpPr>
              <p:nvPr/>
            </p:nvSpPr>
            <p:spPr bwMode="auto">
              <a:xfrm>
                <a:off x="4470" y="1729"/>
                <a:ext cx="602" cy="24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9" name="Text Box 41"/>
              <p:cNvSpPr txBox="1">
                <a:spLocks noChangeArrowheads="1"/>
              </p:cNvSpPr>
              <p:nvPr/>
            </p:nvSpPr>
            <p:spPr bwMode="auto">
              <a:xfrm>
                <a:off x="4381" y="1702"/>
                <a:ext cx="735" cy="31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create</a:t>
                </a:r>
              </a:p>
              <a:p>
                <a:pPr>
                  <a:lnSpc>
                    <a:spcPct val="75000"/>
                  </a:lnSpc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800"/>
                  <a:t>    entry</a:t>
                </a:r>
              </a:p>
            </p:txBody>
          </p:sp>
        </p:grpSp>
      </p:grpSp>
      <p:grpSp>
        <p:nvGrpSpPr>
          <p:cNvPr id="11" name="Group 88"/>
          <p:cNvGrpSpPr>
            <a:grpSpLocks/>
          </p:cNvGrpSpPr>
          <p:nvPr/>
        </p:nvGrpSpPr>
        <p:grpSpPr bwMode="auto">
          <a:xfrm>
            <a:off x="809626" y="2598738"/>
            <a:ext cx="4724400" cy="1087437"/>
            <a:chOff x="510" y="1637"/>
            <a:chExt cx="2976" cy="685"/>
          </a:xfrm>
        </p:grpSpPr>
        <p:sp>
          <p:nvSpPr>
            <p:cNvPr id="64538" name="Line 9"/>
            <p:cNvSpPr>
              <a:spLocks noChangeShapeType="1"/>
            </p:cNvSpPr>
            <p:nvPr/>
          </p:nvSpPr>
          <p:spPr bwMode="auto">
            <a:xfrm flipH="1">
              <a:off x="1404" y="1637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9" name="Text Box 11"/>
            <p:cNvSpPr txBox="1">
              <a:spLocks noChangeArrowheads="1"/>
            </p:cNvSpPr>
            <p:nvPr/>
          </p:nvSpPr>
          <p:spPr bwMode="auto">
            <a:xfrm>
              <a:off x="1552" y="1650"/>
              <a:ext cx="1665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response </a:t>
              </a:r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 smtClean="0">
                  <a:latin typeface="Courier New" pitchFamily="49" charset="0"/>
                </a:rPr>
                <a:t>set-cookie</a:t>
              </a:r>
              <a:r>
                <a:rPr lang="en-US" sz="1600" b="1" dirty="0">
                  <a:latin typeface="Courier New" pitchFamily="49" charset="0"/>
                </a:rPr>
                <a:t>: </a:t>
              </a:r>
              <a:r>
                <a:rPr lang="en-US" sz="1600" b="1" dirty="0" smtClean="0">
                  <a:latin typeface="Courier New" pitchFamily="49" charset="0"/>
                </a:rPr>
                <a:t>u168 </a:t>
              </a:r>
              <a:endParaRPr lang="en-US" sz="1600" b="1" dirty="0">
                <a:latin typeface="Courier New" pitchFamily="49" charset="0"/>
              </a:endParaRPr>
            </a:p>
          </p:txBody>
        </p:sp>
        <p:grpSp>
          <p:nvGrpSpPr>
            <p:cNvPr id="12" name="Group 76"/>
            <p:cNvGrpSpPr>
              <a:grpSpLocks/>
            </p:cNvGrpSpPr>
            <p:nvPr/>
          </p:nvGrpSpPr>
          <p:grpSpPr bwMode="auto">
            <a:xfrm>
              <a:off x="510" y="1836"/>
              <a:ext cx="1030" cy="486"/>
              <a:chOff x="735" y="1746"/>
              <a:chExt cx="1030" cy="486"/>
            </a:xfrm>
          </p:grpSpPr>
          <p:sp>
            <p:nvSpPr>
              <p:cNvPr id="64541" name="AutoShape 74"/>
              <p:cNvSpPr>
                <a:spLocks noChangeArrowheads="1"/>
              </p:cNvSpPr>
              <p:nvPr/>
            </p:nvSpPr>
            <p:spPr bwMode="auto">
              <a:xfrm>
                <a:off x="735" y="1746"/>
                <a:ext cx="829" cy="486"/>
              </a:xfrm>
              <a:prstGeom prst="can">
                <a:avLst>
                  <a:gd name="adj" fmla="val 25000"/>
                </a:avLst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542" name="Text Box 75"/>
              <p:cNvSpPr txBox="1">
                <a:spLocks noChangeArrowheads="1"/>
              </p:cNvSpPr>
              <p:nvPr/>
            </p:nvSpPr>
            <p:spPr bwMode="auto">
              <a:xfrm>
                <a:off x="761" y="1889"/>
                <a:ext cx="1004" cy="3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 dirty="0" err="1">
                    <a:solidFill>
                      <a:schemeClr val="bg1"/>
                    </a:solidFill>
                    <a:latin typeface="Arial" charset="0"/>
                  </a:rPr>
                  <a:t>ebay</a:t>
                </a:r>
                <a:r>
                  <a:rPr lang="en-US" sz="1400" b="1" dirty="0">
                    <a:solidFill>
                      <a:schemeClr val="bg1"/>
                    </a:solidFill>
                    <a:latin typeface="Arial" charset="0"/>
                  </a:rPr>
                  <a:t> 8734</a:t>
                </a:r>
              </a:p>
              <a:p>
                <a:pPr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sz="1400" b="1" dirty="0">
                    <a:solidFill>
                      <a:schemeClr val="bg1"/>
                    </a:solidFill>
                    <a:latin typeface="Arial" charset="0"/>
                  </a:rPr>
                  <a:t>amazon </a:t>
                </a:r>
                <a:r>
                  <a:rPr lang="en-US" sz="1400" b="1" dirty="0" smtClean="0">
                    <a:solidFill>
                      <a:schemeClr val="bg1"/>
                    </a:solidFill>
                    <a:latin typeface="Arial" charset="0"/>
                  </a:rPr>
                  <a:t>u168</a:t>
                </a:r>
                <a:endParaRPr lang="en-US" sz="1400" b="1" dirty="0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</p:grpSp>
      <p:grpSp>
        <p:nvGrpSpPr>
          <p:cNvPr id="13" name="Group 93"/>
          <p:cNvGrpSpPr>
            <a:grpSpLocks/>
          </p:cNvGrpSpPr>
          <p:nvPr/>
        </p:nvGrpSpPr>
        <p:grpSpPr bwMode="auto">
          <a:xfrm>
            <a:off x="2181225" y="4192588"/>
            <a:ext cx="5705475" cy="1909762"/>
            <a:chOff x="1374" y="2641"/>
            <a:chExt cx="3594" cy="1203"/>
          </a:xfrm>
        </p:grpSpPr>
        <p:sp>
          <p:nvSpPr>
            <p:cNvPr id="64533" name="Line 20"/>
            <p:cNvSpPr>
              <a:spLocks noChangeShapeType="1"/>
            </p:cNvSpPr>
            <p:nvPr/>
          </p:nvSpPr>
          <p:spPr bwMode="auto">
            <a:xfrm>
              <a:off x="1374" y="3293"/>
              <a:ext cx="2082" cy="24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4" name="Text Box 23"/>
            <p:cNvSpPr txBox="1">
              <a:spLocks noChangeArrowheads="1"/>
            </p:cNvSpPr>
            <p:nvPr/>
          </p:nvSpPr>
          <p:spPr bwMode="auto">
            <a:xfrm>
              <a:off x="1561" y="3171"/>
              <a:ext cx="1689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 dirty="0"/>
                <a:t>usual http request </a:t>
              </a:r>
              <a:r>
                <a:rPr lang="en-US" sz="1800" dirty="0" err="1"/>
                <a:t>msg</a:t>
              </a:r>
              <a:endParaRPr lang="en-US" sz="1800" dirty="0"/>
            </a:p>
            <a:p>
              <a:pPr algn="ctr">
                <a:lnSpc>
                  <a:spcPct val="80000"/>
                </a:lnSpc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 dirty="0">
                  <a:latin typeface="Courier New" pitchFamily="49" charset="0"/>
                </a:rPr>
                <a:t>cookie: </a:t>
              </a:r>
              <a:r>
                <a:rPr lang="en-US" sz="1600" b="1" dirty="0" smtClean="0">
                  <a:latin typeface="Courier New" pitchFamily="49" charset="0"/>
                </a:rPr>
                <a:t>u168</a:t>
              </a:r>
              <a:endParaRPr lang="en-US" sz="1600" b="1" dirty="0">
                <a:latin typeface="Courier New" pitchFamily="49" charset="0"/>
              </a:endParaRPr>
            </a:p>
          </p:txBody>
        </p:sp>
        <p:sp>
          <p:nvSpPr>
            <p:cNvPr id="64535" name="Text Box 29"/>
            <p:cNvSpPr txBox="1">
              <a:spLocks noChangeArrowheads="1"/>
            </p:cNvSpPr>
            <p:nvPr/>
          </p:nvSpPr>
          <p:spPr bwMode="auto">
            <a:xfrm>
              <a:off x="3604" y="3262"/>
              <a:ext cx="557" cy="5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cookie-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 smtClean="0">
                  <a:solidFill>
                    <a:schemeClr val="accent2"/>
                  </a:solidFill>
                </a:rPr>
                <a:t>specific</a:t>
              </a:r>
              <a:endParaRPr lang="en-US" dirty="0">
                <a:solidFill>
                  <a:schemeClr val="accent2"/>
                </a:solidFill>
              </a:endParaRP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dirty="0">
                  <a:solidFill>
                    <a:schemeClr val="accent2"/>
                  </a:solidFill>
                </a:rPr>
                <a:t>action</a:t>
              </a:r>
              <a:endParaRPr lang="en-US" sz="1600" dirty="0">
                <a:latin typeface="Times New Roman" pitchFamily="18" charset="0"/>
              </a:endParaRPr>
            </a:p>
          </p:txBody>
        </p:sp>
        <p:sp>
          <p:nvSpPr>
            <p:cNvPr id="64536" name="Line 44"/>
            <p:cNvSpPr>
              <a:spLocks noChangeShapeType="1"/>
            </p:cNvSpPr>
            <p:nvPr/>
          </p:nvSpPr>
          <p:spPr bwMode="auto">
            <a:xfrm flipV="1">
              <a:off x="4181" y="2641"/>
              <a:ext cx="787" cy="86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7" name="Text Box 71"/>
            <p:cNvSpPr txBox="1">
              <a:spLocks noChangeArrowheads="1"/>
            </p:cNvSpPr>
            <p:nvPr/>
          </p:nvSpPr>
          <p:spPr bwMode="auto">
            <a:xfrm>
              <a:off x="4287" y="2939"/>
              <a:ext cx="557" cy="23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access</a:t>
              </a:r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809626" y="4568825"/>
            <a:ext cx="1620838" cy="771525"/>
            <a:chOff x="735" y="1746"/>
            <a:chExt cx="1021" cy="486"/>
          </a:xfrm>
        </p:grpSpPr>
        <p:sp>
          <p:nvSpPr>
            <p:cNvPr id="64531" name="AutoShape 78"/>
            <p:cNvSpPr>
              <a:spLocks noChangeArrowheads="1"/>
            </p:cNvSpPr>
            <p:nvPr/>
          </p:nvSpPr>
          <p:spPr bwMode="auto">
            <a:xfrm>
              <a:off x="735" y="1746"/>
              <a:ext cx="829" cy="4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532" name="Text Box 79"/>
            <p:cNvSpPr txBox="1">
              <a:spLocks noChangeArrowheads="1"/>
            </p:cNvSpPr>
            <p:nvPr/>
          </p:nvSpPr>
          <p:spPr bwMode="auto">
            <a:xfrm>
              <a:off x="752" y="1883"/>
              <a:ext cx="1004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 err="1">
                  <a:solidFill>
                    <a:schemeClr val="bg1"/>
                  </a:solidFill>
                  <a:latin typeface="Arial" charset="0"/>
                </a:rPr>
                <a:t>ebay</a:t>
              </a: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 8734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400" b="1" dirty="0">
                  <a:solidFill>
                    <a:schemeClr val="bg1"/>
                  </a:solidFill>
                  <a:latin typeface="Arial" charset="0"/>
                </a:rPr>
                <a:t>amazon </a:t>
              </a:r>
              <a:r>
                <a:rPr lang="en-US" sz="1400" b="1" dirty="0" smtClean="0">
                  <a:solidFill>
                    <a:schemeClr val="bg1"/>
                  </a:solidFill>
                  <a:latin typeface="Arial" charset="0"/>
                </a:rPr>
                <a:t>u1678</a:t>
              </a:r>
              <a:endParaRPr lang="en-US" sz="1400" b="1" dirty="0">
                <a:solidFill>
                  <a:schemeClr val="bg1"/>
                </a:solidFill>
                <a:latin typeface="Arial" charset="0"/>
              </a:endParaRPr>
            </a:p>
          </p:txBody>
        </p:sp>
      </p:grpSp>
      <p:sp>
        <p:nvSpPr>
          <p:cNvPr id="64530" name="Text Box 80"/>
          <p:cNvSpPr txBox="1">
            <a:spLocks noChangeArrowheads="1"/>
          </p:cNvSpPr>
          <p:nvPr/>
        </p:nvSpPr>
        <p:spPr bwMode="auto">
          <a:xfrm>
            <a:off x="7831138" y="4248150"/>
            <a:ext cx="1150937" cy="6413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backend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database</a:t>
            </a:r>
          </a:p>
        </p:txBody>
      </p:sp>
      <p:sp>
        <p:nvSpPr>
          <p:cNvPr id="53" name="Rectangle 52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James F. Kurose and Keith W. Ross, 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Computer Networking - A Top-Down Approach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 (5</a:t>
            </a:r>
            <a:r>
              <a:rPr lang="en-US" sz="1200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), Pearson, ©2010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042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35" grpId="0"/>
      <p:bldP spid="5024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User-server State: </a:t>
            </a:r>
            <a:r>
              <a:rPr lang="en-US" dirty="0" smtClean="0">
                <a:solidFill>
                  <a:srgbClr val="008000"/>
                </a:solidFill>
              </a:rPr>
              <a:t>Cookies</a:t>
            </a:r>
            <a:r>
              <a:rPr lang="en-US" dirty="0" smtClean="0"/>
              <a:t> (3 of 3)</a:t>
            </a:r>
            <a:endParaRPr lang="en-US" dirty="0" smtClean="0">
              <a:solidFill>
                <a:srgbClr val="008000"/>
              </a:solidFill>
            </a:endParaRPr>
          </a:p>
        </p:txBody>
      </p:sp>
      <p:sp>
        <p:nvSpPr>
          <p:cNvPr id="6554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0087" y="2047875"/>
            <a:ext cx="3810000" cy="264160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sz="2400" u="sng" dirty="0" smtClean="0">
                <a:solidFill>
                  <a:srgbClr val="C00000"/>
                </a:solidFill>
              </a:rPr>
              <a:t>What cookies can bring:</a:t>
            </a:r>
            <a:endParaRPr lang="en-US" sz="2400" dirty="0" smtClean="0">
              <a:solidFill>
                <a:srgbClr val="C00000"/>
              </a:solidFill>
            </a:endParaRPr>
          </a:p>
          <a:p>
            <a:r>
              <a:rPr lang="en-US" sz="2000" dirty="0" smtClean="0"/>
              <a:t>authorization</a:t>
            </a:r>
          </a:p>
          <a:p>
            <a:r>
              <a:rPr lang="en-US" sz="2000" dirty="0" smtClean="0"/>
              <a:t>shopping carts</a:t>
            </a:r>
          </a:p>
          <a:p>
            <a:r>
              <a:rPr lang="en-US" sz="2000" dirty="0" smtClean="0"/>
              <a:t>recommendations</a:t>
            </a:r>
          </a:p>
          <a:p>
            <a:r>
              <a:rPr lang="en-US" sz="2000" dirty="0" smtClean="0"/>
              <a:t>user session state (Web e-mail)</a:t>
            </a:r>
          </a:p>
        </p:txBody>
      </p:sp>
      <p:sp>
        <p:nvSpPr>
          <p:cNvPr id="65542" name="Rectangle 13"/>
          <p:cNvSpPr>
            <a:spLocks noChangeArrowheads="1"/>
          </p:cNvSpPr>
          <p:nvPr/>
        </p:nvSpPr>
        <p:spPr bwMode="auto">
          <a:xfrm>
            <a:off x="4800600" y="2115212"/>
            <a:ext cx="3810000" cy="4056988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400" u="sng" dirty="0">
                <a:solidFill>
                  <a:srgbClr val="C00000"/>
                </a:solidFill>
                <a:latin typeface="+mn-lt"/>
              </a:rPr>
              <a:t>Cookies and privacy:</a:t>
            </a:r>
            <a:endParaRPr lang="en-US" sz="2400" dirty="0">
              <a:solidFill>
                <a:srgbClr val="C0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Cookies </a:t>
            </a:r>
            <a:r>
              <a:rPr lang="en-US" sz="2000" dirty="0">
                <a:latin typeface="+mn-lt"/>
              </a:rPr>
              <a:t>permit </a:t>
            </a:r>
            <a:r>
              <a:rPr lang="en-US" sz="2000" dirty="0" smtClean="0">
                <a:latin typeface="+mn-lt"/>
              </a:rPr>
              <a:t>some sites </a:t>
            </a:r>
            <a:r>
              <a:rPr lang="en-US" sz="2000" dirty="0">
                <a:latin typeface="+mn-lt"/>
              </a:rPr>
              <a:t>to </a:t>
            </a:r>
            <a:r>
              <a:rPr lang="en-US" sz="2000" dirty="0" smtClean="0">
                <a:latin typeface="+mn-lt"/>
              </a:rPr>
              <a:t>learn lots </a:t>
            </a:r>
            <a:r>
              <a:rPr lang="en-US" sz="2000" dirty="0">
                <a:latin typeface="+mn-lt"/>
              </a:rPr>
              <a:t>about </a:t>
            </a:r>
            <a:r>
              <a:rPr lang="en-US" sz="2000" dirty="0" smtClean="0">
                <a:latin typeface="+mn-lt"/>
              </a:rPr>
              <a:t>users</a:t>
            </a:r>
            <a:endParaRPr lang="en-US" sz="2000" dirty="0">
              <a:latin typeface="+mn-lt"/>
            </a:endParaRPr>
          </a:p>
          <a:p>
            <a:pPr marL="800100" lvl="1" indent="-342900">
              <a:buFont typeface="Calibri" panose="020F0502020204030204" pitchFamily="34" charset="0"/>
              <a:buChar char="–"/>
            </a:pPr>
            <a:r>
              <a:rPr lang="en-US" dirty="0" smtClean="0">
                <a:latin typeface="+mn-lt"/>
              </a:rPr>
              <a:t>e.g., tracking visits by 3</a:t>
            </a:r>
            <a:r>
              <a:rPr lang="en-US" baseline="30000" dirty="0" smtClean="0">
                <a:latin typeface="+mn-lt"/>
              </a:rPr>
              <a:t>rd</a:t>
            </a:r>
            <a:r>
              <a:rPr lang="en-US" dirty="0" smtClean="0">
                <a:latin typeface="+mn-lt"/>
              </a:rPr>
              <a:t> party sites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/>
              <a:t>Also, persist when session closed, so next user has</a:t>
            </a:r>
          </a:p>
          <a:p>
            <a:pPr marL="800100" lvl="1" indent="-342900">
              <a:buFont typeface="Calibri" panose="020F0502020204030204" pitchFamily="34" charset="0"/>
              <a:buChar char="‒"/>
            </a:pPr>
            <a:r>
              <a:rPr lang="en-US" dirty="0" smtClean="0"/>
              <a:t>e.g., public computer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+mn-lt"/>
              </a:rPr>
              <a:t>Or stolen (sniffed), or sent to attacker if script embedded in primary Web page</a:t>
            </a:r>
            <a:endParaRPr lang="en-US" sz="2000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James F. Kurose and Keith W. Ross, </a:t>
            </a:r>
            <a:r>
              <a:rPr lang="en-US" sz="1200" i="1" dirty="0" smtClean="0">
                <a:solidFill>
                  <a:schemeClr val="bg1">
                    <a:lumMod val="75000"/>
                  </a:schemeClr>
                </a:solidFill>
              </a:rPr>
              <a:t>Computer Networking - A Top-Down Approach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 (5</a:t>
            </a:r>
            <a:r>
              <a:rPr lang="en-US" sz="1200" baseline="30000" dirty="0" smtClean="0">
                <a:solidFill>
                  <a:schemeClr val="bg1">
                    <a:lumMod val="75000"/>
                  </a:schemeClr>
                </a:solidFill>
              </a:rPr>
              <a:t>th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dirty="0" err="1" smtClean="0">
                <a:solidFill>
                  <a:schemeClr val="bg1">
                    <a:lumMod val="75000"/>
                  </a:schemeClr>
                </a:solidFill>
              </a:rPr>
              <a:t>ed</a:t>
            </a:r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), Pearson, ©2010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926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Document Model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Architecture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Processes</a:t>
            </a:r>
            <a:r>
              <a:rPr lang="en-US" dirty="0"/>
              <a:t>			</a:t>
            </a:r>
            <a:r>
              <a:rPr lang="en-US" dirty="0">
                <a:solidFill>
                  <a:srgbClr val="FF0000"/>
                </a:solidFill>
              </a:rPr>
              <a:t>(next)</a:t>
            </a:r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Web 2.0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476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372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92" t="45619" r="31213" b="40030"/>
          <a:stretch>
            <a:fillRect/>
          </a:stretch>
        </p:blipFill>
        <p:spPr bwMode="auto">
          <a:xfrm>
            <a:off x="1371600" y="2438400"/>
            <a:ext cx="62007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437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/>
              <a:t>Client Process: Extensible Browser</a:t>
            </a:r>
          </a:p>
        </p:txBody>
      </p:sp>
      <p:sp>
        <p:nvSpPr>
          <p:cNvPr id="3143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143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/>
              <a:t>Make client </a:t>
            </a:r>
            <a:r>
              <a:rPr lang="en-US" sz="2400" dirty="0"/>
              <a:t>browser </a:t>
            </a:r>
            <a:r>
              <a:rPr lang="en-US" sz="2400" dirty="0" smtClean="0"/>
              <a:t>extensible </a:t>
            </a:r>
            <a:r>
              <a:rPr lang="en-US" sz="2400" dirty="0" smtClean="0">
                <a:sym typeface="Wingdings" panose="05000000000000000000" pitchFamily="2" charset="2"/>
              </a:rPr>
              <a:t> do more than default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 smtClean="0"/>
              <a:t>A </a:t>
            </a:r>
            <a:r>
              <a:rPr lang="en-US" sz="2000" dirty="0">
                <a:solidFill>
                  <a:srgbClr val="0070C0"/>
                </a:solidFill>
              </a:rPr>
              <a:t>p</a:t>
            </a:r>
            <a:r>
              <a:rPr lang="en-US" sz="2000" dirty="0" smtClean="0">
                <a:solidFill>
                  <a:srgbClr val="0070C0"/>
                </a:solidFill>
              </a:rPr>
              <a:t>lug-in</a:t>
            </a:r>
            <a:endParaRPr lang="en-US" sz="2000" dirty="0">
              <a:solidFill>
                <a:srgbClr val="0070C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/>
              <a:t>Associated with document type (MIME type)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78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Client-Side Process: Web Proxy</a:t>
            </a:r>
          </a:p>
        </p:txBody>
      </p:sp>
      <p:sp>
        <p:nvSpPr>
          <p:cNvPr id="31539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229600" cy="1638300"/>
          </a:xfrm>
        </p:spPr>
        <p:txBody>
          <a:bodyPr>
            <a:normAutofit/>
          </a:bodyPr>
          <a:lstStyle/>
          <a:p>
            <a:r>
              <a:rPr lang="en-US" sz="2400" dirty="0"/>
              <a:t>Initially, handle connection when browser does not “speak” language</a:t>
            </a:r>
          </a:p>
        </p:txBody>
      </p:sp>
      <p:pic>
        <p:nvPicPr>
          <p:cNvPr id="315396" name="Picture 10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7885" r="21165" b="43504"/>
          <a:stretch>
            <a:fillRect/>
          </a:stretch>
        </p:blipFill>
        <p:spPr bwMode="auto">
          <a:xfrm>
            <a:off x="609600" y="2057400"/>
            <a:ext cx="8415338" cy="188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5397" name="Rectangle 1029"/>
          <p:cNvSpPr>
            <a:spLocks noChangeArrowheads="1"/>
          </p:cNvSpPr>
          <p:nvPr/>
        </p:nvSpPr>
        <p:spPr bwMode="auto">
          <a:xfrm>
            <a:off x="619539" y="4267200"/>
            <a:ext cx="8229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 smtClean="0"/>
              <a:t>Now</a:t>
            </a:r>
            <a:r>
              <a:rPr kumimoji="1" lang="en-US" sz="2400" dirty="0"/>
              <a:t>, most browsers can handle, but proxies still </a:t>
            </a:r>
            <a:r>
              <a:rPr kumimoji="1" lang="en-US" sz="2400" dirty="0" smtClean="0"/>
              <a:t>used for </a:t>
            </a:r>
            <a:r>
              <a:rPr kumimoji="1" lang="en-US" sz="2400" dirty="0"/>
              <a:t>common cache </a:t>
            </a:r>
            <a:r>
              <a:rPr kumimoji="1" lang="en-US" sz="2400" dirty="0" smtClean="0"/>
              <a:t>when many browsers (e.g., NZ) or to get “rights” of domain (e.g., </a:t>
            </a:r>
            <a:r>
              <a:rPr kumimoji="1" lang="en-US" sz="2400" dirty="0" smtClean="0">
                <a:latin typeface="Courier New" pitchFamily="49" charset="0"/>
                <a:cs typeface="Courier New" pitchFamily="49" charset="0"/>
              </a:rPr>
              <a:t>proxy.wpi.edu</a:t>
            </a:r>
            <a:r>
              <a:rPr kumimoji="1" lang="en-US" sz="2400" dirty="0" smtClean="0"/>
              <a:t>)</a:t>
            </a:r>
          </a:p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 smtClean="0"/>
              <a:t>Can be useful for debugging Web session</a:t>
            </a:r>
            <a:endParaRPr kumimoji="1" lang="en-US" sz="2400" dirty="0"/>
          </a:p>
        </p:txBody>
      </p:sp>
      <p:pic>
        <p:nvPicPr>
          <p:cNvPr id="1026" name="Picture 2" descr="Fiddler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5410200"/>
            <a:ext cx="2638425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085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8" t="45468" r="32068" b="40181"/>
          <a:stretch>
            <a:fillRect/>
          </a:stretch>
        </p:blipFill>
        <p:spPr bwMode="auto">
          <a:xfrm>
            <a:off x="1295400" y="685800"/>
            <a:ext cx="6086475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Servers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4343400"/>
            <a:ext cx="8077200" cy="1905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Core invokes modules with data 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Actual module path depends upon data type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Phases: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authentication, response, syntax checking, user-profile, transmission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Extend server to support different types (PHP)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88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106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8" t="44864" r="27365" b="39124"/>
          <a:stretch>
            <a:fillRect/>
          </a:stretch>
        </p:blipFill>
        <p:spPr bwMode="auto">
          <a:xfrm>
            <a:off x="990600" y="914400"/>
            <a:ext cx="78390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The World Wide Web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5257800"/>
            <a:ext cx="7772400" cy="1066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Huge client-server system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Traditionally </a:t>
            </a:r>
            <a:r>
              <a:rPr lang="en-US" sz="2400" dirty="0" smtClean="0">
                <a:sym typeface="Wingdings" panose="05000000000000000000" pitchFamily="2" charset="2"/>
              </a:rPr>
              <a:t> </a:t>
            </a:r>
            <a:r>
              <a:rPr lang="en-US" sz="2400" dirty="0" smtClean="0"/>
              <a:t>Document-based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Referenced by “Uniform Resource Locator” (URL)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91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81" t="45166" r="29289" b="39124"/>
          <a:stretch>
            <a:fillRect/>
          </a:stretch>
        </p:blipFill>
        <p:spPr bwMode="auto">
          <a:xfrm>
            <a:off x="1066800" y="1600200"/>
            <a:ext cx="6848475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Server Clusters (</a:t>
            </a:r>
            <a:r>
              <a:rPr lang="en-US" dirty="0" smtClean="0"/>
              <a:t>1 of 3)</a:t>
            </a:r>
            <a:endParaRPr lang="en-US" dirty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6600" y="5552440"/>
            <a:ext cx="8153400" cy="6096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Front-end replicates request to back-end (horizontal distribution</a:t>
            </a:r>
            <a:r>
              <a:rPr lang="en-US" sz="2400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But can become overloaded still since all connections through</a:t>
            </a:r>
            <a:endParaRPr lang="en-US" sz="2000" dirty="0"/>
          </a:p>
        </p:txBody>
      </p:sp>
      <p:sp>
        <p:nvSpPr>
          <p:cNvPr id="317445" name="Rectangle 5"/>
          <p:cNvSpPr>
            <a:spLocks noChangeArrowheads="1"/>
          </p:cNvSpPr>
          <p:nvPr/>
        </p:nvSpPr>
        <p:spPr bwMode="auto">
          <a:xfrm>
            <a:off x="762000" y="9906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400" dirty="0"/>
              <a:t>Single server can become heavily loaded</a:t>
            </a:r>
          </a:p>
        </p:txBody>
      </p:sp>
      <p:sp>
        <p:nvSpPr>
          <p:cNvPr id="6" name="Rectangle 5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234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4" t="32628" r="29716" b="49698"/>
          <a:stretch>
            <a:fillRect/>
          </a:stretch>
        </p:blipFill>
        <p:spPr bwMode="auto">
          <a:xfrm>
            <a:off x="1143000" y="838200"/>
            <a:ext cx="7153275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0"/>
            <a:ext cx="7772400" cy="1143000"/>
          </a:xfrm>
        </p:spPr>
        <p:txBody>
          <a:bodyPr/>
          <a:lstStyle/>
          <a:p>
            <a:r>
              <a:rPr lang="en-US" dirty="0"/>
              <a:t>Server Clusters (</a:t>
            </a:r>
            <a:r>
              <a:rPr lang="en-US" dirty="0" smtClean="0"/>
              <a:t>2 of 3)</a:t>
            </a:r>
            <a:endParaRPr lang="en-US" dirty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5257800"/>
            <a:ext cx="84582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TCP handoff – most “work” on response, typically</a:t>
            </a:r>
            <a:endParaRPr lang="en-US" sz="2400" dirty="0"/>
          </a:p>
          <a:p>
            <a:pPr lvl="1">
              <a:lnSpc>
                <a:spcPct val="90000"/>
              </a:lnSpc>
            </a:pPr>
            <a:r>
              <a:rPr lang="en-US" sz="2000" dirty="0"/>
              <a:t>But can’t take advantage of document knowledge or caching</a:t>
            </a:r>
          </a:p>
          <a:p>
            <a:pPr lvl="1">
              <a:lnSpc>
                <a:spcPct val="90000"/>
              </a:lnSpc>
            </a:pPr>
            <a:r>
              <a:rPr lang="en-US" sz="2000" dirty="0" smtClean="0"/>
              <a:t>Or, higher-layer </a:t>
            </a:r>
            <a:r>
              <a:rPr lang="en-US" sz="2000" dirty="0"/>
              <a:t>has to do more work, making front-end </a:t>
            </a:r>
            <a:r>
              <a:rPr lang="en-US" sz="2000" dirty="0" smtClean="0"/>
              <a:t>bottleneck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82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4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4" t="52266" r="20070" b="26736"/>
          <a:stretch>
            <a:fillRect/>
          </a:stretch>
        </p:blipFill>
        <p:spPr bwMode="auto">
          <a:xfrm>
            <a:off x="609600" y="838200"/>
            <a:ext cx="833755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/>
              <a:t>Server Clusters (</a:t>
            </a:r>
            <a:r>
              <a:rPr lang="en-US" dirty="0" smtClean="0"/>
              <a:t>3 of 3)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5181600"/>
            <a:ext cx="8001000" cy="914400"/>
          </a:xfrm>
        </p:spPr>
        <p:txBody>
          <a:bodyPr>
            <a:normAutofit fontScale="925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Distributor talks to dispatcher initially, then hands off connection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Front-end switch can stay at TCP layer, told where to send data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780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Document Model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Architecture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Processes</a:t>
            </a:r>
            <a:r>
              <a:rPr lang="en-US" dirty="0"/>
              <a:t>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Caching</a:t>
            </a:r>
            <a:r>
              <a:rPr lang="en-US" dirty="0"/>
              <a:t>				</a:t>
            </a:r>
            <a:r>
              <a:rPr lang="en-US" dirty="0">
                <a:solidFill>
                  <a:srgbClr val="FF0000"/>
                </a:solidFill>
              </a:rPr>
              <a:t>(next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Web 2.0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9880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Web Caching</a:t>
            </a:r>
          </a:p>
        </p:txBody>
      </p:sp>
      <p:sp>
        <p:nvSpPr>
          <p:cNvPr id="336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Browser keeps recent requests</a:t>
            </a:r>
          </a:p>
          <a:p>
            <a:pPr lvl="1"/>
            <a:r>
              <a:rPr lang="en-US" dirty="0"/>
              <a:t>Proxy can be valuable if </a:t>
            </a:r>
            <a:r>
              <a:rPr lang="en-US" i="1" dirty="0"/>
              <a:t>shared</a:t>
            </a:r>
            <a:r>
              <a:rPr lang="en-US" dirty="0"/>
              <a:t> interests</a:t>
            </a:r>
          </a:p>
          <a:p>
            <a:r>
              <a:rPr lang="en-US" dirty="0"/>
              <a:t>Check cache first, server next</a:t>
            </a:r>
          </a:p>
          <a:p>
            <a:r>
              <a:rPr lang="en-US" dirty="0"/>
              <a:t>Cache is full.  How to decide replacement?</a:t>
            </a:r>
          </a:p>
          <a:p>
            <a:pPr lvl="1"/>
            <a:r>
              <a:rPr lang="en-US" dirty="0"/>
              <a:t>LRU (what is different than pages or disk blocks?)</a:t>
            </a:r>
          </a:p>
          <a:p>
            <a:pPr lvl="1"/>
            <a:r>
              <a:rPr lang="en-US" dirty="0" smtClean="0"/>
              <a:t>e.g., </a:t>
            </a:r>
            <a:r>
              <a:rPr lang="en-US" i="1" dirty="0" err="1" smtClean="0"/>
              <a:t>GreedyDual</a:t>
            </a:r>
            <a:r>
              <a:rPr lang="en-US" dirty="0" smtClean="0"/>
              <a:t> </a:t>
            </a:r>
            <a:r>
              <a:rPr lang="en-US" dirty="0"/>
              <a:t>(value divided by size)</a:t>
            </a:r>
          </a:p>
          <a:p>
            <a:r>
              <a:rPr lang="en-US" dirty="0"/>
              <a:t>How consistent should </a:t>
            </a:r>
            <a:r>
              <a:rPr lang="en-US" dirty="0" smtClean="0"/>
              <a:t>client cache </a:t>
            </a:r>
            <a:r>
              <a:rPr lang="en-US" dirty="0"/>
              <a:t>be to </a:t>
            </a:r>
            <a:r>
              <a:rPr lang="en-US" dirty="0" smtClean="0"/>
              <a:t>server </a:t>
            </a:r>
            <a:r>
              <a:rPr lang="en-US" dirty="0"/>
              <a:t>content?  What are </a:t>
            </a:r>
            <a:r>
              <a:rPr lang="en-US" dirty="0" smtClean="0"/>
              <a:t>tradeoffs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328651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42900" y="228600"/>
            <a:ext cx="79629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Caching - Conditional GET</a:t>
            </a:r>
            <a:endParaRPr lang="en-US" sz="4800" dirty="0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590675"/>
            <a:ext cx="3435350" cy="4305300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Goal:</a:t>
            </a:r>
            <a:r>
              <a:rPr lang="en-US" sz="2000" dirty="0" smtClean="0"/>
              <a:t> don’t send object if cache has up-to-date cached version</a:t>
            </a:r>
          </a:p>
          <a:p>
            <a:r>
              <a:rPr lang="en-US" sz="2000" i="1" dirty="0" smtClean="0">
                <a:solidFill>
                  <a:srgbClr val="008000"/>
                </a:solidFill>
              </a:rPr>
              <a:t>cache</a:t>
            </a:r>
            <a:r>
              <a:rPr lang="en-US" sz="2000" dirty="0" smtClean="0"/>
              <a:t>: specify date of cached copy in HTTP </a:t>
            </a:r>
            <a:r>
              <a:rPr lang="en-US" sz="2000" dirty="0" smtClean="0"/>
              <a:t>request:</a:t>
            </a:r>
            <a:endParaRPr lang="en-US" sz="2000" dirty="0" smtClean="0"/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If-modified-since: &lt;date&gt;</a:t>
            </a:r>
          </a:p>
          <a:p>
            <a:r>
              <a:rPr lang="en-US" sz="2000" i="1" dirty="0" smtClean="0">
                <a:solidFill>
                  <a:srgbClr val="0070C0"/>
                </a:solidFill>
              </a:rPr>
              <a:t>server</a:t>
            </a:r>
            <a:r>
              <a:rPr lang="en-US" sz="2000" dirty="0" smtClean="0"/>
              <a:t>: response contains no object if cached copy is </a:t>
            </a:r>
            <a:r>
              <a:rPr lang="en-US" sz="2000" dirty="0" smtClean="0"/>
              <a:t>up-to-date.  e.g.,  </a:t>
            </a:r>
            <a:endParaRPr lang="en-US" sz="2000" dirty="0" smtClean="0"/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latin typeface="Courier New" pitchFamily="49" charset="0"/>
              </a:rPr>
              <a:t>HTTP/1.0 304 Not Modified</a:t>
            </a:r>
            <a:endParaRPr lang="en-US" sz="2000" dirty="0" smtClean="0"/>
          </a:p>
        </p:txBody>
      </p:sp>
      <p:sp>
        <p:nvSpPr>
          <p:cNvPr id="67590" name="Line 4"/>
          <p:cNvSpPr>
            <a:spLocks noChangeShapeType="1"/>
          </p:cNvSpPr>
          <p:nvPr/>
        </p:nvSpPr>
        <p:spPr bwMode="auto">
          <a:xfrm>
            <a:off x="4276725" y="21145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1" name="Text Box 5"/>
          <p:cNvSpPr txBox="1">
            <a:spLocks noChangeArrowheads="1"/>
          </p:cNvSpPr>
          <p:nvPr/>
        </p:nvSpPr>
        <p:spPr bwMode="auto">
          <a:xfrm>
            <a:off x="4004133" y="1436688"/>
            <a:ext cx="726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 dirty="0">
                <a:solidFill>
                  <a:srgbClr val="008000"/>
                </a:solidFill>
              </a:rPr>
              <a:t>cache</a:t>
            </a:r>
            <a:endParaRPr lang="en-US" dirty="0">
              <a:solidFill>
                <a:srgbClr val="008000"/>
              </a:solidFill>
              <a:latin typeface="Times New Roman" pitchFamily="18" charset="0"/>
            </a:endParaRPr>
          </a:p>
        </p:txBody>
      </p:sp>
      <p:sp>
        <p:nvSpPr>
          <p:cNvPr id="67592" name="Text Box 6"/>
          <p:cNvSpPr txBox="1">
            <a:spLocks noChangeArrowheads="1"/>
          </p:cNvSpPr>
          <p:nvPr/>
        </p:nvSpPr>
        <p:spPr bwMode="auto">
          <a:xfrm>
            <a:off x="7749532" y="1416796"/>
            <a:ext cx="76963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u="sng" dirty="0">
                <a:solidFill>
                  <a:srgbClr val="0070C0"/>
                </a:solidFill>
              </a:rPr>
              <a:t>s</a:t>
            </a:r>
            <a:r>
              <a:rPr lang="en-US" u="sng" dirty="0" smtClean="0">
                <a:solidFill>
                  <a:srgbClr val="0070C0"/>
                </a:solidFill>
              </a:rPr>
              <a:t>erver</a:t>
            </a:r>
            <a:endParaRPr lang="en-US" dirty="0">
              <a:solidFill>
                <a:srgbClr val="0070C0"/>
              </a:solidFill>
              <a:latin typeface="Times New Roman" pitchFamily="18" charset="0"/>
            </a:endParaRPr>
          </a:p>
        </p:txBody>
      </p:sp>
      <p:sp>
        <p:nvSpPr>
          <p:cNvPr id="67593" name="Text Box 8"/>
          <p:cNvSpPr txBox="1">
            <a:spLocks noChangeArrowheads="1"/>
          </p:cNvSpPr>
          <p:nvPr/>
        </p:nvSpPr>
        <p:spPr bwMode="auto">
          <a:xfrm>
            <a:off x="4583113" y="1998663"/>
            <a:ext cx="26812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If-modified-since: &lt;date&gt;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67594" name="Line 9"/>
          <p:cNvSpPr>
            <a:spLocks noChangeShapeType="1"/>
          </p:cNvSpPr>
          <p:nvPr/>
        </p:nvSpPr>
        <p:spPr bwMode="auto">
          <a:xfrm flipH="1">
            <a:off x="4295775" y="3105150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564063" y="3098800"/>
            <a:ext cx="2643187" cy="865188"/>
            <a:chOff x="2698" y="2036"/>
            <a:chExt cx="1665" cy="545"/>
          </a:xfrm>
        </p:grpSpPr>
        <p:sp>
          <p:nvSpPr>
            <p:cNvPr id="67603" name="Rectangle 10"/>
            <p:cNvSpPr>
              <a:spLocks noChangeArrowheads="1"/>
            </p:cNvSpPr>
            <p:nvPr/>
          </p:nvSpPr>
          <p:spPr bwMode="auto">
            <a:xfrm>
              <a:off x="2760" y="2071"/>
              <a:ext cx="1578" cy="46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604" name="Text Box 11"/>
            <p:cNvSpPr txBox="1">
              <a:spLocks noChangeArrowheads="1"/>
            </p:cNvSpPr>
            <p:nvPr/>
          </p:nvSpPr>
          <p:spPr bwMode="auto">
            <a:xfrm>
              <a:off x="2698" y="2036"/>
              <a:ext cx="1665" cy="54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800"/>
                <a:t>HTTP response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HTTP/1.0 </a:t>
              </a:r>
            </a:p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sz="1600" b="1">
                  <a:latin typeface="Courier New" pitchFamily="49" charset="0"/>
                </a:rPr>
                <a:t>304 Not Modified</a:t>
              </a:r>
              <a:endParaRPr lang="en-US" sz="2000" b="1">
                <a:latin typeface="Courier New" pitchFamily="49" charset="0"/>
              </a:endParaRPr>
            </a:p>
          </p:txBody>
        </p:sp>
      </p:grpSp>
      <p:sp>
        <p:nvSpPr>
          <p:cNvPr id="67596" name="Text Box 28"/>
          <p:cNvSpPr txBox="1">
            <a:spLocks noChangeArrowheads="1"/>
          </p:cNvSpPr>
          <p:nvPr/>
        </p:nvSpPr>
        <p:spPr bwMode="auto">
          <a:xfrm>
            <a:off x="7585075" y="2360613"/>
            <a:ext cx="12239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not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dirty="0">
                <a:solidFill>
                  <a:schemeClr val="accent2"/>
                </a:solidFill>
              </a:rPr>
              <a:t>modified</a:t>
            </a:r>
            <a:endParaRPr lang="en-US" dirty="0">
              <a:latin typeface="Times New Roman" pitchFamily="18" charset="0"/>
            </a:endParaRPr>
          </a:p>
        </p:txBody>
      </p:sp>
      <p:sp>
        <p:nvSpPr>
          <p:cNvPr id="67597" name="Line 31"/>
          <p:cNvSpPr>
            <a:spLocks noChangeShapeType="1"/>
          </p:cNvSpPr>
          <p:nvPr/>
        </p:nvSpPr>
        <p:spPr bwMode="auto">
          <a:xfrm>
            <a:off x="4400550" y="4171950"/>
            <a:ext cx="3905250" cy="0"/>
          </a:xfrm>
          <a:prstGeom prst="line">
            <a:avLst/>
          </a:prstGeom>
          <a:noFill/>
          <a:ln w="28575">
            <a:solidFill>
              <a:schemeClr val="accent2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8" name="Line 32"/>
          <p:cNvSpPr>
            <a:spLocks noChangeShapeType="1"/>
          </p:cNvSpPr>
          <p:nvPr/>
        </p:nvSpPr>
        <p:spPr bwMode="auto">
          <a:xfrm>
            <a:off x="4343400" y="44672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599" name="Text Box 34"/>
          <p:cNvSpPr txBox="1">
            <a:spLocks noChangeArrowheads="1"/>
          </p:cNvSpPr>
          <p:nvPr/>
        </p:nvSpPr>
        <p:spPr bwMode="auto">
          <a:xfrm>
            <a:off x="4587875" y="4351338"/>
            <a:ext cx="2681288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request msg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If-modified-since: &lt;date&gt;</a:t>
            </a:r>
            <a:endParaRPr lang="en-US" sz="2000" b="1">
              <a:latin typeface="Courier New" pitchFamily="49" charset="0"/>
            </a:endParaRPr>
          </a:p>
        </p:txBody>
      </p:sp>
      <p:sp>
        <p:nvSpPr>
          <p:cNvPr id="67600" name="Line 35"/>
          <p:cNvSpPr>
            <a:spLocks noChangeShapeType="1"/>
          </p:cNvSpPr>
          <p:nvPr/>
        </p:nvSpPr>
        <p:spPr bwMode="auto">
          <a:xfrm flipH="1">
            <a:off x="4362450" y="5457825"/>
            <a:ext cx="3305175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7601" name="Text Box 38"/>
          <p:cNvSpPr txBox="1">
            <a:spLocks noChangeArrowheads="1"/>
          </p:cNvSpPr>
          <p:nvPr/>
        </p:nvSpPr>
        <p:spPr bwMode="auto">
          <a:xfrm>
            <a:off x="4606925" y="5402263"/>
            <a:ext cx="2643188" cy="92551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800"/>
              <a:t>HTTP response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1600" b="1">
                <a:latin typeface="Courier New" pitchFamily="49" charset="0"/>
              </a:rPr>
              <a:t>HTTP/1.0 200 OK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>
                <a:latin typeface="Courier New" pitchFamily="49" charset="0"/>
              </a:rPr>
              <a:t>&lt;data&gt;</a:t>
            </a:r>
          </a:p>
        </p:txBody>
      </p:sp>
      <p:sp>
        <p:nvSpPr>
          <p:cNvPr id="67602" name="Text Box 39"/>
          <p:cNvSpPr txBox="1">
            <a:spLocks noChangeArrowheads="1"/>
          </p:cNvSpPr>
          <p:nvPr/>
        </p:nvSpPr>
        <p:spPr bwMode="auto">
          <a:xfrm>
            <a:off x="7651750" y="4808538"/>
            <a:ext cx="12239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object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sz="2000">
                <a:solidFill>
                  <a:schemeClr val="accent2"/>
                </a:solidFill>
              </a:rPr>
              <a:t>modified</a:t>
            </a:r>
            <a:endParaRPr lang="en-US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88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/>
              <a:t>Cache Coherency</a:t>
            </a:r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7772400" cy="510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Strong consistency 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Validate </a:t>
            </a:r>
            <a:r>
              <a:rPr lang="en-US" sz="2200" dirty="0"/>
              <a:t>each access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Server </a:t>
            </a:r>
            <a:r>
              <a:rPr lang="en-US" sz="2200" dirty="0"/>
              <a:t>indicates if invalid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But </a:t>
            </a:r>
            <a:r>
              <a:rPr lang="en-US" sz="2200" dirty="0"/>
              <a:t>requires request to server for </a:t>
            </a:r>
            <a:r>
              <a:rPr lang="en-US" sz="2200" i="1" dirty="0"/>
              <a:t>each</a:t>
            </a:r>
            <a:r>
              <a:rPr lang="en-US" sz="2200" dirty="0"/>
              <a:t> client request</a:t>
            </a:r>
          </a:p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0070C0"/>
                </a:solidFill>
              </a:rPr>
              <a:t>Weak consistency</a:t>
            </a:r>
          </a:p>
          <a:p>
            <a:pPr lvl="1">
              <a:lnSpc>
                <a:spcPct val="90000"/>
              </a:lnSpc>
            </a:pPr>
            <a:r>
              <a:rPr lang="en-US" sz="2200" dirty="0" smtClean="0"/>
              <a:t>Validate </a:t>
            </a:r>
            <a:r>
              <a:rPr lang="en-US" sz="2200" dirty="0"/>
              <a:t>only when client clicks “refresh”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Or, using </a:t>
            </a:r>
            <a:r>
              <a:rPr lang="en-US" sz="2200" dirty="0" smtClean="0"/>
              <a:t>heuristic </a:t>
            </a:r>
            <a:r>
              <a:rPr lang="en-US" sz="2200" dirty="0"/>
              <a:t>Time To Live (TTL)</a:t>
            </a:r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/>
              <a:t>Squid </a:t>
            </a:r>
            <a:r>
              <a:rPr lang="en-US" sz="2000" dirty="0" err="1"/>
              <a:t>T</a:t>
            </a:r>
            <a:r>
              <a:rPr lang="en-US" sz="2000" baseline="-25000" dirty="0" err="1"/>
              <a:t>expire</a:t>
            </a:r>
            <a:r>
              <a:rPr lang="en-US" sz="2000" dirty="0"/>
              <a:t> = </a:t>
            </a:r>
            <a:r>
              <a:rPr lang="en-US" sz="2000" dirty="0">
                <a:sym typeface="Symbol" pitchFamily="18" charset="2"/>
              </a:rPr>
              <a:t></a:t>
            </a:r>
            <a:r>
              <a:rPr lang="en-US" sz="2000" dirty="0"/>
              <a:t>(</a:t>
            </a:r>
            <a:r>
              <a:rPr lang="en-US" sz="2000" dirty="0" err="1"/>
              <a:t>T</a:t>
            </a:r>
            <a:r>
              <a:rPr lang="en-US" sz="2000" baseline="-25000" dirty="0" err="1"/>
              <a:t>cached</a:t>
            </a:r>
            <a:r>
              <a:rPr lang="en-US" sz="2000" dirty="0"/>
              <a:t> – </a:t>
            </a:r>
            <a:r>
              <a:rPr lang="en-US" sz="2000" dirty="0" err="1"/>
              <a:t>T</a:t>
            </a:r>
            <a:r>
              <a:rPr lang="en-US" sz="2000" baseline="-25000" dirty="0" err="1"/>
              <a:t>last_modified</a:t>
            </a:r>
            <a:r>
              <a:rPr lang="en-US" sz="2000" dirty="0"/>
              <a:t>) + </a:t>
            </a:r>
            <a:r>
              <a:rPr lang="en-US" sz="2000" dirty="0" err="1"/>
              <a:t>T</a:t>
            </a:r>
            <a:r>
              <a:rPr lang="en-US" sz="2000" baseline="-25000" dirty="0" err="1"/>
              <a:t>cached</a:t>
            </a:r>
            <a:endParaRPr lang="en-US" sz="2000" baseline="-25000" dirty="0"/>
          </a:p>
          <a:p>
            <a:pPr marL="914400" lvl="2" indent="0">
              <a:lnSpc>
                <a:spcPct val="90000"/>
              </a:lnSpc>
              <a:buNone/>
            </a:pPr>
            <a:r>
              <a:rPr lang="en-US" sz="2000" dirty="0">
                <a:sym typeface="Symbol" pitchFamily="18" charset="2"/>
              </a:rPr>
              <a:t> = 0.2 (derived from practice)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Why not have server </a:t>
            </a:r>
            <a:r>
              <a:rPr lang="en-US" sz="2400" i="1" dirty="0"/>
              <a:t>push</a:t>
            </a:r>
            <a:r>
              <a:rPr lang="en-US" sz="2400" dirty="0"/>
              <a:t> invalidation?</a:t>
            </a:r>
          </a:p>
          <a:p>
            <a:pPr>
              <a:lnSpc>
                <a:spcPct val="90000"/>
              </a:lnSpc>
            </a:pPr>
            <a:r>
              <a:rPr lang="en-US" sz="2400" dirty="0"/>
              <a:t>In practice, cache hits low (50% max, only if really large)</a:t>
            </a:r>
          </a:p>
          <a:p>
            <a:pPr lvl="1">
              <a:lnSpc>
                <a:spcPct val="90000"/>
              </a:lnSpc>
            </a:pPr>
            <a:r>
              <a:rPr lang="en-US" sz="2200" dirty="0"/>
              <a:t>Make “cooperative” caches </a:t>
            </a:r>
          </a:p>
        </p:txBody>
      </p:sp>
    </p:spTree>
    <p:extLst>
      <p:ext uri="{BB962C8B-B14F-4D97-AF65-F5344CB8AC3E}">
        <p14:creationId xmlns:p14="http://schemas.microsoft.com/office/powerpoint/2010/main" val="2564102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5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23" t="41238" r="18385" b="36253"/>
          <a:stretch>
            <a:fillRect/>
          </a:stretch>
        </p:blipFill>
        <p:spPr bwMode="auto">
          <a:xfrm>
            <a:off x="685800" y="685800"/>
            <a:ext cx="8296275" cy="432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772400" cy="1143000"/>
          </a:xfrm>
        </p:spPr>
        <p:txBody>
          <a:bodyPr/>
          <a:lstStyle/>
          <a:p>
            <a:r>
              <a:rPr lang="en-US"/>
              <a:t>Cooperative Web Proxy Caching</a:t>
            </a:r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95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/>
              <a:t>Proxy first checks neighbors before asking server</a:t>
            </a:r>
          </a:p>
          <a:p>
            <a:pPr lvl="1">
              <a:lnSpc>
                <a:spcPct val="90000"/>
              </a:lnSpc>
            </a:pPr>
            <a:r>
              <a:rPr lang="en-US" sz="2000" dirty="0"/>
              <a:t>Shown effective for </a:t>
            </a:r>
            <a:r>
              <a:rPr lang="en-US" sz="2000" dirty="0" smtClean="0"/>
              <a:t>10,000+ users</a:t>
            </a:r>
            <a:endParaRPr lang="en-US" sz="2000" dirty="0"/>
          </a:p>
          <a:p>
            <a:pPr>
              <a:lnSpc>
                <a:spcPct val="90000"/>
              </a:lnSpc>
            </a:pPr>
            <a:r>
              <a:rPr lang="en-US" sz="2200" dirty="0"/>
              <a:t>But complicated, and often not </a:t>
            </a:r>
            <a:r>
              <a:rPr lang="en-US" sz="2200" dirty="0" smtClean="0"/>
              <a:t>clear </a:t>
            </a:r>
            <a:r>
              <a:rPr lang="en-US" sz="2200" dirty="0"/>
              <a:t>win over single proxy</a:t>
            </a:r>
          </a:p>
        </p:txBody>
      </p:sp>
      <p:sp>
        <p:nvSpPr>
          <p:cNvPr id="5" name="Rectangle 4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1404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Misc Caching</a:t>
            </a:r>
          </a:p>
        </p:txBody>
      </p:sp>
      <p:sp>
        <p:nvSpPr>
          <p:cNvPr id="3389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rgbClr val="0070C0"/>
                </a:solidFill>
              </a:rPr>
              <a:t>Static</a:t>
            </a:r>
            <a:r>
              <a:rPr lang="en-US" dirty="0"/>
              <a:t> vs. </a:t>
            </a:r>
            <a:r>
              <a:rPr lang="en-US" dirty="0">
                <a:solidFill>
                  <a:srgbClr val="0070C0"/>
                </a:solidFill>
              </a:rPr>
              <a:t>Dynamic</a:t>
            </a:r>
            <a:r>
              <a:rPr lang="en-US" dirty="0"/>
              <a:t> </a:t>
            </a:r>
            <a:r>
              <a:rPr lang="en-US" dirty="0" smtClean="0"/>
              <a:t>documents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/>
              <a:t>Caching only effective for static </a:t>
            </a:r>
            <a:r>
              <a:rPr lang="en-US" dirty="0" smtClean="0"/>
              <a:t>docs </a:t>
            </a:r>
            <a:r>
              <a:rPr lang="en-US" dirty="0"/>
              <a:t>(non CGI)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But Web increasingly dynamic (personalized)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Cookies used since server (mostly) stateless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Make proxies support active caching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Generate </a:t>
            </a:r>
            <a:r>
              <a:rPr lang="en-US" dirty="0" smtClean="0"/>
              <a:t>HTML</a:t>
            </a:r>
            <a:endParaRPr lang="en-US" dirty="0"/>
          </a:p>
          <a:p>
            <a:pPr lvl="2">
              <a:lnSpc>
                <a:spcPct val="90000"/>
              </a:lnSpc>
            </a:pPr>
            <a:r>
              <a:rPr lang="en-US" dirty="0"/>
              <a:t>Need copies of server-side scripts/code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Accessing databases harder</a:t>
            </a:r>
          </a:p>
          <a:p>
            <a:pPr>
              <a:lnSpc>
                <a:spcPct val="90000"/>
              </a:lnSpc>
            </a:pPr>
            <a:r>
              <a:rPr lang="en-US" dirty="0"/>
              <a:t>Caching large documents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Can only send changes from original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But in many cases, </a:t>
            </a:r>
            <a:r>
              <a:rPr lang="en-US" dirty="0"/>
              <a:t>connection request is </a:t>
            </a:r>
            <a:r>
              <a:rPr lang="en-US" dirty="0" smtClean="0"/>
              <a:t>largest </a:t>
            </a:r>
            <a:r>
              <a:rPr lang="en-US" dirty="0"/>
              <a:t>cost</a:t>
            </a:r>
          </a:p>
        </p:txBody>
      </p:sp>
    </p:spTree>
    <p:extLst>
      <p:ext uri="{BB962C8B-B14F-4D97-AF65-F5344CB8AC3E}">
        <p14:creationId xmlns:p14="http://schemas.microsoft.com/office/powerpoint/2010/main" val="26101464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Server Replication</a:t>
            </a:r>
          </a:p>
        </p:txBody>
      </p:sp>
      <p:sp>
        <p:nvSpPr>
          <p:cNvPr id="3399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Clusters (covered)</a:t>
            </a:r>
          </a:p>
          <a:p>
            <a:r>
              <a:rPr lang="en-US" dirty="0"/>
              <a:t>Deploy entire copy of Web site at another site (</a:t>
            </a:r>
            <a:r>
              <a:rPr lang="en-US" dirty="0">
                <a:solidFill>
                  <a:srgbClr val="0070C0"/>
                </a:solidFill>
              </a:rPr>
              <a:t>mirror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Often done with </a:t>
            </a:r>
            <a:r>
              <a:rPr lang="en-US" dirty="0" smtClean="0"/>
              <a:t>file transfer networks (e.g., FTP servers)</a:t>
            </a:r>
            <a:endParaRPr lang="en-US" dirty="0"/>
          </a:p>
          <a:p>
            <a:pPr lvl="1"/>
            <a:r>
              <a:rPr lang="en-US" dirty="0" smtClean="0"/>
              <a:t>But non-transparent (i.e., explicitly choose mirror)</a:t>
            </a:r>
            <a:endParaRPr lang="en-US" dirty="0"/>
          </a:p>
          <a:p>
            <a:r>
              <a:rPr lang="en-US" dirty="0"/>
              <a:t>Content Delivery Network (</a:t>
            </a:r>
            <a:r>
              <a:rPr lang="en-US" dirty="0">
                <a:solidFill>
                  <a:srgbClr val="0070C0"/>
                </a:solidFill>
              </a:rPr>
              <a:t>CDN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Have network of cooperative caches run by </a:t>
            </a:r>
            <a:r>
              <a:rPr lang="en-US" dirty="0" smtClean="0"/>
              <a:t>provider (next)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001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[TS02] </a:t>
            </a:r>
            <a:r>
              <a:rPr lang="en-US" dirty="0" smtClean="0"/>
              <a:t>Andrew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Tanenbaum</a:t>
            </a:r>
            <a:r>
              <a:rPr lang="en-US" baseline="0" dirty="0" smtClean="0"/>
              <a:t> and Marten van Steen, </a:t>
            </a:r>
            <a:r>
              <a:rPr lang="en-US" i="1" baseline="0" dirty="0" smtClean="0"/>
              <a:t>Distributed Systems – Principles and Paradigms</a:t>
            </a:r>
            <a:r>
              <a:rPr lang="en-US" baseline="0" dirty="0" smtClean="0"/>
              <a:t>, Prentice Hall, ©2002 (</a:t>
            </a:r>
            <a:r>
              <a:rPr lang="en-US" baseline="0" dirty="0" err="1" smtClean="0">
                <a:solidFill>
                  <a:srgbClr val="C00000"/>
                </a:solidFill>
              </a:rPr>
              <a:t>ch</a:t>
            </a:r>
            <a:r>
              <a:rPr lang="en-US" baseline="0" dirty="0" smtClean="0">
                <a:solidFill>
                  <a:srgbClr val="C00000"/>
                </a:solidFill>
              </a:rPr>
              <a:t> 11</a:t>
            </a:r>
            <a:r>
              <a:rPr lang="en-US" baseline="0" dirty="0" smtClean="0"/>
              <a:t>)</a:t>
            </a:r>
          </a:p>
          <a:p>
            <a:endParaRPr lang="en-US" baseline="0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[KR10] </a:t>
            </a:r>
            <a:r>
              <a:rPr lang="en-US" dirty="0" smtClean="0"/>
              <a:t>James F. Kurose and Keith W. Ross, </a:t>
            </a:r>
            <a:r>
              <a:rPr lang="en-US" i="1" dirty="0" smtClean="0"/>
              <a:t>Computer Networking - A Top-Down Approach</a:t>
            </a:r>
            <a:r>
              <a:rPr lang="en-US" dirty="0" smtClean="0"/>
              <a:t> (5</a:t>
            </a:r>
            <a:r>
              <a:rPr lang="en-US" baseline="30000" dirty="0" smtClean="0"/>
              <a:t>th</a:t>
            </a:r>
            <a:r>
              <a:rPr lang="en-US" dirty="0" smtClean="0"/>
              <a:t> </a:t>
            </a:r>
            <a:r>
              <a:rPr lang="en-US" dirty="0" err="1" smtClean="0"/>
              <a:t>ed</a:t>
            </a:r>
            <a:r>
              <a:rPr lang="en-US" dirty="0" smtClean="0"/>
              <a:t>), Pearson, ©2010 (</a:t>
            </a:r>
            <a:r>
              <a:rPr lang="en-US" dirty="0" err="1" smtClean="0">
                <a:solidFill>
                  <a:srgbClr val="C00000"/>
                </a:solidFill>
              </a:rPr>
              <a:t>ch</a:t>
            </a:r>
            <a:r>
              <a:rPr lang="en-US" dirty="0" smtClean="0">
                <a:solidFill>
                  <a:srgbClr val="C00000"/>
                </a:solidFill>
              </a:rPr>
              <a:t> 2.2.4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8000"/>
                </a:solidFill>
              </a:rPr>
              <a:t>[SAAF08]</a:t>
            </a:r>
            <a:r>
              <a:rPr lang="en-US" dirty="0" smtClean="0"/>
              <a:t> F. Schneider, S. Agarwal, T. </a:t>
            </a:r>
            <a:r>
              <a:rPr lang="en-US" dirty="0" err="1" smtClean="0"/>
              <a:t>Alpcan</a:t>
            </a:r>
            <a:r>
              <a:rPr lang="en-US" dirty="0" smtClean="0"/>
              <a:t>, and A. </a:t>
            </a:r>
            <a:r>
              <a:rPr lang="en-US" dirty="0" err="1" smtClean="0"/>
              <a:t>Feldmann</a:t>
            </a:r>
            <a:r>
              <a:rPr lang="en-US" dirty="0" smtClean="0"/>
              <a:t>. The New Web: Characterizing AJAX Traffic, In </a:t>
            </a:r>
            <a:r>
              <a:rPr lang="en-US" i="1" dirty="0" smtClean="0"/>
              <a:t>Proceedings of the Passive and Active Measurement Conference (PAM)</a:t>
            </a:r>
            <a:r>
              <a:rPr lang="en-US" dirty="0" smtClean="0"/>
              <a:t>, Cleveland, OH, USA, 2008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686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Akamai CDN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648200"/>
            <a:ext cx="7772400" cy="1905000"/>
          </a:xfrm>
        </p:spPr>
        <p:txBody>
          <a:bodyPr/>
          <a:lstStyle/>
          <a:p>
            <a:r>
              <a:rPr lang="en-US" sz="2000" dirty="0"/>
              <a:t>Embedded documents have names that are resolved by Akamai DNS to </a:t>
            </a:r>
            <a:r>
              <a:rPr lang="en-US" sz="2000" dirty="0" smtClean="0"/>
              <a:t>local </a:t>
            </a:r>
            <a:r>
              <a:rPr lang="en-US" sz="2000" dirty="0"/>
              <a:t>CDN server</a:t>
            </a:r>
          </a:p>
          <a:p>
            <a:pPr lvl="1"/>
            <a:r>
              <a:rPr lang="en-US" sz="2000" dirty="0"/>
              <a:t>Use Internet “map” to determine local server</a:t>
            </a:r>
          </a:p>
          <a:p>
            <a:r>
              <a:rPr lang="en-US" sz="2200" dirty="0"/>
              <a:t>Local server gets copy from original server</a:t>
            </a:r>
          </a:p>
          <a:p>
            <a:r>
              <a:rPr lang="en-US" sz="2200" dirty="0"/>
              <a:t>Akamai has many CDN servers “close” to clients</a:t>
            </a:r>
          </a:p>
        </p:txBody>
      </p:sp>
      <p:grpSp>
        <p:nvGrpSpPr>
          <p:cNvPr id="324614" name="Group 6"/>
          <p:cNvGrpSpPr>
            <a:grpSpLocks/>
          </p:cNvGrpSpPr>
          <p:nvPr/>
        </p:nvGrpSpPr>
        <p:grpSpPr bwMode="auto">
          <a:xfrm>
            <a:off x="533400" y="914400"/>
            <a:ext cx="8153400" cy="3708400"/>
            <a:chOff x="336" y="576"/>
            <a:chExt cx="5136" cy="2336"/>
          </a:xfrm>
        </p:grpSpPr>
        <p:pic>
          <p:nvPicPr>
            <p:cNvPr id="324612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345" t="44411" r="23491" b="38821"/>
            <a:stretch>
              <a:fillRect/>
            </a:stretch>
          </p:blipFill>
          <p:spPr bwMode="auto">
            <a:xfrm>
              <a:off x="336" y="576"/>
              <a:ext cx="5136" cy="23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4613" name="Text Box 5"/>
            <p:cNvSpPr txBox="1">
              <a:spLocks noChangeArrowheads="1"/>
            </p:cNvSpPr>
            <p:nvPr/>
          </p:nvSpPr>
          <p:spPr bwMode="auto">
            <a:xfrm>
              <a:off x="384" y="1935"/>
              <a:ext cx="747" cy="6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dirty="0"/>
                <a:t>(“Close” </a:t>
              </a:r>
            </a:p>
            <a:p>
              <a:r>
                <a:rPr lang="en-US" sz="1600" dirty="0"/>
                <a:t>CDN Server</a:t>
              </a:r>
            </a:p>
            <a:p>
              <a:r>
                <a:rPr lang="en-US" sz="1600" dirty="0"/>
                <a:t>resolved by </a:t>
              </a:r>
            </a:p>
            <a:p>
              <a:r>
                <a:rPr lang="en-US" sz="1600" dirty="0"/>
                <a:t>DNS)</a:t>
              </a:r>
            </a:p>
          </p:txBody>
        </p:sp>
      </p:grpSp>
      <p:sp>
        <p:nvSpPr>
          <p:cNvPr id="7" name="Rectangle 6"/>
          <p:cNvSpPr/>
          <p:nvPr/>
        </p:nvSpPr>
        <p:spPr>
          <a:xfrm>
            <a:off x="1143000" y="6603646"/>
            <a:ext cx="7239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2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2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2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33067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Document Model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Architecture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Processes</a:t>
            </a:r>
            <a:r>
              <a:rPr lang="en-US" dirty="0"/>
              <a:t>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Caching</a:t>
            </a:r>
            <a:r>
              <a:rPr lang="en-US" dirty="0"/>
              <a:t>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Web 2.0		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0033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1.0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Wide Web most popular application running over HTTP</a:t>
            </a:r>
          </a:p>
          <a:p>
            <a:r>
              <a:rPr lang="en-US" dirty="0" smtClean="0"/>
              <a:t>Users click on links embedded in documents to fetch additional documents</a:t>
            </a:r>
          </a:p>
          <a:p>
            <a:r>
              <a:rPr lang="en-US" dirty="0" smtClean="0"/>
              <a:t>Thus, in basic Web 1.0, HTTP request-response loads new page in response to each user request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1330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Web 2.0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Shift away from class request-response, to </a:t>
            </a:r>
            <a:r>
              <a:rPr lang="en-US" i="1" dirty="0" smtClean="0">
                <a:solidFill>
                  <a:srgbClr val="0070C0"/>
                </a:solidFill>
              </a:rPr>
              <a:t>asynchronous</a:t>
            </a:r>
            <a:r>
              <a:rPr lang="en-US" dirty="0" smtClean="0"/>
              <a:t> communication</a:t>
            </a:r>
          </a:p>
          <a:p>
            <a:r>
              <a:rPr lang="en-US" dirty="0" smtClean="0"/>
              <a:t>Web browsers request data </a:t>
            </a:r>
            <a:r>
              <a:rPr lang="en-US" i="1" dirty="0" smtClean="0"/>
              <a:t>without</a:t>
            </a:r>
            <a:r>
              <a:rPr lang="en-US" dirty="0" smtClean="0"/>
              <a:t> human intervention (e.g., without clicking on link/button)</a:t>
            </a:r>
          </a:p>
          <a:p>
            <a:r>
              <a:rPr lang="en-US" dirty="0" smtClean="0"/>
              <a:t>Such requests can mask </a:t>
            </a:r>
            <a:r>
              <a:rPr lang="en-US" dirty="0" smtClean="0">
                <a:solidFill>
                  <a:srgbClr val="0070C0"/>
                </a:solidFill>
              </a:rPr>
              <a:t>latency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0070C0"/>
                </a:solidFill>
              </a:rPr>
              <a:t>limited bandwidth</a:t>
            </a:r>
          </a:p>
          <a:p>
            <a:pPr lvl="1"/>
            <a:r>
              <a:rPr lang="en-US" dirty="0" smtClean="0"/>
              <a:t>pre-fetching or </a:t>
            </a:r>
          </a:p>
          <a:p>
            <a:pPr lvl="1"/>
            <a:r>
              <a:rPr lang="en-US" dirty="0" smtClean="0"/>
              <a:t>displaying before all data has arrived</a:t>
            </a:r>
          </a:p>
          <a:p>
            <a:r>
              <a:rPr lang="en-US" dirty="0" smtClean="0"/>
              <a:t>HTTP requests are becoming automated, rather than human generated</a:t>
            </a:r>
          </a:p>
          <a:p>
            <a:r>
              <a:rPr lang="en-US" dirty="0" smtClean="0"/>
              <a:t>AJAX is one such </a:t>
            </a:r>
            <a:r>
              <a:rPr lang="en-US" dirty="0" smtClean="0"/>
              <a:t>supporting technology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6188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– 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AJAX – acronym for </a:t>
            </a:r>
            <a:r>
              <a:rPr lang="en-US" i="1" dirty="0" smtClean="0"/>
              <a:t>Asynchronous JavaScript </a:t>
            </a:r>
            <a:r>
              <a:rPr lang="en-US" dirty="0" smtClean="0"/>
              <a:t>and </a:t>
            </a:r>
            <a:r>
              <a:rPr lang="en-US" i="1" dirty="0" smtClean="0"/>
              <a:t>XML</a:t>
            </a:r>
          </a:p>
          <a:p>
            <a:pPr lvl="1"/>
            <a:r>
              <a:rPr lang="en-US" dirty="0" smtClean="0"/>
              <a:t>Despite name, doesn’t have to be XML (often </a:t>
            </a:r>
            <a:r>
              <a:rPr lang="en-US" i="1" dirty="0" smtClean="0"/>
              <a:t>JSON</a:t>
            </a:r>
            <a:r>
              <a:rPr lang="en-US" dirty="0" smtClean="0"/>
              <a:t>, a JavaScript text-based notation)</a:t>
            </a:r>
          </a:p>
          <a:p>
            <a:r>
              <a:rPr lang="tr-TR" dirty="0" smtClean="0"/>
              <a:t>Not stand-alone language or technology</a:t>
            </a:r>
          </a:p>
          <a:p>
            <a:r>
              <a:rPr lang="en-US" dirty="0" smtClean="0"/>
              <a:t>Methods for </a:t>
            </a:r>
            <a:r>
              <a:rPr lang="en-US" i="1" dirty="0" smtClean="0"/>
              <a:t>client-side</a:t>
            </a:r>
            <a:r>
              <a:rPr lang="en-US" dirty="0" smtClean="0"/>
              <a:t> code to create Web applications</a:t>
            </a:r>
          </a:p>
          <a:p>
            <a:r>
              <a:rPr lang="en-US" dirty="0" smtClean="0"/>
              <a:t>Clients send and receive data asynchronously, without interfering with display</a:t>
            </a:r>
          </a:p>
        </p:txBody>
      </p:sp>
    </p:spTree>
    <p:extLst>
      <p:ext uri="{BB962C8B-B14F-4D97-AF65-F5344CB8AC3E}">
        <p14:creationId xmlns:p14="http://schemas.microsoft.com/office/powerpoint/2010/main" val="910899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Technologies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smtClean="0"/>
              <a:t>AJAX uses:</a:t>
            </a:r>
          </a:p>
          <a:p>
            <a:pPr lvl="1"/>
            <a:r>
              <a:rPr lang="tr-TR" u="sng" dirty="0" smtClean="0"/>
              <a:t>Javascript</a:t>
            </a:r>
            <a:r>
              <a:rPr lang="tr-TR" dirty="0" smtClean="0"/>
              <a:t> (for altering page)</a:t>
            </a:r>
          </a:p>
          <a:p>
            <a:pPr lvl="1"/>
            <a:r>
              <a:rPr lang="tr-TR" u="sng" dirty="0" smtClean="0"/>
              <a:t>XML</a:t>
            </a:r>
            <a:r>
              <a:rPr lang="tr-TR" dirty="0" smtClean="0"/>
              <a:t> </a:t>
            </a:r>
            <a:r>
              <a:rPr lang="en-US" dirty="0" smtClean="0"/>
              <a:t>or </a:t>
            </a:r>
            <a:r>
              <a:rPr lang="en-US" u="sng" dirty="0" smtClean="0"/>
              <a:t>JSON</a:t>
            </a:r>
            <a:r>
              <a:rPr lang="en-US" dirty="0" smtClean="0"/>
              <a:t> </a:t>
            </a:r>
            <a:r>
              <a:rPr lang="tr-TR" dirty="0" smtClean="0"/>
              <a:t>(for information exchange)</a:t>
            </a:r>
          </a:p>
          <a:p>
            <a:pPr lvl="1"/>
            <a:r>
              <a:rPr lang="tr-TR" u="sng" dirty="0" smtClean="0"/>
              <a:t>ASP</a:t>
            </a:r>
            <a:r>
              <a:rPr lang="tr-TR" dirty="0" smtClean="0"/>
              <a:t> or </a:t>
            </a:r>
            <a:r>
              <a:rPr lang="tr-TR" u="sng" dirty="0" smtClean="0"/>
              <a:t>JSP</a:t>
            </a:r>
            <a:r>
              <a:rPr lang="tr-TR" dirty="0" smtClean="0"/>
              <a:t> (server side)</a:t>
            </a:r>
            <a:endParaRPr lang="en-US" dirty="0" smtClean="0"/>
          </a:p>
          <a:p>
            <a:r>
              <a:rPr lang="en-US" dirty="0" smtClean="0"/>
              <a:t>Key is </a:t>
            </a:r>
            <a:r>
              <a:rPr lang="en-US" dirty="0"/>
              <a:t>the </a:t>
            </a:r>
            <a:r>
              <a:rPr lang="en-US" dirty="0" err="1">
                <a:solidFill>
                  <a:srgbClr val="008000"/>
                </a:solidFill>
              </a:rPr>
              <a:t>XMLHttpRequest</a:t>
            </a:r>
            <a:r>
              <a:rPr lang="en-US" dirty="0">
                <a:solidFill>
                  <a:srgbClr val="008000"/>
                </a:solidFill>
              </a:rPr>
              <a:t> </a:t>
            </a:r>
            <a:r>
              <a:rPr lang="en-US" dirty="0" smtClean="0">
                <a:solidFill>
                  <a:srgbClr val="008000"/>
                </a:solidFill>
              </a:rPr>
              <a:t>object</a:t>
            </a:r>
            <a:endParaRPr lang="en-US" dirty="0">
              <a:solidFill>
                <a:srgbClr val="008000"/>
              </a:solidFill>
            </a:endParaRPr>
          </a:p>
          <a:p>
            <a:r>
              <a:rPr lang="en-US" dirty="0" smtClean="0"/>
              <a:t>All </a:t>
            </a:r>
            <a:r>
              <a:rPr lang="en-US" dirty="0"/>
              <a:t>modern browsers support </a:t>
            </a:r>
            <a:r>
              <a:rPr lang="en-US" dirty="0" err="1" smtClean="0"/>
              <a:t>XMLHttpRequest</a:t>
            </a:r>
            <a:r>
              <a:rPr lang="en-US" dirty="0" smtClean="0"/>
              <a:t> </a:t>
            </a:r>
            <a:r>
              <a:rPr lang="en-US" dirty="0"/>
              <a:t>object </a:t>
            </a:r>
            <a:endParaRPr lang="en-US" dirty="0" smtClean="0"/>
          </a:p>
          <a:p>
            <a:pPr lvl="1"/>
            <a:r>
              <a:rPr lang="en-US" dirty="0" smtClean="0"/>
              <a:t>Note: IE5 and IE6 </a:t>
            </a:r>
            <a:r>
              <a:rPr lang="en-US" dirty="0"/>
              <a:t>uses an </a:t>
            </a:r>
            <a:r>
              <a:rPr lang="en-US" dirty="0" err="1" smtClean="0"/>
              <a:t>ActiveXObject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err="1" smtClean="0"/>
              <a:t>XMLHttpRequest</a:t>
            </a:r>
            <a:r>
              <a:rPr lang="en-US" dirty="0" smtClean="0"/>
              <a:t> </a:t>
            </a:r>
            <a:r>
              <a:rPr lang="en-US" dirty="0"/>
              <a:t>object </a:t>
            </a:r>
            <a:r>
              <a:rPr lang="en-US" dirty="0" smtClean="0"/>
              <a:t>exchanges </a:t>
            </a:r>
            <a:r>
              <a:rPr lang="en-US" dirty="0"/>
              <a:t>data with </a:t>
            </a:r>
            <a:r>
              <a:rPr lang="en-US" dirty="0" smtClean="0"/>
              <a:t>server asynchronously</a:t>
            </a:r>
          </a:p>
          <a:p>
            <a:pPr lvl="1"/>
            <a:r>
              <a:rPr lang="en-US" dirty="0" smtClean="0"/>
              <a:t>Update </a:t>
            </a:r>
            <a:r>
              <a:rPr lang="en-US" dirty="0"/>
              <a:t>parts </a:t>
            </a:r>
            <a:r>
              <a:rPr lang="en-US" dirty="0" smtClean="0"/>
              <a:t>of </a:t>
            </a:r>
            <a:r>
              <a:rPr lang="en-US" dirty="0"/>
              <a:t>W</a:t>
            </a:r>
            <a:r>
              <a:rPr lang="en-US" dirty="0" smtClean="0"/>
              <a:t>eb </a:t>
            </a:r>
            <a:r>
              <a:rPr lang="en-US" dirty="0"/>
              <a:t>page, without reloading </a:t>
            </a:r>
            <a:r>
              <a:rPr lang="en-US" dirty="0" smtClean="0"/>
              <a:t>whole page</a:t>
            </a:r>
          </a:p>
          <a:p>
            <a:pPr lvl="1"/>
            <a:endParaRPr lang="en-US" dirty="0"/>
          </a:p>
          <a:p>
            <a:pPr marL="457200" lvl="1" indent="0" algn="ctr">
              <a:buNone/>
            </a:pPr>
            <a:r>
              <a:rPr lang="en-US" i="1" dirty="0" smtClean="0"/>
              <a:t>(illustration next)</a:t>
            </a:r>
            <a:br>
              <a:rPr lang="en-US" i="1" dirty="0" smtClean="0"/>
            </a:b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29907534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AJAX versus Normal Web Browsing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24884"/>
            <a:ext cx="8077200" cy="25622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83" y="3967556"/>
            <a:ext cx="8526736" cy="269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47963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Google Maps was early adopter of AJAX</a:t>
            </a:r>
          </a:p>
          <a:p>
            <a:pPr lvl="1"/>
            <a:r>
              <a:rPr lang="en-US" dirty="0" smtClean="0"/>
              <a:t>Encouraged others to use for interactive apps</a:t>
            </a:r>
          </a:p>
          <a:p>
            <a:r>
              <a:rPr lang="en-US" dirty="0" smtClean="0"/>
              <a:t>Many Web-email offerings use AJAX technologies to rival desktop mail clients</a:t>
            </a:r>
          </a:p>
          <a:p>
            <a:endParaRPr lang="en-US" dirty="0" smtClean="0"/>
          </a:p>
        </p:txBody>
      </p:sp>
      <p:pic>
        <p:nvPicPr>
          <p:cNvPr id="1026" name="Picture 2" descr="http://news.cnet.com/i/bto/20081009/google_maps_taxi_a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114800"/>
            <a:ext cx="2286000" cy="207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decoding.files.wordpress.com/2007/10/mozilla_prism_google_ma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204010"/>
            <a:ext cx="294291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7007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Prediction algorithms may fetch data that is not needed </a:t>
            </a:r>
            <a:r>
              <a:rPr lang="en-US" dirty="0" smtClean="0">
                <a:sym typeface="Wingdings" pitchFamily="2" charset="2"/>
              </a:rPr>
              <a:t> add extra data to Web browsing</a:t>
            </a:r>
          </a:p>
          <a:p>
            <a:r>
              <a:rPr lang="en-US" dirty="0" smtClean="0">
                <a:sym typeface="Wingdings" pitchFamily="2" charset="2"/>
              </a:rPr>
              <a:t>Fetching no longer limited by user read and click speed, but driven by JavaScript code logic</a:t>
            </a:r>
          </a:p>
          <a:p>
            <a:r>
              <a:rPr lang="en-US" dirty="0" smtClean="0">
                <a:sym typeface="Wingdings" pitchFamily="2" charset="2"/>
              </a:rPr>
              <a:t>Traditional Web traffic models (e.g., data rate for browsing, number of objects per page) may not hold</a:t>
            </a:r>
          </a:p>
        </p:txBody>
      </p:sp>
    </p:spTree>
    <p:extLst>
      <p:ext uri="{BB962C8B-B14F-4D97-AF65-F5344CB8AC3E}">
        <p14:creationId xmlns:p14="http://schemas.microsoft.com/office/powerpoint/2010/main" val="40525190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Approach				</a:t>
            </a:r>
            <a:r>
              <a:rPr lang="en-US" dirty="0" smtClean="0">
                <a:solidFill>
                  <a:srgbClr val="FF0000"/>
                </a:solidFill>
              </a:rPr>
              <a:t>(next)</a:t>
            </a:r>
          </a:p>
          <a:p>
            <a:r>
              <a:rPr lang="en-US" dirty="0" smtClean="0"/>
              <a:t>Results</a:t>
            </a:r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792709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4" name="Rectangle 102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27685" name="Rectangle 102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Document Model		</a:t>
            </a:r>
            <a:r>
              <a:rPr lang="en-US" dirty="0">
                <a:solidFill>
                  <a:srgbClr val="FF0000"/>
                </a:solidFill>
              </a:rPr>
              <a:t>(next)</a:t>
            </a:r>
          </a:p>
          <a:p>
            <a:r>
              <a:rPr lang="en-US" dirty="0"/>
              <a:t>Architecture</a:t>
            </a:r>
          </a:p>
          <a:p>
            <a:r>
              <a:rPr lang="en-US" dirty="0" smtClean="0"/>
              <a:t>Processes</a:t>
            </a:r>
            <a:endParaRPr lang="en-US" dirty="0"/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Web 2.0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37500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042"/>
            <a:ext cx="8229600" cy="1143000"/>
          </a:xfrm>
        </p:spPr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45498"/>
            <a:ext cx="5562600" cy="5307701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Pick four popular, “representative”, AJAX apps and study their traffic: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Google Maps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Google Mail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Gmx.de</a:t>
            </a:r>
            <a:r>
              <a:rPr lang="en-US" dirty="0" smtClean="0"/>
              <a:t> </a:t>
            </a:r>
            <a:r>
              <a:rPr lang="en-US" dirty="0" smtClean="0"/>
              <a:t>(popular </a:t>
            </a:r>
            <a:r>
              <a:rPr lang="en-US" dirty="0" smtClean="0"/>
              <a:t>German </a:t>
            </a:r>
            <a:r>
              <a:rPr lang="en-US" dirty="0" err="1" smtClean="0"/>
              <a:t>Webmailer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Lokalisten.de</a:t>
            </a:r>
            <a:r>
              <a:rPr lang="en-US" dirty="0" smtClean="0"/>
              <a:t> (popular German social network)</a:t>
            </a:r>
          </a:p>
          <a:p>
            <a:r>
              <a:rPr lang="en-US" dirty="0" smtClean="0"/>
              <a:t>Traces from networks in </a:t>
            </a:r>
            <a:r>
              <a:rPr lang="en-US" dirty="0" smtClean="0">
                <a:solidFill>
                  <a:srgbClr val="0070C0"/>
                </a:solidFill>
              </a:rPr>
              <a:t>Munich, Germany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0070C0"/>
                </a:solidFill>
              </a:rPr>
              <a:t>Berkeley, USA</a:t>
            </a:r>
          </a:p>
          <a:p>
            <a:r>
              <a:rPr lang="en-US" dirty="0" smtClean="0"/>
              <a:t>Highlight differences in Web 2.0 traffic compared to traditional Web 1.0 traffic</a:t>
            </a:r>
          </a:p>
          <a:p>
            <a:endParaRPr lang="en-US" dirty="0"/>
          </a:p>
        </p:txBody>
      </p:sp>
      <p:pic>
        <p:nvPicPr>
          <p:cNvPr id="2050" name="Picture 2" descr="http://www.sharepointedutech.com/wp-content/uploads/2011/06/google_mail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6566" y="983784"/>
            <a:ext cx="1219200" cy="554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cdn.sitetrail.com/wp-content/uploads/2011/07/google-map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2564" y="971231"/>
            <a:ext cx="1225235" cy="518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ages.gmx.net/images/gmx/net/de/products/de-mail/Screenausschnitt-De-Mail-in-FreeM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1170" y="3513667"/>
            <a:ext cx="1943731" cy="1276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www.markus-hentschel.de/lokalisten/lokaliste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52600"/>
            <a:ext cx="2232070" cy="167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002" y="5181600"/>
            <a:ext cx="1740067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24850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Google Maps Internals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495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Google Maps </a:t>
            </a:r>
            <a:r>
              <a:rPr lang="en-US" dirty="0" smtClean="0"/>
              <a:t>is AJAX application</a:t>
            </a:r>
          </a:p>
          <a:p>
            <a:pPr lvl="1"/>
            <a:r>
              <a:rPr lang="en-US" dirty="0" smtClean="0"/>
              <a:t>Sometimes called the “canonical” AJAX app</a:t>
            </a:r>
          </a:p>
          <a:p>
            <a:r>
              <a:rPr lang="en-US" dirty="0" err="1" smtClean="0"/>
              <a:t>Prefetches</a:t>
            </a:r>
            <a:r>
              <a:rPr lang="en-US" dirty="0" smtClean="0"/>
              <a:t> tiles</a:t>
            </a:r>
          </a:p>
          <a:p>
            <a:r>
              <a:rPr lang="en-US" dirty="0" smtClean="0"/>
              <a:t>Opens multiple TCP connections to different servers</a:t>
            </a:r>
          </a:p>
          <a:p>
            <a:r>
              <a:rPr lang="en-US" dirty="0" smtClean="0"/>
              <a:t>Uses cookies to identify users</a:t>
            </a:r>
          </a:p>
          <a:p>
            <a:r>
              <a:rPr lang="en-US" dirty="0" smtClean="0"/>
              <a:t>HTTP 1.1 transfers data via persistence and pipelining</a:t>
            </a:r>
          </a:p>
          <a:p>
            <a:pPr lvl="1"/>
            <a:r>
              <a:rPr lang="en-US" dirty="0" smtClean="0"/>
              <a:t>Mostly to fetch new image tiles</a:t>
            </a:r>
          </a:p>
          <a:p>
            <a:pPr lvl="1"/>
            <a:r>
              <a:rPr lang="en-US" dirty="0" smtClean="0"/>
              <a:t>Also control, GUI-related pictures, user queries</a:t>
            </a:r>
            <a:endParaRPr lang="en-US" dirty="0"/>
          </a:p>
        </p:txBody>
      </p:sp>
      <p:pic>
        <p:nvPicPr>
          <p:cNvPr id="3074" name="Picture 2" descr="http://www.softmyhard.com/wp-content/uploads/2010/12/Google_maps_candlestick_ma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752600"/>
            <a:ext cx="3333750" cy="395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82660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Extract standard HTTP request from all </a:t>
            </a:r>
            <a:r>
              <a:rPr lang="en-US" dirty="0" smtClean="0"/>
              <a:t>connections</a:t>
            </a:r>
          </a:p>
          <a:p>
            <a:pPr lvl="1"/>
            <a:r>
              <a:rPr lang="en-US" dirty="0" smtClean="0"/>
              <a:t>Identified Google Maps via initial request to  </a:t>
            </a:r>
            <a:r>
              <a:rPr lang="en-US" dirty="0" smtClean="0">
                <a:latin typeface="Consolas" panose="020B0609020204030204" pitchFamily="49" charset="0"/>
                <a:cs typeface="Consolas" panose="020B0609020204030204" pitchFamily="49" charset="0"/>
              </a:rPr>
              <a:t>maps.google.com</a:t>
            </a:r>
            <a:r>
              <a:rPr lang="en-US" dirty="0" smtClean="0"/>
              <a:t> plus session cookies Google uses</a:t>
            </a:r>
            <a:endParaRPr lang="en-US" dirty="0" smtClean="0"/>
          </a:p>
          <a:p>
            <a:r>
              <a:rPr lang="en-US" dirty="0" smtClean="0"/>
              <a:t>Studied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Number of bytes transferred (HTTP payload)</a:t>
            </a:r>
          </a:p>
          <a:p>
            <a:pPr lvl="1"/>
            <a:r>
              <a:rPr lang="en-US" dirty="0"/>
              <a:t>Number of HTTP requests</a:t>
            </a:r>
          </a:p>
          <a:p>
            <a:pPr lvl="1"/>
            <a:r>
              <a:rPr lang="en-US" dirty="0"/>
              <a:t>Inter-request times</a:t>
            </a:r>
          </a:p>
          <a:p>
            <a:r>
              <a:rPr lang="en-US" dirty="0" smtClean="0"/>
              <a:t>Colors</a:t>
            </a:r>
            <a:r>
              <a:rPr lang="en-US" dirty="0"/>
              <a:t>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Red/Pink</a:t>
            </a:r>
            <a:r>
              <a:rPr lang="en-US" dirty="0"/>
              <a:t> – All HTTP</a:t>
            </a:r>
          </a:p>
          <a:p>
            <a:pPr lvl="1"/>
            <a:r>
              <a:rPr lang="en-US" dirty="0">
                <a:solidFill>
                  <a:srgbClr val="008000"/>
                </a:solidFill>
              </a:rPr>
              <a:t>Green</a:t>
            </a:r>
            <a:r>
              <a:rPr lang="en-US" dirty="0"/>
              <a:t> – Google Maps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196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2.0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Approach				</a:t>
            </a:r>
            <a:r>
              <a:rPr lang="en-US" dirty="0" smtClean="0">
                <a:solidFill>
                  <a:srgbClr val="008000"/>
                </a:solidFill>
              </a:rPr>
              <a:t>(done)</a:t>
            </a:r>
          </a:p>
          <a:p>
            <a:r>
              <a:rPr lang="en-US" dirty="0" smtClean="0"/>
              <a:t>Results					</a:t>
            </a:r>
            <a:r>
              <a:rPr lang="en-US" dirty="0">
                <a:solidFill>
                  <a:srgbClr val="FF0000"/>
                </a:solidFill>
              </a:rPr>
              <a:t>(next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783596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Bytes Per Connection (HTTP Payload)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26916"/>
            <a:ext cx="8086725" cy="5151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962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Bytes Per Connection (HTTP Payload)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95400"/>
            <a:ext cx="5915879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812" y="5884013"/>
            <a:ext cx="5293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Compare </a:t>
            </a:r>
            <a:r>
              <a:rPr lang="en-US" dirty="0" smtClean="0">
                <a:solidFill>
                  <a:srgbClr val="C00000"/>
                </a:solidFill>
              </a:rPr>
              <a:t>HTTP 1.0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008000"/>
                </a:solidFill>
              </a:rPr>
              <a:t>Maps to the right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9900"/>
                </a:solidFill>
              </a:rPr>
              <a:t>Mail to the left</a:t>
            </a:r>
          </a:p>
          <a:p>
            <a:r>
              <a:rPr lang="en-US" dirty="0" smtClean="0"/>
              <a:t>(HTTP 1.0 has not changed much since 1997)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291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Bytes Per Session (HTTP Payload)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8988"/>
            <a:ext cx="7639050" cy="4893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2407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9587" y="76200"/>
            <a:ext cx="8229600" cy="1143000"/>
          </a:xfrm>
        </p:spPr>
        <p:txBody>
          <a:bodyPr/>
          <a:lstStyle/>
          <a:p>
            <a:r>
              <a:rPr lang="en-US" dirty="0" smtClean="0"/>
              <a:t>Requests per Session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548767"/>
            <a:ext cx="7877175" cy="4866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81400" y="1144646"/>
            <a:ext cx="12044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C00000"/>
                </a:solidFill>
              </a:rPr>
              <a:t>All-HTTP: </a:t>
            </a:r>
            <a:endParaRPr lang="en-US" sz="2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219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On average, versus All-HTTP, AJAX apps</a:t>
            </a:r>
          </a:p>
          <a:p>
            <a:pPr lvl="1"/>
            <a:r>
              <a:rPr lang="en-US" dirty="0" smtClean="0"/>
              <a:t>Transfer more bytes per connection and per session</a:t>
            </a:r>
          </a:p>
          <a:p>
            <a:pPr lvl="1"/>
            <a:r>
              <a:rPr lang="en-US" dirty="0" smtClean="0"/>
              <a:t>Have more requests per session</a:t>
            </a:r>
          </a:p>
          <a:p>
            <a:pPr lvl="1"/>
            <a:r>
              <a:rPr lang="en-US" dirty="0" smtClean="0"/>
              <a:t>Have significantly shorter inter-request times</a:t>
            </a:r>
          </a:p>
          <a:p>
            <a:r>
              <a:rPr lang="en-US" dirty="0" smtClean="0"/>
              <a:t>Larger sessions and </a:t>
            </a:r>
            <a:r>
              <a:rPr lang="en-US" dirty="0" err="1" smtClean="0"/>
              <a:t>burstier</a:t>
            </a:r>
            <a:r>
              <a:rPr lang="en-US" dirty="0" smtClean="0"/>
              <a:t> traffic with AJAX applications</a:t>
            </a:r>
          </a:p>
          <a:p>
            <a:r>
              <a:rPr lang="en-US" dirty="0" smtClean="0"/>
              <a:t>Existing Web traffic models still applicable, but need new parameterization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99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</p:spPr>
        <p:txBody>
          <a:bodyPr/>
          <a:lstStyle/>
          <a:p>
            <a:r>
              <a:rPr lang="en-US"/>
              <a:t>Document Model</a:t>
            </a:r>
          </a:p>
        </p:txBody>
      </p:sp>
      <p:sp>
        <p:nvSpPr>
          <p:cNvPr id="302084" name="Text Box 4"/>
          <p:cNvSpPr txBox="1">
            <a:spLocks noChangeArrowheads="1"/>
          </p:cNvSpPr>
          <p:nvPr/>
        </p:nvSpPr>
        <p:spPr bwMode="auto">
          <a:xfrm>
            <a:off x="533400" y="2133600"/>
            <a:ext cx="8077200" cy="3148013"/>
          </a:xfrm>
          <a:prstGeom prst="rect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&lt;HTML&gt;					&lt;!- Start of HTML document   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&lt;BODY&gt;					&lt;!- Start of the main body      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&lt;H1&gt;Hello World&lt;/H1&gt;			&lt;!- Basic text to be displayed  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&lt;/BODY&gt;					&lt;!- End of main body	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&lt;/HTML&gt;					&lt;!- End of HTML section	--&gt;</a:t>
            </a:r>
          </a:p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&lt;HTML&gt;					&lt;!- Start of HTML document   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&lt;BODY&gt;					&lt;!- Start of the main body      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&lt;SCRIPT type = "text/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javascript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"&gt;		&lt;!- identify scripting language 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  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document.writeln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("&lt;H1&gt;Hello World&lt;/H1&gt;); 	// Write a line of text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&lt;/SCRIPT&gt;				&lt;!- End of scripting section	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&lt;/BODY&gt;					&lt;!- End of main body	--&gt;</a:t>
            </a:r>
            <a:br>
              <a:rPr lang="en-US" sz="1600" dirty="0">
                <a:latin typeface="Arial" pitchFamily="34" charset="0"/>
                <a:cs typeface="Arial" pitchFamily="34" charset="0"/>
              </a:rPr>
            </a:br>
            <a:r>
              <a:rPr lang="en-US" sz="1600" dirty="0">
                <a:latin typeface="Arial" pitchFamily="34" charset="0"/>
                <a:cs typeface="Arial" pitchFamily="34" charset="0"/>
              </a:rPr>
              <a:t>&lt;/HTML&gt;					&lt;!- End of HTML section	--&gt;</a:t>
            </a:r>
          </a:p>
        </p:txBody>
      </p:sp>
      <p:sp>
        <p:nvSpPr>
          <p:cNvPr id="3020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1066800"/>
            <a:ext cx="7772400" cy="6858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000" dirty="0"/>
              <a:t>All information in documents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Typically in Hypertext Markup Language (HTML)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Different types: ASCII, scripts</a:t>
            </a:r>
          </a:p>
        </p:txBody>
      </p:sp>
      <p:sp>
        <p:nvSpPr>
          <p:cNvPr id="302086" name="Rectangle 6"/>
          <p:cNvSpPr>
            <a:spLocks noChangeArrowheads="1"/>
          </p:cNvSpPr>
          <p:nvPr/>
        </p:nvSpPr>
        <p:spPr bwMode="auto">
          <a:xfrm>
            <a:off x="762000" y="5486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000" dirty="0"/>
              <a:t>Scripts give you “mobile code” (more later)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100000"/>
              <a:buFontTx/>
              <a:buChar char="•"/>
            </a:pPr>
            <a:r>
              <a:rPr kumimoji="1" lang="en-US" sz="2000" dirty="0"/>
              <a:t>Can also have </a:t>
            </a:r>
            <a:r>
              <a:rPr kumimoji="1" lang="en-US" sz="2000" dirty="0" err="1" smtClean="0"/>
              <a:t>eXtensible</a:t>
            </a:r>
            <a:r>
              <a:rPr kumimoji="1" lang="en-US" sz="2000" dirty="0" smtClean="0"/>
              <a:t> </a:t>
            </a:r>
            <a:r>
              <a:rPr kumimoji="1" lang="en-US" sz="2000" dirty="0"/>
              <a:t>Markup Language (XML)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SzPct val="100000"/>
              <a:buFont typeface="Calibri" panose="020F0502020204030204" pitchFamily="34" charset="0"/>
              <a:buChar char="–"/>
            </a:pPr>
            <a:r>
              <a:rPr kumimoji="1" lang="en-US" dirty="0"/>
              <a:t>Provides structure to document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7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8" name="Text Box 4"/>
          <p:cNvSpPr txBox="1">
            <a:spLocks noChangeArrowheads="1"/>
          </p:cNvSpPr>
          <p:nvPr/>
        </p:nvSpPr>
        <p:spPr bwMode="auto">
          <a:xfrm>
            <a:off x="609600" y="1524000"/>
            <a:ext cx="82296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(1)	&lt;!ELEMENT article (title, </a:t>
            </a:r>
            <a:r>
              <a:rPr lang="en-US" sz="1600" dirty="0" err="1">
                <a:latin typeface="Arial" charset="0"/>
              </a:rPr>
              <a:t>author+,journal</a:t>
            </a:r>
            <a:r>
              <a:rPr lang="en-US" sz="1600" dirty="0">
                <a:latin typeface="Arial" charset="0"/>
              </a:rPr>
              <a:t>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(2) 	&lt;!ELEMENT title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(3) 	&lt;!ELEMENT author (name, affiliation?)&gt;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(4) 	&lt;!ELEMENT name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(5) 	&lt;!ELEMENT affiliation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(6) 	&lt;!ELEMENT journal (</a:t>
            </a:r>
            <a:r>
              <a:rPr lang="en-US" sz="1600" dirty="0" err="1">
                <a:latin typeface="Arial" charset="0"/>
              </a:rPr>
              <a:t>jname</a:t>
            </a:r>
            <a:r>
              <a:rPr lang="en-US" sz="1600" dirty="0">
                <a:latin typeface="Arial" charset="0"/>
              </a:rPr>
              <a:t>, volume, number?, month? pages, year)&gt;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(7) 	&lt;!ELEMENT </a:t>
            </a:r>
            <a:r>
              <a:rPr lang="en-US" sz="1600" dirty="0" err="1">
                <a:latin typeface="Arial" charset="0"/>
              </a:rPr>
              <a:t>jname</a:t>
            </a:r>
            <a:r>
              <a:rPr lang="en-US" sz="1600" dirty="0">
                <a:latin typeface="Arial" charset="0"/>
              </a:rPr>
              <a:t>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(8) 	&lt;!ELEMENT volume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(9) 	&lt;!ELEMENT number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(10) 	&lt;!ELEMENT month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(11) 	&lt;!ELEMENT pages (#PCDATA)&gt;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(12) 	&lt;!ELEMENT year (#PCDATA)&gt;</a:t>
            </a:r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7069"/>
            <a:ext cx="7772400" cy="1143000"/>
          </a:xfrm>
        </p:spPr>
        <p:txBody>
          <a:bodyPr/>
          <a:lstStyle/>
          <a:p>
            <a:r>
              <a:rPr lang="en-US" dirty="0"/>
              <a:t>XML </a:t>
            </a:r>
            <a:r>
              <a:rPr lang="en-US" dirty="0" smtClean="0"/>
              <a:t>Document Type Definition</a:t>
            </a:r>
            <a:endParaRPr lang="en-US" dirty="0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4953000"/>
            <a:ext cx="7772400" cy="1295400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/>
              <a:t>Definition above refers to </a:t>
            </a:r>
            <a:r>
              <a:rPr lang="en-US" sz="2400" dirty="0" smtClean="0"/>
              <a:t>journal </a:t>
            </a:r>
            <a:r>
              <a:rPr lang="en-US" sz="2400" dirty="0"/>
              <a:t>article.  Specifies type.</a:t>
            </a:r>
          </a:p>
          <a:p>
            <a:pPr lvl="1"/>
            <a:r>
              <a:rPr lang="en-US" sz="2000" i="1" dirty="0" smtClean="0"/>
              <a:t>Document </a:t>
            </a:r>
            <a:r>
              <a:rPr lang="en-US" sz="2000" i="1" dirty="0"/>
              <a:t>Type Definition </a:t>
            </a:r>
            <a:r>
              <a:rPr lang="en-US" sz="2000" dirty="0"/>
              <a:t>(DTD)</a:t>
            </a:r>
          </a:p>
          <a:p>
            <a:pPr lvl="1"/>
            <a:r>
              <a:rPr lang="en-US" sz="2000" dirty="0"/>
              <a:t>Provides</a:t>
            </a:r>
            <a:r>
              <a:rPr lang="en-US" sz="2000" i="1" dirty="0">
                <a:solidFill>
                  <a:srgbClr val="0070C0"/>
                </a:solidFill>
              </a:rPr>
              <a:t> structure </a:t>
            </a:r>
            <a:r>
              <a:rPr lang="en-US" sz="2000" dirty="0"/>
              <a:t>to XML </a:t>
            </a:r>
            <a:r>
              <a:rPr lang="en-US" sz="2000" dirty="0" smtClean="0"/>
              <a:t>documents </a:t>
            </a:r>
            <a:r>
              <a:rPr lang="en-US" sz="2000" dirty="0" smtClean="0">
                <a:sym typeface="Wingdings" panose="05000000000000000000" pitchFamily="2" charset="2"/>
              </a:rPr>
              <a:t> can test if XML is valid based on DTD</a:t>
            </a:r>
            <a:endParaRPr lang="en-US" sz="2000" dirty="0"/>
          </a:p>
        </p:txBody>
      </p:sp>
      <p:sp>
        <p:nvSpPr>
          <p:cNvPr id="303109" name="Text Box 5"/>
          <p:cNvSpPr txBox="1">
            <a:spLocks noChangeArrowheads="1"/>
          </p:cNvSpPr>
          <p:nvPr/>
        </p:nvSpPr>
        <p:spPr bwMode="auto">
          <a:xfrm>
            <a:off x="6477000" y="1337716"/>
            <a:ext cx="1592937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/>
              <a:t>(</a:t>
            </a:r>
            <a:r>
              <a:rPr lang="en-US" dirty="0">
                <a:solidFill>
                  <a:srgbClr val="008000"/>
                </a:solidFill>
              </a:rPr>
              <a:t>#PCDATA </a:t>
            </a:r>
            <a:r>
              <a:rPr lang="en-US" dirty="0"/>
              <a:t>is</a:t>
            </a:r>
          </a:p>
          <a:p>
            <a:r>
              <a:rPr lang="en-US" dirty="0"/>
              <a:t>primitive type,</a:t>
            </a:r>
          </a:p>
          <a:p>
            <a:r>
              <a:rPr lang="en-US" dirty="0"/>
              <a:t>series of chars)</a:t>
            </a:r>
          </a:p>
        </p:txBody>
      </p:sp>
      <p:sp>
        <p:nvSpPr>
          <p:cNvPr id="6" name="Rectangle 5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0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/>
              <a:t>XML Document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257800"/>
            <a:ext cx="7772400" cy="1219200"/>
          </a:xfrm>
        </p:spPr>
        <p:txBody>
          <a:bodyPr/>
          <a:lstStyle/>
          <a:p>
            <a:r>
              <a:rPr lang="en-US" sz="2000" dirty="0" smtClean="0"/>
              <a:t>(An </a:t>
            </a:r>
            <a:r>
              <a:rPr lang="en-US" sz="2000" dirty="0"/>
              <a:t>XML document using </a:t>
            </a:r>
            <a:r>
              <a:rPr lang="en-US" sz="2000" dirty="0" smtClean="0"/>
              <a:t>XML </a:t>
            </a:r>
            <a:r>
              <a:rPr lang="en-US" sz="2000" dirty="0"/>
              <a:t>definitions from previous </a:t>
            </a:r>
            <a:r>
              <a:rPr lang="en-US" sz="2000" dirty="0" smtClean="0"/>
              <a:t>slide)</a:t>
            </a:r>
            <a:endParaRPr lang="en-US" sz="2000" dirty="0"/>
          </a:p>
          <a:p>
            <a:r>
              <a:rPr lang="en-US" sz="2000" dirty="0"/>
              <a:t>Formatting rules usually applied by embedding in HTML</a:t>
            </a:r>
          </a:p>
        </p:txBody>
      </p:sp>
      <p:sp>
        <p:nvSpPr>
          <p:cNvPr id="304132" name="Text Box 4"/>
          <p:cNvSpPr txBox="1">
            <a:spLocks noChangeArrowheads="1"/>
          </p:cNvSpPr>
          <p:nvPr/>
        </p:nvSpPr>
        <p:spPr bwMode="auto">
          <a:xfrm>
            <a:off x="690563" y="1258888"/>
            <a:ext cx="7953375" cy="375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latin typeface="Arial" charset="0"/>
              </a:rPr>
              <a:t>(1)	&lt;?xml = version "1.0"&gt;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(2)	&lt;!DOCTYPE article SYSTEM "article.dtd"&gt;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(3)	&lt;article&gt;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(4)	    &lt;title&gt;Prudent Engineering Practice for Cryptographic Protocols&lt;/title&gt;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(5)	    &lt;author&gt;&lt;name&gt;M. </a:t>
            </a:r>
            <a:r>
              <a:rPr lang="en-US" sz="1600" dirty="0" err="1">
                <a:latin typeface="Arial" charset="0"/>
              </a:rPr>
              <a:t>Abadi</a:t>
            </a:r>
            <a:r>
              <a:rPr lang="en-US" sz="1600" dirty="0">
                <a:latin typeface="Arial" charset="0"/>
              </a:rPr>
              <a:t>&lt;/name&gt;&lt;/author&gt;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(6)	    &lt;author&gt;&lt;name&gt;R. Needham&lt;/name&gt;&lt;/author&gt;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(7)	    &lt;journal&gt;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(8)		&lt;</a:t>
            </a:r>
            <a:r>
              <a:rPr lang="en-US" sz="1600" dirty="0" err="1">
                <a:latin typeface="Arial" charset="0"/>
              </a:rPr>
              <a:t>jname</a:t>
            </a:r>
            <a:r>
              <a:rPr lang="en-US" sz="1600" dirty="0">
                <a:latin typeface="Arial" charset="0"/>
              </a:rPr>
              <a:t>&gt;IEEE Transactions on Software Engineering&lt;/</a:t>
            </a:r>
            <a:r>
              <a:rPr lang="en-US" sz="1600" dirty="0" err="1">
                <a:latin typeface="Arial" charset="0"/>
              </a:rPr>
              <a:t>jname</a:t>
            </a:r>
            <a:r>
              <a:rPr lang="en-US" sz="1600" dirty="0">
                <a:latin typeface="Arial" charset="0"/>
              </a:rPr>
              <a:t>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(9)		&lt;volume&gt;22&lt;/volume&gt;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(10)		&lt;number&gt;12&lt;/number&gt;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(11)		&lt;month&gt;January&lt;/month&gt;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(12)		&lt;pages&gt;6 – 15&lt;/pages&gt;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(13)		&lt;year&gt;1996&lt;/year&gt;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(14)	    &lt;/journal&gt;</a:t>
            </a:r>
            <a:br>
              <a:rPr lang="en-US" sz="1600" dirty="0">
                <a:latin typeface="Arial" charset="0"/>
              </a:rPr>
            </a:br>
            <a:r>
              <a:rPr lang="en-US" sz="1600" dirty="0">
                <a:latin typeface="Arial" charset="0"/>
              </a:rPr>
              <a:t>(15)	&lt;/article&gt;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0" y="1074222"/>
            <a:ext cx="2242152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Refers to previous </a:t>
            </a:r>
            <a:r>
              <a:rPr lang="en-US" dirty="0" err="1" smtClean="0"/>
              <a:t>dtd</a:t>
            </a:r>
            <a:endParaRPr lang="en-US" dirty="0"/>
          </a:p>
        </p:txBody>
      </p:sp>
      <p:cxnSp>
        <p:nvCxnSpPr>
          <p:cNvPr id="4" name="Straight Arrow Connector 3"/>
          <p:cNvCxnSpPr>
            <a:stCxn id="2" idx="1"/>
          </p:cNvCxnSpPr>
          <p:nvPr/>
        </p:nvCxnSpPr>
        <p:spPr>
          <a:xfrm flipH="1">
            <a:off x="5257800" y="1258888"/>
            <a:ext cx="838200" cy="265112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440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Introduction	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Document Model		</a:t>
            </a:r>
            <a:r>
              <a:rPr lang="en-US" dirty="0">
                <a:solidFill>
                  <a:srgbClr val="008000"/>
                </a:solidFill>
              </a:rPr>
              <a:t>(done)</a:t>
            </a:r>
          </a:p>
          <a:p>
            <a:r>
              <a:rPr lang="en-US" dirty="0"/>
              <a:t>Architecture			</a:t>
            </a:r>
            <a:r>
              <a:rPr lang="en-US" dirty="0">
                <a:solidFill>
                  <a:srgbClr val="FF0000"/>
                </a:solidFill>
              </a:rPr>
              <a:t>(next)</a:t>
            </a:r>
          </a:p>
          <a:p>
            <a:r>
              <a:rPr lang="en-US" dirty="0" smtClean="0"/>
              <a:t>Processes</a:t>
            </a:r>
            <a:endParaRPr lang="en-US" dirty="0"/>
          </a:p>
          <a:p>
            <a:r>
              <a:rPr lang="en-US" dirty="0" smtClean="0"/>
              <a:t>Caching</a:t>
            </a:r>
          </a:p>
          <a:p>
            <a:r>
              <a:rPr lang="en-US" dirty="0" smtClean="0"/>
              <a:t>Web 2.0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0632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18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5" t="42447" r="21379" b="37160"/>
          <a:stretch>
            <a:fillRect/>
          </a:stretch>
        </p:blipFill>
        <p:spPr bwMode="auto">
          <a:xfrm>
            <a:off x="572494" y="1903412"/>
            <a:ext cx="8224838" cy="437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1143000"/>
          </a:xfrm>
        </p:spPr>
        <p:txBody>
          <a:bodyPr/>
          <a:lstStyle/>
          <a:p>
            <a:r>
              <a:rPr lang="en-US"/>
              <a:t>Architectural Overview</a:t>
            </a:r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610600" cy="1225550"/>
          </a:xfrm>
        </p:spPr>
        <p:txBody>
          <a:bodyPr/>
          <a:lstStyle/>
          <a:p>
            <a:r>
              <a:rPr lang="en-US" sz="2400" dirty="0"/>
              <a:t>Text documents typically “processed” on client</a:t>
            </a:r>
          </a:p>
          <a:p>
            <a:pPr lvl="1"/>
            <a:r>
              <a:rPr lang="en-US" sz="2200" dirty="0"/>
              <a:t>But can be done at server, </a:t>
            </a:r>
            <a:r>
              <a:rPr lang="en-US" sz="2200" dirty="0" smtClean="0"/>
              <a:t>too (e.g., </a:t>
            </a:r>
            <a:r>
              <a:rPr lang="en-US" sz="2000" dirty="0" smtClean="0"/>
              <a:t>Common </a:t>
            </a:r>
            <a:r>
              <a:rPr lang="en-US" sz="2000" dirty="0"/>
              <a:t>Gateway Interface (CGI</a:t>
            </a:r>
            <a:r>
              <a:rPr lang="en-US" sz="2000" dirty="0" smtClean="0"/>
              <a:t>))</a:t>
            </a:r>
            <a:endParaRPr lang="en-US" sz="2000" dirty="0"/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228600" y="6172200"/>
            <a:ext cx="281940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1400" dirty="0"/>
              <a:t>(often with </a:t>
            </a:r>
            <a:r>
              <a:rPr lang="en-US" sz="1400" dirty="0" smtClean="0"/>
              <a:t>user input , e.g., a form</a:t>
            </a:r>
            <a:r>
              <a:rPr lang="en-US" sz="1400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1021080" y="6596390"/>
            <a:ext cx="7315200" cy="26161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1100" dirty="0" smtClean="0">
                <a:solidFill>
                  <a:schemeClr val="bg1">
                    <a:lumMod val="75000"/>
                  </a:schemeClr>
                </a:solidFill>
              </a:rPr>
              <a:t>Andrew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100" baseline="0" dirty="0" err="1" smtClean="0">
                <a:solidFill>
                  <a:schemeClr val="bg1">
                    <a:lumMod val="75000"/>
                  </a:schemeClr>
                </a:solidFill>
              </a:rPr>
              <a:t>Tanenbaum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 and Marten van Steen, </a:t>
            </a:r>
            <a:r>
              <a:rPr lang="en-US" sz="1100" i="1" baseline="0" dirty="0" smtClean="0">
                <a:solidFill>
                  <a:schemeClr val="bg1">
                    <a:lumMod val="75000"/>
                  </a:schemeClr>
                </a:solidFill>
              </a:rPr>
              <a:t>Distributed Systems – Principles and Paradigms</a:t>
            </a:r>
            <a:r>
              <a:rPr lang="en-US" sz="1100" baseline="0" dirty="0" smtClean="0">
                <a:solidFill>
                  <a:schemeClr val="bg1">
                    <a:lumMod val="75000"/>
                  </a:schemeClr>
                </a:solidFill>
              </a:rPr>
              <a:t>, Prentice Hall, ©2002</a:t>
            </a:r>
            <a:endParaRPr lang="en-US" sz="11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958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852</TotalTime>
  <Words>2194</Words>
  <Application>Microsoft Office PowerPoint</Application>
  <PresentationFormat>On-screen Show (4:3)</PresentationFormat>
  <Paragraphs>363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Distributed Computing Systems</vt:lpstr>
      <vt:lpstr>The World Wide Web</vt:lpstr>
      <vt:lpstr>References</vt:lpstr>
      <vt:lpstr>Outline</vt:lpstr>
      <vt:lpstr>Document Model</vt:lpstr>
      <vt:lpstr>XML Document Type Definition</vt:lpstr>
      <vt:lpstr>XML Document</vt:lpstr>
      <vt:lpstr>Outline</vt:lpstr>
      <vt:lpstr>Architectural Overview</vt:lpstr>
      <vt:lpstr>Server-Side Scripts</vt:lpstr>
      <vt:lpstr>Architectural Overview</vt:lpstr>
      <vt:lpstr>HTTP Connections</vt:lpstr>
      <vt:lpstr>User-server State: Cookies (1 of 3)</vt:lpstr>
      <vt:lpstr>User-server State: Cookies (2 of 3)</vt:lpstr>
      <vt:lpstr>User-server State: Cookies (3 of 3)</vt:lpstr>
      <vt:lpstr>Outline</vt:lpstr>
      <vt:lpstr>Client Process: Extensible Browser</vt:lpstr>
      <vt:lpstr>Client-Side Process: Web Proxy</vt:lpstr>
      <vt:lpstr>Servers</vt:lpstr>
      <vt:lpstr>Server Clusters (1 of 3)</vt:lpstr>
      <vt:lpstr>Server Clusters (2 of 3)</vt:lpstr>
      <vt:lpstr>Server Clusters (3 of 3)</vt:lpstr>
      <vt:lpstr>Outline</vt:lpstr>
      <vt:lpstr>Web Caching</vt:lpstr>
      <vt:lpstr>Caching - Conditional GET</vt:lpstr>
      <vt:lpstr>Cache Coherency</vt:lpstr>
      <vt:lpstr>Cooperative Web Proxy Caching</vt:lpstr>
      <vt:lpstr>Misc Caching</vt:lpstr>
      <vt:lpstr>Server Replication</vt:lpstr>
      <vt:lpstr>Akamai CDN</vt:lpstr>
      <vt:lpstr>Outline</vt:lpstr>
      <vt:lpstr>The Web 1.0</vt:lpstr>
      <vt:lpstr>The Web 2.0</vt:lpstr>
      <vt:lpstr>AJAX – What is it?</vt:lpstr>
      <vt:lpstr>AJAX Technologies</vt:lpstr>
      <vt:lpstr>AJAX versus Normal Web Browsing</vt:lpstr>
      <vt:lpstr>Web 2.0 Applications</vt:lpstr>
      <vt:lpstr>The Problem</vt:lpstr>
      <vt:lpstr>Web 2.0 Outline</vt:lpstr>
      <vt:lpstr>Approach</vt:lpstr>
      <vt:lpstr>Google Maps Internals</vt:lpstr>
      <vt:lpstr>Analysis</vt:lpstr>
      <vt:lpstr>Web 2.0 Outline</vt:lpstr>
      <vt:lpstr>Bytes Per Connection (HTTP Payload)</vt:lpstr>
      <vt:lpstr>Bytes Per Connection (HTTP Payload)</vt:lpstr>
      <vt:lpstr>Bytes Per Session (HTTP Payload)</vt:lpstr>
      <vt:lpstr>Requests per Session</vt:lpstr>
      <vt:lpstr>Conclusions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Distributed Computing Systems</dc:title>
  <dc:creator>Mark Claypool</dc:creator>
  <cp:lastModifiedBy>Mark Claypool</cp:lastModifiedBy>
  <cp:revision>38</cp:revision>
  <cp:lastPrinted>2014-04-29T11:55:18Z</cp:lastPrinted>
  <dcterms:created xsi:type="dcterms:W3CDTF">2014-04-28T23:34:17Z</dcterms:created>
  <dcterms:modified xsi:type="dcterms:W3CDTF">2014-05-02T15:57:34Z</dcterms:modified>
</cp:coreProperties>
</file>