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22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2348-259C-4345-83E3-2DD77912D220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ECDD-8970-4A83-A366-1D1335766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068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2348-259C-4345-83E3-2DD77912D220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ECDD-8970-4A83-A366-1D1335766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434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2348-259C-4345-83E3-2DD77912D220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ECDD-8970-4A83-A366-1D1335766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571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2348-259C-4345-83E3-2DD77912D220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ECDD-8970-4A83-A366-1D1335766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203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2348-259C-4345-83E3-2DD77912D220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ECDD-8970-4A83-A366-1D1335766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057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2348-259C-4345-83E3-2DD77912D220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ECDD-8970-4A83-A366-1D1335766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585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2348-259C-4345-83E3-2DD77912D220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ECDD-8970-4A83-A366-1D1335766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014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2348-259C-4345-83E3-2DD77912D220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ECDD-8970-4A83-A366-1D1335766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384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2348-259C-4345-83E3-2DD77912D220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ECDD-8970-4A83-A366-1D1335766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526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2348-259C-4345-83E3-2DD77912D220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ECDD-8970-4A83-A366-1D1335766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550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2348-259C-4345-83E3-2DD77912D220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ECDD-8970-4A83-A366-1D1335766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118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2348-259C-4345-83E3-2DD77912D220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FECDD-8970-4A83-A366-1D1335766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740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Project 1b</a:t>
            </a:r>
            <a:br>
              <a:rPr lang="en-US" dirty="0" smtClean="0"/>
            </a:br>
            <a:r>
              <a:rPr lang="en-US" dirty="0" smtClean="0"/>
              <a:t>Evaluation of Speech Detection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Due: February 14</a:t>
            </a:r>
            <a:r>
              <a:rPr lang="en-US" baseline="30000" dirty="0" smtClean="0"/>
              <a:t>th</a:t>
            </a:r>
            <a:r>
              <a:rPr lang="en-US" dirty="0" smtClean="0"/>
              <a:t>, at the beginning of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4751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Guidelines for Good Graphs (3 of 5)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US" sz="2800" i="1" u="sng" dirty="0" smtClean="0">
                <a:solidFill>
                  <a:srgbClr val="009900"/>
                </a:solidFill>
              </a:rPr>
              <a:t>Minimize ink</a:t>
            </a:r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Maximize </a:t>
            </a:r>
            <a:r>
              <a:rPr lang="en-US" sz="2400" dirty="0" smtClean="0"/>
              <a:t>information-to-ink ratio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Too much unnecessary ink makes chart cluttered, hard to read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Ex: no gridlines unless needed to help read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Chart that gives easier-to-read for same data is preferred</a:t>
            </a:r>
          </a:p>
        </p:txBody>
      </p:sp>
      <p:grpSp>
        <p:nvGrpSpPr>
          <p:cNvPr id="13316" name="Group 4"/>
          <p:cNvGrpSpPr>
            <a:grpSpLocks/>
          </p:cNvGrpSpPr>
          <p:nvPr/>
        </p:nvGrpSpPr>
        <p:grpSpPr bwMode="auto">
          <a:xfrm>
            <a:off x="1463675" y="4203700"/>
            <a:ext cx="2133600" cy="1987550"/>
            <a:chOff x="1152" y="3094"/>
            <a:chExt cx="1152" cy="1058"/>
          </a:xfrm>
        </p:grpSpPr>
        <p:sp>
          <p:nvSpPr>
            <p:cNvPr id="13329" name="Rectangle 5"/>
            <p:cNvSpPr>
              <a:spLocks noChangeArrowheads="1"/>
            </p:cNvSpPr>
            <p:nvPr/>
          </p:nvSpPr>
          <p:spPr bwMode="auto">
            <a:xfrm>
              <a:off x="1440" y="3264"/>
              <a:ext cx="144" cy="6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0" name="Rectangle 6"/>
            <p:cNvSpPr>
              <a:spLocks noChangeArrowheads="1"/>
            </p:cNvSpPr>
            <p:nvPr/>
          </p:nvSpPr>
          <p:spPr bwMode="auto">
            <a:xfrm>
              <a:off x="1584" y="3216"/>
              <a:ext cx="144" cy="72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1" name="Rectangle 7"/>
            <p:cNvSpPr>
              <a:spLocks noChangeArrowheads="1"/>
            </p:cNvSpPr>
            <p:nvPr/>
          </p:nvSpPr>
          <p:spPr bwMode="auto">
            <a:xfrm>
              <a:off x="1728" y="3264"/>
              <a:ext cx="144" cy="6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2" name="Rectangle 8"/>
            <p:cNvSpPr>
              <a:spLocks noChangeArrowheads="1"/>
            </p:cNvSpPr>
            <p:nvPr/>
          </p:nvSpPr>
          <p:spPr bwMode="auto">
            <a:xfrm>
              <a:off x="1872" y="3312"/>
              <a:ext cx="144" cy="6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3" name="Rectangle 9"/>
            <p:cNvSpPr>
              <a:spLocks noChangeArrowheads="1"/>
            </p:cNvSpPr>
            <p:nvPr/>
          </p:nvSpPr>
          <p:spPr bwMode="auto">
            <a:xfrm>
              <a:off x="2016" y="3216"/>
              <a:ext cx="144" cy="72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4" name="Line 10"/>
            <p:cNvSpPr>
              <a:spLocks noChangeShapeType="1"/>
            </p:cNvSpPr>
            <p:nvPr/>
          </p:nvSpPr>
          <p:spPr bwMode="auto">
            <a:xfrm>
              <a:off x="1392" y="3120"/>
              <a:ext cx="0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5" name="Line 11"/>
            <p:cNvSpPr>
              <a:spLocks noChangeShapeType="1"/>
            </p:cNvSpPr>
            <p:nvPr/>
          </p:nvSpPr>
          <p:spPr bwMode="auto">
            <a:xfrm>
              <a:off x="1392" y="3936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6" name="Line 12"/>
            <p:cNvSpPr>
              <a:spLocks noChangeShapeType="1"/>
            </p:cNvSpPr>
            <p:nvPr/>
          </p:nvSpPr>
          <p:spPr bwMode="auto">
            <a:xfrm>
              <a:off x="1344" y="321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7" name="Text Box 13"/>
            <p:cNvSpPr txBox="1">
              <a:spLocks noChangeArrowheads="1"/>
            </p:cNvSpPr>
            <p:nvPr/>
          </p:nvSpPr>
          <p:spPr bwMode="auto">
            <a:xfrm>
              <a:off x="1152" y="3094"/>
              <a:ext cx="161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/>
                <a:t>1</a:t>
              </a:r>
            </a:p>
          </p:txBody>
        </p:sp>
        <p:sp>
          <p:nvSpPr>
            <p:cNvPr id="13338" name="Text Box 14"/>
            <p:cNvSpPr txBox="1">
              <a:spLocks noChangeArrowheads="1"/>
            </p:cNvSpPr>
            <p:nvPr/>
          </p:nvSpPr>
          <p:spPr bwMode="auto">
            <a:xfrm>
              <a:off x="1440" y="3957"/>
              <a:ext cx="741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latin typeface="Comic Sans MS" pitchFamily="66" charset="0"/>
                </a:rPr>
                <a:t>Availability</a:t>
              </a:r>
            </a:p>
          </p:txBody>
        </p:sp>
      </p:grpSp>
      <p:grpSp>
        <p:nvGrpSpPr>
          <p:cNvPr id="13317" name="Group 15"/>
          <p:cNvGrpSpPr>
            <a:grpSpLocks/>
          </p:cNvGrpSpPr>
          <p:nvPr/>
        </p:nvGrpSpPr>
        <p:grpSpPr bwMode="auto">
          <a:xfrm>
            <a:off x="3902075" y="4127500"/>
            <a:ext cx="2362200" cy="2049463"/>
            <a:chOff x="2832" y="3095"/>
            <a:chExt cx="1152" cy="1051"/>
          </a:xfrm>
        </p:grpSpPr>
        <p:sp>
          <p:nvSpPr>
            <p:cNvPr id="13319" name="Rectangle 16"/>
            <p:cNvSpPr>
              <a:spLocks noChangeArrowheads="1"/>
            </p:cNvSpPr>
            <p:nvPr/>
          </p:nvSpPr>
          <p:spPr bwMode="auto">
            <a:xfrm>
              <a:off x="3120" y="3264"/>
              <a:ext cx="144" cy="6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0" name="Rectangle 17"/>
            <p:cNvSpPr>
              <a:spLocks noChangeArrowheads="1"/>
            </p:cNvSpPr>
            <p:nvPr/>
          </p:nvSpPr>
          <p:spPr bwMode="auto">
            <a:xfrm>
              <a:off x="3264" y="3840"/>
              <a:ext cx="144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1" name="Rectangle 18"/>
            <p:cNvSpPr>
              <a:spLocks noChangeArrowheads="1"/>
            </p:cNvSpPr>
            <p:nvPr/>
          </p:nvSpPr>
          <p:spPr bwMode="auto">
            <a:xfrm>
              <a:off x="3408" y="3312"/>
              <a:ext cx="144" cy="6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2" name="Rectangle 19"/>
            <p:cNvSpPr>
              <a:spLocks noChangeArrowheads="1"/>
            </p:cNvSpPr>
            <p:nvPr/>
          </p:nvSpPr>
          <p:spPr bwMode="auto">
            <a:xfrm>
              <a:off x="3552" y="3216"/>
              <a:ext cx="144" cy="72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3" name="Rectangle 20"/>
            <p:cNvSpPr>
              <a:spLocks noChangeArrowheads="1"/>
            </p:cNvSpPr>
            <p:nvPr/>
          </p:nvSpPr>
          <p:spPr bwMode="auto">
            <a:xfrm>
              <a:off x="3696" y="3744"/>
              <a:ext cx="14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4" name="Line 21"/>
            <p:cNvSpPr>
              <a:spLocks noChangeShapeType="1"/>
            </p:cNvSpPr>
            <p:nvPr/>
          </p:nvSpPr>
          <p:spPr bwMode="auto">
            <a:xfrm>
              <a:off x="3072" y="3120"/>
              <a:ext cx="0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5" name="Line 22"/>
            <p:cNvSpPr>
              <a:spLocks noChangeShapeType="1"/>
            </p:cNvSpPr>
            <p:nvPr/>
          </p:nvSpPr>
          <p:spPr bwMode="auto">
            <a:xfrm>
              <a:off x="3072" y="3936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6" name="Line 23"/>
            <p:cNvSpPr>
              <a:spLocks noChangeShapeType="1"/>
            </p:cNvSpPr>
            <p:nvPr/>
          </p:nvSpPr>
          <p:spPr bwMode="auto">
            <a:xfrm>
              <a:off x="3024" y="321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7" name="Text Box 24"/>
            <p:cNvSpPr txBox="1">
              <a:spLocks noChangeArrowheads="1"/>
            </p:cNvSpPr>
            <p:nvPr/>
          </p:nvSpPr>
          <p:spPr bwMode="auto">
            <a:xfrm>
              <a:off x="2832" y="3095"/>
              <a:ext cx="173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/>
                <a:t>.1</a:t>
              </a:r>
            </a:p>
          </p:txBody>
        </p:sp>
        <p:sp>
          <p:nvSpPr>
            <p:cNvPr id="13328" name="Text Box 25"/>
            <p:cNvSpPr txBox="1">
              <a:spLocks noChangeArrowheads="1"/>
            </p:cNvSpPr>
            <p:nvPr/>
          </p:nvSpPr>
          <p:spPr bwMode="auto">
            <a:xfrm>
              <a:off x="3120" y="3958"/>
              <a:ext cx="786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latin typeface="Comic Sans MS" pitchFamily="66" charset="0"/>
                </a:rPr>
                <a:t>Unavailability</a:t>
              </a:r>
            </a:p>
          </p:txBody>
        </p:sp>
      </p:grpSp>
      <p:sp>
        <p:nvSpPr>
          <p:cNvPr id="13318" name="Text Box 26"/>
          <p:cNvSpPr txBox="1">
            <a:spLocks noChangeArrowheads="1"/>
          </p:cNvSpPr>
          <p:nvPr/>
        </p:nvSpPr>
        <p:spPr bwMode="auto">
          <a:xfrm>
            <a:off x="6400800" y="4310801"/>
            <a:ext cx="2528888" cy="1016000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Char char="•"/>
            </a:pPr>
            <a:r>
              <a:rPr lang="en-US" sz="2000"/>
              <a:t> Same data</a:t>
            </a:r>
          </a:p>
          <a:p>
            <a:pPr>
              <a:buFontTx/>
              <a:buChar char="•"/>
            </a:pPr>
            <a:r>
              <a:rPr lang="en-US" sz="2000"/>
              <a:t> Unavail = 1 – avail</a:t>
            </a:r>
          </a:p>
          <a:p>
            <a:pPr>
              <a:buFontTx/>
              <a:buChar char="•"/>
            </a:pPr>
            <a:r>
              <a:rPr lang="en-US" sz="2000"/>
              <a:t> Right probably better</a:t>
            </a:r>
          </a:p>
        </p:txBody>
      </p:sp>
    </p:spTree>
    <p:extLst>
      <p:ext uri="{BB962C8B-B14F-4D97-AF65-F5344CB8AC3E}">
        <p14:creationId xmlns:p14="http://schemas.microsoft.com/office/powerpoint/2010/main" val="30168746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Guidelines for Good Graphs (4 of 5)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US" sz="2800" i="1" u="sng" dirty="0" smtClean="0">
                <a:solidFill>
                  <a:srgbClr val="009900"/>
                </a:solidFill>
              </a:rPr>
              <a:t>Use commonly accepted practices</a:t>
            </a:r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Present what people expect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009900"/>
                </a:solidFill>
              </a:rPr>
              <a:t>Ex: </a:t>
            </a:r>
            <a:r>
              <a:rPr lang="en-US" sz="2400" dirty="0" smtClean="0"/>
              <a:t>origin at (0,0)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009900"/>
                </a:solidFill>
              </a:rPr>
              <a:t>Ex: </a:t>
            </a:r>
            <a:r>
              <a:rPr lang="en-US" sz="2400" dirty="0" smtClean="0"/>
              <a:t>independent (cause) on </a:t>
            </a:r>
            <a:r>
              <a:rPr lang="en-US" sz="2400" dirty="0" smtClean="0">
                <a:solidFill>
                  <a:srgbClr val="0000FF"/>
                </a:solidFill>
              </a:rPr>
              <a:t>x-axis</a:t>
            </a:r>
            <a:r>
              <a:rPr lang="en-US" sz="2400" dirty="0" smtClean="0"/>
              <a:t>, dependent (effect) on </a:t>
            </a:r>
            <a:r>
              <a:rPr lang="en-US" sz="2400" dirty="0" smtClean="0">
                <a:solidFill>
                  <a:srgbClr val="0000FF"/>
                </a:solidFill>
              </a:rPr>
              <a:t>y-axis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009900"/>
                </a:solidFill>
              </a:rPr>
              <a:t>Ex: </a:t>
            </a:r>
            <a:r>
              <a:rPr lang="en-US" sz="2400" dirty="0" smtClean="0"/>
              <a:t>x-axis scale is linear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009900"/>
                </a:solidFill>
              </a:rPr>
              <a:t>Ex: </a:t>
            </a:r>
            <a:r>
              <a:rPr lang="en-US" sz="2400" dirty="0" smtClean="0"/>
              <a:t>increase left to right, bottom to top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009900"/>
                </a:solidFill>
              </a:rPr>
              <a:t>Ex: </a:t>
            </a:r>
            <a:r>
              <a:rPr lang="en-US" sz="2400" dirty="0" smtClean="0"/>
              <a:t>scale divisions equal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Departures are permitted, but require extra effort from reader so use sparingly</a:t>
            </a:r>
          </a:p>
        </p:txBody>
      </p:sp>
    </p:spTree>
    <p:extLst>
      <p:ext uri="{BB962C8B-B14F-4D97-AF65-F5344CB8AC3E}">
        <p14:creationId xmlns:p14="http://schemas.microsoft.com/office/powerpoint/2010/main" val="5567896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Guidelines for Good Graphs (5 of 5)</a:t>
            </a:r>
          </a:p>
        </p:txBody>
      </p:sp>
      <p:sp>
        <p:nvSpPr>
          <p:cNvPr id="15363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sz="3600" i="1" u="sng" dirty="0" smtClean="0">
                <a:solidFill>
                  <a:srgbClr val="009900"/>
                </a:solidFill>
              </a:rPr>
              <a:t>Avoid ambiguity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Show coordinate axes</a:t>
            </a:r>
          </a:p>
          <a:p>
            <a:r>
              <a:rPr lang="en-US" dirty="0" smtClean="0"/>
              <a:t>Show origin</a:t>
            </a:r>
          </a:p>
          <a:p>
            <a:r>
              <a:rPr lang="en-US" dirty="0" smtClean="0"/>
              <a:t>Identify individual curves and bars</a:t>
            </a:r>
          </a:p>
          <a:p>
            <a:r>
              <a:rPr lang="en-US" dirty="0" smtClean="0"/>
              <a:t>Do not plot multiple variables on same chart</a:t>
            </a:r>
          </a:p>
        </p:txBody>
      </p:sp>
    </p:spTree>
    <p:extLst>
      <p:ext uri="{BB962C8B-B14F-4D97-AF65-F5344CB8AC3E}">
        <p14:creationId xmlns:p14="http://schemas.microsoft.com/office/powerpoint/2010/main" val="37499135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Hand In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Hardcopy!</a:t>
            </a:r>
          </a:p>
          <a:p>
            <a:pPr lvl="1"/>
            <a:r>
              <a:rPr lang="en-US" smtClean="0"/>
              <a:t>Due at </a:t>
            </a:r>
            <a:r>
              <a:rPr lang="en-US" smtClean="0">
                <a:solidFill>
                  <a:srgbClr val="FF0000"/>
                </a:solidFill>
              </a:rPr>
              <a:t>beginning</a:t>
            </a:r>
            <a:r>
              <a:rPr lang="en-US" smtClean="0"/>
              <a:t> of class</a:t>
            </a:r>
          </a:p>
          <a:p>
            <a:r>
              <a:rPr lang="en-US" smtClean="0"/>
              <a:t>Email turn in:</a:t>
            </a:r>
          </a:p>
          <a:p>
            <a:pPr lvl="1"/>
            <a:r>
              <a:rPr lang="en-US" smtClean="0"/>
              <a:t>Any testing Code/Scripts used/modified</a:t>
            </a:r>
          </a:p>
          <a:p>
            <a:pPr lvl="1"/>
            <a:r>
              <a:rPr lang="en-US" smtClean="0"/>
              <a:t>Makefile/Project file</a:t>
            </a:r>
          </a:p>
        </p:txBody>
      </p:sp>
    </p:spTree>
    <p:extLst>
      <p:ext uri="{BB962C8B-B14F-4D97-AF65-F5344CB8AC3E}">
        <p14:creationId xmlns:p14="http://schemas.microsoft.com/office/powerpoint/2010/main" val="27453653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10%</a:t>
            </a:r>
            <a:r>
              <a:rPr lang="en-US" dirty="0"/>
              <a:t> Measure of user perception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10</a:t>
            </a:r>
            <a:r>
              <a:rPr lang="en-US" dirty="0">
                <a:solidFill>
                  <a:srgbClr val="C00000"/>
                </a:solidFill>
              </a:rPr>
              <a:t>% </a:t>
            </a:r>
            <a:r>
              <a:rPr lang="en-US" dirty="0"/>
              <a:t>Measure of system impact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10</a:t>
            </a:r>
            <a:r>
              <a:rPr lang="en-US" dirty="0">
                <a:solidFill>
                  <a:srgbClr val="C00000"/>
                </a:solidFill>
              </a:rPr>
              <a:t>% </a:t>
            </a:r>
            <a:r>
              <a:rPr lang="en-US" dirty="0"/>
              <a:t>Independent variable 1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10</a:t>
            </a:r>
            <a:r>
              <a:rPr lang="en-US" dirty="0">
                <a:solidFill>
                  <a:srgbClr val="C00000"/>
                </a:solidFill>
              </a:rPr>
              <a:t>%</a:t>
            </a:r>
            <a:r>
              <a:rPr lang="en-US" dirty="0"/>
              <a:t> Independent variable 2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10</a:t>
            </a:r>
            <a:r>
              <a:rPr lang="en-US" dirty="0">
                <a:solidFill>
                  <a:srgbClr val="C00000"/>
                </a:solidFill>
              </a:rPr>
              <a:t>%</a:t>
            </a:r>
            <a:r>
              <a:rPr lang="en-US" dirty="0"/>
              <a:t> Algorithm modification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5</a:t>
            </a:r>
            <a:r>
              <a:rPr lang="en-US" dirty="0">
                <a:solidFill>
                  <a:srgbClr val="C00000"/>
                </a:solidFill>
              </a:rPr>
              <a:t>% </a:t>
            </a:r>
            <a:r>
              <a:rPr lang="en-US" dirty="0"/>
              <a:t>Abstract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5</a:t>
            </a:r>
            <a:r>
              <a:rPr lang="en-US" dirty="0">
                <a:solidFill>
                  <a:srgbClr val="C00000"/>
                </a:solidFill>
              </a:rPr>
              <a:t>% </a:t>
            </a:r>
            <a:r>
              <a:rPr lang="en-US" dirty="0"/>
              <a:t>Introduction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      </a:t>
            </a:r>
            <a:r>
              <a:rPr lang="en-US" dirty="0" smtClean="0"/>
              <a:t>Background </a:t>
            </a:r>
            <a:r>
              <a:rPr lang="en-US" dirty="0"/>
              <a:t>(as needed)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10</a:t>
            </a:r>
            <a:r>
              <a:rPr lang="en-US" dirty="0">
                <a:solidFill>
                  <a:srgbClr val="C00000"/>
                </a:solidFill>
              </a:rPr>
              <a:t>%</a:t>
            </a:r>
            <a:r>
              <a:rPr lang="en-US" dirty="0"/>
              <a:t> Experiment design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15</a:t>
            </a:r>
            <a:r>
              <a:rPr lang="en-US" dirty="0">
                <a:solidFill>
                  <a:srgbClr val="C00000"/>
                </a:solidFill>
              </a:rPr>
              <a:t>% </a:t>
            </a:r>
            <a:r>
              <a:rPr lang="en-US" dirty="0"/>
              <a:t>Results and analysis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5</a:t>
            </a:r>
            <a:r>
              <a:rPr lang="en-US" dirty="0">
                <a:solidFill>
                  <a:srgbClr val="C00000"/>
                </a:solidFill>
              </a:rPr>
              <a:t>% </a:t>
            </a:r>
            <a:r>
              <a:rPr lang="en-US" dirty="0"/>
              <a:t>Conclusions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10</a:t>
            </a:r>
            <a:r>
              <a:rPr lang="en-US" dirty="0">
                <a:solidFill>
                  <a:srgbClr val="C00000"/>
                </a:solidFill>
              </a:rPr>
              <a:t>% </a:t>
            </a:r>
            <a:r>
              <a:rPr lang="en-US" dirty="0"/>
              <a:t>(Other)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0" y="5867400"/>
            <a:ext cx="45505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(Grading Rubric on Web Page)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9631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Experiments to evaluate performance of your </a:t>
            </a:r>
            <a:r>
              <a:rPr lang="en-US" dirty="0" smtClean="0">
                <a:solidFill>
                  <a:srgbClr val="009900"/>
                </a:solidFill>
              </a:rPr>
              <a:t>Speech Detection </a:t>
            </a:r>
            <a:r>
              <a:rPr lang="en-US" dirty="0" smtClean="0"/>
              <a:t>implementation (Project 1)</a:t>
            </a:r>
          </a:p>
          <a:p>
            <a:r>
              <a:rPr lang="en-US" dirty="0" smtClean="0"/>
              <a:t>Focus not only on how </a:t>
            </a:r>
            <a:r>
              <a:rPr lang="en-US" dirty="0" smtClean="0"/>
              <a:t>implementation </a:t>
            </a:r>
            <a:r>
              <a:rPr lang="en-US" dirty="0" smtClean="0"/>
              <a:t>performs, but also</a:t>
            </a:r>
          </a:p>
          <a:p>
            <a:pPr lvl="1"/>
            <a:r>
              <a:rPr lang="en-US" dirty="0" smtClean="0"/>
              <a:t>formulation </a:t>
            </a:r>
            <a:r>
              <a:rPr lang="en-US" dirty="0" smtClean="0"/>
              <a:t>of hypotheses</a:t>
            </a:r>
          </a:p>
          <a:p>
            <a:pPr lvl="1"/>
            <a:r>
              <a:rPr lang="en-US" dirty="0" smtClean="0"/>
              <a:t>design, implementation and analysis of experiments to test </a:t>
            </a:r>
            <a:r>
              <a:rPr lang="en-US" dirty="0" smtClean="0"/>
              <a:t>hypotheses</a:t>
            </a:r>
            <a:endParaRPr lang="en-US" dirty="0" smtClean="0"/>
          </a:p>
          <a:p>
            <a:pPr lvl="1"/>
            <a:r>
              <a:rPr lang="en-US" dirty="0" err="1" smtClean="0"/>
              <a:t>writeup</a:t>
            </a:r>
            <a:endParaRPr lang="en-US" dirty="0" smtClean="0"/>
          </a:p>
          <a:p>
            <a:r>
              <a:rPr lang="en-US" dirty="0" smtClean="0"/>
              <a:t>Can be done in groups of 2</a:t>
            </a:r>
          </a:p>
        </p:txBody>
      </p:sp>
    </p:spTree>
    <p:extLst>
      <p:ext uri="{BB962C8B-B14F-4D97-AF65-F5344CB8AC3E}">
        <p14:creationId xmlns:p14="http://schemas.microsoft.com/office/powerpoint/2010/main" val="1985147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Measures of Performance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i="1" dirty="0" smtClean="0">
                <a:solidFill>
                  <a:srgbClr val="00B050"/>
                </a:solidFill>
              </a:rPr>
              <a:t>User perception</a:t>
            </a:r>
            <a:r>
              <a:rPr lang="en-US" sz="2400" i="1" dirty="0" smtClean="0"/>
              <a:t>.</a:t>
            </a:r>
            <a:r>
              <a:rPr lang="en-US" sz="2400" dirty="0" smtClean="0"/>
              <a:t> Some possibilities are: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User opinion (rating) on quality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Understandability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Errors in listening ... </a:t>
            </a:r>
          </a:p>
          <a:p>
            <a:pPr>
              <a:lnSpc>
                <a:spcPct val="90000"/>
              </a:lnSpc>
            </a:pPr>
            <a:r>
              <a:rPr lang="en-US" sz="2400" i="1" dirty="0" smtClean="0">
                <a:solidFill>
                  <a:srgbClr val="00B050"/>
                </a:solidFill>
              </a:rPr>
              <a:t>System impact</a:t>
            </a:r>
            <a:r>
              <a:rPr lang="en-US" sz="2400" i="1" dirty="0" smtClean="0"/>
              <a:t>.</a:t>
            </a:r>
            <a:r>
              <a:rPr lang="en-US" sz="2400" dirty="0" smtClean="0"/>
              <a:t> Some possibilities are: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CPU load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Size (in bytes) of sound recorded (without silence)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Processing </a:t>
            </a:r>
            <a:r>
              <a:rPr lang="en-US" sz="2400" dirty="0" smtClean="0"/>
              <a:t>time …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Decide </a:t>
            </a:r>
            <a:r>
              <a:rPr lang="en-US" sz="2400" dirty="0" smtClean="0"/>
              <a:t>on how each is to be measured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Example: </a:t>
            </a:r>
            <a:r>
              <a:rPr lang="en-US" sz="2400" i="1" dirty="0" smtClean="0"/>
              <a:t>Scale 1-10</a:t>
            </a:r>
            <a:r>
              <a:rPr lang="en-US" sz="2400" dirty="0" smtClean="0"/>
              <a:t> for perception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Example: </a:t>
            </a:r>
            <a:r>
              <a:rPr lang="en-US" sz="2400" i="1" dirty="0" smtClean="0"/>
              <a:t>Time</a:t>
            </a:r>
            <a:r>
              <a:rPr lang="en-US" sz="2400" dirty="0" smtClean="0"/>
              <a:t> for CPU</a:t>
            </a:r>
          </a:p>
        </p:txBody>
      </p:sp>
    </p:spTree>
    <p:extLst>
      <p:ext uri="{BB962C8B-B14F-4D97-AF65-F5344CB8AC3E}">
        <p14:creationId xmlns:p14="http://schemas.microsoft.com/office/powerpoint/2010/main" val="166983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Independent Variables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Must choose at least </a:t>
            </a:r>
            <a:r>
              <a:rPr lang="en-US" sz="2400" dirty="0" smtClean="0">
                <a:solidFill>
                  <a:srgbClr val="FF0000"/>
                </a:solidFill>
              </a:rPr>
              <a:t>two</a:t>
            </a:r>
            <a:r>
              <a:rPr lang="en-US" sz="2400" dirty="0" smtClean="0"/>
              <a:t>.  Possibilities: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i="1" dirty="0" smtClean="0"/>
              <a:t>Speaking tests</a:t>
            </a:r>
            <a:r>
              <a:rPr lang="en-US" sz="2400" dirty="0" smtClean="0"/>
              <a:t>: counting, vocabulary,… </a:t>
            </a:r>
          </a:p>
          <a:p>
            <a:pPr>
              <a:lnSpc>
                <a:spcPct val="90000"/>
              </a:lnSpc>
            </a:pPr>
            <a:r>
              <a:rPr lang="en-US" sz="2400" i="1" dirty="0" smtClean="0"/>
              <a:t>Languages</a:t>
            </a:r>
            <a:r>
              <a:rPr lang="en-US" sz="2400" dirty="0" smtClean="0"/>
              <a:t>: Hindi, Chinese, Pig-Latin, ... </a:t>
            </a:r>
          </a:p>
          <a:p>
            <a:pPr>
              <a:lnSpc>
                <a:spcPct val="90000"/>
              </a:lnSpc>
            </a:pPr>
            <a:r>
              <a:rPr lang="en-US" sz="2400" i="1" dirty="0" smtClean="0"/>
              <a:t>Background </a:t>
            </a:r>
            <a:r>
              <a:rPr lang="en-US" sz="2400" i="1" dirty="0" smtClean="0"/>
              <a:t>noise</a:t>
            </a:r>
            <a:r>
              <a:rPr lang="en-US" sz="2400" dirty="0" smtClean="0"/>
              <a:t>: quiet, noisy, Patriot's game, ... </a:t>
            </a:r>
          </a:p>
          <a:p>
            <a:pPr>
              <a:lnSpc>
                <a:spcPct val="90000"/>
              </a:lnSpc>
            </a:pPr>
            <a:r>
              <a:rPr lang="en-US" sz="2400" i="1" dirty="0" smtClean="0"/>
              <a:t>Systems</a:t>
            </a:r>
            <a:r>
              <a:rPr lang="en-US" sz="2400" dirty="0" smtClean="0"/>
              <a:t>: OS version, CPU, sound card... </a:t>
            </a:r>
          </a:p>
          <a:p>
            <a:pPr>
              <a:lnSpc>
                <a:spcPct val="90000"/>
              </a:lnSpc>
            </a:pPr>
            <a:r>
              <a:rPr lang="en-US" sz="2400" i="1" dirty="0" smtClean="0"/>
              <a:t>Hardware</a:t>
            </a:r>
            <a:r>
              <a:rPr lang="en-US" sz="2400" dirty="0" smtClean="0"/>
              <a:t>: cheap microphone, sound card</a:t>
            </a:r>
          </a:p>
          <a:p>
            <a:pPr>
              <a:lnSpc>
                <a:spcPct val="90000"/>
              </a:lnSpc>
            </a:pPr>
            <a:r>
              <a:rPr lang="en-US" sz="2400" i="1" dirty="0" smtClean="0"/>
              <a:t>Audio quality parameters</a:t>
            </a:r>
            <a:r>
              <a:rPr lang="en-US" sz="2400" dirty="0" smtClean="0"/>
              <a:t>: rate, size, ... 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... 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359530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Algorithm Modifications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Must choose at least </a:t>
            </a:r>
            <a:r>
              <a:rPr lang="en-US" sz="2400" dirty="0" smtClean="0">
                <a:solidFill>
                  <a:srgbClr val="FF0000"/>
                </a:solidFill>
              </a:rPr>
              <a:t>1</a:t>
            </a:r>
            <a:r>
              <a:rPr lang="en-US" sz="2400" dirty="0" smtClean="0"/>
              <a:t>.</a:t>
            </a:r>
            <a:endParaRPr lang="en-US" sz="2400" b="1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Possibilities include: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Thresholds.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Sound chunk size.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Endpoint detection length.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Computation of Energy (discrete or continuous)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Other modifications specific to your implementation.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... 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Formulate </a:t>
            </a:r>
            <a:r>
              <a:rPr lang="en-US" sz="2400" dirty="0" smtClean="0">
                <a:solidFill>
                  <a:srgbClr val="009900"/>
                </a:solidFill>
              </a:rPr>
              <a:t>hypotheses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About how a change in </a:t>
            </a:r>
            <a:r>
              <a:rPr lang="en-US" sz="2400" dirty="0" smtClean="0"/>
              <a:t>independent </a:t>
            </a:r>
            <a:r>
              <a:rPr lang="en-US" sz="2400" dirty="0" smtClean="0"/>
              <a:t>variables affects your measures of performance</a:t>
            </a:r>
          </a:p>
        </p:txBody>
      </p:sp>
    </p:spTree>
    <p:extLst>
      <p:ext uri="{BB962C8B-B14F-4D97-AF65-F5344CB8AC3E}">
        <p14:creationId xmlns:p14="http://schemas.microsoft.com/office/powerpoint/2010/main" val="203834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Results and Analysis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/>
              <a:t>Details</a:t>
            </a:r>
            <a:r>
              <a:rPr lang="en-US" dirty="0" smtClean="0"/>
              <a:t> on results and analysis</a:t>
            </a:r>
          </a:p>
          <a:p>
            <a:r>
              <a:rPr lang="en-US" dirty="0" smtClean="0"/>
              <a:t>Results are numeric measures 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charts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0000FF"/>
                </a:solidFill>
              </a:rPr>
              <a:t>tables</a:t>
            </a:r>
          </a:p>
          <a:p>
            <a:r>
              <a:rPr lang="en-US" dirty="0" smtClean="0"/>
              <a:t>Analysis manipulates data </a:t>
            </a:r>
          </a:p>
          <a:p>
            <a:pPr lvl="1"/>
            <a:r>
              <a:rPr lang="en-US" dirty="0" smtClean="0"/>
              <a:t>often graphs</a:t>
            </a:r>
          </a:p>
          <a:p>
            <a:pPr lvl="1"/>
            <a:r>
              <a:rPr lang="en-US" dirty="0" smtClean="0"/>
              <a:t>understand relationships </a:t>
            </a:r>
          </a:p>
          <a:p>
            <a:pPr lvl="1"/>
            <a:r>
              <a:rPr lang="en-US" dirty="0" smtClean="0"/>
              <a:t>interpreting </a:t>
            </a:r>
            <a:r>
              <a:rPr lang="en-US" dirty="0" smtClean="0"/>
              <a:t>results</a:t>
            </a:r>
            <a:endParaRPr lang="en-US" dirty="0" smtClean="0"/>
          </a:p>
          <a:p>
            <a:r>
              <a:rPr lang="en-US" dirty="0" smtClean="0"/>
              <a:t>Consider if data </a:t>
            </a:r>
            <a:r>
              <a:rPr lang="en-US" dirty="0" smtClean="0">
                <a:solidFill>
                  <a:srgbClr val="009900"/>
                </a:solidFill>
              </a:rPr>
              <a:t>supports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FF0000"/>
                </a:solidFill>
              </a:rPr>
              <a:t>rejects</a:t>
            </a:r>
            <a:r>
              <a:rPr lang="en-US" dirty="0" smtClean="0"/>
              <a:t> </a:t>
            </a:r>
            <a:r>
              <a:rPr lang="en-US" dirty="0" smtClean="0"/>
              <a:t>hypotheses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82182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Report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0000FF"/>
                </a:solidFill>
              </a:rPr>
              <a:t>Introduction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hypotheses and motivation for them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(not on silence detection, in general)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0000FF"/>
                </a:solidFill>
              </a:rPr>
              <a:t>Background</a:t>
            </a:r>
            <a:r>
              <a:rPr lang="en-US" sz="2400" dirty="0" smtClean="0"/>
              <a:t> on your algorithm 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0000FF"/>
                </a:solidFill>
              </a:rPr>
              <a:t>Design</a:t>
            </a:r>
            <a:r>
              <a:rPr lang="en-US" sz="2400" dirty="0" smtClean="0"/>
              <a:t> of your experiments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details on setup, variables, measures of </a:t>
            </a:r>
            <a:r>
              <a:rPr lang="en-US" sz="2400" dirty="0" err="1" smtClean="0"/>
              <a:t>perf</a:t>
            </a:r>
            <a:r>
              <a:rPr lang="en-US" sz="2400" dirty="0" smtClean="0"/>
              <a:t>, …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0000FF"/>
                </a:solidFill>
              </a:rPr>
              <a:t>Results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0000FF"/>
                </a:solidFill>
              </a:rPr>
              <a:t>Analysis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0000FF"/>
                </a:solidFill>
              </a:rPr>
              <a:t>Conclusions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summarize findings 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0000FF"/>
                </a:solidFill>
              </a:rPr>
              <a:t>Abstract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1 paragraph that abstracts whole report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Write last, goes first 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983050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Guidelines for Good Graphs (1 of 5)</a:t>
            </a:r>
          </a:p>
        </p:txBody>
      </p:sp>
      <p:sp>
        <p:nvSpPr>
          <p:cNvPr id="11267" name="Rectangle 1027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r>
              <a:rPr lang="en-US" sz="2400" dirty="0" smtClean="0"/>
              <a:t>“Art” not “rules”.  Learn with experience.  Recognize good/bad when see it.  Many trials</a:t>
            </a:r>
          </a:p>
          <a:p>
            <a:pPr algn="ctr">
              <a:buFontTx/>
              <a:buNone/>
            </a:pPr>
            <a:r>
              <a:rPr lang="en-US" sz="2800" i="1" u="sng" dirty="0" smtClean="0">
                <a:solidFill>
                  <a:srgbClr val="009900"/>
                </a:solidFill>
              </a:rPr>
              <a:t>Require minimum effort from reader</a:t>
            </a:r>
          </a:p>
          <a:p>
            <a:r>
              <a:rPr lang="en-US" sz="2400" dirty="0" smtClean="0"/>
              <a:t>Perhaps </a:t>
            </a:r>
            <a:r>
              <a:rPr lang="en-US" sz="2400" i="1" dirty="0" smtClean="0"/>
              <a:t>most</a:t>
            </a:r>
            <a:r>
              <a:rPr lang="en-US" sz="2400" dirty="0" smtClean="0"/>
              <a:t> important metric!</a:t>
            </a:r>
          </a:p>
          <a:p>
            <a:r>
              <a:rPr lang="en-US" sz="2400" dirty="0" smtClean="0"/>
              <a:t>Given two, can pick one that takes less reader effort</a:t>
            </a:r>
          </a:p>
        </p:txBody>
      </p:sp>
      <p:grpSp>
        <p:nvGrpSpPr>
          <p:cNvPr id="11268" name="Group 1028"/>
          <p:cNvGrpSpPr>
            <a:grpSpLocks/>
          </p:cNvGrpSpPr>
          <p:nvPr/>
        </p:nvGrpSpPr>
        <p:grpSpPr bwMode="auto">
          <a:xfrm>
            <a:off x="2057400" y="3810000"/>
            <a:ext cx="2286000" cy="2057400"/>
            <a:chOff x="1248" y="2736"/>
            <a:chExt cx="1440" cy="1296"/>
          </a:xfrm>
        </p:grpSpPr>
        <p:sp>
          <p:nvSpPr>
            <p:cNvPr id="11280" name="Line 1029"/>
            <p:cNvSpPr>
              <a:spLocks noChangeShapeType="1"/>
            </p:cNvSpPr>
            <p:nvPr/>
          </p:nvSpPr>
          <p:spPr bwMode="auto">
            <a:xfrm>
              <a:off x="1248" y="2784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1" name="Line 1030"/>
            <p:cNvSpPr>
              <a:spLocks noChangeShapeType="1"/>
            </p:cNvSpPr>
            <p:nvPr/>
          </p:nvSpPr>
          <p:spPr bwMode="auto">
            <a:xfrm>
              <a:off x="1248" y="4032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2" name="Line 1031"/>
            <p:cNvSpPr>
              <a:spLocks noChangeShapeType="1"/>
            </p:cNvSpPr>
            <p:nvPr/>
          </p:nvSpPr>
          <p:spPr bwMode="auto">
            <a:xfrm flipV="1">
              <a:off x="1344" y="2976"/>
              <a:ext cx="912" cy="9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3" name="Line 1032"/>
            <p:cNvSpPr>
              <a:spLocks noChangeShapeType="1"/>
            </p:cNvSpPr>
            <p:nvPr/>
          </p:nvSpPr>
          <p:spPr bwMode="auto">
            <a:xfrm flipV="1">
              <a:off x="1392" y="3552"/>
              <a:ext cx="1104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4" name="Line 1033"/>
            <p:cNvSpPr>
              <a:spLocks noChangeShapeType="1"/>
            </p:cNvSpPr>
            <p:nvPr/>
          </p:nvSpPr>
          <p:spPr bwMode="auto">
            <a:xfrm flipV="1">
              <a:off x="1440" y="3216"/>
              <a:ext cx="1008" cy="6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285" name="Group 1034"/>
            <p:cNvGrpSpPr>
              <a:grpSpLocks/>
            </p:cNvGrpSpPr>
            <p:nvPr/>
          </p:nvGrpSpPr>
          <p:grpSpPr bwMode="auto">
            <a:xfrm>
              <a:off x="1344" y="2736"/>
              <a:ext cx="480" cy="576"/>
              <a:chOff x="2832" y="2976"/>
              <a:chExt cx="480" cy="576"/>
            </a:xfrm>
          </p:grpSpPr>
          <p:grpSp>
            <p:nvGrpSpPr>
              <p:cNvPr id="11286" name="Group 1035"/>
              <p:cNvGrpSpPr>
                <a:grpSpLocks/>
              </p:cNvGrpSpPr>
              <p:nvPr/>
            </p:nvGrpSpPr>
            <p:grpSpPr bwMode="auto">
              <a:xfrm>
                <a:off x="2880" y="2976"/>
                <a:ext cx="413" cy="548"/>
                <a:chOff x="2880" y="2976"/>
                <a:chExt cx="413" cy="548"/>
              </a:xfrm>
            </p:grpSpPr>
            <p:sp>
              <p:nvSpPr>
                <p:cNvPr id="11288" name="Line 1036"/>
                <p:cNvSpPr>
                  <a:spLocks noChangeShapeType="1"/>
                </p:cNvSpPr>
                <p:nvPr/>
              </p:nvSpPr>
              <p:spPr bwMode="auto">
                <a:xfrm flipV="1">
                  <a:off x="2890" y="3129"/>
                  <a:ext cx="19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89" name="Line 1037"/>
                <p:cNvSpPr>
                  <a:spLocks noChangeShapeType="1"/>
                </p:cNvSpPr>
                <p:nvPr/>
              </p:nvSpPr>
              <p:spPr bwMode="auto">
                <a:xfrm flipV="1">
                  <a:off x="2890" y="3417"/>
                  <a:ext cx="19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90" name="Line 1038"/>
                <p:cNvSpPr>
                  <a:spLocks noChangeShapeType="1"/>
                </p:cNvSpPr>
                <p:nvPr/>
              </p:nvSpPr>
              <p:spPr bwMode="auto">
                <a:xfrm flipV="1">
                  <a:off x="2880" y="3264"/>
                  <a:ext cx="19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prstDash val="dash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91" name="Text Box 1039"/>
                <p:cNvSpPr txBox="1">
                  <a:spLocks noChangeArrowheads="1"/>
                </p:cNvSpPr>
                <p:nvPr/>
              </p:nvSpPr>
              <p:spPr bwMode="auto">
                <a:xfrm>
                  <a:off x="3120" y="2976"/>
                  <a:ext cx="173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n-US" sz="1600"/>
                    <a:t>a</a:t>
                  </a:r>
                </a:p>
              </p:txBody>
            </p:sp>
            <p:sp>
              <p:nvSpPr>
                <p:cNvPr id="11292" name="Text Box 1040"/>
                <p:cNvSpPr txBox="1">
                  <a:spLocks noChangeArrowheads="1"/>
                </p:cNvSpPr>
                <p:nvPr/>
              </p:nvSpPr>
              <p:spPr bwMode="auto">
                <a:xfrm>
                  <a:off x="3110" y="3159"/>
                  <a:ext cx="180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n-US" sz="1600"/>
                    <a:t>b</a:t>
                  </a:r>
                </a:p>
              </p:txBody>
            </p:sp>
            <p:sp>
              <p:nvSpPr>
                <p:cNvPr id="11293" name="Text Box 1041"/>
                <p:cNvSpPr txBox="1">
                  <a:spLocks noChangeArrowheads="1"/>
                </p:cNvSpPr>
                <p:nvPr/>
              </p:nvSpPr>
              <p:spPr bwMode="auto">
                <a:xfrm>
                  <a:off x="3120" y="3312"/>
                  <a:ext cx="173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n-US" sz="1600"/>
                    <a:t>c</a:t>
                  </a:r>
                </a:p>
              </p:txBody>
            </p:sp>
          </p:grpSp>
          <p:sp>
            <p:nvSpPr>
              <p:cNvPr id="11287" name="Rectangle 1042"/>
              <p:cNvSpPr>
                <a:spLocks noChangeArrowheads="1"/>
              </p:cNvSpPr>
              <p:nvPr/>
            </p:nvSpPr>
            <p:spPr bwMode="auto">
              <a:xfrm>
                <a:off x="2832" y="2976"/>
                <a:ext cx="480" cy="576"/>
              </a:xfrm>
              <a:prstGeom prst="rect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1269" name="Text Box 1043"/>
          <p:cNvSpPr txBox="1">
            <a:spLocks noChangeArrowheads="1"/>
          </p:cNvSpPr>
          <p:nvPr/>
        </p:nvSpPr>
        <p:spPr bwMode="auto">
          <a:xfrm>
            <a:off x="5486400" y="5943600"/>
            <a:ext cx="1809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Comic Sans MS" pitchFamily="66" charset="0"/>
              </a:rPr>
              <a:t>Direct Labeling</a:t>
            </a:r>
          </a:p>
        </p:txBody>
      </p:sp>
      <p:sp>
        <p:nvSpPr>
          <p:cNvPr id="11270" name="Line 1044"/>
          <p:cNvSpPr>
            <a:spLocks noChangeShapeType="1"/>
          </p:cNvSpPr>
          <p:nvPr/>
        </p:nvSpPr>
        <p:spPr bwMode="auto">
          <a:xfrm>
            <a:off x="5257800" y="38862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Line 1045"/>
          <p:cNvSpPr>
            <a:spLocks noChangeShapeType="1"/>
          </p:cNvSpPr>
          <p:nvPr/>
        </p:nvSpPr>
        <p:spPr bwMode="auto">
          <a:xfrm>
            <a:off x="5257800" y="58674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Line 1046"/>
          <p:cNvSpPr>
            <a:spLocks noChangeShapeType="1"/>
          </p:cNvSpPr>
          <p:nvPr/>
        </p:nvSpPr>
        <p:spPr bwMode="auto">
          <a:xfrm flipV="1">
            <a:off x="5410200" y="4191000"/>
            <a:ext cx="1447800" cy="14478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Line 1047"/>
          <p:cNvSpPr>
            <a:spLocks noChangeShapeType="1"/>
          </p:cNvSpPr>
          <p:nvPr/>
        </p:nvSpPr>
        <p:spPr bwMode="auto">
          <a:xfrm flipV="1">
            <a:off x="5486400" y="5105400"/>
            <a:ext cx="17526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Line 1048"/>
          <p:cNvSpPr>
            <a:spLocks noChangeShapeType="1"/>
          </p:cNvSpPr>
          <p:nvPr/>
        </p:nvSpPr>
        <p:spPr bwMode="auto">
          <a:xfrm flipV="1">
            <a:off x="5562600" y="4572000"/>
            <a:ext cx="1600200" cy="10668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" name="Text Box 1049"/>
          <p:cNvSpPr txBox="1">
            <a:spLocks noChangeArrowheads="1"/>
          </p:cNvSpPr>
          <p:nvPr/>
        </p:nvSpPr>
        <p:spPr bwMode="auto">
          <a:xfrm>
            <a:off x="6858000" y="3886200"/>
            <a:ext cx="2746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/>
              <a:t>a</a:t>
            </a:r>
          </a:p>
        </p:txBody>
      </p:sp>
      <p:sp>
        <p:nvSpPr>
          <p:cNvPr id="11276" name="Text Box 1050"/>
          <p:cNvSpPr txBox="1">
            <a:spLocks noChangeArrowheads="1"/>
          </p:cNvSpPr>
          <p:nvPr/>
        </p:nvSpPr>
        <p:spPr bwMode="auto">
          <a:xfrm>
            <a:off x="7162800" y="4343400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/>
              <a:t>b</a:t>
            </a:r>
          </a:p>
        </p:txBody>
      </p:sp>
      <p:sp>
        <p:nvSpPr>
          <p:cNvPr id="11277" name="Text Box 1051"/>
          <p:cNvSpPr txBox="1">
            <a:spLocks noChangeArrowheads="1"/>
          </p:cNvSpPr>
          <p:nvPr/>
        </p:nvSpPr>
        <p:spPr bwMode="auto">
          <a:xfrm>
            <a:off x="7239000" y="4876800"/>
            <a:ext cx="2746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/>
              <a:t>c</a:t>
            </a:r>
          </a:p>
        </p:txBody>
      </p:sp>
      <p:sp>
        <p:nvSpPr>
          <p:cNvPr id="11278" name="Text Box 1052"/>
          <p:cNvSpPr txBox="1">
            <a:spLocks noChangeArrowheads="1"/>
          </p:cNvSpPr>
          <p:nvPr/>
        </p:nvSpPr>
        <p:spPr bwMode="auto">
          <a:xfrm>
            <a:off x="2514600" y="5943600"/>
            <a:ext cx="1403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>
                <a:latin typeface="Comic Sans MS" pitchFamily="66" charset="0"/>
              </a:rPr>
              <a:t>Legend Box</a:t>
            </a:r>
          </a:p>
        </p:txBody>
      </p:sp>
      <p:sp>
        <p:nvSpPr>
          <p:cNvPr id="11279" name="Text Box 1053"/>
          <p:cNvSpPr txBox="1">
            <a:spLocks noChangeArrowheads="1"/>
          </p:cNvSpPr>
          <p:nvPr/>
        </p:nvSpPr>
        <p:spPr bwMode="auto">
          <a:xfrm>
            <a:off x="1143000" y="4572000"/>
            <a:ext cx="644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solidFill>
                  <a:srgbClr val="009900"/>
                </a:solidFill>
                <a:latin typeface="Comic Sans MS" pitchFamily="66" charset="0"/>
              </a:rPr>
              <a:t>Ex:</a:t>
            </a:r>
          </a:p>
        </p:txBody>
      </p:sp>
    </p:spTree>
    <p:extLst>
      <p:ext uri="{BB962C8B-B14F-4D97-AF65-F5344CB8AC3E}">
        <p14:creationId xmlns:p14="http://schemas.microsoft.com/office/powerpoint/2010/main" val="106815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Guidelines for Good Graphs (2 of 5)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800" i="1" u="sng" dirty="0" smtClean="0">
                <a:solidFill>
                  <a:srgbClr val="009900"/>
                </a:solidFill>
              </a:rPr>
              <a:t>Maximize information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Include title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Make self-sufficient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Key words in place of symbols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Ex: “</a:t>
            </a:r>
            <a:r>
              <a:rPr lang="en-US" sz="2400" dirty="0" smtClean="0">
                <a:solidFill>
                  <a:srgbClr val="0000FF"/>
                </a:solidFill>
              </a:rPr>
              <a:t>PIII, 850 MHz</a:t>
            </a:r>
            <a:r>
              <a:rPr lang="en-US" sz="2400" dirty="0" smtClean="0"/>
              <a:t>” and not “</a:t>
            </a:r>
            <a:r>
              <a:rPr lang="en-US" sz="2400" dirty="0" smtClean="0">
                <a:solidFill>
                  <a:srgbClr val="0000FF"/>
                </a:solidFill>
              </a:rPr>
              <a:t>System A</a:t>
            </a:r>
            <a:r>
              <a:rPr lang="en-US" sz="2400" dirty="0" smtClean="0"/>
              <a:t>”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Ex: “</a:t>
            </a:r>
            <a:r>
              <a:rPr lang="en-US" sz="2400" dirty="0" smtClean="0">
                <a:solidFill>
                  <a:srgbClr val="0000FF"/>
                </a:solidFill>
              </a:rPr>
              <a:t>Daily CPU Usage</a:t>
            </a:r>
            <a:r>
              <a:rPr lang="en-US" sz="2400" dirty="0" smtClean="0"/>
              <a:t>” not “</a:t>
            </a:r>
            <a:r>
              <a:rPr lang="en-US" sz="2400" dirty="0" smtClean="0">
                <a:solidFill>
                  <a:srgbClr val="0000FF"/>
                </a:solidFill>
              </a:rPr>
              <a:t>CPU Usage</a:t>
            </a:r>
            <a:r>
              <a:rPr lang="en-US" sz="2400" dirty="0" smtClean="0"/>
              <a:t>”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Axis labels as informative as possible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Ex: “</a:t>
            </a:r>
            <a:r>
              <a:rPr lang="en-US" sz="2400" dirty="0" smtClean="0">
                <a:solidFill>
                  <a:srgbClr val="0000FF"/>
                </a:solidFill>
              </a:rPr>
              <a:t>Response Time </a:t>
            </a:r>
            <a:r>
              <a:rPr lang="en-US" sz="2400" dirty="0" smtClean="0">
                <a:solidFill>
                  <a:srgbClr val="0000FF"/>
                </a:solidFill>
              </a:rPr>
              <a:t>(seconds)</a:t>
            </a:r>
            <a:r>
              <a:rPr lang="en-US" sz="2400" dirty="0" smtClean="0"/>
              <a:t>” </a:t>
            </a:r>
            <a:r>
              <a:rPr lang="en-US" sz="2400" dirty="0" smtClean="0"/>
              <a:t>not “</a:t>
            </a:r>
            <a:r>
              <a:rPr lang="en-US" sz="2400" dirty="0" smtClean="0">
                <a:solidFill>
                  <a:srgbClr val="0000FF"/>
                </a:solidFill>
              </a:rPr>
              <a:t>Response Time</a:t>
            </a:r>
            <a:r>
              <a:rPr lang="en-US" sz="2400" dirty="0" smtClean="0"/>
              <a:t>”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Can help by using captions, too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Ex: “</a:t>
            </a:r>
            <a:r>
              <a:rPr lang="en-US" sz="2400" dirty="0" smtClean="0">
                <a:solidFill>
                  <a:srgbClr val="0000FF"/>
                </a:solidFill>
              </a:rPr>
              <a:t>Transaction response time in seconds versus offered load in transactions per second</a:t>
            </a:r>
            <a:r>
              <a:rPr lang="en-US" sz="2400" dirty="0" smtClean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950617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667</Words>
  <Application>Microsoft Office PowerPoint</Application>
  <PresentationFormat>On-screen Show (4:3)</PresentationFormat>
  <Paragraphs>142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Project 1b Evaluation of Speech Detection</vt:lpstr>
      <vt:lpstr>Overview</vt:lpstr>
      <vt:lpstr>Measures of Performance</vt:lpstr>
      <vt:lpstr>Independent Variables</vt:lpstr>
      <vt:lpstr>Algorithm Modifications</vt:lpstr>
      <vt:lpstr>Results and Analysis</vt:lpstr>
      <vt:lpstr>Report</vt:lpstr>
      <vt:lpstr>Guidelines for Good Graphs (1 of 5)</vt:lpstr>
      <vt:lpstr>Guidelines for Good Graphs (2 of 5)</vt:lpstr>
      <vt:lpstr>Guidelines for Good Graphs (3 of 5)</vt:lpstr>
      <vt:lpstr>Guidelines for Good Graphs (4 of 5)</vt:lpstr>
      <vt:lpstr>Guidelines for Good Graphs (5 of 5)</vt:lpstr>
      <vt:lpstr>Hand In</vt:lpstr>
      <vt:lpstr>Grading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1b Evaluation of Speech Detection</dc:title>
  <dc:creator>Mark Claypool</dc:creator>
  <cp:lastModifiedBy>Mark Claypool</cp:lastModifiedBy>
  <cp:revision>5</cp:revision>
  <dcterms:created xsi:type="dcterms:W3CDTF">2013-01-31T01:08:41Z</dcterms:created>
  <dcterms:modified xsi:type="dcterms:W3CDTF">2013-01-31T01:26:20Z</dcterms:modified>
</cp:coreProperties>
</file>