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8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348-259C-4345-83E3-2DD77912D2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348-259C-4345-83E3-2DD77912D2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3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348-259C-4345-83E3-2DD77912D2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7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348-259C-4345-83E3-2DD77912D2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0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348-259C-4345-83E3-2DD77912D2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57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348-259C-4345-83E3-2DD77912D2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8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348-259C-4345-83E3-2DD77912D2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1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348-259C-4345-83E3-2DD77912D2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8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348-259C-4345-83E3-2DD77912D2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2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348-259C-4345-83E3-2DD77912D2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5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348-259C-4345-83E3-2DD77912D2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1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2348-259C-4345-83E3-2DD77912D2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4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1b</a:t>
            </a:r>
            <a:br>
              <a:rPr lang="en-US" dirty="0" smtClean="0"/>
            </a:br>
            <a:r>
              <a:rPr lang="en-US" dirty="0" smtClean="0"/>
              <a:t>Evaluation of Speech Detection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Due: February </a:t>
            </a:r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, at the beginning of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475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Guidelines for Good Graphs (3 of 5)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800" i="1" u="sng" dirty="0" smtClean="0">
                <a:solidFill>
                  <a:srgbClr val="009900"/>
                </a:solidFill>
              </a:rPr>
              <a:t>Minimize ink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Maximize </a:t>
            </a:r>
            <a:r>
              <a:rPr lang="en-US" sz="2400" dirty="0" smtClean="0">
                <a:solidFill>
                  <a:srgbClr val="0000FF"/>
                </a:solidFill>
              </a:rPr>
              <a:t>information-to-ink</a:t>
            </a:r>
            <a:r>
              <a:rPr lang="en-US" sz="2400" dirty="0" smtClean="0"/>
              <a:t> ratio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Too much unnecessary </a:t>
            </a:r>
            <a:r>
              <a:rPr lang="en-US" sz="2400" dirty="0" smtClean="0"/>
              <a:t>“</a:t>
            </a:r>
            <a:r>
              <a:rPr lang="en-US" sz="2400" dirty="0" smtClean="0"/>
              <a:t>ink” </a:t>
            </a:r>
            <a:r>
              <a:rPr lang="en-US" sz="2400" dirty="0" smtClean="0"/>
              <a:t>makes chart cluttered, hard to read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Ex: no gridlines unless needed to help read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Chart that gives easier-to-read for same data is preferred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1463675" y="4203700"/>
            <a:ext cx="2133600" cy="1987550"/>
            <a:chOff x="1152" y="3094"/>
            <a:chExt cx="1152" cy="1058"/>
          </a:xfrm>
        </p:grpSpPr>
        <p:sp>
          <p:nvSpPr>
            <p:cNvPr id="13329" name="Rectangle 5"/>
            <p:cNvSpPr>
              <a:spLocks noChangeArrowheads="1"/>
            </p:cNvSpPr>
            <p:nvPr/>
          </p:nvSpPr>
          <p:spPr bwMode="auto">
            <a:xfrm>
              <a:off x="1440" y="3264"/>
              <a:ext cx="14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Rectangle 6"/>
            <p:cNvSpPr>
              <a:spLocks noChangeArrowheads="1"/>
            </p:cNvSpPr>
            <p:nvPr/>
          </p:nvSpPr>
          <p:spPr bwMode="auto">
            <a:xfrm>
              <a:off x="1584" y="3216"/>
              <a:ext cx="144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Rectangle 7"/>
            <p:cNvSpPr>
              <a:spLocks noChangeArrowheads="1"/>
            </p:cNvSpPr>
            <p:nvPr/>
          </p:nvSpPr>
          <p:spPr bwMode="auto">
            <a:xfrm>
              <a:off x="1728" y="3264"/>
              <a:ext cx="14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Rectangle 8"/>
            <p:cNvSpPr>
              <a:spLocks noChangeArrowheads="1"/>
            </p:cNvSpPr>
            <p:nvPr/>
          </p:nvSpPr>
          <p:spPr bwMode="auto">
            <a:xfrm>
              <a:off x="1872" y="3312"/>
              <a:ext cx="144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Rectangle 9"/>
            <p:cNvSpPr>
              <a:spLocks noChangeArrowheads="1"/>
            </p:cNvSpPr>
            <p:nvPr/>
          </p:nvSpPr>
          <p:spPr bwMode="auto">
            <a:xfrm>
              <a:off x="2016" y="3216"/>
              <a:ext cx="144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Line 10"/>
            <p:cNvSpPr>
              <a:spLocks noChangeShapeType="1"/>
            </p:cNvSpPr>
            <p:nvPr/>
          </p:nvSpPr>
          <p:spPr bwMode="auto">
            <a:xfrm>
              <a:off x="1392" y="3120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11"/>
            <p:cNvSpPr>
              <a:spLocks noChangeShapeType="1"/>
            </p:cNvSpPr>
            <p:nvPr/>
          </p:nvSpPr>
          <p:spPr bwMode="auto">
            <a:xfrm>
              <a:off x="1392" y="393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12"/>
            <p:cNvSpPr>
              <a:spLocks noChangeShapeType="1"/>
            </p:cNvSpPr>
            <p:nvPr/>
          </p:nvSpPr>
          <p:spPr bwMode="auto">
            <a:xfrm>
              <a:off x="1344" y="32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Text Box 13"/>
            <p:cNvSpPr txBox="1">
              <a:spLocks noChangeArrowheads="1"/>
            </p:cNvSpPr>
            <p:nvPr/>
          </p:nvSpPr>
          <p:spPr bwMode="auto">
            <a:xfrm>
              <a:off x="1152" y="3094"/>
              <a:ext cx="16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/>
                <a:t>1</a:t>
              </a:r>
            </a:p>
          </p:txBody>
        </p:sp>
        <p:sp>
          <p:nvSpPr>
            <p:cNvPr id="13338" name="Text Box 14"/>
            <p:cNvSpPr txBox="1">
              <a:spLocks noChangeArrowheads="1"/>
            </p:cNvSpPr>
            <p:nvPr/>
          </p:nvSpPr>
          <p:spPr bwMode="auto">
            <a:xfrm>
              <a:off x="1440" y="3957"/>
              <a:ext cx="74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Availability</a:t>
              </a:r>
            </a:p>
          </p:txBody>
        </p:sp>
      </p:grpSp>
      <p:grpSp>
        <p:nvGrpSpPr>
          <p:cNvPr id="13317" name="Group 15"/>
          <p:cNvGrpSpPr>
            <a:grpSpLocks/>
          </p:cNvGrpSpPr>
          <p:nvPr/>
        </p:nvGrpSpPr>
        <p:grpSpPr bwMode="auto">
          <a:xfrm>
            <a:off x="3902075" y="4127500"/>
            <a:ext cx="2362200" cy="2049463"/>
            <a:chOff x="2832" y="3095"/>
            <a:chExt cx="1152" cy="1051"/>
          </a:xfrm>
        </p:grpSpPr>
        <p:sp>
          <p:nvSpPr>
            <p:cNvPr id="13319" name="Rectangle 16"/>
            <p:cNvSpPr>
              <a:spLocks noChangeArrowheads="1"/>
            </p:cNvSpPr>
            <p:nvPr/>
          </p:nvSpPr>
          <p:spPr bwMode="auto">
            <a:xfrm>
              <a:off x="3120" y="3264"/>
              <a:ext cx="14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Rectangle 17"/>
            <p:cNvSpPr>
              <a:spLocks noChangeArrowheads="1"/>
            </p:cNvSpPr>
            <p:nvPr/>
          </p:nvSpPr>
          <p:spPr bwMode="auto">
            <a:xfrm>
              <a:off x="3264" y="3840"/>
              <a:ext cx="144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Rectangle 18"/>
            <p:cNvSpPr>
              <a:spLocks noChangeArrowheads="1"/>
            </p:cNvSpPr>
            <p:nvPr/>
          </p:nvSpPr>
          <p:spPr bwMode="auto">
            <a:xfrm>
              <a:off x="3408" y="3312"/>
              <a:ext cx="144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Rectangle 19"/>
            <p:cNvSpPr>
              <a:spLocks noChangeArrowheads="1"/>
            </p:cNvSpPr>
            <p:nvPr/>
          </p:nvSpPr>
          <p:spPr bwMode="auto">
            <a:xfrm>
              <a:off x="3552" y="3216"/>
              <a:ext cx="144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Rectangle 20"/>
            <p:cNvSpPr>
              <a:spLocks noChangeArrowheads="1"/>
            </p:cNvSpPr>
            <p:nvPr/>
          </p:nvSpPr>
          <p:spPr bwMode="auto">
            <a:xfrm>
              <a:off x="3696" y="3744"/>
              <a:ext cx="14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Line 21"/>
            <p:cNvSpPr>
              <a:spLocks noChangeShapeType="1"/>
            </p:cNvSpPr>
            <p:nvPr/>
          </p:nvSpPr>
          <p:spPr bwMode="auto">
            <a:xfrm>
              <a:off x="3072" y="3120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Line 22"/>
            <p:cNvSpPr>
              <a:spLocks noChangeShapeType="1"/>
            </p:cNvSpPr>
            <p:nvPr/>
          </p:nvSpPr>
          <p:spPr bwMode="auto">
            <a:xfrm>
              <a:off x="3072" y="393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Line 23"/>
            <p:cNvSpPr>
              <a:spLocks noChangeShapeType="1"/>
            </p:cNvSpPr>
            <p:nvPr/>
          </p:nvSpPr>
          <p:spPr bwMode="auto">
            <a:xfrm>
              <a:off x="3024" y="32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Text Box 24"/>
            <p:cNvSpPr txBox="1">
              <a:spLocks noChangeArrowheads="1"/>
            </p:cNvSpPr>
            <p:nvPr/>
          </p:nvSpPr>
          <p:spPr bwMode="auto">
            <a:xfrm>
              <a:off x="2832" y="3095"/>
              <a:ext cx="173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/>
                <a:t>.1</a:t>
              </a:r>
            </a:p>
          </p:txBody>
        </p:sp>
        <p:sp>
          <p:nvSpPr>
            <p:cNvPr id="13328" name="Text Box 25"/>
            <p:cNvSpPr txBox="1">
              <a:spLocks noChangeArrowheads="1"/>
            </p:cNvSpPr>
            <p:nvPr/>
          </p:nvSpPr>
          <p:spPr bwMode="auto">
            <a:xfrm>
              <a:off x="3120" y="3958"/>
              <a:ext cx="786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Unavailability</a:t>
              </a:r>
            </a:p>
          </p:txBody>
        </p:sp>
      </p:grpSp>
      <p:sp>
        <p:nvSpPr>
          <p:cNvPr id="13318" name="Text Box 26"/>
          <p:cNvSpPr txBox="1">
            <a:spLocks noChangeArrowheads="1"/>
          </p:cNvSpPr>
          <p:nvPr/>
        </p:nvSpPr>
        <p:spPr bwMode="auto">
          <a:xfrm>
            <a:off x="6400801" y="4310801"/>
            <a:ext cx="2667000" cy="132343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sz="2000" dirty="0"/>
              <a:t> Same data</a:t>
            </a:r>
          </a:p>
          <a:p>
            <a:pPr>
              <a:buFontTx/>
              <a:buChar char="•"/>
            </a:pPr>
            <a:r>
              <a:rPr lang="en-US" sz="2000" dirty="0"/>
              <a:t> </a:t>
            </a:r>
            <a:r>
              <a:rPr lang="en-US" sz="2000" dirty="0" err="1"/>
              <a:t>u</a:t>
            </a:r>
            <a:r>
              <a:rPr lang="en-US" sz="2000" dirty="0" err="1" smtClean="0"/>
              <a:t>navail</a:t>
            </a:r>
            <a:r>
              <a:rPr lang="en-US" sz="2000" dirty="0" smtClean="0"/>
              <a:t> </a:t>
            </a:r>
            <a:r>
              <a:rPr lang="en-US" sz="2000" dirty="0"/>
              <a:t>= 1 – avail</a:t>
            </a:r>
          </a:p>
          <a:p>
            <a:pPr>
              <a:buFontTx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To highligh</a:t>
            </a:r>
            <a:r>
              <a:rPr lang="en-US" sz="2000" dirty="0" smtClean="0"/>
              <a:t>t differences, </a:t>
            </a:r>
            <a:r>
              <a:rPr lang="en-US" sz="2000" dirty="0"/>
              <a:t>r</a:t>
            </a:r>
            <a:r>
              <a:rPr lang="en-US" sz="2000" dirty="0" smtClean="0"/>
              <a:t>ight better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6874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Guidelines for Good Graphs (4 of 5)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800" i="1" u="sng" dirty="0" smtClean="0">
                <a:solidFill>
                  <a:srgbClr val="009900"/>
                </a:solidFill>
              </a:rPr>
              <a:t>Use commonly accepted practices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Present what people expect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9900"/>
                </a:solidFill>
              </a:rPr>
              <a:t>Ex: </a:t>
            </a:r>
            <a:r>
              <a:rPr lang="en-US" sz="2400" dirty="0" smtClean="0"/>
              <a:t>origin at (0,0)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9900"/>
                </a:solidFill>
              </a:rPr>
              <a:t>Ex: </a:t>
            </a:r>
            <a:r>
              <a:rPr lang="en-US" sz="2400" dirty="0" smtClean="0"/>
              <a:t>independent (cause) on </a:t>
            </a:r>
            <a:r>
              <a:rPr lang="en-US" sz="2400" dirty="0" smtClean="0">
                <a:solidFill>
                  <a:srgbClr val="0000FF"/>
                </a:solidFill>
              </a:rPr>
              <a:t>x-axis</a:t>
            </a:r>
            <a:r>
              <a:rPr lang="en-US" sz="2400" dirty="0" smtClean="0"/>
              <a:t>, dependent (effect) on </a:t>
            </a:r>
            <a:r>
              <a:rPr lang="en-US" sz="2400" dirty="0" smtClean="0">
                <a:solidFill>
                  <a:srgbClr val="0000FF"/>
                </a:solidFill>
              </a:rPr>
              <a:t>y-axis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9900"/>
                </a:solidFill>
              </a:rPr>
              <a:t>Ex: </a:t>
            </a:r>
            <a:r>
              <a:rPr lang="en-US" sz="2400" dirty="0" smtClean="0"/>
              <a:t>x-axis scale is linear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9900"/>
                </a:solidFill>
              </a:rPr>
              <a:t>Ex: </a:t>
            </a:r>
            <a:r>
              <a:rPr lang="en-US" sz="2400" dirty="0" smtClean="0"/>
              <a:t>increase left to right, bottom to top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9900"/>
                </a:solidFill>
              </a:rPr>
              <a:t>Ex: </a:t>
            </a:r>
            <a:r>
              <a:rPr lang="en-US" sz="2400" dirty="0" smtClean="0"/>
              <a:t>scale divisions equal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Departures are permitted, but require extra effort from reader so use sparingly</a:t>
            </a:r>
          </a:p>
        </p:txBody>
      </p:sp>
    </p:spTree>
    <p:extLst>
      <p:ext uri="{BB962C8B-B14F-4D97-AF65-F5344CB8AC3E}">
        <p14:creationId xmlns:p14="http://schemas.microsoft.com/office/powerpoint/2010/main" val="556789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Guidelines for Good Graphs (5 of 5)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3600" i="1" u="sng" dirty="0" smtClean="0">
                <a:solidFill>
                  <a:srgbClr val="009900"/>
                </a:solidFill>
              </a:rPr>
              <a:t>Avoid ambiguity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Show coordinate axes</a:t>
            </a:r>
          </a:p>
          <a:p>
            <a:r>
              <a:rPr lang="en-US" dirty="0" smtClean="0"/>
              <a:t>Show origin</a:t>
            </a:r>
          </a:p>
          <a:p>
            <a:r>
              <a:rPr lang="en-US" dirty="0" smtClean="0"/>
              <a:t>Identify individual curves and bars</a:t>
            </a:r>
          </a:p>
          <a:p>
            <a:r>
              <a:rPr lang="en-US" dirty="0" smtClean="0"/>
              <a:t>Do not plot multiple variables on same chart</a:t>
            </a:r>
          </a:p>
        </p:txBody>
      </p:sp>
    </p:spTree>
    <p:extLst>
      <p:ext uri="{BB962C8B-B14F-4D97-AF65-F5344CB8AC3E}">
        <p14:creationId xmlns:p14="http://schemas.microsoft.com/office/powerpoint/2010/main" val="3749913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 In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Hardcopy!</a:t>
            </a:r>
          </a:p>
          <a:p>
            <a:pPr lvl="1"/>
            <a:r>
              <a:rPr lang="en-US" dirty="0" smtClean="0"/>
              <a:t>Due at </a:t>
            </a:r>
            <a:r>
              <a:rPr lang="en-US" dirty="0" smtClean="0">
                <a:solidFill>
                  <a:srgbClr val="FF0000"/>
                </a:solidFill>
              </a:rPr>
              <a:t>beginning</a:t>
            </a:r>
            <a:r>
              <a:rPr lang="en-US" dirty="0" smtClean="0"/>
              <a:t> of class</a:t>
            </a:r>
          </a:p>
          <a:p>
            <a:r>
              <a:rPr lang="en-US" dirty="0" smtClean="0"/>
              <a:t>Email turn in:</a:t>
            </a:r>
          </a:p>
          <a:p>
            <a:pPr lvl="1"/>
            <a:r>
              <a:rPr lang="en-US" dirty="0" smtClean="0"/>
              <a:t>Any testing </a:t>
            </a:r>
            <a:r>
              <a:rPr lang="en-US" dirty="0" smtClean="0"/>
              <a:t>code/scripts </a:t>
            </a:r>
            <a:r>
              <a:rPr lang="en-US" dirty="0" smtClean="0"/>
              <a:t>used/modified</a:t>
            </a:r>
          </a:p>
          <a:p>
            <a:pPr lvl="1"/>
            <a:r>
              <a:rPr lang="en-US" dirty="0" err="1" smtClean="0"/>
              <a:t>Makefile</a:t>
            </a:r>
            <a:r>
              <a:rPr lang="en-US" dirty="0" smtClean="0"/>
              <a:t>/</a:t>
            </a:r>
            <a:r>
              <a:rPr lang="en-US" dirty="0" err="1" smtClean="0"/>
              <a:t>roject</a:t>
            </a:r>
            <a:r>
              <a:rPr lang="en-US" dirty="0" smtClean="0"/>
              <a:t> </a:t>
            </a:r>
            <a:r>
              <a:rPr lang="en-US" dirty="0" smtClean="0"/>
              <a:t>file</a:t>
            </a:r>
          </a:p>
        </p:txBody>
      </p:sp>
    </p:spTree>
    <p:extLst>
      <p:ext uri="{BB962C8B-B14F-4D97-AF65-F5344CB8AC3E}">
        <p14:creationId xmlns:p14="http://schemas.microsoft.com/office/powerpoint/2010/main" val="2745365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10%</a:t>
            </a:r>
            <a:r>
              <a:rPr lang="en-US" dirty="0"/>
              <a:t> Measure of user perception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10</a:t>
            </a:r>
            <a:r>
              <a:rPr lang="en-US" dirty="0">
                <a:solidFill>
                  <a:srgbClr val="C00000"/>
                </a:solidFill>
              </a:rPr>
              <a:t>% </a:t>
            </a:r>
            <a:r>
              <a:rPr lang="en-US" dirty="0"/>
              <a:t>Measure of system impact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10</a:t>
            </a:r>
            <a:r>
              <a:rPr lang="en-US" dirty="0">
                <a:solidFill>
                  <a:srgbClr val="C00000"/>
                </a:solidFill>
              </a:rPr>
              <a:t>% </a:t>
            </a:r>
            <a:r>
              <a:rPr lang="en-US" dirty="0"/>
              <a:t>Independent variable 1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10</a:t>
            </a:r>
            <a:r>
              <a:rPr lang="en-US" dirty="0">
                <a:solidFill>
                  <a:srgbClr val="C00000"/>
                </a:solidFill>
              </a:rPr>
              <a:t>%</a:t>
            </a:r>
            <a:r>
              <a:rPr lang="en-US" dirty="0"/>
              <a:t> Independent variable 2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10</a:t>
            </a:r>
            <a:r>
              <a:rPr lang="en-US" dirty="0">
                <a:solidFill>
                  <a:srgbClr val="C00000"/>
                </a:solidFill>
              </a:rPr>
              <a:t>%</a:t>
            </a:r>
            <a:r>
              <a:rPr lang="en-US" dirty="0"/>
              <a:t> Algorithm modification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5</a:t>
            </a:r>
            <a:r>
              <a:rPr lang="en-US" dirty="0">
                <a:solidFill>
                  <a:srgbClr val="C00000"/>
                </a:solidFill>
              </a:rPr>
              <a:t>% </a:t>
            </a:r>
            <a:r>
              <a:rPr lang="en-US" dirty="0"/>
              <a:t>Abstract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5</a:t>
            </a:r>
            <a:r>
              <a:rPr lang="en-US" dirty="0">
                <a:solidFill>
                  <a:srgbClr val="C00000"/>
                </a:solidFill>
              </a:rPr>
              <a:t>% </a:t>
            </a:r>
            <a:r>
              <a:rPr lang="en-US" dirty="0"/>
              <a:t>Introduction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     </a:t>
            </a:r>
            <a:r>
              <a:rPr lang="en-US" dirty="0" smtClean="0"/>
              <a:t>Background </a:t>
            </a:r>
            <a:r>
              <a:rPr lang="en-US" dirty="0"/>
              <a:t>(as needed)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10</a:t>
            </a:r>
            <a:r>
              <a:rPr lang="en-US" dirty="0">
                <a:solidFill>
                  <a:srgbClr val="C00000"/>
                </a:solidFill>
              </a:rPr>
              <a:t>%</a:t>
            </a:r>
            <a:r>
              <a:rPr lang="en-US" dirty="0"/>
              <a:t> Experiment design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15</a:t>
            </a:r>
            <a:r>
              <a:rPr lang="en-US" dirty="0">
                <a:solidFill>
                  <a:srgbClr val="C00000"/>
                </a:solidFill>
              </a:rPr>
              <a:t>% </a:t>
            </a:r>
            <a:r>
              <a:rPr lang="en-US" dirty="0"/>
              <a:t>Results and analysis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5</a:t>
            </a:r>
            <a:r>
              <a:rPr lang="en-US" dirty="0">
                <a:solidFill>
                  <a:srgbClr val="C00000"/>
                </a:solidFill>
              </a:rPr>
              <a:t>% </a:t>
            </a:r>
            <a:r>
              <a:rPr lang="en-US" dirty="0"/>
              <a:t>Conclusions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10</a:t>
            </a:r>
            <a:r>
              <a:rPr lang="en-US" dirty="0">
                <a:solidFill>
                  <a:srgbClr val="C00000"/>
                </a:solidFill>
              </a:rPr>
              <a:t>% </a:t>
            </a:r>
            <a:r>
              <a:rPr lang="en-US" dirty="0"/>
              <a:t>(Other)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0" y="5867400"/>
            <a:ext cx="4550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(Grading Rubric on Web Page)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63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Experiments to evaluate performance of your </a:t>
            </a:r>
            <a:r>
              <a:rPr lang="en-US" dirty="0" smtClean="0">
                <a:solidFill>
                  <a:srgbClr val="009900"/>
                </a:solidFill>
              </a:rPr>
              <a:t>Speech Detection </a:t>
            </a:r>
            <a:r>
              <a:rPr lang="en-US" dirty="0" smtClean="0"/>
              <a:t>implementation (Project 1)</a:t>
            </a:r>
          </a:p>
          <a:p>
            <a:r>
              <a:rPr lang="en-US" dirty="0" smtClean="0"/>
              <a:t>Focus not only on how implementation performs, but also</a:t>
            </a:r>
          </a:p>
          <a:p>
            <a:pPr lvl="1"/>
            <a:r>
              <a:rPr lang="en-US" dirty="0" smtClean="0"/>
              <a:t>formulation of hypotheses</a:t>
            </a:r>
          </a:p>
          <a:p>
            <a:pPr lvl="1"/>
            <a:r>
              <a:rPr lang="en-US" dirty="0" smtClean="0"/>
              <a:t>design, implementation and analysis of experiments to test hypotheses</a:t>
            </a:r>
          </a:p>
          <a:p>
            <a:pPr lvl="1"/>
            <a:r>
              <a:rPr lang="en-US" dirty="0" err="1" smtClean="0"/>
              <a:t>writeup</a:t>
            </a:r>
            <a:endParaRPr lang="en-US" dirty="0" smtClean="0"/>
          </a:p>
          <a:p>
            <a:r>
              <a:rPr lang="en-US" dirty="0" smtClean="0"/>
              <a:t>Can be done in groups of 2</a:t>
            </a:r>
          </a:p>
        </p:txBody>
      </p:sp>
    </p:spTree>
    <p:extLst>
      <p:ext uri="{BB962C8B-B14F-4D97-AF65-F5344CB8AC3E}">
        <p14:creationId xmlns:p14="http://schemas.microsoft.com/office/powerpoint/2010/main" val="1985147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Measures of Performance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00B050"/>
                </a:solidFill>
              </a:rPr>
              <a:t>User perception</a:t>
            </a:r>
            <a:r>
              <a:rPr lang="en-US" sz="2400" i="1" dirty="0" smtClean="0"/>
              <a:t>.</a:t>
            </a:r>
            <a:r>
              <a:rPr lang="en-US" sz="2400" dirty="0" smtClean="0"/>
              <a:t> Some possibilities are: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User opinion (rating) on quality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Understandability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Errors in listening ... 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00B050"/>
                </a:solidFill>
              </a:rPr>
              <a:t>System impact</a:t>
            </a:r>
            <a:r>
              <a:rPr lang="en-US" sz="2400" i="1" dirty="0" smtClean="0"/>
              <a:t>.</a:t>
            </a:r>
            <a:r>
              <a:rPr lang="en-US" sz="2400" dirty="0" smtClean="0"/>
              <a:t> Some possibilities are: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CPU load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Size (in bytes) of sound recorded (without silence)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Processing time …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Decide on how each is to be measured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Example: </a:t>
            </a:r>
            <a:r>
              <a:rPr lang="en-US" sz="2400" i="1" dirty="0" smtClean="0"/>
              <a:t>Scale </a:t>
            </a:r>
            <a:r>
              <a:rPr lang="en-US" sz="2400" i="1" dirty="0" smtClean="0"/>
              <a:t>1-5 </a:t>
            </a:r>
            <a:r>
              <a:rPr lang="en-US" sz="2400" dirty="0" smtClean="0"/>
              <a:t>for </a:t>
            </a:r>
            <a:r>
              <a:rPr lang="en-US" sz="2400" dirty="0" smtClean="0"/>
              <a:t>perception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Example: </a:t>
            </a:r>
            <a:r>
              <a:rPr lang="en-US" sz="2400" i="1" dirty="0" smtClean="0"/>
              <a:t>Time</a:t>
            </a:r>
            <a:r>
              <a:rPr lang="en-US" sz="2400" dirty="0" smtClean="0"/>
              <a:t> for CPU</a:t>
            </a:r>
          </a:p>
        </p:txBody>
      </p:sp>
    </p:spTree>
    <p:extLst>
      <p:ext uri="{BB962C8B-B14F-4D97-AF65-F5344CB8AC3E}">
        <p14:creationId xmlns:p14="http://schemas.microsoft.com/office/powerpoint/2010/main" val="166983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Independent Variables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Must choose at least </a:t>
            </a:r>
            <a:r>
              <a:rPr lang="en-US" sz="2400" dirty="0" smtClean="0">
                <a:solidFill>
                  <a:srgbClr val="FF0000"/>
                </a:solidFill>
              </a:rPr>
              <a:t>two</a:t>
            </a:r>
            <a:r>
              <a:rPr lang="en-US" sz="2400" dirty="0" smtClean="0"/>
              <a:t>.  Possibilities: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i="1" dirty="0" smtClean="0"/>
              <a:t>Speaking tests</a:t>
            </a:r>
            <a:r>
              <a:rPr lang="en-US" sz="2400" dirty="0" smtClean="0"/>
              <a:t>: counting, vocabulary,… 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Languages</a:t>
            </a:r>
            <a:r>
              <a:rPr lang="en-US" sz="2400" dirty="0" smtClean="0"/>
              <a:t>: Hindi, Chinese, Pig-Latin, ... 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Background noise</a:t>
            </a:r>
            <a:r>
              <a:rPr lang="en-US" sz="2400" dirty="0" smtClean="0"/>
              <a:t>: quiet, noisy, Patriot's game, ... 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Systems</a:t>
            </a:r>
            <a:r>
              <a:rPr lang="en-US" sz="2400" dirty="0" smtClean="0"/>
              <a:t>: OS version, CPU, sound card... 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Hardware</a:t>
            </a:r>
            <a:r>
              <a:rPr lang="en-US" sz="2400" dirty="0" smtClean="0"/>
              <a:t>: cheap microphone, sound card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Audio quality parameters</a:t>
            </a:r>
            <a:r>
              <a:rPr lang="en-US" sz="2400" dirty="0" smtClean="0"/>
              <a:t>: </a:t>
            </a:r>
            <a:r>
              <a:rPr lang="en-US" sz="2400" dirty="0" smtClean="0"/>
              <a:t>sample rate</a:t>
            </a:r>
            <a:r>
              <a:rPr lang="en-US" sz="2400" dirty="0" smtClean="0"/>
              <a:t>, </a:t>
            </a:r>
            <a:r>
              <a:rPr lang="en-US" sz="2400" dirty="0" smtClean="0"/>
              <a:t>sample size</a:t>
            </a:r>
            <a:r>
              <a:rPr lang="en-US" sz="2400" dirty="0" smtClean="0"/>
              <a:t>, ...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... 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59530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Algorithm Modifications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Must choose at least 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.</a:t>
            </a:r>
            <a:endParaRPr lang="en-US" sz="2400" b="1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Possibilities include: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Thresholds.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Sound chunk size.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Endpoint detection length.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Computation of </a:t>
            </a:r>
            <a:r>
              <a:rPr lang="en-US" sz="2400" i="1" dirty="0" smtClean="0"/>
              <a:t>Energy</a:t>
            </a:r>
            <a:r>
              <a:rPr lang="en-US" sz="2400" dirty="0" smtClean="0"/>
              <a:t> (discrete or continuous</a:t>
            </a:r>
            <a:r>
              <a:rPr lang="en-US" sz="2400" dirty="0" smtClean="0"/>
              <a:t>).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Other modifications specific to your implementation.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...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Formulate </a:t>
            </a:r>
            <a:r>
              <a:rPr lang="en-US" sz="2400" dirty="0" smtClean="0">
                <a:solidFill>
                  <a:srgbClr val="009900"/>
                </a:solidFill>
              </a:rPr>
              <a:t>hypotheses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About how a change in independent variables affects your measures of performance</a:t>
            </a:r>
          </a:p>
        </p:txBody>
      </p:sp>
    </p:spTree>
    <p:extLst>
      <p:ext uri="{BB962C8B-B14F-4D97-AF65-F5344CB8AC3E}">
        <p14:creationId xmlns:p14="http://schemas.microsoft.com/office/powerpoint/2010/main" val="203834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and 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Details</a:t>
            </a:r>
            <a:r>
              <a:rPr lang="en-US" dirty="0" smtClean="0"/>
              <a:t> on results and analysis</a:t>
            </a:r>
          </a:p>
          <a:p>
            <a:r>
              <a:rPr lang="en-US" dirty="0" smtClean="0"/>
              <a:t>Results are numeric measures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charts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FF"/>
                </a:solidFill>
              </a:rPr>
              <a:t>tables</a:t>
            </a:r>
          </a:p>
          <a:p>
            <a:r>
              <a:rPr lang="en-US" dirty="0" smtClean="0"/>
              <a:t>Analysis manipulates data </a:t>
            </a:r>
          </a:p>
          <a:p>
            <a:pPr lvl="1"/>
            <a:r>
              <a:rPr lang="en-US" dirty="0" smtClean="0"/>
              <a:t>often graphs</a:t>
            </a:r>
          </a:p>
          <a:p>
            <a:pPr lvl="1"/>
            <a:r>
              <a:rPr lang="en-US" dirty="0" smtClean="0"/>
              <a:t>understand relationships </a:t>
            </a:r>
          </a:p>
          <a:p>
            <a:pPr lvl="1"/>
            <a:r>
              <a:rPr lang="en-US" dirty="0" smtClean="0"/>
              <a:t>interpreting results</a:t>
            </a:r>
          </a:p>
          <a:p>
            <a:r>
              <a:rPr lang="en-US" dirty="0" smtClean="0"/>
              <a:t>Consider if data </a:t>
            </a:r>
            <a:r>
              <a:rPr lang="en-US" dirty="0" smtClean="0">
                <a:solidFill>
                  <a:srgbClr val="009900"/>
                </a:solidFill>
              </a:rPr>
              <a:t>supports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rejects</a:t>
            </a:r>
            <a:r>
              <a:rPr lang="en-US" dirty="0" smtClean="0"/>
              <a:t> hypotheses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2182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Report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Introduction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hypotheses and motivation for them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(not on silence detection, in general)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Background</a:t>
            </a:r>
            <a:r>
              <a:rPr lang="en-US" sz="2400" dirty="0" smtClean="0"/>
              <a:t> on your algorithm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Design</a:t>
            </a:r>
            <a:r>
              <a:rPr lang="en-US" sz="2400" dirty="0" smtClean="0"/>
              <a:t> of your experiments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details on setup, variables, measures of </a:t>
            </a:r>
            <a:r>
              <a:rPr lang="en-US" sz="2400" dirty="0" err="1" smtClean="0"/>
              <a:t>perf</a:t>
            </a:r>
            <a:r>
              <a:rPr lang="en-US" sz="2400" dirty="0" smtClean="0"/>
              <a:t>, …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Results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00FF"/>
                </a:solidFill>
              </a:rPr>
              <a:t>Analysis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Conclusions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summarize findings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Abstract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1 paragraph that abstracts whole report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Write last, goes first 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83050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Guidelines for Good Graphs (1 of 5)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sz="2400" dirty="0" smtClean="0"/>
              <a:t>“Art” not “rules”.  Learn with experience.  Recognize good/bad when see it.  Many trials</a:t>
            </a:r>
          </a:p>
          <a:p>
            <a:pPr algn="ctr">
              <a:buFontTx/>
              <a:buNone/>
            </a:pPr>
            <a:r>
              <a:rPr lang="en-US" sz="2800" i="1" u="sng" dirty="0" smtClean="0">
                <a:solidFill>
                  <a:srgbClr val="009900"/>
                </a:solidFill>
              </a:rPr>
              <a:t>Require minimum effort from reader</a:t>
            </a:r>
          </a:p>
          <a:p>
            <a:r>
              <a:rPr lang="en-US" sz="2400" dirty="0" smtClean="0"/>
              <a:t>Perhaps </a:t>
            </a:r>
            <a:r>
              <a:rPr lang="en-US" sz="2400" i="1" dirty="0" smtClean="0"/>
              <a:t>most</a:t>
            </a:r>
            <a:r>
              <a:rPr lang="en-US" sz="2400" dirty="0" smtClean="0"/>
              <a:t> important metric!</a:t>
            </a:r>
          </a:p>
          <a:p>
            <a:r>
              <a:rPr lang="en-US" sz="2400" dirty="0" smtClean="0"/>
              <a:t>Given two, can pick one that takes less reader effort</a:t>
            </a:r>
          </a:p>
        </p:txBody>
      </p:sp>
      <p:grpSp>
        <p:nvGrpSpPr>
          <p:cNvPr id="11268" name="Group 1028"/>
          <p:cNvGrpSpPr>
            <a:grpSpLocks/>
          </p:cNvGrpSpPr>
          <p:nvPr/>
        </p:nvGrpSpPr>
        <p:grpSpPr bwMode="auto">
          <a:xfrm>
            <a:off x="2057400" y="3810000"/>
            <a:ext cx="2286000" cy="2057400"/>
            <a:chOff x="1248" y="2736"/>
            <a:chExt cx="1440" cy="1296"/>
          </a:xfrm>
        </p:grpSpPr>
        <p:sp>
          <p:nvSpPr>
            <p:cNvPr id="11280" name="Line 1029"/>
            <p:cNvSpPr>
              <a:spLocks noChangeShapeType="1"/>
            </p:cNvSpPr>
            <p:nvPr/>
          </p:nvSpPr>
          <p:spPr bwMode="auto">
            <a:xfrm>
              <a:off x="1248" y="2784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030"/>
            <p:cNvSpPr>
              <a:spLocks noChangeShapeType="1"/>
            </p:cNvSpPr>
            <p:nvPr/>
          </p:nvSpPr>
          <p:spPr bwMode="auto">
            <a:xfrm>
              <a:off x="1248" y="403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1031"/>
            <p:cNvSpPr>
              <a:spLocks noChangeShapeType="1"/>
            </p:cNvSpPr>
            <p:nvPr/>
          </p:nvSpPr>
          <p:spPr bwMode="auto">
            <a:xfrm flipV="1">
              <a:off x="1344" y="2976"/>
              <a:ext cx="912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1032"/>
            <p:cNvSpPr>
              <a:spLocks noChangeShapeType="1"/>
            </p:cNvSpPr>
            <p:nvPr/>
          </p:nvSpPr>
          <p:spPr bwMode="auto">
            <a:xfrm flipV="1">
              <a:off x="1392" y="3552"/>
              <a:ext cx="1104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1033"/>
            <p:cNvSpPr>
              <a:spLocks noChangeShapeType="1"/>
            </p:cNvSpPr>
            <p:nvPr/>
          </p:nvSpPr>
          <p:spPr bwMode="auto">
            <a:xfrm flipV="1">
              <a:off x="1440" y="3216"/>
              <a:ext cx="1008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85" name="Group 1034"/>
            <p:cNvGrpSpPr>
              <a:grpSpLocks/>
            </p:cNvGrpSpPr>
            <p:nvPr/>
          </p:nvGrpSpPr>
          <p:grpSpPr bwMode="auto">
            <a:xfrm>
              <a:off x="1344" y="2736"/>
              <a:ext cx="480" cy="576"/>
              <a:chOff x="2832" y="2976"/>
              <a:chExt cx="480" cy="576"/>
            </a:xfrm>
          </p:grpSpPr>
          <p:grpSp>
            <p:nvGrpSpPr>
              <p:cNvPr id="11286" name="Group 1035"/>
              <p:cNvGrpSpPr>
                <a:grpSpLocks/>
              </p:cNvGrpSpPr>
              <p:nvPr/>
            </p:nvGrpSpPr>
            <p:grpSpPr bwMode="auto">
              <a:xfrm>
                <a:off x="2880" y="2976"/>
                <a:ext cx="413" cy="548"/>
                <a:chOff x="2880" y="2976"/>
                <a:chExt cx="413" cy="548"/>
              </a:xfrm>
            </p:grpSpPr>
            <p:sp>
              <p:nvSpPr>
                <p:cNvPr id="11288" name="Line 1036"/>
                <p:cNvSpPr>
                  <a:spLocks noChangeShapeType="1"/>
                </p:cNvSpPr>
                <p:nvPr/>
              </p:nvSpPr>
              <p:spPr bwMode="auto">
                <a:xfrm flipV="1">
                  <a:off x="2890" y="3129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9" name="Line 1037"/>
                <p:cNvSpPr>
                  <a:spLocks noChangeShapeType="1"/>
                </p:cNvSpPr>
                <p:nvPr/>
              </p:nvSpPr>
              <p:spPr bwMode="auto">
                <a:xfrm flipV="1">
                  <a:off x="2890" y="3417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0" name="Line 1038"/>
                <p:cNvSpPr>
                  <a:spLocks noChangeShapeType="1"/>
                </p:cNvSpPr>
                <p:nvPr/>
              </p:nvSpPr>
              <p:spPr bwMode="auto">
                <a:xfrm flipV="1">
                  <a:off x="2880" y="3264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1" name="Text Box 1039"/>
                <p:cNvSpPr txBox="1">
                  <a:spLocks noChangeArrowheads="1"/>
                </p:cNvSpPr>
                <p:nvPr/>
              </p:nvSpPr>
              <p:spPr bwMode="auto">
                <a:xfrm>
                  <a:off x="3120" y="2976"/>
                  <a:ext cx="173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sz="1600"/>
                    <a:t>a</a:t>
                  </a:r>
                </a:p>
              </p:txBody>
            </p:sp>
            <p:sp>
              <p:nvSpPr>
                <p:cNvPr id="11292" name="Text Box 1040"/>
                <p:cNvSpPr txBox="1">
                  <a:spLocks noChangeArrowheads="1"/>
                </p:cNvSpPr>
                <p:nvPr/>
              </p:nvSpPr>
              <p:spPr bwMode="auto">
                <a:xfrm>
                  <a:off x="3110" y="3159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sz="1600"/>
                    <a:t>b</a:t>
                  </a:r>
                </a:p>
              </p:txBody>
            </p:sp>
            <p:sp>
              <p:nvSpPr>
                <p:cNvPr id="11293" name="Text Box 1041"/>
                <p:cNvSpPr txBox="1">
                  <a:spLocks noChangeArrowheads="1"/>
                </p:cNvSpPr>
                <p:nvPr/>
              </p:nvSpPr>
              <p:spPr bwMode="auto">
                <a:xfrm>
                  <a:off x="3120" y="3312"/>
                  <a:ext cx="173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sz="1600"/>
                    <a:t>c</a:t>
                  </a:r>
                </a:p>
              </p:txBody>
            </p:sp>
          </p:grpSp>
          <p:sp>
            <p:nvSpPr>
              <p:cNvPr id="11287" name="Rectangle 1042"/>
              <p:cNvSpPr>
                <a:spLocks noChangeArrowheads="1"/>
              </p:cNvSpPr>
              <p:nvPr/>
            </p:nvSpPr>
            <p:spPr bwMode="auto">
              <a:xfrm>
                <a:off x="2832" y="2976"/>
                <a:ext cx="480" cy="576"/>
              </a:xfrm>
              <a:prstGeom prst="rect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269" name="Text Box 1043"/>
          <p:cNvSpPr txBox="1">
            <a:spLocks noChangeArrowheads="1"/>
          </p:cNvSpPr>
          <p:nvPr/>
        </p:nvSpPr>
        <p:spPr bwMode="auto">
          <a:xfrm>
            <a:off x="5486400" y="5943600"/>
            <a:ext cx="1809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mic Sans MS" pitchFamily="66" charset="0"/>
              </a:rPr>
              <a:t>Direct Labeling</a:t>
            </a:r>
          </a:p>
        </p:txBody>
      </p:sp>
      <p:sp>
        <p:nvSpPr>
          <p:cNvPr id="11270" name="Line 1044"/>
          <p:cNvSpPr>
            <a:spLocks noChangeShapeType="1"/>
          </p:cNvSpPr>
          <p:nvPr/>
        </p:nvSpPr>
        <p:spPr bwMode="auto">
          <a:xfrm>
            <a:off x="5257800" y="38862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1045"/>
          <p:cNvSpPr>
            <a:spLocks noChangeShapeType="1"/>
          </p:cNvSpPr>
          <p:nvPr/>
        </p:nvSpPr>
        <p:spPr bwMode="auto">
          <a:xfrm>
            <a:off x="5257800" y="5867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1046"/>
          <p:cNvSpPr>
            <a:spLocks noChangeShapeType="1"/>
          </p:cNvSpPr>
          <p:nvPr/>
        </p:nvSpPr>
        <p:spPr bwMode="auto">
          <a:xfrm flipV="1">
            <a:off x="5410200" y="4191000"/>
            <a:ext cx="1447800" cy="1447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1047"/>
          <p:cNvSpPr>
            <a:spLocks noChangeShapeType="1"/>
          </p:cNvSpPr>
          <p:nvPr/>
        </p:nvSpPr>
        <p:spPr bwMode="auto">
          <a:xfrm flipV="1">
            <a:off x="5486400" y="5105400"/>
            <a:ext cx="1752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48"/>
          <p:cNvSpPr>
            <a:spLocks noChangeShapeType="1"/>
          </p:cNvSpPr>
          <p:nvPr/>
        </p:nvSpPr>
        <p:spPr bwMode="auto">
          <a:xfrm flipV="1">
            <a:off x="5562600" y="4572000"/>
            <a:ext cx="1600200" cy="1066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Text Box 1049"/>
          <p:cNvSpPr txBox="1">
            <a:spLocks noChangeArrowheads="1"/>
          </p:cNvSpPr>
          <p:nvPr/>
        </p:nvSpPr>
        <p:spPr bwMode="auto">
          <a:xfrm>
            <a:off x="6858000" y="388620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a</a:t>
            </a:r>
          </a:p>
        </p:txBody>
      </p:sp>
      <p:sp>
        <p:nvSpPr>
          <p:cNvPr id="11276" name="Text Box 1050"/>
          <p:cNvSpPr txBox="1">
            <a:spLocks noChangeArrowheads="1"/>
          </p:cNvSpPr>
          <p:nvPr/>
        </p:nvSpPr>
        <p:spPr bwMode="auto">
          <a:xfrm>
            <a:off x="7162800" y="43434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b</a:t>
            </a:r>
          </a:p>
        </p:txBody>
      </p:sp>
      <p:sp>
        <p:nvSpPr>
          <p:cNvPr id="11277" name="Text Box 1051"/>
          <p:cNvSpPr txBox="1">
            <a:spLocks noChangeArrowheads="1"/>
          </p:cNvSpPr>
          <p:nvPr/>
        </p:nvSpPr>
        <p:spPr bwMode="auto">
          <a:xfrm>
            <a:off x="7239000" y="487680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c</a:t>
            </a:r>
          </a:p>
        </p:txBody>
      </p:sp>
      <p:sp>
        <p:nvSpPr>
          <p:cNvPr id="11278" name="Text Box 1052"/>
          <p:cNvSpPr txBox="1">
            <a:spLocks noChangeArrowheads="1"/>
          </p:cNvSpPr>
          <p:nvPr/>
        </p:nvSpPr>
        <p:spPr bwMode="auto">
          <a:xfrm>
            <a:off x="2514600" y="5943600"/>
            <a:ext cx="1403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Comic Sans MS" pitchFamily="66" charset="0"/>
              </a:rPr>
              <a:t>Legend Box</a:t>
            </a:r>
          </a:p>
        </p:txBody>
      </p:sp>
      <p:sp>
        <p:nvSpPr>
          <p:cNvPr id="11279" name="Text Box 1053"/>
          <p:cNvSpPr txBox="1">
            <a:spLocks noChangeArrowheads="1"/>
          </p:cNvSpPr>
          <p:nvPr/>
        </p:nvSpPr>
        <p:spPr bwMode="auto">
          <a:xfrm>
            <a:off x="1143000" y="4572000"/>
            <a:ext cx="64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Ex:</a:t>
            </a:r>
          </a:p>
        </p:txBody>
      </p:sp>
    </p:spTree>
    <p:extLst>
      <p:ext uri="{BB962C8B-B14F-4D97-AF65-F5344CB8AC3E}">
        <p14:creationId xmlns:p14="http://schemas.microsoft.com/office/powerpoint/2010/main" val="106815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Guidelines for Good Graphs (2 of 5)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 u="sng" dirty="0" smtClean="0">
                <a:solidFill>
                  <a:srgbClr val="009900"/>
                </a:solidFill>
              </a:rPr>
              <a:t>Maximize information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Include title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Make self-sufficient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Key words in place of symbols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Ex: “</a:t>
            </a:r>
            <a:r>
              <a:rPr lang="en-US" sz="2400" dirty="0" smtClean="0">
                <a:solidFill>
                  <a:srgbClr val="0000FF"/>
                </a:solidFill>
              </a:rPr>
              <a:t>PIII, 850 MHz</a:t>
            </a:r>
            <a:r>
              <a:rPr lang="en-US" sz="2400" dirty="0" smtClean="0"/>
              <a:t>” </a:t>
            </a:r>
            <a:r>
              <a:rPr lang="en-US" sz="2400" dirty="0" smtClean="0"/>
              <a:t>better than </a:t>
            </a:r>
            <a:r>
              <a:rPr lang="en-US" sz="2400" dirty="0" smtClean="0"/>
              <a:t>“</a:t>
            </a:r>
            <a:r>
              <a:rPr lang="en-US" sz="2400" dirty="0" smtClean="0">
                <a:solidFill>
                  <a:srgbClr val="0000FF"/>
                </a:solidFill>
              </a:rPr>
              <a:t>System </a:t>
            </a:r>
            <a:r>
              <a:rPr lang="en-US" sz="2400" dirty="0" smtClean="0">
                <a:solidFill>
                  <a:srgbClr val="0000FF"/>
                </a:solidFill>
              </a:rPr>
              <a:t>A</a:t>
            </a:r>
            <a:r>
              <a:rPr lang="en-US" sz="2400" dirty="0" smtClean="0"/>
              <a:t>”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Ex: “</a:t>
            </a:r>
            <a:r>
              <a:rPr lang="en-US" sz="2400" dirty="0" smtClean="0">
                <a:solidFill>
                  <a:srgbClr val="0000FF"/>
                </a:solidFill>
              </a:rPr>
              <a:t>Daily CPU Usage</a:t>
            </a:r>
            <a:r>
              <a:rPr lang="en-US" sz="2400" dirty="0" smtClean="0"/>
              <a:t>” </a:t>
            </a:r>
            <a:r>
              <a:rPr lang="en-US" sz="2400" dirty="0" smtClean="0"/>
              <a:t>better than “</a:t>
            </a:r>
            <a:r>
              <a:rPr lang="en-US" sz="2400" dirty="0" smtClean="0">
                <a:solidFill>
                  <a:srgbClr val="0000FF"/>
                </a:solidFill>
              </a:rPr>
              <a:t>CPU </a:t>
            </a:r>
            <a:r>
              <a:rPr lang="en-US" sz="2400" dirty="0" smtClean="0">
                <a:solidFill>
                  <a:srgbClr val="0000FF"/>
                </a:solidFill>
              </a:rPr>
              <a:t>Usage</a:t>
            </a:r>
            <a:r>
              <a:rPr lang="en-US" sz="2400" dirty="0" smtClean="0"/>
              <a:t>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Axis labels as informative as possible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Ex: “</a:t>
            </a:r>
            <a:r>
              <a:rPr lang="en-US" sz="2400" dirty="0" smtClean="0">
                <a:solidFill>
                  <a:srgbClr val="0000FF"/>
                </a:solidFill>
              </a:rPr>
              <a:t>Response Time (seconds)</a:t>
            </a:r>
            <a:r>
              <a:rPr lang="en-US" sz="2400" dirty="0" smtClean="0"/>
              <a:t>” </a:t>
            </a:r>
            <a:r>
              <a:rPr lang="en-US" sz="2400" dirty="0" smtClean="0"/>
              <a:t>better than “</a:t>
            </a:r>
            <a:r>
              <a:rPr lang="en-US" sz="2400" dirty="0" smtClean="0">
                <a:solidFill>
                  <a:srgbClr val="0000FF"/>
                </a:solidFill>
              </a:rPr>
              <a:t>Response </a:t>
            </a:r>
            <a:r>
              <a:rPr lang="en-US" sz="2400" dirty="0" smtClean="0">
                <a:solidFill>
                  <a:srgbClr val="0000FF"/>
                </a:solidFill>
              </a:rPr>
              <a:t>Time</a:t>
            </a:r>
            <a:r>
              <a:rPr lang="en-US" sz="2400" dirty="0" smtClean="0"/>
              <a:t>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Can help by using captions, too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Ex: “</a:t>
            </a:r>
            <a:r>
              <a:rPr lang="en-US" sz="2400" dirty="0" smtClean="0">
                <a:solidFill>
                  <a:srgbClr val="0000FF"/>
                </a:solidFill>
              </a:rPr>
              <a:t>Transaction response time in seconds versus offered load in transactions per second</a:t>
            </a:r>
            <a:r>
              <a:rPr lang="en-US" sz="2400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950617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676</Words>
  <Application>Microsoft Office PowerPoint</Application>
  <PresentationFormat>On-screen Show (4:3)</PresentationFormat>
  <Paragraphs>142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Project 1b Evaluation of Speech Detection</vt:lpstr>
      <vt:lpstr>Overview</vt:lpstr>
      <vt:lpstr>Measures of Performance</vt:lpstr>
      <vt:lpstr>Independent Variables</vt:lpstr>
      <vt:lpstr>Algorithm Modifications</vt:lpstr>
      <vt:lpstr>Results and Analysis</vt:lpstr>
      <vt:lpstr>Report</vt:lpstr>
      <vt:lpstr>Guidelines for Good Graphs (1 of 5)</vt:lpstr>
      <vt:lpstr>Guidelines for Good Graphs (2 of 5)</vt:lpstr>
      <vt:lpstr>Guidelines for Good Graphs (3 of 5)</vt:lpstr>
      <vt:lpstr>Guidelines for Good Graphs (4 of 5)</vt:lpstr>
      <vt:lpstr>Guidelines for Good Graphs (5 of 5)</vt:lpstr>
      <vt:lpstr>Hand In</vt:lpstr>
      <vt:lpstr>Grading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1b Evaluation of Speech Detection</dc:title>
  <dc:creator>Mark Claypool</dc:creator>
  <cp:lastModifiedBy>Mark Claypool</cp:lastModifiedBy>
  <cp:revision>8</cp:revision>
  <dcterms:created xsi:type="dcterms:W3CDTF">2013-01-31T01:08:41Z</dcterms:created>
  <dcterms:modified xsi:type="dcterms:W3CDTF">2015-02-03T13:45:33Z</dcterms:modified>
</cp:coreProperties>
</file>