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71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  <p:sldId id="268" r:id="rId16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0960374-457C-465A-B2A6-0AA2928DF2E2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47B44EF-B2C5-46DD-8CA1-3130949109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7444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EE9B35C-DA22-451F-AC41-28A2E73AD4F9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2F4A47-8699-424E-A548-0EC68FB93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75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62" indent="-286178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710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94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479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363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247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132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016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93A056-F9D5-4D07-A5AC-A67E7076157B}" type="slidenum">
              <a:rPr lang="en-US" sz="1300"/>
              <a:pPr/>
              <a:t>2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50863"/>
            <a:ext cx="3654425" cy="2741612"/>
          </a:xfrm>
          <a:ln w="12700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467" y="3475296"/>
            <a:ext cx="7042271" cy="32899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6" tIns="48629" rIns="97256" bIns="4862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62" indent="-286178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710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94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479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363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247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132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016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2E02850-F6E5-4332-9D13-A1D9F60C18DD}" type="slidenum">
              <a:rPr lang="en-US" sz="1300"/>
              <a:pPr/>
              <a:t>3</a:t>
            </a:fld>
            <a:endParaRPr lang="en-US" sz="13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6563" y="552450"/>
            <a:ext cx="3651250" cy="2740025"/>
          </a:xfrm>
          <a:ln w="12700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467" y="3475296"/>
            <a:ext cx="7042271" cy="32899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6" tIns="48629" rIns="97256" bIns="4862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62" indent="-286178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710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94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479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363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247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132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016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E7C49D-EEA6-4CE3-95AE-E4E756C9E943}" type="slidenum">
              <a:rPr lang="en-US" sz="1300"/>
              <a:pPr/>
              <a:t>4</a:t>
            </a:fld>
            <a:endParaRPr lang="en-US" sz="1300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6563" y="552450"/>
            <a:ext cx="3651250" cy="2740025"/>
          </a:xfrm>
          <a:ln w="12700"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467" y="3475296"/>
            <a:ext cx="7042271" cy="32899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6" tIns="48629" rIns="97256" bIns="4862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62" indent="-286178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710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94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479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363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247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132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016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16C8BC-811B-4148-910E-5AD7E4C55D9A}" type="slidenum">
              <a:rPr lang="en-US" sz="1300"/>
              <a:pPr/>
              <a:t>6</a:t>
            </a:fld>
            <a:endParaRPr lang="en-US" sz="130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6563" y="552450"/>
            <a:ext cx="3651250" cy="2740025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467" y="3475296"/>
            <a:ext cx="7042271" cy="32899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6" tIns="48629" rIns="97256" bIns="4862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62" indent="-286178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710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94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479" indent="-228942" defTabSz="96664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363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247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132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016" indent="-228942" defTabSz="9666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D03BE9-0216-4EC6-B52B-66BB9F52E95A}" type="slidenum">
              <a:rPr lang="en-US" sz="1300"/>
              <a:pPr/>
              <a:t>15</a:t>
            </a:fld>
            <a:endParaRPr lang="en-US" sz="13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6563" y="552450"/>
            <a:ext cx="3651250" cy="2740025"/>
          </a:xfrm>
          <a:ln w="12700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467" y="3475296"/>
            <a:ext cx="7042271" cy="3289963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6" tIns="48629" rIns="97256" bIns="48629"/>
          <a:lstStyle/>
          <a:p>
            <a:pPr defTabSz="965055">
              <a:spcBef>
                <a:spcPct val="0"/>
              </a:spcBef>
            </a:pPr>
            <a:endParaRPr lang="en-US" sz="25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246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037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00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01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32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358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015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125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036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920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950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6B14A-0D43-4FC1-875F-AE1A04B64DAB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0B003-0F5B-49D9-A1A9-0CEEDC3C6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55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cs529/s15/timeline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cs529/s15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s529-all@cs.wpi.edu" TargetMode="External"/><Relationship Id="rId4" Type="http://schemas.openxmlformats.org/officeDocument/2006/relationships/hyperlink" Target="mailto:claypool@cs.wpi.ed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cs529/s15/papers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CS529</a:t>
            </a:r>
            <a:br>
              <a:rPr lang="en-US" dirty="0"/>
            </a:br>
            <a:r>
              <a:rPr lang="en-US" dirty="0"/>
              <a:t>Multimedia Networking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537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Grading: Exams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exams</a:t>
            </a:r>
          </a:p>
          <a:p>
            <a:r>
              <a:rPr lang="en-US" dirty="0" smtClean="0"/>
              <a:t>45% </a:t>
            </a:r>
            <a:r>
              <a:rPr lang="en-US" dirty="0" smtClean="0"/>
              <a:t>of grade</a:t>
            </a:r>
          </a:p>
          <a:p>
            <a:r>
              <a:rPr lang="en-US" dirty="0" smtClean="0"/>
              <a:t>Non-cumulative</a:t>
            </a:r>
          </a:p>
          <a:p>
            <a:r>
              <a:rPr lang="en-US" dirty="0" smtClean="0"/>
              <a:t>In-class</a:t>
            </a:r>
          </a:p>
          <a:p>
            <a:pPr lvl="1"/>
            <a:r>
              <a:rPr lang="en-US" sz="2400" dirty="0" smtClean="0"/>
              <a:t>Closed-note, Closed-paper, Closed-friend</a:t>
            </a:r>
          </a:p>
          <a:p>
            <a:r>
              <a:rPr lang="en-US" dirty="0" smtClean="0"/>
              <a:t>Possible take-home</a:t>
            </a:r>
          </a:p>
          <a:p>
            <a:pPr lvl="1"/>
            <a:r>
              <a:rPr lang="en-US" sz="2400" dirty="0" smtClean="0"/>
              <a:t>2 days</a:t>
            </a:r>
          </a:p>
          <a:p>
            <a:pPr lvl="1"/>
            <a:r>
              <a:rPr lang="en-US" sz="2400" dirty="0" smtClean="0"/>
              <a:t>On new paper, not covered in class</a:t>
            </a:r>
          </a:p>
          <a:p>
            <a:pPr lvl="1"/>
            <a:r>
              <a:rPr lang="en-US" sz="2400" dirty="0" smtClean="0"/>
              <a:t>Open-note, Open-paper, Closed-friend</a:t>
            </a:r>
          </a:p>
        </p:txBody>
      </p:sp>
    </p:spTree>
    <p:extLst>
      <p:ext uri="{BB962C8B-B14F-4D97-AF65-F5344CB8AC3E}">
        <p14:creationId xmlns:p14="http://schemas.microsoft.com/office/powerpoint/2010/main" xmlns="" val="387404551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Grading: Projects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/>
          </a:bodyPr>
          <a:lstStyle/>
          <a:p>
            <a:pPr marL="533400" indent="-533400">
              <a:defRPr/>
            </a:pPr>
            <a:r>
              <a:rPr lang="en-US" dirty="0" smtClean="0"/>
              <a:t>3 projects</a:t>
            </a:r>
          </a:p>
          <a:p>
            <a:pPr marL="990600" lvl="1" indent="-533400">
              <a:defRPr/>
            </a:pPr>
            <a:r>
              <a:rPr lang="en-US" sz="2600" dirty="0" smtClean="0"/>
              <a:t>“b” component has evaluation</a:t>
            </a:r>
          </a:p>
          <a:p>
            <a:pPr marL="533400" indent="-533400">
              <a:defRPr/>
            </a:pPr>
            <a:r>
              <a:rPr lang="en-US" dirty="0" smtClean="0"/>
              <a:t>Implementation in </a:t>
            </a:r>
            <a:r>
              <a:rPr lang="en-US" dirty="0" smtClean="0">
                <a:solidFill>
                  <a:srgbClr val="008000"/>
                </a:solidFill>
              </a:rPr>
              <a:t>Linux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Windows</a:t>
            </a:r>
          </a:p>
          <a:p>
            <a:pPr marL="990600" lvl="1" indent="-533400">
              <a:defRPr/>
            </a:pPr>
            <a:r>
              <a:rPr lang="en-US" sz="2600" dirty="0" smtClean="0"/>
              <a:t>Other platforms need prior approval</a:t>
            </a:r>
          </a:p>
          <a:p>
            <a:pPr marL="533400" indent="-533400">
              <a:defRPr/>
            </a:pPr>
            <a:r>
              <a:rPr lang="en-US" dirty="0" smtClean="0"/>
              <a:t>Programming individual, evaluation groups of 2</a:t>
            </a:r>
          </a:p>
          <a:p>
            <a:pPr marL="990600" lvl="1" indent="-533400">
              <a:defRPr/>
            </a:pPr>
            <a:r>
              <a:rPr lang="en-US" sz="2600" dirty="0" smtClean="0"/>
              <a:t>Programming worth 2x evaluation</a:t>
            </a:r>
          </a:p>
          <a:p>
            <a:pPr marL="533400" indent="-533400">
              <a:defRPr/>
            </a:pPr>
            <a:r>
              <a:rPr lang="en-US" dirty="0" smtClean="0"/>
              <a:t>Voice over IP (</a:t>
            </a:r>
            <a:r>
              <a:rPr lang="en-US" i="1" dirty="0" smtClean="0">
                <a:solidFill>
                  <a:srgbClr val="0000FF"/>
                </a:solidFill>
              </a:rPr>
              <a:t>VoIP</a:t>
            </a:r>
            <a:r>
              <a:rPr lang="en-US" dirty="0" smtClean="0"/>
              <a:t>, aka </a:t>
            </a:r>
            <a:r>
              <a:rPr lang="en-US" i="1" dirty="0" err="1" smtClean="0">
                <a:solidFill>
                  <a:srgbClr val="0000FF"/>
                </a:solidFill>
              </a:rPr>
              <a:t>audioconference</a:t>
            </a:r>
            <a:r>
              <a:rPr lang="en-US" dirty="0" smtClean="0"/>
              <a:t>)</a:t>
            </a:r>
          </a:p>
          <a:p>
            <a:pPr marL="990600" lvl="1" indent="-533400">
              <a:defRPr/>
            </a:pPr>
            <a:r>
              <a:rPr lang="en-US" sz="2600" dirty="0" smtClean="0"/>
              <a:t>1- audio with silence detection …</a:t>
            </a:r>
          </a:p>
          <a:p>
            <a:pPr marL="990600" lvl="1" indent="-533400">
              <a:defRPr/>
            </a:pPr>
            <a:r>
              <a:rPr lang="en-US" sz="2600" dirty="0" smtClean="0"/>
              <a:t>2-multi-person</a:t>
            </a:r>
          </a:p>
          <a:p>
            <a:pPr marL="590550" indent="-533400">
              <a:defRPr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project is one </a:t>
            </a:r>
            <a:r>
              <a:rPr lang="en-US" i="1" dirty="0" smtClean="0"/>
              <a:t>you</a:t>
            </a:r>
            <a:r>
              <a:rPr lang="en-US" dirty="0" smtClean="0"/>
              <a:t> pick</a:t>
            </a:r>
          </a:p>
        </p:txBody>
      </p:sp>
    </p:spTree>
    <p:extLst>
      <p:ext uri="{BB962C8B-B14F-4D97-AF65-F5344CB8AC3E}">
        <p14:creationId xmlns:p14="http://schemas.microsoft.com/office/powerpoint/2010/main" xmlns="" val="3834606872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Grading: Class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Attendance and discussion</a:t>
            </a:r>
          </a:p>
          <a:p>
            <a:pPr lvl="1"/>
            <a:r>
              <a:rPr lang="en-US" dirty="0" smtClean="0"/>
              <a:t>Questions and contributions to class discussions</a:t>
            </a:r>
          </a:p>
          <a:p>
            <a:r>
              <a:rPr lang="en-US" dirty="0" smtClean="0"/>
              <a:t>Presentation of </a:t>
            </a:r>
            <a:r>
              <a:rPr lang="en-US" dirty="0" smtClean="0">
                <a:solidFill>
                  <a:srgbClr val="0000FF"/>
                </a:solidFill>
              </a:rPr>
              <a:t>research paper</a:t>
            </a:r>
          </a:p>
          <a:p>
            <a:pPr lvl="1"/>
            <a:r>
              <a:rPr lang="en-US" dirty="0" smtClean="0"/>
              <a:t>Selected by you aligned with topics</a:t>
            </a:r>
          </a:p>
          <a:p>
            <a:pPr lvl="2"/>
            <a:r>
              <a:rPr lang="en-US" dirty="0" smtClean="0"/>
              <a:t>Or assigned by me</a:t>
            </a:r>
          </a:p>
          <a:p>
            <a:pPr lvl="1"/>
            <a:r>
              <a:rPr lang="en-US" dirty="0" smtClean="0"/>
              <a:t>At </a:t>
            </a:r>
            <a:r>
              <a:rPr lang="en-US" dirty="0" smtClean="0"/>
              <a:t>appropriate time in </a:t>
            </a:r>
            <a:r>
              <a:rPr lang="en-US" dirty="0" smtClean="0"/>
              <a:t>class (depending upon topic)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765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Web, usually after class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PPT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00FF"/>
                </a:solidFill>
              </a:rPr>
              <a:t>PDF</a:t>
            </a:r>
          </a:p>
          <a:p>
            <a:r>
              <a:rPr lang="en-US" dirty="0" smtClean="0"/>
              <a:t>Caution!  Don’t rely upon the slides alone! Use them as supplementary material</a:t>
            </a:r>
          </a:p>
          <a:p>
            <a:pPr lvl="1"/>
            <a:r>
              <a:rPr lang="en-US" dirty="0" smtClean="0"/>
              <a:t>(come to class)</a:t>
            </a:r>
          </a:p>
        </p:txBody>
      </p:sp>
    </p:spTree>
    <p:extLst>
      <p:ext uri="{BB962C8B-B14F-4D97-AF65-F5344CB8AC3E}">
        <p14:creationId xmlns:p14="http://schemas.microsoft.com/office/powerpoint/2010/main" xmlns="" val="2978509395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Online: </a:t>
            </a:r>
            <a:r>
              <a:rPr lang="en-US" sz="2400" dirty="0" smtClean="0">
                <a:hlinkClick r:id="rId2"/>
              </a:rPr>
              <a:t>http://web.cs.wpi.edu/~cs529/s15/timeline.html</a:t>
            </a:r>
            <a:endParaRPr lang="en-US" dirty="0" smtClean="0"/>
          </a:p>
          <a:p>
            <a:r>
              <a:rPr lang="en-US" dirty="0" smtClean="0"/>
              <a:t>Tentative, but use it to help plan</a:t>
            </a:r>
          </a:p>
          <a:p>
            <a:pPr lvl="1"/>
            <a:r>
              <a:rPr lang="en-US" dirty="0" smtClean="0"/>
              <a:t>Will </a:t>
            </a:r>
            <a:r>
              <a:rPr lang="en-US" dirty="0" smtClean="0"/>
              <a:t>notify you if updated</a:t>
            </a:r>
            <a:endParaRPr lang="en-US" dirty="0" smtClean="0"/>
          </a:p>
          <a:p>
            <a:r>
              <a:rPr lang="en-US" dirty="0" smtClean="0"/>
              <a:t>Note exams on calendar</a:t>
            </a:r>
          </a:p>
          <a:p>
            <a:r>
              <a:rPr lang="en-US" dirty="0" smtClean="0"/>
              <a:t>Note “No class” </a:t>
            </a:r>
            <a:r>
              <a:rPr lang="en-US" dirty="0" smtClean="0"/>
              <a:t>days</a:t>
            </a:r>
          </a:p>
          <a:p>
            <a:pPr lvl="1"/>
            <a:r>
              <a:rPr lang="en-US" dirty="0" smtClean="0"/>
              <a:t>Will makeup as needed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68052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This Class?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3200" dirty="0" smtClean="0"/>
              <a:t>WPI CS requirements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(In </a:t>
            </a:r>
            <a:r>
              <a:rPr lang="en-US" dirty="0" smtClean="0">
                <a:solidFill>
                  <a:srgbClr val="0000FF"/>
                </a:solidFill>
              </a:rPr>
              <a:t>Networks</a:t>
            </a:r>
            <a:r>
              <a:rPr lang="en-US" dirty="0" smtClean="0"/>
              <a:t> bin, and </a:t>
            </a:r>
            <a:r>
              <a:rPr lang="en-US" dirty="0" smtClean="0">
                <a:solidFill>
                  <a:srgbClr val="0000FF"/>
                </a:solidFill>
              </a:rPr>
              <a:t>Networks</a:t>
            </a:r>
            <a:r>
              <a:rPr lang="en-US" dirty="0" smtClean="0"/>
              <a:t> is “essential” bin)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Multimedia is cool!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Algorithms, HCI, Networks, Hardware…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(Sex-appeal)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Multimedia networking increasingly important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Computers connected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Computers can easily do audio, video graphics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Programming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more you do, the better a computer scientist you become</a:t>
            </a:r>
          </a:p>
          <a:p>
            <a:pPr>
              <a:lnSpc>
                <a:spcPct val="90000"/>
              </a:lnSpc>
            </a:pPr>
            <a:r>
              <a:rPr lang="en-US" sz="3200" smtClean="0"/>
              <a:t>Fun</a:t>
            </a:r>
            <a:r>
              <a:rPr lang="en-US" sz="32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2646270196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Topics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Background</a:t>
            </a:r>
          </a:p>
          <a:p>
            <a:r>
              <a:rPr lang="en-US" smtClean="0"/>
              <a:t>Admin Stuff</a:t>
            </a:r>
          </a:p>
          <a:p>
            <a:r>
              <a:rPr lang="en-US" smtClean="0"/>
              <a:t>Motivation</a:t>
            </a:r>
          </a:p>
          <a:p>
            <a:r>
              <a:rPr lang="en-US" smtClean="0"/>
              <a:t>Objectives</a:t>
            </a:r>
          </a:p>
          <a:p>
            <a:r>
              <a:rPr lang="en-US" smtClean="0"/>
              <a:t>Multimedia!</a:t>
            </a:r>
          </a:p>
        </p:txBody>
      </p:sp>
    </p:spTree>
    <p:extLst>
      <p:ext uri="{BB962C8B-B14F-4D97-AF65-F5344CB8AC3E}">
        <p14:creationId xmlns:p14="http://schemas.microsoft.com/office/powerpoint/2010/main" xmlns="" val="2134984348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 fontScale="90000"/>
          </a:bodyPr>
          <a:lstStyle/>
          <a:p>
            <a:r>
              <a:rPr lang="en-US" smtClean="0"/>
              <a:t>Professor Background</a:t>
            </a:r>
            <a:br>
              <a:rPr lang="en-US" smtClean="0"/>
            </a:br>
            <a:r>
              <a:rPr lang="en-US" smtClean="0"/>
              <a:t>(Who am I?)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>
            <a:normAutofit fontScale="85000" lnSpcReduction="20000"/>
          </a:bodyPr>
          <a:lstStyle/>
          <a:p>
            <a:r>
              <a:rPr lang="en-US" dirty="0" smtClean="0"/>
              <a:t>Dr. Mark Claypool </a:t>
            </a:r>
            <a:r>
              <a:rPr lang="en-US" dirty="0" smtClean="0"/>
              <a:t>(“professor”, </a:t>
            </a:r>
            <a:r>
              <a:rPr lang="en-US" dirty="0" smtClean="0"/>
              <a:t>“Mark”)</a:t>
            </a:r>
          </a:p>
          <a:p>
            <a:pPr lvl="1"/>
            <a:r>
              <a:rPr lang="en-US" dirty="0" smtClean="0"/>
              <a:t>MS: “Effects of Silence Detection on CPU Load of </a:t>
            </a:r>
            <a:r>
              <a:rPr lang="en-US" dirty="0" err="1" smtClean="0"/>
              <a:t>Audioconference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PhD: “Quality Planning for Distributed, Collaborative Multimedia Applications”</a:t>
            </a:r>
          </a:p>
          <a:p>
            <a:pPr lvl="1"/>
            <a:r>
              <a:rPr lang="en-US" dirty="0" smtClean="0"/>
              <a:t>Systems guy</a:t>
            </a:r>
          </a:p>
          <a:p>
            <a:r>
              <a:rPr lang="en-US" dirty="0" smtClean="0"/>
              <a:t>Research interests</a:t>
            </a:r>
          </a:p>
          <a:p>
            <a:pPr lvl="1"/>
            <a:r>
              <a:rPr lang="en-US" dirty="0" smtClean="0"/>
              <a:t>Congestion control (protocols, AQM)</a:t>
            </a:r>
          </a:p>
          <a:p>
            <a:pPr lvl="1"/>
            <a:r>
              <a:rPr lang="en-US" dirty="0" smtClean="0"/>
              <a:t>Wireless networking</a:t>
            </a:r>
          </a:p>
          <a:p>
            <a:pPr lvl="1"/>
            <a:r>
              <a:rPr lang="en-US" dirty="0" smtClean="0"/>
              <a:t>Network games</a:t>
            </a:r>
          </a:p>
          <a:p>
            <a:pPr lvl="1"/>
            <a:r>
              <a:rPr lang="en-US" dirty="0" smtClean="0"/>
              <a:t>Streaming audio/video over Internet</a:t>
            </a:r>
          </a:p>
          <a:p>
            <a:pPr lvl="1"/>
            <a:r>
              <a:rPr lang="en-US" dirty="0" smtClean="0"/>
              <a:t>Performance evaluation</a:t>
            </a:r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878514418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Student Background</a:t>
            </a:r>
            <a:br>
              <a:rPr lang="en-US" smtClean="0"/>
            </a:br>
            <a:r>
              <a:rPr lang="en-US" smtClean="0"/>
              <a:t>(Who are you?)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Year (1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</a:t>
            </a:r>
            <a:r>
              <a:rPr lang="en-US" dirty="0"/>
              <a:t>3</a:t>
            </a:r>
            <a:r>
              <a:rPr lang="en-US" baseline="30000" dirty="0"/>
              <a:t>rd </a:t>
            </a:r>
            <a:r>
              <a:rPr lang="en-US" dirty="0" smtClean="0"/>
              <a:t>… )</a:t>
            </a:r>
          </a:p>
          <a:p>
            <a:r>
              <a:rPr lang="en-US" dirty="0" smtClean="0"/>
              <a:t>Degree (BS, MS, PhD, Other)</a:t>
            </a:r>
          </a:p>
          <a:p>
            <a:r>
              <a:rPr lang="en-US" dirty="0" smtClean="0"/>
              <a:t>Area (CS, ECE, IMGD, Other)</a:t>
            </a:r>
          </a:p>
          <a:p>
            <a:r>
              <a:rPr lang="en-US" dirty="0" smtClean="0"/>
              <a:t>Courses:</a:t>
            </a:r>
          </a:p>
          <a:p>
            <a:pPr lvl="1"/>
            <a:r>
              <a:rPr lang="en-US" dirty="0" smtClean="0"/>
              <a:t>cs513?  cs502?</a:t>
            </a:r>
          </a:p>
          <a:p>
            <a:r>
              <a:rPr lang="en-US" dirty="0" smtClean="0"/>
              <a:t>Programming experience and language(s)</a:t>
            </a:r>
          </a:p>
          <a:p>
            <a:pPr lvl="1"/>
            <a:r>
              <a:rPr lang="en-US" dirty="0" smtClean="0"/>
              <a:t>C/C++ (1 to 5), Java (1 to 5), Other?</a:t>
            </a:r>
          </a:p>
          <a:p>
            <a:r>
              <a:rPr lang="en-US" dirty="0" smtClean="0"/>
              <a:t>Regular computer-based multimedia use?</a:t>
            </a:r>
          </a:p>
          <a:p>
            <a:pPr lvl="1"/>
            <a:r>
              <a:rPr lang="en-US" dirty="0" smtClean="0"/>
              <a:t>Skype, YouTube, Computer Games, Nothing …</a:t>
            </a:r>
          </a:p>
          <a:p>
            <a:r>
              <a:rPr lang="en-US" dirty="0" smtClean="0"/>
              <a:t>Other…</a:t>
            </a:r>
          </a:p>
        </p:txBody>
      </p:sp>
    </p:spTree>
    <p:extLst>
      <p:ext uri="{BB962C8B-B14F-4D97-AF65-F5344CB8AC3E}">
        <p14:creationId xmlns:p14="http://schemas.microsoft.com/office/powerpoint/2010/main" xmlns="" val="2743399398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Broadly understand </a:t>
            </a:r>
            <a:r>
              <a:rPr lang="en-US" dirty="0" smtClean="0"/>
              <a:t>issues related to multimedia over computer </a:t>
            </a:r>
            <a:r>
              <a:rPr lang="en-US" dirty="0" smtClean="0"/>
              <a:t>networks</a:t>
            </a:r>
            <a:endParaRPr lang="en-US" dirty="0" smtClean="0"/>
          </a:p>
          <a:p>
            <a:r>
              <a:rPr lang="en-US" dirty="0" smtClean="0"/>
              <a:t>Understand </a:t>
            </a:r>
            <a:r>
              <a:rPr lang="en-US" b="1" dirty="0" smtClean="0"/>
              <a:t>in-depth </a:t>
            </a:r>
            <a:r>
              <a:rPr lang="en-US" dirty="0" smtClean="0"/>
              <a:t>issues of multimedia related to several key areas (e.g., perceptual quality, repair, streaming, and buffering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Understand </a:t>
            </a:r>
            <a:r>
              <a:rPr lang="en-US" b="1" dirty="0" smtClean="0"/>
              <a:t>basic audio and video </a:t>
            </a:r>
            <a:r>
              <a:rPr lang="en-US" b="1" dirty="0" smtClean="0"/>
              <a:t>encoding</a:t>
            </a:r>
            <a:endParaRPr lang="en-US" b="1" dirty="0" smtClean="0"/>
          </a:p>
          <a:p>
            <a:r>
              <a:rPr lang="en-US" dirty="0" smtClean="0"/>
              <a:t>Understand the impact of </a:t>
            </a:r>
            <a:r>
              <a:rPr lang="en-US" b="1" dirty="0" smtClean="0"/>
              <a:t>fundamental networking aspects </a:t>
            </a:r>
            <a:r>
              <a:rPr lang="en-US" dirty="0" smtClean="0"/>
              <a:t>on multimedia </a:t>
            </a:r>
            <a:r>
              <a:rPr lang="en-US" dirty="0" smtClean="0"/>
              <a:t>performance</a:t>
            </a:r>
            <a:endParaRPr lang="en-US" dirty="0" smtClean="0"/>
          </a:p>
          <a:p>
            <a:r>
              <a:rPr lang="en-US" dirty="0" smtClean="0"/>
              <a:t>Demonstrate understanding of streaming audio by </a:t>
            </a:r>
            <a:r>
              <a:rPr lang="en-US" b="1" dirty="0" smtClean="0"/>
              <a:t>building</a:t>
            </a:r>
            <a:r>
              <a:rPr lang="en-US" dirty="0" smtClean="0"/>
              <a:t> a Voice over IP (</a:t>
            </a:r>
            <a:r>
              <a:rPr lang="en-US" b="1" dirty="0" smtClean="0"/>
              <a:t>VoIP</a:t>
            </a:r>
            <a:r>
              <a:rPr lang="en-US" dirty="0" smtClean="0"/>
              <a:t>) application from </a:t>
            </a:r>
            <a:r>
              <a:rPr lang="en-US" dirty="0" smtClean="0"/>
              <a:t>scratch</a:t>
            </a:r>
            <a:endParaRPr lang="en-US" dirty="0" smtClean="0"/>
          </a:p>
          <a:p>
            <a:r>
              <a:rPr lang="en-US" dirty="0" smtClean="0"/>
              <a:t>Demonstrate understanding of how to </a:t>
            </a:r>
            <a:r>
              <a:rPr lang="en-US" b="1" dirty="0" smtClean="0"/>
              <a:t>conduct performance evaluation </a:t>
            </a:r>
            <a:r>
              <a:rPr lang="en-US" dirty="0" smtClean="0"/>
              <a:t>through a basic evaluation of the VoIP </a:t>
            </a:r>
            <a:r>
              <a:rPr lang="en-US" dirty="0" smtClean="0"/>
              <a:t>application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b="1" dirty="0" smtClean="0"/>
              <a:t>independent, in-depth exploration </a:t>
            </a:r>
            <a:r>
              <a:rPr lang="en-US" dirty="0" smtClean="0"/>
              <a:t>of an individually selected multimedia networking </a:t>
            </a:r>
            <a:r>
              <a:rPr lang="en-US" dirty="0" smtClean="0"/>
              <a:t>project</a:t>
            </a:r>
            <a:endParaRPr lang="en-US" dirty="0" smtClean="0"/>
          </a:p>
          <a:p>
            <a:r>
              <a:rPr lang="en-US" dirty="0" smtClean="0"/>
              <a:t>Disseminate project results through a </a:t>
            </a:r>
            <a:r>
              <a:rPr lang="en-US" b="1" dirty="0" smtClean="0"/>
              <a:t>written report </a:t>
            </a:r>
            <a:r>
              <a:rPr lang="en-US" dirty="0" smtClean="0"/>
              <a:t>and a </a:t>
            </a:r>
            <a:r>
              <a:rPr lang="en-US" b="1" dirty="0" smtClean="0"/>
              <a:t>presentation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Syllabus Stuff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3"/>
              </a:rPr>
              <a:t>http://www.cs.wpi.edu/~cs529/s15/</a:t>
            </a:r>
            <a:endParaRPr lang="en-US" dirty="0" smtClean="0"/>
          </a:p>
          <a:p>
            <a:r>
              <a:rPr lang="en-US" dirty="0" smtClean="0"/>
              <a:t>Class: </a:t>
            </a:r>
          </a:p>
          <a:p>
            <a:pPr lvl="1"/>
            <a:r>
              <a:rPr lang="en-US" dirty="0" err="1" smtClean="0"/>
              <a:t>Tu</a:t>
            </a:r>
            <a:r>
              <a:rPr lang="en-US" dirty="0"/>
              <a:t> </a:t>
            </a:r>
            <a:r>
              <a:rPr lang="en-US" dirty="0" smtClean="0"/>
              <a:t>&amp; Fr, 4:20pm - 5:40pm </a:t>
            </a:r>
          </a:p>
          <a:p>
            <a:r>
              <a:rPr lang="en-US" dirty="0" smtClean="0"/>
              <a:t>Office hours:</a:t>
            </a:r>
          </a:p>
          <a:p>
            <a:pPr lvl="1"/>
            <a:r>
              <a:rPr lang="en-US" dirty="0" smtClean="0"/>
              <a:t>By appointment</a:t>
            </a:r>
          </a:p>
          <a:p>
            <a:pPr lvl="1"/>
            <a:r>
              <a:rPr lang="en-US" dirty="0" smtClean="0"/>
              <a:t>My office (FLB24b)</a:t>
            </a:r>
          </a:p>
          <a:p>
            <a:r>
              <a:rPr lang="en-US" dirty="0" smtClean="0"/>
              <a:t>Email</a:t>
            </a:r>
          </a:p>
          <a:p>
            <a:pPr lvl="1"/>
            <a:r>
              <a:rPr lang="en-US" dirty="0" smtClean="0">
                <a:hlinkClick r:id="rId4"/>
              </a:rPr>
              <a:t>claypool@cs.wpi.edu</a:t>
            </a:r>
            <a:r>
              <a:rPr lang="en-US" dirty="0" smtClean="0"/>
              <a:t>  (me)</a:t>
            </a:r>
          </a:p>
          <a:p>
            <a:pPr lvl="1"/>
            <a:r>
              <a:rPr lang="en-US" dirty="0" smtClean="0">
                <a:hlinkClick r:id="rId5"/>
              </a:rPr>
              <a:t>cs529-all@cs.wpi.edu</a:t>
            </a:r>
            <a:r>
              <a:rPr lang="en-US" dirty="0" smtClean="0"/>
              <a:t> (class)</a:t>
            </a:r>
          </a:p>
        </p:txBody>
      </p:sp>
    </p:spTree>
    <p:extLst>
      <p:ext uri="{BB962C8B-B14F-4D97-AF65-F5344CB8AC3E}">
        <p14:creationId xmlns:p14="http://schemas.microsoft.com/office/powerpoint/2010/main" xmlns="" val="1685579420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 Book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None.  Instead, research papers, book chapters</a:t>
            </a:r>
          </a:p>
          <a:p>
            <a:pPr lvl="1"/>
            <a:r>
              <a:rPr lang="en-US" dirty="0" smtClean="0"/>
              <a:t>Select copies provided by me</a:t>
            </a:r>
          </a:p>
          <a:p>
            <a:pPr lvl="1"/>
            <a:r>
              <a:rPr lang="en-US" dirty="0" smtClean="0"/>
              <a:t>Others accessible online</a:t>
            </a:r>
          </a:p>
          <a:p>
            <a:pPr lvl="2"/>
            <a:r>
              <a:rPr lang="en-US" sz="2200" dirty="0" smtClean="0"/>
              <a:t>From WPI campus (e.g., Library) or through WPI </a:t>
            </a:r>
            <a:r>
              <a:rPr lang="en-US" sz="2200" dirty="0"/>
              <a:t>p</a:t>
            </a:r>
            <a:r>
              <a:rPr lang="en-US" sz="2200" dirty="0" smtClean="0"/>
              <a:t>roxy server</a:t>
            </a:r>
          </a:p>
          <a:p>
            <a:pPr lvl="1"/>
            <a:r>
              <a:rPr lang="en-US" sz="2600" dirty="0"/>
              <a:t>See </a:t>
            </a:r>
            <a:r>
              <a:rPr lang="en-US" sz="2600" dirty="0" smtClean="0">
                <a:hlinkClick r:id="rId2"/>
              </a:rPr>
              <a:t>reading list</a:t>
            </a:r>
            <a:r>
              <a:rPr lang="en-US" sz="2600" dirty="0" smtClean="0"/>
              <a:t> </a:t>
            </a:r>
          </a:p>
          <a:p>
            <a:r>
              <a:rPr lang="en-US" dirty="0" smtClean="0"/>
              <a:t>Learned</a:t>
            </a:r>
          </a:p>
          <a:p>
            <a:pPr lvl="1"/>
            <a:r>
              <a:rPr lang="en-US" dirty="0" smtClean="0"/>
              <a:t>Read by you</a:t>
            </a:r>
          </a:p>
          <a:p>
            <a:pPr lvl="1"/>
            <a:r>
              <a:rPr lang="en-US" dirty="0" smtClean="0"/>
              <a:t>Presented by me</a:t>
            </a:r>
          </a:p>
          <a:p>
            <a:pPr lvl="1"/>
            <a:r>
              <a:rPr lang="en-US" dirty="0" smtClean="0"/>
              <a:t>Tested for exam</a:t>
            </a:r>
          </a:p>
          <a:p>
            <a:r>
              <a:rPr lang="en-US" dirty="0" smtClean="0"/>
              <a:t>“Recommended” texts for projects</a:t>
            </a:r>
          </a:p>
        </p:txBody>
      </p:sp>
    </p:spTree>
    <p:extLst>
      <p:ext uri="{BB962C8B-B14F-4D97-AF65-F5344CB8AC3E}">
        <p14:creationId xmlns:p14="http://schemas.microsoft.com/office/powerpoint/2010/main" xmlns="" val="276169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Introduction </a:t>
            </a:r>
          </a:p>
          <a:p>
            <a:pPr lvl="1"/>
            <a:r>
              <a:rPr lang="en-US" dirty="0"/>
              <a:t>Digital audio</a:t>
            </a:r>
          </a:p>
          <a:p>
            <a:pPr lvl="1"/>
            <a:r>
              <a:rPr lang="en-US" dirty="0"/>
              <a:t>Graphics and Video</a:t>
            </a:r>
          </a:p>
          <a:p>
            <a:pPr lvl="1"/>
            <a:r>
              <a:rPr lang="en-US" dirty="0"/>
              <a:t>Multimedia over networks</a:t>
            </a:r>
          </a:p>
          <a:p>
            <a:pPr lvl="1"/>
            <a:r>
              <a:rPr lang="en-US" dirty="0"/>
              <a:t>Speech detection</a:t>
            </a:r>
          </a:p>
          <a:p>
            <a:pPr lvl="1"/>
            <a:r>
              <a:rPr lang="en-US" dirty="0"/>
              <a:t>Video compression</a:t>
            </a:r>
          </a:p>
          <a:p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Multimedia Perceptual Quality</a:t>
            </a:r>
          </a:p>
          <a:p>
            <a:r>
              <a:rPr lang="en-US" dirty="0"/>
              <a:t>Media Scaling </a:t>
            </a:r>
          </a:p>
          <a:p>
            <a:r>
              <a:rPr lang="en-US" dirty="0"/>
              <a:t>Delay Buffering</a:t>
            </a:r>
          </a:p>
          <a:p>
            <a:r>
              <a:rPr lang="en-US" dirty="0"/>
              <a:t>Multimedia Repair </a:t>
            </a:r>
          </a:p>
          <a:p>
            <a:r>
              <a:rPr lang="en-US" dirty="0"/>
              <a:t>HTTP Streaming</a:t>
            </a:r>
          </a:p>
          <a:p>
            <a:r>
              <a:rPr lang="en-US" dirty="0"/>
              <a:t>Network Games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Structure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  <a:p>
            <a:pPr lvl="1"/>
            <a:r>
              <a:rPr lang="en-US" sz="2400" dirty="0" smtClean="0"/>
              <a:t>Operating Systems (CS502, recommended)</a:t>
            </a:r>
          </a:p>
          <a:p>
            <a:pPr lvl="1"/>
            <a:r>
              <a:rPr lang="en-US" sz="2400" dirty="0" smtClean="0"/>
              <a:t>Computer Networks (CS513, recommended)</a:t>
            </a:r>
          </a:p>
          <a:p>
            <a:pPr lvl="1"/>
            <a:r>
              <a:rPr lang="en-US" sz="2400" dirty="0" smtClean="0"/>
              <a:t>Good programming skills (required)</a:t>
            </a:r>
          </a:p>
          <a:p>
            <a:pPr lvl="1"/>
            <a:r>
              <a:rPr lang="en-US" sz="2400" dirty="0" smtClean="0"/>
              <a:t>No multimedia experience required</a:t>
            </a:r>
          </a:p>
          <a:p>
            <a:r>
              <a:rPr lang="en-US" dirty="0" smtClean="0"/>
              <a:t>Grading</a:t>
            </a:r>
          </a:p>
          <a:p>
            <a:pPr lvl="1"/>
            <a:r>
              <a:rPr lang="en-US" sz="2400" dirty="0" smtClean="0"/>
              <a:t>Exams (45%)</a:t>
            </a:r>
          </a:p>
          <a:p>
            <a:pPr lvl="1"/>
            <a:r>
              <a:rPr lang="en-US" sz="2400" dirty="0" smtClean="0"/>
              <a:t>Projects (25%)</a:t>
            </a:r>
          </a:p>
          <a:p>
            <a:pPr lvl="1"/>
            <a:r>
              <a:rPr lang="en-US" sz="2400" dirty="0" smtClean="0"/>
              <a:t>Class participation (10%)</a:t>
            </a:r>
          </a:p>
        </p:txBody>
      </p:sp>
    </p:spTree>
    <p:extLst>
      <p:ext uri="{BB962C8B-B14F-4D97-AF65-F5344CB8AC3E}">
        <p14:creationId xmlns:p14="http://schemas.microsoft.com/office/powerpoint/2010/main" xmlns="" val="3685501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660</Words>
  <Application>Microsoft Office PowerPoint</Application>
  <PresentationFormat>On-screen Show (4:3)</PresentationFormat>
  <Paragraphs>141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CS529 Multimedia Networking</vt:lpstr>
      <vt:lpstr>Topics</vt:lpstr>
      <vt:lpstr>Professor Background (Who am I?)</vt:lpstr>
      <vt:lpstr>Student Background (Who are you?)</vt:lpstr>
      <vt:lpstr>Objectives</vt:lpstr>
      <vt:lpstr>Syllabus Stuff</vt:lpstr>
      <vt:lpstr>Text Book</vt:lpstr>
      <vt:lpstr>Topics</vt:lpstr>
      <vt:lpstr>Course Structure</vt:lpstr>
      <vt:lpstr>Grading: Exams</vt:lpstr>
      <vt:lpstr>Grading: Projects</vt:lpstr>
      <vt:lpstr>Grading: Class Participation</vt:lpstr>
      <vt:lpstr>Slides</vt:lpstr>
      <vt:lpstr>Timeline</vt:lpstr>
      <vt:lpstr>Why This Class?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CS529 Multimedia Networking</dc:title>
  <dc:creator>Mark Claypool</dc:creator>
  <cp:lastModifiedBy>john</cp:lastModifiedBy>
  <cp:revision>17</cp:revision>
  <cp:lastPrinted>2015-01-16T11:50:37Z</cp:lastPrinted>
  <dcterms:created xsi:type="dcterms:W3CDTF">2013-01-17T13:10:09Z</dcterms:created>
  <dcterms:modified xsi:type="dcterms:W3CDTF">2015-01-16T18:56:30Z</dcterms:modified>
</cp:coreProperties>
</file>