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A850A13-DFD0-466B-80B9-13DC0619BA0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8731B2B-8ACF-4A28-BC0E-4651214ED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40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BAC9632-18C1-4081-A6E3-9F6B92B5FD20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D2FDA0-E5FC-4506-8C71-F24A418F3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54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2837" cy="27416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280161" y="3474720"/>
            <a:ext cx="7038658" cy="28227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1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83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29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20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68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0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07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49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05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88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5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CF52-D55F-4966-ACD9-5F53AD0116CE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9C46-A4A4-44AD-AABE-4E4CCB90A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53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CS529</a:t>
            </a:r>
            <a:br>
              <a:rPr lang="en-US" dirty="0" smtClean="0"/>
            </a:br>
            <a:r>
              <a:rPr lang="en-US" dirty="0" smtClean="0"/>
              <a:t>Multimedia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Experiments in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0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Methodology: Report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mtClean="0"/>
              <a:t>Disseminate at an appropriate level</a:t>
            </a:r>
          </a:p>
          <a:p>
            <a:pPr lvl="1"/>
            <a:r>
              <a:rPr lang="en-US" smtClean="0"/>
              <a:t>Workshops, Conferences, Journals</a:t>
            </a:r>
          </a:p>
          <a:p>
            <a:r>
              <a:rPr lang="en-US" smtClean="0"/>
              <a:t>Peer reviewed</a:t>
            </a:r>
          </a:p>
          <a:p>
            <a:pPr lvl="1"/>
            <a:r>
              <a:rPr lang="en-US" smtClean="0"/>
              <a:t>Unlike “White” papers or Tech reports (and some Conferences!)</a:t>
            </a:r>
          </a:p>
          <a:p>
            <a:r>
              <a:rPr lang="en-US" smtClean="0"/>
              <a:t>Clarify in writing important</a:t>
            </a:r>
          </a:p>
          <a:p>
            <a:pPr lvl="1"/>
            <a:r>
              <a:rPr lang="en-US" smtClean="0"/>
              <a:t>Reproducibility</a:t>
            </a:r>
          </a:p>
          <a:p>
            <a:r>
              <a:rPr lang="en-US" smtClean="0"/>
              <a:t>Includes analysis of complex data</a:t>
            </a:r>
          </a:p>
          <a:p>
            <a:pPr lvl="1"/>
            <a:r>
              <a:rPr lang="en-US" smtClean="0"/>
              <a:t>Graphs!  Statistical significance!</a:t>
            </a:r>
          </a:p>
          <a:p>
            <a:r>
              <a:rPr lang="en-US" smtClean="0"/>
              <a:t>Value presentation as a form of dissemination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2124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Dirty Little Secrets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Mini-experiments (no, </a:t>
            </a:r>
            <a:r>
              <a:rPr lang="en-GB" smtClean="0">
                <a:latin typeface="StarBats" charset="0"/>
              </a:rPr>
              <a:t>“</a:t>
            </a:r>
            <a:r>
              <a:rPr lang="en-GB" smtClean="0"/>
              <a:t>Pilot Tests</a:t>
            </a:r>
            <a:r>
              <a:rPr lang="en-GB" smtClean="0">
                <a:latin typeface="StarBats" charset="0"/>
              </a:rPr>
              <a:t>”</a:t>
            </a:r>
            <a:r>
              <a:rPr lang="en-GB" smtClean="0"/>
              <a:t>)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Hypotheses after the fact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Running yields understanding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Results </a:t>
            </a:r>
            <a:r>
              <a:rPr lang="en-GB" i="1" smtClean="0"/>
              <a:t>here</a:t>
            </a:r>
            <a:r>
              <a:rPr lang="en-GB" smtClean="0"/>
              <a:t> mean results </a:t>
            </a:r>
            <a:r>
              <a:rPr lang="en-GB" i="1" smtClean="0"/>
              <a:t>there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Controlled system still says meaningful things about the real world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Observing a system will not change it</a:t>
            </a:r>
          </a:p>
        </p:txBody>
      </p:sp>
    </p:spTree>
    <p:extLst>
      <p:ext uri="{BB962C8B-B14F-4D97-AF65-F5344CB8AC3E}">
        <p14:creationId xmlns:p14="http://schemas.microsoft.com/office/powerpoint/2010/main" xmlns="" val="143203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Groupwork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Create a CS hypothesis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Describe how you would test it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Is your work useful if your hypothesis is: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Accepted?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Rejected?</a:t>
            </a:r>
          </a:p>
        </p:txBody>
      </p:sp>
    </p:spTree>
    <p:extLst>
      <p:ext uri="{BB962C8B-B14F-4D97-AF65-F5344CB8AC3E}">
        <p14:creationId xmlns:p14="http://schemas.microsoft.com/office/powerpoint/2010/main" xmlns="" val="384471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Introduction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Some claim computer science is not an </a:t>
            </a:r>
            <a:r>
              <a:rPr lang="en-GB" dirty="0" smtClean="0">
                <a:solidFill>
                  <a:srgbClr val="008000"/>
                </a:solidFill>
              </a:rPr>
              <a:t>experimental science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Computers are man-made, </a:t>
            </a:r>
            <a:r>
              <a:rPr lang="en-GB" dirty="0" smtClean="0"/>
              <a:t>predictable so computer </a:t>
            </a:r>
            <a:r>
              <a:rPr lang="en-GB" dirty="0" smtClean="0"/>
              <a:t>science is a </a:t>
            </a:r>
            <a:r>
              <a:rPr lang="en-GB" dirty="0" smtClean="0"/>
              <a:t>theoretical </a:t>
            </a:r>
            <a:r>
              <a:rPr lang="en-GB" dirty="0" smtClean="0"/>
              <a:t>science (like Mathematics</a:t>
            </a:r>
            <a:r>
              <a:rPr lang="en-GB" dirty="0" smtClean="0"/>
              <a:t>)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But too many components (including humans!) to be predictable – need experiments to study</a:t>
            </a: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Some claim </a:t>
            </a:r>
            <a:r>
              <a:rPr lang="en-GB" dirty="0" smtClean="0">
                <a:solidFill>
                  <a:srgbClr val="008000"/>
                </a:solidFill>
              </a:rPr>
              <a:t>system development </a:t>
            </a:r>
            <a:r>
              <a:rPr lang="en-GB" dirty="0" smtClean="0"/>
              <a:t>is computer science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Building an OS or a federated database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Rather, that is </a:t>
            </a:r>
            <a:r>
              <a:rPr lang="en-GB" i="1" dirty="0" smtClean="0"/>
              <a:t>computer engineering</a:t>
            </a:r>
            <a:r>
              <a:rPr lang="en-GB" dirty="0" smtClean="0"/>
              <a:t>, and science comes after</a:t>
            </a:r>
          </a:p>
        </p:txBody>
      </p:sp>
    </p:spTree>
    <p:extLst>
      <p:ext uri="{BB962C8B-B14F-4D97-AF65-F5344CB8AC3E}">
        <p14:creationId xmlns:p14="http://schemas.microsoft.com/office/powerpoint/2010/main" xmlns="" val="21569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Theory and Engineering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 fontScale="92500" lnSpcReduction="10000"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8000"/>
                </a:solidFill>
              </a:rPr>
              <a:t>Computer </a:t>
            </a:r>
            <a:r>
              <a:rPr lang="en-GB" dirty="0" smtClean="0">
                <a:solidFill>
                  <a:srgbClr val="008000"/>
                </a:solidFill>
              </a:rPr>
              <a:t>theory </a:t>
            </a:r>
            <a:r>
              <a:rPr lang="en-GB" dirty="0" smtClean="0"/>
              <a:t>can only take you so far</a:t>
            </a:r>
          </a:p>
          <a:p>
            <a:pPr lvl="1">
              <a:buSzPct val="11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 smtClean="0"/>
              <a:t>"Beware of bugs in the above code; I have only proved it correct, not tried it."</a:t>
            </a:r>
          </a:p>
          <a:p>
            <a:pPr lvl="2">
              <a:buSzPct val="140000"/>
              <a:buFont typeface="StarBat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- Donald E. Knuth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8000"/>
                </a:solidFill>
              </a:rPr>
              <a:t>Computer </a:t>
            </a:r>
            <a:r>
              <a:rPr lang="en-GB" dirty="0" smtClean="0">
                <a:solidFill>
                  <a:srgbClr val="008000"/>
                </a:solidFill>
              </a:rPr>
              <a:t>engineering </a:t>
            </a:r>
            <a:r>
              <a:rPr lang="en-GB" dirty="0" smtClean="0"/>
              <a:t>can only take you so far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While building </a:t>
            </a:r>
            <a:r>
              <a:rPr lang="en-GB" i="1" dirty="0" smtClean="0"/>
              <a:t>apparatus</a:t>
            </a:r>
            <a:r>
              <a:rPr lang="en-GB" dirty="0" smtClean="0"/>
              <a:t> is </a:t>
            </a:r>
            <a:r>
              <a:rPr lang="en-GB" dirty="0" err="1" smtClean="0"/>
              <a:t>skillful</a:t>
            </a:r>
            <a:r>
              <a:rPr lang="en-GB" dirty="0" smtClean="0"/>
              <a:t>, unless grants new knowledge it is wasted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Need </a:t>
            </a:r>
            <a:r>
              <a:rPr lang="en-GB" i="1" dirty="0" smtClean="0"/>
              <a:t>science</a:t>
            </a:r>
            <a:r>
              <a:rPr lang="en-GB" dirty="0" smtClean="0"/>
              <a:t> to increase knowledge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</a:t>
            </a:r>
            <a:r>
              <a:rPr lang="en-GB" b="1" dirty="0" smtClean="0"/>
              <a:t>Experiments</a:t>
            </a:r>
            <a:r>
              <a:rPr lang="en-GB" dirty="0" smtClean="0"/>
              <a:t> to evaluate theory or apparatus!</a:t>
            </a:r>
          </a:p>
        </p:txBody>
      </p:sp>
    </p:spTree>
    <p:extLst>
      <p:ext uri="{BB962C8B-B14F-4D97-AF65-F5344CB8AC3E}">
        <p14:creationId xmlns:p14="http://schemas.microsoft.com/office/powerpoint/2010/main" xmlns="" val="36526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Experiments in Computer Science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“</a:t>
            </a:r>
            <a:r>
              <a:rPr lang="en-GB" sz="2400" i="1" dirty="0" smtClean="0"/>
              <a:t>The fundamental principle of science, the definition almost, is this: the sole test of the validity of any idea is experiment”</a:t>
            </a:r>
          </a:p>
          <a:p>
            <a:pPr lvl="1">
              <a:buSzPct val="14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Richard P. Feynman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Tried and true experimental scientific methodology from </a:t>
            </a:r>
            <a:r>
              <a:rPr lang="en-GB" dirty="0" smtClean="0">
                <a:solidFill>
                  <a:srgbClr val="008000"/>
                </a:solidFill>
              </a:rPr>
              <a:t>Physics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8000"/>
                </a:solidFill>
              </a:rPr>
              <a:t>Biology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8000"/>
                </a:solidFill>
              </a:rPr>
              <a:t>Chemistry</a:t>
            </a:r>
            <a:r>
              <a:rPr lang="en-GB" dirty="0" smtClean="0"/>
              <a:t> ...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Often (?) </a:t>
            </a:r>
            <a:r>
              <a:rPr lang="en-GB" i="1" dirty="0" smtClean="0"/>
              <a:t>not</a:t>
            </a:r>
            <a:r>
              <a:rPr lang="en-GB" dirty="0" smtClean="0"/>
              <a:t> followed in Computer Science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Let's be better Computer S</a:t>
            </a:r>
            <a:r>
              <a:rPr lang="en-GB" i="1" dirty="0" smtClean="0"/>
              <a:t>cientists</a:t>
            </a:r>
            <a:r>
              <a:rPr lang="en-GB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5895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Scientific Methodology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Observe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(Devise solution)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Hypothesize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Design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Experiment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Analyze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xmlns="" val="64804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Methodology: Observe and Understand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 lnSpcReduction="10000"/>
          </a:bodyPr>
          <a:lstStyle/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Find Problem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Test:</a:t>
            </a:r>
            <a:r>
              <a:rPr lang="en-GB" i="1" smtClean="0"/>
              <a:t> Netscape Audio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Build:</a:t>
            </a:r>
            <a:r>
              <a:rPr lang="en-GB" i="1" smtClean="0"/>
              <a:t> Audioconference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Read:</a:t>
            </a:r>
            <a:r>
              <a:rPr lang="en-GB" i="1" smtClean="0"/>
              <a:t> Kevin Jeffay says…</a:t>
            </a:r>
            <a:endParaRPr lang="en-GB" i="1" smtClean="0">
              <a:latin typeface="StarBats" charset="0"/>
            </a:endParaRP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Understand Relationships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UDP loses packets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TCP increases delay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P-frames depend upon I-frames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(From background in </a:t>
            </a:r>
            <a:r>
              <a:rPr lang="en-GB" b="1" smtClean="0"/>
              <a:t>this</a:t>
            </a:r>
            <a:r>
              <a:rPr lang="en-GB" smtClean="0"/>
              <a:t> class!)</a:t>
            </a:r>
          </a:p>
        </p:txBody>
      </p:sp>
    </p:spTree>
    <p:extLst>
      <p:ext uri="{BB962C8B-B14F-4D97-AF65-F5344CB8AC3E}">
        <p14:creationId xmlns:p14="http://schemas.microsoft.com/office/powerpoint/2010/main" xmlns="" val="146571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Methodology: Devise and Hypothesize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Devise Solution </a:t>
            </a:r>
            <a:r>
              <a:rPr lang="en-GB" dirty="0" smtClean="0"/>
              <a:t>(but empirical only is ok!)</a:t>
            </a:r>
            <a:endParaRPr lang="en-GB" dirty="0" smtClean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/>
              <a:t>Claypool </a:t>
            </a:r>
            <a:r>
              <a:rPr lang="en-GB" i="1" dirty="0" smtClean="0"/>
              <a:t>buffering algorithm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/>
              <a:t>Claypool Reliable Audio Protocol (CRAP)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Make </a:t>
            </a:r>
            <a:r>
              <a:rPr lang="en-GB" dirty="0" smtClean="0"/>
              <a:t>Hypothesis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Generalization about relationships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/>
              <a:t>Processor load induces jitter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 smtClean="0"/>
              <a:t>Java virtual machine induces jitter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Needs to be tested (not proven)</a:t>
            </a:r>
          </a:p>
        </p:txBody>
      </p:sp>
    </p:spTree>
    <p:extLst>
      <p:ext uri="{BB962C8B-B14F-4D97-AF65-F5344CB8AC3E}">
        <p14:creationId xmlns:p14="http://schemas.microsoft.com/office/powerpoint/2010/main" xmlns="" val="342049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Methodology: Experiment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 fontScale="92500" lnSpcReduction="20000"/>
          </a:bodyPr>
          <a:lstStyle/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Design Experiment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Variable:</a:t>
            </a:r>
            <a:r>
              <a:rPr lang="en-GB" i="1" smtClean="0"/>
              <a:t> processor workload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Control:</a:t>
            </a:r>
            <a:r>
              <a:rPr lang="en-GB" i="1" smtClean="0"/>
              <a:t> baseline workload</a:t>
            </a:r>
          </a:p>
          <a:p>
            <a:pPr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Run Experiment</a:t>
            </a:r>
          </a:p>
          <a:p>
            <a:pPr lvl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>
                <a:latin typeface="StarBats" charset="0"/>
              </a:rPr>
              <a:t>“</a:t>
            </a:r>
            <a:r>
              <a:rPr lang="en-GB" i="1" smtClean="0"/>
              <a:t>Whoa!  That</a:t>
            </a:r>
            <a:r>
              <a:rPr lang="en-GB" i="1" smtClean="0">
                <a:latin typeface="StarBats" charset="0"/>
              </a:rPr>
              <a:t>’</a:t>
            </a:r>
            <a:r>
              <a:rPr lang="en-GB" i="1" smtClean="0"/>
              <a:t>s not what I expected!</a:t>
            </a:r>
            <a:r>
              <a:rPr lang="en-GB" i="1" smtClean="0">
                <a:latin typeface="StarBats" charset="0"/>
              </a:rPr>
              <a:t>”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Bug in code (</a:t>
            </a:r>
            <a:r>
              <a:rPr lang="en-GB" i="1" smtClean="0"/>
              <a:t>two processes sharing socket</a:t>
            </a:r>
            <a:r>
              <a:rPr lang="en-GB" smtClean="0"/>
              <a:t>)</a:t>
            </a:r>
          </a:p>
          <a:p>
            <a:pPr lvl="2"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Back to </a:t>
            </a:r>
            <a:r>
              <a:rPr lang="en-GB" smtClean="0">
                <a:latin typeface="StarBats" charset="0"/>
              </a:rPr>
              <a:t>“</a:t>
            </a:r>
            <a:r>
              <a:rPr lang="en-GB" smtClean="0"/>
              <a:t>Run</a:t>
            </a:r>
            <a:r>
              <a:rPr lang="en-GB" smtClean="0">
                <a:latin typeface="StarBats" charset="0"/>
              </a:rPr>
              <a:t>”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Uncontrolled event (</a:t>
            </a:r>
            <a:r>
              <a:rPr lang="en-GB" i="1" smtClean="0"/>
              <a:t>system backup</a:t>
            </a:r>
            <a:r>
              <a:rPr lang="en-GB" smtClean="0"/>
              <a:t>)</a:t>
            </a:r>
          </a:p>
          <a:p>
            <a:pPr lvl="2"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Back to </a:t>
            </a:r>
            <a:r>
              <a:rPr lang="en-GB" smtClean="0">
                <a:latin typeface="StarBats" charset="0"/>
              </a:rPr>
              <a:t>“</a:t>
            </a:r>
            <a:r>
              <a:rPr lang="en-GB" smtClean="0"/>
              <a:t>Design</a:t>
            </a:r>
            <a:r>
              <a:rPr lang="en-GB" smtClean="0">
                <a:latin typeface="StarBats" charset="0"/>
              </a:rPr>
              <a:t>”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Insufficient understanding</a:t>
            </a:r>
            <a:r>
              <a:rPr lang="en-GB" i="1" smtClean="0"/>
              <a:t> (Unix scheduling)</a:t>
            </a:r>
          </a:p>
          <a:p>
            <a:pPr lvl="2"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Back to </a:t>
            </a:r>
            <a:r>
              <a:rPr lang="en-GB" smtClean="0">
                <a:latin typeface="StarBats" charset="0"/>
              </a:rPr>
              <a:t>“</a:t>
            </a:r>
            <a:r>
              <a:rPr lang="en-GB" smtClean="0"/>
              <a:t>Understanding</a:t>
            </a:r>
            <a:r>
              <a:rPr lang="en-GB" smtClean="0">
                <a:latin typeface="StarBats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5584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Methodology: Analyze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Interpretation and Evaluation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Statistical significance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mean, confidence intervals, correlation, 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goodness of fit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Does data </a:t>
            </a:r>
            <a:r>
              <a:rPr lang="en-GB" i="1" smtClean="0"/>
              <a:t>support</a:t>
            </a:r>
            <a:r>
              <a:rPr lang="en-GB" smtClean="0"/>
              <a:t> or </a:t>
            </a:r>
            <a:r>
              <a:rPr lang="en-GB" i="1" smtClean="0"/>
              <a:t>reject</a:t>
            </a:r>
            <a:r>
              <a:rPr lang="en-GB" smtClean="0"/>
              <a:t> hypothesis?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Explanation of other phenomena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Processor load makes my phone call difficult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smtClean="0"/>
              <a:t>Java inadequate for interactive multimedia</a:t>
            </a:r>
          </a:p>
        </p:txBody>
      </p:sp>
    </p:spTree>
    <p:extLst>
      <p:ext uri="{BB962C8B-B14F-4D97-AF65-F5344CB8AC3E}">
        <p14:creationId xmlns:p14="http://schemas.microsoft.com/office/powerpoint/2010/main" xmlns="" val="4626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515</Words>
  <Application>Microsoft Office PowerPoint</Application>
  <PresentationFormat>On-screen Show (4:3)</PresentationFormat>
  <Paragraphs>96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CS529 Multimedia Networking</vt:lpstr>
      <vt:lpstr>Introduction</vt:lpstr>
      <vt:lpstr>Theory and Engineering</vt:lpstr>
      <vt:lpstr>Experiments in Computer Science</vt:lpstr>
      <vt:lpstr>Scientific Methodology</vt:lpstr>
      <vt:lpstr>Methodology: Observe and Understand</vt:lpstr>
      <vt:lpstr>Methodology: Devise and Hypothesize</vt:lpstr>
      <vt:lpstr>Methodology: Experiment</vt:lpstr>
      <vt:lpstr>Methodology: Analyze</vt:lpstr>
      <vt:lpstr>Methodology: Report</vt:lpstr>
      <vt:lpstr>Dirty Little Secrets</vt:lpstr>
      <vt:lpstr>Groupwork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CS529 Multimedia Networking</dc:title>
  <dc:creator>Mark Claypool</dc:creator>
  <cp:lastModifiedBy>john</cp:lastModifiedBy>
  <cp:revision>5</cp:revision>
  <cp:lastPrinted>2015-02-03T13:47:26Z</cp:lastPrinted>
  <dcterms:created xsi:type="dcterms:W3CDTF">2013-01-31T21:53:00Z</dcterms:created>
  <dcterms:modified xsi:type="dcterms:W3CDTF">2015-02-03T18:39:57Z</dcterms:modified>
</cp:coreProperties>
</file>