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19" autoAdjust="0"/>
  </p:normalViewPr>
  <p:slideViewPr>
    <p:cSldViewPr>
      <p:cViewPr varScale="1">
        <p:scale>
          <a:sx n="69" d="100"/>
          <a:sy n="69" d="100"/>
        </p:scale>
        <p:origin x="-22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052FB-912D-43FA-BEDD-4C83A43FBD6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21F38-2320-4B13-9A99-5AB315DF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7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B885E-CD9C-45FE-8088-642BA1DF232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4D33C-9EBA-4105-A1A4-1F08E6E67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Early credit for this material from my Ph.D. committee member, John Carlis, Professor, University of Minnesota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State messages early</a:t>
            </a:r>
          </a:p>
          <a:p>
            <a:pPr lvl="1" eaLnBrk="1" hangingPunct="1"/>
            <a:r>
              <a:rPr lang="en-US" smtClean="0"/>
              <a:t>not a mystery</a:t>
            </a:r>
          </a:p>
          <a:p>
            <a:pPr lvl="1" eaLnBrk="1" hangingPunct="1"/>
            <a:r>
              <a:rPr lang="en-US" smtClean="0"/>
              <a:t>helps panic pruning</a:t>
            </a:r>
          </a:p>
          <a:p>
            <a:pPr eaLnBrk="1" hangingPunct="1"/>
            <a:r>
              <a:rPr lang="en-US" smtClean="0"/>
              <a:t>Decide precedence </a:t>
            </a:r>
            <a:r>
              <a:rPr lang="en-US" i="1" smtClean="0"/>
              <a:t>after</a:t>
            </a:r>
            <a:r>
              <a:rPr lang="en-US" smtClean="0"/>
              <a:t> content</a:t>
            </a:r>
          </a:p>
          <a:p>
            <a:pPr lvl="1" eaLnBrk="1" hangingPunct="1"/>
            <a:r>
              <a:rPr lang="en-US" smtClean="0"/>
              <a:t>many paths to success</a:t>
            </a:r>
          </a:p>
          <a:p>
            <a:pPr lvl="1" eaLnBrk="1" hangingPunct="1"/>
            <a:r>
              <a:rPr lang="en-US" smtClean="0"/>
              <a:t>depth first vs. breadth first</a:t>
            </a:r>
          </a:p>
          <a:p>
            <a:pPr lvl="1" eaLnBrk="1" hangingPunct="1"/>
            <a:r>
              <a:rPr lang="en-US" smtClean="0"/>
              <a:t>some order may not matter</a:t>
            </a:r>
          </a:p>
          <a:p>
            <a:pPr eaLnBrk="1" hangingPunct="1"/>
            <a:r>
              <a:rPr lang="en-US" smtClean="0"/>
              <a:t>Talk’s order is not the order of planning the talk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Outline slide can help audience with structure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be repeated more than once!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Mini-outlines,</a:t>
            </a:r>
            <a:r>
              <a:rPr lang="en-US" baseline="0" dirty="0" smtClean="0"/>
              <a:t> too! (See next slide)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Prune during timed practice</a:t>
            </a:r>
          </a:p>
          <a:p>
            <a:pPr lvl="1" eaLnBrk="1" hangingPunct="1"/>
            <a:r>
              <a:rPr lang="en-US" smtClean="0"/>
              <a:t>avoid disaster</a:t>
            </a:r>
          </a:p>
          <a:p>
            <a:pPr lvl="1" eaLnBrk="1" hangingPunct="1"/>
            <a:r>
              <a:rPr lang="en-US" smtClean="0"/>
              <a:t>“cram” implies you aren’t focusing on them</a:t>
            </a:r>
          </a:p>
          <a:p>
            <a:pPr eaLnBrk="1" hangingPunct="1"/>
            <a:r>
              <a:rPr lang="en-US" smtClean="0"/>
              <a:t>Be aware of time</a:t>
            </a:r>
          </a:p>
          <a:p>
            <a:pPr lvl="1" eaLnBrk="1" hangingPunct="1"/>
            <a:r>
              <a:rPr lang="en-US" smtClean="0"/>
              <a:t>most go slower; know yourself</a:t>
            </a:r>
          </a:p>
          <a:p>
            <a:pPr lvl="1" eaLnBrk="1" hangingPunct="1"/>
            <a:r>
              <a:rPr lang="en-US" smtClean="0"/>
              <a:t>early milestone</a:t>
            </a:r>
          </a:p>
          <a:p>
            <a:pPr lvl="1" eaLnBrk="1" hangingPunct="1"/>
            <a:r>
              <a:rPr lang="en-US" smtClean="0"/>
              <a:t>ask for a warning bong</a:t>
            </a:r>
          </a:p>
          <a:p>
            <a:pPr eaLnBrk="1" hangingPunct="1"/>
            <a:r>
              <a:rPr lang="en-US" smtClean="0"/>
              <a:t>Too much intro!!</a:t>
            </a:r>
          </a:p>
          <a:p>
            <a:pPr lvl="1" eaLnBrk="1" hangingPunct="1"/>
            <a:r>
              <a:rPr lang="en-US" smtClean="0"/>
              <a:t>Much of it they know</a:t>
            </a:r>
          </a:p>
          <a:p>
            <a:pPr lvl="1" eaLnBrk="1" hangingPunct="1"/>
            <a:r>
              <a:rPr lang="en-US" smtClean="0"/>
              <a:t>Can’t get that time back</a:t>
            </a:r>
          </a:p>
          <a:p>
            <a:pPr eaLnBrk="1" hangingPunct="1"/>
            <a:r>
              <a:rPr lang="en-US" smtClean="0"/>
              <a:t>Plan for disaster</a:t>
            </a:r>
          </a:p>
          <a:p>
            <a:pPr lvl="1" eaLnBrk="1" hangingPunct="1"/>
            <a:r>
              <a:rPr lang="en-US" smtClean="0"/>
              <a:t>“eeek” doesn’t impress</a:t>
            </a:r>
          </a:p>
          <a:p>
            <a:pPr eaLnBrk="1" hangingPunct="1"/>
            <a:r>
              <a:rPr lang="en-US" smtClean="0"/>
              <a:t>If behind, </a:t>
            </a:r>
            <a:r>
              <a:rPr lang="en-US" i="1" smtClean="0"/>
              <a:t>don’t</a:t>
            </a:r>
            <a:r>
              <a:rPr lang="en-US" smtClean="0"/>
              <a:t> talk faster</a:t>
            </a:r>
          </a:p>
          <a:p>
            <a:pPr lvl="1" eaLnBrk="1" hangingPunct="1"/>
            <a:r>
              <a:rPr lang="en-US" smtClean="0"/>
              <a:t>they cannot listen faster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Pace should be comfortable for</a:t>
            </a:r>
            <a:r>
              <a:rPr lang="en-US" baseline="0" dirty="0" smtClean="0"/>
              <a:t> those </a:t>
            </a:r>
            <a:r>
              <a:rPr lang="en-US" i="1" baseline="0" dirty="0" smtClean="0"/>
              <a:t>listening</a:t>
            </a:r>
            <a:endParaRPr lang="en-US" i="1" dirty="0" smtClean="0"/>
          </a:p>
          <a:p>
            <a:pPr eaLnBrk="1" hangingPunct="1"/>
            <a:r>
              <a:rPr lang="en-US" dirty="0" smtClean="0"/>
              <a:t>First </a:t>
            </a:r>
            <a:r>
              <a:rPr lang="en-US" dirty="0" smtClean="0"/>
              <a:t>few minutes</a:t>
            </a:r>
          </a:p>
          <a:p>
            <a:pPr lvl="1" eaLnBrk="1" hangingPunct="1"/>
            <a:r>
              <a:rPr lang="en-US" dirty="0" smtClean="0"/>
              <a:t>why should they listen?</a:t>
            </a:r>
          </a:p>
          <a:p>
            <a:pPr lvl="1" eaLnBrk="1" hangingPunct="1"/>
            <a:r>
              <a:rPr lang="en-US" dirty="0" smtClean="0"/>
              <a:t>why should they believe </a:t>
            </a:r>
            <a:r>
              <a:rPr lang="en-US" dirty="0" smtClean="0"/>
              <a:t>you?</a:t>
            </a:r>
          </a:p>
          <a:p>
            <a:pPr lvl="1" eaLnBrk="1" hangingPunct="1"/>
            <a:r>
              <a:rPr lang="en-US" dirty="0" smtClean="0"/>
              <a:t>Tip:</a:t>
            </a:r>
            <a:r>
              <a:rPr lang="en-US" baseline="0" dirty="0" smtClean="0"/>
              <a:t> Practice opening more than rest of talk – if get off to a good start, rest will go smoothly.</a:t>
            </a:r>
            <a:endParaRPr lang="en-US" dirty="0" smtClean="0"/>
          </a:p>
          <a:p>
            <a:pPr eaLnBrk="1" hangingPunct="1"/>
            <a:r>
              <a:rPr lang="en-US" dirty="0" smtClean="0"/>
              <a:t>Finish</a:t>
            </a:r>
          </a:p>
          <a:p>
            <a:pPr lvl="1" eaLnBrk="1" hangingPunct="1"/>
            <a:r>
              <a:rPr lang="en-US" dirty="0" smtClean="0"/>
              <a:t>Repeat/restate</a:t>
            </a:r>
            <a:r>
              <a:rPr lang="en-US" baseline="0" dirty="0" smtClean="0"/>
              <a:t> </a:t>
            </a:r>
            <a:r>
              <a:rPr lang="en-US" dirty="0" smtClean="0"/>
              <a:t>main </a:t>
            </a:r>
            <a:r>
              <a:rPr lang="en-US" dirty="0" smtClean="0"/>
              <a:t>messages</a:t>
            </a:r>
          </a:p>
          <a:p>
            <a:pPr lvl="1" eaLnBrk="1" hangingPunct="1"/>
            <a:r>
              <a:rPr lang="en-US" dirty="0" smtClean="0"/>
              <a:t>Don’t run out of time - get </a:t>
            </a:r>
            <a:r>
              <a:rPr lang="en-US" dirty="0" smtClean="0"/>
              <a:t>tossed off the stage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Note, teaching </a:t>
            </a:r>
            <a:r>
              <a:rPr lang="en-US" dirty="0" smtClean="0"/>
              <a:t>has a more forgiving time </a:t>
            </a:r>
            <a:r>
              <a:rPr lang="en-US" dirty="0" smtClean="0"/>
              <a:t>frame than conference talk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The audience is on your side</a:t>
            </a:r>
          </a:p>
          <a:p>
            <a:pPr lvl="1" eaLnBrk="1" hangingPunct="1"/>
            <a:r>
              <a:rPr lang="en-US" dirty="0" smtClean="0"/>
              <a:t>they want you to succeed</a:t>
            </a:r>
          </a:p>
          <a:p>
            <a:pPr lvl="1" eaLnBrk="1" hangingPunct="1"/>
            <a:r>
              <a:rPr lang="en-US" dirty="0" smtClean="0"/>
              <a:t>look at them during the </a:t>
            </a:r>
            <a:r>
              <a:rPr lang="en-US" dirty="0" smtClean="0"/>
              <a:t>talk</a:t>
            </a:r>
          </a:p>
          <a:p>
            <a:pPr lvl="1" eaLnBrk="1" hangingPunct="1"/>
            <a:r>
              <a:rPr lang="en-US" dirty="0" smtClean="0"/>
              <a:t>Trick:</a:t>
            </a:r>
            <a:r>
              <a:rPr lang="en-US" baseline="0" dirty="0" smtClean="0"/>
              <a:t> look just over their heads if you have to</a:t>
            </a:r>
            <a:endParaRPr lang="en-US" dirty="0" smtClean="0"/>
          </a:p>
          <a:p>
            <a:pPr eaLnBrk="1" hangingPunct="1"/>
            <a:r>
              <a:rPr lang="en-US" dirty="0" smtClean="0"/>
              <a:t>Butterflies are normal and good</a:t>
            </a:r>
          </a:p>
          <a:p>
            <a:pPr eaLnBrk="1" hangingPunct="1"/>
            <a:r>
              <a:rPr lang="en-US" dirty="0" smtClean="0"/>
              <a:t>Plan, prune and practice so you can relax</a:t>
            </a:r>
          </a:p>
          <a:p>
            <a:pPr eaLnBrk="1" hangingPunct="1"/>
            <a:r>
              <a:rPr lang="en-US" dirty="0" smtClean="0"/>
              <a:t>Messages</a:t>
            </a:r>
          </a:p>
          <a:p>
            <a:pPr lvl="1" eaLnBrk="1" hangingPunct="1"/>
            <a:r>
              <a:rPr lang="en-US" dirty="0" smtClean="0"/>
              <a:t>Focus on audience not you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Are you interested in them?</a:t>
            </a:r>
          </a:p>
          <a:p>
            <a:pPr lvl="1" eaLnBrk="1" hangingPunct="1"/>
            <a:r>
              <a:rPr lang="en-US" smtClean="0"/>
              <a:t>Just get it over with</a:t>
            </a:r>
          </a:p>
          <a:p>
            <a:pPr eaLnBrk="1" hangingPunct="1"/>
            <a:r>
              <a:rPr lang="en-US" smtClean="0"/>
              <a:t>Cutesy alliterations are ok</a:t>
            </a:r>
          </a:p>
          <a:p>
            <a:pPr lvl="1" eaLnBrk="1" hangingPunct="1"/>
            <a:r>
              <a:rPr lang="en-US" smtClean="0"/>
              <a:t>don’t let them distort</a:t>
            </a:r>
          </a:p>
          <a:p>
            <a:pPr eaLnBrk="1" hangingPunct="1"/>
            <a:r>
              <a:rPr lang="en-US" smtClean="0"/>
              <a:t>Occasional witticism is good</a:t>
            </a:r>
          </a:p>
          <a:p>
            <a:pPr eaLnBrk="1" hangingPunct="1"/>
            <a:r>
              <a:rPr lang="en-US" smtClean="0"/>
              <a:t>A cartoon</a:t>
            </a:r>
          </a:p>
          <a:p>
            <a:pPr lvl="1" eaLnBrk="1" hangingPunct="1"/>
            <a:r>
              <a:rPr lang="en-US" smtClean="0"/>
              <a:t>may relax you</a:t>
            </a:r>
          </a:p>
          <a:p>
            <a:pPr lvl="1" eaLnBrk="1" hangingPunct="1"/>
            <a:r>
              <a:rPr lang="en-US" smtClean="0"/>
              <a:t>may lighten the mood</a:t>
            </a:r>
          </a:p>
          <a:p>
            <a:pPr lvl="1" eaLnBrk="1" hangingPunct="1"/>
            <a:r>
              <a:rPr lang="en-US" smtClean="0"/>
              <a:t>better to enlighten the audience</a:t>
            </a:r>
          </a:p>
          <a:p>
            <a:pPr eaLnBrk="1" hangingPunct="1"/>
            <a:r>
              <a:rPr lang="en-US" smtClean="0"/>
              <a:t>Montotone!!!</a:t>
            </a:r>
          </a:p>
          <a:p>
            <a:pPr eaLnBrk="1" hangingPunct="1"/>
            <a:r>
              <a:rPr lang="en-US" smtClean="0"/>
              <a:t>Interact with them</a:t>
            </a:r>
          </a:p>
          <a:p>
            <a:pPr lvl="1" eaLnBrk="1" hangingPunct="1"/>
            <a:r>
              <a:rPr lang="en-US" smtClean="0"/>
              <a:t>Are you a stranger?</a:t>
            </a:r>
          </a:p>
          <a:p>
            <a:pPr lvl="1" eaLnBrk="1" hangingPunct="1"/>
            <a:r>
              <a:rPr lang="en-US" smtClean="0"/>
              <a:t>Dialog mode is tough</a:t>
            </a:r>
          </a:p>
          <a:p>
            <a:pPr eaLnBrk="1" hangingPunct="1"/>
            <a:r>
              <a:rPr lang="en-US" smtClean="0"/>
              <a:t>Messages are the key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Speed bumps</a:t>
            </a:r>
          </a:p>
          <a:p>
            <a:pPr lvl="1" eaLnBrk="1" hangingPunct="1"/>
            <a:r>
              <a:rPr lang="en-US" dirty="0" smtClean="0"/>
              <a:t>think about them</a:t>
            </a:r>
          </a:p>
          <a:p>
            <a:pPr lvl="1" eaLnBrk="1" hangingPunct="1"/>
            <a:r>
              <a:rPr lang="en-US" dirty="0" smtClean="0"/>
              <a:t>provide context</a:t>
            </a:r>
          </a:p>
          <a:p>
            <a:pPr lvl="1" eaLnBrk="1" hangingPunct="1"/>
            <a:r>
              <a:rPr lang="en-US" dirty="0" smtClean="0"/>
              <a:t>tie together parts of the topic tree</a:t>
            </a:r>
          </a:p>
          <a:p>
            <a:pPr lvl="1" eaLnBrk="1" hangingPunct="1"/>
            <a:r>
              <a:rPr lang="en-US" dirty="0" smtClean="0"/>
              <a:t>not just repeat</a:t>
            </a:r>
          </a:p>
          <a:p>
            <a:pPr lvl="1" eaLnBrk="1" hangingPunct="1"/>
            <a:r>
              <a:rPr lang="en-US" dirty="0" smtClean="0"/>
              <a:t>emphasize, expand, link</a:t>
            </a:r>
          </a:p>
          <a:p>
            <a:pPr eaLnBrk="1" hangingPunct="1"/>
            <a:r>
              <a:rPr lang="en-US" dirty="0" smtClean="0"/>
              <a:t>Don’t kill interest with detail</a:t>
            </a:r>
          </a:p>
          <a:p>
            <a:pPr lvl="1" eaLnBrk="1" hangingPunct="1"/>
            <a:r>
              <a:rPr lang="en-US" dirty="0" smtClean="0"/>
              <a:t>Judging the “level” is the hard part</a:t>
            </a:r>
          </a:p>
          <a:p>
            <a:pPr eaLnBrk="1" hangingPunct="1"/>
            <a:r>
              <a:rPr lang="en-US" dirty="0" smtClean="0"/>
              <a:t>No preemptive apology</a:t>
            </a:r>
          </a:p>
          <a:p>
            <a:pPr lvl="1" eaLnBrk="1" hangingPunct="1"/>
            <a:r>
              <a:rPr lang="en-US" dirty="0" smtClean="0"/>
              <a:t>“Well, I don’t know much about this subject”</a:t>
            </a:r>
          </a:p>
          <a:p>
            <a:pPr lvl="1" eaLnBrk="1" hangingPunct="1"/>
            <a:r>
              <a:rPr lang="en-US" dirty="0" smtClean="0"/>
              <a:t>Doesn’t work and dooms talk</a:t>
            </a:r>
          </a:p>
          <a:p>
            <a:pPr eaLnBrk="1" hangingPunct="1"/>
            <a:r>
              <a:rPr lang="en-US" dirty="0" smtClean="0"/>
              <a:t>Talk tool </a:t>
            </a:r>
            <a:r>
              <a:rPr lang="en-US" dirty="0" smtClean="0"/>
              <a:t>–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eaLnBrk="1" hangingPunct="1"/>
            <a:r>
              <a:rPr lang="en-US" baseline="0" dirty="0" smtClean="0"/>
              <a:t> Despite all the bad things you hear about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, can help organize and constrain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Informs them and focuses you</a:t>
            </a:r>
          </a:p>
          <a:p>
            <a:pPr eaLnBrk="1" hangingPunct="1"/>
            <a:r>
              <a:rPr lang="en-US" i="1" dirty="0" smtClean="0"/>
              <a:t>use</a:t>
            </a:r>
            <a:r>
              <a:rPr lang="en-US" dirty="0" smtClean="0"/>
              <a:t> overhead </a:t>
            </a:r>
          </a:p>
          <a:p>
            <a:pPr lvl="1" eaLnBrk="1" hangingPunct="1"/>
            <a:r>
              <a:rPr lang="en-US" dirty="0" smtClean="0"/>
              <a:t>supports messages</a:t>
            </a:r>
          </a:p>
          <a:p>
            <a:pPr lvl="1" eaLnBrk="1" hangingPunct="1"/>
            <a:r>
              <a:rPr lang="en-US" dirty="0" smtClean="0"/>
              <a:t>tell them why it’s there</a:t>
            </a:r>
          </a:p>
          <a:p>
            <a:pPr eaLnBrk="1" hangingPunct="1"/>
            <a:r>
              <a:rPr lang="en-US" dirty="0" smtClean="0"/>
              <a:t>Not busy</a:t>
            </a:r>
          </a:p>
          <a:p>
            <a:pPr lvl="1" eaLnBrk="1" hangingPunct="1"/>
            <a:r>
              <a:rPr lang="en-US" dirty="0" smtClean="0"/>
              <a:t>5-7 chunks</a:t>
            </a:r>
          </a:p>
          <a:p>
            <a:pPr eaLnBrk="1" hangingPunct="1"/>
            <a:r>
              <a:rPr lang="en-US" dirty="0" smtClean="0"/>
              <a:t>Size</a:t>
            </a:r>
          </a:p>
          <a:p>
            <a:pPr eaLnBrk="1" hangingPunct="1"/>
            <a:r>
              <a:rPr lang="en-US" dirty="0" smtClean="0"/>
              <a:t>Don’t write what you will </a:t>
            </a:r>
            <a:r>
              <a:rPr lang="en-US" dirty="0" smtClean="0"/>
              <a:t>say</a:t>
            </a:r>
          </a:p>
          <a:p>
            <a:pPr eaLnBrk="1" hangingPunct="1"/>
            <a:r>
              <a:rPr lang="en-US" baseline="0" dirty="0" smtClean="0"/>
              <a:t>  Exception: if English difficult, more words can help </a:t>
            </a:r>
          </a:p>
          <a:p>
            <a:pPr eaLnBrk="1" hangingPunct="1"/>
            <a:r>
              <a:rPr lang="en-US" baseline="0" dirty="0" smtClean="0"/>
              <a:t>  audience follow</a:t>
            </a:r>
            <a:endParaRPr lang="en-US" dirty="0" smtClean="0"/>
          </a:p>
          <a:p>
            <a:pPr eaLnBrk="1" hangingPunct="1"/>
            <a:r>
              <a:rPr lang="en-US" dirty="0" smtClean="0"/>
              <a:t>Transitions</a:t>
            </a:r>
          </a:p>
          <a:p>
            <a:pPr lvl="1" eaLnBrk="1" hangingPunct="1"/>
            <a:r>
              <a:rPr lang="en-US" dirty="0" smtClean="0"/>
              <a:t>practice physical movement of overheads</a:t>
            </a:r>
          </a:p>
          <a:p>
            <a:pPr lvl="1" eaLnBrk="1" hangingPunct="1"/>
            <a:r>
              <a:rPr lang="en-US" dirty="0" smtClean="0"/>
              <a:t>know your beginning and ending blurbs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Abstract:  </a:t>
            </a:r>
          </a:p>
          <a:p>
            <a:pPr eaLnBrk="1" hangingPunct="1"/>
            <a:r>
              <a:rPr lang="en-US" dirty="0" smtClean="0"/>
              <a:t>Do you need to come?  Yes -- like it or not you will give talks.  While most people fear public speaking, you can enjoy it.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drives away fear?  Messages and preparation.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 …?  So: planning a talk is like designing a program.  So: you already own some needed skills.  So: you transfer lessons learned in one are to another and thereby gain power.</a:t>
            </a: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“Why me?” -- A victim of dismal talks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Eh?  Messages received by the audiences are the desired output.  Preparation produces a topic tree to guide message delivery.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that all?  Nope you’ll hear about these topics; my messages to you; thinking about the audience; working backwards from messages; topic tree notions; avoiding common mistakes; and useful techniques.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err="1" smtClean="0"/>
              <a:t>Forumula</a:t>
            </a:r>
            <a:endParaRPr lang="en-US" dirty="0" smtClean="0"/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Describe axes: “The x-axis is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Describe </a:t>
            </a:r>
            <a:r>
              <a:rPr lang="en-US" baseline="0" dirty="0" err="1" smtClean="0"/>
              <a:t>trendlines</a:t>
            </a:r>
            <a:r>
              <a:rPr lang="en-US" baseline="0" dirty="0" smtClean="0"/>
              <a:t>: “The dots are the average …”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Only then describe results: “Notice how …”</a:t>
            </a:r>
          </a:p>
          <a:p>
            <a:pPr marL="171450" indent="-171450" eaLnBrk="1" hangingPunct="1">
              <a:buFontTx/>
              <a:buChar char="-"/>
            </a:pPr>
            <a:endParaRPr lang="en-US" baseline="0" dirty="0" smtClean="0"/>
          </a:p>
          <a:p>
            <a:pPr marL="0" indent="0" eaLnBrk="1" hangingPunct="1">
              <a:buFontTx/>
              <a:buNone/>
            </a:pPr>
            <a:r>
              <a:rPr lang="en-US" baseline="0" dirty="0" smtClean="0"/>
              <a:t>Tip: include “message” small bullet on each result. </a:t>
            </a:r>
          </a:p>
          <a:p>
            <a:pPr marL="0" indent="0" eaLnBrk="1" hangingPunct="1">
              <a:buFontTx/>
              <a:buNone/>
            </a:pPr>
            <a:endParaRPr lang="en-US" baseline="0" dirty="0" smtClean="0"/>
          </a:p>
          <a:p>
            <a:pPr marL="0" indent="0" eaLnBrk="1" hangingPunct="1">
              <a:buFontTx/>
              <a:buNone/>
            </a:pPr>
            <a:r>
              <a:rPr lang="en-US" baseline="0" dirty="0" smtClean="0"/>
              <a:t>Reminds audience (and you) why you are showing slide!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Giving a talk is like: </a:t>
            </a:r>
          </a:p>
          <a:p>
            <a:pPr eaLnBrk="1" hangingPunct="1"/>
            <a:r>
              <a:rPr lang="en-US" dirty="0" smtClean="0"/>
              <a:t>  program </a:t>
            </a:r>
            <a:r>
              <a:rPr lang="en-US" dirty="0" smtClean="0"/>
              <a:t>design, paper writing, </a:t>
            </a:r>
            <a:r>
              <a:rPr lang="en-US" dirty="0" smtClean="0"/>
              <a:t>teaching</a:t>
            </a:r>
            <a:endParaRPr lang="en-US" dirty="0" smtClean="0"/>
          </a:p>
          <a:p>
            <a:pPr eaLnBrk="1" hangingPunct="1"/>
            <a:r>
              <a:rPr lang="en-US" dirty="0" smtClean="0"/>
              <a:t>  (</a:t>
            </a:r>
            <a:r>
              <a:rPr lang="en-US" dirty="0" smtClean="0"/>
              <a:t>you already “know”, but need </a:t>
            </a:r>
            <a:r>
              <a:rPr lang="en-US" dirty="0" smtClean="0"/>
              <a:t>to refine skills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Know your audience:</a:t>
            </a:r>
          </a:p>
          <a:p>
            <a:pPr eaLnBrk="1" hangingPunct="1"/>
            <a:r>
              <a:rPr lang="en-US" i="1" dirty="0" smtClean="0"/>
              <a:t>  persuade</a:t>
            </a:r>
            <a:r>
              <a:rPr lang="en-US" dirty="0" smtClean="0"/>
              <a:t> </a:t>
            </a:r>
            <a:r>
              <a:rPr lang="en-US" dirty="0" smtClean="0"/>
              <a:t>them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Start with messages:</a:t>
            </a:r>
          </a:p>
          <a:p>
            <a:pPr eaLnBrk="1" hangingPunct="1"/>
            <a:r>
              <a:rPr lang="en-US" dirty="0" smtClean="0"/>
              <a:t>  plan </a:t>
            </a:r>
            <a:r>
              <a:rPr lang="en-US" dirty="0" smtClean="0"/>
              <a:t>backward from them (not forward from you)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Prepare a topic tree: revise:</a:t>
            </a:r>
          </a:p>
          <a:p>
            <a:pPr eaLnBrk="1" hangingPunct="1"/>
            <a:r>
              <a:rPr lang="en-US" dirty="0" smtClean="0"/>
              <a:t>  prune</a:t>
            </a:r>
            <a:r>
              <a:rPr lang="en-US" dirty="0" smtClean="0"/>
              <a:t>, tune and time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Know </a:t>
            </a:r>
            <a:r>
              <a:rPr lang="en-US" dirty="0" smtClean="0"/>
              <a:t>common mistakes:</a:t>
            </a:r>
          </a:p>
          <a:p>
            <a:pPr eaLnBrk="1" hangingPunct="1"/>
            <a:r>
              <a:rPr lang="en-US" dirty="0" smtClean="0"/>
              <a:t>  avoid </a:t>
            </a:r>
            <a:r>
              <a:rPr lang="en-US" dirty="0" smtClean="0"/>
              <a:t>them, finish with a flourish not a gasp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Giving a talk is like: </a:t>
            </a:r>
          </a:p>
          <a:p>
            <a:pPr eaLnBrk="1" hangingPunct="1"/>
            <a:r>
              <a:rPr lang="en-US" dirty="0" smtClean="0"/>
              <a:t> program </a:t>
            </a:r>
            <a:r>
              <a:rPr lang="en-US" dirty="0" smtClean="0"/>
              <a:t>design</a:t>
            </a:r>
          </a:p>
          <a:p>
            <a:pPr eaLnBrk="1" hangingPunct="1"/>
            <a:r>
              <a:rPr lang="en-US" dirty="0" smtClean="0"/>
              <a:t> paper </a:t>
            </a:r>
            <a:r>
              <a:rPr lang="en-US" dirty="0" smtClean="0"/>
              <a:t>writing</a:t>
            </a:r>
          </a:p>
          <a:p>
            <a:pPr eaLnBrk="1" hangingPunct="1"/>
            <a:r>
              <a:rPr lang="en-US" dirty="0" smtClean="0"/>
              <a:t> teaching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 (</a:t>
            </a:r>
            <a:r>
              <a:rPr lang="en-US" dirty="0" smtClean="0"/>
              <a:t>you already “know”, but need skills)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“Here’s this stuff” vs. “You have a problem, I have a cure”</a:t>
            </a:r>
          </a:p>
          <a:p>
            <a:pPr eaLnBrk="1" hangingPunct="1"/>
            <a:r>
              <a:rPr lang="en-US" smtClean="0"/>
              <a:t>or “Here’s a better way”</a:t>
            </a:r>
          </a:p>
          <a:p>
            <a:pPr eaLnBrk="1" hangingPunct="1"/>
            <a:r>
              <a:rPr lang="en-US" smtClean="0"/>
              <a:t>or “Look at it </a:t>
            </a:r>
            <a:r>
              <a:rPr lang="en-US" i="1" smtClean="0"/>
              <a:t>this</a:t>
            </a:r>
            <a:r>
              <a:rPr lang="en-US" smtClean="0"/>
              <a:t> way”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Think from the perspective of your audience.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the messages you want to convey.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focus should be on audience receiving the messages.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In programs, you don’t compute what’s computable, you produce output</a:t>
            </a:r>
          </a:p>
          <a:p>
            <a:endParaRPr lang="en-US" dirty="0" smtClean="0"/>
          </a:p>
          <a:p>
            <a:r>
              <a:rPr lang="en-US" dirty="0" smtClean="0"/>
              <a:t>E.g., message in this </a:t>
            </a:r>
            <a:r>
              <a:rPr lang="en-US" dirty="0" smtClean="0"/>
              <a:t>talk:</a:t>
            </a:r>
          </a:p>
          <a:p>
            <a:r>
              <a:rPr lang="en-US" dirty="0" smtClean="0"/>
              <a:t>  Giving </a:t>
            </a:r>
            <a:r>
              <a:rPr lang="en-US" dirty="0" smtClean="0"/>
              <a:t>a talk is like …</a:t>
            </a:r>
          </a:p>
          <a:p>
            <a:r>
              <a:rPr lang="en-US" dirty="0" smtClean="0"/>
              <a:t>  Know </a:t>
            </a:r>
            <a:r>
              <a:rPr lang="en-US" dirty="0" smtClean="0"/>
              <a:t>your audience</a:t>
            </a:r>
          </a:p>
          <a:p>
            <a:r>
              <a:rPr lang="en-US" dirty="0" smtClean="0"/>
              <a:t>  Start </a:t>
            </a:r>
            <a:r>
              <a:rPr lang="en-US" dirty="0" smtClean="0"/>
              <a:t>with messages</a:t>
            </a:r>
          </a:p>
          <a:p>
            <a:r>
              <a:rPr lang="en-US" dirty="0" smtClean="0"/>
              <a:t>  Topic </a:t>
            </a:r>
            <a:r>
              <a:rPr lang="en-US" dirty="0" smtClean="0"/>
              <a:t>Tree</a:t>
            </a:r>
          </a:p>
          <a:p>
            <a:r>
              <a:rPr lang="en-US" dirty="0" smtClean="0"/>
              <a:t>  Know </a:t>
            </a:r>
            <a:r>
              <a:rPr lang="en-US" dirty="0" smtClean="0"/>
              <a:t>common mistakes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“I have too little to say”</a:t>
            </a:r>
          </a:p>
          <a:p>
            <a:pPr lvl="1" eaLnBrk="1" hangingPunct="1"/>
            <a:r>
              <a:rPr lang="en-US" dirty="0" smtClean="0"/>
              <a:t>bah</a:t>
            </a:r>
          </a:p>
          <a:p>
            <a:pPr lvl="1" eaLnBrk="1" hangingPunct="1"/>
            <a:r>
              <a:rPr lang="en-US" dirty="0" smtClean="0"/>
              <a:t>not so</a:t>
            </a:r>
          </a:p>
          <a:p>
            <a:pPr lvl="1" eaLnBrk="1" hangingPunct="1"/>
            <a:r>
              <a:rPr lang="en-US" dirty="0" smtClean="0"/>
              <a:t>so </a:t>
            </a:r>
            <a:r>
              <a:rPr lang="en-US" dirty="0" smtClean="0"/>
              <a:t>hustle through that part</a:t>
            </a:r>
            <a:endParaRPr lang="en-US" dirty="0" smtClean="0"/>
          </a:p>
          <a:p>
            <a:pPr eaLnBrk="1" hangingPunct="1"/>
            <a:r>
              <a:rPr lang="en-US" dirty="0" smtClean="0"/>
              <a:t>“I don’t have enough time”</a:t>
            </a:r>
          </a:p>
          <a:p>
            <a:pPr lvl="1" eaLnBrk="1" hangingPunct="1"/>
            <a:r>
              <a:rPr lang="en-US" dirty="0" smtClean="0"/>
              <a:t>so change your messages</a:t>
            </a:r>
          </a:p>
          <a:p>
            <a:pPr lvl="1" eaLnBrk="1" hangingPunct="1"/>
            <a:r>
              <a:rPr lang="en-US" dirty="0" smtClean="0"/>
              <a:t>point to other resources</a:t>
            </a:r>
          </a:p>
          <a:p>
            <a:pPr eaLnBrk="1" hangingPunct="1"/>
            <a:r>
              <a:rPr lang="en-US" dirty="0" smtClean="0"/>
              <a:t>“… then I did this and then I did that…”</a:t>
            </a:r>
          </a:p>
          <a:p>
            <a:pPr lvl="1" eaLnBrk="1" hangingPunct="1"/>
            <a:r>
              <a:rPr lang="en-US" dirty="0" smtClean="0"/>
              <a:t>is your chronology important?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Topic tree</a:t>
            </a:r>
          </a:p>
          <a:p>
            <a:pPr eaLnBrk="1" hangingPunct="1"/>
            <a:r>
              <a:rPr lang="en-US" dirty="0" smtClean="0"/>
              <a:t>  These </a:t>
            </a:r>
            <a:r>
              <a:rPr lang="en-US" dirty="0" smtClean="0"/>
              <a:t>slides are a topic tree.</a:t>
            </a:r>
          </a:p>
          <a:p>
            <a:pPr eaLnBrk="1" hangingPunct="1"/>
            <a:r>
              <a:rPr lang="en-US" dirty="0" smtClean="0"/>
              <a:t>  Can </a:t>
            </a:r>
            <a:r>
              <a:rPr lang="en-US" dirty="0" smtClean="0"/>
              <a:t>shuffle in a variety of orders.</a:t>
            </a:r>
          </a:p>
          <a:p>
            <a:pPr eaLnBrk="1" hangingPunct="1"/>
            <a:r>
              <a:rPr lang="en-US" dirty="0" smtClean="0"/>
              <a:t>  Choose </a:t>
            </a:r>
            <a:r>
              <a:rPr lang="en-US" dirty="0" smtClean="0"/>
              <a:t>order that works best.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Remove deadly details</a:t>
            </a:r>
          </a:p>
          <a:p>
            <a:pPr eaLnBrk="1" hangingPunct="1"/>
            <a:r>
              <a:rPr lang="en-US" dirty="0" smtClean="0"/>
              <a:t>  Proofs</a:t>
            </a:r>
            <a:r>
              <a:rPr lang="en-US" dirty="0" smtClean="0"/>
              <a:t>, syntax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Keep </a:t>
            </a:r>
            <a:r>
              <a:rPr lang="en-US" dirty="0" smtClean="0"/>
              <a:t>good examples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Remove/refine </a:t>
            </a:r>
            <a:r>
              <a:rPr lang="en-US" dirty="0" smtClean="0"/>
              <a:t>messages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7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3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6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1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0BCC-8A14-429D-BE54-7C4C09F4CD9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142-B879-4AF4-8784-97F8DF1C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How to Give a Talk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63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Topic Order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State messages early</a:t>
            </a:r>
          </a:p>
          <a:p>
            <a:pPr lvl="1">
              <a:defRPr/>
            </a:pPr>
            <a:r>
              <a:rPr lang="en-US" dirty="0" smtClean="0"/>
              <a:t>So not a mystery to audience</a:t>
            </a:r>
          </a:p>
          <a:p>
            <a:pPr eaLnBrk="1" hangingPunct="1">
              <a:defRPr/>
            </a:pPr>
            <a:r>
              <a:rPr lang="en-US" dirty="0" smtClean="0"/>
              <a:t>Decide precedence </a:t>
            </a:r>
            <a:r>
              <a:rPr lang="en-US" i="1" dirty="0" smtClean="0"/>
              <a:t>after</a:t>
            </a:r>
            <a:r>
              <a:rPr lang="en-US" dirty="0" smtClean="0"/>
              <a:t> content</a:t>
            </a:r>
          </a:p>
          <a:p>
            <a:pPr lvl="1">
              <a:defRPr/>
            </a:pPr>
            <a:r>
              <a:rPr lang="en-US" dirty="0" smtClean="0"/>
              <a:t>Many paths to success, order may not matter</a:t>
            </a:r>
          </a:p>
          <a:p>
            <a:pPr lvl="1">
              <a:defRPr/>
            </a:pPr>
            <a:r>
              <a:rPr lang="en-US" dirty="0" smtClean="0"/>
              <a:t>Depth first vs. Breadth first</a:t>
            </a:r>
          </a:p>
          <a:p>
            <a:pPr eaLnBrk="1" hangingPunct="1">
              <a:defRPr/>
            </a:pPr>
            <a:r>
              <a:rPr lang="en-US" dirty="0" smtClean="0"/>
              <a:t>Talk’s order is not necessarily the order of planning the talk!</a:t>
            </a:r>
          </a:p>
        </p:txBody>
      </p:sp>
    </p:spTree>
    <p:extLst>
      <p:ext uri="{BB962C8B-B14F-4D97-AF65-F5344CB8AC3E}">
        <p14:creationId xmlns:p14="http://schemas.microsoft.com/office/powerpoint/2010/main" val="12232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Messages		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Giving </a:t>
            </a:r>
            <a:r>
              <a:rPr lang="en-US" dirty="0" smtClean="0"/>
              <a:t>a talk is like </a:t>
            </a:r>
            <a:r>
              <a:rPr lang="en-US" dirty="0" smtClean="0"/>
              <a:t>... 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Know your </a:t>
            </a:r>
            <a:r>
              <a:rPr lang="en-US" dirty="0" smtClean="0"/>
              <a:t>audience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Messages </a:t>
            </a:r>
            <a:r>
              <a:rPr lang="en-US" dirty="0" smtClean="0"/>
              <a:t>audience will </a:t>
            </a:r>
            <a:r>
              <a:rPr lang="en-US" dirty="0" smtClean="0"/>
              <a:t>receive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Prepare </a:t>
            </a:r>
            <a:r>
              <a:rPr lang="en-US" dirty="0" smtClean="0"/>
              <a:t>topic tree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Know common </a:t>
            </a:r>
            <a:r>
              <a:rPr lang="en-US" dirty="0" smtClean="0"/>
              <a:t>mistakes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Summary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5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Avoiding </a:t>
            </a:r>
            <a:r>
              <a:rPr lang="en-US" dirty="0" err="1" smtClean="0"/>
              <a:t>Misstakes</a:t>
            </a:r>
            <a:r>
              <a:rPr lang="en-US" dirty="0" smtClean="0"/>
              <a:t> (Outline)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  <a:defRPr/>
            </a:pPr>
            <a:r>
              <a:rPr lang="en-US" smtClean="0"/>
              <a:t>(proff read)</a:t>
            </a:r>
          </a:p>
          <a:p>
            <a:pPr eaLnBrk="1" hangingPunct="1">
              <a:defRPr/>
            </a:pPr>
            <a:r>
              <a:rPr lang="en-US" smtClean="0"/>
              <a:t>Timing</a:t>
            </a:r>
          </a:p>
          <a:p>
            <a:pPr eaLnBrk="1" hangingPunct="1">
              <a:defRPr/>
            </a:pPr>
            <a:r>
              <a:rPr lang="en-US" smtClean="0"/>
              <a:t>Tension</a:t>
            </a:r>
          </a:p>
          <a:p>
            <a:pPr eaLnBrk="1" hangingPunct="1">
              <a:defRPr/>
            </a:pPr>
            <a:r>
              <a:rPr lang="en-US" smtClean="0"/>
              <a:t>Tedium</a:t>
            </a:r>
          </a:p>
          <a:p>
            <a:pPr eaLnBrk="1" hangingPunct="1">
              <a:defRPr/>
            </a:pPr>
            <a:r>
              <a:rPr lang="en-US" smtClean="0"/>
              <a:t>Techniques</a:t>
            </a:r>
          </a:p>
        </p:txBody>
      </p:sp>
    </p:spTree>
    <p:extLst>
      <p:ext uri="{BB962C8B-B14F-4D97-AF65-F5344CB8AC3E}">
        <p14:creationId xmlns:p14="http://schemas.microsoft.com/office/powerpoint/2010/main" val="6352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Common Mistake - Timing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Prune during timed practice</a:t>
            </a:r>
          </a:p>
          <a:p>
            <a:pPr lvl="1" eaLnBrk="1" hangingPunct="1">
              <a:defRPr/>
            </a:pPr>
            <a:r>
              <a:rPr lang="en-US" dirty="0" smtClean="0"/>
              <a:t>“Cram</a:t>
            </a:r>
            <a:r>
              <a:rPr lang="en-US" dirty="0" smtClean="0"/>
              <a:t>” implies you aren’t focusing on </a:t>
            </a:r>
            <a:r>
              <a:rPr lang="en-US" dirty="0" smtClean="0"/>
              <a:t>audience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Be aware of time</a:t>
            </a:r>
          </a:p>
          <a:p>
            <a:pPr eaLnBrk="1" hangingPunct="1">
              <a:defRPr/>
            </a:pPr>
            <a:r>
              <a:rPr lang="en-US" dirty="0" smtClean="0"/>
              <a:t>Beware too </a:t>
            </a:r>
            <a:r>
              <a:rPr lang="en-US" dirty="0" smtClean="0"/>
              <a:t>much intro</a:t>
            </a:r>
            <a:r>
              <a:rPr lang="en-US" dirty="0" smtClean="0"/>
              <a:t>!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Plan for disaster</a:t>
            </a:r>
          </a:p>
          <a:p>
            <a:pPr lvl="1" eaLnBrk="1" hangingPunct="1">
              <a:defRPr/>
            </a:pPr>
            <a:r>
              <a:rPr lang="en-US" dirty="0" smtClean="0"/>
              <a:t>“</a:t>
            </a:r>
            <a:r>
              <a:rPr lang="en-US" dirty="0" err="1" smtClean="0"/>
              <a:t>eeek</a:t>
            </a:r>
            <a:r>
              <a:rPr lang="en-US" dirty="0" smtClean="0"/>
              <a:t>” doesn’t impress</a:t>
            </a:r>
          </a:p>
          <a:p>
            <a:pPr eaLnBrk="1" hangingPunct="1">
              <a:defRPr/>
            </a:pPr>
            <a:r>
              <a:rPr lang="en-US" dirty="0" smtClean="0"/>
              <a:t>If behind, </a:t>
            </a:r>
            <a:r>
              <a:rPr lang="en-US" i="1" dirty="0" smtClean="0"/>
              <a:t>don’t</a:t>
            </a:r>
            <a:r>
              <a:rPr lang="en-US" dirty="0" smtClean="0"/>
              <a:t> talk faster</a:t>
            </a:r>
          </a:p>
          <a:p>
            <a:pPr lvl="1" eaLnBrk="1" hangingPunct="1">
              <a:defRPr/>
            </a:pPr>
            <a:r>
              <a:rPr lang="en-US" dirty="0" smtClean="0"/>
              <a:t>Audience </a:t>
            </a:r>
            <a:r>
              <a:rPr lang="en-US" dirty="0" smtClean="0"/>
              <a:t>cannot </a:t>
            </a:r>
            <a:r>
              <a:rPr lang="en-US" dirty="0" smtClean="0"/>
              <a:t>listen faster</a:t>
            </a:r>
          </a:p>
        </p:txBody>
      </p:sp>
    </p:spTree>
    <p:extLst>
      <p:ext uri="{BB962C8B-B14F-4D97-AF65-F5344CB8AC3E}">
        <p14:creationId xmlns:p14="http://schemas.microsoft.com/office/powerpoint/2010/main" val="526487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Common Mistake - Timing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</a:t>
            </a:r>
            <a:r>
              <a:rPr lang="en-US" dirty="0" smtClean="0"/>
              <a:t>pace </a:t>
            </a:r>
            <a:r>
              <a:rPr lang="en-US" dirty="0" smtClean="0"/>
              <a:t>for </a:t>
            </a:r>
            <a:r>
              <a:rPr lang="en-US" dirty="0" smtClean="0"/>
              <a:t>audience not </a:t>
            </a:r>
            <a:r>
              <a:rPr lang="en-US" dirty="0" smtClean="0"/>
              <a:t>you</a:t>
            </a:r>
          </a:p>
          <a:p>
            <a:pPr eaLnBrk="1" hangingPunct="1">
              <a:defRPr/>
            </a:pPr>
            <a:r>
              <a:rPr lang="en-US" dirty="0" smtClean="0"/>
              <a:t>First few minutes</a:t>
            </a:r>
          </a:p>
          <a:p>
            <a:pPr lvl="1"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should they listen?</a:t>
            </a:r>
          </a:p>
          <a:p>
            <a:pPr lvl="1"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should they believe you?</a:t>
            </a:r>
          </a:p>
          <a:p>
            <a:pPr eaLnBrk="1" hangingPunct="1">
              <a:defRPr/>
            </a:pPr>
            <a:r>
              <a:rPr lang="en-US" dirty="0" smtClean="0"/>
              <a:t>Finish</a:t>
            </a:r>
          </a:p>
          <a:p>
            <a:pPr lvl="1" eaLnBrk="1" hangingPunct="1">
              <a:defRPr/>
            </a:pPr>
            <a:r>
              <a:rPr lang="en-US" dirty="0"/>
              <a:t>I</a:t>
            </a:r>
            <a:r>
              <a:rPr lang="en-US" dirty="0" smtClean="0"/>
              <a:t>mpress </a:t>
            </a:r>
            <a:r>
              <a:rPr lang="en-US" dirty="0" smtClean="0"/>
              <a:t>main messages</a:t>
            </a:r>
          </a:p>
          <a:p>
            <a:pPr lvl="1" eaLnBrk="1" hangingPunct="1">
              <a:defRPr/>
            </a:pPr>
            <a:r>
              <a:rPr lang="en-US" dirty="0"/>
              <a:t>D</a:t>
            </a:r>
            <a:r>
              <a:rPr lang="en-US" dirty="0" smtClean="0"/>
              <a:t>on’t </a:t>
            </a:r>
            <a:r>
              <a:rPr lang="en-US" dirty="0" smtClean="0"/>
              <a:t>gasp or get tossed off </a:t>
            </a:r>
            <a:r>
              <a:rPr lang="en-US" dirty="0" smtClean="0"/>
              <a:t>stage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63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Common Mistake - Tension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</a:t>
            </a:r>
            <a:r>
              <a:rPr lang="en-US" dirty="0" smtClean="0"/>
              <a:t>udience </a:t>
            </a:r>
            <a:r>
              <a:rPr lang="en-US" dirty="0" smtClean="0"/>
              <a:t>is on your side</a:t>
            </a:r>
          </a:p>
          <a:p>
            <a:pPr lvl="1" eaLnBrk="1" hangingPunct="1">
              <a:defRPr/>
            </a:pPr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 smtClean="0"/>
              <a:t>want you to succeed</a:t>
            </a:r>
          </a:p>
          <a:p>
            <a:pPr lvl="1" eaLnBrk="1" hangingPunct="1">
              <a:defRPr/>
            </a:pPr>
            <a:r>
              <a:rPr lang="en-US" dirty="0"/>
              <a:t>L</a:t>
            </a:r>
            <a:r>
              <a:rPr lang="en-US" dirty="0" smtClean="0"/>
              <a:t>ook </a:t>
            </a:r>
            <a:r>
              <a:rPr lang="en-US" dirty="0" smtClean="0"/>
              <a:t>at them during </a:t>
            </a:r>
            <a:r>
              <a:rPr lang="en-US" dirty="0" smtClean="0"/>
              <a:t>talk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Butterflies are normal and good</a:t>
            </a:r>
          </a:p>
          <a:p>
            <a:pPr eaLnBrk="1" hangingPunct="1">
              <a:defRPr/>
            </a:pPr>
            <a:r>
              <a:rPr lang="en-US" dirty="0" smtClean="0"/>
              <a:t>Plan, prune and practice so you can relax</a:t>
            </a:r>
          </a:p>
          <a:p>
            <a:pPr eaLnBrk="1" hangingPunct="1">
              <a:defRPr/>
            </a:pPr>
            <a:r>
              <a:rPr lang="en-US" dirty="0" smtClean="0"/>
              <a:t>Messages</a:t>
            </a:r>
          </a:p>
          <a:p>
            <a:pPr lvl="1" eaLnBrk="1" hangingPunct="1">
              <a:defRPr/>
            </a:pPr>
            <a:r>
              <a:rPr lang="en-US" dirty="0" smtClean="0"/>
              <a:t>Focus on audience not you</a:t>
            </a:r>
          </a:p>
        </p:txBody>
      </p:sp>
    </p:spTree>
    <p:extLst>
      <p:ext uri="{BB962C8B-B14F-4D97-AF65-F5344CB8AC3E}">
        <p14:creationId xmlns:p14="http://schemas.microsoft.com/office/powerpoint/2010/main" val="2269417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Common Mistake - Tedium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Are you enjoying it?</a:t>
            </a:r>
          </a:p>
          <a:p>
            <a:pPr eaLnBrk="1" hangingPunct="1">
              <a:defRPr/>
            </a:pPr>
            <a:r>
              <a:rPr lang="en-US" dirty="0" smtClean="0"/>
              <a:t>Are you interested in them?</a:t>
            </a:r>
          </a:p>
          <a:p>
            <a:pPr eaLnBrk="1" hangingPunct="1">
              <a:defRPr/>
            </a:pPr>
            <a:r>
              <a:rPr lang="en-US" dirty="0" smtClean="0"/>
              <a:t>Occasional witticism is good</a:t>
            </a:r>
          </a:p>
          <a:p>
            <a:pPr lvl="1">
              <a:defRPr/>
            </a:pPr>
            <a:r>
              <a:rPr lang="en-US" dirty="0" smtClean="0"/>
              <a:t>A cartoon ...</a:t>
            </a:r>
          </a:p>
          <a:p>
            <a:pPr eaLnBrk="1" hangingPunct="1">
              <a:defRPr/>
            </a:pPr>
            <a:r>
              <a:rPr lang="en-US" dirty="0" smtClean="0"/>
              <a:t>Monotone!!!</a:t>
            </a:r>
          </a:p>
          <a:p>
            <a:pPr eaLnBrk="1" hangingPunct="1">
              <a:defRPr/>
            </a:pPr>
            <a:r>
              <a:rPr lang="en-US" dirty="0" smtClean="0"/>
              <a:t>Interact with them</a:t>
            </a:r>
          </a:p>
          <a:p>
            <a:pPr eaLnBrk="1" hangingPunct="1">
              <a:defRPr/>
            </a:pPr>
            <a:r>
              <a:rPr lang="en-US" dirty="0" smtClean="0"/>
              <a:t>Messages are </a:t>
            </a:r>
            <a:r>
              <a:rPr lang="en-US" dirty="0" smtClean="0"/>
              <a:t>key</a:t>
            </a:r>
            <a:r>
              <a:rPr lang="en-US" dirty="0" smtClean="0"/>
              <a:t>!</a:t>
            </a:r>
          </a:p>
        </p:txBody>
      </p:sp>
      <p:pic>
        <p:nvPicPr>
          <p:cNvPr id="2052" name="Picture 4" descr="http://www.presentationmagazine.com/newimages/keeping-the-audience-awa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86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Speed bumps</a:t>
            </a:r>
          </a:p>
          <a:p>
            <a:pPr eaLnBrk="1" hangingPunct="1">
              <a:defRPr/>
            </a:pPr>
            <a:r>
              <a:rPr lang="en-US" dirty="0" smtClean="0"/>
              <a:t>Don’t kill interest with detail</a:t>
            </a:r>
          </a:p>
          <a:p>
            <a:pPr lvl="1">
              <a:defRPr/>
            </a:pPr>
            <a:r>
              <a:rPr lang="en-US" dirty="0" smtClean="0"/>
              <a:t>Judging </a:t>
            </a:r>
            <a:r>
              <a:rPr lang="en-US" dirty="0" smtClean="0"/>
              <a:t>detail “level</a:t>
            </a:r>
            <a:r>
              <a:rPr lang="en-US" dirty="0" smtClean="0"/>
              <a:t>” is </a:t>
            </a:r>
            <a:r>
              <a:rPr lang="en-US" dirty="0" smtClean="0"/>
              <a:t>hard </a:t>
            </a:r>
            <a:r>
              <a:rPr lang="en-US" dirty="0" smtClean="0"/>
              <a:t>part</a:t>
            </a:r>
          </a:p>
          <a:p>
            <a:pPr eaLnBrk="1" hangingPunct="1">
              <a:defRPr/>
            </a:pPr>
            <a:r>
              <a:rPr lang="en-US" dirty="0" smtClean="0"/>
              <a:t>No preemptive apology</a:t>
            </a:r>
          </a:p>
          <a:p>
            <a:pPr eaLnBrk="1" hangingPunct="1">
              <a:defRPr/>
            </a:pPr>
            <a:r>
              <a:rPr lang="en-US" dirty="0" smtClean="0"/>
              <a:t>Talk tool - </a:t>
            </a:r>
            <a:r>
              <a:rPr lang="en-US" dirty="0" err="1" smtClean="0"/>
              <a:t>Powerpoint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452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Slides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Informs </a:t>
            </a:r>
            <a:r>
              <a:rPr lang="en-US" dirty="0" smtClean="0"/>
              <a:t>audience and </a:t>
            </a:r>
            <a:r>
              <a:rPr lang="en-US" dirty="0" smtClean="0"/>
              <a:t>focuses you</a:t>
            </a:r>
          </a:p>
          <a:p>
            <a:pPr eaLnBrk="1" hangingPunct="1">
              <a:defRPr/>
            </a:pPr>
            <a:r>
              <a:rPr lang="en-US" i="1" dirty="0" smtClean="0"/>
              <a:t>Use</a:t>
            </a:r>
            <a:r>
              <a:rPr lang="en-US" dirty="0" smtClean="0"/>
              <a:t> slides</a:t>
            </a:r>
          </a:p>
          <a:p>
            <a:pPr lvl="1">
              <a:defRPr/>
            </a:pPr>
            <a:r>
              <a:rPr lang="en-US" dirty="0" smtClean="0"/>
              <a:t>Support messages, say why there</a:t>
            </a:r>
          </a:p>
          <a:p>
            <a:pPr eaLnBrk="1" hangingPunct="1">
              <a:defRPr/>
            </a:pPr>
            <a:r>
              <a:rPr lang="en-US" dirty="0" smtClean="0"/>
              <a:t>Not “busy”</a:t>
            </a:r>
          </a:p>
          <a:p>
            <a:pPr eaLnBrk="1" hangingPunct="1">
              <a:defRPr/>
            </a:pPr>
            <a:r>
              <a:rPr lang="en-US" sz="1600" dirty="0" smtClean="0"/>
              <a:t>Size</a:t>
            </a:r>
          </a:p>
          <a:p>
            <a:pPr eaLnBrk="1" hangingPunct="1">
              <a:defRPr/>
            </a:pPr>
            <a:r>
              <a:rPr lang="en-US" dirty="0" smtClean="0"/>
              <a:t>Don’t write what you will say</a:t>
            </a:r>
          </a:p>
          <a:p>
            <a:pPr eaLnBrk="1" hangingPunct="1">
              <a:defRPr/>
            </a:pPr>
            <a:r>
              <a:rPr lang="en-US" dirty="0" smtClean="0"/>
              <a:t>Transitions</a:t>
            </a:r>
          </a:p>
          <a:p>
            <a:pPr lvl="1" eaLnBrk="1" hangingPunct="1">
              <a:defRPr/>
            </a:pPr>
            <a:r>
              <a:rPr lang="en-US" dirty="0" smtClean="0"/>
              <a:t>Physical movement of slides</a:t>
            </a:r>
          </a:p>
          <a:p>
            <a:pPr lvl="1" eaLnBrk="1" hangingPunct="1">
              <a:defRPr/>
            </a:pPr>
            <a:r>
              <a:rPr lang="en-US" dirty="0" smtClean="0"/>
              <a:t>Know what you will say</a:t>
            </a:r>
          </a:p>
        </p:txBody>
      </p:sp>
    </p:spTree>
    <p:extLst>
      <p:ext uri="{BB962C8B-B14F-4D97-AF65-F5344CB8AC3E}">
        <p14:creationId xmlns:p14="http://schemas.microsoft.com/office/powerpoint/2010/main" val="154258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Slides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57350"/>
            <a:ext cx="3810000" cy="3295650"/>
          </a:xfrm>
          <a:noFill/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Good</a:t>
            </a:r>
          </a:p>
          <a:p>
            <a:pPr lvl="1" eaLnBrk="1" hangingPunct="1"/>
            <a:r>
              <a:rPr lang="en-US" smtClean="0"/>
              <a:t>terse</a:t>
            </a:r>
          </a:p>
          <a:p>
            <a:pPr lvl="1" eaLnBrk="1" hangingPunct="1"/>
            <a:r>
              <a:rPr lang="en-US" smtClean="0"/>
              <a:t>phrases</a:t>
            </a:r>
          </a:p>
          <a:p>
            <a:pPr lvl="1" eaLnBrk="1" hangingPunct="1"/>
            <a:r>
              <a:rPr lang="en-US" smtClean="0"/>
              <a:t>bullets</a:t>
            </a:r>
          </a:p>
          <a:p>
            <a:pPr lvl="1" eaLnBrk="1" hangingPunct="1"/>
            <a:r>
              <a:rPr lang="en-US" smtClean="0"/>
              <a:t>highlight key points</a:t>
            </a:r>
          </a:p>
          <a:p>
            <a:pPr lvl="1" eaLnBrk="1" hangingPunct="1"/>
            <a:r>
              <a:rPr lang="en-US" smtClean="0"/>
              <a:t>graphs</a:t>
            </a:r>
          </a:p>
          <a:p>
            <a:pPr lvl="1" eaLnBrk="1" hangingPunct="1"/>
            <a:r>
              <a:rPr lang="en-US" smtClean="0"/>
              <a:t>pictures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57350"/>
            <a:ext cx="3810000" cy="3143250"/>
          </a:xfrm>
          <a:noFill/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Bad</a:t>
            </a:r>
          </a:p>
          <a:p>
            <a:pPr lvl="1" eaLnBrk="1" hangingPunct="1"/>
            <a:r>
              <a:rPr lang="en-US" smtClean="0"/>
              <a:t>verbose</a:t>
            </a:r>
          </a:p>
          <a:p>
            <a:pPr lvl="1" eaLnBrk="1" hangingPunct="1"/>
            <a:r>
              <a:rPr lang="en-US" smtClean="0"/>
              <a:t>compound sentences</a:t>
            </a:r>
          </a:p>
          <a:p>
            <a:pPr lvl="1" eaLnBrk="1" hangingPunct="1"/>
            <a:r>
              <a:rPr lang="en-US" smtClean="0"/>
              <a:t>paragraphs</a:t>
            </a:r>
          </a:p>
          <a:p>
            <a:pPr lvl="1" eaLnBrk="1" hangingPunct="1"/>
            <a:r>
              <a:rPr lang="en-US" smtClean="0"/>
              <a:t>unlabelled graphs</a:t>
            </a:r>
          </a:p>
          <a:p>
            <a:pPr lvl="1" eaLnBrk="1" hangingPunct="1"/>
            <a:r>
              <a:rPr lang="en-US" smtClean="0"/>
              <a:t>tables of numbers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09800" y="5181600"/>
            <a:ext cx="381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Arial" charset="0"/>
              <a:buChar char="•"/>
            </a:pPr>
            <a:r>
              <a:rPr lang="en-US" sz="2800" dirty="0"/>
              <a:t>Revise, revise, revise!</a:t>
            </a:r>
          </a:p>
        </p:txBody>
      </p:sp>
    </p:spTree>
    <p:extLst>
      <p:ext uri="{BB962C8B-B14F-4D97-AF65-F5344CB8AC3E}">
        <p14:creationId xmlns:p14="http://schemas.microsoft.com/office/powerpoint/2010/main" val="224615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Listen?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People fear public speaking</a:t>
            </a:r>
          </a:p>
          <a:p>
            <a:pPr>
              <a:defRPr/>
            </a:pPr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speak</a:t>
            </a:r>
          </a:p>
          <a:p>
            <a:pPr lvl="1">
              <a:defRPr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 smtClean="0"/>
              <a:t>class, work, </a:t>
            </a:r>
            <a:r>
              <a:rPr lang="en-US" dirty="0" smtClean="0"/>
              <a:t>job interviews, thesis </a:t>
            </a:r>
            <a:r>
              <a:rPr lang="en-US" dirty="0" smtClean="0"/>
              <a:t>defense</a:t>
            </a:r>
          </a:p>
          <a:p>
            <a:pPr>
              <a:defRPr/>
            </a:pPr>
            <a:r>
              <a:rPr lang="en-US" dirty="0" smtClean="0"/>
              <a:t>Another skill to </a:t>
            </a:r>
            <a:r>
              <a:rPr lang="en-US" dirty="0" smtClean="0"/>
              <a:t>learn</a:t>
            </a:r>
          </a:p>
          <a:p>
            <a:pPr lvl="1">
              <a:defRPr/>
            </a:pPr>
            <a:r>
              <a:rPr lang="en-US" dirty="0" smtClean="0"/>
              <a:t>Like designing a program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Enjoy!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Slides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Complex figures are ok</a:t>
            </a:r>
          </a:p>
          <a:p>
            <a:pPr lvl="1" eaLnBrk="1" hangingPunct="1">
              <a:defRPr/>
            </a:pPr>
            <a:r>
              <a:rPr lang="en-US" dirty="0" smtClean="0"/>
              <a:t>Spend </a:t>
            </a:r>
            <a:r>
              <a:rPr lang="en-US" dirty="0" smtClean="0"/>
              <a:t>time</a:t>
            </a:r>
          </a:p>
          <a:p>
            <a:pPr lvl="1" eaLnBrk="1" hangingPunct="1">
              <a:defRPr/>
            </a:pPr>
            <a:r>
              <a:rPr lang="en-US" dirty="0" smtClean="0"/>
              <a:t>Describe </a:t>
            </a:r>
            <a:r>
              <a:rPr lang="en-US" dirty="0" smtClean="0"/>
              <a:t>axes, then </a:t>
            </a:r>
            <a:r>
              <a:rPr lang="en-US" dirty="0" err="1" smtClean="0"/>
              <a:t>trendlines</a:t>
            </a:r>
            <a:r>
              <a:rPr lang="en-US" dirty="0" smtClean="0"/>
              <a:t>, then results</a:t>
            </a:r>
          </a:p>
          <a:p>
            <a:pPr lvl="1" eaLnBrk="1" hangingPunct="1">
              <a:defRPr/>
            </a:pPr>
            <a:r>
              <a:rPr lang="en-US" dirty="0" smtClean="0"/>
              <a:t>Point </a:t>
            </a:r>
            <a:r>
              <a:rPr lang="en-US" dirty="0" smtClean="0"/>
              <a:t>to spots</a:t>
            </a:r>
          </a:p>
          <a:p>
            <a:pPr eaLnBrk="1" hangingPunct="1">
              <a:defRPr/>
            </a:pPr>
            <a:r>
              <a:rPr lang="en-US" dirty="0" smtClean="0"/>
              <a:t>Tell them what to get from the figure!</a:t>
            </a:r>
          </a:p>
        </p:txBody>
      </p:sp>
    </p:spTree>
    <p:extLst>
      <p:ext uri="{BB962C8B-B14F-4D97-AF65-F5344CB8AC3E}">
        <p14:creationId xmlns:p14="http://schemas.microsoft.com/office/powerpoint/2010/main" val="4286055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Messages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Audience</a:t>
            </a:r>
          </a:p>
          <a:p>
            <a:pPr eaLnBrk="1" hangingPunct="1">
              <a:defRPr/>
            </a:pPr>
            <a:r>
              <a:rPr lang="en-US" dirty="0" smtClean="0"/>
              <a:t>Backwards</a:t>
            </a:r>
          </a:p>
          <a:p>
            <a:pPr eaLnBrk="1" hangingPunct="1">
              <a:defRPr/>
            </a:pPr>
            <a:r>
              <a:rPr lang="en-US" dirty="0" smtClean="0"/>
              <a:t>Topic Tree</a:t>
            </a:r>
          </a:p>
          <a:p>
            <a:pPr eaLnBrk="1" hangingPunct="1">
              <a:defRPr/>
            </a:pPr>
            <a:r>
              <a:rPr lang="en-US" dirty="0" smtClean="0"/>
              <a:t>Plan, prune, practice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Enjoy</a:t>
            </a:r>
          </a:p>
        </p:txBody>
      </p:sp>
    </p:spTree>
    <p:extLst>
      <p:ext uri="{BB962C8B-B14F-4D97-AF65-F5344CB8AC3E}">
        <p14:creationId xmlns:p14="http://schemas.microsoft.com/office/powerpoint/2010/main" val="2748294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How to Give a Talk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865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Main Messages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Giving a talk is like ... </a:t>
            </a:r>
          </a:p>
          <a:p>
            <a:pPr eaLnBrk="1" hangingPunct="1">
              <a:defRPr/>
            </a:pPr>
            <a:r>
              <a:rPr lang="en-US" dirty="0" smtClean="0"/>
              <a:t>Know your audience</a:t>
            </a:r>
          </a:p>
          <a:p>
            <a:pPr eaLnBrk="1" hangingPunct="1">
              <a:defRPr/>
            </a:pPr>
            <a:r>
              <a:rPr lang="en-US" dirty="0" smtClean="0"/>
              <a:t>Start with message audience will receive</a:t>
            </a:r>
          </a:p>
          <a:p>
            <a:pPr eaLnBrk="1" hangingPunct="1">
              <a:defRPr/>
            </a:pPr>
            <a:r>
              <a:rPr lang="en-US" dirty="0" smtClean="0"/>
              <a:t>Prepare </a:t>
            </a:r>
            <a:r>
              <a:rPr lang="en-US" dirty="0" smtClean="0"/>
              <a:t>topic </a:t>
            </a:r>
            <a:r>
              <a:rPr lang="en-US" dirty="0" smtClean="0"/>
              <a:t>tree</a:t>
            </a:r>
          </a:p>
          <a:p>
            <a:pPr eaLnBrk="1" hangingPunct="1">
              <a:defRPr/>
            </a:pPr>
            <a:r>
              <a:rPr lang="en-US" dirty="0" smtClean="0"/>
              <a:t>Know common mistakes</a:t>
            </a:r>
          </a:p>
        </p:txBody>
      </p:sp>
    </p:spTree>
    <p:extLst>
      <p:ext uri="{BB962C8B-B14F-4D97-AF65-F5344CB8AC3E}">
        <p14:creationId xmlns:p14="http://schemas.microsoft.com/office/powerpoint/2010/main" val="6901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Giving a Talk is Like 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Stuff you already know… planning, program design, writing, teaching, learning …</a:t>
            </a:r>
          </a:p>
          <a:p>
            <a:pPr eaLnBrk="1" hangingPunct="1">
              <a:defRPr/>
            </a:pPr>
            <a:r>
              <a:rPr lang="en-US" dirty="0" smtClean="0"/>
              <a:t>Can read books</a:t>
            </a:r>
          </a:p>
          <a:p>
            <a:pPr lvl="1" eaLnBrk="1" hangingPunct="1">
              <a:defRPr/>
            </a:pPr>
            <a:r>
              <a:rPr lang="en-US" dirty="0" smtClean="0"/>
              <a:t>“Preparing Instructional Objectives” by </a:t>
            </a:r>
            <a:r>
              <a:rPr lang="en-US" dirty="0" err="1" smtClean="0"/>
              <a:t>Mager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“Handbook of Technical Writing” by </a:t>
            </a:r>
            <a:r>
              <a:rPr lang="en-US" dirty="0" err="1" smtClean="0"/>
              <a:t>Brusaw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“The Elements of Style” by </a:t>
            </a:r>
            <a:r>
              <a:rPr lang="en-US" dirty="0" err="1" smtClean="0"/>
              <a:t>Strunk</a:t>
            </a:r>
            <a:r>
              <a:rPr lang="en-US" dirty="0" smtClean="0"/>
              <a:t> and White</a:t>
            </a:r>
          </a:p>
          <a:p>
            <a:pPr lvl="1" eaLnBrk="1" hangingPunct="1">
              <a:defRPr/>
            </a:pPr>
            <a:r>
              <a:rPr lang="en-US" dirty="0" smtClean="0"/>
              <a:t>...</a:t>
            </a:r>
          </a:p>
          <a:p>
            <a:pPr eaLnBrk="1" hangingPunct="1">
              <a:defRPr/>
            </a:pPr>
            <a:r>
              <a:rPr lang="en-US" dirty="0" smtClean="0"/>
              <a:t>Have some skills (e.g., can speak)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/>
              <a:t>you need </a:t>
            </a:r>
            <a:r>
              <a:rPr lang="en-US" dirty="0" smtClean="0"/>
              <a:t>to refine and new </a:t>
            </a:r>
            <a:r>
              <a:rPr lang="en-US" dirty="0" smtClean="0"/>
              <a:t>skills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2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Know Your Audience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What do they know/believe?</a:t>
            </a:r>
          </a:p>
          <a:p>
            <a:pPr lvl="1">
              <a:defRPr/>
            </a:pPr>
            <a:r>
              <a:rPr lang="en-US" dirty="0" smtClean="0"/>
              <a:t>Talk </a:t>
            </a:r>
            <a:r>
              <a:rPr lang="en-US" dirty="0" smtClean="0"/>
              <a:t>at </a:t>
            </a:r>
            <a:r>
              <a:rPr lang="en-US" dirty="0" smtClean="0"/>
              <a:t>right </a:t>
            </a:r>
            <a:r>
              <a:rPr lang="en-US" dirty="0" smtClean="0"/>
              <a:t>level</a:t>
            </a:r>
          </a:p>
          <a:p>
            <a:pPr lvl="1">
              <a:defRPr/>
            </a:pPr>
            <a:r>
              <a:rPr lang="en-US" dirty="0" smtClean="0"/>
              <a:t>Use </a:t>
            </a:r>
            <a:r>
              <a:rPr lang="en-US" dirty="0" smtClean="0"/>
              <a:t>the right means</a:t>
            </a:r>
          </a:p>
          <a:p>
            <a:pPr>
              <a:defRPr/>
            </a:pPr>
            <a:r>
              <a:rPr lang="en-US" dirty="0" smtClean="0"/>
              <a:t>They will be mixed</a:t>
            </a:r>
          </a:p>
          <a:p>
            <a:pPr lvl="1">
              <a:defRPr/>
            </a:pPr>
            <a:r>
              <a:rPr lang="en-US" dirty="0"/>
              <a:t>S</a:t>
            </a:r>
            <a:r>
              <a:rPr lang="en-US" dirty="0" smtClean="0"/>
              <a:t>o </a:t>
            </a:r>
            <a:r>
              <a:rPr lang="en-US" dirty="0" smtClean="0"/>
              <a:t>deal with it!</a:t>
            </a:r>
          </a:p>
          <a:p>
            <a:pPr>
              <a:defRPr/>
            </a:pPr>
            <a:r>
              <a:rPr lang="en-US" dirty="0" smtClean="0"/>
              <a:t>Interest</a:t>
            </a:r>
          </a:p>
          <a:p>
            <a:pPr lvl="1">
              <a:defRPr/>
            </a:pPr>
            <a:r>
              <a:rPr lang="en-US" dirty="0"/>
              <a:t>I</a:t>
            </a:r>
            <a:r>
              <a:rPr lang="en-US" dirty="0" smtClean="0"/>
              <a:t>nform</a:t>
            </a:r>
            <a:endParaRPr lang="en-US" dirty="0" smtClean="0"/>
          </a:p>
          <a:p>
            <a:pPr lvl="1">
              <a:defRPr/>
            </a:pPr>
            <a:r>
              <a:rPr lang="en-US" dirty="0"/>
              <a:t>P</a:t>
            </a:r>
            <a:r>
              <a:rPr lang="en-US" dirty="0" smtClean="0"/>
              <a:t>ersuade </a:t>
            </a:r>
            <a:r>
              <a:rPr lang="en-US" dirty="0" smtClean="0"/>
              <a:t>-- change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xpose </a:t>
            </a:r>
            <a:r>
              <a:rPr lang="en-US" dirty="0" smtClean="0"/>
              <a:t>a structure</a:t>
            </a:r>
          </a:p>
        </p:txBody>
      </p:sp>
    </p:spTree>
    <p:extLst>
      <p:ext uri="{BB962C8B-B14F-4D97-AF65-F5344CB8AC3E}">
        <p14:creationId xmlns:p14="http://schemas.microsoft.com/office/powerpoint/2010/main" val="32402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534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Focus on </a:t>
            </a:r>
            <a:r>
              <a:rPr lang="en-US" dirty="0" smtClean="0"/>
              <a:t>Audience Receiving </a:t>
            </a:r>
            <a:r>
              <a:rPr lang="en-US" dirty="0" smtClean="0"/>
              <a:t>Messages</a:t>
            </a:r>
          </a:p>
        </p:txBody>
      </p:sp>
      <p:grpSp>
        <p:nvGrpSpPr>
          <p:cNvPr id="1028" name="Group 13"/>
          <p:cNvGrpSpPr>
            <a:grpSpLocks/>
          </p:cNvGrpSpPr>
          <p:nvPr/>
        </p:nvGrpSpPr>
        <p:grpSpPr bwMode="auto">
          <a:xfrm>
            <a:off x="4648200" y="1752600"/>
            <a:ext cx="1062038" cy="2439988"/>
            <a:chOff x="2928" y="1104"/>
            <a:chExt cx="669" cy="1537"/>
          </a:xfrm>
        </p:grpSpPr>
        <p:grpSp>
          <p:nvGrpSpPr>
            <p:cNvPr id="1054" name="Group 9"/>
            <p:cNvGrpSpPr>
              <a:grpSpLocks/>
            </p:cNvGrpSpPr>
            <p:nvPr/>
          </p:nvGrpSpPr>
          <p:grpSpPr bwMode="auto">
            <a:xfrm>
              <a:off x="2928" y="1311"/>
              <a:ext cx="669" cy="1330"/>
              <a:chOff x="2928" y="1311"/>
              <a:chExt cx="669" cy="1330"/>
            </a:xfrm>
          </p:grpSpPr>
          <p:sp>
            <p:nvSpPr>
              <p:cNvPr id="1058" name="Freeform 3"/>
              <p:cNvSpPr>
                <a:spLocks/>
              </p:cNvSpPr>
              <p:nvPr/>
            </p:nvSpPr>
            <p:spPr bwMode="auto">
              <a:xfrm>
                <a:off x="3121" y="1385"/>
                <a:ext cx="263" cy="291"/>
              </a:xfrm>
              <a:custGeom>
                <a:avLst/>
                <a:gdLst>
                  <a:gd name="T0" fmla="*/ 125 w 263"/>
                  <a:gd name="T1" fmla="*/ 67 h 291"/>
                  <a:gd name="T2" fmla="*/ 148 w 263"/>
                  <a:gd name="T3" fmla="*/ 37 h 291"/>
                  <a:gd name="T4" fmla="*/ 180 w 263"/>
                  <a:gd name="T5" fmla="*/ 15 h 291"/>
                  <a:gd name="T6" fmla="*/ 209 w 263"/>
                  <a:gd name="T7" fmla="*/ 0 h 291"/>
                  <a:gd name="T8" fmla="*/ 232 w 263"/>
                  <a:gd name="T9" fmla="*/ 4 h 291"/>
                  <a:gd name="T10" fmla="*/ 248 w 263"/>
                  <a:gd name="T11" fmla="*/ 20 h 291"/>
                  <a:gd name="T12" fmla="*/ 262 w 263"/>
                  <a:gd name="T13" fmla="*/ 71 h 291"/>
                  <a:gd name="T14" fmla="*/ 256 w 263"/>
                  <a:gd name="T15" fmla="*/ 129 h 291"/>
                  <a:gd name="T16" fmla="*/ 243 w 263"/>
                  <a:gd name="T17" fmla="*/ 184 h 291"/>
                  <a:gd name="T18" fmla="*/ 228 w 263"/>
                  <a:gd name="T19" fmla="*/ 227 h 291"/>
                  <a:gd name="T20" fmla="*/ 199 w 263"/>
                  <a:gd name="T21" fmla="*/ 272 h 291"/>
                  <a:gd name="T22" fmla="*/ 175 w 263"/>
                  <a:gd name="T23" fmla="*/ 290 h 291"/>
                  <a:gd name="T24" fmla="*/ 141 w 263"/>
                  <a:gd name="T25" fmla="*/ 290 h 291"/>
                  <a:gd name="T26" fmla="*/ 106 w 263"/>
                  <a:gd name="T27" fmla="*/ 277 h 291"/>
                  <a:gd name="T28" fmla="*/ 89 w 263"/>
                  <a:gd name="T29" fmla="*/ 245 h 291"/>
                  <a:gd name="T30" fmla="*/ 80 w 263"/>
                  <a:gd name="T31" fmla="*/ 205 h 291"/>
                  <a:gd name="T32" fmla="*/ 83 w 263"/>
                  <a:gd name="T33" fmla="*/ 154 h 291"/>
                  <a:gd name="T34" fmla="*/ 4 w 263"/>
                  <a:gd name="T35" fmla="*/ 160 h 291"/>
                  <a:gd name="T36" fmla="*/ 0 w 263"/>
                  <a:gd name="T37" fmla="*/ 138 h 291"/>
                  <a:gd name="T38" fmla="*/ 91 w 263"/>
                  <a:gd name="T39" fmla="*/ 129 h 291"/>
                  <a:gd name="T40" fmla="*/ 114 w 263"/>
                  <a:gd name="T41" fmla="*/ 77 h 291"/>
                  <a:gd name="T42" fmla="*/ 125 w 263"/>
                  <a:gd name="T43" fmla="*/ 67 h 29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3"/>
                  <a:gd name="T67" fmla="*/ 0 h 291"/>
                  <a:gd name="T68" fmla="*/ 263 w 263"/>
                  <a:gd name="T69" fmla="*/ 291 h 29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3" h="291">
                    <a:moveTo>
                      <a:pt x="125" y="67"/>
                    </a:moveTo>
                    <a:lnTo>
                      <a:pt x="148" y="37"/>
                    </a:lnTo>
                    <a:lnTo>
                      <a:pt x="180" y="15"/>
                    </a:lnTo>
                    <a:lnTo>
                      <a:pt x="209" y="0"/>
                    </a:lnTo>
                    <a:lnTo>
                      <a:pt x="232" y="4"/>
                    </a:lnTo>
                    <a:lnTo>
                      <a:pt x="248" y="20"/>
                    </a:lnTo>
                    <a:lnTo>
                      <a:pt x="262" y="71"/>
                    </a:lnTo>
                    <a:lnTo>
                      <a:pt x="256" y="129"/>
                    </a:lnTo>
                    <a:lnTo>
                      <a:pt x="243" y="184"/>
                    </a:lnTo>
                    <a:lnTo>
                      <a:pt x="228" y="227"/>
                    </a:lnTo>
                    <a:lnTo>
                      <a:pt x="199" y="272"/>
                    </a:lnTo>
                    <a:lnTo>
                      <a:pt x="175" y="290"/>
                    </a:lnTo>
                    <a:lnTo>
                      <a:pt x="141" y="290"/>
                    </a:lnTo>
                    <a:lnTo>
                      <a:pt x="106" y="277"/>
                    </a:lnTo>
                    <a:lnTo>
                      <a:pt x="89" y="245"/>
                    </a:lnTo>
                    <a:lnTo>
                      <a:pt x="80" y="205"/>
                    </a:lnTo>
                    <a:lnTo>
                      <a:pt x="83" y="154"/>
                    </a:lnTo>
                    <a:lnTo>
                      <a:pt x="4" y="160"/>
                    </a:lnTo>
                    <a:lnTo>
                      <a:pt x="0" y="138"/>
                    </a:lnTo>
                    <a:lnTo>
                      <a:pt x="91" y="129"/>
                    </a:lnTo>
                    <a:lnTo>
                      <a:pt x="114" y="77"/>
                    </a:lnTo>
                    <a:lnTo>
                      <a:pt x="125" y="6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4"/>
              <p:cNvSpPr>
                <a:spLocks/>
              </p:cNvSpPr>
              <p:nvPr/>
            </p:nvSpPr>
            <p:spPr bwMode="auto">
              <a:xfrm>
                <a:off x="3295" y="1311"/>
                <a:ext cx="302" cy="466"/>
              </a:xfrm>
              <a:custGeom>
                <a:avLst/>
                <a:gdLst>
                  <a:gd name="T0" fmla="*/ 125 w 302"/>
                  <a:gd name="T1" fmla="*/ 11 h 466"/>
                  <a:gd name="T2" fmla="*/ 88 w 302"/>
                  <a:gd name="T3" fmla="*/ 0 h 466"/>
                  <a:gd name="T4" fmla="*/ 57 w 302"/>
                  <a:gd name="T5" fmla="*/ 2 h 466"/>
                  <a:gd name="T6" fmla="*/ 34 w 302"/>
                  <a:gd name="T7" fmla="*/ 18 h 466"/>
                  <a:gd name="T8" fmla="*/ 19 w 302"/>
                  <a:gd name="T9" fmla="*/ 45 h 466"/>
                  <a:gd name="T10" fmla="*/ 25 w 302"/>
                  <a:gd name="T11" fmla="*/ 72 h 466"/>
                  <a:gd name="T12" fmla="*/ 46 w 302"/>
                  <a:gd name="T13" fmla="*/ 72 h 466"/>
                  <a:gd name="T14" fmla="*/ 40 w 302"/>
                  <a:gd name="T15" fmla="*/ 50 h 466"/>
                  <a:gd name="T16" fmla="*/ 57 w 302"/>
                  <a:gd name="T17" fmla="*/ 30 h 466"/>
                  <a:gd name="T18" fmla="*/ 74 w 302"/>
                  <a:gd name="T19" fmla="*/ 22 h 466"/>
                  <a:gd name="T20" fmla="*/ 102 w 302"/>
                  <a:gd name="T21" fmla="*/ 30 h 466"/>
                  <a:gd name="T22" fmla="*/ 91 w 302"/>
                  <a:gd name="T23" fmla="*/ 52 h 466"/>
                  <a:gd name="T24" fmla="*/ 88 w 302"/>
                  <a:gd name="T25" fmla="*/ 72 h 466"/>
                  <a:gd name="T26" fmla="*/ 91 w 302"/>
                  <a:gd name="T27" fmla="*/ 89 h 466"/>
                  <a:gd name="T28" fmla="*/ 120 w 302"/>
                  <a:gd name="T29" fmla="*/ 97 h 466"/>
                  <a:gd name="T30" fmla="*/ 150 w 302"/>
                  <a:gd name="T31" fmla="*/ 91 h 466"/>
                  <a:gd name="T32" fmla="*/ 156 w 302"/>
                  <a:gd name="T33" fmla="*/ 78 h 466"/>
                  <a:gd name="T34" fmla="*/ 188 w 302"/>
                  <a:gd name="T35" fmla="*/ 113 h 466"/>
                  <a:gd name="T36" fmla="*/ 207 w 302"/>
                  <a:gd name="T37" fmla="*/ 152 h 466"/>
                  <a:gd name="T38" fmla="*/ 233 w 302"/>
                  <a:gd name="T39" fmla="*/ 203 h 466"/>
                  <a:gd name="T40" fmla="*/ 250 w 302"/>
                  <a:gd name="T41" fmla="*/ 247 h 466"/>
                  <a:gd name="T42" fmla="*/ 258 w 302"/>
                  <a:gd name="T43" fmla="*/ 290 h 466"/>
                  <a:gd name="T44" fmla="*/ 252 w 302"/>
                  <a:gd name="T45" fmla="*/ 312 h 466"/>
                  <a:gd name="T46" fmla="*/ 222 w 302"/>
                  <a:gd name="T47" fmla="*/ 341 h 466"/>
                  <a:gd name="T48" fmla="*/ 159 w 302"/>
                  <a:gd name="T49" fmla="*/ 365 h 466"/>
                  <a:gd name="T50" fmla="*/ 125 w 302"/>
                  <a:gd name="T51" fmla="*/ 375 h 466"/>
                  <a:gd name="T52" fmla="*/ 91 w 302"/>
                  <a:gd name="T53" fmla="*/ 381 h 466"/>
                  <a:gd name="T54" fmla="*/ 40 w 302"/>
                  <a:gd name="T55" fmla="*/ 402 h 466"/>
                  <a:gd name="T56" fmla="*/ 2 w 302"/>
                  <a:gd name="T57" fmla="*/ 415 h 466"/>
                  <a:gd name="T58" fmla="*/ 0 w 302"/>
                  <a:gd name="T59" fmla="*/ 441 h 466"/>
                  <a:gd name="T60" fmla="*/ 19 w 302"/>
                  <a:gd name="T61" fmla="*/ 460 h 466"/>
                  <a:gd name="T62" fmla="*/ 42 w 302"/>
                  <a:gd name="T63" fmla="*/ 465 h 466"/>
                  <a:gd name="T64" fmla="*/ 76 w 302"/>
                  <a:gd name="T65" fmla="*/ 448 h 466"/>
                  <a:gd name="T66" fmla="*/ 156 w 302"/>
                  <a:gd name="T67" fmla="*/ 408 h 466"/>
                  <a:gd name="T68" fmla="*/ 222 w 302"/>
                  <a:gd name="T69" fmla="*/ 379 h 466"/>
                  <a:gd name="T70" fmla="*/ 267 w 302"/>
                  <a:gd name="T71" fmla="*/ 348 h 466"/>
                  <a:gd name="T72" fmla="*/ 298 w 302"/>
                  <a:gd name="T73" fmla="*/ 320 h 466"/>
                  <a:gd name="T74" fmla="*/ 301 w 302"/>
                  <a:gd name="T75" fmla="*/ 286 h 466"/>
                  <a:gd name="T76" fmla="*/ 284 w 302"/>
                  <a:gd name="T77" fmla="*/ 241 h 466"/>
                  <a:gd name="T78" fmla="*/ 250 w 302"/>
                  <a:gd name="T79" fmla="*/ 175 h 466"/>
                  <a:gd name="T80" fmla="*/ 218 w 302"/>
                  <a:gd name="T81" fmla="*/ 119 h 466"/>
                  <a:gd name="T82" fmla="*/ 178 w 302"/>
                  <a:gd name="T83" fmla="*/ 61 h 466"/>
                  <a:gd name="T84" fmla="*/ 148 w 302"/>
                  <a:gd name="T85" fmla="*/ 27 h 466"/>
                  <a:gd name="T86" fmla="*/ 110 w 302"/>
                  <a:gd name="T87" fmla="*/ 11 h 466"/>
                  <a:gd name="T88" fmla="*/ 125 w 302"/>
                  <a:gd name="T89" fmla="*/ 11 h 4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02"/>
                  <a:gd name="T136" fmla="*/ 0 h 466"/>
                  <a:gd name="T137" fmla="*/ 302 w 302"/>
                  <a:gd name="T138" fmla="*/ 466 h 46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02" h="466">
                    <a:moveTo>
                      <a:pt x="125" y="11"/>
                    </a:moveTo>
                    <a:lnTo>
                      <a:pt x="88" y="0"/>
                    </a:lnTo>
                    <a:lnTo>
                      <a:pt x="57" y="2"/>
                    </a:lnTo>
                    <a:lnTo>
                      <a:pt x="34" y="18"/>
                    </a:lnTo>
                    <a:lnTo>
                      <a:pt x="19" y="45"/>
                    </a:lnTo>
                    <a:lnTo>
                      <a:pt x="25" y="72"/>
                    </a:lnTo>
                    <a:lnTo>
                      <a:pt x="46" y="72"/>
                    </a:lnTo>
                    <a:lnTo>
                      <a:pt x="40" y="50"/>
                    </a:lnTo>
                    <a:lnTo>
                      <a:pt x="57" y="30"/>
                    </a:lnTo>
                    <a:lnTo>
                      <a:pt x="74" y="22"/>
                    </a:lnTo>
                    <a:lnTo>
                      <a:pt x="102" y="30"/>
                    </a:lnTo>
                    <a:lnTo>
                      <a:pt x="91" y="52"/>
                    </a:lnTo>
                    <a:lnTo>
                      <a:pt x="88" y="72"/>
                    </a:lnTo>
                    <a:lnTo>
                      <a:pt x="91" y="89"/>
                    </a:lnTo>
                    <a:lnTo>
                      <a:pt x="120" y="97"/>
                    </a:lnTo>
                    <a:lnTo>
                      <a:pt x="150" y="91"/>
                    </a:lnTo>
                    <a:lnTo>
                      <a:pt x="156" y="78"/>
                    </a:lnTo>
                    <a:lnTo>
                      <a:pt x="188" y="113"/>
                    </a:lnTo>
                    <a:lnTo>
                      <a:pt x="207" y="152"/>
                    </a:lnTo>
                    <a:lnTo>
                      <a:pt x="233" y="203"/>
                    </a:lnTo>
                    <a:lnTo>
                      <a:pt x="250" y="247"/>
                    </a:lnTo>
                    <a:lnTo>
                      <a:pt x="258" y="290"/>
                    </a:lnTo>
                    <a:lnTo>
                      <a:pt x="252" y="312"/>
                    </a:lnTo>
                    <a:lnTo>
                      <a:pt x="222" y="341"/>
                    </a:lnTo>
                    <a:lnTo>
                      <a:pt x="159" y="365"/>
                    </a:lnTo>
                    <a:lnTo>
                      <a:pt x="125" y="375"/>
                    </a:lnTo>
                    <a:lnTo>
                      <a:pt x="91" y="381"/>
                    </a:lnTo>
                    <a:lnTo>
                      <a:pt x="40" y="402"/>
                    </a:lnTo>
                    <a:lnTo>
                      <a:pt x="2" y="415"/>
                    </a:lnTo>
                    <a:lnTo>
                      <a:pt x="0" y="441"/>
                    </a:lnTo>
                    <a:lnTo>
                      <a:pt x="19" y="460"/>
                    </a:lnTo>
                    <a:lnTo>
                      <a:pt x="42" y="465"/>
                    </a:lnTo>
                    <a:lnTo>
                      <a:pt x="76" y="448"/>
                    </a:lnTo>
                    <a:lnTo>
                      <a:pt x="156" y="408"/>
                    </a:lnTo>
                    <a:lnTo>
                      <a:pt x="222" y="379"/>
                    </a:lnTo>
                    <a:lnTo>
                      <a:pt x="267" y="348"/>
                    </a:lnTo>
                    <a:lnTo>
                      <a:pt x="298" y="320"/>
                    </a:lnTo>
                    <a:lnTo>
                      <a:pt x="301" y="286"/>
                    </a:lnTo>
                    <a:lnTo>
                      <a:pt x="284" y="241"/>
                    </a:lnTo>
                    <a:lnTo>
                      <a:pt x="250" y="175"/>
                    </a:lnTo>
                    <a:lnTo>
                      <a:pt x="218" y="119"/>
                    </a:lnTo>
                    <a:lnTo>
                      <a:pt x="178" y="61"/>
                    </a:lnTo>
                    <a:lnTo>
                      <a:pt x="148" y="27"/>
                    </a:lnTo>
                    <a:lnTo>
                      <a:pt x="110" y="11"/>
                    </a:lnTo>
                    <a:lnTo>
                      <a:pt x="12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5"/>
              <p:cNvSpPr>
                <a:spLocks/>
              </p:cNvSpPr>
              <p:nvPr/>
            </p:nvSpPr>
            <p:spPr bwMode="auto">
              <a:xfrm>
                <a:off x="3154" y="1697"/>
                <a:ext cx="159" cy="437"/>
              </a:xfrm>
              <a:custGeom>
                <a:avLst/>
                <a:gdLst>
                  <a:gd name="T0" fmla="*/ 148 w 159"/>
                  <a:gd name="T1" fmla="*/ 34 h 437"/>
                  <a:gd name="T2" fmla="*/ 142 w 159"/>
                  <a:gd name="T3" fmla="*/ 11 h 437"/>
                  <a:gd name="T4" fmla="*/ 117 w 159"/>
                  <a:gd name="T5" fmla="*/ 0 h 437"/>
                  <a:gd name="T6" fmla="*/ 95 w 159"/>
                  <a:gd name="T7" fmla="*/ 0 h 437"/>
                  <a:gd name="T8" fmla="*/ 67 w 159"/>
                  <a:gd name="T9" fmla="*/ 16 h 437"/>
                  <a:gd name="T10" fmla="*/ 40 w 159"/>
                  <a:gd name="T11" fmla="*/ 56 h 437"/>
                  <a:gd name="T12" fmla="*/ 21 w 159"/>
                  <a:gd name="T13" fmla="*/ 97 h 437"/>
                  <a:gd name="T14" fmla="*/ 12 w 159"/>
                  <a:gd name="T15" fmla="*/ 152 h 437"/>
                  <a:gd name="T16" fmla="*/ 4 w 159"/>
                  <a:gd name="T17" fmla="*/ 217 h 437"/>
                  <a:gd name="T18" fmla="*/ 0 w 159"/>
                  <a:gd name="T19" fmla="*/ 280 h 437"/>
                  <a:gd name="T20" fmla="*/ 0 w 159"/>
                  <a:gd name="T21" fmla="*/ 362 h 437"/>
                  <a:gd name="T22" fmla="*/ 12 w 159"/>
                  <a:gd name="T23" fmla="*/ 412 h 437"/>
                  <a:gd name="T24" fmla="*/ 32 w 159"/>
                  <a:gd name="T25" fmla="*/ 430 h 437"/>
                  <a:gd name="T26" fmla="*/ 68 w 159"/>
                  <a:gd name="T27" fmla="*/ 436 h 437"/>
                  <a:gd name="T28" fmla="*/ 106 w 159"/>
                  <a:gd name="T29" fmla="*/ 434 h 437"/>
                  <a:gd name="T30" fmla="*/ 126 w 159"/>
                  <a:gd name="T31" fmla="*/ 412 h 437"/>
                  <a:gd name="T32" fmla="*/ 136 w 159"/>
                  <a:gd name="T33" fmla="*/ 373 h 437"/>
                  <a:gd name="T34" fmla="*/ 146 w 159"/>
                  <a:gd name="T35" fmla="*/ 334 h 437"/>
                  <a:gd name="T36" fmla="*/ 154 w 159"/>
                  <a:gd name="T37" fmla="*/ 263 h 437"/>
                  <a:gd name="T38" fmla="*/ 158 w 159"/>
                  <a:gd name="T39" fmla="*/ 184 h 437"/>
                  <a:gd name="T40" fmla="*/ 158 w 159"/>
                  <a:gd name="T41" fmla="*/ 91 h 437"/>
                  <a:gd name="T42" fmla="*/ 148 w 159"/>
                  <a:gd name="T43" fmla="*/ 50 h 437"/>
                  <a:gd name="T44" fmla="*/ 148 w 159"/>
                  <a:gd name="T45" fmla="*/ 34 h 4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9"/>
                  <a:gd name="T70" fmla="*/ 0 h 437"/>
                  <a:gd name="T71" fmla="*/ 159 w 159"/>
                  <a:gd name="T72" fmla="*/ 437 h 4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9" h="437">
                    <a:moveTo>
                      <a:pt x="148" y="34"/>
                    </a:moveTo>
                    <a:lnTo>
                      <a:pt x="142" y="11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67" y="16"/>
                    </a:lnTo>
                    <a:lnTo>
                      <a:pt x="40" y="56"/>
                    </a:lnTo>
                    <a:lnTo>
                      <a:pt x="21" y="97"/>
                    </a:lnTo>
                    <a:lnTo>
                      <a:pt x="12" y="152"/>
                    </a:lnTo>
                    <a:lnTo>
                      <a:pt x="4" y="217"/>
                    </a:lnTo>
                    <a:lnTo>
                      <a:pt x="0" y="280"/>
                    </a:lnTo>
                    <a:lnTo>
                      <a:pt x="0" y="362"/>
                    </a:lnTo>
                    <a:lnTo>
                      <a:pt x="12" y="412"/>
                    </a:lnTo>
                    <a:lnTo>
                      <a:pt x="32" y="430"/>
                    </a:lnTo>
                    <a:lnTo>
                      <a:pt x="68" y="436"/>
                    </a:lnTo>
                    <a:lnTo>
                      <a:pt x="106" y="434"/>
                    </a:lnTo>
                    <a:lnTo>
                      <a:pt x="126" y="412"/>
                    </a:lnTo>
                    <a:lnTo>
                      <a:pt x="136" y="373"/>
                    </a:lnTo>
                    <a:lnTo>
                      <a:pt x="146" y="334"/>
                    </a:lnTo>
                    <a:lnTo>
                      <a:pt x="154" y="263"/>
                    </a:lnTo>
                    <a:lnTo>
                      <a:pt x="158" y="184"/>
                    </a:lnTo>
                    <a:lnTo>
                      <a:pt x="158" y="91"/>
                    </a:lnTo>
                    <a:lnTo>
                      <a:pt x="148" y="50"/>
                    </a:lnTo>
                    <a:lnTo>
                      <a:pt x="148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6"/>
              <p:cNvSpPr>
                <a:spLocks/>
              </p:cNvSpPr>
              <p:nvPr/>
            </p:nvSpPr>
            <p:spPr bwMode="auto">
              <a:xfrm>
                <a:off x="2999" y="1709"/>
                <a:ext cx="241" cy="336"/>
              </a:xfrm>
              <a:custGeom>
                <a:avLst/>
                <a:gdLst>
                  <a:gd name="T0" fmla="*/ 227 w 241"/>
                  <a:gd name="T1" fmla="*/ 0 h 336"/>
                  <a:gd name="T2" fmla="*/ 178 w 241"/>
                  <a:gd name="T3" fmla="*/ 6 h 336"/>
                  <a:gd name="T4" fmla="*/ 127 w 241"/>
                  <a:gd name="T5" fmla="*/ 15 h 336"/>
                  <a:gd name="T6" fmla="*/ 74 w 241"/>
                  <a:gd name="T7" fmla="*/ 44 h 336"/>
                  <a:gd name="T8" fmla="*/ 36 w 241"/>
                  <a:gd name="T9" fmla="*/ 67 h 336"/>
                  <a:gd name="T10" fmla="*/ 11 w 241"/>
                  <a:gd name="T11" fmla="*/ 99 h 336"/>
                  <a:gd name="T12" fmla="*/ 0 w 241"/>
                  <a:gd name="T13" fmla="*/ 117 h 336"/>
                  <a:gd name="T14" fmla="*/ 23 w 241"/>
                  <a:gd name="T15" fmla="*/ 172 h 336"/>
                  <a:gd name="T16" fmla="*/ 59 w 241"/>
                  <a:gd name="T17" fmla="*/ 205 h 336"/>
                  <a:gd name="T18" fmla="*/ 102 w 241"/>
                  <a:gd name="T19" fmla="*/ 229 h 336"/>
                  <a:gd name="T20" fmla="*/ 125 w 241"/>
                  <a:gd name="T21" fmla="*/ 244 h 336"/>
                  <a:gd name="T22" fmla="*/ 165 w 241"/>
                  <a:gd name="T23" fmla="*/ 251 h 336"/>
                  <a:gd name="T24" fmla="*/ 166 w 241"/>
                  <a:gd name="T25" fmla="*/ 266 h 336"/>
                  <a:gd name="T26" fmla="*/ 136 w 241"/>
                  <a:gd name="T27" fmla="*/ 279 h 336"/>
                  <a:gd name="T28" fmla="*/ 93 w 241"/>
                  <a:gd name="T29" fmla="*/ 291 h 336"/>
                  <a:gd name="T30" fmla="*/ 51 w 241"/>
                  <a:gd name="T31" fmla="*/ 313 h 336"/>
                  <a:gd name="T32" fmla="*/ 68 w 241"/>
                  <a:gd name="T33" fmla="*/ 330 h 336"/>
                  <a:gd name="T34" fmla="*/ 85 w 241"/>
                  <a:gd name="T35" fmla="*/ 335 h 336"/>
                  <a:gd name="T36" fmla="*/ 110 w 241"/>
                  <a:gd name="T37" fmla="*/ 311 h 336"/>
                  <a:gd name="T38" fmla="*/ 148 w 241"/>
                  <a:gd name="T39" fmla="*/ 296 h 336"/>
                  <a:gd name="T40" fmla="*/ 178 w 241"/>
                  <a:gd name="T41" fmla="*/ 285 h 336"/>
                  <a:gd name="T42" fmla="*/ 178 w 241"/>
                  <a:gd name="T43" fmla="*/ 263 h 336"/>
                  <a:gd name="T44" fmla="*/ 172 w 241"/>
                  <a:gd name="T45" fmla="*/ 239 h 336"/>
                  <a:gd name="T46" fmla="*/ 153 w 241"/>
                  <a:gd name="T47" fmla="*/ 229 h 336"/>
                  <a:gd name="T48" fmla="*/ 93 w 241"/>
                  <a:gd name="T49" fmla="*/ 205 h 336"/>
                  <a:gd name="T50" fmla="*/ 59 w 241"/>
                  <a:gd name="T51" fmla="*/ 168 h 336"/>
                  <a:gd name="T52" fmla="*/ 34 w 241"/>
                  <a:gd name="T53" fmla="*/ 129 h 336"/>
                  <a:gd name="T54" fmla="*/ 40 w 241"/>
                  <a:gd name="T55" fmla="*/ 110 h 336"/>
                  <a:gd name="T56" fmla="*/ 59 w 241"/>
                  <a:gd name="T57" fmla="*/ 87 h 336"/>
                  <a:gd name="T58" fmla="*/ 104 w 241"/>
                  <a:gd name="T59" fmla="*/ 56 h 336"/>
                  <a:gd name="T60" fmla="*/ 159 w 241"/>
                  <a:gd name="T61" fmla="*/ 44 h 336"/>
                  <a:gd name="T62" fmla="*/ 195 w 241"/>
                  <a:gd name="T63" fmla="*/ 43 h 336"/>
                  <a:gd name="T64" fmla="*/ 227 w 241"/>
                  <a:gd name="T65" fmla="*/ 43 h 336"/>
                  <a:gd name="T66" fmla="*/ 240 w 241"/>
                  <a:gd name="T67" fmla="*/ 22 h 336"/>
                  <a:gd name="T68" fmla="*/ 227 w 241"/>
                  <a:gd name="T69" fmla="*/ 0 h 3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1"/>
                  <a:gd name="T106" fmla="*/ 0 h 336"/>
                  <a:gd name="T107" fmla="*/ 241 w 241"/>
                  <a:gd name="T108" fmla="*/ 336 h 3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1" h="336">
                    <a:moveTo>
                      <a:pt x="227" y="0"/>
                    </a:moveTo>
                    <a:lnTo>
                      <a:pt x="178" y="6"/>
                    </a:lnTo>
                    <a:lnTo>
                      <a:pt x="127" y="15"/>
                    </a:lnTo>
                    <a:lnTo>
                      <a:pt x="74" y="44"/>
                    </a:lnTo>
                    <a:lnTo>
                      <a:pt x="36" y="67"/>
                    </a:lnTo>
                    <a:lnTo>
                      <a:pt x="11" y="99"/>
                    </a:lnTo>
                    <a:lnTo>
                      <a:pt x="0" y="117"/>
                    </a:lnTo>
                    <a:lnTo>
                      <a:pt x="23" y="172"/>
                    </a:lnTo>
                    <a:lnTo>
                      <a:pt x="59" y="205"/>
                    </a:lnTo>
                    <a:lnTo>
                      <a:pt x="102" y="229"/>
                    </a:lnTo>
                    <a:lnTo>
                      <a:pt x="125" y="244"/>
                    </a:lnTo>
                    <a:lnTo>
                      <a:pt x="165" y="251"/>
                    </a:lnTo>
                    <a:lnTo>
                      <a:pt x="166" y="266"/>
                    </a:lnTo>
                    <a:lnTo>
                      <a:pt x="136" y="279"/>
                    </a:lnTo>
                    <a:lnTo>
                      <a:pt x="93" y="291"/>
                    </a:lnTo>
                    <a:lnTo>
                      <a:pt x="51" y="313"/>
                    </a:lnTo>
                    <a:lnTo>
                      <a:pt x="68" y="330"/>
                    </a:lnTo>
                    <a:lnTo>
                      <a:pt x="85" y="335"/>
                    </a:lnTo>
                    <a:lnTo>
                      <a:pt x="110" y="311"/>
                    </a:lnTo>
                    <a:lnTo>
                      <a:pt x="148" y="296"/>
                    </a:lnTo>
                    <a:lnTo>
                      <a:pt x="178" y="285"/>
                    </a:lnTo>
                    <a:lnTo>
                      <a:pt x="178" y="263"/>
                    </a:lnTo>
                    <a:lnTo>
                      <a:pt x="172" y="239"/>
                    </a:lnTo>
                    <a:lnTo>
                      <a:pt x="153" y="229"/>
                    </a:lnTo>
                    <a:lnTo>
                      <a:pt x="93" y="205"/>
                    </a:lnTo>
                    <a:lnTo>
                      <a:pt x="59" y="168"/>
                    </a:lnTo>
                    <a:lnTo>
                      <a:pt x="34" y="129"/>
                    </a:lnTo>
                    <a:lnTo>
                      <a:pt x="40" y="110"/>
                    </a:lnTo>
                    <a:lnTo>
                      <a:pt x="59" y="87"/>
                    </a:lnTo>
                    <a:lnTo>
                      <a:pt x="104" y="56"/>
                    </a:lnTo>
                    <a:lnTo>
                      <a:pt x="159" y="44"/>
                    </a:lnTo>
                    <a:lnTo>
                      <a:pt x="195" y="43"/>
                    </a:lnTo>
                    <a:lnTo>
                      <a:pt x="227" y="43"/>
                    </a:lnTo>
                    <a:lnTo>
                      <a:pt x="240" y="22"/>
                    </a:lnTo>
                    <a:lnTo>
                      <a:pt x="227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7"/>
              <p:cNvSpPr>
                <a:spLocks/>
              </p:cNvSpPr>
              <p:nvPr/>
            </p:nvSpPr>
            <p:spPr bwMode="auto">
              <a:xfrm>
                <a:off x="2928" y="2089"/>
                <a:ext cx="293" cy="543"/>
              </a:xfrm>
              <a:custGeom>
                <a:avLst/>
                <a:gdLst>
                  <a:gd name="T0" fmla="*/ 259 w 293"/>
                  <a:gd name="T1" fmla="*/ 0 h 543"/>
                  <a:gd name="T2" fmla="*/ 285 w 293"/>
                  <a:gd name="T3" fmla="*/ 0 h 543"/>
                  <a:gd name="T4" fmla="*/ 292 w 293"/>
                  <a:gd name="T5" fmla="*/ 39 h 543"/>
                  <a:gd name="T6" fmla="*/ 274 w 293"/>
                  <a:gd name="T7" fmla="*/ 62 h 543"/>
                  <a:gd name="T8" fmla="*/ 213 w 293"/>
                  <a:gd name="T9" fmla="*/ 116 h 543"/>
                  <a:gd name="T10" fmla="*/ 160 w 293"/>
                  <a:gd name="T11" fmla="*/ 184 h 543"/>
                  <a:gd name="T12" fmla="*/ 125 w 293"/>
                  <a:gd name="T13" fmla="*/ 255 h 543"/>
                  <a:gd name="T14" fmla="*/ 120 w 293"/>
                  <a:gd name="T15" fmla="*/ 302 h 543"/>
                  <a:gd name="T16" fmla="*/ 122 w 293"/>
                  <a:gd name="T17" fmla="*/ 335 h 543"/>
                  <a:gd name="T18" fmla="*/ 137 w 293"/>
                  <a:gd name="T19" fmla="*/ 412 h 543"/>
                  <a:gd name="T20" fmla="*/ 156 w 293"/>
                  <a:gd name="T21" fmla="*/ 473 h 543"/>
                  <a:gd name="T22" fmla="*/ 173 w 293"/>
                  <a:gd name="T23" fmla="*/ 509 h 543"/>
                  <a:gd name="T24" fmla="*/ 177 w 293"/>
                  <a:gd name="T25" fmla="*/ 531 h 543"/>
                  <a:gd name="T26" fmla="*/ 160 w 293"/>
                  <a:gd name="T27" fmla="*/ 531 h 543"/>
                  <a:gd name="T28" fmla="*/ 133 w 293"/>
                  <a:gd name="T29" fmla="*/ 524 h 543"/>
                  <a:gd name="T30" fmla="*/ 125 w 293"/>
                  <a:gd name="T31" fmla="*/ 525 h 543"/>
                  <a:gd name="T32" fmla="*/ 70 w 293"/>
                  <a:gd name="T33" fmla="*/ 529 h 543"/>
                  <a:gd name="T34" fmla="*/ 28 w 293"/>
                  <a:gd name="T35" fmla="*/ 542 h 543"/>
                  <a:gd name="T36" fmla="*/ 14 w 293"/>
                  <a:gd name="T37" fmla="*/ 535 h 543"/>
                  <a:gd name="T38" fmla="*/ 0 w 293"/>
                  <a:gd name="T39" fmla="*/ 507 h 543"/>
                  <a:gd name="T40" fmla="*/ 14 w 293"/>
                  <a:gd name="T41" fmla="*/ 492 h 543"/>
                  <a:gd name="T42" fmla="*/ 76 w 293"/>
                  <a:gd name="T43" fmla="*/ 490 h 543"/>
                  <a:gd name="T44" fmla="*/ 120 w 293"/>
                  <a:gd name="T45" fmla="*/ 496 h 543"/>
                  <a:gd name="T46" fmla="*/ 142 w 293"/>
                  <a:gd name="T47" fmla="*/ 507 h 543"/>
                  <a:gd name="T48" fmla="*/ 139 w 293"/>
                  <a:gd name="T49" fmla="*/ 481 h 543"/>
                  <a:gd name="T50" fmla="*/ 116 w 293"/>
                  <a:gd name="T51" fmla="*/ 441 h 543"/>
                  <a:gd name="T52" fmla="*/ 97 w 293"/>
                  <a:gd name="T53" fmla="*/ 380 h 543"/>
                  <a:gd name="T54" fmla="*/ 82 w 293"/>
                  <a:gd name="T55" fmla="*/ 328 h 543"/>
                  <a:gd name="T56" fmla="*/ 93 w 293"/>
                  <a:gd name="T57" fmla="*/ 268 h 543"/>
                  <a:gd name="T58" fmla="*/ 110 w 293"/>
                  <a:gd name="T59" fmla="*/ 205 h 543"/>
                  <a:gd name="T60" fmla="*/ 145 w 293"/>
                  <a:gd name="T61" fmla="*/ 132 h 543"/>
                  <a:gd name="T62" fmla="*/ 194 w 293"/>
                  <a:gd name="T63" fmla="*/ 65 h 543"/>
                  <a:gd name="T64" fmla="*/ 236 w 293"/>
                  <a:gd name="T65" fmla="*/ 17 h 543"/>
                  <a:gd name="T66" fmla="*/ 259 w 293"/>
                  <a:gd name="T67" fmla="*/ 0 h 54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3"/>
                  <a:gd name="T103" fmla="*/ 0 h 543"/>
                  <a:gd name="T104" fmla="*/ 293 w 293"/>
                  <a:gd name="T105" fmla="*/ 543 h 54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3" h="543">
                    <a:moveTo>
                      <a:pt x="259" y="0"/>
                    </a:moveTo>
                    <a:lnTo>
                      <a:pt x="285" y="0"/>
                    </a:lnTo>
                    <a:lnTo>
                      <a:pt x="292" y="39"/>
                    </a:lnTo>
                    <a:lnTo>
                      <a:pt x="274" y="62"/>
                    </a:lnTo>
                    <a:lnTo>
                      <a:pt x="213" y="116"/>
                    </a:lnTo>
                    <a:lnTo>
                      <a:pt x="160" y="184"/>
                    </a:lnTo>
                    <a:lnTo>
                      <a:pt x="125" y="255"/>
                    </a:lnTo>
                    <a:lnTo>
                      <a:pt x="120" y="302"/>
                    </a:lnTo>
                    <a:lnTo>
                      <a:pt x="122" y="335"/>
                    </a:lnTo>
                    <a:lnTo>
                      <a:pt x="137" y="412"/>
                    </a:lnTo>
                    <a:lnTo>
                      <a:pt x="156" y="473"/>
                    </a:lnTo>
                    <a:lnTo>
                      <a:pt x="173" y="509"/>
                    </a:lnTo>
                    <a:lnTo>
                      <a:pt x="177" y="531"/>
                    </a:lnTo>
                    <a:lnTo>
                      <a:pt x="160" y="531"/>
                    </a:lnTo>
                    <a:lnTo>
                      <a:pt x="133" y="524"/>
                    </a:lnTo>
                    <a:lnTo>
                      <a:pt x="125" y="525"/>
                    </a:lnTo>
                    <a:lnTo>
                      <a:pt x="70" y="529"/>
                    </a:lnTo>
                    <a:lnTo>
                      <a:pt x="28" y="542"/>
                    </a:lnTo>
                    <a:lnTo>
                      <a:pt x="14" y="535"/>
                    </a:lnTo>
                    <a:lnTo>
                      <a:pt x="0" y="507"/>
                    </a:lnTo>
                    <a:lnTo>
                      <a:pt x="14" y="492"/>
                    </a:lnTo>
                    <a:lnTo>
                      <a:pt x="76" y="490"/>
                    </a:lnTo>
                    <a:lnTo>
                      <a:pt x="120" y="496"/>
                    </a:lnTo>
                    <a:lnTo>
                      <a:pt x="142" y="507"/>
                    </a:lnTo>
                    <a:lnTo>
                      <a:pt x="139" y="481"/>
                    </a:lnTo>
                    <a:lnTo>
                      <a:pt x="116" y="441"/>
                    </a:lnTo>
                    <a:lnTo>
                      <a:pt x="97" y="380"/>
                    </a:lnTo>
                    <a:lnTo>
                      <a:pt x="82" y="328"/>
                    </a:lnTo>
                    <a:lnTo>
                      <a:pt x="93" y="268"/>
                    </a:lnTo>
                    <a:lnTo>
                      <a:pt x="110" y="205"/>
                    </a:lnTo>
                    <a:lnTo>
                      <a:pt x="145" y="132"/>
                    </a:lnTo>
                    <a:lnTo>
                      <a:pt x="194" y="65"/>
                    </a:lnTo>
                    <a:lnTo>
                      <a:pt x="236" y="17"/>
                    </a:lnTo>
                    <a:lnTo>
                      <a:pt x="259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8"/>
              <p:cNvSpPr>
                <a:spLocks/>
              </p:cNvSpPr>
              <p:nvPr/>
            </p:nvSpPr>
            <p:spPr bwMode="auto">
              <a:xfrm>
                <a:off x="3207" y="2088"/>
                <a:ext cx="198" cy="553"/>
              </a:xfrm>
              <a:custGeom>
                <a:avLst/>
                <a:gdLst>
                  <a:gd name="T0" fmla="*/ 60 w 198"/>
                  <a:gd name="T1" fmla="*/ 0 h 553"/>
                  <a:gd name="T2" fmla="*/ 85 w 198"/>
                  <a:gd name="T3" fmla="*/ 52 h 553"/>
                  <a:gd name="T4" fmla="*/ 102 w 198"/>
                  <a:gd name="T5" fmla="*/ 128 h 553"/>
                  <a:gd name="T6" fmla="*/ 123 w 198"/>
                  <a:gd name="T7" fmla="*/ 212 h 553"/>
                  <a:gd name="T8" fmla="*/ 142 w 198"/>
                  <a:gd name="T9" fmla="*/ 297 h 553"/>
                  <a:gd name="T10" fmla="*/ 142 w 198"/>
                  <a:gd name="T11" fmla="*/ 329 h 553"/>
                  <a:gd name="T12" fmla="*/ 123 w 198"/>
                  <a:gd name="T13" fmla="*/ 385 h 553"/>
                  <a:gd name="T14" fmla="*/ 97 w 198"/>
                  <a:gd name="T15" fmla="*/ 415 h 553"/>
                  <a:gd name="T16" fmla="*/ 72 w 198"/>
                  <a:gd name="T17" fmla="*/ 452 h 553"/>
                  <a:gd name="T18" fmla="*/ 55 w 198"/>
                  <a:gd name="T19" fmla="*/ 480 h 553"/>
                  <a:gd name="T20" fmla="*/ 62 w 198"/>
                  <a:gd name="T21" fmla="*/ 493 h 553"/>
                  <a:gd name="T22" fmla="*/ 106 w 198"/>
                  <a:gd name="T23" fmla="*/ 498 h 553"/>
                  <a:gd name="T24" fmla="*/ 176 w 198"/>
                  <a:gd name="T25" fmla="*/ 509 h 553"/>
                  <a:gd name="T26" fmla="*/ 197 w 198"/>
                  <a:gd name="T27" fmla="*/ 526 h 553"/>
                  <a:gd name="T28" fmla="*/ 180 w 198"/>
                  <a:gd name="T29" fmla="*/ 541 h 553"/>
                  <a:gd name="T30" fmla="*/ 140 w 198"/>
                  <a:gd name="T31" fmla="*/ 552 h 553"/>
                  <a:gd name="T32" fmla="*/ 94 w 198"/>
                  <a:gd name="T33" fmla="*/ 530 h 553"/>
                  <a:gd name="T34" fmla="*/ 60 w 198"/>
                  <a:gd name="T35" fmla="*/ 515 h 553"/>
                  <a:gd name="T36" fmla="*/ 17 w 198"/>
                  <a:gd name="T37" fmla="*/ 509 h 553"/>
                  <a:gd name="T38" fmla="*/ 0 w 198"/>
                  <a:gd name="T39" fmla="*/ 504 h 553"/>
                  <a:gd name="T40" fmla="*/ 6 w 198"/>
                  <a:gd name="T41" fmla="*/ 485 h 553"/>
                  <a:gd name="T42" fmla="*/ 55 w 198"/>
                  <a:gd name="T43" fmla="*/ 437 h 553"/>
                  <a:gd name="T44" fmla="*/ 83 w 198"/>
                  <a:gd name="T45" fmla="*/ 387 h 553"/>
                  <a:gd name="T46" fmla="*/ 108 w 198"/>
                  <a:gd name="T47" fmla="*/ 353 h 553"/>
                  <a:gd name="T48" fmla="*/ 111 w 198"/>
                  <a:gd name="T49" fmla="*/ 320 h 553"/>
                  <a:gd name="T50" fmla="*/ 100 w 198"/>
                  <a:gd name="T51" fmla="*/ 264 h 553"/>
                  <a:gd name="T52" fmla="*/ 74 w 198"/>
                  <a:gd name="T53" fmla="*/ 206 h 553"/>
                  <a:gd name="T54" fmla="*/ 45 w 198"/>
                  <a:gd name="T55" fmla="*/ 108 h 553"/>
                  <a:gd name="T56" fmla="*/ 20 w 198"/>
                  <a:gd name="T57" fmla="*/ 50 h 553"/>
                  <a:gd name="T58" fmla="*/ 23 w 198"/>
                  <a:gd name="T59" fmla="*/ 16 h 553"/>
                  <a:gd name="T60" fmla="*/ 45 w 198"/>
                  <a:gd name="T61" fmla="*/ 0 h 553"/>
                  <a:gd name="T62" fmla="*/ 60 w 198"/>
                  <a:gd name="T63" fmla="*/ 0 h 5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8"/>
                  <a:gd name="T97" fmla="*/ 0 h 553"/>
                  <a:gd name="T98" fmla="*/ 198 w 198"/>
                  <a:gd name="T99" fmla="*/ 553 h 5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8" h="553">
                    <a:moveTo>
                      <a:pt x="60" y="0"/>
                    </a:moveTo>
                    <a:lnTo>
                      <a:pt x="85" y="52"/>
                    </a:lnTo>
                    <a:lnTo>
                      <a:pt x="102" y="128"/>
                    </a:lnTo>
                    <a:lnTo>
                      <a:pt x="123" y="212"/>
                    </a:lnTo>
                    <a:lnTo>
                      <a:pt x="142" y="297"/>
                    </a:lnTo>
                    <a:lnTo>
                      <a:pt x="142" y="329"/>
                    </a:lnTo>
                    <a:lnTo>
                      <a:pt x="123" y="385"/>
                    </a:lnTo>
                    <a:lnTo>
                      <a:pt x="97" y="415"/>
                    </a:lnTo>
                    <a:lnTo>
                      <a:pt x="72" y="452"/>
                    </a:lnTo>
                    <a:lnTo>
                      <a:pt x="55" y="480"/>
                    </a:lnTo>
                    <a:lnTo>
                      <a:pt x="62" y="493"/>
                    </a:lnTo>
                    <a:lnTo>
                      <a:pt x="106" y="498"/>
                    </a:lnTo>
                    <a:lnTo>
                      <a:pt x="176" y="509"/>
                    </a:lnTo>
                    <a:lnTo>
                      <a:pt x="197" y="526"/>
                    </a:lnTo>
                    <a:lnTo>
                      <a:pt x="180" y="541"/>
                    </a:lnTo>
                    <a:lnTo>
                      <a:pt x="140" y="552"/>
                    </a:lnTo>
                    <a:lnTo>
                      <a:pt x="94" y="530"/>
                    </a:lnTo>
                    <a:lnTo>
                      <a:pt x="60" y="515"/>
                    </a:lnTo>
                    <a:lnTo>
                      <a:pt x="17" y="509"/>
                    </a:lnTo>
                    <a:lnTo>
                      <a:pt x="0" y="504"/>
                    </a:lnTo>
                    <a:lnTo>
                      <a:pt x="6" y="485"/>
                    </a:lnTo>
                    <a:lnTo>
                      <a:pt x="55" y="437"/>
                    </a:lnTo>
                    <a:lnTo>
                      <a:pt x="83" y="387"/>
                    </a:lnTo>
                    <a:lnTo>
                      <a:pt x="108" y="353"/>
                    </a:lnTo>
                    <a:lnTo>
                      <a:pt x="111" y="320"/>
                    </a:lnTo>
                    <a:lnTo>
                      <a:pt x="100" y="264"/>
                    </a:lnTo>
                    <a:lnTo>
                      <a:pt x="74" y="206"/>
                    </a:lnTo>
                    <a:lnTo>
                      <a:pt x="45" y="108"/>
                    </a:lnTo>
                    <a:lnTo>
                      <a:pt x="20" y="50"/>
                    </a:lnTo>
                    <a:lnTo>
                      <a:pt x="23" y="16"/>
                    </a:lnTo>
                    <a:lnTo>
                      <a:pt x="45" y="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5" name="Group 12"/>
            <p:cNvGrpSpPr>
              <a:grpSpLocks/>
            </p:cNvGrpSpPr>
            <p:nvPr/>
          </p:nvGrpSpPr>
          <p:grpSpPr bwMode="auto">
            <a:xfrm>
              <a:off x="3214" y="1104"/>
              <a:ext cx="122" cy="164"/>
              <a:chOff x="3214" y="1104"/>
              <a:chExt cx="122" cy="164"/>
            </a:xfrm>
          </p:grpSpPr>
          <p:sp>
            <p:nvSpPr>
              <p:cNvPr id="1056" name="Freeform 10"/>
              <p:cNvSpPr>
                <a:spLocks/>
              </p:cNvSpPr>
              <p:nvPr/>
            </p:nvSpPr>
            <p:spPr bwMode="auto">
              <a:xfrm>
                <a:off x="3237" y="1104"/>
                <a:ext cx="99" cy="115"/>
              </a:xfrm>
              <a:custGeom>
                <a:avLst/>
                <a:gdLst>
                  <a:gd name="T0" fmla="*/ 12 w 99"/>
                  <a:gd name="T1" fmla="*/ 6 h 115"/>
                  <a:gd name="T2" fmla="*/ 38 w 99"/>
                  <a:gd name="T3" fmla="*/ 0 h 115"/>
                  <a:gd name="T4" fmla="*/ 63 w 99"/>
                  <a:gd name="T5" fmla="*/ 2 h 115"/>
                  <a:gd name="T6" fmla="*/ 86 w 99"/>
                  <a:gd name="T7" fmla="*/ 13 h 115"/>
                  <a:gd name="T8" fmla="*/ 98 w 99"/>
                  <a:gd name="T9" fmla="*/ 34 h 115"/>
                  <a:gd name="T10" fmla="*/ 98 w 99"/>
                  <a:gd name="T11" fmla="*/ 50 h 115"/>
                  <a:gd name="T12" fmla="*/ 86 w 99"/>
                  <a:gd name="T13" fmla="*/ 73 h 115"/>
                  <a:gd name="T14" fmla="*/ 67 w 99"/>
                  <a:gd name="T15" fmla="*/ 86 h 115"/>
                  <a:gd name="T16" fmla="*/ 38 w 99"/>
                  <a:gd name="T17" fmla="*/ 86 h 115"/>
                  <a:gd name="T18" fmla="*/ 21 w 99"/>
                  <a:gd name="T19" fmla="*/ 97 h 115"/>
                  <a:gd name="T20" fmla="*/ 15 w 99"/>
                  <a:gd name="T21" fmla="*/ 114 h 115"/>
                  <a:gd name="T22" fmla="*/ 0 w 99"/>
                  <a:gd name="T23" fmla="*/ 108 h 115"/>
                  <a:gd name="T24" fmla="*/ 6 w 99"/>
                  <a:gd name="T25" fmla="*/ 86 h 115"/>
                  <a:gd name="T26" fmla="*/ 27 w 99"/>
                  <a:gd name="T27" fmla="*/ 73 h 115"/>
                  <a:gd name="T28" fmla="*/ 61 w 99"/>
                  <a:gd name="T29" fmla="*/ 69 h 115"/>
                  <a:gd name="T30" fmla="*/ 75 w 99"/>
                  <a:gd name="T31" fmla="*/ 56 h 115"/>
                  <a:gd name="T32" fmla="*/ 78 w 99"/>
                  <a:gd name="T33" fmla="*/ 35 h 115"/>
                  <a:gd name="T34" fmla="*/ 63 w 99"/>
                  <a:gd name="T35" fmla="*/ 17 h 115"/>
                  <a:gd name="T36" fmla="*/ 41 w 99"/>
                  <a:gd name="T37" fmla="*/ 17 h 115"/>
                  <a:gd name="T38" fmla="*/ 15 w 99"/>
                  <a:gd name="T39" fmla="*/ 23 h 115"/>
                  <a:gd name="T40" fmla="*/ 6 w 99"/>
                  <a:gd name="T41" fmla="*/ 17 h 115"/>
                  <a:gd name="T42" fmla="*/ 12 w 99"/>
                  <a:gd name="T43" fmla="*/ 6 h 1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9"/>
                  <a:gd name="T67" fmla="*/ 0 h 115"/>
                  <a:gd name="T68" fmla="*/ 99 w 99"/>
                  <a:gd name="T69" fmla="*/ 115 h 1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9" h="115">
                    <a:moveTo>
                      <a:pt x="12" y="6"/>
                    </a:moveTo>
                    <a:lnTo>
                      <a:pt x="38" y="0"/>
                    </a:lnTo>
                    <a:lnTo>
                      <a:pt x="63" y="2"/>
                    </a:lnTo>
                    <a:lnTo>
                      <a:pt x="86" y="13"/>
                    </a:lnTo>
                    <a:lnTo>
                      <a:pt x="98" y="34"/>
                    </a:lnTo>
                    <a:lnTo>
                      <a:pt x="98" y="50"/>
                    </a:lnTo>
                    <a:lnTo>
                      <a:pt x="86" y="73"/>
                    </a:lnTo>
                    <a:lnTo>
                      <a:pt x="67" y="86"/>
                    </a:lnTo>
                    <a:lnTo>
                      <a:pt x="38" y="86"/>
                    </a:lnTo>
                    <a:lnTo>
                      <a:pt x="21" y="97"/>
                    </a:lnTo>
                    <a:lnTo>
                      <a:pt x="15" y="114"/>
                    </a:lnTo>
                    <a:lnTo>
                      <a:pt x="0" y="108"/>
                    </a:lnTo>
                    <a:lnTo>
                      <a:pt x="6" y="86"/>
                    </a:lnTo>
                    <a:lnTo>
                      <a:pt x="27" y="73"/>
                    </a:lnTo>
                    <a:lnTo>
                      <a:pt x="61" y="69"/>
                    </a:lnTo>
                    <a:lnTo>
                      <a:pt x="75" y="56"/>
                    </a:lnTo>
                    <a:lnTo>
                      <a:pt x="78" y="35"/>
                    </a:lnTo>
                    <a:lnTo>
                      <a:pt x="63" y="17"/>
                    </a:lnTo>
                    <a:lnTo>
                      <a:pt x="41" y="17"/>
                    </a:lnTo>
                    <a:lnTo>
                      <a:pt x="15" y="23"/>
                    </a:lnTo>
                    <a:lnTo>
                      <a:pt x="6" y="17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11"/>
              <p:cNvSpPr>
                <a:spLocks/>
              </p:cNvSpPr>
              <p:nvPr/>
            </p:nvSpPr>
            <p:spPr bwMode="auto">
              <a:xfrm>
                <a:off x="3214" y="1236"/>
                <a:ext cx="31" cy="32"/>
              </a:xfrm>
              <a:custGeom>
                <a:avLst/>
                <a:gdLst>
                  <a:gd name="T0" fmla="*/ 30 w 31"/>
                  <a:gd name="T1" fmla="*/ 1 h 32"/>
                  <a:gd name="T2" fmla="*/ 15 w 31"/>
                  <a:gd name="T3" fmla="*/ 0 h 32"/>
                  <a:gd name="T4" fmla="*/ 5 w 31"/>
                  <a:gd name="T5" fmla="*/ 11 h 32"/>
                  <a:gd name="T6" fmla="*/ 0 w 31"/>
                  <a:gd name="T7" fmla="*/ 29 h 32"/>
                  <a:gd name="T8" fmla="*/ 15 w 31"/>
                  <a:gd name="T9" fmla="*/ 31 h 32"/>
                  <a:gd name="T10" fmla="*/ 27 w 31"/>
                  <a:gd name="T11" fmla="*/ 23 h 32"/>
                  <a:gd name="T12" fmla="*/ 30 w 31"/>
                  <a:gd name="T13" fmla="*/ 1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32"/>
                  <a:gd name="T23" fmla="*/ 31 w 31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32">
                    <a:moveTo>
                      <a:pt x="30" y="1"/>
                    </a:moveTo>
                    <a:lnTo>
                      <a:pt x="15" y="0"/>
                    </a:lnTo>
                    <a:lnTo>
                      <a:pt x="5" y="11"/>
                    </a:lnTo>
                    <a:lnTo>
                      <a:pt x="0" y="29"/>
                    </a:lnTo>
                    <a:lnTo>
                      <a:pt x="15" y="31"/>
                    </a:lnTo>
                    <a:lnTo>
                      <a:pt x="27" y="23"/>
                    </a:lnTo>
                    <a:lnTo>
                      <a:pt x="3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9" name="Group 24"/>
          <p:cNvGrpSpPr>
            <a:grpSpLocks/>
          </p:cNvGrpSpPr>
          <p:nvPr/>
        </p:nvGrpSpPr>
        <p:grpSpPr bwMode="auto">
          <a:xfrm>
            <a:off x="6553200" y="1295400"/>
            <a:ext cx="1062038" cy="2439988"/>
            <a:chOff x="4128" y="816"/>
            <a:chExt cx="669" cy="1537"/>
          </a:xfrm>
        </p:grpSpPr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4128" y="1023"/>
              <a:ext cx="669" cy="1330"/>
              <a:chOff x="4128" y="1023"/>
              <a:chExt cx="669" cy="1330"/>
            </a:xfrm>
          </p:grpSpPr>
          <p:sp>
            <p:nvSpPr>
              <p:cNvPr id="1048" name="Freeform 14"/>
              <p:cNvSpPr>
                <a:spLocks/>
              </p:cNvSpPr>
              <p:nvPr/>
            </p:nvSpPr>
            <p:spPr bwMode="auto">
              <a:xfrm>
                <a:off x="4321" y="1097"/>
                <a:ext cx="263" cy="291"/>
              </a:xfrm>
              <a:custGeom>
                <a:avLst/>
                <a:gdLst>
                  <a:gd name="T0" fmla="*/ 125 w 263"/>
                  <a:gd name="T1" fmla="*/ 67 h 291"/>
                  <a:gd name="T2" fmla="*/ 148 w 263"/>
                  <a:gd name="T3" fmla="*/ 37 h 291"/>
                  <a:gd name="T4" fmla="*/ 180 w 263"/>
                  <a:gd name="T5" fmla="*/ 15 h 291"/>
                  <a:gd name="T6" fmla="*/ 209 w 263"/>
                  <a:gd name="T7" fmla="*/ 0 h 291"/>
                  <a:gd name="T8" fmla="*/ 232 w 263"/>
                  <a:gd name="T9" fmla="*/ 4 h 291"/>
                  <a:gd name="T10" fmla="*/ 248 w 263"/>
                  <a:gd name="T11" fmla="*/ 20 h 291"/>
                  <a:gd name="T12" fmla="*/ 262 w 263"/>
                  <a:gd name="T13" fmla="*/ 71 h 291"/>
                  <a:gd name="T14" fmla="*/ 256 w 263"/>
                  <a:gd name="T15" fmla="*/ 129 h 291"/>
                  <a:gd name="T16" fmla="*/ 243 w 263"/>
                  <a:gd name="T17" fmla="*/ 184 h 291"/>
                  <a:gd name="T18" fmla="*/ 228 w 263"/>
                  <a:gd name="T19" fmla="*/ 227 h 291"/>
                  <a:gd name="T20" fmla="*/ 199 w 263"/>
                  <a:gd name="T21" fmla="*/ 272 h 291"/>
                  <a:gd name="T22" fmla="*/ 175 w 263"/>
                  <a:gd name="T23" fmla="*/ 290 h 291"/>
                  <a:gd name="T24" fmla="*/ 141 w 263"/>
                  <a:gd name="T25" fmla="*/ 290 h 291"/>
                  <a:gd name="T26" fmla="*/ 106 w 263"/>
                  <a:gd name="T27" fmla="*/ 277 h 291"/>
                  <a:gd name="T28" fmla="*/ 89 w 263"/>
                  <a:gd name="T29" fmla="*/ 245 h 291"/>
                  <a:gd name="T30" fmla="*/ 80 w 263"/>
                  <a:gd name="T31" fmla="*/ 205 h 291"/>
                  <a:gd name="T32" fmla="*/ 83 w 263"/>
                  <a:gd name="T33" fmla="*/ 154 h 291"/>
                  <a:gd name="T34" fmla="*/ 4 w 263"/>
                  <a:gd name="T35" fmla="*/ 160 h 291"/>
                  <a:gd name="T36" fmla="*/ 0 w 263"/>
                  <a:gd name="T37" fmla="*/ 138 h 291"/>
                  <a:gd name="T38" fmla="*/ 91 w 263"/>
                  <a:gd name="T39" fmla="*/ 129 h 291"/>
                  <a:gd name="T40" fmla="*/ 114 w 263"/>
                  <a:gd name="T41" fmla="*/ 77 h 291"/>
                  <a:gd name="T42" fmla="*/ 125 w 263"/>
                  <a:gd name="T43" fmla="*/ 67 h 29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3"/>
                  <a:gd name="T67" fmla="*/ 0 h 291"/>
                  <a:gd name="T68" fmla="*/ 263 w 263"/>
                  <a:gd name="T69" fmla="*/ 291 h 29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3" h="291">
                    <a:moveTo>
                      <a:pt x="125" y="67"/>
                    </a:moveTo>
                    <a:lnTo>
                      <a:pt x="148" y="37"/>
                    </a:lnTo>
                    <a:lnTo>
                      <a:pt x="180" y="15"/>
                    </a:lnTo>
                    <a:lnTo>
                      <a:pt x="209" y="0"/>
                    </a:lnTo>
                    <a:lnTo>
                      <a:pt x="232" y="4"/>
                    </a:lnTo>
                    <a:lnTo>
                      <a:pt x="248" y="20"/>
                    </a:lnTo>
                    <a:lnTo>
                      <a:pt x="262" y="71"/>
                    </a:lnTo>
                    <a:lnTo>
                      <a:pt x="256" y="129"/>
                    </a:lnTo>
                    <a:lnTo>
                      <a:pt x="243" y="184"/>
                    </a:lnTo>
                    <a:lnTo>
                      <a:pt x="228" y="227"/>
                    </a:lnTo>
                    <a:lnTo>
                      <a:pt x="199" y="272"/>
                    </a:lnTo>
                    <a:lnTo>
                      <a:pt x="175" y="290"/>
                    </a:lnTo>
                    <a:lnTo>
                      <a:pt x="141" y="290"/>
                    </a:lnTo>
                    <a:lnTo>
                      <a:pt x="106" y="277"/>
                    </a:lnTo>
                    <a:lnTo>
                      <a:pt x="89" y="245"/>
                    </a:lnTo>
                    <a:lnTo>
                      <a:pt x="80" y="205"/>
                    </a:lnTo>
                    <a:lnTo>
                      <a:pt x="83" y="154"/>
                    </a:lnTo>
                    <a:lnTo>
                      <a:pt x="4" y="160"/>
                    </a:lnTo>
                    <a:lnTo>
                      <a:pt x="0" y="138"/>
                    </a:lnTo>
                    <a:lnTo>
                      <a:pt x="91" y="129"/>
                    </a:lnTo>
                    <a:lnTo>
                      <a:pt x="114" y="77"/>
                    </a:lnTo>
                    <a:lnTo>
                      <a:pt x="125" y="6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15"/>
              <p:cNvSpPr>
                <a:spLocks/>
              </p:cNvSpPr>
              <p:nvPr/>
            </p:nvSpPr>
            <p:spPr bwMode="auto">
              <a:xfrm>
                <a:off x="4495" y="1023"/>
                <a:ext cx="302" cy="466"/>
              </a:xfrm>
              <a:custGeom>
                <a:avLst/>
                <a:gdLst>
                  <a:gd name="T0" fmla="*/ 125 w 302"/>
                  <a:gd name="T1" fmla="*/ 11 h 466"/>
                  <a:gd name="T2" fmla="*/ 88 w 302"/>
                  <a:gd name="T3" fmla="*/ 0 h 466"/>
                  <a:gd name="T4" fmla="*/ 57 w 302"/>
                  <a:gd name="T5" fmla="*/ 2 h 466"/>
                  <a:gd name="T6" fmla="*/ 34 w 302"/>
                  <a:gd name="T7" fmla="*/ 18 h 466"/>
                  <a:gd name="T8" fmla="*/ 19 w 302"/>
                  <a:gd name="T9" fmla="*/ 45 h 466"/>
                  <a:gd name="T10" fmla="*/ 25 w 302"/>
                  <a:gd name="T11" fmla="*/ 72 h 466"/>
                  <a:gd name="T12" fmla="*/ 46 w 302"/>
                  <a:gd name="T13" fmla="*/ 72 h 466"/>
                  <a:gd name="T14" fmla="*/ 40 w 302"/>
                  <a:gd name="T15" fmla="*/ 50 h 466"/>
                  <a:gd name="T16" fmla="*/ 57 w 302"/>
                  <a:gd name="T17" fmla="*/ 30 h 466"/>
                  <a:gd name="T18" fmla="*/ 74 w 302"/>
                  <a:gd name="T19" fmla="*/ 22 h 466"/>
                  <a:gd name="T20" fmla="*/ 102 w 302"/>
                  <a:gd name="T21" fmla="*/ 30 h 466"/>
                  <a:gd name="T22" fmla="*/ 91 w 302"/>
                  <a:gd name="T23" fmla="*/ 52 h 466"/>
                  <a:gd name="T24" fmla="*/ 88 w 302"/>
                  <a:gd name="T25" fmla="*/ 72 h 466"/>
                  <a:gd name="T26" fmla="*/ 91 w 302"/>
                  <a:gd name="T27" fmla="*/ 89 h 466"/>
                  <a:gd name="T28" fmla="*/ 120 w 302"/>
                  <a:gd name="T29" fmla="*/ 97 h 466"/>
                  <a:gd name="T30" fmla="*/ 150 w 302"/>
                  <a:gd name="T31" fmla="*/ 91 h 466"/>
                  <a:gd name="T32" fmla="*/ 156 w 302"/>
                  <a:gd name="T33" fmla="*/ 78 h 466"/>
                  <a:gd name="T34" fmla="*/ 188 w 302"/>
                  <a:gd name="T35" fmla="*/ 113 h 466"/>
                  <a:gd name="T36" fmla="*/ 207 w 302"/>
                  <a:gd name="T37" fmla="*/ 152 h 466"/>
                  <a:gd name="T38" fmla="*/ 233 w 302"/>
                  <a:gd name="T39" fmla="*/ 203 h 466"/>
                  <a:gd name="T40" fmla="*/ 250 w 302"/>
                  <a:gd name="T41" fmla="*/ 247 h 466"/>
                  <a:gd name="T42" fmla="*/ 258 w 302"/>
                  <a:gd name="T43" fmla="*/ 290 h 466"/>
                  <a:gd name="T44" fmla="*/ 252 w 302"/>
                  <a:gd name="T45" fmla="*/ 312 h 466"/>
                  <a:gd name="T46" fmla="*/ 222 w 302"/>
                  <a:gd name="T47" fmla="*/ 341 h 466"/>
                  <a:gd name="T48" fmla="*/ 159 w 302"/>
                  <a:gd name="T49" fmla="*/ 365 h 466"/>
                  <a:gd name="T50" fmla="*/ 125 w 302"/>
                  <a:gd name="T51" fmla="*/ 375 h 466"/>
                  <a:gd name="T52" fmla="*/ 91 w 302"/>
                  <a:gd name="T53" fmla="*/ 381 h 466"/>
                  <a:gd name="T54" fmla="*/ 40 w 302"/>
                  <a:gd name="T55" fmla="*/ 402 h 466"/>
                  <a:gd name="T56" fmla="*/ 2 w 302"/>
                  <a:gd name="T57" fmla="*/ 415 h 466"/>
                  <a:gd name="T58" fmla="*/ 0 w 302"/>
                  <a:gd name="T59" fmla="*/ 441 h 466"/>
                  <a:gd name="T60" fmla="*/ 19 w 302"/>
                  <a:gd name="T61" fmla="*/ 460 h 466"/>
                  <a:gd name="T62" fmla="*/ 42 w 302"/>
                  <a:gd name="T63" fmla="*/ 465 h 466"/>
                  <a:gd name="T64" fmla="*/ 76 w 302"/>
                  <a:gd name="T65" fmla="*/ 448 h 466"/>
                  <a:gd name="T66" fmla="*/ 156 w 302"/>
                  <a:gd name="T67" fmla="*/ 408 h 466"/>
                  <a:gd name="T68" fmla="*/ 222 w 302"/>
                  <a:gd name="T69" fmla="*/ 379 h 466"/>
                  <a:gd name="T70" fmla="*/ 267 w 302"/>
                  <a:gd name="T71" fmla="*/ 348 h 466"/>
                  <a:gd name="T72" fmla="*/ 298 w 302"/>
                  <a:gd name="T73" fmla="*/ 320 h 466"/>
                  <a:gd name="T74" fmla="*/ 301 w 302"/>
                  <a:gd name="T75" fmla="*/ 286 h 466"/>
                  <a:gd name="T76" fmla="*/ 284 w 302"/>
                  <a:gd name="T77" fmla="*/ 241 h 466"/>
                  <a:gd name="T78" fmla="*/ 250 w 302"/>
                  <a:gd name="T79" fmla="*/ 175 h 466"/>
                  <a:gd name="T80" fmla="*/ 218 w 302"/>
                  <a:gd name="T81" fmla="*/ 119 h 466"/>
                  <a:gd name="T82" fmla="*/ 178 w 302"/>
                  <a:gd name="T83" fmla="*/ 61 h 466"/>
                  <a:gd name="T84" fmla="*/ 148 w 302"/>
                  <a:gd name="T85" fmla="*/ 27 h 466"/>
                  <a:gd name="T86" fmla="*/ 110 w 302"/>
                  <a:gd name="T87" fmla="*/ 11 h 466"/>
                  <a:gd name="T88" fmla="*/ 125 w 302"/>
                  <a:gd name="T89" fmla="*/ 11 h 4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02"/>
                  <a:gd name="T136" fmla="*/ 0 h 466"/>
                  <a:gd name="T137" fmla="*/ 302 w 302"/>
                  <a:gd name="T138" fmla="*/ 466 h 46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02" h="466">
                    <a:moveTo>
                      <a:pt x="125" y="11"/>
                    </a:moveTo>
                    <a:lnTo>
                      <a:pt x="88" y="0"/>
                    </a:lnTo>
                    <a:lnTo>
                      <a:pt x="57" y="2"/>
                    </a:lnTo>
                    <a:lnTo>
                      <a:pt x="34" y="18"/>
                    </a:lnTo>
                    <a:lnTo>
                      <a:pt x="19" y="45"/>
                    </a:lnTo>
                    <a:lnTo>
                      <a:pt x="25" y="72"/>
                    </a:lnTo>
                    <a:lnTo>
                      <a:pt x="46" y="72"/>
                    </a:lnTo>
                    <a:lnTo>
                      <a:pt x="40" y="50"/>
                    </a:lnTo>
                    <a:lnTo>
                      <a:pt x="57" y="30"/>
                    </a:lnTo>
                    <a:lnTo>
                      <a:pt x="74" y="22"/>
                    </a:lnTo>
                    <a:lnTo>
                      <a:pt x="102" y="30"/>
                    </a:lnTo>
                    <a:lnTo>
                      <a:pt x="91" y="52"/>
                    </a:lnTo>
                    <a:lnTo>
                      <a:pt x="88" y="72"/>
                    </a:lnTo>
                    <a:lnTo>
                      <a:pt x="91" y="89"/>
                    </a:lnTo>
                    <a:lnTo>
                      <a:pt x="120" y="97"/>
                    </a:lnTo>
                    <a:lnTo>
                      <a:pt x="150" y="91"/>
                    </a:lnTo>
                    <a:lnTo>
                      <a:pt x="156" y="78"/>
                    </a:lnTo>
                    <a:lnTo>
                      <a:pt x="188" y="113"/>
                    </a:lnTo>
                    <a:lnTo>
                      <a:pt x="207" y="152"/>
                    </a:lnTo>
                    <a:lnTo>
                      <a:pt x="233" y="203"/>
                    </a:lnTo>
                    <a:lnTo>
                      <a:pt x="250" y="247"/>
                    </a:lnTo>
                    <a:lnTo>
                      <a:pt x="258" y="290"/>
                    </a:lnTo>
                    <a:lnTo>
                      <a:pt x="252" y="312"/>
                    </a:lnTo>
                    <a:lnTo>
                      <a:pt x="222" y="341"/>
                    </a:lnTo>
                    <a:lnTo>
                      <a:pt x="159" y="365"/>
                    </a:lnTo>
                    <a:lnTo>
                      <a:pt x="125" y="375"/>
                    </a:lnTo>
                    <a:lnTo>
                      <a:pt x="91" y="381"/>
                    </a:lnTo>
                    <a:lnTo>
                      <a:pt x="40" y="402"/>
                    </a:lnTo>
                    <a:lnTo>
                      <a:pt x="2" y="415"/>
                    </a:lnTo>
                    <a:lnTo>
                      <a:pt x="0" y="441"/>
                    </a:lnTo>
                    <a:lnTo>
                      <a:pt x="19" y="460"/>
                    </a:lnTo>
                    <a:lnTo>
                      <a:pt x="42" y="465"/>
                    </a:lnTo>
                    <a:lnTo>
                      <a:pt x="76" y="448"/>
                    </a:lnTo>
                    <a:lnTo>
                      <a:pt x="156" y="408"/>
                    </a:lnTo>
                    <a:lnTo>
                      <a:pt x="222" y="379"/>
                    </a:lnTo>
                    <a:lnTo>
                      <a:pt x="267" y="348"/>
                    </a:lnTo>
                    <a:lnTo>
                      <a:pt x="298" y="320"/>
                    </a:lnTo>
                    <a:lnTo>
                      <a:pt x="301" y="286"/>
                    </a:lnTo>
                    <a:lnTo>
                      <a:pt x="284" y="241"/>
                    </a:lnTo>
                    <a:lnTo>
                      <a:pt x="250" y="175"/>
                    </a:lnTo>
                    <a:lnTo>
                      <a:pt x="218" y="119"/>
                    </a:lnTo>
                    <a:lnTo>
                      <a:pt x="178" y="61"/>
                    </a:lnTo>
                    <a:lnTo>
                      <a:pt x="148" y="27"/>
                    </a:lnTo>
                    <a:lnTo>
                      <a:pt x="110" y="11"/>
                    </a:lnTo>
                    <a:lnTo>
                      <a:pt x="12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16"/>
              <p:cNvSpPr>
                <a:spLocks/>
              </p:cNvSpPr>
              <p:nvPr/>
            </p:nvSpPr>
            <p:spPr bwMode="auto">
              <a:xfrm>
                <a:off x="4354" y="1409"/>
                <a:ext cx="159" cy="437"/>
              </a:xfrm>
              <a:custGeom>
                <a:avLst/>
                <a:gdLst>
                  <a:gd name="T0" fmla="*/ 148 w 159"/>
                  <a:gd name="T1" fmla="*/ 34 h 437"/>
                  <a:gd name="T2" fmla="*/ 142 w 159"/>
                  <a:gd name="T3" fmla="*/ 11 h 437"/>
                  <a:gd name="T4" fmla="*/ 117 w 159"/>
                  <a:gd name="T5" fmla="*/ 0 h 437"/>
                  <a:gd name="T6" fmla="*/ 95 w 159"/>
                  <a:gd name="T7" fmla="*/ 0 h 437"/>
                  <a:gd name="T8" fmla="*/ 67 w 159"/>
                  <a:gd name="T9" fmla="*/ 16 h 437"/>
                  <a:gd name="T10" fmla="*/ 40 w 159"/>
                  <a:gd name="T11" fmla="*/ 56 h 437"/>
                  <a:gd name="T12" fmla="*/ 21 w 159"/>
                  <a:gd name="T13" fmla="*/ 97 h 437"/>
                  <a:gd name="T14" fmla="*/ 12 w 159"/>
                  <a:gd name="T15" fmla="*/ 152 h 437"/>
                  <a:gd name="T16" fmla="*/ 4 w 159"/>
                  <a:gd name="T17" fmla="*/ 217 h 437"/>
                  <a:gd name="T18" fmla="*/ 0 w 159"/>
                  <a:gd name="T19" fmla="*/ 280 h 437"/>
                  <a:gd name="T20" fmla="*/ 0 w 159"/>
                  <a:gd name="T21" fmla="*/ 362 h 437"/>
                  <a:gd name="T22" fmla="*/ 12 w 159"/>
                  <a:gd name="T23" fmla="*/ 412 h 437"/>
                  <a:gd name="T24" fmla="*/ 32 w 159"/>
                  <a:gd name="T25" fmla="*/ 430 h 437"/>
                  <a:gd name="T26" fmla="*/ 68 w 159"/>
                  <a:gd name="T27" fmla="*/ 436 h 437"/>
                  <a:gd name="T28" fmla="*/ 106 w 159"/>
                  <a:gd name="T29" fmla="*/ 434 h 437"/>
                  <a:gd name="T30" fmla="*/ 126 w 159"/>
                  <a:gd name="T31" fmla="*/ 412 h 437"/>
                  <a:gd name="T32" fmla="*/ 136 w 159"/>
                  <a:gd name="T33" fmla="*/ 373 h 437"/>
                  <a:gd name="T34" fmla="*/ 146 w 159"/>
                  <a:gd name="T35" fmla="*/ 334 h 437"/>
                  <a:gd name="T36" fmla="*/ 154 w 159"/>
                  <a:gd name="T37" fmla="*/ 263 h 437"/>
                  <a:gd name="T38" fmla="*/ 158 w 159"/>
                  <a:gd name="T39" fmla="*/ 184 h 437"/>
                  <a:gd name="T40" fmla="*/ 158 w 159"/>
                  <a:gd name="T41" fmla="*/ 91 h 437"/>
                  <a:gd name="T42" fmla="*/ 148 w 159"/>
                  <a:gd name="T43" fmla="*/ 50 h 437"/>
                  <a:gd name="T44" fmla="*/ 148 w 159"/>
                  <a:gd name="T45" fmla="*/ 34 h 4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9"/>
                  <a:gd name="T70" fmla="*/ 0 h 437"/>
                  <a:gd name="T71" fmla="*/ 159 w 159"/>
                  <a:gd name="T72" fmla="*/ 437 h 4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9" h="437">
                    <a:moveTo>
                      <a:pt x="148" y="34"/>
                    </a:moveTo>
                    <a:lnTo>
                      <a:pt x="142" y="11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67" y="16"/>
                    </a:lnTo>
                    <a:lnTo>
                      <a:pt x="40" y="56"/>
                    </a:lnTo>
                    <a:lnTo>
                      <a:pt x="21" y="97"/>
                    </a:lnTo>
                    <a:lnTo>
                      <a:pt x="12" y="152"/>
                    </a:lnTo>
                    <a:lnTo>
                      <a:pt x="4" y="217"/>
                    </a:lnTo>
                    <a:lnTo>
                      <a:pt x="0" y="280"/>
                    </a:lnTo>
                    <a:lnTo>
                      <a:pt x="0" y="362"/>
                    </a:lnTo>
                    <a:lnTo>
                      <a:pt x="12" y="412"/>
                    </a:lnTo>
                    <a:lnTo>
                      <a:pt x="32" y="430"/>
                    </a:lnTo>
                    <a:lnTo>
                      <a:pt x="68" y="436"/>
                    </a:lnTo>
                    <a:lnTo>
                      <a:pt x="106" y="434"/>
                    </a:lnTo>
                    <a:lnTo>
                      <a:pt x="126" y="412"/>
                    </a:lnTo>
                    <a:lnTo>
                      <a:pt x="136" y="373"/>
                    </a:lnTo>
                    <a:lnTo>
                      <a:pt x="146" y="334"/>
                    </a:lnTo>
                    <a:lnTo>
                      <a:pt x="154" y="263"/>
                    </a:lnTo>
                    <a:lnTo>
                      <a:pt x="158" y="184"/>
                    </a:lnTo>
                    <a:lnTo>
                      <a:pt x="158" y="91"/>
                    </a:lnTo>
                    <a:lnTo>
                      <a:pt x="148" y="50"/>
                    </a:lnTo>
                    <a:lnTo>
                      <a:pt x="148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17"/>
              <p:cNvSpPr>
                <a:spLocks/>
              </p:cNvSpPr>
              <p:nvPr/>
            </p:nvSpPr>
            <p:spPr bwMode="auto">
              <a:xfrm>
                <a:off x="4199" y="1421"/>
                <a:ext cx="241" cy="336"/>
              </a:xfrm>
              <a:custGeom>
                <a:avLst/>
                <a:gdLst>
                  <a:gd name="T0" fmla="*/ 227 w 241"/>
                  <a:gd name="T1" fmla="*/ 0 h 336"/>
                  <a:gd name="T2" fmla="*/ 178 w 241"/>
                  <a:gd name="T3" fmla="*/ 6 h 336"/>
                  <a:gd name="T4" fmla="*/ 127 w 241"/>
                  <a:gd name="T5" fmla="*/ 15 h 336"/>
                  <a:gd name="T6" fmla="*/ 74 w 241"/>
                  <a:gd name="T7" fmla="*/ 44 h 336"/>
                  <a:gd name="T8" fmla="*/ 36 w 241"/>
                  <a:gd name="T9" fmla="*/ 67 h 336"/>
                  <a:gd name="T10" fmla="*/ 11 w 241"/>
                  <a:gd name="T11" fmla="*/ 99 h 336"/>
                  <a:gd name="T12" fmla="*/ 0 w 241"/>
                  <a:gd name="T13" fmla="*/ 117 h 336"/>
                  <a:gd name="T14" fmla="*/ 23 w 241"/>
                  <a:gd name="T15" fmla="*/ 172 h 336"/>
                  <a:gd name="T16" fmla="*/ 59 w 241"/>
                  <a:gd name="T17" fmla="*/ 205 h 336"/>
                  <a:gd name="T18" fmla="*/ 102 w 241"/>
                  <a:gd name="T19" fmla="*/ 229 h 336"/>
                  <a:gd name="T20" fmla="*/ 125 w 241"/>
                  <a:gd name="T21" fmla="*/ 244 h 336"/>
                  <a:gd name="T22" fmla="*/ 165 w 241"/>
                  <a:gd name="T23" fmla="*/ 251 h 336"/>
                  <a:gd name="T24" fmla="*/ 166 w 241"/>
                  <a:gd name="T25" fmla="*/ 266 h 336"/>
                  <a:gd name="T26" fmla="*/ 136 w 241"/>
                  <a:gd name="T27" fmla="*/ 279 h 336"/>
                  <a:gd name="T28" fmla="*/ 93 w 241"/>
                  <a:gd name="T29" fmla="*/ 291 h 336"/>
                  <a:gd name="T30" fmla="*/ 51 w 241"/>
                  <a:gd name="T31" fmla="*/ 313 h 336"/>
                  <a:gd name="T32" fmla="*/ 68 w 241"/>
                  <a:gd name="T33" fmla="*/ 330 h 336"/>
                  <a:gd name="T34" fmla="*/ 85 w 241"/>
                  <a:gd name="T35" fmla="*/ 335 h 336"/>
                  <a:gd name="T36" fmla="*/ 110 w 241"/>
                  <a:gd name="T37" fmla="*/ 311 h 336"/>
                  <a:gd name="T38" fmla="*/ 148 w 241"/>
                  <a:gd name="T39" fmla="*/ 296 h 336"/>
                  <a:gd name="T40" fmla="*/ 178 w 241"/>
                  <a:gd name="T41" fmla="*/ 285 h 336"/>
                  <a:gd name="T42" fmla="*/ 178 w 241"/>
                  <a:gd name="T43" fmla="*/ 263 h 336"/>
                  <a:gd name="T44" fmla="*/ 172 w 241"/>
                  <a:gd name="T45" fmla="*/ 239 h 336"/>
                  <a:gd name="T46" fmla="*/ 153 w 241"/>
                  <a:gd name="T47" fmla="*/ 229 h 336"/>
                  <a:gd name="T48" fmla="*/ 93 w 241"/>
                  <a:gd name="T49" fmla="*/ 205 h 336"/>
                  <a:gd name="T50" fmla="*/ 59 w 241"/>
                  <a:gd name="T51" fmla="*/ 168 h 336"/>
                  <a:gd name="T52" fmla="*/ 34 w 241"/>
                  <a:gd name="T53" fmla="*/ 129 h 336"/>
                  <a:gd name="T54" fmla="*/ 40 w 241"/>
                  <a:gd name="T55" fmla="*/ 110 h 336"/>
                  <a:gd name="T56" fmla="*/ 59 w 241"/>
                  <a:gd name="T57" fmla="*/ 87 h 336"/>
                  <a:gd name="T58" fmla="*/ 104 w 241"/>
                  <a:gd name="T59" fmla="*/ 56 h 336"/>
                  <a:gd name="T60" fmla="*/ 159 w 241"/>
                  <a:gd name="T61" fmla="*/ 44 h 336"/>
                  <a:gd name="T62" fmla="*/ 195 w 241"/>
                  <a:gd name="T63" fmla="*/ 43 h 336"/>
                  <a:gd name="T64" fmla="*/ 227 w 241"/>
                  <a:gd name="T65" fmla="*/ 43 h 336"/>
                  <a:gd name="T66" fmla="*/ 240 w 241"/>
                  <a:gd name="T67" fmla="*/ 22 h 336"/>
                  <a:gd name="T68" fmla="*/ 227 w 241"/>
                  <a:gd name="T69" fmla="*/ 0 h 3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1"/>
                  <a:gd name="T106" fmla="*/ 0 h 336"/>
                  <a:gd name="T107" fmla="*/ 241 w 241"/>
                  <a:gd name="T108" fmla="*/ 336 h 3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1" h="336">
                    <a:moveTo>
                      <a:pt x="227" y="0"/>
                    </a:moveTo>
                    <a:lnTo>
                      <a:pt x="178" y="6"/>
                    </a:lnTo>
                    <a:lnTo>
                      <a:pt x="127" y="15"/>
                    </a:lnTo>
                    <a:lnTo>
                      <a:pt x="74" y="44"/>
                    </a:lnTo>
                    <a:lnTo>
                      <a:pt x="36" y="67"/>
                    </a:lnTo>
                    <a:lnTo>
                      <a:pt x="11" y="99"/>
                    </a:lnTo>
                    <a:lnTo>
                      <a:pt x="0" y="117"/>
                    </a:lnTo>
                    <a:lnTo>
                      <a:pt x="23" y="172"/>
                    </a:lnTo>
                    <a:lnTo>
                      <a:pt x="59" y="205"/>
                    </a:lnTo>
                    <a:lnTo>
                      <a:pt x="102" y="229"/>
                    </a:lnTo>
                    <a:lnTo>
                      <a:pt x="125" y="244"/>
                    </a:lnTo>
                    <a:lnTo>
                      <a:pt x="165" y="251"/>
                    </a:lnTo>
                    <a:lnTo>
                      <a:pt x="166" y="266"/>
                    </a:lnTo>
                    <a:lnTo>
                      <a:pt x="136" y="279"/>
                    </a:lnTo>
                    <a:lnTo>
                      <a:pt x="93" y="291"/>
                    </a:lnTo>
                    <a:lnTo>
                      <a:pt x="51" y="313"/>
                    </a:lnTo>
                    <a:lnTo>
                      <a:pt x="68" y="330"/>
                    </a:lnTo>
                    <a:lnTo>
                      <a:pt x="85" y="335"/>
                    </a:lnTo>
                    <a:lnTo>
                      <a:pt x="110" y="311"/>
                    </a:lnTo>
                    <a:lnTo>
                      <a:pt x="148" y="296"/>
                    </a:lnTo>
                    <a:lnTo>
                      <a:pt x="178" y="285"/>
                    </a:lnTo>
                    <a:lnTo>
                      <a:pt x="178" y="263"/>
                    </a:lnTo>
                    <a:lnTo>
                      <a:pt x="172" y="239"/>
                    </a:lnTo>
                    <a:lnTo>
                      <a:pt x="153" y="229"/>
                    </a:lnTo>
                    <a:lnTo>
                      <a:pt x="93" y="205"/>
                    </a:lnTo>
                    <a:lnTo>
                      <a:pt x="59" y="168"/>
                    </a:lnTo>
                    <a:lnTo>
                      <a:pt x="34" y="129"/>
                    </a:lnTo>
                    <a:lnTo>
                      <a:pt x="40" y="110"/>
                    </a:lnTo>
                    <a:lnTo>
                      <a:pt x="59" y="87"/>
                    </a:lnTo>
                    <a:lnTo>
                      <a:pt x="104" y="56"/>
                    </a:lnTo>
                    <a:lnTo>
                      <a:pt x="159" y="44"/>
                    </a:lnTo>
                    <a:lnTo>
                      <a:pt x="195" y="43"/>
                    </a:lnTo>
                    <a:lnTo>
                      <a:pt x="227" y="43"/>
                    </a:lnTo>
                    <a:lnTo>
                      <a:pt x="240" y="22"/>
                    </a:lnTo>
                    <a:lnTo>
                      <a:pt x="227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18"/>
              <p:cNvSpPr>
                <a:spLocks/>
              </p:cNvSpPr>
              <p:nvPr/>
            </p:nvSpPr>
            <p:spPr bwMode="auto">
              <a:xfrm>
                <a:off x="4128" y="1801"/>
                <a:ext cx="293" cy="543"/>
              </a:xfrm>
              <a:custGeom>
                <a:avLst/>
                <a:gdLst>
                  <a:gd name="T0" fmla="*/ 259 w 293"/>
                  <a:gd name="T1" fmla="*/ 0 h 543"/>
                  <a:gd name="T2" fmla="*/ 285 w 293"/>
                  <a:gd name="T3" fmla="*/ 0 h 543"/>
                  <a:gd name="T4" fmla="*/ 292 w 293"/>
                  <a:gd name="T5" fmla="*/ 39 h 543"/>
                  <a:gd name="T6" fmla="*/ 274 w 293"/>
                  <a:gd name="T7" fmla="*/ 62 h 543"/>
                  <a:gd name="T8" fmla="*/ 213 w 293"/>
                  <a:gd name="T9" fmla="*/ 116 h 543"/>
                  <a:gd name="T10" fmla="*/ 160 w 293"/>
                  <a:gd name="T11" fmla="*/ 184 h 543"/>
                  <a:gd name="T12" fmla="*/ 125 w 293"/>
                  <a:gd name="T13" fmla="*/ 255 h 543"/>
                  <a:gd name="T14" fmla="*/ 120 w 293"/>
                  <a:gd name="T15" fmla="*/ 302 h 543"/>
                  <a:gd name="T16" fmla="*/ 122 w 293"/>
                  <a:gd name="T17" fmla="*/ 335 h 543"/>
                  <a:gd name="T18" fmla="*/ 137 w 293"/>
                  <a:gd name="T19" fmla="*/ 412 h 543"/>
                  <a:gd name="T20" fmla="*/ 156 w 293"/>
                  <a:gd name="T21" fmla="*/ 473 h 543"/>
                  <a:gd name="T22" fmla="*/ 173 w 293"/>
                  <a:gd name="T23" fmla="*/ 509 h 543"/>
                  <a:gd name="T24" fmla="*/ 177 w 293"/>
                  <a:gd name="T25" fmla="*/ 531 h 543"/>
                  <a:gd name="T26" fmla="*/ 160 w 293"/>
                  <a:gd name="T27" fmla="*/ 531 h 543"/>
                  <a:gd name="T28" fmla="*/ 133 w 293"/>
                  <a:gd name="T29" fmla="*/ 524 h 543"/>
                  <a:gd name="T30" fmla="*/ 125 w 293"/>
                  <a:gd name="T31" fmla="*/ 525 h 543"/>
                  <a:gd name="T32" fmla="*/ 70 w 293"/>
                  <a:gd name="T33" fmla="*/ 529 h 543"/>
                  <a:gd name="T34" fmla="*/ 28 w 293"/>
                  <a:gd name="T35" fmla="*/ 542 h 543"/>
                  <a:gd name="T36" fmla="*/ 14 w 293"/>
                  <a:gd name="T37" fmla="*/ 535 h 543"/>
                  <a:gd name="T38" fmla="*/ 0 w 293"/>
                  <a:gd name="T39" fmla="*/ 507 h 543"/>
                  <a:gd name="T40" fmla="*/ 14 w 293"/>
                  <a:gd name="T41" fmla="*/ 492 h 543"/>
                  <a:gd name="T42" fmla="*/ 76 w 293"/>
                  <a:gd name="T43" fmla="*/ 490 h 543"/>
                  <a:gd name="T44" fmla="*/ 120 w 293"/>
                  <a:gd name="T45" fmla="*/ 496 h 543"/>
                  <a:gd name="T46" fmla="*/ 142 w 293"/>
                  <a:gd name="T47" fmla="*/ 507 h 543"/>
                  <a:gd name="T48" fmla="*/ 139 w 293"/>
                  <a:gd name="T49" fmla="*/ 481 h 543"/>
                  <a:gd name="T50" fmla="*/ 116 w 293"/>
                  <a:gd name="T51" fmla="*/ 441 h 543"/>
                  <a:gd name="T52" fmla="*/ 97 w 293"/>
                  <a:gd name="T53" fmla="*/ 380 h 543"/>
                  <a:gd name="T54" fmla="*/ 82 w 293"/>
                  <a:gd name="T55" fmla="*/ 328 h 543"/>
                  <a:gd name="T56" fmla="*/ 93 w 293"/>
                  <a:gd name="T57" fmla="*/ 268 h 543"/>
                  <a:gd name="T58" fmla="*/ 110 w 293"/>
                  <a:gd name="T59" fmla="*/ 205 h 543"/>
                  <a:gd name="T60" fmla="*/ 145 w 293"/>
                  <a:gd name="T61" fmla="*/ 132 h 543"/>
                  <a:gd name="T62" fmla="*/ 194 w 293"/>
                  <a:gd name="T63" fmla="*/ 65 h 543"/>
                  <a:gd name="T64" fmla="*/ 236 w 293"/>
                  <a:gd name="T65" fmla="*/ 17 h 543"/>
                  <a:gd name="T66" fmla="*/ 259 w 293"/>
                  <a:gd name="T67" fmla="*/ 0 h 54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3"/>
                  <a:gd name="T103" fmla="*/ 0 h 543"/>
                  <a:gd name="T104" fmla="*/ 293 w 293"/>
                  <a:gd name="T105" fmla="*/ 543 h 54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3" h="543">
                    <a:moveTo>
                      <a:pt x="259" y="0"/>
                    </a:moveTo>
                    <a:lnTo>
                      <a:pt x="285" y="0"/>
                    </a:lnTo>
                    <a:lnTo>
                      <a:pt x="292" y="39"/>
                    </a:lnTo>
                    <a:lnTo>
                      <a:pt x="274" y="62"/>
                    </a:lnTo>
                    <a:lnTo>
                      <a:pt x="213" y="116"/>
                    </a:lnTo>
                    <a:lnTo>
                      <a:pt x="160" y="184"/>
                    </a:lnTo>
                    <a:lnTo>
                      <a:pt x="125" y="255"/>
                    </a:lnTo>
                    <a:lnTo>
                      <a:pt x="120" y="302"/>
                    </a:lnTo>
                    <a:lnTo>
                      <a:pt x="122" y="335"/>
                    </a:lnTo>
                    <a:lnTo>
                      <a:pt x="137" y="412"/>
                    </a:lnTo>
                    <a:lnTo>
                      <a:pt x="156" y="473"/>
                    </a:lnTo>
                    <a:lnTo>
                      <a:pt x="173" y="509"/>
                    </a:lnTo>
                    <a:lnTo>
                      <a:pt x="177" y="531"/>
                    </a:lnTo>
                    <a:lnTo>
                      <a:pt x="160" y="531"/>
                    </a:lnTo>
                    <a:lnTo>
                      <a:pt x="133" y="524"/>
                    </a:lnTo>
                    <a:lnTo>
                      <a:pt x="125" y="525"/>
                    </a:lnTo>
                    <a:lnTo>
                      <a:pt x="70" y="529"/>
                    </a:lnTo>
                    <a:lnTo>
                      <a:pt x="28" y="542"/>
                    </a:lnTo>
                    <a:lnTo>
                      <a:pt x="14" y="535"/>
                    </a:lnTo>
                    <a:lnTo>
                      <a:pt x="0" y="507"/>
                    </a:lnTo>
                    <a:lnTo>
                      <a:pt x="14" y="492"/>
                    </a:lnTo>
                    <a:lnTo>
                      <a:pt x="76" y="490"/>
                    </a:lnTo>
                    <a:lnTo>
                      <a:pt x="120" y="496"/>
                    </a:lnTo>
                    <a:lnTo>
                      <a:pt x="142" y="507"/>
                    </a:lnTo>
                    <a:lnTo>
                      <a:pt x="139" y="481"/>
                    </a:lnTo>
                    <a:lnTo>
                      <a:pt x="116" y="441"/>
                    </a:lnTo>
                    <a:lnTo>
                      <a:pt x="97" y="380"/>
                    </a:lnTo>
                    <a:lnTo>
                      <a:pt x="82" y="328"/>
                    </a:lnTo>
                    <a:lnTo>
                      <a:pt x="93" y="268"/>
                    </a:lnTo>
                    <a:lnTo>
                      <a:pt x="110" y="205"/>
                    </a:lnTo>
                    <a:lnTo>
                      <a:pt x="145" y="132"/>
                    </a:lnTo>
                    <a:lnTo>
                      <a:pt x="194" y="65"/>
                    </a:lnTo>
                    <a:lnTo>
                      <a:pt x="236" y="17"/>
                    </a:lnTo>
                    <a:lnTo>
                      <a:pt x="259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19"/>
              <p:cNvSpPr>
                <a:spLocks/>
              </p:cNvSpPr>
              <p:nvPr/>
            </p:nvSpPr>
            <p:spPr bwMode="auto">
              <a:xfrm>
                <a:off x="4407" y="1800"/>
                <a:ext cx="198" cy="553"/>
              </a:xfrm>
              <a:custGeom>
                <a:avLst/>
                <a:gdLst>
                  <a:gd name="T0" fmla="*/ 60 w 198"/>
                  <a:gd name="T1" fmla="*/ 0 h 553"/>
                  <a:gd name="T2" fmla="*/ 85 w 198"/>
                  <a:gd name="T3" fmla="*/ 52 h 553"/>
                  <a:gd name="T4" fmla="*/ 102 w 198"/>
                  <a:gd name="T5" fmla="*/ 128 h 553"/>
                  <a:gd name="T6" fmla="*/ 123 w 198"/>
                  <a:gd name="T7" fmla="*/ 212 h 553"/>
                  <a:gd name="T8" fmla="*/ 142 w 198"/>
                  <a:gd name="T9" fmla="*/ 297 h 553"/>
                  <a:gd name="T10" fmla="*/ 142 w 198"/>
                  <a:gd name="T11" fmla="*/ 329 h 553"/>
                  <a:gd name="T12" fmla="*/ 123 w 198"/>
                  <a:gd name="T13" fmla="*/ 385 h 553"/>
                  <a:gd name="T14" fmla="*/ 97 w 198"/>
                  <a:gd name="T15" fmla="*/ 415 h 553"/>
                  <a:gd name="T16" fmla="*/ 72 w 198"/>
                  <a:gd name="T17" fmla="*/ 452 h 553"/>
                  <a:gd name="T18" fmla="*/ 55 w 198"/>
                  <a:gd name="T19" fmla="*/ 480 h 553"/>
                  <a:gd name="T20" fmla="*/ 62 w 198"/>
                  <a:gd name="T21" fmla="*/ 493 h 553"/>
                  <a:gd name="T22" fmla="*/ 106 w 198"/>
                  <a:gd name="T23" fmla="*/ 498 h 553"/>
                  <a:gd name="T24" fmla="*/ 176 w 198"/>
                  <a:gd name="T25" fmla="*/ 509 h 553"/>
                  <a:gd name="T26" fmla="*/ 197 w 198"/>
                  <a:gd name="T27" fmla="*/ 526 h 553"/>
                  <a:gd name="T28" fmla="*/ 180 w 198"/>
                  <a:gd name="T29" fmla="*/ 541 h 553"/>
                  <a:gd name="T30" fmla="*/ 140 w 198"/>
                  <a:gd name="T31" fmla="*/ 552 h 553"/>
                  <a:gd name="T32" fmla="*/ 94 w 198"/>
                  <a:gd name="T33" fmla="*/ 530 h 553"/>
                  <a:gd name="T34" fmla="*/ 60 w 198"/>
                  <a:gd name="T35" fmla="*/ 515 h 553"/>
                  <a:gd name="T36" fmla="*/ 17 w 198"/>
                  <a:gd name="T37" fmla="*/ 509 h 553"/>
                  <a:gd name="T38" fmla="*/ 0 w 198"/>
                  <a:gd name="T39" fmla="*/ 504 h 553"/>
                  <a:gd name="T40" fmla="*/ 6 w 198"/>
                  <a:gd name="T41" fmla="*/ 485 h 553"/>
                  <a:gd name="T42" fmla="*/ 55 w 198"/>
                  <a:gd name="T43" fmla="*/ 437 h 553"/>
                  <a:gd name="T44" fmla="*/ 83 w 198"/>
                  <a:gd name="T45" fmla="*/ 387 h 553"/>
                  <a:gd name="T46" fmla="*/ 108 w 198"/>
                  <a:gd name="T47" fmla="*/ 353 h 553"/>
                  <a:gd name="T48" fmla="*/ 111 w 198"/>
                  <a:gd name="T49" fmla="*/ 320 h 553"/>
                  <a:gd name="T50" fmla="*/ 100 w 198"/>
                  <a:gd name="T51" fmla="*/ 264 h 553"/>
                  <a:gd name="T52" fmla="*/ 74 w 198"/>
                  <a:gd name="T53" fmla="*/ 206 h 553"/>
                  <a:gd name="T54" fmla="*/ 45 w 198"/>
                  <a:gd name="T55" fmla="*/ 108 h 553"/>
                  <a:gd name="T56" fmla="*/ 20 w 198"/>
                  <a:gd name="T57" fmla="*/ 50 h 553"/>
                  <a:gd name="T58" fmla="*/ 23 w 198"/>
                  <a:gd name="T59" fmla="*/ 16 h 553"/>
                  <a:gd name="T60" fmla="*/ 45 w 198"/>
                  <a:gd name="T61" fmla="*/ 0 h 553"/>
                  <a:gd name="T62" fmla="*/ 60 w 198"/>
                  <a:gd name="T63" fmla="*/ 0 h 5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8"/>
                  <a:gd name="T97" fmla="*/ 0 h 553"/>
                  <a:gd name="T98" fmla="*/ 198 w 198"/>
                  <a:gd name="T99" fmla="*/ 553 h 5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8" h="553">
                    <a:moveTo>
                      <a:pt x="60" y="0"/>
                    </a:moveTo>
                    <a:lnTo>
                      <a:pt x="85" y="52"/>
                    </a:lnTo>
                    <a:lnTo>
                      <a:pt x="102" y="128"/>
                    </a:lnTo>
                    <a:lnTo>
                      <a:pt x="123" y="212"/>
                    </a:lnTo>
                    <a:lnTo>
                      <a:pt x="142" y="297"/>
                    </a:lnTo>
                    <a:lnTo>
                      <a:pt x="142" y="329"/>
                    </a:lnTo>
                    <a:lnTo>
                      <a:pt x="123" y="385"/>
                    </a:lnTo>
                    <a:lnTo>
                      <a:pt x="97" y="415"/>
                    </a:lnTo>
                    <a:lnTo>
                      <a:pt x="72" y="452"/>
                    </a:lnTo>
                    <a:lnTo>
                      <a:pt x="55" y="480"/>
                    </a:lnTo>
                    <a:lnTo>
                      <a:pt x="62" y="493"/>
                    </a:lnTo>
                    <a:lnTo>
                      <a:pt x="106" y="498"/>
                    </a:lnTo>
                    <a:lnTo>
                      <a:pt x="176" y="509"/>
                    </a:lnTo>
                    <a:lnTo>
                      <a:pt x="197" y="526"/>
                    </a:lnTo>
                    <a:lnTo>
                      <a:pt x="180" y="541"/>
                    </a:lnTo>
                    <a:lnTo>
                      <a:pt x="140" y="552"/>
                    </a:lnTo>
                    <a:lnTo>
                      <a:pt x="94" y="530"/>
                    </a:lnTo>
                    <a:lnTo>
                      <a:pt x="60" y="515"/>
                    </a:lnTo>
                    <a:lnTo>
                      <a:pt x="17" y="509"/>
                    </a:lnTo>
                    <a:lnTo>
                      <a:pt x="0" y="504"/>
                    </a:lnTo>
                    <a:lnTo>
                      <a:pt x="6" y="485"/>
                    </a:lnTo>
                    <a:lnTo>
                      <a:pt x="55" y="437"/>
                    </a:lnTo>
                    <a:lnTo>
                      <a:pt x="83" y="387"/>
                    </a:lnTo>
                    <a:lnTo>
                      <a:pt x="108" y="353"/>
                    </a:lnTo>
                    <a:lnTo>
                      <a:pt x="111" y="320"/>
                    </a:lnTo>
                    <a:lnTo>
                      <a:pt x="100" y="264"/>
                    </a:lnTo>
                    <a:lnTo>
                      <a:pt x="74" y="206"/>
                    </a:lnTo>
                    <a:lnTo>
                      <a:pt x="45" y="108"/>
                    </a:lnTo>
                    <a:lnTo>
                      <a:pt x="20" y="50"/>
                    </a:lnTo>
                    <a:lnTo>
                      <a:pt x="23" y="16"/>
                    </a:lnTo>
                    <a:lnTo>
                      <a:pt x="45" y="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5" name="Group 23"/>
            <p:cNvGrpSpPr>
              <a:grpSpLocks/>
            </p:cNvGrpSpPr>
            <p:nvPr/>
          </p:nvGrpSpPr>
          <p:grpSpPr bwMode="auto">
            <a:xfrm>
              <a:off x="4414" y="816"/>
              <a:ext cx="122" cy="164"/>
              <a:chOff x="4414" y="816"/>
              <a:chExt cx="122" cy="164"/>
            </a:xfrm>
          </p:grpSpPr>
          <p:sp>
            <p:nvSpPr>
              <p:cNvPr id="1046" name="Freeform 21"/>
              <p:cNvSpPr>
                <a:spLocks/>
              </p:cNvSpPr>
              <p:nvPr/>
            </p:nvSpPr>
            <p:spPr bwMode="auto">
              <a:xfrm>
                <a:off x="4437" y="816"/>
                <a:ext cx="99" cy="115"/>
              </a:xfrm>
              <a:custGeom>
                <a:avLst/>
                <a:gdLst>
                  <a:gd name="T0" fmla="*/ 12 w 99"/>
                  <a:gd name="T1" fmla="*/ 6 h 115"/>
                  <a:gd name="T2" fmla="*/ 38 w 99"/>
                  <a:gd name="T3" fmla="*/ 0 h 115"/>
                  <a:gd name="T4" fmla="*/ 63 w 99"/>
                  <a:gd name="T5" fmla="*/ 2 h 115"/>
                  <a:gd name="T6" fmla="*/ 86 w 99"/>
                  <a:gd name="T7" fmla="*/ 13 h 115"/>
                  <a:gd name="T8" fmla="*/ 98 w 99"/>
                  <a:gd name="T9" fmla="*/ 34 h 115"/>
                  <a:gd name="T10" fmla="*/ 98 w 99"/>
                  <a:gd name="T11" fmla="*/ 50 h 115"/>
                  <a:gd name="T12" fmla="*/ 86 w 99"/>
                  <a:gd name="T13" fmla="*/ 73 h 115"/>
                  <a:gd name="T14" fmla="*/ 67 w 99"/>
                  <a:gd name="T15" fmla="*/ 86 h 115"/>
                  <a:gd name="T16" fmla="*/ 38 w 99"/>
                  <a:gd name="T17" fmla="*/ 86 h 115"/>
                  <a:gd name="T18" fmla="*/ 21 w 99"/>
                  <a:gd name="T19" fmla="*/ 97 h 115"/>
                  <a:gd name="T20" fmla="*/ 15 w 99"/>
                  <a:gd name="T21" fmla="*/ 114 h 115"/>
                  <a:gd name="T22" fmla="*/ 0 w 99"/>
                  <a:gd name="T23" fmla="*/ 108 h 115"/>
                  <a:gd name="T24" fmla="*/ 6 w 99"/>
                  <a:gd name="T25" fmla="*/ 86 h 115"/>
                  <a:gd name="T26" fmla="*/ 27 w 99"/>
                  <a:gd name="T27" fmla="*/ 73 h 115"/>
                  <a:gd name="T28" fmla="*/ 61 w 99"/>
                  <a:gd name="T29" fmla="*/ 69 h 115"/>
                  <a:gd name="T30" fmla="*/ 75 w 99"/>
                  <a:gd name="T31" fmla="*/ 56 h 115"/>
                  <a:gd name="T32" fmla="*/ 78 w 99"/>
                  <a:gd name="T33" fmla="*/ 35 h 115"/>
                  <a:gd name="T34" fmla="*/ 63 w 99"/>
                  <a:gd name="T35" fmla="*/ 17 h 115"/>
                  <a:gd name="T36" fmla="*/ 41 w 99"/>
                  <a:gd name="T37" fmla="*/ 17 h 115"/>
                  <a:gd name="T38" fmla="*/ 15 w 99"/>
                  <a:gd name="T39" fmla="*/ 23 h 115"/>
                  <a:gd name="T40" fmla="*/ 6 w 99"/>
                  <a:gd name="T41" fmla="*/ 17 h 115"/>
                  <a:gd name="T42" fmla="*/ 12 w 99"/>
                  <a:gd name="T43" fmla="*/ 6 h 1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9"/>
                  <a:gd name="T67" fmla="*/ 0 h 115"/>
                  <a:gd name="T68" fmla="*/ 99 w 99"/>
                  <a:gd name="T69" fmla="*/ 115 h 1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9" h="115">
                    <a:moveTo>
                      <a:pt x="12" y="6"/>
                    </a:moveTo>
                    <a:lnTo>
                      <a:pt x="38" y="0"/>
                    </a:lnTo>
                    <a:lnTo>
                      <a:pt x="63" y="2"/>
                    </a:lnTo>
                    <a:lnTo>
                      <a:pt x="86" y="13"/>
                    </a:lnTo>
                    <a:lnTo>
                      <a:pt x="98" y="34"/>
                    </a:lnTo>
                    <a:lnTo>
                      <a:pt x="98" y="50"/>
                    </a:lnTo>
                    <a:lnTo>
                      <a:pt x="86" y="73"/>
                    </a:lnTo>
                    <a:lnTo>
                      <a:pt x="67" y="86"/>
                    </a:lnTo>
                    <a:lnTo>
                      <a:pt x="38" y="86"/>
                    </a:lnTo>
                    <a:lnTo>
                      <a:pt x="21" y="97"/>
                    </a:lnTo>
                    <a:lnTo>
                      <a:pt x="15" y="114"/>
                    </a:lnTo>
                    <a:lnTo>
                      <a:pt x="0" y="108"/>
                    </a:lnTo>
                    <a:lnTo>
                      <a:pt x="6" y="86"/>
                    </a:lnTo>
                    <a:lnTo>
                      <a:pt x="27" y="73"/>
                    </a:lnTo>
                    <a:lnTo>
                      <a:pt x="61" y="69"/>
                    </a:lnTo>
                    <a:lnTo>
                      <a:pt x="75" y="56"/>
                    </a:lnTo>
                    <a:lnTo>
                      <a:pt x="78" y="35"/>
                    </a:lnTo>
                    <a:lnTo>
                      <a:pt x="63" y="17"/>
                    </a:lnTo>
                    <a:lnTo>
                      <a:pt x="41" y="17"/>
                    </a:lnTo>
                    <a:lnTo>
                      <a:pt x="15" y="23"/>
                    </a:lnTo>
                    <a:lnTo>
                      <a:pt x="6" y="17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2"/>
              <p:cNvSpPr>
                <a:spLocks/>
              </p:cNvSpPr>
              <p:nvPr/>
            </p:nvSpPr>
            <p:spPr bwMode="auto">
              <a:xfrm>
                <a:off x="4414" y="948"/>
                <a:ext cx="31" cy="32"/>
              </a:xfrm>
              <a:custGeom>
                <a:avLst/>
                <a:gdLst>
                  <a:gd name="T0" fmla="*/ 30 w 31"/>
                  <a:gd name="T1" fmla="*/ 1 h 32"/>
                  <a:gd name="T2" fmla="*/ 15 w 31"/>
                  <a:gd name="T3" fmla="*/ 0 h 32"/>
                  <a:gd name="T4" fmla="*/ 5 w 31"/>
                  <a:gd name="T5" fmla="*/ 11 h 32"/>
                  <a:gd name="T6" fmla="*/ 0 w 31"/>
                  <a:gd name="T7" fmla="*/ 29 h 32"/>
                  <a:gd name="T8" fmla="*/ 15 w 31"/>
                  <a:gd name="T9" fmla="*/ 31 h 32"/>
                  <a:gd name="T10" fmla="*/ 27 w 31"/>
                  <a:gd name="T11" fmla="*/ 23 h 32"/>
                  <a:gd name="T12" fmla="*/ 30 w 31"/>
                  <a:gd name="T13" fmla="*/ 1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32"/>
                  <a:gd name="T23" fmla="*/ 31 w 31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32">
                    <a:moveTo>
                      <a:pt x="30" y="1"/>
                    </a:moveTo>
                    <a:lnTo>
                      <a:pt x="15" y="0"/>
                    </a:lnTo>
                    <a:lnTo>
                      <a:pt x="5" y="11"/>
                    </a:lnTo>
                    <a:lnTo>
                      <a:pt x="0" y="29"/>
                    </a:lnTo>
                    <a:lnTo>
                      <a:pt x="15" y="31"/>
                    </a:lnTo>
                    <a:lnTo>
                      <a:pt x="27" y="23"/>
                    </a:lnTo>
                    <a:lnTo>
                      <a:pt x="3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30" name="Group 35"/>
          <p:cNvGrpSpPr>
            <a:grpSpLocks/>
          </p:cNvGrpSpPr>
          <p:nvPr/>
        </p:nvGrpSpPr>
        <p:grpSpPr bwMode="auto">
          <a:xfrm>
            <a:off x="5486400" y="3657600"/>
            <a:ext cx="1062038" cy="2439988"/>
            <a:chOff x="3456" y="2304"/>
            <a:chExt cx="669" cy="1537"/>
          </a:xfrm>
        </p:grpSpPr>
        <p:grpSp>
          <p:nvGrpSpPr>
            <p:cNvPr id="1034" name="Group 31"/>
            <p:cNvGrpSpPr>
              <a:grpSpLocks/>
            </p:cNvGrpSpPr>
            <p:nvPr/>
          </p:nvGrpSpPr>
          <p:grpSpPr bwMode="auto">
            <a:xfrm>
              <a:off x="3456" y="2511"/>
              <a:ext cx="669" cy="1330"/>
              <a:chOff x="3456" y="2511"/>
              <a:chExt cx="669" cy="1330"/>
            </a:xfrm>
          </p:grpSpPr>
          <p:sp>
            <p:nvSpPr>
              <p:cNvPr id="1038" name="Freeform 25"/>
              <p:cNvSpPr>
                <a:spLocks/>
              </p:cNvSpPr>
              <p:nvPr/>
            </p:nvSpPr>
            <p:spPr bwMode="auto">
              <a:xfrm>
                <a:off x="3649" y="2585"/>
                <a:ext cx="263" cy="291"/>
              </a:xfrm>
              <a:custGeom>
                <a:avLst/>
                <a:gdLst>
                  <a:gd name="T0" fmla="*/ 125 w 263"/>
                  <a:gd name="T1" fmla="*/ 67 h 291"/>
                  <a:gd name="T2" fmla="*/ 148 w 263"/>
                  <a:gd name="T3" fmla="*/ 37 h 291"/>
                  <a:gd name="T4" fmla="*/ 180 w 263"/>
                  <a:gd name="T5" fmla="*/ 15 h 291"/>
                  <a:gd name="T6" fmla="*/ 209 w 263"/>
                  <a:gd name="T7" fmla="*/ 0 h 291"/>
                  <a:gd name="T8" fmla="*/ 232 w 263"/>
                  <a:gd name="T9" fmla="*/ 4 h 291"/>
                  <a:gd name="T10" fmla="*/ 248 w 263"/>
                  <a:gd name="T11" fmla="*/ 20 h 291"/>
                  <a:gd name="T12" fmla="*/ 262 w 263"/>
                  <a:gd name="T13" fmla="*/ 71 h 291"/>
                  <a:gd name="T14" fmla="*/ 256 w 263"/>
                  <a:gd name="T15" fmla="*/ 129 h 291"/>
                  <a:gd name="T16" fmla="*/ 243 w 263"/>
                  <a:gd name="T17" fmla="*/ 184 h 291"/>
                  <a:gd name="T18" fmla="*/ 228 w 263"/>
                  <a:gd name="T19" fmla="*/ 227 h 291"/>
                  <a:gd name="T20" fmla="*/ 199 w 263"/>
                  <a:gd name="T21" fmla="*/ 272 h 291"/>
                  <a:gd name="T22" fmla="*/ 175 w 263"/>
                  <a:gd name="T23" fmla="*/ 290 h 291"/>
                  <a:gd name="T24" fmla="*/ 141 w 263"/>
                  <a:gd name="T25" fmla="*/ 290 h 291"/>
                  <a:gd name="T26" fmla="*/ 106 w 263"/>
                  <a:gd name="T27" fmla="*/ 277 h 291"/>
                  <a:gd name="T28" fmla="*/ 89 w 263"/>
                  <a:gd name="T29" fmla="*/ 245 h 291"/>
                  <a:gd name="T30" fmla="*/ 80 w 263"/>
                  <a:gd name="T31" fmla="*/ 205 h 291"/>
                  <a:gd name="T32" fmla="*/ 83 w 263"/>
                  <a:gd name="T33" fmla="*/ 154 h 291"/>
                  <a:gd name="T34" fmla="*/ 4 w 263"/>
                  <a:gd name="T35" fmla="*/ 160 h 291"/>
                  <a:gd name="T36" fmla="*/ 0 w 263"/>
                  <a:gd name="T37" fmla="*/ 138 h 291"/>
                  <a:gd name="T38" fmla="*/ 91 w 263"/>
                  <a:gd name="T39" fmla="*/ 129 h 291"/>
                  <a:gd name="T40" fmla="*/ 114 w 263"/>
                  <a:gd name="T41" fmla="*/ 77 h 291"/>
                  <a:gd name="T42" fmla="*/ 125 w 263"/>
                  <a:gd name="T43" fmla="*/ 67 h 29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63"/>
                  <a:gd name="T67" fmla="*/ 0 h 291"/>
                  <a:gd name="T68" fmla="*/ 263 w 263"/>
                  <a:gd name="T69" fmla="*/ 291 h 29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63" h="291">
                    <a:moveTo>
                      <a:pt x="125" y="67"/>
                    </a:moveTo>
                    <a:lnTo>
                      <a:pt x="148" y="37"/>
                    </a:lnTo>
                    <a:lnTo>
                      <a:pt x="180" y="15"/>
                    </a:lnTo>
                    <a:lnTo>
                      <a:pt x="209" y="0"/>
                    </a:lnTo>
                    <a:lnTo>
                      <a:pt x="232" y="4"/>
                    </a:lnTo>
                    <a:lnTo>
                      <a:pt x="248" y="20"/>
                    </a:lnTo>
                    <a:lnTo>
                      <a:pt x="262" y="71"/>
                    </a:lnTo>
                    <a:lnTo>
                      <a:pt x="256" y="129"/>
                    </a:lnTo>
                    <a:lnTo>
                      <a:pt x="243" y="184"/>
                    </a:lnTo>
                    <a:lnTo>
                      <a:pt x="228" y="227"/>
                    </a:lnTo>
                    <a:lnTo>
                      <a:pt x="199" y="272"/>
                    </a:lnTo>
                    <a:lnTo>
                      <a:pt x="175" y="290"/>
                    </a:lnTo>
                    <a:lnTo>
                      <a:pt x="141" y="290"/>
                    </a:lnTo>
                    <a:lnTo>
                      <a:pt x="106" y="277"/>
                    </a:lnTo>
                    <a:lnTo>
                      <a:pt x="89" y="245"/>
                    </a:lnTo>
                    <a:lnTo>
                      <a:pt x="80" y="205"/>
                    </a:lnTo>
                    <a:lnTo>
                      <a:pt x="83" y="154"/>
                    </a:lnTo>
                    <a:lnTo>
                      <a:pt x="4" y="160"/>
                    </a:lnTo>
                    <a:lnTo>
                      <a:pt x="0" y="138"/>
                    </a:lnTo>
                    <a:lnTo>
                      <a:pt x="91" y="129"/>
                    </a:lnTo>
                    <a:lnTo>
                      <a:pt x="114" y="77"/>
                    </a:lnTo>
                    <a:lnTo>
                      <a:pt x="125" y="6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26"/>
              <p:cNvSpPr>
                <a:spLocks/>
              </p:cNvSpPr>
              <p:nvPr/>
            </p:nvSpPr>
            <p:spPr bwMode="auto">
              <a:xfrm>
                <a:off x="3823" y="2511"/>
                <a:ext cx="302" cy="466"/>
              </a:xfrm>
              <a:custGeom>
                <a:avLst/>
                <a:gdLst>
                  <a:gd name="T0" fmla="*/ 125 w 302"/>
                  <a:gd name="T1" fmla="*/ 11 h 466"/>
                  <a:gd name="T2" fmla="*/ 88 w 302"/>
                  <a:gd name="T3" fmla="*/ 0 h 466"/>
                  <a:gd name="T4" fmla="*/ 57 w 302"/>
                  <a:gd name="T5" fmla="*/ 2 h 466"/>
                  <a:gd name="T6" fmla="*/ 34 w 302"/>
                  <a:gd name="T7" fmla="*/ 18 h 466"/>
                  <a:gd name="T8" fmla="*/ 19 w 302"/>
                  <a:gd name="T9" fmla="*/ 45 h 466"/>
                  <a:gd name="T10" fmla="*/ 25 w 302"/>
                  <a:gd name="T11" fmla="*/ 72 h 466"/>
                  <a:gd name="T12" fmla="*/ 46 w 302"/>
                  <a:gd name="T13" fmla="*/ 72 h 466"/>
                  <a:gd name="T14" fmla="*/ 40 w 302"/>
                  <a:gd name="T15" fmla="*/ 50 h 466"/>
                  <a:gd name="T16" fmla="*/ 57 w 302"/>
                  <a:gd name="T17" fmla="*/ 30 h 466"/>
                  <a:gd name="T18" fmla="*/ 74 w 302"/>
                  <a:gd name="T19" fmla="*/ 22 h 466"/>
                  <a:gd name="T20" fmla="*/ 102 w 302"/>
                  <a:gd name="T21" fmla="*/ 30 h 466"/>
                  <a:gd name="T22" fmla="*/ 91 w 302"/>
                  <a:gd name="T23" fmla="*/ 52 h 466"/>
                  <a:gd name="T24" fmla="*/ 88 w 302"/>
                  <a:gd name="T25" fmla="*/ 72 h 466"/>
                  <a:gd name="T26" fmla="*/ 91 w 302"/>
                  <a:gd name="T27" fmla="*/ 89 h 466"/>
                  <a:gd name="T28" fmla="*/ 120 w 302"/>
                  <a:gd name="T29" fmla="*/ 97 h 466"/>
                  <a:gd name="T30" fmla="*/ 150 w 302"/>
                  <a:gd name="T31" fmla="*/ 91 h 466"/>
                  <a:gd name="T32" fmla="*/ 156 w 302"/>
                  <a:gd name="T33" fmla="*/ 78 h 466"/>
                  <a:gd name="T34" fmla="*/ 188 w 302"/>
                  <a:gd name="T35" fmla="*/ 113 h 466"/>
                  <a:gd name="T36" fmla="*/ 207 w 302"/>
                  <a:gd name="T37" fmla="*/ 152 h 466"/>
                  <a:gd name="T38" fmla="*/ 233 w 302"/>
                  <a:gd name="T39" fmla="*/ 203 h 466"/>
                  <a:gd name="T40" fmla="*/ 250 w 302"/>
                  <a:gd name="T41" fmla="*/ 247 h 466"/>
                  <a:gd name="T42" fmla="*/ 258 w 302"/>
                  <a:gd name="T43" fmla="*/ 290 h 466"/>
                  <a:gd name="T44" fmla="*/ 252 w 302"/>
                  <a:gd name="T45" fmla="*/ 312 h 466"/>
                  <a:gd name="T46" fmla="*/ 222 w 302"/>
                  <a:gd name="T47" fmla="*/ 341 h 466"/>
                  <a:gd name="T48" fmla="*/ 159 w 302"/>
                  <a:gd name="T49" fmla="*/ 365 h 466"/>
                  <a:gd name="T50" fmla="*/ 125 w 302"/>
                  <a:gd name="T51" fmla="*/ 375 h 466"/>
                  <a:gd name="T52" fmla="*/ 91 w 302"/>
                  <a:gd name="T53" fmla="*/ 381 h 466"/>
                  <a:gd name="T54" fmla="*/ 40 w 302"/>
                  <a:gd name="T55" fmla="*/ 402 h 466"/>
                  <a:gd name="T56" fmla="*/ 2 w 302"/>
                  <a:gd name="T57" fmla="*/ 415 h 466"/>
                  <a:gd name="T58" fmla="*/ 0 w 302"/>
                  <a:gd name="T59" fmla="*/ 441 h 466"/>
                  <a:gd name="T60" fmla="*/ 19 w 302"/>
                  <a:gd name="T61" fmla="*/ 460 h 466"/>
                  <a:gd name="T62" fmla="*/ 42 w 302"/>
                  <a:gd name="T63" fmla="*/ 465 h 466"/>
                  <a:gd name="T64" fmla="*/ 76 w 302"/>
                  <a:gd name="T65" fmla="*/ 448 h 466"/>
                  <a:gd name="T66" fmla="*/ 156 w 302"/>
                  <a:gd name="T67" fmla="*/ 408 h 466"/>
                  <a:gd name="T68" fmla="*/ 222 w 302"/>
                  <a:gd name="T69" fmla="*/ 379 h 466"/>
                  <a:gd name="T70" fmla="*/ 267 w 302"/>
                  <a:gd name="T71" fmla="*/ 348 h 466"/>
                  <a:gd name="T72" fmla="*/ 298 w 302"/>
                  <a:gd name="T73" fmla="*/ 320 h 466"/>
                  <a:gd name="T74" fmla="*/ 301 w 302"/>
                  <a:gd name="T75" fmla="*/ 286 h 466"/>
                  <a:gd name="T76" fmla="*/ 284 w 302"/>
                  <a:gd name="T77" fmla="*/ 241 h 466"/>
                  <a:gd name="T78" fmla="*/ 250 w 302"/>
                  <a:gd name="T79" fmla="*/ 175 h 466"/>
                  <a:gd name="T80" fmla="*/ 218 w 302"/>
                  <a:gd name="T81" fmla="*/ 119 h 466"/>
                  <a:gd name="T82" fmla="*/ 178 w 302"/>
                  <a:gd name="T83" fmla="*/ 61 h 466"/>
                  <a:gd name="T84" fmla="*/ 148 w 302"/>
                  <a:gd name="T85" fmla="*/ 27 h 466"/>
                  <a:gd name="T86" fmla="*/ 110 w 302"/>
                  <a:gd name="T87" fmla="*/ 11 h 466"/>
                  <a:gd name="T88" fmla="*/ 125 w 302"/>
                  <a:gd name="T89" fmla="*/ 11 h 4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02"/>
                  <a:gd name="T136" fmla="*/ 0 h 466"/>
                  <a:gd name="T137" fmla="*/ 302 w 302"/>
                  <a:gd name="T138" fmla="*/ 466 h 46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02" h="466">
                    <a:moveTo>
                      <a:pt x="125" y="11"/>
                    </a:moveTo>
                    <a:lnTo>
                      <a:pt x="88" y="0"/>
                    </a:lnTo>
                    <a:lnTo>
                      <a:pt x="57" y="2"/>
                    </a:lnTo>
                    <a:lnTo>
                      <a:pt x="34" y="18"/>
                    </a:lnTo>
                    <a:lnTo>
                      <a:pt x="19" y="45"/>
                    </a:lnTo>
                    <a:lnTo>
                      <a:pt x="25" y="72"/>
                    </a:lnTo>
                    <a:lnTo>
                      <a:pt x="46" y="72"/>
                    </a:lnTo>
                    <a:lnTo>
                      <a:pt x="40" y="50"/>
                    </a:lnTo>
                    <a:lnTo>
                      <a:pt x="57" y="30"/>
                    </a:lnTo>
                    <a:lnTo>
                      <a:pt x="74" y="22"/>
                    </a:lnTo>
                    <a:lnTo>
                      <a:pt x="102" y="30"/>
                    </a:lnTo>
                    <a:lnTo>
                      <a:pt x="91" y="52"/>
                    </a:lnTo>
                    <a:lnTo>
                      <a:pt x="88" y="72"/>
                    </a:lnTo>
                    <a:lnTo>
                      <a:pt x="91" y="89"/>
                    </a:lnTo>
                    <a:lnTo>
                      <a:pt x="120" y="97"/>
                    </a:lnTo>
                    <a:lnTo>
                      <a:pt x="150" y="91"/>
                    </a:lnTo>
                    <a:lnTo>
                      <a:pt x="156" y="78"/>
                    </a:lnTo>
                    <a:lnTo>
                      <a:pt x="188" y="113"/>
                    </a:lnTo>
                    <a:lnTo>
                      <a:pt x="207" y="152"/>
                    </a:lnTo>
                    <a:lnTo>
                      <a:pt x="233" y="203"/>
                    </a:lnTo>
                    <a:lnTo>
                      <a:pt x="250" y="247"/>
                    </a:lnTo>
                    <a:lnTo>
                      <a:pt x="258" y="290"/>
                    </a:lnTo>
                    <a:lnTo>
                      <a:pt x="252" y="312"/>
                    </a:lnTo>
                    <a:lnTo>
                      <a:pt x="222" y="341"/>
                    </a:lnTo>
                    <a:lnTo>
                      <a:pt x="159" y="365"/>
                    </a:lnTo>
                    <a:lnTo>
                      <a:pt x="125" y="375"/>
                    </a:lnTo>
                    <a:lnTo>
                      <a:pt x="91" y="381"/>
                    </a:lnTo>
                    <a:lnTo>
                      <a:pt x="40" y="402"/>
                    </a:lnTo>
                    <a:lnTo>
                      <a:pt x="2" y="415"/>
                    </a:lnTo>
                    <a:lnTo>
                      <a:pt x="0" y="441"/>
                    </a:lnTo>
                    <a:lnTo>
                      <a:pt x="19" y="460"/>
                    </a:lnTo>
                    <a:lnTo>
                      <a:pt x="42" y="465"/>
                    </a:lnTo>
                    <a:lnTo>
                      <a:pt x="76" y="448"/>
                    </a:lnTo>
                    <a:lnTo>
                      <a:pt x="156" y="408"/>
                    </a:lnTo>
                    <a:lnTo>
                      <a:pt x="222" y="379"/>
                    </a:lnTo>
                    <a:lnTo>
                      <a:pt x="267" y="348"/>
                    </a:lnTo>
                    <a:lnTo>
                      <a:pt x="298" y="320"/>
                    </a:lnTo>
                    <a:lnTo>
                      <a:pt x="301" y="286"/>
                    </a:lnTo>
                    <a:lnTo>
                      <a:pt x="284" y="241"/>
                    </a:lnTo>
                    <a:lnTo>
                      <a:pt x="250" y="175"/>
                    </a:lnTo>
                    <a:lnTo>
                      <a:pt x="218" y="119"/>
                    </a:lnTo>
                    <a:lnTo>
                      <a:pt x="178" y="61"/>
                    </a:lnTo>
                    <a:lnTo>
                      <a:pt x="148" y="27"/>
                    </a:lnTo>
                    <a:lnTo>
                      <a:pt x="110" y="11"/>
                    </a:lnTo>
                    <a:lnTo>
                      <a:pt x="12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27"/>
              <p:cNvSpPr>
                <a:spLocks/>
              </p:cNvSpPr>
              <p:nvPr/>
            </p:nvSpPr>
            <p:spPr bwMode="auto">
              <a:xfrm>
                <a:off x="3682" y="2897"/>
                <a:ext cx="159" cy="437"/>
              </a:xfrm>
              <a:custGeom>
                <a:avLst/>
                <a:gdLst>
                  <a:gd name="T0" fmla="*/ 148 w 159"/>
                  <a:gd name="T1" fmla="*/ 34 h 437"/>
                  <a:gd name="T2" fmla="*/ 142 w 159"/>
                  <a:gd name="T3" fmla="*/ 11 h 437"/>
                  <a:gd name="T4" fmla="*/ 117 w 159"/>
                  <a:gd name="T5" fmla="*/ 0 h 437"/>
                  <a:gd name="T6" fmla="*/ 95 w 159"/>
                  <a:gd name="T7" fmla="*/ 0 h 437"/>
                  <a:gd name="T8" fmla="*/ 67 w 159"/>
                  <a:gd name="T9" fmla="*/ 16 h 437"/>
                  <a:gd name="T10" fmla="*/ 40 w 159"/>
                  <a:gd name="T11" fmla="*/ 56 h 437"/>
                  <a:gd name="T12" fmla="*/ 21 w 159"/>
                  <a:gd name="T13" fmla="*/ 97 h 437"/>
                  <a:gd name="T14" fmla="*/ 12 w 159"/>
                  <a:gd name="T15" fmla="*/ 152 h 437"/>
                  <a:gd name="T16" fmla="*/ 4 w 159"/>
                  <a:gd name="T17" fmla="*/ 217 h 437"/>
                  <a:gd name="T18" fmla="*/ 0 w 159"/>
                  <a:gd name="T19" fmla="*/ 280 h 437"/>
                  <a:gd name="T20" fmla="*/ 0 w 159"/>
                  <a:gd name="T21" fmla="*/ 362 h 437"/>
                  <a:gd name="T22" fmla="*/ 12 w 159"/>
                  <a:gd name="T23" fmla="*/ 412 h 437"/>
                  <a:gd name="T24" fmla="*/ 32 w 159"/>
                  <a:gd name="T25" fmla="*/ 430 h 437"/>
                  <a:gd name="T26" fmla="*/ 68 w 159"/>
                  <a:gd name="T27" fmla="*/ 436 h 437"/>
                  <a:gd name="T28" fmla="*/ 106 w 159"/>
                  <a:gd name="T29" fmla="*/ 434 h 437"/>
                  <a:gd name="T30" fmla="*/ 126 w 159"/>
                  <a:gd name="T31" fmla="*/ 412 h 437"/>
                  <a:gd name="T32" fmla="*/ 136 w 159"/>
                  <a:gd name="T33" fmla="*/ 373 h 437"/>
                  <a:gd name="T34" fmla="*/ 146 w 159"/>
                  <a:gd name="T35" fmla="*/ 334 h 437"/>
                  <a:gd name="T36" fmla="*/ 154 w 159"/>
                  <a:gd name="T37" fmla="*/ 263 h 437"/>
                  <a:gd name="T38" fmla="*/ 158 w 159"/>
                  <a:gd name="T39" fmla="*/ 184 h 437"/>
                  <a:gd name="T40" fmla="*/ 158 w 159"/>
                  <a:gd name="T41" fmla="*/ 91 h 437"/>
                  <a:gd name="T42" fmla="*/ 148 w 159"/>
                  <a:gd name="T43" fmla="*/ 50 h 437"/>
                  <a:gd name="T44" fmla="*/ 148 w 159"/>
                  <a:gd name="T45" fmla="*/ 34 h 4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9"/>
                  <a:gd name="T70" fmla="*/ 0 h 437"/>
                  <a:gd name="T71" fmla="*/ 159 w 159"/>
                  <a:gd name="T72" fmla="*/ 437 h 4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9" h="437">
                    <a:moveTo>
                      <a:pt x="148" y="34"/>
                    </a:moveTo>
                    <a:lnTo>
                      <a:pt x="142" y="11"/>
                    </a:lnTo>
                    <a:lnTo>
                      <a:pt x="117" y="0"/>
                    </a:lnTo>
                    <a:lnTo>
                      <a:pt x="95" y="0"/>
                    </a:lnTo>
                    <a:lnTo>
                      <a:pt x="67" y="16"/>
                    </a:lnTo>
                    <a:lnTo>
                      <a:pt x="40" y="56"/>
                    </a:lnTo>
                    <a:lnTo>
                      <a:pt x="21" y="97"/>
                    </a:lnTo>
                    <a:lnTo>
                      <a:pt x="12" y="152"/>
                    </a:lnTo>
                    <a:lnTo>
                      <a:pt x="4" y="217"/>
                    </a:lnTo>
                    <a:lnTo>
                      <a:pt x="0" y="280"/>
                    </a:lnTo>
                    <a:lnTo>
                      <a:pt x="0" y="362"/>
                    </a:lnTo>
                    <a:lnTo>
                      <a:pt x="12" y="412"/>
                    </a:lnTo>
                    <a:lnTo>
                      <a:pt x="32" y="430"/>
                    </a:lnTo>
                    <a:lnTo>
                      <a:pt x="68" y="436"/>
                    </a:lnTo>
                    <a:lnTo>
                      <a:pt x="106" y="434"/>
                    </a:lnTo>
                    <a:lnTo>
                      <a:pt x="126" y="412"/>
                    </a:lnTo>
                    <a:lnTo>
                      <a:pt x="136" y="373"/>
                    </a:lnTo>
                    <a:lnTo>
                      <a:pt x="146" y="334"/>
                    </a:lnTo>
                    <a:lnTo>
                      <a:pt x="154" y="263"/>
                    </a:lnTo>
                    <a:lnTo>
                      <a:pt x="158" y="184"/>
                    </a:lnTo>
                    <a:lnTo>
                      <a:pt x="158" y="91"/>
                    </a:lnTo>
                    <a:lnTo>
                      <a:pt x="148" y="50"/>
                    </a:lnTo>
                    <a:lnTo>
                      <a:pt x="148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28"/>
              <p:cNvSpPr>
                <a:spLocks/>
              </p:cNvSpPr>
              <p:nvPr/>
            </p:nvSpPr>
            <p:spPr bwMode="auto">
              <a:xfrm>
                <a:off x="3527" y="2909"/>
                <a:ext cx="241" cy="336"/>
              </a:xfrm>
              <a:custGeom>
                <a:avLst/>
                <a:gdLst>
                  <a:gd name="T0" fmla="*/ 227 w 241"/>
                  <a:gd name="T1" fmla="*/ 0 h 336"/>
                  <a:gd name="T2" fmla="*/ 178 w 241"/>
                  <a:gd name="T3" fmla="*/ 6 h 336"/>
                  <a:gd name="T4" fmla="*/ 127 w 241"/>
                  <a:gd name="T5" fmla="*/ 15 h 336"/>
                  <a:gd name="T6" fmla="*/ 74 w 241"/>
                  <a:gd name="T7" fmla="*/ 44 h 336"/>
                  <a:gd name="T8" fmla="*/ 36 w 241"/>
                  <a:gd name="T9" fmla="*/ 67 h 336"/>
                  <a:gd name="T10" fmla="*/ 11 w 241"/>
                  <a:gd name="T11" fmla="*/ 99 h 336"/>
                  <a:gd name="T12" fmla="*/ 0 w 241"/>
                  <a:gd name="T13" fmla="*/ 117 h 336"/>
                  <a:gd name="T14" fmla="*/ 23 w 241"/>
                  <a:gd name="T15" fmla="*/ 172 h 336"/>
                  <a:gd name="T16" fmla="*/ 59 w 241"/>
                  <a:gd name="T17" fmla="*/ 205 h 336"/>
                  <a:gd name="T18" fmla="*/ 102 w 241"/>
                  <a:gd name="T19" fmla="*/ 229 h 336"/>
                  <a:gd name="T20" fmla="*/ 125 w 241"/>
                  <a:gd name="T21" fmla="*/ 244 h 336"/>
                  <a:gd name="T22" fmla="*/ 165 w 241"/>
                  <a:gd name="T23" fmla="*/ 251 h 336"/>
                  <a:gd name="T24" fmla="*/ 166 w 241"/>
                  <a:gd name="T25" fmla="*/ 266 h 336"/>
                  <a:gd name="T26" fmla="*/ 136 w 241"/>
                  <a:gd name="T27" fmla="*/ 279 h 336"/>
                  <a:gd name="T28" fmla="*/ 93 w 241"/>
                  <a:gd name="T29" fmla="*/ 291 h 336"/>
                  <a:gd name="T30" fmla="*/ 51 w 241"/>
                  <a:gd name="T31" fmla="*/ 313 h 336"/>
                  <a:gd name="T32" fmla="*/ 68 w 241"/>
                  <a:gd name="T33" fmla="*/ 330 h 336"/>
                  <a:gd name="T34" fmla="*/ 85 w 241"/>
                  <a:gd name="T35" fmla="*/ 335 h 336"/>
                  <a:gd name="T36" fmla="*/ 110 w 241"/>
                  <a:gd name="T37" fmla="*/ 311 h 336"/>
                  <a:gd name="T38" fmla="*/ 148 w 241"/>
                  <a:gd name="T39" fmla="*/ 296 h 336"/>
                  <a:gd name="T40" fmla="*/ 178 w 241"/>
                  <a:gd name="T41" fmla="*/ 285 h 336"/>
                  <a:gd name="T42" fmla="*/ 178 w 241"/>
                  <a:gd name="T43" fmla="*/ 263 h 336"/>
                  <a:gd name="T44" fmla="*/ 172 w 241"/>
                  <a:gd name="T45" fmla="*/ 239 h 336"/>
                  <a:gd name="T46" fmla="*/ 153 w 241"/>
                  <a:gd name="T47" fmla="*/ 229 h 336"/>
                  <a:gd name="T48" fmla="*/ 93 w 241"/>
                  <a:gd name="T49" fmla="*/ 205 h 336"/>
                  <a:gd name="T50" fmla="*/ 59 w 241"/>
                  <a:gd name="T51" fmla="*/ 168 h 336"/>
                  <a:gd name="T52" fmla="*/ 34 w 241"/>
                  <a:gd name="T53" fmla="*/ 129 h 336"/>
                  <a:gd name="T54" fmla="*/ 40 w 241"/>
                  <a:gd name="T55" fmla="*/ 110 h 336"/>
                  <a:gd name="T56" fmla="*/ 59 w 241"/>
                  <a:gd name="T57" fmla="*/ 87 h 336"/>
                  <a:gd name="T58" fmla="*/ 104 w 241"/>
                  <a:gd name="T59" fmla="*/ 56 h 336"/>
                  <a:gd name="T60" fmla="*/ 159 w 241"/>
                  <a:gd name="T61" fmla="*/ 44 h 336"/>
                  <a:gd name="T62" fmla="*/ 195 w 241"/>
                  <a:gd name="T63" fmla="*/ 43 h 336"/>
                  <a:gd name="T64" fmla="*/ 227 w 241"/>
                  <a:gd name="T65" fmla="*/ 43 h 336"/>
                  <a:gd name="T66" fmla="*/ 240 w 241"/>
                  <a:gd name="T67" fmla="*/ 22 h 336"/>
                  <a:gd name="T68" fmla="*/ 227 w 241"/>
                  <a:gd name="T69" fmla="*/ 0 h 3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1"/>
                  <a:gd name="T106" fmla="*/ 0 h 336"/>
                  <a:gd name="T107" fmla="*/ 241 w 241"/>
                  <a:gd name="T108" fmla="*/ 336 h 3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1" h="336">
                    <a:moveTo>
                      <a:pt x="227" y="0"/>
                    </a:moveTo>
                    <a:lnTo>
                      <a:pt x="178" y="6"/>
                    </a:lnTo>
                    <a:lnTo>
                      <a:pt x="127" y="15"/>
                    </a:lnTo>
                    <a:lnTo>
                      <a:pt x="74" y="44"/>
                    </a:lnTo>
                    <a:lnTo>
                      <a:pt x="36" y="67"/>
                    </a:lnTo>
                    <a:lnTo>
                      <a:pt x="11" y="99"/>
                    </a:lnTo>
                    <a:lnTo>
                      <a:pt x="0" y="117"/>
                    </a:lnTo>
                    <a:lnTo>
                      <a:pt x="23" y="172"/>
                    </a:lnTo>
                    <a:lnTo>
                      <a:pt x="59" y="205"/>
                    </a:lnTo>
                    <a:lnTo>
                      <a:pt x="102" y="229"/>
                    </a:lnTo>
                    <a:lnTo>
                      <a:pt x="125" y="244"/>
                    </a:lnTo>
                    <a:lnTo>
                      <a:pt x="165" y="251"/>
                    </a:lnTo>
                    <a:lnTo>
                      <a:pt x="166" y="266"/>
                    </a:lnTo>
                    <a:lnTo>
                      <a:pt x="136" y="279"/>
                    </a:lnTo>
                    <a:lnTo>
                      <a:pt x="93" y="291"/>
                    </a:lnTo>
                    <a:lnTo>
                      <a:pt x="51" y="313"/>
                    </a:lnTo>
                    <a:lnTo>
                      <a:pt x="68" y="330"/>
                    </a:lnTo>
                    <a:lnTo>
                      <a:pt x="85" y="335"/>
                    </a:lnTo>
                    <a:lnTo>
                      <a:pt x="110" y="311"/>
                    </a:lnTo>
                    <a:lnTo>
                      <a:pt x="148" y="296"/>
                    </a:lnTo>
                    <a:lnTo>
                      <a:pt x="178" y="285"/>
                    </a:lnTo>
                    <a:lnTo>
                      <a:pt x="178" y="263"/>
                    </a:lnTo>
                    <a:lnTo>
                      <a:pt x="172" y="239"/>
                    </a:lnTo>
                    <a:lnTo>
                      <a:pt x="153" y="229"/>
                    </a:lnTo>
                    <a:lnTo>
                      <a:pt x="93" y="205"/>
                    </a:lnTo>
                    <a:lnTo>
                      <a:pt x="59" y="168"/>
                    </a:lnTo>
                    <a:lnTo>
                      <a:pt x="34" y="129"/>
                    </a:lnTo>
                    <a:lnTo>
                      <a:pt x="40" y="110"/>
                    </a:lnTo>
                    <a:lnTo>
                      <a:pt x="59" y="87"/>
                    </a:lnTo>
                    <a:lnTo>
                      <a:pt x="104" y="56"/>
                    </a:lnTo>
                    <a:lnTo>
                      <a:pt x="159" y="44"/>
                    </a:lnTo>
                    <a:lnTo>
                      <a:pt x="195" y="43"/>
                    </a:lnTo>
                    <a:lnTo>
                      <a:pt x="227" y="43"/>
                    </a:lnTo>
                    <a:lnTo>
                      <a:pt x="240" y="22"/>
                    </a:lnTo>
                    <a:lnTo>
                      <a:pt x="227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29"/>
              <p:cNvSpPr>
                <a:spLocks/>
              </p:cNvSpPr>
              <p:nvPr/>
            </p:nvSpPr>
            <p:spPr bwMode="auto">
              <a:xfrm>
                <a:off x="3456" y="3289"/>
                <a:ext cx="293" cy="543"/>
              </a:xfrm>
              <a:custGeom>
                <a:avLst/>
                <a:gdLst>
                  <a:gd name="T0" fmla="*/ 259 w 293"/>
                  <a:gd name="T1" fmla="*/ 0 h 543"/>
                  <a:gd name="T2" fmla="*/ 285 w 293"/>
                  <a:gd name="T3" fmla="*/ 0 h 543"/>
                  <a:gd name="T4" fmla="*/ 292 w 293"/>
                  <a:gd name="T5" fmla="*/ 39 h 543"/>
                  <a:gd name="T6" fmla="*/ 274 w 293"/>
                  <a:gd name="T7" fmla="*/ 62 h 543"/>
                  <a:gd name="T8" fmla="*/ 213 w 293"/>
                  <a:gd name="T9" fmla="*/ 116 h 543"/>
                  <a:gd name="T10" fmla="*/ 160 w 293"/>
                  <a:gd name="T11" fmla="*/ 184 h 543"/>
                  <a:gd name="T12" fmla="*/ 125 w 293"/>
                  <a:gd name="T13" fmla="*/ 255 h 543"/>
                  <a:gd name="T14" fmla="*/ 120 w 293"/>
                  <a:gd name="T15" fmla="*/ 302 h 543"/>
                  <a:gd name="T16" fmla="*/ 122 w 293"/>
                  <a:gd name="T17" fmla="*/ 335 h 543"/>
                  <a:gd name="T18" fmla="*/ 137 w 293"/>
                  <a:gd name="T19" fmla="*/ 412 h 543"/>
                  <a:gd name="T20" fmla="*/ 156 w 293"/>
                  <a:gd name="T21" fmla="*/ 473 h 543"/>
                  <a:gd name="T22" fmla="*/ 173 w 293"/>
                  <a:gd name="T23" fmla="*/ 509 h 543"/>
                  <a:gd name="T24" fmla="*/ 177 w 293"/>
                  <a:gd name="T25" fmla="*/ 531 h 543"/>
                  <a:gd name="T26" fmla="*/ 160 w 293"/>
                  <a:gd name="T27" fmla="*/ 531 h 543"/>
                  <a:gd name="T28" fmla="*/ 133 w 293"/>
                  <a:gd name="T29" fmla="*/ 524 h 543"/>
                  <a:gd name="T30" fmla="*/ 125 w 293"/>
                  <a:gd name="T31" fmla="*/ 525 h 543"/>
                  <a:gd name="T32" fmla="*/ 70 w 293"/>
                  <a:gd name="T33" fmla="*/ 529 h 543"/>
                  <a:gd name="T34" fmla="*/ 28 w 293"/>
                  <a:gd name="T35" fmla="*/ 542 h 543"/>
                  <a:gd name="T36" fmla="*/ 14 w 293"/>
                  <a:gd name="T37" fmla="*/ 535 h 543"/>
                  <a:gd name="T38" fmla="*/ 0 w 293"/>
                  <a:gd name="T39" fmla="*/ 507 h 543"/>
                  <a:gd name="T40" fmla="*/ 14 w 293"/>
                  <a:gd name="T41" fmla="*/ 492 h 543"/>
                  <a:gd name="T42" fmla="*/ 76 w 293"/>
                  <a:gd name="T43" fmla="*/ 490 h 543"/>
                  <a:gd name="T44" fmla="*/ 120 w 293"/>
                  <a:gd name="T45" fmla="*/ 496 h 543"/>
                  <a:gd name="T46" fmla="*/ 142 w 293"/>
                  <a:gd name="T47" fmla="*/ 507 h 543"/>
                  <a:gd name="T48" fmla="*/ 139 w 293"/>
                  <a:gd name="T49" fmla="*/ 481 h 543"/>
                  <a:gd name="T50" fmla="*/ 116 w 293"/>
                  <a:gd name="T51" fmla="*/ 441 h 543"/>
                  <a:gd name="T52" fmla="*/ 97 w 293"/>
                  <a:gd name="T53" fmla="*/ 380 h 543"/>
                  <a:gd name="T54" fmla="*/ 82 w 293"/>
                  <a:gd name="T55" fmla="*/ 328 h 543"/>
                  <a:gd name="T56" fmla="*/ 93 w 293"/>
                  <a:gd name="T57" fmla="*/ 268 h 543"/>
                  <a:gd name="T58" fmla="*/ 110 w 293"/>
                  <a:gd name="T59" fmla="*/ 205 h 543"/>
                  <a:gd name="T60" fmla="*/ 145 w 293"/>
                  <a:gd name="T61" fmla="*/ 132 h 543"/>
                  <a:gd name="T62" fmla="*/ 194 w 293"/>
                  <a:gd name="T63" fmla="*/ 65 h 543"/>
                  <a:gd name="T64" fmla="*/ 236 w 293"/>
                  <a:gd name="T65" fmla="*/ 17 h 543"/>
                  <a:gd name="T66" fmla="*/ 259 w 293"/>
                  <a:gd name="T67" fmla="*/ 0 h 54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3"/>
                  <a:gd name="T103" fmla="*/ 0 h 543"/>
                  <a:gd name="T104" fmla="*/ 293 w 293"/>
                  <a:gd name="T105" fmla="*/ 543 h 54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3" h="543">
                    <a:moveTo>
                      <a:pt x="259" y="0"/>
                    </a:moveTo>
                    <a:lnTo>
                      <a:pt x="285" y="0"/>
                    </a:lnTo>
                    <a:lnTo>
                      <a:pt x="292" y="39"/>
                    </a:lnTo>
                    <a:lnTo>
                      <a:pt x="274" y="62"/>
                    </a:lnTo>
                    <a:lnTo>
                      <a:pt x="213" y="116"/>
                    </a:lnTo>
                    <a:lnTo>
                      <a:pt x="160" y="184"/>
                    </a:lnTo>
                    <a:lnTo>
                      <a:pt x="125" y="255"/>
                    </a:lnTo>
                    <a:lnTo>
                      <a:pt x="120" y="302"/>
                    </a:lnTo>
                    <a:lnTo>
                      <a:pt x="122" y="335"/>
                    </a:lnTo>
                    <a:lnTo>
                      <a:pt x="137" y="412"/>
                    </a:lnTo>
                    <a:lnTo>
                      <a:pt x="156" y="473"/>
                    </a:lnTo>
                    <a:lnTo>
                      <a:pt x="173" y="509"/>
                    </a:lnTo>
                    <a:lnTo>
                      <a:pt x="177" y="531"/>
                    </a:lnTo>
                    <a:lnTo>
                      <a:pt x="160" y="531"/>
                    </a:lnTo>
                    <a:lnTo>
                      <a:pt x="133" y="524"/>
                    </a:lnTo>
                    <a:lnTo>
                      <a:pt x="125" y="525"/>
                    </a:lnTo>
                    <a:lnTo>
                      <a:pt x="70" y="529"/>
                    </a:lnTo>
                    <a:lnTo>
                      <a:pt x="28" y="542"/>
                    </a:lnTo>
                    <a:lnTo>
                      <a:pt x="14" y="535"/>
                    </a:lnTo>
                    <a:lnTo>
                      <a:pt x="0" y="507"/>
                    </a:lnTo>
                    <a:lnTo>
                      <a:pt x="14" y="492"/>
                    </a:lnTo>
                    <a:lnTo>
                      <a:pt x="76" y="490"/>
                    </a:lnTo>
                    <a:lnTo>
                      <a:pt x="120" y="496"/>
                    </a:lnTo>
                    <a:lnTo>
                      <a:pt x="142" y="507"/>
                    </a:lnTo>
                    <a:lnTo>
                      <a:pt x="139" y="481"/>
                    </a:lnTo>
                    <a:lnTo>
                      <a:pt x="116" y="441"/>
                    </a:lnTo>
                    <a:lnTo>
                      <a:pt x="97" y="380"/>
                    </a:lnTo>
                    <a:lnTo>
                      <a:pt x="82" y="328"/>
                    </a:lnTo>
                    <a:lnTo>
                      <a:pt x="93" y="268"/>
                    </a:lnTo>
                    <a:lnTo>
                      <a:pt x="110" y="205"/>
                    </a:lnTo>
                    <a:lnTo>
                      <a:pt x="145" y="132"/>
                    </a:lnTo>
                    <a:lnTo>
                      <a:pt x="194" y="65"/>
                    </a:lnTo>
                    <a:lnTo>
                      <a:pt x="236" y="17"/>
                    </a:lnTo>
                    <a:lnTo>
                      <a:pt x="259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30"/>
              <p:cNvSpPr>
                <a:spLocks/>
              </p:cNvSpPr>
              <p:nvPr/>
            </p:nvSpPr>
            <p:spPr bwMode="auto">
              <a:xfrm>
                <a:off x="3735" y="3288"/>
                <a:ext cx="198" cy="553"/>
              </a:xfrm>
              <a:custGeom>
                <a:avLst/>
                <a:gdLst>
                  <a:gd name="T0" fmla="*/ 60 w 198"/>
                  <a:gd name="T1" fmla="*/ 0 h 553"/>
                  <a:gd name="T2" fmla="*/ 85 w 198"/>
                  <a:gd name="T3" fmla="*/ 52 h 553"/>
                  <a:gd name="T4" fmla="*/ 102 w 198"/>
                  <a:gd name="T5" fmla="*/ 128 h 553"/>
                  <a:gd name="T6" fmla="*/ 123 w 198"/>
                  <a:gd name="T7" fmla="*/ 212 h 553"/>
                  <a:gd name="T8" fmla="*/ 142 w 198"/>
                  <a:gd name="T9" fmla="*/ 297 h 553"/>
                  <a:gd name="T10" fmla="*/ 142 w 198"/>
                  <a:gd name="T11" fmla="*/ 329 h 553"/>
                  <a:gd name="T12" fmla="*/ 123 w 198"/>
                  <a:gd name="T13" fmla="*/ 385 h 553"/>
                  <a:gd name="T14" fmla="*/ 97 w 198"/>
                  <a:gd name="T15" fmla="*/ 415 h 553"/>
                  <a:gd name="T16" fmla="*/ 72 w 198"/>
                  <a:gd name="T17" fmla="*/ 452 h 553"/>
                  <a:gd name="T18" fmla="*/ 55 w 198"/>
                  <a:gd name="T19" fmla="*/ 480 h 553"/>
                  <a:gd name="T20" fmla="*/ 62 w 198"/>
                  <a:gd name="T21" fmla="*/ 493 h 553"/>
                  <a:gd name="T22" fmla="*/ 106 w 198"/>
                  <a:gd name="T23" fmla="*/ 498 h 553"/>
                  <a:gd name="T24" fmla="*/ 176 w 198"/>
                  <a:gd name="T25" fmla="*/ 509 h 553"/>
                  <a:gd name="T26" fmla="*/ 197 w 198"/>
                  <a:gd name="T27" fmla="*/ 526 h 553"/>
                  <a:gd name="T28" fmla="*/ 180 w 198"/>
                  <a:gd name="T29" fmla="*/ 541 h 553"/>
                  <a:gd name="T30" fmla="*/ 140 w 198"/>
                  <a:gd name="T31" fmla="*/ 552 h 553"/>
                  <a:gd name="T32" fmla="*/ 94 w 198"/>
                  <a:gd name="T33" fmla="*/ 530 h 553"/>
                  <a:gd name="T34" fmla="*/ 60 w 198"/>
                  <a:gd name="T35" fmla="*/ 515 h 553"/>
                  <a:gd name="T36" fmla="*/ 17 w 198"/>
                  <a:gd name="T37" fmla="*/ 509 h 553"/>
                  <a:gd name="T38" fmla="*/ 0 w 198"/>
                  <a:gd name="T39" fmla="*/ 504 h 553"/>
                  <a:gd name="T40" fmla="*/ 6 w 198"/>
                  <a:gd name="T41" fmla="*/ 485 h 553"/>
                  <a:gd name="T42" fmla="*/ 55 w 198"/>
                  <a:gd name="T43" fmla="*/ 437 h 553"/>
                  <a:gd name="T44" fmla="*/ 83 w 198"/>
                  <a:gd name="T45" fmla="*/ 387 h 553"/>
                  <a:gd name="T46" fmla="*/ 108 w 198"/>
                  <a:gd name="T47" fmla="*/ 353 h 553"/>
                  <a:gd name="T48" fmla="*/ 111 w 198"/>
                  <a:gd name="T49" fmla="*/ 320 h 553"/>
                  <a:gd name="T50" fmla="*/ 100 w 198"/>
                  <a:gd name="T51" fmla="*/ 264 h 553"/>
                  <a:gd name="T52" fmla="*/ 74 w 198"/>
                  <a:gd name="T53" fmla="*/ 206 h 553"/>
                  <a:gd name="T54" fmla="*/ 45 w 198"/>
                  <a:gd name="T55" fmla="*/ 108 h 553"/>
                  <a:gd name="T56" fmla="*/ 20 w 198"/>
                  <a:gd name="T57" fmla="*/ 50 h 553"/>
                  <a:gd name="T58" fmla="*/ 23 w 198"/>
                  <a:gd name="T59" fmla="*/ 16 h 553"/>
                  <a:gd name="T60" fmla="*/ 45 w 198"/>
                  <a:gd name="T61" fmla="*/ 0 h 553"/>
                  <a:gd name="T62" fmla="*/ 60 w 198"/>
                  <a:gd name="T63" fmla="*/ 0 h 5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8"/>
                  <a:gd name="T97" fmla="*/ 0 h 553"/>
                  <a:gd name="T98" fmla="*/ 198 w 198"/>
                  <a:gd name="T99" fmla="*/ 553 h 5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8" h="553">
                    <a:moveTo>
                      <a:pt x="60" y="0"/>
                    </a:moveTo>
                    <a:lnTo>
                      <a:pt x="85" y="52"/>
                    </a:lnTo>
                    <a:lnTo>
                      <a:pt x="102" y="128"/>
                    </a:lnTo>
                    <a:lnTo>
                      <a:pt x="123" y="212"/>
                    </a:lnTo>
                    <a:lnTo>
                      <a:pt x="142" y="297"/>
                    </a:lnTo>
                    <a:lnTo>
                      <a:pt x="142" y="329"/>
                    </a:lnTo>
                    <a:lnTo>
                      <a:pt x="123" y="385"/>
                    </a:lnTo>
                    <a:lnTo>
                      <a:pt x="97" y="415"/>
                    </a:lnTo>
                    <a:lnTo>
                      <a:pt x="72" y="452"/>
                    </a:lnTo>
                    <a:lnTo>
                      <a:pt x="55" y="480"/>
                    </a:lnTo>
                    <a:lnTo>
                      <a:pt x="62" y="493"/>
                    </a:lnTo>
                    <a:lnTo>
                      <a:pt x="106" y="498"/>
                    </a:lnTo>
                    <a:lnTo>
                      <a:pt x="176" y="509"/>
                    </a:lnTo>
                    <a:lnTo>
                      <a:pt x="197" y="526"/>
                    </a:lnTo>
                    <a:lnTo>
                      <a:pt x="180" y="541"/>
                    </a:lnTo>
                    <a:lnTo>
                      <a:pt x="140" y="552"/>
                    </a:lnTo>
                    <a:lnTo>
                      <a:pt x="94" y="530"/>
                    </a:lnTo>
                    <a:lnTo>
                      <a:pt x="60" y="515"/>
                    </a:lnTo>
                    <a:lnTo>
                      <a:pt x="17" y="509"/>
                    </a:lnTo>
                    <a:lnTo>
                      <a:pt x="0" y="504"/>
                    </a:lnTo>
                    <a:lnTo>
                      <a:pt x="6" y="485"/>
                    </a:lnTo>
                    <a:lnTo>
                      <a:pt x="55" y="437"/>
                    </a:lnTo>
                    <a:lnTo>
                      <a:pt x="83" y="387"/>
                    </a:lnTo>
                    <a:lnTo>
                      <a:pt x="108" y="353"/>
                    </a:lnTo>
                    <a:lnTo>
                      <a:pt x="111" y="320"/>
                    </a:lnTo>
                    <a:lnTo>
                      <a:pt x="100" y="264"/>
                    </a:lnTo>
                    <a:lnTo>
                      <a:pt x="74" y="206"/>
                    </a:lnTo>
                    <a:lnTo>
                      <a:pt x="45" y="108"/>
                    </a:lnTo>
                    <a:lnTo>
                      <a:pt x="20" y="50"/>
                    </a:lnTo>
                    <a:lnTo>
                      <a:pt x="23" y="16"/>
                    </a:lnTo>
                    <a:lnTo>
                      <a:pt x="45" y="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5" name="Group 34"/>
            <p:cNvGrpSpPr>
              <a:grpSpLocks/>
            </p:cNvGrpSpPr>
            <p:nvPr/>
          </p:nvGrpSpPr>
          <p:grpSpPr bwMode="auto">
            <a:xfrm>
              <a:off x="3742" y="2304"/>
              <a:ext cx="122" cy="164"/>
              <a:chOff x="3742" y="2304"/>
              <a:chExt cx="122" cy="164"/>
            </a:xfrm>
          </p:grpSpPr>
          <p:sp>
            <p:nvSpPr>
              <p:cNvPr id="1036" name="Freeform 32"/>
              <p:cNvSpPr>
                <a:spLocks/>
              </p:cNvSpPr>
              <p:nvPr/>
            </p:nvSpPr>
            <p:spPr bwMode="auto">
              <a:xfrm>
                <a:off x="3765" y="2304"/>
                <a:ext cx="99" cy="115"/>
              </a:xfrm>
              <a:custGeom>
                <a:avLst/>
                <a:gdLst>
                  <a:gd name="T0" fmla="*/ 12 w 99"/>
                  <a:gd name="T1" fmla="*/ 6 h 115"/>
                  <a:gd name="T2" fmla="*/ 38 w 99"/>
                  <a:gd name="T3" fmla="*/ 0 h 115"/>
                  <a:gd name="T4" fmla="*/ 63 w 99"/>
                  <a:gd name="T5" fmla="*/ 2 h 115"/>
                  <a:gd name="T6" fmla="*/ 86 w 99"/>
                  <a:gd name="T7" fmla="*/ 13 h 115"/>
                  <a:gd name="T8" fmla="*/ 98 w 99"/>
                  <a:gd name="T9" fmla="*/ 34 h 115"/>
                  <a:gd name="T10" fmla="*/ 98 w 99"/>
                  <a:gd name="T11" fmla="*/ 50 h 115"/>
                  <a:gd name="T12" fmla="*/ 86 w 99"/>
                  <a:gd name="T13" fmla="*/ 73 h 115"/>
                  <a:gd name="T14" fmla="*/ 67 w 99"/>
                  <a:gd name="T15" fmla="*/ 86 h 115"/>
                  <a:gd name="T16" fmla="*/ 38 w 99"/>
                  <a:gd name="T17" fmla="*/ 86 h 115"/>
                  <a:gd name="T18" fmla="*/ 21 w 99"/>
                  <a:gd name="T19" fmla="*/ 97 h 115"/>
                  <a:gd name="T20" fmla="*/ 15 w 99"/>
                  <a:gd name="T21" fmla="*/ 114 h 115"/>
                  <a:gd name="T22" fmla="*/ 0 w 99"/>
                  <a:gd name="T23" fmla="*/ 108 h 115"/>
                  <a:gd name="T24" fmla="*/ 6 w 99"/>
                  <a:gd name="T25" fmla="*/ 86 h 115"/>
                  <a:gd name="T26" fmla="*/ 27 w 99"/>
                  <a:gd name="T27" fmla="*/ 73 h 115"/>
                  <a:gd name="T28" fmla="*/ 61 w 99"/>
                  <a:gd name="T29" fmla="*/ 69 h 115"/>
                  <a:gd name="T30" fmla="*/ 75 w 99"/>
                  <a:gd name="T31" fmla="*/ 56 h 115"/>
                  <a:gd name="T32" fmla="*/ 78 w 99"/>
                  <a:gd name="T33" fmla="*/ 35 h 115"/>
                  <a:gd name="T34" fmla="*/ 63 w 99"/>
                  <a:gd name="T35" fmla="*/ 17 h 115"/>
                  <a:gd name="T36" fmla="*/ 41 w 99"/>
                  <a:gd name="T37" fmla="*/ 17 h 115"/>
                  <a:gd name="T38" fmla="*/ 15 w 99"/>
                  <a:gd name="T39" fmla="*/ 23 h 115"/>
                  <a:gd name="T40" fmla="*/ 6 w 99"/>
                  <a:gd name="T41" fmla="*/ 17 h 115"/>
                  <a:gd name="T42" fmla="*/ 12 w 99"/>
                  <a:gd name="T43" fmla="*/ 6 h 1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9"/>
                  <a:gd name="T67" fmla="*/ 0 h 115"/>
                  <a:gd name="T68" fmla="*/ 99 w 99"/>
                  <a:gd name="T69" fmla="*/ 115 h 1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9" h="115">
                    <a:moveTo>
                      <a:pt x="12" y="6"/>
                    </a:moveTo>
                    <a:lnTo>
                      <a:pt x="38" y="0"/>
                    </a:lnTo>
                    <a:lnTo>
                      <a:pt x="63" y="2"/>
                    </a:lnTo>
                    <a:lnTo>
                      <a:pt x="86" y="13"/>
                    </a:lnTo>
                    <a:lnTo>
                      <a:pt x="98" y="34"/>
                    </a:lnTo>
                    <a:lnTo>
                      <a:pt x="98" y="50"/>
                    </a:lnTo>
                    <a:lnTo>
                      <a:pt x="86" y="73"/>
                    </a:lnTo>
                    <a:lnTo>
                      <a:pt x="67" y="86"/>
                    </a:lnTo>
                    <a:lnTo>
                      <a:pt x="38" y="86"/>
                    </a:lnTo>
                    <a:lnTo>
                      <a:pt x="21" y="97"/>
                    </a:lnTo>
                    <a:lnTo>
                      <a:pt x="15" y="114"/>
                    </a:lnTo>
                    <a:lnTo>
                      <a:pt x="0" y="108"/>
                    </a:lnTo>
                    <a:lnTo>
                      <a:pt x="6" y="86"/>
                    </a:lnTo>
                    <a:lnTo>
                      <a:pt x="27" y="73"/>
                    </a:lnTo>
                    <a:lnTo>
                      <a:pt x="61" y="69"/>
                    </a:lnTo>
                    <a:lnTo>
                      <a:pt x="75" y="56"/>
                    </a:lnTo>
                    <a:lnTo>
                      <a:pt x="78" y="35"/>
                    </a:lnTo>
                    <a:lnTo>
                      <a:pt x="63" y="17"/>
                    </a:lnTo>
                    <a:lnTo>
                      <a:pt x="41" y="17"/>
                    </a:lnTo>
                    <a:lnTo>
                      <a:pt x="15" y="23"/>
                    </a:lnTo>
                    <a:lnTo>
                      <a:pt x="6" y="17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33"/>
              <p:cNvSpPr>
                <a:spLocks/>
              </p:cNvSpPr>
              <p:nvPr/>
            </p:nvSpPr>
            <p:spPr bwMode="auto">
              <a:xfrm>
                <a:off x="3742" y="2436"/>
                <a:ext cx="31" cy="32"/>
              </a:xfrm>
              <a:custGeom>
                <a:avLst/>
                <a:gdLst>
                  <a:gd name="T0" fmla="*/ 30 w 31"/>
                  <a:gd name="T1" fmla="*/ 1 h 32"/>
                  <a:gd name="T2" fmla="*/ 15 w 31"/>
                  <a:gd name="T3" fmla="*/ 0 h 32"/>
                  <a:gd name="T4" fmla="*/ 5 w 31"/>
                  <a:gd name="T5" fmla="*/ 11 h 32"/>
                  <a:gd name="T6" fmla="*/ 0 w 31"/>
                  <a:gd name="T7" fmla="*/ 29 h 32"/>
                  <a:gd name="T8" fmla="*/ 15 w 31"/>
                  <a:gd name="T9" fmla="*/ 31 h 32"/>
                  <a:gd name="T10" fmla="*/ 27 w 31"/>
                  <a:gd name="T11" fmla="*/ 23 h 32"/>
                  <a:gd name="T12" fmla="*/ 30 w 31"/>
                  <a:gd name="T13" fmla="*/ 1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32"/>
                  <a:gd name="T23" fmla="*/ 31 w 31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32">
                    <a:moveTo>
                      <a:pt x="30" y="1"/>
                    </a:moveTo>
                    <a:lnTo>
                      <a:pt x="15" y="0"/>
                    </a:lnTo>
                    <a:lnTo>
                      <a:pt x="5" y="11"/>
                    </a:lnTo>
                    <a:lnTo>
                      <a:pt x="0" y="29"/>
                    </a:lnTo>
                    <a:lnTo>
                      <a:pt x="15" y="31"/>
                    </a:lnTo>
                    <a:lnTo>
                      <a:pt x="27" y="23"/>
                    </a:lnTo>
                    <a:lnTo>
                      <a:pt x="3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1026" name="Object 36"/>
          <p:cNvGraphicFramePr>
            <a:graphicFrameLocks/>
          </p:cNvGraphicFramePr>
          <p:nvPr/>
        </p:nvGraphicFramePr>
        <p:xfrm>
          <a:off x="685800" y="2133600"/>
          <a:ext cx="156210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4" imgW="1562040" imgH="2312640" progId="MS_ClipArt_Gallery.2">
                  <p:embed/>
                </p:oleObj>
              </mc:Choice>
              <mc:Fallback>
                <p:oleObj name="Clip" r:id="rId4" imgW="1562040" imgH="23126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156210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Line 37"/>
          <p:cNvSpPr>
            <a:spLocks noChangeShapeType="1"/>
          </p:cNvSpPr>
          <p:nvPr/>
        </p:nvSpPr>
        <p:spPr bwMode="auto">
          <a:xfrm flipV="1">
            <a:off x="2516188" y="1373188"/>
            <a:ext cx="3425825" cy="1520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38"/>
          <p:cNvSpPr>
            <a:spLocks noChangeShapeType="1"/>
          </p:cNvSpPr>
          <p:nvPr/>
        </p:nvSpPr>
        <p:spPr bwMode="auto">
          <a:xfrm>
            <a:off x="2441575" y="3203575"/>
            <a:ext cx="1901825" cy="377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39"/>
          <p:cNvSpPr>
            <a:spLocks noChangeShapeType="1"/>
          </p:cNvSpPr>
          <p:nvPr/>
        </p:nvSpPr>
        <p:spPr bwMode="auto">
          <a:xfrm>
            <a:off x="2212975" y="3660775"/>
            <a:ext cx="3121025" cy="1292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Messages!!!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have messages</a:t>
            </a:r>
          </a:p>
          <a:p>
            <a:pPr>
              <a:defRPr/>
            </a:pPr>
            <a:r>
              <a:rPr lang="en-US" dirty="0" smtClean="0"/>
              <a:t>They are </a:t>
            </a:r>
            <a:r>
              <a:rPr lang="en-US" dirty="0" smtClean="0"/>
              <a:t>destination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 few, not many</a:t>
            </a:r>
          </a:p>
          <a:p>
            <a:pPr lvl="1">
              <a:defRPr/>
            </a:pPr>
            <a:r>
              <a:rPr lang="en-US" dirty="0"/>
              <a:t>P</a:t>
            </a:r>
            <a:r>
              <a:rPr lang="en-US" dirty="0" smtClean="0"/>
              <a:t>lan </a:t>
            </a:r>
            <a:r>
              <a:rPr lang="en-US" dirty="0" smtClean="0"/>
              <a:t>supporting sub-messages</a:t>
            </a:r>
          </a:p>
          <a:p>
            <a:pPr>
              <a:defRPr/>
            </a:pPr>
            <a:r>
              <a:rPr lang="en-US" dirty="0" smtClean="0"/>
              <a:t>Do not plan outward from you, but backward from </a:t>
            </a:r>
            <a:r>
              <a:rPr lang="en-US" dirty="0" smtClean="0"/>
              <a:t>audience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2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Messages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“I have too little to say”</a:t>
            </a:r>
          </a:p>
          <a:p>
            <a:pPr lvl="1" eaLnBrk="1" hangingPunct="1">
              <a:defRPr/>
            </a:pPr>
            <a:r>
              <a:rPr lang="en-US" dirty="0" smtClean="0"/>
              <a:t>Bah</a:t>
            </a:r>
          </a:p>
          <a:p>
            <a:pPr lvl="1" eaLnBrk="1" hangingPunct="1">
              <a:defRPr/>
            </a:pPr>
            <a:r>
              <a:rPr lang="en-US" dirty="0" smtClean="0"/>
              <a:t>Not so</a:t>
            </a:r>
          </a:p>
          <a:p>
            <a:pPr eaLnBrk="1" hangingPunct="1">
              <a:defRPr/>
            </a:pPr>
            <a:r>
              <a:rPr lang="en-US" dirty="0" smtClean="0"/>
              <a:t>“I don’t have enough time”</a:t>
            </a:r>
          </a:p>
          <a:p>
            <a:pPr lvl="1">
              <a:defRPr/>
            </a:pPr>
            <a:r>
              <a:rPr lang="en-US" dirty="0" smtClean="0"/>
              <a:t>So, change your messages</a:t>
            </a:r>
          </a:p>
          <a:p>
            <a:pPr lvl="1">
              <a:defRPr/>
            </a:pPr>
            <a:r>
              <a:rPr lang="en-US" dirty="0" smtClean="0"/>
              <a:t>Point to other resources</a:t>
            </a:r>
          </a:p>
          <a:p>
            <a:pPr eaLnBrk="1" hangingPunct="1">
              <a:defRPr/>
            </a:pPr>
            <a:r>
              <a:rPr lang="en-US" dirty="0" smtClean="0"/>
              <a:t>“… then I did this and then I did that…”</a:t>
            </a:r>
          </a:p>
          <a:p>
            <a:pPr lvl="1">
              <a:defRPr/>
            </a:pPr>
            <a:r>
              <a:rPr lang="en-US" dirty="0" smtClean="0"/>
              <a:t>Is your chronology important?</a:t>
            </a:r>
          </a:p>
        </p:txBody>
      </p:sp>
    </p:spTree>
    <p:extLst>
      <p:ext uri="{BB962C8B-B14F-4D97-AF65-F5344CB8AC3E}">
        <p14:creationId xmlns:p14="http://schemas.microsoft.com/office/powerpoint/2010/main" val="29242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Topic Tree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Like program design</a:t>
            </a:r>
          </a:p>
          <a:p>
            <a:pPr>
              <a:defRPr/>
            </a:pPr>
            <a:r>
              <a:rPr lang="en-US" dirty="0" smtClean="0"/>
              <a:t>Display it any way that works</a:t>
            </a:r>
          </a:p>
          <a:p>
            <a:pPr>
              <a:defRPr/>
            </a:pPr>
            <a:r>
              <a:rPr lang="en-US" dirty="0" smtClean="0"/>
              <a:t>Depth depends on audience</a:t>
            </a:r>
          </a:p>
          <a:p>
            <a:pPr lvl="1">
              <a:defRPr/>
            </a:pPr>
            <a:r>
              <a:rPr lang="en-US" dirty="0"/>
              <a:t>D</a:t>
            </a:r>
            <a:r>
              <a:rPr lang="en-US" dirty="0" smtClean="0"/>
              <a:t>on’t </a:t>
            </a:r>
            <a:r>
              <a:rPr lang="en-US" dirty="0" smtClean="0"/>
              <a:t>preach to </a:t>
            </a:r>
            <a:r>
              <a:rPr lang="en-US" dirty="0" smtClean="0"/>
              <a:t>choir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Practice, practice, practice!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How long will it take?</a:t>
            </a:r>
          </a:p>
          <a:p>
            <a:pPr>
              <a:defRPr/>
            </a:pPr>
            <a:r>
              <a:rPr lang="en-US" dirty="0" smtClean="0"/>
              <a:t>Prune</a:t>
            </a:r>
          </a:p>
          <a:p>
            <a:pPr lvl="1">
              <a:defRPr/>
            </a:pPr>
            <a:r>
              <a:rPr lang="en-US" dirty="0" smtClean="0"/>
              <a:t>Remove deadly details, keep good examples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[major limb pruned here]</a:t>
            </a:r>
          </a:p>
        </p:txBody>
      </p:sp>
    </p:spTree>
    <p:extLst>
      <p:ext uri="{BB962C8B-B14F-4D97-AF65-F5344CB8AC3E}">
        <p14:creationId xmlns:p14="http://schemas.microsoft.com/office/powerpoint/2010/main" val="17239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1551</Words>
  <Application>Microsoft Office PowerPoint</Application>
  <PresentationFormat>On-screen Show (4:3)</PresentationFormat>
  <Paragraphs>324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How to Give a Talk</vt:lpstr>
      <vt:lpstr>Why Listen?</vt:lpstr>
      <vt:lpstr>Main Messages</vt:lpstr>
      <vt:lpstr>Giving a Talk is Like ...</vt:lpstr>
      <vt:lpstr>Know Your Audience</vt:lpstr>
      <vt:lpstr>Focus on Audience Receiving Messages</vt:lpstr>
      <vt:lpstr>Messages!!!</vt:lpstr>
      <vt:lpstr>Messages</vt:lpstr>
      <vt:lpstr>Topic Tree</vt:lpstr>
      <vt:lpstr>Topic Order</vt:lpstr>
      <vt:lpstr>Outline</vt:lpstr>
      <vt:lpstr>Avoiding Misstakes (Outline)</vt:lpstr>
      <vt:lpstr>Common Mistake - Timing</vt:lpstr>
      <vt:lpstr>Common Mistake - Timing</vt:lpstr>
      <vt:lpstr>Common Mistake - Tension</vt:lpstr>
      <vt:lpstr>Common Mistake - Tedium</vt:lpstr>
      <vt:lpstr>Techniques</vt:lpstr>
      <vt:lpstr>Slides</vt:lpstr>
      <vt:lpstr>Slides</vt:lpstr>
      <vt:lpstr>Slides</vt:lpstr>
      <vt:lpstr>Summary</vt:lpstr>
      <vt:lpstr>How to Give a Talk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Talk</dc:title>
  <dc:creator>Mark Claypool</dc:creator>
  <cp:lastModifiedBy>Mark Claypool</cp:lastModifiedBy>
  <cp:revision>13</cp:revision>
  <cp:lastPrinted>2015-02-09T23:26:36Z</cp:lastPrinted>
  <dcterms:created xsi:type="dcterms:W3CDTF">2013-04-10T12:12:34Z</dcterms:created>
  <dcterms:modified xsi:type="dcterms:W3CDTF">2015-02-09T23:26:46Z</dcterms:modified>
</cp:coreProperties>
</file>