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7"/>
  </p:notesMasterIdLst>
  <p:handoutMasterIdLst>
    <p:handoutMasterId r:id="rId28"/>
  </p:handoutMasterIdLst>
  <p:sldIdLst>
    <p:sldId id="302" r:id="rId3"/>
    <p:sldId id="339" r:id="rId4"/>
    <p:sldId id="320" r:id="rId5"/>
    <p:sldId id="343" r:id="rId6"/>
    <p:sldId id="322" r:id="rId7"/>
    <p:sldId id="341" r:id="rId8"/>
    <p:sldId id="342" r:id="rId9"/>
    <p:sldId id="325" r:id="rId10"/>
    <p:sldId id="344" r:id="rId11"/>
    <p:sldId id="328" r:id="rId12"/>
    <p:sldId id="329" r:id="rId13"/>
    <p:sldId id="330" r:id="rId14"/>
    <p:sldId id="331" r:id="rId15"/>
    <p:sldId id="332" r:id="rId16"/>
    <p:sldId id="333" r:id="rId17"/>
    <p:sldId id="334" r:id="rId18"/>
    <p:sldId id="335" r:id="rId19"/>
    <p:sldId id="336" r:id="rId20"/>
    <p:sldId id="347" r:id="rId21"/>
    <p:sldId id="337" r:id="rId22"/>
    <p:sldId id="345" r:id="rId23"/>
    <p:sldId id="346" r:id="rId24"/>
    <p:sldId id="338" r:id="rId25"/>
    <p:sldId id="319" r:id="rId26"/>
  </p:sldIdLst>
  <p:sldSz cx="9144000" cy="5143500" type="screen16x9"/>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p15:clr>
            <a:srgbClr val="A4A3A4"/>
          </p15:clr>
        </p15:guide>
        <p15:guide id="2" orient="horz" pos="960">
          <p15:clr>
            <a:srgbClr val="A4A3A4"/>
          </p15:clr>
        </p15:guide>
        <p15:guide id="3" orient="horz" pos="3888">
          <p15:clr>
            <a:srgbClr val="A4A3A4"/>
          </p15:clr>
        </p15:guide>
        <p15:guide id="4" pos="288">
          <p15:clr>
            <a:srgbClr val="A4A3A4"/>
          </p15:clr>
        </p15:guide>
        <p15:guide id="5" pos="5472">
          <p15:clr>
            <a:srgbClr val="A4A3A4"/>
          </p15:clr>
        </p15:guide>
        <p15:guide id="6" orient="horz" pos="540">
          <p15:clr>
            <a:srgbClr val="A4A3A4"/>
          </p15:clr>
        </p15:guide>
        <p15:guide id="7" orient="horz" pos="29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D95"/>
    <a:srgbClr val="46A0DC"/>
    <a:srgbClr val="B7A079"/>
    <a:srgbClr val="2C6A8C"/>
    <a:srgbClr val="000000"/>
    <a:srgbClr val="FFFFFF"/>
    <a:srgbClr val="6D6D6D"/>
    <a:srgbClr val="AB192D"/>
    <a:srgbClr val="C4122F"/>
    <a:srgbClr val="B2B7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F565E-067D-10D6-E962-8518EBEC7013}" v="57" dt="2019-03-24T15:59:43.352"/>
    <p1510:client id="{C55F3496-8D6E-49E4-8F30-A349E9F40262}" v="2" dt="2019-03-24T12:23:17.271"/>
    <p1510:client id="{3B098C61-B7CA-701D-ACE6-82F7D24DCB91}" v="2" dt="2019-03-24T23:59:05.113"/>
    <p1510:client id="{8E6234EC-2C68-963E-4637-AC5ABF2F1CEB}" v="338" dt="2019-03-24T18:21:13.325"/>
    <p1510:client id="{5D0BADA7-62BA-0748-B49D-E493725ACD0A}" v="178" dt="2019-03-24T15:35:13.092"/>
    <p1510:client id="{98A5E74B-72A4-7729-25A8-4BE0AAC9847C}" v="355" dt="2019-03-25T00:15:04.432"/>
    <p1510:client id="{A648F732-0955-D1E5-4752-3B2D4EF147BF}" v="13" dt="2019-03-24T18:24:11.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2" y="317"/>
      </p:cViewPr>
      <p:guideLst>
        <p:guide orient="horz" pos="720"/>
        <p:guide orient="horz" pos="960"/>
        <p:guide orient="horz" pos="3888"/>
        <p:guide pos="288"/>
        <p:guide pos="5472"/>
        <p:guide orient="horz" pos="540"/>
        <p:guide orient="horz" pos="291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0449CD-19C8-44C0-A36B-1667EDB1312B}" type="datetimeFigureOut">
              <a:rPr lang="en-US" smtClean="0"/>
              <a:t>3/24/2019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7A2D6-6A74-4789-8A27-67CDFFE8E463}" type="slidenum">
              <a:rPr lang="en-US" smtClean="0"/>
              <a:t>‹#›</a:t>
            </a:fld>
            <a:endParaRPr lang="en-US"/>
          </a:p>
        </p:txBody>
      </p:sp>
    </p:spTree>
    <p:extLst>
      <p:ext uri="{BB962C8B-B14F-4D97-AF65-F5344CB8AC3E}">
        <p14:creationId xmlns:p14="http://schemas.microsoft.com/office/powerpoint/2010/main" val="2909079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4C511E-AA3B-43E3-B946-406AB5E4C4BB}" type="datetimeFigureOut">
              <a:rPr lang="en-US" smtClean="0"/>
              <a:pPr/>
              <a:t>3/24/2019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4A049-8685-4352-9DC2-828F08FD542B}" type="slidenum">
              <a:rPr lang="en-US" smtClean="0"/>
              <a:pPr/>
              <a:t>‹#›</a:t>
            </a:fld>
            <a:endParaRPr lang="en-US"/>
          </a:p>
        </p:txBody>
      </p:sp>
    </p:spTree>
    <p:extLst>
      <p:ext uri="{BB962C8B-B14F-4D97-AF65-F5344CB8AC3E}">
        <p14:creationId xmlns:p14="http://schemas.microsoft.com/office/powerpoint/2010/main" val="54425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A09BFF-9304-4EE8-967B-56F816FBB8C1}" type="slidenum">
              <a:rPr lang="en-US" smtClean="0"/>
              <a:pPr/>
              <a:t>1</a:t>
            </a:fld>
            <a:endParaRPr lang="en-US"/>
          </a:p>
        </p:txBody>
      </p:sp>
    </p:spTree>
    <p:extLst>
      <p:ext uri="{BB962C8B-B14F-4D97-AF65-F5344CB8AC3E}">
        <p14:creationId xmlns:p14="http://schemas.microsoft.com/office/powerpoint/2010/main" val="314274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we want to generate sentences, we need to align more than one word per object. =&gt; </a:t>
            </a:r>
            <a:r>
              <a:rPr lang="en-US" err="1">
                <a:cs typeface="Calibri"/>
              </a:rPr>
              <a:t>markov</a:t>
            </a:r>
            <a:r>
              <a:rPr lang="en-US">
                <a:cs typeface="Calibri"/>
              </a:rPr>
              <a:t> random field</a:t>
            </a:r>
          </a:p>
          <a:p>
            <a:endParaRPr lang="en-US">
              <a:cs typeface="Calibri"/>
            </a:endParaRPr>
          </a:p>
          <a:p>
            <a:r>
              <a:rPr lang="en-US">
                <a:cs typeface="Calibri"/>
              </a:rPr>
              <a:t>a is the box selected, j is the word number</a:t>
            </a:r>
          </a:p>
          <a:p>
            <a:endParaRPr lang="en-US">
              <a:cs typeface="Calibri"/>
            </a:endParaRPr>
          </a:p>
          <a:p>
            <a:r>
              <a:rPr lang="en-US">
                <a:cs typeface="Calibri"/>
              </a:rPr>
              <a:t>Beta is the </a:t>
            </a:r>
            <a:r>
              <a:rPr lang="en-US" err="1">
                <a:cs typeface="Calibri"/>
              </a:rPr>
              <a:t>hyperparameter</a:t>
            </a:r>
            <a:r>
              <a:rPr lang="en-US">
                <a:cs typeface="Calibri"/>
              </a:rPr>
              <a:t> that controls the affinity towards  longer word phrases. </a:t>
            </a:r>
          </a:p>
        </p:txBody>
      </p:sp>
      <p:sp>
        <p:nvSpPr>
          <p:cNvPr id="4" name="Slide Number Placeholder 3"/>
          <p:cNvSpPr>
            <a:spLocks noGrp="1"/>
          </p:cNvSpPr>
          <p:nvPr>
            <p:ph type="sldNum" sz="quarter" idx="5"/>
          </p:nvPr>
        </p:nvSpPr>
        <p:spPr/>
        <p:txBody>
          <a:bodyPr/>
          <a:lstStyle/>
          <a:p>
            <a:fld id="{6AD6B6FC-33B6-4DE5-8C5C-A8D85B109BE0}" type="slidenum">
              <a:rPr lang="en-US"/>
              <a:t>14</a:t>
            </a:fld>
            <a:endParaRPr lang="en-US"/>
          </a:p>
        </p:txBody>
      </p:sp>
    </p:spTree>
    <p:extLst>
      <p:ext uri="{BB962C8B-B14F-4D97-AF65-F5344CB8AC3E}">
        <p14:creationId xmlns:p14="http://schemas.microsoft.com/office/powerpoint/2010/main" val="248453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 Input layer</a:t>
            </a:r>
          </a:p>
          <a:p>
            <a:r>
              <a:rPr lang="en-US"/>
              <a:t>S: Hidden layer(context)</a:t>
            </a:r>
          </a:p>
          <a:p>
            <a:r>
              <a:rPr lang="en-US"/>
              <a:t>Y: Output layer</a:t>
            </a:r>
          </a:p>
          <a:p>
            <a:r>
              <a:rPr lang="en-US"/>
              <a:t>G: softmax</a:t>
            </a:r>
          </a:p>
        </p:txBody>
      </p:sp>
      <p:sp>
        <p:nvSpPr>
          <p:cNvPr id="4" name="Slide Number Placeholder 3"/>
          <p:cNvSpPr>
            <a:spLocks noGrp="1"/>
          </p:cNvSpPr>
          <p:nvPr>
            <p:ph type="sldNum" sz="quarter" idx="5"/>
          </p:nvPr>
        </p:nvSpPr>
        <p:spPr/>
        <p:txBody>
          <a:bodyPr/>
          <a:lstStyle/>
          <a:p>
            <a:fld id="{78E4A049-8685-4352-9DC2-828F08FD542B}" type="slidenum">
              <a:rPr lang="en-US" smtClean="0"/>
              <a:pPr/>
              <a:t>15</a:t>
            </a:fld>
            <a:endParaRPr lang="en-US"/>
          </a:p>
        </p:txBody>
      </p:sp>
    </p:spTree>
    <p:extLst>
      <p:ext uri="{BB962C8B-B14F-4D97-AF65-F5344CB8AC3E}">
        <p14:creationId xmlns:p14="http://schemas.microsoft.com/office/powerpoint/2010/main" val="337853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yt</a:t>
            </a:r>
            <a:r>
              <a:rPr lang="en-US" sz="1200" kern="1200">
                <a:solidFill>
                  <a:schemeClr val="tx1"/>
                </a:solidFill>
                <a:effectLst/>
                <a:latin typeface="+mn-lt"/>
                <a:ea typeface="+mn-ea"/>
                <a:cs typeface="+mn-cs"/>
              </a:rPr>
              <a:t> holds the log probabilities of words in the dictionary and one additional dimension for a special END token</a:t>
            </a:r>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16</a:t>
            </a:fld>
            <a:endParaRPr lang="en-US"/>
          </a:p>
        </p:txBody>
      </p:sp>
    </p:spTree>
    <p:extLst>
      <p:ext uri="{BB962C8B-B14F-4D97-AF65-F5344CB8AC3E}">
        <p14:creationId xmlns:p14="http://schemas.microsoft.com/office/powerpoint/2010/main" val="262056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RNN is conditioned on the image information at the first time step.</a:t>
            </a:r>
            <a:r>
              <a:rPr lang="en-US">
                <a:effectLst/>
              </a:rPr>
              <a:t> </a:t>
            </a:r>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17</a:t>
            </a:fld>
            <a:endParaRPr lang="en-US"/>
          </a:p>
        </p:txBody>
      </p:sp>
    </p:spTree>
    <p:extLst>
      <p:ext uri="{BB962C8B-B14F-4D97-AF65-F5344CB8AC3E}">
        <p14:creationId xmlns:p14="http://schemas.microsoft.com/office/powerpoint/2010/main" val="138223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E4A049-8685-4352-9DC2-828F08FD542B}" type="slidenum">
              <a:rPr lang="en-US" smtClean="0"/>
              <a:pPr/>
              <a:t>18</a:t>
            </a:fld>
            <a:endParaRPr lang="en-US"/>
          </a:p>
        </p:txBody>
      </p:sp>
    </p:spTree>
    <p:extLst>
      <p:ext uri="{BB962C8B-B14F-4D97-AF65-F5344CB8AC3E}">
        <p14:creationId xmlns:p14="http://schemas.microsoft.com/office/powerpoint/2010/main" val="178522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E4A049-8685-4352-9DC2-828F08FD542B}" type="slidenum">
              <a:rPr lang="en-US" smtClean="0"/>
              <a:pPr/>
              <a:t>19</a:t>
            </a:fld>
            <a:endParaRPr lang="en-US"/>
          </a:p>
        </p:txBody>
      </p:sp>
    </p:spTree>
    <p:extLst>
      <p:ext uri="{BB962C8B-B14F-4D97-AF65-F5344CB8AC3E}">
        <p14:creationId xmlns:p14="http://schemas.microsoft.com/office/powerpoint/2010/main" val="172305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23</a:t>
            </a:fld>
            <a:endParaRPr lang="en-US"/>
          </a:p>
        </p:txBody>
      </p:sp>
    </p:spTree>
    <p:extLst>
      <p:ext uri="{BB962C8B-B14F-4D97-AF65-F5344CB8AC3E}">
        <p14:creationId xmlns:p14="http://schemas.microsoft.com/office/powerpoint/2010/main" val="54860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t>We showcase the work done at Stanford University where they build a model that generates natural language descriptions of </a:t>
            </a:r>
          </a:p>
        </p:txBody>
      </p:sp>
      <p:sp>
        <p:nvSpPr>
          <p:cNvPr id="4" name="Espace réservé du numéro de diapositive 3"/>
          <p:cNvSpPr>
            <a:spLocks noGrp="1"/>
          </p:cNvSpPr>
          <p:nvPr>
            <p:ph type="sldNum" sz="quarter" idx="10"/>
          </p:nvPr>
        </p:nvSpPr>
        <p:spPr/>
        <p:txBody>
          <a:bodyPr/>
          <a:lstStyle/>
          <a:p>
            <a:fld id="{78E4A049-8685-4352-9DC2-828F08FD542B}" type="slidenum">
              <a:rPr lang="en-US" smtClean="0"/>
              <a:pPr/>
              <a:t>3</a:t>
            </a:fld>
            <a:endParaRPr lang="en-US"/>
          </a:p>
        </p:txBody>
      </p:sp>
    </p:spTree>
    <p:extLst>
      <p:ext uri="{BB962C8B-B14F-4D97-AF65-F5344CB8AC3E}">
        <p14:creationId xmlns:p14="http://schemas.microsoft.com/office/powerpoint/2010/main" val="145010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showcase the work done at Stanford University where they build a model that generates regional-based natural language descriptions.</a:t>
            </a:r>
          </a:p>
          <a:p>
            <a:endParaRPr lang="en-US"/>
          </a:p>
        </p:txBody>
      </p:sp>
      <p:sp>
        <p:nvSpPr>
          <p:cNvPr id="4" name="Espace réservé du numéro de diapositive 3"/>
          <p:cNvSpPr>
            <a:spLocks noGrp="1"/>
          </p:cNvSpPr>
          <p:nvPr>
            <p:ph type="sldNum" sz="quarter" idx="10"/>
          </p:nvPr>
        </p:nvSpPr>
        <p:spPr/>
        <p:txBody>
          <a:bodyPr/>
          <a:lstStyle/>
          <a:p>
            <a:fld id="{78E4A049-8685-4352-9DC2-828F08FD542B}" type="slidenum">
              <a:rPr lang="en-US" smtClean="0"/>
              <a:pPr/>
              <a:t>4</a:t>
            </a:fld>
            <a:endParaRPr lang="en-US"/>
          </a:p>
        </p:txBody>
      </p:sp>
    </p:spTree>
    <p:extLst>
      <p:ext uri="{BB962C8B-B14F-4D97-AF65-F5344CB8AC3E}">
        <p14:creationId xmlns:p14="http://schemas.microsoft.com/office/powerpoint/2010/main" val="145010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object detection is based of existing framework called Region convolutional neural network. The data pipeline is set up in three stages -  Regional Proposal, Feature Extraction and Image-object Alignment. And we’ll talk about each in detail.</a:t>
            </a:r>
          </a:p>
        </p:txBody>
      </p:sp>
      <p:sp>
        <p:nvSpPr>
          <p:cNvPr id="4" name="Slide Number Placeholder 3"/>
          <p:cNvSpPr>
            <a:spLocks noGrp="1"/>
          </p:cNvSpPr>
          <p:nvPr>
            <p:ph type="sldNum" sz="quarter" idx="5"/>
          </p:nvPr>
        </p:nvSpPr>
        <p:spPr/>
        <p:txBody>
          <a:bodyPr/>
          <a:lstStyle/>
          <a:p>
            <a:fld id="{6AD6B6FC-33B6-4DE5-8C5C-A8D85B109BE0}" type="slidenum">
              <a:rPr lang="en-US" smtClean="0"/>
              <a:t>5</a:t>
            </a:fld>
            <a:endParaRPr lang="en-US"/>
          </a:p>
        </p:txBody>
      </p:sp>
    </p:spTree>
    <p:extLst>
      <p:ext uri="{BB962C8B-B14F-4D97-AF65-F5344CB8AC3E}">
        <p14:creationId xmlns:p14="http://schemas.microsoft.com/office/powerpoint/2010/main" val="331509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They used the technique called selective search to segment a picture into regions. The system first uses Graph-Based Image Segmentation to create initial regions. Then it applies a greedy algorithm to iteratively group regions together: First the similarities between all neighboring regions are calculated. The two most similar regions are grouped together, and new similarities are calculated between the resulting region and its neighbors. The process of grouping the most similar regions is repeated until the whole image becomes a single region. The general method is detailed in Algorithm 1.</a:t>
            </a:r>
          </a:p>
        </p:txBody>
      </p:sp>
      <p:sp>
        <p:nvSpPr>
          <p:cNvPr id="4" name="Slide Number Placeholder 3"/>
          <p:cNvSpPr>
            <a:spLocks noGrp="1"/>
          </p:cNvSpPr>
          <p:nvPr>
            <p:ph type="sldNum" sz="quarter" idx="5"/>
          </p:nvPr>
        </p:nvSpPr>
        <p:spPr/>
        <p:txBody>
          <a:bodyPr/>
          <a:lstStyle/>
          <a:p>
            <a:fld id="{6AD6B6FC-33B6-4DE5-8C5C-A8D85B109BE0}" type="slidenum">
              <a:rPr lang="en-US" smtClean="0"/>
              <a:t>6</a:t>
            </a:fld>
            <a:endParaRPr lang="en-US"/>
          </a:p>
        </p:txBody>
      </p:sp>
    </p:spTree>
    <p:extLst>
      <p:ext uri="{BB962C8B-B14F-4D97-AF65-F5344CB8AC3E}">
        <p14:creationId xmlns:p14="http://schemas.microsoft.com/office/powerpoint/2010/main" val="331509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net contains eight layers with weights; the first five are convolutional and the remaining three are fully- connected.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first convolutional layer filters the input image with 96 kernels of size 11 × 11 × 3 (see picture) with a stride of 4 pixels: the picture at the bottom is the 96 convolutional kernels of size 11×11×3 learned by the first convolutional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second convolutional layer takes as input the (response-normalized and pooled) output of the first convolutional layer and filters it with 256 kernels of size 5 × 5 × 48. The third, fourth, and fifth convolutional layers are connected to one another without any intervening pooling or normalization layers.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output of the last fully-connected layer is fed to a 1000-way </a:t>
            </a:r>
            <a:r>
              <a:rPr lang="en-US" sz="1200" kern="1200" err="1">
                <a:solidFill>
                  <a:schemeClr val="tx1"/>
                </a:solidFill>
                <a:effectLst/>
                <a:latin typeface="+mn-lt"/>
                <a:ea typeface="+mn-ea"/>
                <a:cs typeface="+mn-cs"/>
              </a:rPr>
              <a:t>softmax</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a:t>
            </a:r>
            <a:r>
              <a:rPr lang="en-US" sz="1200" kern="1200" err="1">
                <a:solidFill>
                  <a:schemeClr val="tx1"/>
                </a:solidFill>
                <a:effectLst/>
                <a:latin typeface="+mn-lt"/>
                <a:ea typeface="+mn-ea"/>
                <a:cs typeface="+mn-cs"/>
              </a:rPr>
              <a:t>softmax</a:t>
            </a:r>
            <a:r>
              <a:rPr lang="en-US" sz="1200" kern="1200">
                <a:solidFill>
                  <a:schemeClr val="tx1"/>
                </a:solidFill>
                <a:effectLst/>
                <a:latin typeface="+mn-lt"/>
                <a:ea typeface="+mn-ea"/>
                <a:cs typeface="+mn-cs"/>
              </a:rPr>
              <a:t> takes that vector of 1000 real numbers, then normalizes it into a probability distribution consisting of 1000 probabilities.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AD6B6FC-33B6-4DE5-8C5C-A8D85B109BE0}" type="slidenum">
              <a:rPr lang="en-US" smtClean="0"/>
              <a:t>7</a:t>
            </a:fld>
            <a:endParaRPr lang="en-US"/>
          </a:p>
        </p:txBody>
      </p:sp>
    </p:spTree>
    <p:extLst>
      <p:ext uri="{BB962C8B-B14F-4D97-AF65-F5344CB8AC3E}">
        <p14:creationId xmlns:p14="http://schemas.microsoft.com/office/powerpoint/2010/main" val="331509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features for each region is extracted. We take the probability vectors representing each region to a support vector machine. The SVM then resolve what object are at each region. \</a:t>
            </a:r>
          </a:p>
          <a:p>
            <a:endParaRPr lang="en-US"/>
          </a:p>
          <a:p>
            <a:r>
              <a:rPr lang="en-US"/>
              <a:t>Here’s the entire object detection pipeline.</a:t>
            </a:r>
          </a:p>
        </p:txBody>
      </p:sp>
      <p:sp>
        <p:nvSpPr>
          <p:cNvPr id="4" name="Slide Number Placeholder 3"/>
          <p:cNvSpPr>
            <a:spLocks noGrp="1"/>
          </p:cNvSpPr>
          <p:nvPr>
            <p:ph type="sldNum" sz="quarter" idx="5"/>
          </p:nvPr>
        </p:nvSpPr>
        <p:spPr/>
        <p:txBody>
          <a:bodyPr/>
          <a:lstStyle/>
          <a:p>
            <a:fld id="{78E4A049-8685-4352-9DC2-828F08FD542B}" type="slidenum">
              <a:rPr lang="en-US" smtClean="0"/>
              <a:pPr/>
              <a:t>8</a:t>
            </a:fld>
            <a:endParaRPr lang="en-US"/>
          </a:p>
        </p:txBody>
      </p:sp>
    </p:spTree>
    <p:extLst>
      <p:ext uri="{BB962C8B-B14F-4D97-AF65-F5344CB8AC3E}">
        <p14:creationId xmlns:p14="http://schemas.microsoft.com/office/powerpoint/2010/main" val="408957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sentence is represented as a list of word dependency. Each of this relation is in the form (R, w1, w2)</a:t>
            </a:r>
          </a:p>
          <a:p>
            <a:r>
              <a:rPr lang="en-US">
                <a:cs typeface="Calibri"/>
              </a:rPr>
              <a:t>Map these relation in sentence fragments using this equation.</a:t>
            </a:r>
          </a:p>
          <a:p>
            <a:r>
              <a:rPr lang="en-US">
                <a:cs typeface="Calibri"/>
              </a:rPr>
              <a:t>W1, w2 are the word encodings, We is a </a:t>
            </a:r>
            <a:r>
              <a:rPr lang="en-US" err="1">
                <a:cs typeface="Calibri"/>
              </a:rPr>
              <a:t>wieght</a:t>
            </a:r>
            <a:r>
              <a:rPr lang="en-US">
                <a:cs typeface="Calibri"/>
              </a:rPr>
              <a:t> matrix obtained through unsupervised leaning, each relation can have its own weight </a:t>
            </a:r>
            <a:r>
              <a:rPr lang="en-US" err="1">
                <a:cs typeface="Calibri"/>
              </a:rPr>
              <a:t>Wr</a:t>
            </a:r>
            <a:r>
              <a:rPr lang="en-US">
                <a:cs typeface="Calibri"/>
              </a:rPr>
              <a:t> and </a:t>
            </a:r>
            <a:r>
              <a:rPr lang="en-US" err="1">
                <a:cs typeface="Calibri"/>
              </a:rPr>
              <a:t>biais</a:t>
            </a:r>
            <a:r>
              <a:rPr lang="en-US">
                <a:cs typeface="Calibri"/>
              </a:rPr>
              <a:t> br.</a:t>
            </a:r>
          </a:p>
          <a:p>
            <a:r>
              <a:rPr lang="en-US">
                <a:cs typeface="Calibri"/>
              </a:rPr>
              <a:t>Fix the non-linearity with a </a:t>
            </a:r>
            <a:r>
              <a:rPr lang="en-US" err="1">
                <a:cs typeface="Calibri"/>
              </a:rPr>
              <a:t>ReLU</a:t>
            </a:r>
            <a:r>
              <a:rPr lang="en-US">
                <a:cs typeface="Calibri"/>
              </a:rPr>
              <a:t> </a:t>
            </a:r>
            <a:r>
              <a:rPr lang="en-US" err="1">
                <a:cs typeface="Calibri"/>
              </a:rPr>
              <a:t>transofmation</a:t>
            </a:r>
            <a:r>
              <a:rPr lang="en-US">
                <a:cs typeface="Calibri"/>
              </a:rPr>
              <a:t> f()</a:t>
            </a:r>
          </a:p>
          <a:p>
            <a:r>
              <a:rPr lang="en-US">
                <a:cs typeface="Calibri"/>
              </a:rPr>
              <a:t>Problem with this idea: impose a maximum size of the context window (here 2) and requires to train another network to find these relations.</a:t>
            </a:r>
          </a:p>
        </p:txBody>
      </p:sp>
      <p:sp>
        <p:nvSpPr>
          <p:cNvPr id="4" name="Slide Number Placeholder 3"/>
          <p:cNvSpPr>
            <a:spLocks noGrp="1"/>
          </p:cNvSpPr>
          <p:nvPr>
            <p:ph type="sldNum" sz="quarter" idx="5"/>
          </p:nvPr>
        </p:nvSpPr>
        <p:spPr/>
        <p:txBody>
          <a:bodyPr/>
          <a:lstStyle/>
          <a:p>
            <a:fld id="{6AD6B6FC-33B6-4DE5-8C5C-A8D85B109BE0}" type="slidenum">
              <a:rPr lang="en-US"/>
              <a:t>10</a:t>
            </a:fld>
            <a:endParaRPr lang="en-US"/>
          </a:p>
        </p:txBody>
      </p:sp>
    </p:spTree>
    <p:extLst>
      <p:ext uri="{BB962C8B-B14F-4D97-AF65-F5344CB8AC3E}">
        <p14:creationId xmlns:p14="http://schemas.microsoft.com/office/powerpoint/2010/main" val="63941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objective encourages aligned image-sentences pairs to have a higher score than misaligned pairs, by a margin.</a:t>
            </a:r>
          </a:p>
          <a:p>
            <a:r>
              <a:rPr lang="en-US">
                <a:cs typeface="Calibri"/>
              </a:rPr>
              <a:t>That is the function you optimize to integrate in the unsupervised system</a:t>
            </a:r>
          </a:p>
          <a:p>
            <a:endParaRPr lang="en-US">
              <a:cs typeface="Calibri"/>
            </a:endParaRPr>
          </a:p>
          <a:p>
            <a:r>
              <a:rPr lang="en-US">
                <a:cs typeface="Calibri"/>
              </a:rPr>
              <a:t>The image sentence score get the best related word for each object. </a:t>
            </a:r>
          </a:p>
        </p:txBody>
      </p:sp>
      <p:sp>
        <p:nvSpPr>
          <p:cNvPr id="4" name="Slide Number Placeholder 3"/>
          <p:cNvSpPr>
            <a:spLocks noGrp="1"/>
          </p:cNvSpPr>
          <p:nvPr>
            <p:ph type="sldNum" sz="quarter" idx="5"/>
          </p:nvPr>
        </p:nvSpPr>
        <p:spPr/>
        <p:txBody>
          <a:bodyPr/>
          <a:lstStyle/>
          <a:p>
            <a:fld id="{6AD6B6FC-33B6-4DE5-8C5C-A8D85B109BE0}" type="slidenum">
              <a:rPr lang="en-US"/>
              <a:t>13</a:t>
            </a:fld>
            <a:endParaRPr lang="en-US"/>
          </a:p>
        </p:txBody>
      </p:sp>
    </p:spTree>
    <p:extLst>
      <p:ext uri="{BB962C8B-B14F-4D97-AF65-F5344CB8AC3E}">
        <p14:creationId xmlns:p14="http://schemas.microsoft.com/office/powerpoint/2010/main" val="937475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5185590" y="2236414"/>
            <a:ext cx="3958410" cy="2907086"/>
          </a:xfrm>
          <a:prstGeom prst="rect">
            <a:avLst/>
          </a:prstGeom>
        </p:spPr>
      </p:pic>
      <p:sp>
        <p:nvSpPr>
          <p:cNvPr id="2" name="Title 1"/>
          <p:cNvSpPr>
            <a:spLocks noGrp="1"/>
          </p:cNvSpPr>
          <p:nvPr>
            <p:ph type="ctrTitle"/>
          </p:nvPr>
        </p:nvSpPr>
        <p:spPr>
          <a:xfrm>
            <a:off x="457200" y="1714500"/>
            <a:ext cx="6858000" cy="1143000"/>
          </a:xfrm>
        </p:spPr>
        <p:txBody>
          <a:bodyPr>
            <a:noAutofit/>
          </a:bodyPr>
          <a:lstStyle>
            <a:lvl1pPr>
              <a:defRPr sz="4000" b="1"/>
            </a:lvl1pPr>
          </a:lstStyle>
          <a:p>
            <a:r>
              <a:rPr lang="en-US"/>
              <a:t>Click to edit Master title style</a:t>
            </a:r>
          </a:p>
        </p:txBody>
      </p:sp>
      <p:sp>
        <p:nvSpPr>
          <p:cNvPr id="3" name="Subtitle 2"/>
          <p:cNvSpPr>
            <a:spLocks noGrp="1"/>
          </p:cNvSpPr>
          <p:nvPr>
            <p:ph type="subTitle" idx="1"/>
          </p:nvPr>
        </p:nvSpPr>
        <p:spPr>
          <a:xfrm>
            <a:off x="457200" y="3031236"/>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742950"/>
            <a:ext cx="2743200" cy="6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143000"/>
            <a:ext cx="5867400" cy="3486150"/>
          </a:xfrm>
        </p:spPr>
        <p:txBody>
          <a:bodyPr/>
          <a:lstStyle/>
          <a:p>
            <a:r>
              <a:rPr lang="en-US"/>
              <a:t>Click icon to add picture</a:t>
            </a:r>
          </a:p>
        </p:txBody>
      </p:sp>
      <p:sp>
        <p:nvSpPr>
          <p:cNvPr id="8" name="Text Placeholder 7"/>
          <p:cNvSpPr>
            <a:spLocks noGrp="1"/>
          </p:cNvSpPr>
          <p:nvPr>
            <p:ph type="body" sz="quarter" idx="13"/>
          </p:nvPr>
        </p:nvSpPr>
        <p:spPr>
          <a:xfrm>
            <a:off x="6553200" y="1143000"/>
            <a:ext cx="2133600" cy="348615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9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2225" y="1075135"/>
            <a:ext cx="4019550" cy="2993231"/>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739875"/>
            <a:ext cx="2743200" cy="66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5590" y="2236414"/>
            <a:ext cx="3958410" cy="2907086"/>
          </a:xfrm>
          <a:prstGeom prst="rect">
            <a:avLst/>
          </a:prstGeom>
        </p:spPr>
      </p:pic>
      <p:sp>
        <p:nvSpPr>
          <p:cNvPr id="2" name="Title 1"/>
          <p:cNvSpPr>
            <a:spLocks noGrp="1"/>
          </p:cNvSpPr>
          <p:nvPr>
            <p:ph type="ctrTitle"/>
          </p:nvPr>
        </p:nvSpPr>
        <p:spPr>
          <a:xfrm>
            <a:off x="457200" y="1714500"/>
            <a:ext cx="6858000" cy="1143000"/>
          </a:xfrm>
        </p:spPr>
        <p:txBody>
          <a:bodyPr>
            <a:noAutofit/>
          </a:bodyPr>
          <a:lstStyle>
            <a:lvl1pPr>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457200" y="3031236"/>
            <a:ext cx="6858000" cy="74295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0606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chemeClr val="accent1"/>
        </a:solidFill>
        <a:effectLst/>
      </p:bgPr>
    </p:bg>
    <p:spTree>
      <p:nvGrpSpPr>
        <p:cNvPr id="1" name=""/>
        <p:cNvGrpSpPr/>
        <p:nvPr/>
      </p:nvGrpSpPr>
      <p:grpSpPr>
        <a:xfrm>
          <a:off x="0" y="0"/>
          <a:ext cx="0" cy="0"/>
          <a:chOff x="0" y="0"/>
          <a:chExt cx="0" cy="0"/>
        </a:xfrm>
      </p:grpSpPr>
      <p:pic>
        <p:nvPicPr>
          <p:cNvPr id="8"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739875"/>
            <a:ext cx="2743200" cy="66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1714500"/>
            <a:ext cx="6858000" cy="1143000"/>
          </a:xfrm>
        </p:spPr>
        <p:txBody>
          <a:bodyPr>
            <a:noAutofit/>
          </a:bodyPr>
          <a:lstStyle>
            <a:lvl1pPr>
              <a:defRPr sz="4000">
                <a:solidFill>
                  <a:schemeClr val="bg2"/>
                </a:solidFill>
              </a:defRPr>
            </a:lvl1pPr>
          </a:lstStyle>
          <a:p>
            <a:r>
              <a:rPr lang="en-US"/>
              <a:t>Click to edit Master title style</a:t>
            </a:r>
          </a:p>
        </p:txBody>
      </p:sp>
      <p:sp>
        <p:nvSpPr>
          <p:cNvPr id="3" name="Subtitle 2"/>
          <p:cNvSpPr>
            <a:spLocks noGrp="1"/>
          </p:cNvSpPr>
          <p:nvPr>
            <p:ph type="subTitle" idx="1"/>
          </p:nvPr>
        </p:nvSpPr>
        <p:spPr>
          <a:xfrm>
            <a:off x="457200" y="3028950"/>
            <a:ext cx="6858000" cy="742950"/>
          </a:xfrm>
        </p:spPr>
        <p:txBody>
          <a:bodyPr anchor="t" anchorCtr="0">
            <a:normAutofit/>
          </a:bodyPr>
          <a:lstStyle>
            <a:lvl1pPr marL="0" indent="0" algn="l">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649" y="2235709"/>
            <a:ext cx="3959371" cy="2907791"/>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5590" y="2236414"/>
            <a:ext cx="3958410" cy="2907086"/>
          </a:xfrm>
          <a:prstGeom prst="rect">
            <a:avLst/>
          </a:prstGeom>
        </p:spPr>
      </p:pic>
      <p:sp>
        <p:nvSpPr>
          <p:cNvPr id="2" name="Title 1"/>
          <p:cNvSpPr>
            <a:spLocks noGrp="1"/>
          </p:cNvSpPr>
          <p:nvPr>
            <p:ph type="title"/>
          </p:nvPr>
        </p:nvSpPr>
        <p:spPr>
          <a:xfrm>
            <a:off x="762000" y="514350"/>
            <a:ext cx="6858000" cy="1257300"/>
          </a:xfrm>
        </p:spPr>
        <p:txBody>
          <a:bodyPr anchor="b" anchorCtr="0"/>
          <a:lstStyle>
            <a:lvl1pPr algn="l">
              <a:defRPr lang="en-US" sz="4000"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762000" y="1771650"/>
            <a:ext cx="6858000" cy="685800"/>
          </a:xfrm>
        </p:spPr>
        <p:txBody>
          <a:bodyPr anchor="t" anchorCtr="0">
            <a:normAutofit/>
          </a:bodyPr>
          <a:lstStyle>
            <a:lvl1pPr marL="0" indent="0">
              <a:buNone/>
              <a:defRPr sz="28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457200" y="4800600"/>
            <a:ext cx="5105400" cy="228600"/>
          </a:xfrm>
          <a:prstGeom prst="rect">
            <a:avLst/>
          </a:prstGeom>
        </p:spPr>
        <p:txBody>
          <a:bodyPr/>
          <a:lstStyle>
            <a:lvl1pPr>
              <a:defRPr sz="1600" b="0">
                <a:solidFill>
                  <a:schemeClr val="tx1"/>
                </a:solidFill>
              </a:defRPr>
            </a:lvl1pPr>
          </a:lstStyle>
          <a:p>
            <a:endParaRPr lang="en-US"/>
          </a:p>
        </p:txBody>
      </p:sp>
    </p:spTree>
    <p:extLst>
      <p:ext uri="{BB962C8B-B14F-4D97-AF65-F5344CB8AC3E}">
        <p14:creationId xmlns:p14="http://schemas.microsoft.com/office/powerpoint/2010/main" val="1623213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397337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257300"/>
            <a:ext cx="3657600" cy="337185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7300"/>
            <a:ext cx="3657600" cy="337185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4800600"/>
            <a:ext cx="5105400" cy="228600"/>
          </a:xfrm>
        </p:spPr>
        <p:txBody>
          <a:bodyPr/>
          <a:lstStyle/>
          <a:p>
            <a:endParaRPr lang="en-US"/>
          </a:p>
        </p:txBody>
      </p:sp>
    </p:spTree>
    <p:extLst>
      <p:ext uri="{BB962C8B-B14F-4D97-AF65-F5344CB8AC3E}">
        <p14:creationId xmlns:p14="http://schemas.microsoft.com/office/powerpoint/2010/main" val="324549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122552"/>
            <a:ext cx="3657600" cy="47982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0" y="1662300"/>
            <a:ext cx="3657600" cy="296685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200" y="1122552"/>
            <a:ext cx="3657600" cy="47982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1662300"/>
            <a:ext cx="3657600" cy="296685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4800600"/>
            <a:ext cx="5105400" cy="228600"/>
          </a:xfrm>
        </p:spPr>
        <p:txBody>
          <a:bodyPr/>
          <a:lstStyle/>
          <a:p>
            <a:endParaRPr lang="en-US"/>
          </a:p>
        </p:txBody>
      </p:sp>
    </p:spTree>
    <p:extLst>
      <p:ext uri="{BB962C8B-B14F-4D97-AF65-F5344CB8AC3E}">
        <p14:creationId xmlns:p14="http://schemas.microsoft.com/office/powerpoint/2010/main" val="99202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4800600"/>
            <a:ext cx="5105400" cy="228600"/>
          </a:xfrm>
        </p:spPr>
        <p:txBody>
          <a:bodyPr/>
          <a:lstStyle/>
          <a:p>
            <a:endParaRPr lang="en-US"/>
          </a:p>
        </p:txBody>
      </p:sp>
    </p:spTree>
    <p:extLst>
      <p:ext uri="{BB962C8B-B14F-4D97-AF65-F5344CB8AC3E}">
        <p14:creationId xmlns:p14="http://schemas.microsoft.com/office/powerpoint/2010/main" val="28074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097" y="4793742"/>
            <a:ext cx="459297" cy="273844"/>
          </a:xfrm>
        </p:spPr>
        <p:txBody>
          <a:bodyPr/>
          <a:lstStyle>
            <a:lvl1pPr>
              <a:defRPr>
                <a:solidFill>
                  <a:schemeClr val="tx1"/>
                </a:solidFill>
              </a:defRPr>
            </a:lvl1p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457200" y="4800600"/>
            <a:ext cx="5105400" cy="228600"/>
          </a:xfrm>
        </p:spPr>
        <p:txBody>
          <a:bodyPr/>
          <a:lstStyle>
            <a:lvl1pPr>
              <a:defRPr>
                <a:solidFill>
                  <a:schemeClr val="tx1"/>
                </a:solidFill>
              </a:defRPr>
            </a:lvl1pPr>
            <a:extLst/>
          </a:lstStyle>
          <a:p>
            <a:endParaRPr lang="en-US"/>
          </a:p>
        </p:txBody>
      </p:sp>
    </p:spTree>
    <p:extLst>
      <p:ext uri="{BB962C8B-B14F-4D97-AF65-F5344CB8AC3E}">
        <p14:creationId xmlns:p14="http://schemas.microsoft.com/office/powerpoint/2010/main" val="2961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739875"/>
            <a:ext cx="2743200" cy="66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1714500"/>
            <a:ext cx="6858000" cy="1143000"/>
          </a:xfrm>
        </p:spPr>
        <p:txBody>
          <a:bodyPr>
            <a:noAutofit/>
          </a:bodyPr>
          <a:lstStyle>
            <a:lvl1pPr>
              <a:defRPr sz="4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57200" y="3028950"/>
            <a:ext cx="6858000" cy="74295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649" y="2235709"/>
            <a:ext cx="3959371" cy="2907791"/>
          </a:xfrm>
          <a:prstGeom prst="rect">
            <a:avLst/>
          </a:prstGeom>
        </p:spPr>
      </p:pic>
    </p:spTree>
    <p:extLst>
      <p:ext uri="{BB962C8B-B14F-4D97-AF65-F5344CB8AC3E}">
        <p14:creationId xmlns:p14="http://schemas.microsoft.com/office/powerpoint/2010/main" val="31630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05800" cy="8001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3392782" y="1143001"/>
            <a:ext cx="5294018" cy="348614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3917" y="1143000"/>
            <a:ext cx="2673657" cy="348615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835360" y="26858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4800600"/>
            <a:ext cx="5105400" cy="228600"/>
          </a:xfrm>
        </p:spPr>
        <p:txBody>
          <a:bodyPr/>
          <a:lstStyle/>
          <a:p>
            <a:endParaRPr lang="en-US"/>
          </a:p>
        </p:txBody>
      </p:sp>
    </p:spTree>
    <p:extLst>
      <p:ext uri="{BB962C8B-B14F-4D97-AF65-F5344CB8AC3E}">
        <p14:creationId xmlns:p14="http://schemas.microsoft.com/office/powerpoint/2010/main" val="4286045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143000"/>
            <a:ext cx="5867400" cy="3486150"/>
          </a:xfrm>
        </p:spPr>
        <p:txBody>
          <a:bodyPr/>
          <a:lstStyle/>
          <a:p>
            <a:endParaRPr lang="en-US"/>
          </a:p>
        </p:txBody>
      </p:sp>
      <p:sp>
        <p:nvSpPr>
          <p:cNvPr id="8" name="Text Placeholder 7"/>
          <p:cNvSpPr>
            <a:spLocks noGrp="1"/>
          </p:cNvSpPr>
          <p:nvPr>
            <p:ph type="body" sz="quarter" idx="13"/>
          </p:nvPr>
        </p:nvSpPr>
        <p:spPr>
          <a:xfrm>
            <a:off x="6553200" y="1143000"/>
            <a:ext cx="2133600" cy="348615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92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2225" y="1075135"/>
            <a:ext cx="4019550" cy="2993231"/>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greyWatermark-20.png"/>
          <p:cNvPicPr>
            <a:picLocks noChangeAspect="1"/>
          </p:cNvPicPr>
          <p:nvPr userDrawn="1"/>
        </p:nvPicPr>
        <p:blipFill>
          <a:blip r:embed="rId2" cstate="print"/>
          <a:stretch>
            <a:fillRect/>
          </a:stretch>
        </p:blipFill>
        <p:spPr>
          <a:xfrm>
            <a:off x="5185590" y="2236414"/>
            <a:ext cx="3958410" cy="2907086"/>
          </a:xfrm>
          <a:prstGeom prst="rect">
            <a:avLst/>
          </a:prstGeom>
        </p:spPr>
      </p:pic>
      <p:sp>
        <p:nvSpPr>
          <p:cNvPr id="7" name="Rectangle 6"/>
          <p:cNvSpPr/>
          <p:nvPr/>
        </p:nvSpPr>
        <p:spPr>
          <a:xfrm>
            <a:off x="0" y="0"/>
            <a:ext cx="9144000" cy="85725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1085850"/>
            <a:ext cx="6858000" cy="12573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762000" y="23431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9" name="Footer Placeholder 2"/>
          <p:cNvSpPr>
            <a:spLocks noGrp="1"/>
          </p:cNvSpPr>
          <p:nvPr>
            <p:ph type="ftr" sz="quarter" idx="3"/>
          </p:nvPr>
        </p:nvSpPr>
        <p:spPr>
          <a:xfrm>
            <a:off x="457200" y="4800600"/>
            <a:ext cx="5105400" cy="228600"/>
          </a:xfrm>
          <a:prstGeom prst="rect">
            <a:avLst/>
          </a:prstGeom>
        </p:spPr>
        <p:txBody>
          <a:bodyPr/>
          <a:lstStyle>
            <a:lvl1pPr>
              <a:defRPr sz="1600" b="0">
                <a:solidFill>
                  <a:schemeClr val="tx2"/>
                </a:solidFill>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411570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257300"/>
            <a:ext cx="3657600" cy="337185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7300"/>
            <a:ext cx="3657600" cy="337185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4800600"/>
            <a:ext cx="5105400" cy="228600"/>
          </a:xfrm>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122552"/>
            <a:ext cx="3657600" cy="47982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0" y="1662300"/>
            <a:ext cx="3657600" cy="296685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200" y="1122552"/>
            <a:ext cx="3657600" cy="47982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1662300"/>
            <a:ext cx="3657600" cy="296685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4800600"/>
            <a:ext cx="5105400" cy="228600"/>
          </a:xfr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4800600"/>
            <a:ext cx="5105400" cy="22860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4793742"/>
            <a:ext cx="459297" cy="273844"/>
          </a:xfrm>
        </p:spPr>
        <p:txBody>
          <a:body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457200" y="4800600"/>
            <a:ext cx="5105400" cy="2286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05800" cy="8001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3392782" y="1143001"/>
            <a:ext cx="5294018" cy="348614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3917" y="1143000"/>
            <a:ext cx="2673657" cy="348615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835360" y="26858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4800600"/>
            <a:ext cx="5105400" cy="228600"/>
          </a:xfrm>
        </p:spPr>
        <p:txBody>
          <a:bodyPr/>
          <a:lstStyle/>
          <a:p>
            <a:endParaRPr lang="en-US"/>
          </a:p>
        </p:txBody>
      </p:sp>
    </p:spTree>
    <p:extLst>
      <p:ext uri="{BB962C8B-B14F-4D97-AF65-F5344CB8AC3E}">
        <p14:creationId xmlns:p14="http://schemas.microsoft.com/office/powerpoint/2010/main" val="293533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7175"/>
            <a:ext cx="8229600" cy="600075"/>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143000"/>
            <a:ext cx="8229600" cy="348615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4790748"/>
            <a:ext cx="457200" cy="295602"/>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BFEBEB0A-9E3D-4B14-9782-E2AE3DA60D96}" type="slidenum">
              <a:rPr lang="en-US" smtClean="0"/>
              <a:pPr/>
              <a:t>‹#›</a:t>
            </a:fld>
            <a:endParaRPr lang="en-US"/>
          </a:p>
        </p:txBody>
      </p:sp>
      <p:sp>
        <p:nvSpPr>
          <p:cNvPr id="9" name="Rectangle 8"/>
          <p:cNvSpPr/>
          <p:nvPr/>
        </p:nvSpPr>
        <p:spPr>
          <a:xfrm>
            <a:off x="457200" y="926225"/>
            <a:ext cx="8686800" cy="342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486400" y="4800600"/>
            <a:ext cx="3352800" cy="369332"/>
          </a:xfrm>
          <a:prstGeom prst="rect">
            <a:avLst/>
          </a:prstGeom>
          <a:noFill/>
          <a:ln>
            <a:noFill/>
          </a:ln>
        </p:spPr>
        <p:txBody>
          <a:bodyPr wrap="square" rtlCol="0">
            <a:spAutoFit/>
          </a:bodyPr>
          <a:lstStyle/>
          <a:p>
            <a:pPr algn="r"/>
            <a:r>
              <a:rPr lang="en-US">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4800600"/>
            <a:ext cx="5105400" cy="228600"/>
          </a:xfrm>
          <a:prstGeom prst="rect">
            <a:avLst/>
          </a:prstGeom>
        </p:spPr>
        <p:txBody>
          <a:bodyPr/>
          <a:lstStyle>
            <a:lvl1pPr>
              <a:defRPr sz="1600" b="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82" r:id="rId2"/>
    <p:sldLayoutId id="2147483663" r:id="rId3"/>
    <p:sldLayoutId id="2147483695" r:id="rId4"/>
    <p:sldLayoutId id="2147483664" r:id="rId5"/>
    <p:sldLayoutId id="2147483665" r:id="rId6"/>
    <p:sldLayoutId id="2147483666" r:id="rId7"/>
    <p:sldLayoutId id="2147483667" r:id="rId8"/>
    <p:sldLayoutId id="2147483683" r:id="rId9"/>
    <p:sldLayoutId id="2147483696" r:id="rId10"/>
    <p:sldLayoutId id="2147483708" r:id="rId11"/>
  </p:sldLayoutIdLst>
  <p:hf hdr="0" ft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7175"/>
            <a:ext cx="8229600" cy="600075"/>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143000"/>
            <a:ext cx="8229600" cy="348615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4793743"/>
            <a:ext cx="457200" cy="235458"/>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a:t>
            </a:fld>
            <a:endParaRPr lang="en-US"/>
          </a:p>
        </p:txBody>
      </p:sp>
      <p:sp>
        <p:nvSpPr>
          <p:cNvPr id="9" name="Rectangle 8"/>
          <p:cNvSpPr/>
          <p:nvPr/>
        </p:nvSpPr>
        <p:spPr>
          <a:xfrm>
            <a:off x="457200" y="926225"/>
            <a:ext cx="8686800" cy="342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486400" y="4800600"/>
            <a:ext cx="3352800" cy="369332"/>
          </a:xfrm>
          <a:prstGeom prst="rect">
            <a:avLst/>
          </a:prstGeom>
          <a:noFill/>
          <a:ln>
            <a:noFill/>
          </a:ln>
        </p:spPr>
        <p:txBody>
          <a:bodyPr wrap="square" rtlCol="0">
            <a:spAutoFit/>
          </a:bodyPr>
          <a:lstStyle/>
          <a:p>
            <a:pPr algn="r"/>
            <a:r>
              <a:rPr lang="en-US">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4800600"/>
            <a:ext cx="5105400" cy="228600"/>
          </a:xfrm>
          <a:prstGeom prst="rect">
            <a:avLst/>
          </a:prstGeom>
        </p:spPr>
        <p:txBody>
          <a:bodyPr/>
          <a:lstStyle>
            <a:lvl1pPr>
              <a:defRPr sz="1600" b="0">
                <a:solidFill>
                  <a:schemeClr val="tx1"/>
                </a:solidFill>
              </a:defRPr>
            </a:lvl1pPr>
          </a:lstStyle>
          <a:p>
            <a:endParaRPr lang="en-US"/>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ft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1714500"/>
            <a:ext cx="8382000" cy="1143000"/>
          </a:xfrm>
        </p:spPr>
        <p:txBody>
          <a:bodyPr/>
          <a:lstStyle/>
          <a:p>
            <a:r>
              <a:rPr lang="en-US">
                <a:latin typeface="Verdana"/>
                <a:ea typeface="Verdana"/>
                <a:cs typeface="Verdana"/>
              </a:rPr>
              <a:t>CS 534 Spring 2019:</a:t>
            </a:r>
            <a:r>
              <a:rPr lang="en-US"/>
              <a:t/>
            </a:r>
            <a:br>
              <a:rPr lang="en-US"/>
            </a:br>
            <a:r>
              <a:rPr lang="en-US">
                <a:latin typeface="Verdana"/>
                <a:ea typeface="Verdana"/>
                <a:cs typeface="Verdana"/>
              </a:rPr>
              <a:t>Machine learning showcase</a:t>
            </a:r>
          </a:p>
        </p:txBody>
      </p:sp>
      <p:sp>
        <p:nvSpPr>
          <p:cNvPr id="6" name="Subtitle 5"/>
          <p:cNvSpPr>
            <a:spLocks noGrp="1"/>
          </p:cNvSpPr>
          <p:nvPr>
            <p:ph type="subTitle" idx="1"/>
          </p:nvPr>
        </p:nvSpPr>
        <p:spPr>
          <a:xfrm>
            <a:off x="304800" y="3562350"/>
            <a:ext cx="8534400" cy="1295400"/>
          </a:xfrm>
        </p:spPr>
        <p:txBody>
          <a:bodyPr>
            <a:normAutofit lnSpcReduction="10000"/>
          </a:bodyPr>
          <a:lstStyle/>
          <a:p>
            <a:r>
              <a:rPr lang="en-US" dirty="0">
                <a:latin typeface="Verdana"/>
                <a:ea typeface="Verdana"/>
                <a:cs typeface="Verdana"/>
              </a:rPr>
              <a:t>Showcasing work by </a:t>
            </a:r>
            <a:r>
              <a:rPr lang="en-US" b="1" i="1" dirty="0">
                <a:latin typeface="Verdana"/>
                <a:ea typeface="Verdana"/>
                <a:cs typeface="Verdana"/>
              </a:rPr>
              <a:t>Andrej </a:t>
            </a:r>
            <a:r>
              <a:rPr lang="en-US" b="1" i="1" dirty="0" err="1" smtClean="0">
                <a:latin typeface="Verdana"/>
                <a:ea typeface="Verdana"/>
                <a:cs typeface="Verdana"/>
              </a:rPr>
              <a:t>Karpathy</a:t>
            </a:r>
            <a:r>
              <a:rPr lang="en-US" b="1" i="1" dirty="0">
                <a:latin typeface="Verdana"/>
                <a:ea typeface="Verdana"/>
                <a:cs typeface="Verdana"/>
              </a:rPr>
              <a:t> </a:t>
            </a:r>
            <a:r>
              <a:rPr lang="en-US" b="1" i="1" dirty="0" smtClean="0">
                <a:latin typeface="Verdana"/>
                <a:ea typeface="Verdana"/>
                <a:cs typeface="Verdana"/>
              </a:rPr>
              <a:t>and </a:t>
            </a:r>
            <a:r>
              <a:rPr lang="en-US" b="1" i="1" dirty="0">
                <a:latin typeface="Verdana"/>
                <a:ea typeface="Verdana"/>
                <a:cs typeface="Verdana"/>
              </a:rPr>
              <a:t>Li </a:t>
            </a:r>
            <a:r>
              <a:rPr lang="en-US" b="1" i="1" dirty="0" err="1">
                <a:latin typeface="Verdana"/>
                <a:ea typeface="Verdana"/>
                <a:cs typeface="Verdana"/>
              </a:rPr>
              <a:t>Fei-Fei</a:t>
            </a:r>
            <a:r>
              <a:rPr lang="en-US" dirty="0">
                <a:latin typeface="Verdana"/>
                <a:ea typeface="Verdana"/>
                <a:cs typeface="Verdana"/>
              </a:rPr>
              <a:t> on </a:t>
            </a:r>
            <a:r>
              <a:rPr lang="en-US" b="1" dirty="0">
                <a:latin typeface="Verdana"/>
                <a:ea typeface="Verdana"/>
                <a:cs typeface="Verdana"/>
              </a:rPr>
              <a:t>generating </a:t>
            </a:r>
            <a:r>
              <a:rPr lang="en-US" b="1" dirty="0" smtClean="0">
                <a:latin typeface="Verdana"/>
                <a:ea typeface="Verdana"/>
                <a:cs typeface="Verdana"/>
              </a:rPr>
              <a:t>image descriptions </a:t>
            </a:r>
            <a:r>
              <a:rPr lang="en-US" b="1" dirty="0">
                <a:latin typeface="Verdana"/>
                <a:ea typeface="Verdana"/>
                <a:cs typeface="Verdana"/>
              </a:rPr>
              <a:t>using deep neural networks</a:t>
            </a:r>
          </a:p>
        </p:txBody>
      </p:sp>
      <p:sp>
        <p:nvSpPr>
          <p:cNvPr id="4" name="Subtitle 5"/>
          <p:cNvSpPr txBox="1">
            <a:spLocks/>
          </p:cNvSpPr>
          <p:nvPr/>
        </p:nvSpPr>
        <p:spPr>
          <a:xfrm>
            <a:off x="533400" y="2647950"/>
            <a:ext cx="7315200" cy="742950"/>
          </a:xfrm>
          <a:prstGeom prst="rect">
            <a:avLst/>
          </a:prstGeom>
        </p:spPr>
        <p:txBody>
          <a:bodyPr vert="horz" lIns="91440" tIns="45720" rIns="91440" bIns="45720" rtlCol="0" anchor="t" anchorCtr="0">
            <a:normAutofit fontScale="47500" lnSpcReduction="20000"/>
          </a:bodyPr>
          <a:lstStyle>
            <a:lvl1pPr marL="0" indent="0" algn="l" defTabSz="914400" rtl="0" eaLnBrk="1" latinLnBrk="0" hangingPunct="1">
              <a:lnSpc>
                <a:spcPct val="95000"/>
              </a:lnSpc>
              <a:spcBef>
                <a:spcPts val="1200"/>
              </a:spcBef>
              <a:buClr>
                <a:schemeClr val="bg2"/>
              </a:buClr>
              <a:buFont typeface="Arial" pitchFamily="34" charset="0"/>
              <a:buNone/>
              <a:defRPr sz="2800" kern="1200">
                <a:solidFill>
                  <a:schemeClr val="bg1"/>
                </a:solidFill>
                <a:latin typeface="Verdana" pitchFamily="34" charset="0"/>
                <a:ea typeface="Verdana" pitchFamily="34" charset="0"/>
                <a:cs typeface="Verdana" pitchFamily="34" charset="0"/>
              </a:defRPr>
            </a:lvl1pPr>
            <a:lvl2pPr marL="457200" indent="0" algn="ctr" defTabSz="914400" rtl="0" eaLnBrk="1" latinLnBrk="0" hangingPunct="1">
              <a:lnSpc>
                <a:spcPct val="95000"/>
              </a:lnSpc>
              <a:spcBef>
                <a:spcPts val="600"/>
              </a:spcBef>
              <a:buClr>
                <a:schemeClr val="bg2"/>
              </a:buClr>
              <a:buFont typeface="Verdana" pitchFamily="34" charset="0"/>
              <a:buNone/>
              <a:defRPr sz="2000" kern="1200">
                <a:solidFill>
                  <a:schemeClr val="tx1">
                    <a:tint val="75000"/>
                  </a:schemeClr>
                </a:solidFill>
                <a:latin typeface="Verdana" pitchFamily="34" charset="0"/>
                <a:ea typeface="Verdana" pitchFamily="34" charset="0"/>
                <a:cs typeface="Verdana" pitchFamily="34" charset="0"/>
              </a:defRPr>
            </a:lvl2pPr>
            <a:lvl3pPr marL="914400" indent="0" algn="ctr" defTabSz="914400" rtl="0" eaLnBrk="1" latinLnBrk="0" hangingPunct="1">
              <a:lnSpc>
                <a:spcPct val="95000"/>
              </a:lnSpc>
              <a:spcBef>
                <a:spcPts val="600"/>
              </a:spcBef>
              <a:buClr>
                <a:schemeClr val="bg2"/>
              </a:buClr>
              <a:buFont typeface="Wingdings" pitchFamily="2" charset="2"/>
              <a:buNone/>
              <a:defRPr sz="1800" kern="1200">
                <a:solidFill>
                  <a:schemeClr val="tx1">
                    <a:tint val="75000"/>
                  </a:schemeClr>
                </a:solidFill>
                <a:latin typeface="Verdana" pitchFamily="34" charset="0"/>
                <a:ea typeface="Verdana" pitchFamily="34" charset="0"/>
                <a:cs typeface="Verdana" pitchFamily="34" charset="0"/>
              </a:defRPr>
            </a:lvl3pPr>
            <a:lvl4pPr marL="1371600" indent="0" algn="ctr" defTabSz="914400" rtl="0" eaLnBrk="1" latinLnBrk="0" hangingPunct="1">
              <a:lnSpc>
                <a:spcPct val="95000"/>
              </a:lnSpc>
              <a:spcBef>
                <a:spcPts val="600"/>
              </a:spcBef>
              <a:buClr>
                <a:schemeClr val="bg2"/>
              </a:buClr>
              <a:buFont typeface="Courier New" pitchFamily="49" charset="0"/>
              <a:buNone/>
              <a:defRPr sz="1600" kern="1200">
                <a:solidFill>
                  <a:schemeClr val="tx1">
                    <a:tint val="75000"/>
                  </a:schemeClr>
                </a:solidFill>
                <a:latin typeface="Verdana" pitchFamily="34" charset="0"/>
                <a:ea typeface="Verdana" pitchFamily="34" charset="0"/>
                <a:cs typeface="Verdana" pitchFamily="34" charset="0"/>
              </a:defRPr>
            </a:lvl4pPr>
            <a:lvl5pPr marL="1828800" indent="0" algn="ctr" defTabSz="914400" rtl="0" eaLnBrk="1" latinLnBrk="0" hangingPunct="1">
              <a:lnSpc>
                <a:spcPct val="95000"/>
              </a:lnSpc>
              <a:spcBef>
                <a:spcPts val="600"/>
              </a:spcBef>
              <a:buClr>
                <a:schemeClr val="bg2"/>
              </a:buClr>
              <a:buFont typeface="Arial" pitchFamily="34" charset="0"/>
              <a:buNone/>
              <a:defRPr sz="1600" kern="1200" baseline="0">
                <a:solidFill>
                  <a:schemeClr val="tx1">
                    <a:tint val="75000"/>
                  </a:schemeClr>
                </a:solidFill>
                <a:latin typeface="Verdana" pitchFamily="34" charset="0"/>
                <a:ea typeface="Verdana" pitchFamily="34" charset="0"/>
                <a:cs typeface="Verdana" pitchFamily="34" charset="0"/>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endParaRPr lang="en-US"/>
          </a:p>
          <a:p>
            <a:r>
              <a:rPr lang="en-US">
                <a:latin typeface="Verdana"/>
                <a:ea typeface="Verdana"/>
                <a:cs typeface="Verdana"/>
              </a:rPr>
              <a:t>By Junfeng(Kimi) Guo, Tianyang Yi, Yichen Li, Ziheng (Leo) Li​, Thomas Le Baron</a:t>
            </a:r>
          </a:p>
        </p:txBody>
      </p:sp>
    </p:spTree>
    <p:extLst>
      <p:ext uri="{BB962C8B-B14F-4D97-AF65-F5344CB8AC3E}">
        <p14:creationId xmlns:p14="http://schemas.microsoft.com/office/powerpoint/2010/main" val="3294088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9966-625A-4EE7-B23B-CF47394CC828}"/>
              </a:ext>
            </a:extLst>
          </p:cNvPr>
          <p:cNvSpPr>
            <a:spLocks noGrp="1"/>
          </p:cNvSpPr>
          <p:nvPr>
            <p:ph type="title"/>
          </p:nvPr>
        </p:nvSpPr>
        <p:spPr/>
        <p:txBody>
          <a:bodyPr/>
          <a:lstStyle/>
          <a:p>
            <a:r>
              <a:rPr lang="en-US">
                <a:cs typeface="Calibri Light"/>
              </a:rPr>
              <a:t>1.2.1 Word representation</a:t>
            </a:r>
            <a:endParaRPr lang="en-US"/>
          </a:p>
        </p:txBody>
      </p:sp>
      <p:sp>
        <p:nvSpPr>
          <p:cNvPr id="4" name="Content Placeholder 3">
            <a:extLst>
              <a:ext uri="{FF2B5EF4-FFF2-40B4-BE49-F238E27FC236}">
                <a16:creationId xmlns:a16="http://schemas.microsoft.com/office/drawing/2014/main" id="{8225BA5B-8E7D-4C1D-A6AF-0DD396EE0572}"/>
              </a:ext>
            </a:extLst>
          </p:cNvPr>
          <p:cNvSpPr>
            <a:spLocks noGrp="1"/>
          </p:cNvSpPr>
          <p:nvPr>
            <p:ph sz="half" idx="2"/>
          </p:nvPr>
        </p:nvSpPr>
        <p:spPr>
          <a:xfrm>
            <a:off x="455383" y="1369219"/>
            <a:ext cx="3886200" cy="2497931"/>
          </a:xfrm>
        </p:spPr>
        <p:txBody>
          <a:bodyPr vert="horz" lIns="68580" tIns="34290" rIns="68580" bIns="34290" rtlCol="0" anchor="t">
            <a:normAutofit fontScale="85000" lnSpcReduction="20000"/>
          </a:bodyPr>
          <a:lstStyle/>
          <a:p>
            <a:r>
              <a:rPr lang="en-US" b="1">
                <a:cs typeface="Calibri"/>
              </a:rPr>
              <a:t>Prior work:</a:t>
            </a:r>
            <a:r>
              <a:rPr lang="en-US">
                <a:cs typeface="Calibri"/>
              </a:rPr>
              <a:t> Each sentence is separated in difference fragments showing the words dependencies</a:t>
            </a:r>
          </a:p>
          <a:p>
            <a:pPr marL="0" indent="0">
              <a:buNone/>
            </a:pPr>
            <a:endParaRPr lang="en-US">
              <a:cs typeface="Calibri"/>
            </a:endParaRPr>
          </a:p>
          <a:p>
            <a:r>
              <a:rPr lang="en-US">
                <a:cs typeface="Calibri"/>
              </a:rPr>
              <a:t>Map each relation as:</a:t>
            </a:r>
          </a:p>
          <a:p>
            <a:pPr marL="0" indent="0">
              <a:buNone/>
            </a:pPr>
            <a:r>
              <a:rPr lang="fr-FR">
                <a:cs typeface="Calibri"/>
              </a:rPr>
              <a:t>     (TYPE, word1, word2)</a:t>
            </a:r>
          </a:p>
          <a:p>
            <a:pPr marL="0" indent="0">
              <a:buNone/>
            </a:pPr>
            <a:endParaRPr lang="en-US">
              <a:cs typeface="Calibri"/>
            </a:endParaRPr>
          </a:p>
        </p:txBody>
      </p:sp>
      <p:pic>
        <p:nvPicPr>
          <p:cNvPr id="8" name="Picture 8" descr="A close up of a clock&#10;&#10;Description generated with high confidence">
            <a:extLst>
              <a:ext uri="{FF2B5EF4-FFF2-40B4-BE49-F238E27FC236}">
                <a16:creationId xmlns:a16="http://schemas.microsoft.com/office/drawing/2014/main" id="{DFD024CD-6E7F-4158-9661-B92D65901F97}"/>
              </a:ext>
            </a:extLst>
          </p:cNvPr>
          <p:cNvPicPr>
            <a:picLocks noChangeAspect="1"/>
          </p:cNvPicPr>
          <p:nvPr/>
        </p:nvPicPr>
        <p:blipFill>
          <a:blip r:embed="rId3"/>
          <a:stretch>
            <a:fillRect/>
          </a:stretch>
        </p:blipFill>
        <p:spPr>
          <a:xfrm>
            <a:off x="893913" y="4116688"/>
            <a:ext cx="3064534" cy="741062"/>
          </a:xfrm>
          <a:prstGeom prst="rect">
            <a:avLst/>
          </a:prstGeom>
        </p:spPr>
      </p:pic>
      <p:sp>
        <p:nvSpPr>
          <p:cNvPr id="3" name="Espace réservé du numéro de diapositive 2"/>
          <p:cNvSpPr>
            <a:spLocks noGrp="1"/>
          </p:cNvSpPr>
          <p:nvPr>
            <p:ph type="sldNum" sz="quarter" idx="12"/>
          </p:nvPr>
        </p:nvSpPr>
        <p:spPr/>
        <p:txBody>
          <a:bodyPr/>
          <a:lstStyle/>
          <a:p>
            <a:fld id="{BFEBEB0A-9E3D-4B14-9782-E2AE3DA60D96}" type="slidenum">
              <a:rPr lang="en-US" smtClean="0"/>
              <a:pPr/>
              <a:t>10</a:t>
            </a:fld>
            <a:endParaRPr lang="en-US"/>
          </a:p>
        </p:txBody>
      </p:sp>
      <p:sp>
        <p:nvSpPr>
          <p:cNvPr id="7" name="Rectangle 6"/>
          <p:cNvSpPr/>
          <p:nvPr/>
        </p:nvSpPr>
        <p:spPr>
          <a:xfrm>
            <a:off x="5181600" y="4335066"/>
            <a:ext cx="3048000" cy="215444"/>
          </a:xfrm>
          <a:prstGeom prst="rect">
            <a:avLst/>
          </a:prstGeom>
        </p:spPr>
        <p:txBody>
          <a:bodyPr wrap="square">
            <a:spAutoFit/>
          </a:bodyPr>
          <a:lstStyle/>
          <a:p>
            <a:r>
              <a:rPr lang="en-US" sz="800"/>
              <a:t>https://cs.stanford.edu/people/karpathy/cvpr2015.pdf</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1428750"/>
            <a:ext cx="38862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302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FD58-B6FD-4084-B07F-0DC7C0F7D846}"/>
              </a:ext>
            </a:extLst>
          </p:cNvPr>
          <p:cNvSpPr>
            <a:spLocks noGrp="1"/>
          </p:cNvSpPr>
          <p:nvPr>
            <p:ph type="title"/>
          </p:nvPr>
        </p:nvSpPr>
        <p:spPr/>
        <p:txBody>
          <a:bodyPr/>
          <a:lstStyle/>
          <a:p>
            <a:r>
              <a:rPr lang="en-US">
                <a:cs typeface="Calibri Light"/>
              </a:rPr>
              <a:t>1.2.1 Word representation</a:t>
            </a:r>
            <a:endParaRPr lang="en-US"/>
          </a:p>
        </p:txBody>
      </p:sp>
      <p:sp>
        <p:nvSpPr>
          <p:cNvPr id="3" name="Content Placeholder 2">
            <a:extLst>
              <a:ext uri="{FF2B5EF4-FFF2-40B4-BE49-F238E27FC236}">
                <a16:creationId xmlns:a16="http://schemas.microsoft.com/office/drawing/2014/main" id="{54505A7C-24B2-4B4B-94C9-44B30B775574}"/>
              </a:ext>
            </a:extLst>
          </p:cNvPr>
          <p:cNvSpPr>
            <a:spLocks noGrp="1"/>
          </p:cNvSpPr>
          <p:nvPr>
            <p:ph sz="half" idx="1"/>
          </p:nvPr>
        </p:nvSpPr>
        <p:spPr>
          <a:xfrm>
            <a:off x="456678" y="1296444"/>
            <a:ext cx="3657600" cy="2620518"/>
          </a:xfrm>
        </p:spPr>
        <p:txBody>
          <a:bodyPr vert="horz" lIns="68580" tIns="34290" rIns="68580" bIns="34290" rtlCol="0" anchor="t">
            <a:normAutofit fontScale="77500" lnSpcReduction="20000"/>
          </a:bodyPr>
          <a:lstStyle/>
          <a:p>
            <a:r>
              <a:rPr lang="en-US" b="1">
                <a:latin typeface="Verdana"/>
                <a:ea typeface="Verdana"/>
                <a:cs typeface="Calibri"/>
              </a:rPr>
              <a:t>New idea: </a:t>
            </a:r>
            <a:r>
              <a:rPr lang="en-US">
                <a:latin typeface="Verdana"/>
                <a:ea typeface="Verdana"/>
                <a:cs typeface="Calibri"/>
              </a:rPr>
              <a:t>Bidirectionnal recurrent neural network</a:t>
            </a:r>
          </a:p>
          <a:p>
            <a:r>
              <a:rPr lang="en-US" b="1">
                <a:latin typeface="Verdana"/>
                <a:ea typeface="Verdana"/>
                <a:cs typeface="Calibri"/>
              </a:rPr>
              <a:t>Input: </a:t>
            </a:r>
            <a:r>
              <a:rPr lang="en-US">
                <a:latin typeface="Verdana"/>
                <a:ea typeface="Verdana"/>
                <a:cs typeface="Calibri"/>
              </a:rPr>
              <a:t>sentences</a:t>
            </a:r>
          </a:p>
          <a:p>
            <a:r>
              <a:rPr lang="en-US" b="1">
                <a:latin typeface="Verdana"/>
                <a:ea typeface="Verdana"/>
                <a:cs typeface="Calibri"/>
              </a:rPr>
              <a:t>Output: </a:t>
            </a:r>
            <a:r>
              <a:rPr lang="en-US">
                <a:latin typeface="Verdana"/>
                <a:ea typeface="Verdana"/>
                <a:cs typeface="Calibri"/>
              </a:rPr>
              <a:t>vector</a:t>
            </a:r>
            <a:endParaRPr lang="en-US" b="1">
              <a:latin typeface="Verdana"/>
              <a:ea typeface="Verdana"/>
              <a:cs typeface="Calibri"/>
            </a:endParaRPr>
          </a:p>
          <a:p>
            <a:endParaRPr lang="en-US">
              <a:cs typeface="Calibri"/>
            </a:endParaRPr>
          </a:p>
          <a:p>
            <a:r>
              <a:rPr lang="en-US">
                <a:cs typeface="Calibri"/>
              </a:rPr>
              <a:t>Each word representation is enriched with a variable-sized context</a:t>
            </a:r>
          </a:p>
        </p:txBody>
      </p:sp>
      <p:pic>
        <p:nvPicPr>
          <p:cNvPr id="5" name="Picture 5" descr="A picture containing clock, object&#10;&#10;Description generated with high confidence">
            <a:extLst>
              <a:ext uri="{FF2B5EF4-FFF2-40B4-BE49-F238E27FC236}">
                <a16:creationId xmlns:a16="http://schemas.microsoft.com/office/drawing/2014/main" id="{110F93A8-9F1B-4AE6-B472-F41F2610E14B}"/>
              </a:ext>
            </a:extLst>
          </p:cNvPr>
          <p:cNvPicPr>
            <a:picLocks noChangeAspect="1"/>
          </p:cNvPicPr>
          <p:nvPr/>
        </p:nvPicPr>
        <p:blipFill>
          <a:blip r:embed="rId2"/>
          <a:stretch>
            <a:fillRect/>
          </a:stretch>
        </p:blipFill>
        <p:spPr>
          <a:xfrm>
            <a:off x="4495800" y="1707788"/>
            <a:ext cx="4652513" cy="2170030"/>
          </a:xfrm>
          <a:prstGeom prst="rect">
            <a:avLst/>
          </a:prstGeom>
        </p:spPr>
      </p:pic>
      <p:pic>
        <p:nvPicPr>
          <p:cNvPr id="7" name="Picture 7" descr="A close up of a clock&#10;&#10;Description generated with high confidence">
            <a:extLst>
              <a:ext uri="{FF2B5EF4-FFF2-40B4-BE49-F238E27FC236}">
                <a16:creationId xmlns:a16="http://schemas.microsoft.com/office/drawing/2014/main" id="{7A106B18-F7FE-4B01-B737-9BD421A82AB8}"/>
              </a:ext>
            </a:extLst>
          </p:cNvPr>
          <p:cNvPicPr>
            <a:picLocks noChangeAspect="1"/>
          </p:cNvPicPr>
          <p:nvPr/>
        </p:nvPicPr>
        <p:blipFill>
          <a:blip r:embed="rId3"/>
          <a:stretch>
            <a:fillRect/>
          </a:stretch>
        </p:blipFill>
        <p:spPr>
          <a:xfrm>
            <a:off x="502489" y="3968072"/>
            <a:ext cx="4720805" cy="560876"/>
          </a:xfrm>
          <a:prstGeom prst="rect">
            <a:avLst/>
          </a:prstGeom>
        </p:spPr>
      </p:pic>
      <p:sp>
        <p:nvSpPr>
          <p:cNvPr id="4" name="Espace réservé du numéro de diapositive 3"/>
          <p:cNvSpPr>
            <a:spLocks noGrp="1"/>
          </p:cNvSpPr>
          <p:nvPr>
            <p:ph type="sldNum" sz="quarter" idx="12"/>
          </p:nvPr>
        </p:nvSpPr>
        <p:spPr/>
        <p:txBody>
          <a:bodyPr/>
          <a:lstStyle/>
          <a:p>
            <a:fld id="{BFEBEB0A-9E3D-4B14-9782-E2AE3DA60D96}" type="slidenum">
              <a:rPr lang="en-US" smtClean="0"/>
              <a:pPr/>
              <a:t>11</a:t>
            </a:fld>
            <a:endParaRPr lang="en-US"/>
          </a:p>
        </p:txBody>
      </p:sp>
      <p:sp>
        <p:nvSpPr>
          <p:cNvPr id="8" name="Rectangle 7"/>
          <p:cNvSpPr/>
          <p:nvPr/>
        </p:nvSpPr>
        <p:spPr>
          <a:xfrm>
            <a:off x="5486400" y="4033066"/>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21836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C6FA-EC44-4811-96DF-2B45744DBDE0}"/>
              </a:ext>
            </a:extLst>
          </p:cNvPr>
          <p:cNvSpPr>
            <a:spLocks noGrp="1"/>
          </p:cNvSpPr>
          <p:nvPr>
            <p:ph type="title"/>
          </p:nvPr>
        </p:nvSpPr>
        <p:spPr/>
        <p:txBody>
          <a:bodyPr/>
          <a:lstStyle/>
          <a:p>
            <a:r>
              <a:rPr lang="en-US">
                <a:cs typeface="Calibri Light"/>
              </a:rPr>
              <a:t>1.2.2 Word alignment</a:t>
            </a:r>
            <a:endParaRPr lang="en-US"/>
          </a:p>
        </p:txBody>
      </p:sp>
      <p:sp>
        <p:nvSpPr>
          <p:cNvPr id="3" name="Content Placeholder 2">
            <a:extLst>
              <a:ext uri="{FF2B5EF4-FFF2-40B4-BE49-F238E27FC236}">
                <a16:creationId xmlns:a16="http://schemas.microsoft.com/office/drawing/2014/main" id="{D1CC380C-5AE8-4AAC-A415-5619ED0ED9AF}"/>
              </a:ext>
            </a:extLst>
          </p:cNvPr>
          <p:cNvSpPr>
            <a:spLocks noGrp="1"/>
          </p:cNvSpPr>
          <p:nvPr>
            <p:ph sz="half" idx="1"/>
          </p:nvPr>
        </p:nvSpPr>
        <p:spPr>
          <a:xfrm>
            <a:off x="394048" y="1249471"/>
            <a:ext cx="3733800" cy="3371850"/>
          </a:xfrm>
        </p:spPr>
        <p:txBody>
          <a:bodyPr vert="horz" lIns="68580" tIns="34290" rIns="68580" bIns="34290" rtlCol="0" anchor="t">
            <a:normAutofit/>
          </a:bodyPr>
          <a:lstStyle/>
          <a:p>
            <a:r>
              <a:rPr lang="en-US">
                <a:cs typeface="Calibri"/>
              </a:rPr>
              <a:t>Each word is aligned to the single best image region</a:t>
            </a:r>
          </a:p>
          <a:p>
            <a:pPr marL="0" indent="0">
              <a:buNone/>
            </a:pPr>
            <a:endParaRPr lang="en-US">
              <a:cs typeface="Calibri"/>
            </a:endParaRPr>
          </a:p>
          <a:p>
            <a:r>
              <a:rPr lang="en-US">
                <a:cs typeface="Calibri"/>
              </a:rPr>
              <a:t>Score word-object alignment:</a:t>
            </a:r>
          </a:p>
        </p:txBody>
      </p:sp>
      <p:pic>
        <p:nvPicPr>
          <p:cNvPr id="5" name="Picture 5" descr="A screenshot of a cell phone&#10;&#10;Description generated with high confidence">
            <a:extLst>
              <a:ext uri="{FF2B5EF4-FFF2-40B4-BE49-F238E27FC236}">
                <a16:creationId xmlns:a16="http://schemas.microsoft.com/office/drawing/2014/main" id="{7761089E-4422-4327-9840-D71A9A1C8021}"/>
              </a:ext>
            </a:extLst>
          </p:cNvPr>
          <p:cNvPicPr>
            <a:picLocks noGrp="1" noChangeAspect="1"/>
          </p:cNvPicPr>
          <p:nvPr>
            <p:ph sz="half" idx="2"/>
          </p:nvPr>
        </p:nvPicPr>
        <p:blipFill>
          <a:blip r:embed="rId2"/>
          <a:stretch>
            <a:fillRect/>
          </a:stretch>
        </p:blipFill>
        <p:spPr>
          <a:xfrm>
            <a:off x="4864894" y="1493639"/>
            <a:ext cx="3414713" cy="3014663"/>
          </a:xfrm>
          <a:prstGeom prst="rect">
            <a:avLst/>
          </a:prstGeom>
        </p:spPr>
      </p:pic>
      <p:pic>
        <p:nvPicPr>
          <p:cNvPr id="4" name="Picture 5" descr="A picture containing object&#10;&#10;Description generated with very high confidence">
            <a:extLst>
              <a:ext uri="{FF2B5EF4-FFF2-40B4-BE49-F238E27FC236}">
                <a16:creationId xmlns:a16="http://schemas.microsoft.com/office/drawing/2014/main" id="{CD864D21-F21D-4532-908D-951C70F459F5}"/>
              </a:ext>
            </a:extLst>
          </p:cNvPr>
          <p:cNvPicPr>
            <a:picLocks noChangeAspect="1"/>
          </p:cNvPicPr>
          <p:nvPr/>
        </p:nvPicPr>
        <p:blipFill>
          <a:blip r:embed="rId3"/>
          <a:stretch>
            <a:fillRect/>
          </a:stretch>
        </p:blipFill>
        <p:spPr>
          <a:xfrm>
            <a:off x="574805" y="3714750"/>
            <a:ext cx="3761117" cy="963780"/>
          </a:xfrm>
          <a:prstGeom prst="rect">
            <a:avLst/>
          </a:prstGeom>
        </p:spPr>
      </p:pic>
      <p:sp>
        <p:nvSpPr>
          <p:cNvPr id="6" name="Espace réservé du numéro de diapositive 5"/>
          <p:cNvSpPr>
            <a:spLocks noGrp="1"/>
          </p:cNvSpPr>
          <p:nvPr>
            <p:ph type="sldNum" sz="quarter" idx="12"/>
          </p:nvPr>
        </p:nvSpPr>
        <p:spPr/>
        <p:txBody>
          <a:bodyPr/>
          <a:lstStyle/>
          <a:p>
            <a:fld id="{BFEBEB0A-9E3D-4B14-9782-E2AE3DA60D96}" type="slidenum">
              <a:rPr lang="en-US" smtClean="0"/>
              <a:pPr/>
              <a:t>12</a:t>
            </a:fld>
            <a:endParaRPr lang="en-US"/>
          </a:p>
        </p:txBody>
      </p:sp>
      <p:sp>
        <p:nvSpPr>
          <p:cNvPr id="7" name="Rectangle 6"/>
          <p:cNvSpPr/>
          <p:nvPr/>
        </p:nvSpPr>
        <p:spPr>
          <a:xfrm>
            <a:off x="5105400" y="4565065"/>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92564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C6FA-EC44-4811-96DF-2B45744DBDE0}"/>
              </a:ext>
            </a:extLst>
          </p:cNvPr>
          <p:cNvSpPr>
            <a:spLocks noGrp="1"/>
          </p:cNvSpPr>
          <p:nvPr>
            <p:ph type="title"/>
          </p:nvPr>
        </p:nvSpPr>
        <p:spPr/>
        <p:txBody>
          <a:bodyPr/>
          <a:lstStyle/>
          <a:p>
            <a:r>
              <a:rPr lang="en-US">
                <a:cs typeface="Calibri Light"/>
              </a:rPr>
              <a:t>1.2.2 Word alignment</a:t>
            </a:r>
            <a:endParaRPr lang="en-US"/>
          </a:p>
        </p:txBody>
      </p:sp>
      <p:sp>
        <p:nvSpPr>
          <p:cNvPr id="3" name="Content Placeholder 2">
            <a:extLst>
              <a:ext uri="{FF2B5EF4-FFF2-40B4-BE49-F238E27FC236}">
                <a16:creationId xmlns:a16="http://schemas.microsoft.com/office/drawing/2014/main" id="{D1CC380C-5AE8-4AAC-A415-5619ED0ED9AF}"/>
              </a:ext>
            </a:extLst>
          </p:cNvPr>
          <p:cNvSpPr>
            <a:spLocks noGrp="1"/>
          </p:cNvSpPr>
          <p:nvPr>
            <p:ph sz="half" idx="1"/>
          </p:nvPr>
        </p:nvSpPr>
        <p:spPr>
          <a:xfrm>
            <a:off x="456678" y="1202499"/>
            <a:ext cx="3657600" cy="3371850"/>
          </a:xfrm>
        </p:spPr>
        <p:txBody>
          <a:bodyPr vert="horz" lIns="68580" tIns="34290" rIns="68580" bIns="34290" rtlCol="0" anchor="t">
            <a:normAutofit/>
          </a:bodyPr>
          <a:lstStyle/>
          <a:p>
            <a:endParaRPr lang="en-US"/>
          </a:p>
          <a:p>
            <a:r>
              <a:rPr lang="en-US">
                <a:cs typeface="Calibri"/>
              </a:rPr>
              <a:t>Objective function to optimize:</a:t>
            </a:r>
          </a:p>
        </p:txBody>
      </p:sp>
      <p:pic>
        <p:nvPicPr>
          <p:cNvPr id="5" name="Picture 5" descr="A screenshot of a cell phone&#10;&#10;Description generated with high confidence">
            <a:extLst>
              <a:ext uri="{FF2B5EF4-FFF2-40B4-BE49-F238E27FC236}">
                <a16:creationId xmlns:a16="http://schemas.microsoft.com/office/drawing/2014/main" id="{7761089E-4422-4327-9840-D71A9A1C8021}"/>
              </a:ext>
            </a:extLst>
          </p:cNvPr>
          <p:cNvPicPr>
            <a:picLocks noGrp="1" noChangeAspect="1"/>
          </p:cNvPicPr>
          <p:nvPr>
            <p:ph sz="half" idx="2"/>
          </p:nvPr>
        </p:nvPicPr>
        <p:blipFill>
          <a:blip r:embed="rId3"/>
          <a:stretch>
            <a:fillRect/>
          </a:stretch>
        </p:blipFill>
        <p:spPr>
          <a:xfrm>
            <a:off x="4864894" y="1493639"/>
            <a:ext cx="3414713" cy="3014663"/>
          </a:xfrm>
          <a:prstGeom prst="rect">
            <a:avLst/>
          </a:prstGeom>
        </p:spPr>
      </p:pic>
      <p:pic>
        <p:nvPicPr>
          <p:cNvPr id="4" name="Picture 5" descr="A screen shot of a person&#10;&#10;Description generated with high confidence">
            <a:extLst>
              <a:ext uri="{FF2B5EF4-FFF2-40B4-BE49-F238E27FC236}">
                <a16:creationId xmlns:a16="http://schemas.microsoft.com/office/drawing/2014/main" id="{AA9B866B-FAB5-4CCE-8E73-E5586A52959B}"/>
              </a:ext>
            </a:extLst>
          </p:cNvPr>
          <p:cNvPicPr>
            <a:picLocks noChangeAspect="1"/>
          </p:cNvPicPr>
          <p:nvPr/>
        </p:nvPicPr>
        <p:blipFill>
          <a:blip r:embed="rId4"/>
          <a:stretch>
            <a:fillRect/>
          </a:stretch>
        </p:blipFill>
        <p:spPr>
          <a:xfrm>
            <a:off x="689395" y="2772685"/>
            <a:ext cx="3577805" cy="1704065"/>
          </a:xfrm>
          <a:prstGeom prst="rect">
            <a:avLst/>
          </a:prstGeom>
        </p:spPr>
      </p:pic>
      <p:sp>
        <p:nvSpPr>
          <p:cNvPr id="6" name="Espace réservé du numéro de diapositive 5"/>
          <p:cNvSpPr>
            <a:spLocks noGrp="1"/>
          </p:cNvSpPr>
          <p:nvPr>
            <p:ph type="sldNum" sz="quarter" idx="12"/>
          </p:nvPr>
        </p:nvSpPr>
        <p:spPr/>
        <p:txBody>
          <a:bodyPr/>
          <a:lstStyle/>
          <a:p>
            <a:fld id="{BFEBEB0A-9E3D-4B14-9782-E2AE3DA60D96}" type="slidenum">
              <a:rPr lang="en-US" smtClean="0"/>
              <a:pPr/>
              <a:t>13</a:t>
            </a:fld>
            <a:endParaRPr lang="en-US"/>
          </a:p>
        </p:txBody>
      </p:sp>
      <p:sp>
        <p:nvSpPr>
          <p:cNvPr id="8" name="Rectangle 7"/>
          <p:cNvSpPr/>
          <p:nvPr/>
        </p:nvSpPr>
        <p:spPr>
          <a:xfrm>
            <a:off x="5105400" y="4565065"/>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1975386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C6FA-EC44-4811-96DF-2B45744DBDE0}"/>
              </a:ext>
            </a:extLst>
          </p:cNvPr>
          <p:cNvSpPr>
            <a:spLocks noGrp="1"/>
          </p:cNvSpPr>
          <p:nvPr>
            <p:ph type="title"/>
          </p:nvPr>
        </p:nvSpPr>
        <p:spPr/>
        <p:txBody>
          <a:bodyPr/>
          <a:lstStyle/>
          <a:p>
            <a:r>
              <a:rPr lang="en-US">
                <a:cs typeface="Calibri Light"/>
              </a:rPr>
              <a:t>1.2.3 Word sequence alignment</a:t>
            </a:r>
            <a:endParaRPr lang="en-US"/>
          </a:p>
        </p:txBody>
      </p:sp>
      <p:sp>
        <p:nvSpPr>
          <p:cNvPr id="3" name="Content Placeholder 2">
            <a:extLst>
              <a:ext uri="{FF2B5EF4-FFF2-40B4-BE49-F238E27FC236}">
                <a16:creationId xmlns:a16="http://schemas.microsoft.com/office/drawing/2014/main" id="{D1CC380C-5AE8-4AAC-A415-5619ED0ED9AF}"/>
              </a:ext>
            </a:extLst>
          </p:cNvPr>
          <p:cNvSpPr>
            <a:spLocks noGrp="1"/>
          </p:cNvSpPr>
          <p:nvPr>
            <p:ph sz="half" idx="1"/>
          </p:nvPr>
        </p:nvSpPr>
        <p:spPr>
          <a:xfrm>
            <a:off x="417534" y="1249471"/>
            <a:ext cx="4419600" cy="3371850"/>
          </a:xfrm>
        </p:spPr>
        <p:txBody>
          <a:bodyPr vert="horz" lIns="68580" tIns="34290" rIns="68580" bIns="34290" rtlCol="0" anchor="t">
            <a:normAutofit/>
          </a:bodyPr>
          <a:lstStyle/>
          <a:p>
            <a:r>
              <a:rPr lang="en-US" sz="2000">
                <a:latin typeface="Verdana"/>
                <a:ea typeface="Verdana"/>
                <a:cs typeface="Calibri"/>
              </a:rPr>
              <a:t>The goal is to assign more than only one word per object.</a:t>
            </a:r>
            <a:endParaRPr lang="en-US" sz="2000">
              <a:latin typeface="Verdana"/>
              <a:ea typeface="Verdana"/>
            </a:endParaRPr>
          </a:p>
          <a:p>
            <a:r>
              <a:rPr lang="en-US" sz="2000">
                <a:latin typeface="Verdana"/>
                <a:ea typeface="Verdana"/>
                <a:cs typeface="Calibri"/>
              </a:rPr>
              <a:t>Use Markov random field to take in account the relations between the words of the training sentences.</a:t>
            </a:r>
            <a:endParaRPr lang="en-US" sz="2000">
              <a:cs typeface="Calibri"/>
            </a:endParaRPr>
          </a:p>
        </p:txBody>
      </p:sp>
      <p:pic>
        <p:nvPicPr>
          <p:cNvPr id="8" name="Picture 8">
            <a:extLst>
              <a:ext uri="{FF2B5EF4-FFF2-40B4-BE49-F238E27FC236}">
                <a16:creationId xmlns:a16="http://schemas.microsoft.com/office/drawing/2014/main" id="{5D0760AA-F1BB-4947-9F81-7E8039457FF3}"/>
              </a:ext>
            </a:extLst>
          </p:cNvPr>
          <p:cNvPicPr>
            <a:picLocks noGrp="1" noChangeAspect="1"/>
          </p:cNvPicPr>
          <p:nvPr>
            <p:ph sz="half" idx="2"/>
          </p:nvPr>
        </p:nvPicPr>
        <p:blipFill>
          <a:blip r:embed="rId3"/>
          <a:stretch>
            <a:fillRect/>
          </a:stretch>
        </p:blipFill>
        <p:spPr>
          <a:xfrm>
            <a:off x="5553205" y="1325239"/>
            <a:ext cx="2738987" cy="2790746"/>
          </a:xfrm>
          <a:prstGeom prst="rect">
            <a:avLst/>
          </a:prstGeom>
        </p:spPr>
      </p:pic>
      <p:sp>
        <p:nvSpPr>
          <p:cNvPr id="10" name="TextBox 9">
            <a:extLst>
              <a:ext uri="{FF2B5EF4-FFF2-40B4-BE49-F238E27FC236}">
                <a16:creationId xmlns:a16="http://schemas.microsoft.com/office/drawing/2014/main" id="{74BF3D2A-E9AB-4626-B8F0-DBC9BBCD761B}"/>
              </a:ext>
            </a:extLst>
          </p:cNvPr>
          <p:cNvSpPr txBox="1"/>
          <p:nvPr/>
        </p:nvSpPr>
        <p:spPr>
          <a:xfrm>
            <a:off x="5638800" y="4114801"/>
            <a:ext cx="3124200"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900"/>
              <a:t>https://en.wikipedia.org/wiki/Markov_random_field</a:t>
            </a:r>
          </a:p>
        </p:txBody>
      </p:sp>
      <p:pic>
        <p:nvPicPr>
          <p:cNvPr id="11" name="Picture 11">
            <a:extLst>
              <a:ext uri="{FF2B5EF4-FFF2-40B4-BE49-F238E27FC236}">
                <a16:creationId xmlns:a16="http://schemas.microsoft.com/office/drawing/2014/main" id="{B50D84C8-CDC7-4A41-A9F4-F4C779104268}"/>
              </a:ext>
            </a:extLst>
          </p:cNvPr>
          <p:cNvPicPr>
            <a:picLocks noChangeAspect="1"/>
          </p:cNvPicPr>
          <p:nvPr/>
        </p:nvPicPr>
        <p:blipFill>
          <a:blip r:embed="rId4"/>
          <a:stretch>
            <a:fillRect/>
          </a:stretch>
        </p:blipFill>
        <p:spPr>
          <a:xfrm>
            <a:off x="685800" y="3333750"/>
            <a:ext cx="4559060" cy="1409692"/>
          </a:xfrm>
          <a:prstGeom prst="rect">
            <a:avLst/>
          </a:prstGeom>
        </p:spPr>
      </p:pic>
      <p:sp>
        <p:nvSpPr>
          <p:cNvPr id="4" name="Espace réservé du numéro de diapositive 3"/>
          <p:cNvSpPr>
            <a:spLocks noGrp="1"/>
          </p:cNvSpPr>
          <p:nvPr>
            <p:ph type="sldNum" sz="quarter" idx="12"/>
          </p:nvPr>
        </p:nvSpPr>
        <p:spPr/>
        <p:txBody>
          <a:bodyPr/>
          <a:lstStyle/>
          <a:p>
            <a:fld id="{BFEBEB0A-9E3D-4B14-9782-E2AE3DA60D96}" type="slidenum">
              <a:rPr lang="en-US" smtClean="0"/>
              <a:pPr/>
              <a:t>14</a:t>
            </a:fld>
            <a:endParaRPr lang="en-US"/>
          </a:p>
        </p:txBody>
      </p:sp>
    </p:spTree>
    <p:extLst>
      <p:ext uri="{BB962C8B-B14F-4D97-AF65-F5344CB8AC3E}">
        <p14:creationId xmlns:p14="http://schemas.microsoft.com/office/powerpoint/2010/main" val="106269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7BF4-451E-4744-B8D9-AE4F0AF32142}"/>
              </a:ext>
            </a:extLst>
          </p:cNvPr>
          <p:cNvSpPr>
            <a:spLocks noGrp="1"/>
          </p:cNvSpPr>
          <p:nvPr>
            <p:ph type="title"/>
          </p:nvPr>
        </p:nvSpPr>
        <p:spPr>
          <a:xfrm>
            <a:off x="457200" y="296533"/>
            <a:ext cx="8058150" cy="533400"/>
          </a:xfrm>
        </p:spPr>
        <p:txBody>
          <a:bodyPr/>
          <a:lstStyle/>
          <a:p>
            <a:r>
              <a:rPr lang="en-US"/>
              <a:t>2. Sentence generation</a:t>
            </a:r>
          </a:p>
        </p:txBody>
      </p:sp>
      <p:sp>
        <p:nvSpPr>
          <p:cNvPr id="7" name="Content Placeholder 6">
            <a:extLst>
              <a:ext uri="{FF2B5EF4-FFF2-40B4-BE49-F238E27FC236}">
                <a16:creationId xmlns:a16="http://schemas.microsoft.com/office/drawing/2014/main" id="{C4FD466F-F21B-1E4A-9F85-A5DFEAA47D0D}"/>
              </a:ext>
            </a:extLst>
          </p:cNvPr>
          <p:cNvSpPr>
            <a:spLocks noGrp="1"/>
          </p:cNvSpPr>
          <p:nvPr>
            <p:ph idx="1"/>
          </p:nvPr>
        </p:nvSpPr>
        <p:spPr>
          <a:xfrm>
            <a:off x="453474" y="1164105"/>
            <a:ext cx="6431957" cy="3263504"/>
          </a:xfrm>
        </p:spPr>
        <p:txBody>
          <a:bodyPr/>
          <a:lstStyle/>
          <a:p>
            <a:r>
              <a:rPr lang="en-US">
                <a:latin typeface="Verdana"/>
                <a:ea typeface="Verdana"/>
                <a:cs typeface="Verdana"/>
              </a:rPr>
              <a:t>How to predict a variable-sized sequence of words given an image?</a:t>
            </a:r>
          </a:p>
          <a:p>
            <a:pPr lvl="1"/>
            <a:r>
              <a:rPr lang="en-US">
                <a:latin typeface="Verdana"/>
                <a:ea typeface="Verdana"/>
                <a:cs typeface="Verdana"/>
              </a:rPr>
              <a:t>Previous language model based on RNN:</a:t>
            </a:r>
          </a:p>
          <a:p>
            <a:pPr lvl="2">
              <a:buFont typeface="Arial" pitchFamily="2" charset="2"/>
              <a:buChar char="•"/>
            </a:pPr>
            <a:r>
              <a:rPr lang="en-US"/>
              <a:t>achieved by defining a probability distribution of the next word in a sequence given the current word and context from previous time steps</a:t>
            </a:r>
          </a:p>
        </p:txBody>
      </p:sp>
      <p:pic>
        <p:nvPicPr>
          <p:cNvPr id="8" name="Picture 7">
            <a:extLst>
              <a:ext uri="{FF2B5EF4-FFF2-40B4-BE49-F238E27FC236}">
                <a16:creationId xmlns:a16="http://schemas.microsoft.com/office/drawing/2014/main" id="{8A0FF220-E5C7-CF4C-A598-4448F7B358B3}"/>
              </a:ext>
            </a:extLst>
          </p:cNvPr>
          <p:cNvPicPr>
            <a:picLocks noChangeAspect="1"/>
          </p:cNvPicPr>
          <p:nvPr/>
        </p:nvPicPr>
        <p:blipFill rotWithShape="1">
          <a:blip r:embed="rId3"/>
          <a:srcRect l="14857"/>
          <a:stretch/>
        </p:blipFill>
        <p:spPr>
          <a:xfrm>
            <a:off x="6797040" y="1021869"/>
            <a:ext cx="2270760" cy="2879912"/>
          </a:xfrm>
          <a:prstGeom prst="rect">
            <a:avLst/>
          </a:prstGeom>
        </p:spPr>
      </p:pic>
      <p:pic>
        <p:nvPicPr>
          <p:cNvPr id="12" name="Picture 11">
            <a:extLst>
              <a:ext uri="{FF2B5EF4-FFF2-40B4-BE49-F238E27FC236}">
                <a16:creationId xmlns:a16="http://schemas.microsoft.com/office/drawing/2014/main" id="{1E0748C5-1641-C442-9BB7-4422098ECB58}"/>
              </a:ext>
            </a:extLst>
          </p:cNvPr>
          <p:cNvPicPr>
            <a:picLocks noChangeAspect="1"/>
          </p:cNvPicPr>
          <p:nvPr/>
        </p:nvPicPr>
        <p:blipFill rotWithShape="1">
          <a:blip r:embed="rId4"/>
          <a:srcRect r="70624" b="69128"/>
          <a:stretch/>
        </p:blipFill>
        <p:spPr>
          <a:xfrm>
            <a:off x="637091" y="3379859"/>
            <a:ext cx="1365445" cy="323461"/>
          </a:xfrm>
          <a:prstGeom prst="rect">
            <a:avLst/>
          </a:prstGeom>
        </p:spPr>
      </p:pic>
      <p:sp>
        <p:nvSpPr>
          <p:cNvPr id="3" name="Espace réservé du numéro de diapositive 2"/>
          <p:cNvSpPr>
            <a:spLocks noGrp="1"/>
          </p:cNvSpPr>
          <p:nvPr>
            <p:ph type="sldNum" sz="quarter" idx="12"/>
          </p:nvPr>
        </p:nvSpPr>
        <p:spPr/>
        <p:txBody>
          <a:bodyPr/>
          <a:lstStyle/>
          <a:p>
            <a:fld id="{963B0023-0CED-47F7-85AE-654F0B232C29}" type="slidenum">
              <a:rPr lang="en-US" smtClean="0"/>
              <a:pPr/>
              <a:t>15</a:t>
            </a:fld>
            <a:endParaRPr lang="en-US"/>
          </a:p>
        </p:txBody>
      </p:sp>
      <p:sp>
        <p:nvSpPr>
          <p:cNvPr id="4" name="Rectangle 3"/>
          <p:cNvSpPr/>
          <p:nvPr/>
        </p:nvSpPr>
        <p:spPr>
          <a:xfrm>
            <a:off x="6019800" y="3807767"/>
            <a:ext cx="3124200" cy="461665"/>
          </a:xfrm>
          <a:prstGeom prst="rect">
            <a:avLst/>
          </a:prstGeom>
        </p:spPr>
        <p:txBody>
          <a:bodyPr wrap="square">
            <a:spAutoFit/>
          </a:bodyPr>
          <a:lstStyle/>
          <a:p>
            <a:r>
              <a:rPr lang="en-US" sz="800"/>
              <a:t> https://</a:t>
            </a:r>
            <a:r>
              <a:rPr lang="en-US" sz="800" err="1"/>
              <a:t>www.fit.vutbr.cz</a:t>
            </a:r>
            <a:r>
              <a:rPr lang="en-US" sz="800"/>
              <a:t>/research/groups/speech/</a:t>
            </a:r>
            <a:r>
              <a:rPr lang="en-US" sz="800" err="1"/>
              <a:t>publi</a:t>
            </a:r>
            <a:r>
              <a:rPr lang="en-US" sz="800"/>
              <a:t>/2010/mikolov_interspeech2010_IS100722.pdf</a:t>
            </a:r>
          </a:p>
        </p:txBody>
      </p:sp>
      <p:pic>
        <p:nvPicPr>
          <p:cNvPr id="5" name="Picture 4">
            <a:extLst>
              <a:ext uri="{FF2B5EF4-FFF2-40B4-BE49-F238E27FC236}">
                <a16:creationId xmlns:a16="http://schemas.microsoft.com/office/drawing/2014/main" id="{F193F991-15F9-2340-8C90-8DB0AD6C84F3}"/>
              </a:ext>
            </a:extLst>
          </p:cNvPr>
          <p:cNvPicPr>
            <a:picLocks noChangeAspect="1"/>
          </p:cNvPicPr>
          <p:nvPr/>
        </p:nvPicPr>
        <p:blipFill rotWithShape="1">
          <a:blip r:embed="rId5"/>
          <a:srcRect l="4871"/>
          <a:stretch/>
        </p:blipFill>
        <p:spPr>
          <a:xfrm>
            <a:off x="1920239" y="3379859"/>
            <a:ext cx="2072639" cy="1684020"/>
          </a:xfrm>
          <a:prstGeom prst="rect">
            <a:avLst/>
          </a:prstGeom>
        </p:spPr>
      </p:pic>
    </p:spTree>
    <p:extLst>
      <p:ext uri="{BB962C8B-B14F-4D97-AF65-F5344CB8AC3E}">
        <p14:creationId xmlns:p14="http://schemas.microsoft.com/office/powerpoint/2010/main" val="157057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CE68-5034-EF4D-80E4-01E271AF608F}"/>
              </a:ext>
            </a:extLst>
          </p:cNvPr>
          <p:cNvSpPr>
            <a:spLocks noGrp="1"/>
          </p:cNvSpPr>
          <p:nvPr>
            <p:ph type="title"/>
          </p:nvPr>
        </p:nvSpPr>
        <p:spPr>
          <a:xfrm>
            <a:off x="457200" y="246392"/>
            <a:ext cx="8229600" cy="600075"/>
          </a:xfrm>
        </p:spPr>
        <p:txBody>
          <a:bodyPr/>
          <a:lstStyle/>
          <a:p>
            <a:r>
              <a:rPr lang="en-US"/>
              <a:t>2. Sentence generation</a:t>
            </a:r>
          </a:p>
        </p:txBody>
      </p:sp>
      <p:sp>
        <p:nvSpPr>
          <p:cNvPr id="3" name="Content Placeholder 2">
            <a:extLst>
              <a:ext uri="{FF2B5EF4-FFF2-40B4-BE49-F238E27FC236}">
                <a16:creationId xmlns:a16="http://schemas.microsoft.com/office/drawing/2014/main" id="{1496F5AE-9FC9-F64F-B307-DF6C572DA072}"/>
              </a:ext>
            </a:extLst>
          </p:cNvPr>
          <p:cNvSpPr>
            <a:spLocks noGrp="1"/>
          </p:cNvSpPr>
          <p:nvPr>
            <p:ph idx="1"/>
          </p:nvPr>
        </p:nvSpPr>
        <p:spPr/>
        <p:txBody>
          <a:bodyPr/>
          <a:lstStyle/>
          <a:p>
            <a:r>
              <a:rPr lang="en-US"/>
              <a:t>How to predict a variable-sized sequence of words given an image?</a:t>
            </a:r>
          </a:p>
          <a:p>
            <a:pPr lvl="1"/>
            <a:r>
              <a:rPr lang="en-US"/>
              <a:t>During training, Multimodal RNN takes the image pixels and a sequence of input vectors</a:t>
            </a:r>
          </a:p>
          <a:p>
            <a:pPr lvl="1"/>
            <a:endParaRPr lang="en-US"/>
          </a:p>
        </p:txBody>
      </p:sp>
      <p:grpSp>
        <p:nvGrpSpPr>
          <p:cNvPr id="19" name="Group 18">
            <a:extLst>
              <a:ext uri="{FF2B5EF4-FFF2-40B4-BE49-F238E27FC236}">
                <a16:creationId xmlns:a16="http://schemas.microsoft.com/office/drawing/2014/main" id="{B936B7D4-37D9-794F-8A96-F756204C3151}"/>
              </a:ext>
            </a:extLst>
          </p:cNvPr>
          <p:cNvGrpSpPr/>
          <p:nvPr/>
        </p:nvGrpSpPr>
        <p:grpSpPr>
          <a:xfrm>
            <a:off x="457199" y="2691072"/>
            <a:ext cx="8252115" cy="1709478"/>
            <a:chOff x="1798277" y="3440748"/>
            <a:chExt cx="11002820" cy="2279304"/>
          </a:xfrm>
        </p:grpSpPr>
        <p:grpSp>
          <p:nvGrpSpPr>
            <p:cNvPr id="10" name="Group 9">
              <a:extLst>
                <a:ext uri="{FF2B5EF4-FFF2-40B4-BE49-F238E27FC236}">
                  <a16:creationId xmlns:a16="http://schemas.microsoft.com/office/drawing/2014/main" id="{04D9030C-BB8C-0144-912D-E54819E87ACB}"/>
                </a:ext>
              </a:extLst>
            </p:cNvPr>
            <p:cNvGrpSpPr/>
            <p:nvPr/>
          </p:nvGrpSpPr>
          <p:grpSpPr>
            <a:xfrm>
              <a:off x="1798277" y="3641975"/>
              <a:ext cx="11002820" cy="2078077"/>
              <a:chOff x="1798277" y="3641975"/>
              <a:chExt cx="11002820" cy="2078077"/>
            </a:xfrm>
          </p:grpSpPr>
          <p:pic>
            <p:nvPicPr>
              <p:cNvPr id="4" name="Picture 3">
                <a:extLst>
                  <a:ext uri="{FF2B5EF4-FFF2-40B4-BE49-F238E27FC236}">
                    <a16:creationId xmlns:a16="http://schemas.microsoft.com/office/drawing/2014/main" id="{CE09ED82-1ACA-F149-8D3C-B2B24D181745}"/>
                  </a:ext>
                </a:extLst>
              </p:cNvPr>
              <p:cNvPicPr>
                <a:picLocks noChangeAspect="1"/>
              </p:cNvPicPr>
              <p:nvPr/>
            </p:nvPicPr>
            <p:blipFill>
              <a:blip r:embed="rId3"/>
              <a:stretch>
                <a:fillRect/>
              </a:stretch>
            </p:blipFill>
            <p:spPr>
              <a:xfrm>
                <a:off x="2114983" y="4308764"/>
                <a:ext cx="6375701" cy="1411288"/>
              </a:xfrm>
              <a:prstGeom prst="rect">
                <a:avLst/>
              </a:prstGeom>
            </p:spPr>
          </p:pic>
          <p:sp>
            <p:nvSpPr>
              <p:cNvPr id="5" name="TextBox 4">
                <a:extLst>
                  <a:ext uri="{FF2B5EF4-FFF2-40B4-BE49-F238E27FC236}">
                    <a16:creationId xmlns:a16="http://schemas.microsoft.com/office/drawing/2014/main" id="{127E7DEB-42E7-C54C-8FBE-FF3F43E6035F}"/>
                  </a:ext>
                </a:extLst>
              </p:cNvPr>
              <p:cNvSpPr txBox="1"/>
              <p:nvPr/>
            </p:nvSpPr>
            <p:spPr>
              <a:xfrm>
                <a:off x="1798277" y="3641975"/>
                <a:ext cx="2993084" cy="553997"/>
              </a:xfrm>
              <a:prstGeom prst="rect">
                <a:avLst/>
              </a:prstGeom>
              <a:noFill/>
            </p:spPr>
            <p:txBody>
              <a:bodyPr wrap="square" rtlCol="0">
                <a:spAutoFit/>
              </a:bodyPr>
              <a:lstStyle/>
              <a:p>
                <a:r>
                  <a:rPr lang="en-US" sz="2100"/>
                  <a:t>for t=1 to T:</a:t>
                </a:r>
              </a:p>
            </p:txBody>
          </p:sp>
          <p:sp>
            <p:nvSpPr>
              <p:cNvPr id="6" name="TextBox 5">
                <a:extLst>
                  <a:ext uri="{FF2B5EF4-FFF2-40B4-BE49-F238E27FC236}">
                    <a16:creationId xmlns:a16="http://schemas.microsoft.com/office/drawing/2014/main" id="{E6EB891A-A4AF-CC4F-9737-607657CE5169}"/>
                  </a:ext>
                </a:extLst>
              </p:cNvPr>
              <p:cNvSpPr txBox="1"/>
              <p:nvPr/>
            </p:nvSpPr>
            <p:spPr>
              <a:xfrm>
                <a:off x="8707078" y="4122738"/>
                <a:ext cx="4094019" cy="1452705"/>
              </a:xfrm>
              <a:prstGeom prst="rect">
                <a:avLst/>
              </a:prstGeom>
              <a:noFill/>
              <a:ln>
                <a:solidFill>
                  <a:srgbClr val="C00000"/>
                </a:solidFill>
              </a:ln>
            </p:spPr>
            <p:txBody>
              <a:bodyPr wrap="square" rtlCol="0">
                <a:spAutoFit/>
              </a:bodyPr>
              <a:lstStyle/>
              <a:p>
                <a:pPr>
                  <a:lnSpc>
                    <a:spcPct val="120000"/>
                  </a:lnSpc>
                </a:pPr>
                <a:r>
                  <a:rPr lang="en-US"/>
                  <a:t>I: image pixels</a:t>
                </a:r>
              </a:p>
              <a:p>
                <a:pPr>
                  <a:lnSpc>
                    <a:spcPct val="120000"/>
                  </a:lnSpc>
                </a:pPr>
                <a:r>
                  <a:rPr lang="en-US"/>
                  <a:t>CNN</a:t>
                </a:r>
                <a:r>
                  <a:rPr lang="el-GR" baseline="-25000"/>
                  <a:t>θ</a:t>
                </a:r>
                <a:r>
                  <a:rPr lang="en-US" baseline="-25000"/>
                  <a:t>c</a:t>
                </a:r>
                <a:r>
                  <a:rPr lang="en-US"/>
                  <a:t>(I): last layer of a CNN</a:t>
                </a:r>
                <a:endParaRPr lang="en-US" baseline="-25000"/>
              </a:p>
            </p:txBody>
          </p:sp>
          <p:cxnSp>
            <p:nvCxnSpPr>
              <p:cNvPr id="8" name="Straight Arrow Connector 7">
                <a:extLst>
                  <a:ext uri="{FF2B5EF4-FFF2-40B4-BE49-F238E27FC236}">
                    <a16:creationId xmlns:a16="http://schemas.microsoft.com/office/drawing/2014/main" id="{C253616D-E98A-5547-98C9-A91C2E8A129B}"/>
                  </a:ext>
                </a:extLst>
              </p:cNvPr>
              <p:cNvCxnSpPr>
                <a:cxnSpLocks/>
                <a:stCxn id="6" idx="1"/>
                <a:endCxn id="11" idx="6"/>
              </p:cNvCxnSpPr>
              <p:nvPr/>
            </p:nvCxnSpPr>
            <p:spPr>
              <a:xfrm flipH="1" flipV="1">
                <a:off x="4821381" y="4578928"/>
                <a:ext cx="3885697" cy="270163"/>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sp>
          <p:nvSpPr>
            <p:cNvPr id="11" name="Oval 10">
              <a:extLst>
                <a:ext uri="{FF2B5EF4-FFF2-40B4-BE49-F238E27FC236}">
                  <a16:creationId xmlns:a16="http://schemas.microsoft.com/office/drawing/2014/main" id="{A44AE460-7C56-9347-8F00-449F96D0A0A6}"/>
                </a:ext>
              </a:extLst>
            </p:cNvPr>
            <p:cNvSpPr/>
            <p:nvPr/>
          </p:nvSpPr>
          <p:spPr>
            <a:xfrm>
              <a:off x="3463636" y="4308764"/>
              <a:ext cx="1357746" cy="5403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44F4D5-EFDA-1D4B-B239-68EEAED19A51}"/>
                </a:ext>
              </a:extLst>
            </p:cNvPr>
            <p:cNvSpPr/>
            <p:nvPr/>
          </p:nvSpPr>
          <p:spPr>
            <a:xfrm>
              <a:off x="1958266" y="4173827"/>
              <a:ext cx="3209479" cy="6630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D7BB62-FB7D-7241-9317-9FACF2300EE3}"/>
                </a:ext>
              </a:extLst>
            </p:cNvPr>
            <p:cNvSpPr txBox="1"/>
            <p:nvPr/>
          </p:nvSpPr>
          <p:spPr>
            <a:xfrm>
              <a:off x="7214754" y="3440748"/>
              <a:ext cx="4094019" cy="566309"/>
            </a:xfrm>
            <a:prstGeom prst="rect">
              <a:avLst/>
            </a:prstGeom>
            <a:noFill/>
            <a:ln>
              <a:solidFill>
                <a:srgbClr val="C00000"/>
              </a:solidFill>
            </a:ln>
          </p:spPr>
          <p:txBody>
            <a:bodyPr wrap="square" rtlCol="0">
              <a:spAutoFit/>
            </a:bodyPr>
            <a:lstStyle/>
            <a:p>
              <a:pPr>
                <a:lnSpc>
                  <a:spcPct val="120000"/>
                </a:lnSpc>
              </a:pPr>
              <a:r>
                <a:rPr lang="en-US" err="1"/>
                <a:t>b</a:t>
              </a:r>
              <a:r>
                <a:rPr lang="en-US" baseline="-25000" err="1"/>
                <a:t>v</a:t>
              </a:r>
              <a:r>
                <a:rPr lang="en-US"/>
                <a:t>: image context vector</a:t>
              </a:r>
              <a:endParaRPr lang="en-US" baseline="-25000"/>
            </a:p>
          </p:txBody>
        </p:sp>
        <p:cxnSp>
          <p:nvCxnSpPr>
            <p:cNvPr id="16" name="Straight Arrow Connector 15">
              <a:extLst>
                <a:ext uri="{FF2B5EF4-FFF2-40B4-BE49-F238E27FC236}">
                  <a16:creationId xmlns:a16="http://schemas.microsoft.com/office/drawing/2014/main" id="{DB62F1DF-22F2-CC4C-9D07-BAB4B6E79256}"/>
                </a:ext>
              </a:extLst>
            </p:cNvPr>
            <p:cNvCxnSpPr>
              <a:cxnSpLocks/>
              <a:stCxn id="14" idx="1"/>
              <a:endCxn id="13" idx="0"/>
            </p:cNvCxnSpPr>
            <p:nvPr/>
          </p:nvCxnSpPr>
          <p:spPr>
            <a:xfrm flipH="1">
              <a:off x="3563006" y="3723903"/>
              <a:ext cx="3651748" cy="449924"/>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sp>
        <p:nvSpPr>
          <p:cNvPr id="22" name="TextBox 21">
            <a:extLst>
              <a:ext uri="{FF2B5EF4-FFF2-40B4-BE49-F238E27FC236}">
                <a16:creationId xmlns:a16="http://schemas.microsoft.com/office/drawing/2014/main" id="{913FAE3E-8869-9B4A-9ED3-95027B1239B2}"/>
              </a:ext>
            </a:extLst>
          </p:cNvPr>
          <p:cNvSpPr txBox="1"/>
          <p:nvPr/>
        </p:nvSpPr>
        <p:spPr>
          <a:xfrm>
            <a:off x="992332" y="4534795"/>
            <a:ext cx="7159337" cy="530915"/>
          </a:xfrm>
          <a:prstGeom prst="rect">
            <a:avLst/>
          </a:prstGeom>
          <a:noFill/>
        </p:spPr>
        <p:txBody>
          <a:bodyPr wrap="square" lIns="68580" tIns="34290" rIns="68580" bIns="34290" rtlCol="0">
            <a:spAutoFit/>
          </a:bodyPr>
          <a:lstStyle/>
          <a:p>
            <a:r>
              <a:rPr lang="en-US" sz="1500"/>
              <a:t>Providing </a:t>
            </a:r>
            <a:r>
              <a:rPr lang="en-US" sz="1500" i="1" err="1"/>
              <a:t>b</a:t>
            </a:r>
            <a:r>
              <a:rPr lang="en-US" sz="1500" i="1" baseline="-25000" err="1"/>
              <a:t>v</a:t>
            </a:r>
            <a:r>
              <a:rPr lang="en-US" sz="1500"/>
              <a:t> to the RNN only at the first iteration works better than at each time step</a:t>
            </a:r>
          </a:p>
        </p:txBody>
      </p:sp>
      <p:sp>
        <p:nvSpPr>
          <p:cNvPr id="7" name="Espace réservé du numéro de diapositive 6"/>
          <p:cNvSpPr>
            <a:spLocks noGrp="1"/>
          </p:cNvSpPr>
          <p:nvPr>
            <p:ph type="sldNum" sz="quarter" idx="12"/>
          </p:nvPr>
        </p:nvSpPr>
        <p:spPr/>
        <p:txBody>
          <a:bodyPr/>
          <a:lstStyle/>
          <a:p>
            <a:fld id="{963B0023-0CED-47F7-85AE-654F0B232C29}" type="slidenum">
              <a:rPr lang="en-US" smtClean="0"/>
              <a:pPr/>
              <a:t>16</a:t>
            </a:fld>
            <a:endParaRPr lang="en-US"/>
          </a:p>
        </p:txBody>
      </p:sp>
    </p:spTree>
    <p:extLst>
      <p:ext uri="{BB962C8B-B14F-4D97-AF65-F5344CB8AC3E}">
        <p14:creationId xmlns:p14="http://schemas.microsoft.com/office/powerpoint/2010/main" val="209806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43E7-0DCE-654A-988B-433490B7ADD2}"/>
              </a:ext>
            </a:extLst>
          </p:cNvPr>
          <p:cNvSpPr>
            <a:spLocks noGrp="1"/>
          </p:cNvSpPr>
          <p:nvPr>
            <p:ph type="title"/>
          </p:nvPr>
        </p:nvSpPr>
        <p:spPr/>
        <p:txBody>
          <a:bodyPr>
            <a:normAutofit fontScale="90000"/>
          </a:bodyPr>
          <a:lstStyle/>
          <a:p>
            <a:r>
              <a:rPr lang="en-US"/>
              <a:t/>
            </a:r>
            <a:br>
              <a:rPr lang="en-US"/>
            </a:br>
            <a:endParaRPr lang="en-US"/>
          </a:p>
        </p:txBody>
      </p:sp>
      <p:sp>
        <p:nvSpPr>
          <p:cNvPr id="3" name="Content Placeholder 2">
            <a:extLst>
              <a:ext uri="{FF2B5EF4-FFF2-40B4-BE49-F238E27FC236}">
                <a16:creationId xmlns:a16="http://schemas.microsoft.com/office/drawing/2014/main" id="{C6CBEB64-E4FB-0A4B-95B7-4222538AA17B}"/>
              </a:ext>
            </a:extLst>
          </p:cNvPr>
          <p:cNvSpPr>
            <a:spLocks noGrp="1"/>
          </p:cNvSpPr>
          <p:nvPr>
            <p:ph idx="1"/>
          </p:nvPr>
        </p:nvSpPr>
        <p:spPr/>
        <p:txBody>
          <a:bodyPr/>
          <a:lstStyle/>
          <a:p>
            <a:pPr lvl="0"/>
            <a:r>
              <a:rPr lang="en-US"/>
              <a:t>RNN training:</a:t>
            </a:r>
          </a:p>
          <a:p>
            <a:pPr lvl="1"/>
            <a:r>
              <a:rPr lang="en-US" b="1">
                <a:latin typeface="Verdana"/>
                <a:ea typeface="Verdana"/>
                <a:cs typeface="Verdana"/>
              </a:rPr>
              <a:t>Input:</a:t>
            </a:r>
            <a:r>
              <a:rPr lang="en-US">
                <a:latin typeface="Verdana"/>
                <a:ea typeface="Verdana"/>
                <a:cs typeface="Verdana"/>
              </a:rPr>
              <a:t> pair (image, word description)</a:t>
            </a:r>
            <a:endParaRPr lang="en-US" b="1">
              <a:latin typeface="Verdana"/>
              <a:ea typeface="Verdana"/>
              <a:cs typeface="Verdana"/>
            </a:endParaRPr>
          </a:p>
          <a:p>
            <a:pPr lvl="1"/>
            <a:r>
              <a:rPr lang="en-US">
                <a:latin typeface="Verdana"/>
                <a:ea typeface="Verdana"/>
                <a:cs typeface="Verdana"/>
              </a:rPr>
              <a:t>Combine a word (x</a:t>
            </a:r>
            <a:r>
              <a:rPr lang="en-US" baseline="-25000">
                <a:latin typeface="Verdana"/>
                <a:ea typeface="Verdana"/>
                <a:cs typeface="Verdana"/>
              </a:rPr>
              <a:t>t</a:t>
            </a:r>
            <a:r>
              <a:rPr lang="en-US">
                <a:latin typeface="Verdana"/>
                <a:ea typeface="Verdana"/>
                <a:cs typeface="Verdana"/>
              </a:rPr>
              <a:t>), the previous context (h</a:t>
            </a:r>
            <a:r>
              <a:rPr lang="en-US" baseline="-25000">
                <a:latin typeface="Verdana"/>
                <a:ea typeface="Verdana"/>
                <a:cs typeface="Verdana"/>
              </a:rPr>
              <a:t>t</a:t>
            </a:r>
            <a:r>
              <a:rPr lang="en-US">
                <a:latin typeface="Verdana"/>
                <a:ea typeface="Verdana"/>
                <a:cs typeface="Verdana"/>
              </a:rPr>
              <a:t>−1) to predict the next word (y</a:t>
            </a:r>
            <a:r>
              <a:rPr lang="en-US" baseline="-25000">
                <a:latin typeface="Verdana"/>
                <a:ea typeface="Verdana"/>
                <a:cs typeface="Verdana"/>
              </a:rPr>
              <a:t>t</a:t>
            </a:r>
            <a:r>
              <a:rPr lang="en-US">
                <a:latin typeface="Verdana"/>
                <a:ea typeface="Verdana"/>
                <a:cs typeface="Verdana"/>
              </a:rPr>
              <a:t>).</a:t>
            </a:r>
          </a:p>
          <a:p>
            <a:pPr lvl="1"/>
            <a:r>
              <a:rPr lang="en-US">
                <a:latin typeface="Verdana"/>
                <a:ea typeface="Verdana"/>
                <a:cs typeface="Verdana"/>
              </a:rPr>
              <a:t>Reward when y</a:t>
            </a:r>
            <a:r>
              <a:rPr lang="en-US" baseline="-25000">
                <a:latin typeface="Verdana"/>
                <a:ea typeface="Verdana"/>
                <a:cs typeface="Verdana"/>
              </a:rPr>
              <a:t>t</a:t>
            </a:r>
            <a:r>
              <a:rPr lang="en-US">
                <a:latin typeface="Verdana"/>
                <a:ea typeface="Verdana"/>
                <a:cs typeface="Verdana"/>
              </a:rPr>
              <a:t> corresponds to</a:t>
            </a:r>
          </a:p>
          <a:p>
            <a:pPr marL="320040" lvl="1" indent="0">
              <a:buNone/>
            </a:pPr>
            <a:r>
              <a:rPr lang="en-US">
                <a:latin typeface="Verdana"/>
                <a:ea typeface="Verdana"/>
                <a:cs typeface="Verdana"/>
              </a:rPr>
              <a:t>the expected word.</a:t>
            </a:r>
          </a:p>
        </p:txBody>
      </p:sp>
      <p:pic>
        <p:nvPicPr>
          <p:cNvPr id="6" name="Content Placeholder 4" descr="A close up of a logo&#10;&#10;Description automatically generated">
            <a:extLst>
              <a:ext uri="{FF2B5EF4-FFF2-40B4-BE49-F238E27FC236}">
                <a16:creationId xmlns:a16="http://schemas.microsoft.com/office/drawing/2014/main" id="{64A12542-F791-2147-AEBF-EA0769A1782B}"/>
              </a:ext>
            </a:extLst>
          </p:cNvPr>
          <p:cNvPicPr>
            <a:picLocks noChangeAspect="1"/>
          </p:cNvPicPr>
          <p:nvPr/>
        </p:nvPicPr>
        <p:blipFill>
          <a:blip r:embed="rId3"/>
          <a:stretch>
            <a:fillRect/>
          </a:stretch>
        </p:blipFill>
        <p:spPr>
          <a:xfrm>
            <a:off x="5334000" y="2266950"/>
            <a:ext cx="3048000" cy="2057400"/>
          </a:xfrm>
          <a:prstGeom prst="rect">
            <a:avLst/>
          </a:prstGeom>
        </p:spPr>
      </p:pic>
      <p:sp>
        <p:nvSpPr>
          <p:cNvPr id="7" name="Title 1">
            <a:extLst>
              <a:ext uri="{FF2B5EF4-FFF2-40B4-BE49-F238E27FC236}">
                <a16:creationId xmlns:a16="http://schemas.microsoft.com/office/drawing/2014/main" id="{2DF0CE68-5034-EF4D-80E4-01E271AF608F}"/>
              </a:ext>
            </a:extLst>
          </p:cNvPr>
          <p:cNvSpPr txBox="1">
            <a:spLocks/>
          </p:cNvSpPr>
          <p:nvPr/>
        </p:nvSpPr>
        <p:spPr>
          <a:xfrm>
            <a:off x="457200" y="285750"/>
            <a:ext cx="8229600" cy="6000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2. Sentence generation</a:t>
            </a:r>
          </a:p>
        </p:txBody>
      </p:sp>
      <p:sp>
        <p:nvSpPr>
          <p:cNvPr id="4" name="Espace réservé du numéro de diapositive 3"/>
          <p:cNvSpPr>
            <a:spLocks noGrp="1"/>
          </p:cNvSpPr>
          <p:nvPr>
            <p:ph type="sldNum" sz="quarter" idx="12"/>
          </p:nvPr>
        </p:nvSpPr>
        <p:spPr/>
        <p:txBody>
          <a:bodyPr/>
          <a:lstStyle/>
          <a:p>
            <a:fld id="{963B0023-0CED-47F7-85AE-654F0B232C29}" type="slidenum">
              <a:rPr lang="en-US" smtClean="0"/>
              <a:pPr/>
              <a:t>17</a:t>
            </a:fld>
            <a:endParaRPr lang="en-US"/>
          </a:p>
        </p:txBody>
      </p:sp>
      <p:sp>
        <p:nvSpPr>
          <p:cNvPr id="9" name="Rectangle 8"/>
          <p:cNvSpPr/>
          <p:nvPr/>
        </p:nvSpPr>
        <p:spPr>
          <a:xfrm>
            <a:off x="5410200" y="4456986"/>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379716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A5D4-CEDD-014E-A4F6-320DA03BB27C}"/>
              </a:ext>
            </a:extLst>
          </p:cNvPr>
          <p:cNvSpPr>
            <a:spLocks noGrp="1"/>
          </p:cNvSpPr>
          <p:nvPr>
            <p:ph type="title"/>
          </p:nvPr>
        </p:nvSpPr>
        <p:spPr/>
        <p:txBody>
          <a:bodyPr/>
          <a:lstStyle/>
          <a:p>
            <a:r>
              <a:rPr lang="en-US"/>
              <a:t>2. Sentence generation</a:t>
            </a:r>
          </a:p>
        </p:txBody>
      </p:sp>
      <p:sp>
        <p:nvSpPr>
          <p:cNvPr id="3" name="Content Placeholder 2">
            <a:extLst>
              <a:ext uri="{FF2B5EF4-FFF2-40B4-BE49-F238E27FC236}">
                <a16:creationId xmlns:a16="http://schemas.microsoft.com/office/drawing/2014/main" id="{92FCD2A6-52D8-344E-8EB9-262382643C81}"/>
              </a:ext>
            </a:extLst>
          </p:cNvPr>
          <p:cNvSpPr>
            <a:spLocks noGrp="1"/>
          </p:cNvSpPr>
          <p:nvPr>
            <p:ph idx="1"/>
          </p:nvPr>
        </p:nvSpPr>
        <p:spPr/>
        <p:txBody>
          <a:bodyPr/>
          <a:lstStyle/>
          <a:p>
            <a:r>
              <a:rPr lang="en-US">
                <a:latin typeface="Verdana"/>
                <a:ea typeface="Verdana"/>
                <a:cs typeface="Verdana"/>
              </a:rPr>
              <a:t>RNN sentence generation</a:t>
            </a:r>
          </a:p>
          <a:p>
            <a:r>
              <a:rPr lang="en-US">
                <a:latin typeface="Verdana"/>
                <a:ea typeface="Verdana"/>
                <a:cs typeface="Verdana"/>
              </a:rPr>
              <a:t>The image feeds the bias </a:t>
            </a:r>
            <a:r>
              <a:rPr lang="en-US" i="1" err="1">
                <a:latin typeface="Verdana"/>
                <a:ea typeface="Verdana"/>
                <a:cs typeface="Verdana"/>
              </a:rPr>
              <a:t>b</a:t>
            </a:r>
            <a:r>
              <a:rPr lang="en-US" i="1" baseline="-25000" err="1">
                <a:latin typeface="Verdana"/>
                <a:ea typeface="Verdana"/>
                <a:cs typeface="Verdana"/>
              </a:rPr>
              <a:t>v</a:t>
            </a:r>
            <a:r>
              <a:rPr lang="en-US" i="1">
                <a:latin typeface="Verdana"/>
                <a:ea typeface="Verdana"/>
                <a:cs typeface="Verdana"/>
              </a:rPr>
              <a:t> </a:t>
            </a:r>
            <a:r>
              <a:rPr lang="en-US">
                <a:latin typeface="Verdana"/>
                <a:ea typeface="Verdana"/>
                <a:cs typeface="Verdana"/>
              </a:rPr>
              <a:t>of the hidden layers</a:t>
            </a:r>
          </a:p>
        </p:txBody>
      </p:sp>
      <p:sp>
        <p:nvSpPr>
          <p:cNvPr id="4" name="TextBox 3">
            <a:extLst>
              <a:ext uri="{FF2B5EF4-FFF2-40B4-BE49-F238E27FC236}">
                <a16:creationId xmlns:a16="http://schemas.microsoft.com/office/drawing/2014/main" id="{160C9299-E0F2-0440-BDDC-158CD6B04116}"/>
              </a:ext>
            </a:extLst>
          </p:cNvPr>
          <p:cNvSpPr txBox="1"/>
          <p:nvPr/>
        </p:nvSpPr>
        <p:spPr>
          <a:xfrm>
            <a:off x="457200" y="2551406"/>
            <a:ext cx="1433946" cy="1177245"/>
          </a:xfrm>
          <a:prstGeom prst="rect">
            <a:avLst/>
          </a:prstGeom>
          <a:noFill/>
          <a:ln>
            <a:solidFill>
              <a:schemeClr val="tx1"/>
            </a:solidFill>
          </a:ln>
        </p:spPr>
        <p:txBody>
          <a:bodyPr wrap="square" lIns="68580" tIns="34290" rIns="68580" bIns="34290" rtlCol="0">
            <a:spAutoFit/>
          </a:bodyPr>
          <a:lstStyle/>
          <a:p>
            <a:r>
              <a:rPr lang="en-US"/>
              <a:t>Set h</a:t>
            </a:r>
            <a:r>
              <a:rPr lang="en-US" baseline="-25000"/>
              <a:t>0</a:t>
            </a:r>
            <a:r>
              <a:rPr lang="en-US"/>
              <a:t>=0, x</a:t>
            </a:r>
            <a:r>
              <a:rPr lang="en-US" baseline="-25000"/>
              <a:t>1 </a:t>
            </a:r>
            <a:r>
              <a:rPr lang="en-US"/>
              <a:t>to the START vector</a:t>
            </a:r>
          </a:p>
        </p:txBody>
      </p:sp>
      <p:sp>
        <p:nvSpPr>
          <p:cNvPr id="6" name="TextBox 5">
            <a:extLst>
              <a:ext uri="{FF2B5EF4-FFF2-40B4-BE49-F238E27FC236}">
                <a16:creationId xmlns:a16="http://schemas.microsoft.com/office/drawing/2014/main" id="{0CE1B11C-1A49-2F42-BA69-974B2935B3C6}"/>
              </a:ext>
            </a:extLst>
          </p:cNvPr>
          <p:cNvSpPr txBox="1"/>
          <p:nvPr/>
        </p:nvSpPr>
        <p:spPr>
          <a:xfrm>
            <a:off x="2201140" y="2412906"/>
            <a:ext cx="1532660" cy="1454244"/>
          </a:xfrm>
          <a:prstGeom prst="rect">
            <a:avLst/>
          </a:prstGeom>
          <a:noFill/>
          <a:ln>
            <a:solidFill>
              <a:schemeClr val="tx1"/>
            </a:solidFill>
          </a:ln>
        </p:spPr>
        <p:txBody>
          <a:bodyPr wrap="square" lIns="68580" tIns="34290" rIns="68580" bIns="34290" rtlCol="0">
            <a:spAutoFit/>
          </a:bodyPr>
          <a:lstStyle/>
          <a:p>
            <a:r>
              <a:rPr lang="en-US"/>
              <a:t>Compute distribution over the first vector y</a:t>
            </a:r>
            <a:r>
              <a:rPr lang="en-US" baseline="-25000"/>
              <a:t>1</a:t>
            </a:r>
          </a:p>
        </p:txBody>
      </p:sp>
      <p:sp>
        <p:nvSpPr>
          <p:cNvPr id="7" name="TextBox 6">
            <a:extLst>
              <a:ext uri="{FF2B5EF4-FFF2-40B4-BE49-F238E27FC236}">
                <a16:creationId xmlns:a16="http://schemas.microsoft.com/office/drawing/2014/main" id="{F92E2D07-647E-D748-A233-715584ABA77B}"/>
              </a:ext>
            </a:extLst>
          </p:cNvPr>
          <p:cNvSpPr txBox="1"/>
          <p:nvPr/>
        </p:nvSpPr>
        <p:spPr>
          <a:xfrm>
            <a:off x="4114800" y="2695253"/>
            <a:ext cx="1864303" cy="900246"/>
          </a:xfrm>
          <a:prstGeom prst="rect">
            <a:avLst/>
          </a:prstGeom>
          <a:noFill/>
          <a:ln>
            <a:solidFill>
              <a:schemeClr val="tx1"/>
            </a:solidFill>
          </a:ln>
        </p:spPr>
        <p:txBody>
          <a:bodyPr wrap="square" lIns="68580" tIns="34290" rIns="68580" bIns="34290" rtlCol="0" anchor="t">
            <a:spAutoFit/>
          </a:bodyPr>
          <a:lstStyle/>
          <a:p>
            <a:r>
              <a:rPr lang="en-US"/>
              <a:t>Pick the word corresponding to it</a:t>
            </a:r>
            <a:endParaRPr lang="en-US" baseline="-25000"/>
          </a:p>
        </p:txBody>
      </p:sp>
      <p:sp>
        <p:nvSpPr>
          <p:cNvPr id="8" name="TextBox 7">
            <a:extLst>
              <a:ext uri="{FF2B5EF4-FFF2-40B4-BE49-F238E27FC236}">
                <a16:creationId xmlns:a16="http://schemas.microsoft.com/office/drawing/2014/main" id="{0970636F-5E9F-6C48-A0E0-2F679259DA28}"/>
              </a:ext>
            </a:extLst>
          </p:cNvPr>
          <p:cNvSpPr txBox="1"/>
          <p:nvPr/>
        </p:nvSpPr>
        <p:spPr>
          <a:xfrm>
            <a:off x="6167008" y="2551405"/>
            <a:ext cx="1433946" cy="1177245"/>
          </a:xfrm>
          <a:prstGeom prst="rect">
            <a:avLst/>
          </a:prstGeom>
          <a:noFill/>
          <a:ln>
            <a:solidFill>
              <a:schemeClr val="tx1"/>
            </a:solidFill>
          </a:ln>
        </p:spPr>
        <p:txBody>
          <a:bodyPr wrap="square" lIns="68580" tIns="34290" rIns="68580" bIns="34290" rtlCol="0">
            <a:spAutoFit/>
          </a:bodyPr>
          <a:lstStyle/>
          <a:p>
            <a:r>
              <a:rPr lang="en-US"/>
              <a:t>Set x2 as its embedding vector</a:t>
            </a:r>
          </a:p>
        </p:txBody>
      </p:sp>
      <p:sp>
        <p:nvSpPr>
          <p:cNvPr id="9" name="TextBox 8">
            <a:extLst>
              <a:ext uri="{FF2B5EF4-FFF2-40B4-BE49-F238E27FC236}">
                <a16:creationId xmlns:a16="http://schemas.microsoft.com/office/drawing/2014/main" id="{BD83CF76-9F17-364C-9EB3-983ABEF30A58}"/>
              </a:ext>
            </a:extLst>
          </p:cNvPr>
          <p:cNvSpPr txBox="1"/>
          <p:nvPr/>
        </p:nvSpPr>
        <p:spPr>
          <a:xfrm>
            <a:off x="8058155" y="2985899"/>
            <a:ext cx="704845" cy="346249"/>
          </a:xfrm>
          <a:prstGeom prst="rect">
            <a:avLst/>
          </a:prstGeom>
          <a:noFill/>
          <a:ln>
            <a:solidFill>
              <a:schemeClr val="tx1"/>
            </a:solidFill>
          </a:ln>
        </p:spPr>
        <p:txBody>
          <a:bodyPr wrap="square" lIns="68580" tIns="34290" rIns="68580" bIns="34290" rtlCol="0">
            <a:spAutoFit/>
          </a:bodyPr>
          <a:lstStyle/>
          <a:p>
            <a:r>
              <a:rPr lang="en-US"/>
              <a:t>END</a:t>
            </a:r>
          </a:p>
        </p:txBody>
      </p:sp>
      <p:cxnSp>
        <p:nvCxnSpPr>
          <p:cNvPr id="11" name="Straight Arrow Connector 10">
            <a:extLst>
              <a:ext uri="{FF2B5EF4-FFF2-40B4-BE49-F238E27FC236}">
                <a16:creationId xmlns:a16="http://schemas.microsoft.com/office/drawing/2014/main" id="{A618FD1E-821D-4844-8298-70B01C48835D}"/>
              </a:ext>
            </a:extLst>
          </p:cNvPr>
          <p:cNvCxnSpPr>
            <a:stCxn id="4" idx="3"/>
            <a:endCxn id="6" idx="1"/>
          </p:cNvCxnSpPr>
          <p:nvPr/>
        </p:nvCxnSpPr>
        <p:spPr>
          <a:xfrm flipV="1">
            <a:off x="1891146" y="3140028"/>
            <a:ext cx="30999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40CD1E8-FD8A-5E47-B9C8-9B86AA86618B}"/>
              </a:ext>
            </a:extLst>
          </p:cNvPr>
          <p:cNvCxnSpPr>
            <a:cxnSpLocks/>
            <a:stCxn id="6" idx="3"/>
            <a:endCxn id="7" idx="1"/>
          </p:cNvCxnSpPr>
          <p:nvPr/>
        </p:nvCxnSpPr>
        <p:spPr>
          <a:xfrm>
            <a:off x="3733800" y="3140028"/>
            <a:ext cx="381000" cy="5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F51A593-D7C2-9140-A86F-D584D4BDCF1F}"/>
              </a:ext>
            </a:extLst>
          </p:cNvPr>
          <p:cNvCxnSpPr>
            <a:cxnSpLocks/>
            <a:stCxn id="7" idx="3"/>
            <a:endCxn id="8" idx="1"/>
          </p:cNvCxnSpPr>
          <p:nvPr/>
        </p:nvCxnSpPr>
        <p:spPr>
          <a:xfrm flipV="1">
            <a:off x="5979103" y="3140028"/>
            <a:ext cx="187905" cy="5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99143BE-9425-2C43-9642-0703BCDB4C27}"/>
              </a:ext>
            </a:extLst>
          </p:cNvPr>
          <p:cNvCxnSpPr>
            <a:cxnSpLocks/>
            <a:stCxn id="8" idx="3"/>
            <a:endCxn id="9" idx="1"/>
          </p:cNvCxnSpPr>
          <p:nvPr/>
        </p:nvCxnSpPr>
        <p:spPr>
          <a:xfrm>
            <a:off x="7600954" y="3140028"/>
            <a:ext cx="457201" cy="18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Elbow Connector 31">
            <a:extLst>
              <a:ext uri="{FF2B5EF4-FFF2-40B4-BE49-F238E27FC236}">
                <a16:creationId xmlns:a16="http://schemas.microsoft.com/office/drawing/2014/main" id="{55699857-5AC8-B149-BB0F-86E948E63357}"/>
              </a:ext>
            </a:extLst>
          </p:cNvPr>
          <p:cNvCxnSpPr>
            <a:cxnSpLocks/>
            <a:stCxn id="8" idx="3"/>
            <a:endCxn id="7" idx="1"/>
          </p:cNvCxnSpPr>
          <p:nvPr/>
        </p:nvCxnSpPr>
        <p:spPr>
          <a:xfrm flipH="1">
            <a:off x="4114800" y="3140028"/>
            <a:ext cx="3486154" cy="5348"/>
          </a:xfrm>
          <a:prstGeom prst="bentConnector5">
            <a:avLst>
              <a:gd name="adj1" fmla="val -6557"/>
              <a:gd name="adj2" fmla="val 15280890"/>
              <a:gd name="adj3" fmla="val 106557"/>
            </a:avLst>
          </a:prstGeom>
          <a:ln>
            <a:tailEnd type="triangle"/>
          </a:ln>
        </p:spPr>
        <p:style>
          <a:lnRef idx="1">
            <a:schemeClr val="dk1"/>
          </a:lnRef>
          <a:fillRef idx="0">
            <a:schemeClr val="dk1"/>
          </a:fillRef>
          <a:effectRef idx="0">
            <a:schemeClr val="dk1"/>
          </a:effectRef>
          <a:fontRef idx="minor">
            <a:schemeClr val="tx1"/>
          </a:fontRef>
        </p:style>
      </p:cxnSp>
      <p:sp>
        <p:nvSpPr>
          <p:cNvPr id="5" name="Espace réservé du numéro de diapositive 4"/>
          <p:cNvSpPr>
            <a:spLocks noGrp="1"/>
          </p:cNvSpPr>
          <p:nvPr>
            <p:ph type="sldNum" sz="quarter" idx="12"/>
          </p:nvPr>
        </p:nvSpPr>
        <p:spPr/>
        <p:txBody>
          <a:bodyPr/>
          <a:lstStyle/>
          <a:p>
            <a:fld id="{963B0023-0CED-47F7-85AE-654F0B232C29}" type="slidenum">
              <a:rPr lang="en-US" smtClean="0"/>
              <a:pPr/>
              <a:t>18</a:t>
            </a:fld>
            <a:endParaRPr lang="en-US"/>
          </a:p>
        </p:txBody>
      </p:sp>
    </p:spTree>
    <p:extLst>
      <p:ext uri="{BB962C8B-B14F-4D97-AF65-F5344CB8AC3E}">
        <p14:creationId xmlns:p14="http://schemas.microsoft.com/office/powerpoint/2010/main" val="3745479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A5D4-CEDD-014E-A4F6-320DA03BB27C}"/>
              </a:ext>
            </a:extLst>
          </p:cNvPr>
          <p:cNvSpPr>
            <a:spLocks noGrp="1"/>
          </p:cNvSpPr>
          <p:nvPr>
            <p:ph type="title"/>
          </p:nvPr>
        </p:nvSpPr>
        <p:spPr/>
        <p:txBody>
          <a:bodyPr/>
          <a:lstStyle/>
          <a:p>
            <a:r>
              <a:rPr lang="en-US">
                <a:latin typeface="Verdana"/>
                <a:ea typeface="Verdana"/>
                <a:cs typeface="Verdana"/>
              </a:rPr>
              <a:t>3.1 Training</a:t>
            </a:r>
          </a:p>
        </p:txBody>
      </p:sp>
      <p:sp>
        <p:nvSpPr>
          <p:cNvPr id="3" name="Content Placeholder 2">
            <a:extLst>
              <a:ext uri="{FF2B5EF4-FFF2-40B4-BE49-F238E27FC236}">
                <a16:creationId xmlns:a16="http://schemas.microsoft.com/office/drawing/2014/main" id="{92FCD2A6-52D8-344E-8EB9-262382643C81}"/>
              </a:ext>
            </a:extLst>
          </p:cNvPr>
          <p:cNvSpPr>
            <a:spLocks noGrp="1"/>
          </p:cNvSpPr>
          <p:nvPr>
            <p:ph idx="1"/>
          </p:nvPr>
        </p:nvSpPr>
        <p:spPr/>
        <p:txBody>
          <a:bodyPr/>
          <a:lstStyle/>
          <a:p>
            <a:r>
              <a:rPr lang="en-US" dirty="0">
                <a:latin typeface="Verdana"/>
                <a:ea typeface="Verdana"/>
                <a:cs typeface="Verdana"/>
              </a:rPr>
              <a:t>Use the datasets Flickr8K, Flickr30K and MSCOCO.</a:t>
            </a:r>
          </a:p>
          <a:p>
            <a:pPr lvl="1"/>
            <a:r>
              <a:rPr lang="en-US" dirty="0">
                <a:latin typeface="Verdana"/>
                <a:ea typeface="Verdana"/>
                <a:cs typeface="Verdana"/>
              </a:rPr>
              <a:t>Contain respectively 8,000, </a:t>
            </a:r>
            <a:r>
              <a:rPr lang="en-US" dirty="0" smtClean="0">
                <a:latin typeface="Verdana"/>
                <a:ea typeface="Verdana"/>
                <a:cs typeface="Verdana"/>
              </a:rPr>
              <a:t>31,000 and </a:t>
            </a:r>
            <a:r>
              <a:rPr lang="en-US" dirty="0">
                <a:latin typeface="Verdana"/>
                <a:ea typeface="Verdana"/>
                <a:cs typeface="Verdana"/>
              </a:rPr>
              <a:t>123,000 images</a:t>
            </a:r>
          </a:p>
          <a:p>
            <a:pPr lvl="1"/>
            <a:r>
              <a:rPr lang="en-US" dirty="0">
                <a:latin typeface="Verdana"/>
                <a:ea typeface="Verdana"/>
                <a:cs typeface="Verdana"/>
              </a:rPr>
              <a:t>Annotate each image with Amazon Mechanical Turk</a:t>
            </a:r>
          </a:p>
          <a:p>
            <a:r>
              <a:rPr lang="en-US" dirty="0" smtClean="0">
                <a:latin typeface="Verdana"/>
                <a:ea typeface="Verdana"/>
                <a:cs typeface="Verdana"/>
              </a:rPr>
              <a:t>Trained by cross validation</a:t>
            </a:r>
            <a:endParaRPr lang="en-US" dirty="0">
              <a:latin typeface="Verdana"/>
              <a:ea typeface="Verdana"/>
              <a:cs typeface="Verdana"/>
            </a:endParaRPr>
          </a:p>
          <a:p>
            <a:pPr lvl="1"/>
            <a:r>
              <a:rPr lang="en-US" dirty="0">
                <a:latin typeface="Verdana"/>
                <a:ea typeface="Verdana"/>
                <a:cs typeface="Verdana"/>
              </a:rPr>
              <a:t>For Flickr8K and Flickr30K, 1,000 images are used for validation, 1,000 other for tests, others are for training</a:t>
            </a:r>
          </a:p>
          <a:p>
            <a:pPr lvl="1"/>
            <a:r>
              <a:rPr lang="en-US" dirty="0">
                <a:latin typeface="Verdana"/>
                <a:ea typeface="Verdana"/>
                <a:cs typeface="Verdana"/>
              </a:rPr>
              <a:t>For MSCOCO, 5,000 images used for both validation and tests</a:t>
            </a:r>
          </a:p>
        </p:txBody>
      </p:sp>
      <p:sp>
        <p:nvSpPr>
          <p:cNvPr id="5" name="Espace réservé du numéro de diapositive 4"/>
          <p:cNvSpPr>
            <a:spLocks noGrp="1"/>
          </p:cNvSpPr>
          <p:nvPr>
            <p:ph type="sldNum" sz="quarter" idx="12"/>
          </p:nvPr>
        </p:nvSpPr>
        <p:spPr/>
        <p:txBody>
          <a:bodyPr/>
          <a:lstStyle/>
          <a:p>
            <a:fld id="{963B0023-0CED-47F7-85AE-654F0B232C29}" type="slidenum">
              <a:rPr lang="en-US" smtClean="0"/>
              <a:pPr/>
              <a:t>19</a:t>
            </a:fld>
            <a:endParaRPr lang="en-US"/>
          </a:p>
        </p:txBody>
      </p:sp>
    </p:spTree>
    <p:extLst>
      <p:ext uri="{BB962C8B-B14F-4D97-AF65-F5344CB8AC3E}">
        <p14:creationId xmlns:p14="http://schemas.microsoft.com/office/powerpoint/2010/main" val="4022143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F55-3CEF-7B43-A139-452330EB482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D20D9D83-6F0D-934D-9EB0-C4578F9DE3FC}"/>
              </a:ext>
            </a:extLst>
          </p:cNvPr>
          <p:cNvSpPr>
            <a:spLocks noGrp="1"/>
          </p:cNvSpPr>
          <p:nvPr>
            <p:ph idx="1"/>
          </p:nvPr>
        </p:nvSpPr>
        <p:spPr/>
        <p:txBody>
          <a:bodyPr vert="horz" lIns="68580" tIns="34290" rIns="68580" bIns="34290" rtlCol="0" anchor="t">
            <a:normAutofit/>
          </a:bodyPr>
          <a:lstStyle/>
          <a:p>
            <a:pPr marL="0" indent="0">
              <a:buNone/>
            </a:pPr>
            <a:r>
              <a:rPr lang="en-US" sz="1100">
                <a:latin typeface="Verdana"/>
                <a:ea typeface="Verdana"/>
                <a:cs typeface="Verdana"/>
              </a:rPr>
              <a:t>[1] Karpathy, Andrej, and Li Fei-Fei. Deep visual-semantic alignments for generating image descriptions. </a:t>
            </a:r>
            <a:r>
              <a:rPr lang="en-US" sz="1100" i="1" dirty="0">
                <a:latin typeface="Verdana"/>
                <a:ea typeface="Verdana"/>
                <a:cs typeface="Verdana"/>
              </a:rPr>
              <a:t>Proceedings of the IEEE conference on computer vision and pattern recognition</a:t>
            </a:r>
            <a:r>
              <a:rPr lang="en-US" sz="1100" dirty="0">
                <a:latin typeface="Verdana"/>
                <a:ea typeface="Verdana"/>
                <a:cs typeface="Verdana"/>
              </a:rPr>
              <a:t>. 2015.</a:t>
            </a:r>
            <a:endParaRPr lang="en-US" dirty="0"/>
          </a:p>
          <a:p>
            <a:pPr marL="0" indent="0">
              <a:buNone/>
            </a:pPr>
            <a:r>
              <a:rPr lang="en-US" sz="1100">
                <a:latin typeface="Verdana"/>
                <a:ea typeface="Verdana"/>
                <a:cs typeface="Verdana"/>
              </a:rPr>
              <a:t>[2] R. </a:t>
            </a:r>
            <a:r>
              <a:rPr lang="en-US" sz="1100" err="1">
                <a:latin typeface="Verdana"/>
                <a:ea typeface="Verdana"/>
                <a:cs typeface="Verdana"/>
              </a:rPr>
              <a:t>Girshick</a:t>
            </a:r>
            <a:r>
              <a:rPr lang="en-US" sz="1100">
                <a:latin typeface="Verdana"/>
                <a:ea typeface="Verdana"/>
                <a:cs typeface="Verdana"/>
              </a:rPr>
              <a:t>, J. Donahue, T. Darrell, and J. Malik. Rich feature hierarchies for accurate object detection and semantic segmentation. In CVPR, 2014. </a:t>
            </a:r>
          </a:p>
          <a:p>
            <a:pPr marL="0" indent="0">
              <a:buNone/>
            </a:pPr>
            <a:r>
              <a:rPr lang="en-US" sz="1100">
                <a:latin typeface="Verdana"/>
                <a:ea typeface="Verdana"/>
                <a:cs typeface="Verdana"/>
              </a:rPr>
              <a:t>[3] </a:t>
            </a:r>
            <a:r>
              <a:rPr lang="en-US" sz="1100" err="1">
                <a:latin typeface="Verdana"/>
                <a:ea typeface="Verdana"/>
                <a:cs typeface="Verdana"/>
              </a:rPr>
              <a:t>Felzenszwalb</a:t>
            </a:r>
            <a:r>
              <a:rPr lang="en-US" sz="1100">
                <a:latin typeface="Verdana"/>
                <a:ea typeface="Verdana"/>
                <a:cs typeface="Verdana"/>
              </a:rPr>
              <a:t>, P. F., &amp; </a:t>
            </a:r>
            <a:r>
              <a:rPr lang="en-US" sz="1100" err="1">
                <a:latin typeface="Verdana"/>
                <a:ea typeface="Verdana"/>
                <a:cs typeface="Verdana"/>
              </a:rPr>
              <a:t>Huttenlocher</a:t>
            </a:r>
            <a:r>
              <a:rPr lang="en-US" sz="1100">
                <a:latin typeface="Verdana"/>
                <a:ea typeface="Verdana"/>
                <a:cs typeface="Verdana"/>
              </a:rPr>
              <a:t>, D. P. (2004). Efficient graph-based image segmentation. International Journal of Computer Vision, 59, 167–181.</a:t>
            </a:r>
          </a:p>
          <a:p>
            <a:pPr marL="0" indent="0">
              <a:buNone/>
            </a:pPr>
            <a:r>
              <a:rPr lang="en-US" sz="1100">
                <a:latin typeface="Verdana"/>
                <a:ea typeface="Verdana"/>
                <a:cs typeface="Verdana"/>
              </a:rPr>
              <a:t>[4] A. </a:t>
            </a:r>
            <a:r>
              <a:rPr lang="en-US" sz="1100" err="1">
                <a:latin typeface="Verdana"/>
                <a:ea typeface="Verdana"/>
                <a:cs typeface="Verdana"/>
              </a:rPr>
              <a:t>Krizhevsky</a:t>
            </a:r>
            <a:r>
              <a:rPr lang="en-US" sz="1100">
                <a:latin typeface="Verdana"/>
                <a:ea typeface="Verdana"/>
                <a:cs typeface="Verdana"/>
              </a:rPr>
              <a:t>, I. </a:t>
            </a:r>
            <a:r>
              <a:rPr lang="en-US" sz="1100" err="1">
                <a:latin typeface="Verdana"/>
                <a:ea typeface="Verdana"/>
                <a:cs typeface="Verdana"/>
              </a:rPr>
              <a:t>Sutskever</a:t>
            </a:r>
            <a:r>
              <a:rPr lang="en-US" sz="1100">
                <a:latin typeface="Verdana"/>
                <a:ea typeface="Verdana"/>
                <a:cs typeface="Verdana"/>
              </a:rPr>
              <a:t>, and G. Hinton. ImageNet classification with deep convolutional neural networks. In NIPS, 2012. </a:t>
            </a:r>
          </a:p>
          <a:p>
            <a:pPr marL="0" indent="0">
              <a:buNone/>
            </a:pPr>
            <a:r>
              <a:rPr lang="en-US" sz="1100">
                <a:latin typeface="Verdana"/>
                <a:ea typeface="Verdana"/>
                <a:cs typeface="Verdana"/>
              </a:rPr>
              <a:t>[5] Mikolov, T., Karafiát, M., Burget, L., Černocký, J., &amp; Khudanpur, S. Recurrent neural </a:t>
            </a:r>
            <a:r>
              <a:rPr lang="en-US" sz="1100" dirty="0">
                <a:latin typeface="Verdana"/>
                <a:ea typeface="Verdana"/>
                <a:cs typeface="Verdana"/>
              </a:rPr>
              <a:t>network based language model. In </a:t>
            </a:r>
            <a:r>
              <a:rPr lang="en-US" sz="1100" i="1" dirty="0">
                <a:latin typeface="Verdana"/>
                <a:ea typeface="Verdana"/>
                <a:cs typeface="Verdana"/>
              </a:rPr>
              <a:t>Eleventh annual conference of the international speech communication association</a:t>
            </a:r>
            <a:r>
              <a:rPr lang="en-US" sz="1100" dirty="0">
                <a:latin typeface="Verdana"/>
                <a:ea typeface="Verdana"/>
                <a:cs typeface="Verdana"/>
              </a:rPr>
              <a:t>. 2010.</a:t>
            </a:r>
          </a:p>
          <a:p>
            <a:pPr marL="0" indent="0">
              <a:buNone/>
            </a:pPr>
            <a:r>
              <a:rPr lang="en-US" sz="1100">
                <a:latin typeface="Verdana"/>
                <a:ea typeface="Verdana"/>
                <a:cs typeface="Verdana"/>
              </a:rPr>
              <a:t>[6]I. </a:t>
            </a:r>
            <a:r>
              <a:rPr lang="en-US" sz="1100" err="1">
                <a:latin typeface="Verdana"/>
                <a:ea typeface="Verdana"/>
                <a:cs typeface="Verdana"/>
              </a:rPr>
              <a:t>Sutskever</a:t>
            </a:r>
            <a:r>
              <a:rPr lang="en-US" sz="1100">
                <a:latin typeface="Verdana"/>
                <a:ea typeface="Verdana"/>
                <a:cs typeface="Verdana"/>
              </a:rPr>
              <a:t>, J. Martens, and G. E. Hinton. Generating text with recurrent neural networks. In ICML, 2011.</a:t>
            </a:r>
          </a:p>
          <a:p>
            <a:pPr marL="0" indent="0">
              <a:buNone/>
            </a:pPr>
            <a:r>
              <a:rPr lang="en-US" sz="1100">
                <a:latin typeface="Verdana"/>
                <a:ea typeface="Verdana"/>
                <a:cs typeface="Calibri"/>
              </a:rPr>
              <a:t>[7]</a:t>
            </a:r>
            <a:r>
              <a:rPr lang="en-US" sz="1100">
                <a:latin typeface="Verdana"/>
                <a:ea typeface="Verdana"/>
                <a:cs typeface="Verdana"/>
              </a:rPr>
              <a:t>Levin, Esther. A recurrent neural network: limitations and training. </a:t>
            </a:r>
            <a:r>
              <a:rPr lang="en-US" sz="1100" i="1">
                <a:latin typeface="Verdana"/>
                <a:ea typeface="Verdana"/>
                <a:cs typeface="Verdana"/>
              </a:rPr>
              <a:t>Neural Networks</a:t>
            </a:r>
            <a:r>
              <a:rPr lang="en-US" sz="1100">
                <a:latin typeface="Verdana"/>
                <a:ea typeface="Verdana"/>
                <a:cs typeface="Verdana"/>
              </a:rPr>
              <a:t> 3.6 (1990): 641-650.</a:t>
            </a:r>
          </a:p>
          <a:p>
            <a:pPr marL="0" indent="0">
              <a:buNone/>
            </a:pPr>
            <a:r>
              <a:rPr lang="fr-FR" sz="1100">
                <a:latin typeface="Verdana"/>
                <a:ea typeface="Verdana"/>
                <a:cs typeface="Calibri"/>
              </a:rPr>
              <a:t>[8]</a:t>
            </a:r>
            <a:r>
              <a:rPr lang="en-US" sz="1100" dirty="0">
                <a:latin typeface="Verdana"/>
                <a:ea typeface="Verdana"/>
                <a:cs typeface="Verdana"/>
              </a:rPr>
              <a:t> </a:t>
            </a:r>
            <a:r>
              <a:rPr lang="en-US" sz="1100" err="1">
                <a:latin typeface="Verdana"/>
                <a:ea typeface="Verdana"/>
                <a:cs typeface="Verdana"/>
              </a:rPr>
              <a:t>Karpathy</a:t>
            </a:r>
            <a:r>
              <a:rPr lang="en-US" sz="1100">
                <a:latin typeface="Verdana"/>
                <a:ea typeface="Verdana"/>
                <a:cs typeface="Verdana"/>
              </a:rPr>
              <a:t>, Andrej, Armand </a:t>
            </a:r>
            <a:r>
              <a:rPr lang="en-US" sz="1100" err="1">
                <a:latin typeface="Verdana"/>
                <a:ea typeface="Verdana"/>
                <a:cs typeface="Verdana"/>
              </a:rPr>
              <a:t>Joulin</a:t>
            </a:r>
            <a:r>
              <a:rPr lang="en-US" sz="1100">
                <a:latin typeface="Verdana"/>
                <a:ea typeface="Verdana"/>
                <a:cs typeface="Verdana"/>
              </a:rPr>
              <a:t>, and Li F. Fei-Fei. Deep fragment embeddings for bidirectional image sentence mapping. </a:t>
            </a:r>
            <a:r>
              <a:rPr lang="en-US" sz="1100" i="1">
                <a:latin typeface="Verdana"/>
                <a:ea typeface="Verdana"/>
                <a:cs typeface="Verdana"/>
              </a:rPr>
              <a:t>Advances in neural information processing systems</a:t>
            </a:r>
            <a:r>
              <a:rPr lang="en-US" sz="1100">
                <a:latin typeface="Verdana"/>
                <a:ea typeface="Verdana"/>
                <a:cs typeface="Verdana"/>
              </a:rPr>
              <a:t>. 2014.</a:t>
            </a:r>
            <a:endParaRPr lang="en-US" sz="1100">
              <a:cs typeface="Calibri"/>
            </a:endParaRPr>
          </a:p>
          <a:p>
            <a:pPr marL="0" indent="0">
              <a:buNone/>
            </a:pPr>
            <a:endParaRPr lang="en-US">
              <a:cs typeface="Calibri"/>
            </a:endParaRPr>
          </a:p>
        </p:txBody>
      </p:sp>
      <p:sp>
        <p:nvSpPr>
          <p:cNvPr id="4" name="Espace réservé du numéro de diapositive 3"/>
          <p:cNvSpPr>
            <a:spLocks noGrp="1"/>
          </p:cNvSpPr>
          <p:nvPr>
            <p:ph type="sldNum" sz="quarter" idx="12"/>
          </p:nvPr>
        </p:nvSpPr>
        <p:spPr/>
        <p:txBody>
          <a:bodyPr/>
          <a:lstStyle/>
          <a:p>
            <a:fld id="{963B0023-0CED-47F7-85AE-654F0B232C29}" type="slidenum">
              <a:rPr lang="en-US" smtClean="0"/>
              <a:pPr/>
              <a:t>2</a:t>
            </a:fld>
            <a:endParaRPr lang="en-US"/>
          </a:p>
        </p:txBody>
      </p:sp>
    </p:spTree>
    <p:extLst>
      <p:ext uri="{BB962C8B-B14F-4D97-AF65-F5344CB8AC3E}">
        <p14:creationId xmlns:p14="http://schemas.microsoft.com/office/powerpoint/2010/main" val="403548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43E7-0DCE-654A-988B-433490B7ADD2}"/>
              </a:ext>
            </a:extLst>
          </p:cNvPr>
          <p:cNvSpPr>
            <a:spLocks noGrp="1"/>
          </p:cNvSpPr>
          <p:nvPr>
            <p:ph type="title"/>
          </p:nvPr>
        </p:nvSpPr>
        <p:spPr>
          <a:xfrm>
            <a:off x="385270" y="221455"/>
            <a:ext cx="8229600" cy="600075"/>
          </a:xfrm>
        </p:spPr>
        <p:txBody>
          <a:bodyPr>
            <a:normAutofit fontScale="90000"/>
          </a:bodyPr>
          <a:lstStyle/>
          <a:p>
            <a:r>
              <a:rPr lang="en-US" dirty="0"/>
              <a:t/>
            </a:r>
            <a:br>
              <a:rPr lang="en-US" dirty="0"/>
            </a:br>
            <a:r>
              <a:rPr lang="en-US" sz="3600">
                <a:latin typeface="Verdana"/>
                <a:ea typeface="Verdana"/>
                <a:cs typeface="Verdana"/>
              </a:rPr>
              <a:t>3.2 Evaluation</a:t>
            </a:r>
            <a:endParaRPr lang="en-US">
              <a:latin typeface="Verdana"/>
              <a:ea typeface="Verdana"/>
              <a:cs typeface="Verdana"/>
            </a:endParaRPr>
          </a:p>
        </p:txBody>
      </p:sp>
      <p:sp>
        <p:nvSpPr>
          <p:cNvPr id="3" name="Content Placeholder 2">
            <a:extLst>
              <a:ext uri="{FF2B5EF4-FFF2-40B4-BE49-F238E27FC236}">
                <a16:creationId xmlns:a16="http://schemas.microsoft.com/office/drawing/2014/main" id="{C6CBEB64-E4FB-0A4B-95B7-4222538AA17B}"/>
              </a:ext>
            </a:extLst>
          </p:cNvPr>
          <p:cNvSpPr>
            <a:spLocks noGrp="1"/>
          </p:cNvSpPr>
          <p:nvPr>
            <p:ph idx="1"/>
          </p:nvPr>
        </p:nvSpPr>
        <p:spPr>
          <a:xfrm>
            <a:off x="4493009" y="1052067"/>
            <a:ext cx="4651431" cy="3936398"/>
          </a:xfrm>
        </p:spPr>
        <p:txBody>
          <a:bodyPr vert="horz" lIns="68580" tIns="34290" rIns="68580" bIns="34290" rtlCol="0" anchor="t">
            <a:normAutofit/>
          </a:bodyPr>
          <a:lstStyle/>
          <a:p>
            <a:pPr fontAlgn="base"/>
            <a:r>
              <a:rPr lang="en-US" sz="2000" dirty="0">
                <a:latin typeface="Verdana"/>
                <a:ea typeface="Verdana"/>
                <a:cs typeface="Verdana"/>
              </a:rPr>
              <a:t>Image-Sentence Alignment Evaluation</a:t>
            </a:r>
            <a:endParaRPr lang="en-US" dirty="0"/>
          </a:p>
          <a:p>
            <a:pPr lvl="1" fontAlgn="base"/>
            <a:r>
              <a:rPr lang="en-US" dirty="0">
                <a:latin typeface="Verdana"/>
                <a:ea typeface="Verdana"/>
                <a:cs typeface="Verdana"/>
              </a:rPr>
              <a:t>​</a:t>
            </a:r>
            <a:r>
              <a:rPr lang="en-US" sz="1800" dirty="0" err="1">
                <a:latin typeface="Verdana"/>
                <a:ea typeface="Verdana"/>
                <a:cs typeface="Verdana"/>
              </a:rPr>
              <a:t>Recall@K</a:t>
            </a:r>
            <a:r>
              <a:rPr lang="en-US" sz="1800" dirty="0">
                <a:latin typeface="Verdana"/>
                <a:ea typeface="Verdana"/>
                <a:cs typeface="Verdana"/>
              </a:rPr>
              <a:t> measures the fraction of times a correct item was found among the top K results. </a:t>
            </a:r>
            <a:endParaRPr lang="en-US" sz="1800" dirty="0" smtClean="0">
              <a:latin typeface="Verdana"/>
              <a:ea typeface="Verdana"/>
              <a:cs typeface="Verdana"/>
            </a:endParaRPr>
          </a:p>
          <a:p>
            <a:pPr lvl="2" fontAlgn="base"/>
            <a:r>
              <a:rPr lang="en-US" sz="1600" dirty="0">
                <a:latin typeface="Verdana"/>
                <a:ea typeface="Verdana"/>
                <a:cs typeface="Verdana"/>
              </a:rPr>
              <a:t>Higher R@K is better</a:t>
            </a:r>
            <a:r>
              <a:rPr lang="en-US" sz="1600" dirty="0" smtClean="0">
                <a:latin typeface="Verdana"/>
                <a:ea typeface="Verdana"/>
                <a:cs typeface="Verdana"/>
              </a:rPr>
              <a:t>.</a:t>
            </a:r>
          </a:p>
          <a:p>
            <a:pPr lvl="1" fontAlgn="base"/>
            <a:r>
              <a:rPr lang="en-US" sz="1800" dirty="0" smtClean="0">
                <a:latin typeface="Verdana"/>
                <a:ea typeface="Verdana"/>
                <a:cs typeface="Verdana"/>
              </a:rPr>
              <a:t>Med r: Median </a:t>
            </a:r>
            <a:r>
              <a:rPr lang="en-US" sz="1800" dirty="0">
                <a:latin typeface="Verdana"/>
                <a:ea typeface="Verdana"/>
                <a:cs typeface="Verdana"/>
              </a:rPr>
              <a:t>rank </a:t>
            </a:r>
            <a:r>
              <a:rPr lang="en-US" sz="1800" dirty="0" smtClean="0">
                <a:latin typeface="Verdana"/>
                <a:ea typeface="Verdana"/>
                <a:cs typeface="Verdana"/>
              </a:rPr>
              <a:t>of </a:t>
            </a:r>
            <a:r>
              <a:rPr lang="en-US" sz="1800" dirty="0">
                <a:latin typeface="Verdana"/>
                <a:ea typeface="Verdana"/>
                <a:cs typeface="Verdana"/>
              </a:rPr>
              <a:t>the closest ground truth result in the list. </a:t>
            </a:r>
            <a:endParaRPr lang="en-US" sz="1800" dirty="0" smtClean="0">
              <a:latin typeface="Verdana"/>
              <a:ea typeface="Verdana"/>
              <a:cs typeface="Verdana"/>
            </a:endParaRPr>
          </a:p>
          <a:p>
            <a:pPr lvl="2" fontAlgn="base"/>
            <a:r>
              <a:rPr lang="en-US" sz="1600" dirty="0" smtClean="0">
                <a:latin typeface="Verdana"/>
                <a:ea typeface="Verdana"/>
                <a:cs typeface="Verdana"/>
              </a:rPr>
              <a:t>Lower </a:t>
            </a:r>
            <a:r>
              <a:rPr lang="en-US" sz="1600" dirty="0">
                <a:latin typeface="Verdana"/>
                <a:ea typeface="Verdana"/>
                <a:cs typeface="Verdana"/>
              </a:rPr>
              <a:t>Med r is </a:t>
            </a:r>
            <a:r>
              <a:rPr lang="en-US" sz="1600" dirty="0" smtClean="0">
                <a:latin typeface="Verdana"/>
                <a:ea typeface="Verdana"/>
                <a:cs typeface="Verdana"/>
              </a:rPr>
              <a:t>better.</a:t>
            </a:r>
            <a:endParaRPr lang="en-US" sz="1600" dirty="0"/>
          </a:p>
          <a:p>
            <a:pPr fontAlgn="base"/>
            <a:endParaRPr lang="en-US" dirty="0"/>
          </a:p>
          <a:p>
            <a:endParaRPr lang="en-US" dirty="0">
              <a:cs typeface="Calibri"/>
            </a:endParaRPr>
          </a:p>
        </p:txBody>
      </p:sp>
      <p:sp>
        <p:nvSpPr>
          <p:cNvPr id="5" name="Espace réservé du numéro de diapositive 4"/>
          <p:cNvSpPr>
            <a:spLocks noGrp="1"/>
          </p:cNvSpPr>
          <p:nvPr>
            <p:ph type="sldNum" sz="quarter" idx="12"/>
          </p:nvPr>
        </p:nvSpPr>
        <p:spPr/>
        <p:txBody>
          <a:bodyPr/>
          <a:lstStyle/>
          <a:p>
            <a:fld id="{963B0023-0CED-47F7-85AE-654F0B232C29}" type="slidenum">
              <a:rPr lang="en-US" smtClean="0"/>
              <a:pPr/>
              <a:t>20</a:t>
            </a:fld>
            <a:endParaRPr lang="en-US"/>
          </a:p>
        </p:txBody>
      </p:sp>
      <p:sp>
        <p:nvSpPr>
          <p:cNvPr id="7" name="Rectangle 6"/>
          <p:cNvSpPr/>
          <p:nvPr/>
        </p:nvSpPr>
        <p:spPr>
          <a:xfrm>
            <a:off x="938939" y="2936129"/>
            <a:ext cx="3048000" cy="215444"/>
          </a:xfrm>
          <a:prstGeom prst="rect">
            <a:avLst/>
          </a:prstGeom>
        </p:spPr>
        <p:txBody>
          <a:bodyPr wrap="square">
            <a:spAutoFit/>
          </a:bodyPr>
          <a:lstStyle/>
          <a:p>
            <a:r>
              <a:rPr lang="en-US" sz="800" dirty="0"/>
              <a:t>https://cs.stanford.edu/people/karpathy/cvpr2015.pdf</a:t>
            </a:r>
          </a:p>
        </p:txBody>
      </p:sp>
      <p:pic>
        <p:nvPicPr>
          <p:cNvPr id="6" name="Picture 8" descr="A screenshot of a cell phone&#10;&#10;Description generated with very high confidence">
            <a:extLst>
              <a:ext uri="{FF2B5EF4-FFF2-40B4-BE49-F238E27FC236}">
                <a16:creationId xmlns:a16="http://schemas.microsoft.com/office/drawing/2014/main" id="{8F7AB878-E7B2-4205-BD55-A4FCED8DA88B}"/>
              </a:ext>
            </a:extLst>
          </p:cNvPr>
          <p:cNvPicPr>
            <a:picLocks noChangeAspect="1"/>
          </p:cNvPicPr>
          <p:nvPr/>
        </p:nvPicPr>
        <p:blipFill>
          <a:blip r:embed="rId2"/>
          <a:stretch>
            <a:fillRect/>
          </a:stretch>
        </p:blipFill>
        <p:spPr>
          <a:xfrm>
            <a:off x="643181" y="1056589"/>
            <a:ext cx="3644038" cy="1858260"/>
          </a:xfrm>
          <a:prstGeom prst="rect">
            <a:avLst/>
          </a:prstGeom>
        </p:spPr>
      </p:pic>
      <p:pic>
        <p:nvPicPr>
          <p:cNvPr id="14" name="Picture 14" descr="A picture containing ground&#10;&#10;Description generated with high confidence">
            <a:extLst>
              <a:ext uri="{FF2B5EF4-FFF2-40B4-BE49-F238E27FC236}">
                <a16:creationId xmlns:a16="http://schemas.microsoft.com/office/drawing/2014/main" id="{021ECDD4-DD51-4F38-9E6C-20109B3E277E}"/>
              </a:ext>
            </a:extLst>
          </p:cNvPr>
          <p:cNvPicPr>
            <a:picLocks noChangeAspect="1"/>
          </p:cNvPicPr>
          <p:nvPr/>
        </p:nvPicPr>
        <p:blipFill>
          <a:blip r:embed="rId3"/>
          <a:stretch>
            <a:fillRect/>
          </a:stretch>
        </p:blipFill>
        <p:spPr>
          <a:xfrm>
            <a:off x="875656" y="3148033"/>
            <a:ext cx="3246894" cy="1520890"/>
          </a:xfrm>
          <a:prstGeom prst="rect">
            <a:avLst/>
          </a:prstGeom>
        </p:spPr>
      </p:pic>
      <p:sp>
        <p:nvSpPr>
          <p:cNvPr id="16" name="Rectangle 15">
            <a:extLst>
              <a:ext uri="{FF2B5EF4-FFF2-40B4-BE49-F238E27FC236}">
                <a16:creationId xmlns:a16="http://schemas.microsoft.com/office/drawing/2014/main" id="{7147DC45-982A-4905-9181-85249178EB54}"/>
              </a:ext>
            </a:extLst>
          </p:cNvPr>
          <p:cNvSpPr/>
          <p:nvPr/>
        </p:nvSpPr>
        <p:spPr>
          <a:xfrm>
            <a:off x="938938" y="4670001"/>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98434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43E7-0DCE-654A-988B-433490B7ADD2}"/>
              </a:ext>
            </a:extLst>
          </p:cNvPr>
          <p:cNvSpPr>
            <a:spLocks noGrp="1"/>
          </p:cNvSpPr>
          <p:nvPr>
            <p:ph type="title"/>
          </p:nvPr>
        </p:nvSpPr>
        <p:spPr>
          <a:xfrm>
            <a:off x="385270" y="221455"/>
            <a:ext cx="8229600" cy="600075"/>
          </a:xfrm>
        </p:spPr>
        <p:txBody>
          <a:bodyPr>
            <a:normAutofit fontScale="90000"/>
          </a:bodyPr>
          <a:lstStyle/>
          <a:p>
            <a:r>
              <a:rPr lang="en-US" dirty="0"/>
              <a:t/>
            </a:r>
            <a:br>
              <a:rPr lang="en-US" dirty="0"/>
            </a:br>
            <a:r>
              <a:rPr lang="en-US" sz="3600">
                <a:latin typeface="Verdana"/>
                <a:ea typeface="Verdana"/>
                <a:cs typeface="Verdana"/>
              </a:rPr>
              <a:t>3.2 Evaluation</a:t>
            </a:r>
            <a:endParaRPr lang="en-US">
              <a:latin typeface="Verdana"/>
              <a:ea typeface="Verdana"/>
              <a:cs typeface="Verdana"/>
            </a:endParaRPr>
          </a:p>
        </p:txBody>
      </p:sp>
      <p:sp>
        <p:nvSpPr>
          <p:cNvPr id="3" name="Content Placeholder 2">
            <a:extLst>
              <a:ext uri="{FF2B5EF4-FFF2-40B4-BE49-F238E27FC236}">
                <a16:creationId xmlns:a16="http://schemas.microsoft.com/office/drawing/2014/main" id="{C6CBEB64-E4FB-0A4B-95B7-4222538AA17B}"/>
              </a:ext>
            </a:extLst>
          </p:cNvPr>
          <p:cNvSpPr>
            <a:spLocks noGrp="1"/>
          </p:cNvSpPr>
          <p:nvPr>
            <p:ph idx="1"/>
          </p:nvPr>
        </p:nvSpPr>
        <p:spPr>
          <a:xfrm>
            <a:off x="385958" y="1129558"/>
            <a:ext cx="5174497" cy="3936398"/>
          </a:xfrm>
        </p:spPr>
        <p:txBody>
          <a:bodyPr vert="horz" lIns="68580" tIns="34290" rIns="68580" bIns="34290" rtlCol="0" anchor="t">
            <a:normAutofit/>
          </a:bodyPr>
          <a:lstStyle/>
          <a:p>
            <a:pPr marL="342900" indent="-342900" fontAlgn="base"/>
            <a:r>
              <a:rPr lang="en-US" sz="2000">
                <a:latin typeface="Verdana"/>
                <a:ea typeface="Verdana"/>
                <a:cs typeface="Verdana"/>
              </a:rPr>
              <a:t>Fulframe evaluation</a:t>
            </a:r>
            <a:endParaRPr lang="en-US"/>
          </a:p>
          <a:p>
            <a:pPr lvl="1" fontAlgn="base"/>
            <a:r>
              <a:rPr lang="en-US" sz="1600">
                <a:latin typeface="Verdana"/>
                <a:ea typeface="Verdana"/>
                <a:cs typeface="Verdana"/>
              </a:rPr>
              <a:t>B-n is BLEU score that uses up to n-grams. High is good in all columns.</a:t>
            </a:r>
            <a:endParaRPr lang="en-US" sz="1600"/>
          </a:p>
          <a:p>
            <a:pPr lvl="1" fontAlgn="base"/>
            <a:endParaRPr lang="en-US" sz="1600">
              <a:latin typeface="Verdana"/>
              <a:ea typeface="Verdana"/>
              <a:cs typeface="Verdana"/>
            </a:endParaRPr>
          </a:p>
          <a:p>
            <a:pPr marL="0" indent="0" fontAlgn="base">
              <a:buNone/>
            </a:pPr>
            <a:endParaRPr lang="en-US"/>
          </a:p>
          <a:p>
            <a:endParaRPr lang="en-US">
              <a:cs typeface="Calibri"/>
            </a:endParaRPr>
          </a:p>
        </p:txBody>
      </p:sp>
      <p:sp>
        <p:nvSpPr>
          <p:cNvPr id="5" name="Espace réservé du numéro de diapositive 4"/>
          <p:cNvSpPr>
            <a:spLocks noGrp="1"/>
          </p:cNvSpPr>
          <p:nvPr>
            <p:ph type="sldNum" sz="quarter" idx="12"/>
          </p:nvPr>
        </p:nvSpPr>
        <p:spPr/>
        <p:txBody>
          <a:bodyPr/>
          <a:lstStyle/>
          <a:p>
            <a:fld id="{963B0023-0CED-47F7-85AE-654F0B232C29}" type="slidenum">
              <a:rPr lang="en-US" smtClean="0"/>
              <a:pPr/>
              <a:t>21</a:t>
            </a:fld>
            <a:endParaRPr lang="en-US"/>
          </a:p>
        </p:txBody>
      </p:sp>
      <p:sp>
        <p:nvSpPr>
          <p:cNvPr id="7" name="Rectangle 6"/>
          <p:cNvSpPr/>
          <p:nvPr/>
        </p:nvSpPr>
        <p:spPr>
          <a:xfrm>
            <a:off x="1568558" y="4254415"/>
            <a:ext cx="3048000" cy="215444"/>
          </a:xfrm>
          <a:prstGeom prst="rect">
            <a:avLst/>
          </a:prstGeom>
        </p:spPr>
        <p:txBody>
          <a:bodyPr wrap="square">
            <a:spAutoFit/>
          </a:bodyPr>
          <a:lstStyle/>
          <a:p>
            <a:r>
              <a:rPr lang="en-US" sz="800"/>
              <a:t>https://cs.stanford.edu/people/karpathy/cvpr2015.pdf</a:t>
            </a:r>
          </a:p>
        </p:txBody>
      </p:sp>
      <p:pic>
        <p:nvPicPr>
          <p:cNvPr id="10" name="Picture 10" descr="A picture containing wall&#10;&#10;Description generated with very high confidence">
            <a:extLst>
              <a:ext uri="{FF2B5EF4-FFF2-40B4-BE49-F238E27FC236}">
                <a16:creationId xmlns:a16="http://schemas.microsoft.com/office/drawing/2014/main" id="{979E8FD3-CD54-4E79-AD19-9305CD746C16}"/>
              </a:ext>
            </a:extLst>
          </p:cNvPr>
          <p:cNvPicPr>
            <a:picLocks noChangeAspect="1"/>
          </p:cNvPicPr>
          <p:nvPr/>
        </p:nvPicPr>
        <p:blipFill>
          <a:blip r:embed="rId2"/>
          <a:stretch>
            <a:fillRect/>
          </a:stretch>
        </p:blipFill>
        <p:spPr>
          <a:xfrm>
            <a:off x="604437" y="2245616"/>
            <a:ext cx="5155120" cy="1872834"/>
          </a:xfrm>
          <a:prstGeom prst="rect">
            <a:avLst/>
          </a:prstGeom>
        </p:spPr>
      </p:pic>
      <p:pic>
        <p:nvPicPr>
          <p:cNvPr id="9" name="Picture 10" descr="A picture containing outdoor, building, person, man&#10;&#10;Description generated with high confidence">
            <a:extLst>
              <a:ext uri="{FF2B5EF4-FFF2-40B4-BE49-F238E27FC236}">
                <a16:creationId xmlns:a16="http://schemas.microsoft.com/office/drawing/2014/main" id="{16674D26-8E39-4703-8457-82A43A605A0F}"/>
              </a:ext>
            </a:extLst>
          </p:cNvPr>
          <p:cNvPicPr>
            <a:picLocks noChangeAspect="1"/>
          </p:cNvPicPr>
          <p:nvPr/>
        </p:nvPicPr>
        <p:blipFill>
          <a:blip r:embed="rId3"/>
          <a:stretch>
            <a:fillRect/>
          </a:stretch>
        </p:blipFill>
        <p:spPr>
          <a:xfrm>
            <a:off x="5854485" y="1220997"/>
            <a:ext cx="2743200" cy="2178438"/>
          </a:xfrm>
          <a:prstGeom prst="rect">
            <a:avLst/>
          </a:prstGeom>
        </p:spPr>
      </p:pic>
      <p:sp>
        <p:nvSpPr>
          <p:cNvPr id="13" name="Rectangle 12">
            <a:extLst>
              <a:ext uri="{FF2B5EF4-FFF2-40B4-BE49-F238E27FC236}">
                <a16:creationId xmlns:a16="http://schemas.microsoft.com/office/drawing/2014/main" id="{AD37417C-9160-4EA0-8E24-1153BDF5A780}"/>
              </a:ext>
            </a:extLst>
          </p:cNvPr>
          <p:cNvSpPr/>
          <p:nvPr/>
        </p:nvSpPr>
        <p:spPr>
          <a:xfrm>
            <a:off x="5762786" y="3527002"/>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1259977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43E7-0DCE-654A-988B-433490B7ADD2}"/>
              </a:ext>
            </a:extLst>
          </p:cNvPr>
          <p:cNvSpPr>
            <a:spLocks noGrp="1"/>
          </p:cNvSpPr>
          <p:nvPr>
            <p:ph type="title"/>
          </p:nvPr>
        </p:nvSpPr>
        <p:spPr>
          <a:xfrm>
            <a:off x="385270" y="221455"/>
            <a:ext cx="8229600" cy="600075"/>
          </a:xfrm>
        </p:spPr>
        <p:txBody>
          <a:bodyPr>
            <a:normAutofit fontScale="90000"/>
          </a:bodyPr>
          <a:lstStyle/>
          <a:p>
            <a:r>
              <a:rPr lang="en-US" dirty="0"/>
              <a:t/>
            </a:r>
            <a:br>
              <a:rPr lang="en-US" dirty="0"/>
            </a:br>
            <a:r>
              <a:rPr lang="en-US" sz="3600">
                <a:latin typeface="Verdana"/>
                <a:ea typeface="Verdana"/>
                <a:cs typeface="Verdana"/>
              </a:rPr>
              <a:t>3.2 Evaluation</a:t>
            </a:r>
            <a:endParaRPr lang="en-US">
              <a:latin typeface="Verdana"/>
              <a:ea typeface="Verdana"/>
              <a:cs typeface="Verdana"/>
            </a:endParaRPr>
          </a:p>
        </p:txBody>
      </p:sp>
      <p:sp>
        <p:nvSpPr>
          <p:cNvPr id="3" name="Content Placeholder 2">
            <a:extLst>
              <a:ext uri="{FF2B5EF4-FFF2-40B4-BE49-F238E27FC236}">
                <a16:creationId xmlns:a16="http://schemas.microsoft.com/office/drawing/2014/main" id="{C6CBEB64-E4FB-0A4B-95B7-4222538AA17B}"/>
              </a:ext>
            </a:extLst>
          </p:cNvPr>
          <p:cNvSpPr>
            <a:spLocks noGrp="1"/>
          </p:cNvSpPr>
          <p:nvPr>
            <p:ph idx="1"/>
          </p:nvPr>
        </p:nvSpPr>
        <p:spPr>
          <a:xfrm>
            <a:off x="385958" y="1129558"/>
            <a:ext cx="5174497" cy="3936398"/>
          </a:xfrm>
        </p:spPr>
        <p:txBody>
          <a:bodyPr vert="horz" lIns="68580" tIns="34290" rIns="68580" bIns="34290" rtlCol="0" anchor="t">
            <a:normAutofit/>
          </a:bodyPr>
          <a:lstStyle/>
          <a:p>
            <a:pPr marL="342900" indent="-342900" fontAlgn="base"/>
            <a:r>
              <a:rPr lang="en-US" sz="2000">
                <a:latin typeface="Verdana"/>
                <a:ea typeface="Verdana"/>
                <a:cs typeface="Verdana"/>
              </a:rPr>
              <a:t>Region evaluation </a:t>
            </a:r>
          </a:p>
          <a:p>
            <a:pPr lvl="1" fontAlgn="base"/>
            <a:r>
              <a:rPr lang="en-US" sz="1600">
                <a:latin typeface="Verdana"/>
                <a:ea typeface="Verdana"/>
                <a:cs typeface="Verdana"/>
              </a:rPr>
              <a:t>BLEU score evaluation of image region annotations. High is good in all column.</a:t>
            </a:r>
            <a:endParaRPr lang="en-US" sz="1600"/>
          </a:p>
          <a:p>
            <a:pPr lvl="1" fontAlgn="base"/>
            <a:endParaRPr lang="en-US" sz="1600"/>
          </a:p>
        </p:txBody>
      </p:sp>
      <p:sp>
        <p:nvSpPr>
          <p:cNvPr id="5" name="Espace réservé du numéro de diapositive 4"/>
          <p:cNvSpPr>
            <a:spLocks noGrp="1"/>
          </p:cNvSpPr>
          <p:nvPr>
            <p:ph type="sldNum" sz="quarter" idx="12"/>
          </p:nvPr>
        </p:nvSpPr>
        <p:spPr/>
        <p:txBody>
          <a:bodyPr/>
          <a:lstStyle/>
          <a:p>
            <a:fld id="{963B0023-0CED-47F7-85AE-654F0B232C29}" type="slidenum">
              <a:rPr lang="en-US" smtClean="0"/>
              <a:pPr/>
              <a:t>22</a:t>
            </a:fld>
            <a:endParaRPr lang="en-US"/>
          </a:p>
        </p:txBody>
      </p:sp>
      <p:sp>
        <p:nvSpPr>
          <p:cNvPr id="7" name="Rectangle 6"/>
          <p:cNvSpPr/>
          <p:nvPr/>
        </p:nvSpPr>
        <p:spPr>
          <a:xfrm>
            <a:off x="1762286" y="4030698"/>
            <a:ext cx="3048000" cy="215444"/>
          </a:xfrm>
          <a:prstGeom prst="rect">
            <a:avLst/>
          </a:prstGeom>
        </p:spPr>
        <p:txBody>
          <a:bodyPr wrap="square">
            <a:spAutoFit/>
          </a:bodyPr>
          <a:lstStyle/>
          <a:p>
            <a:r>
              <a:rPr lang="en-US" sz="800"/>
              <a:t>https://cs.stanford.edu/people/karpathy/cvpr2015.pdf</a:t>
            </a:r>
          </a:p>
        </p:txBody>
      </p:sp>
      <p:pic>
        <p:nvPicPr>
          <p:cNvPr id="12" name="Picture 12" descr="A screenshot of a cell phone&#10;&#10;Description generated with very high confidence">
            <a:extLst>
              <a:ext uri="{FF2B5EF4-FFF2-40B4-BE49-F238E27FC236}">
                <a16:creationId xmlns:a16="http://schemas.microsoft.com/office/drawing/2014/main" id="{0F6C7BA0-F5E0-46DA-A0CE-0AE7DF7E883A}"/>
              </a:ext>
            </a:extLst>
          </p:cNvPr>
          <p:cNvPicPr>
            <a:picLocks noChangeAspect="1"/>
          </p:cNvPicPr>
          <p:nvPr/>
        </p:nvPicPr>
        <p:blipFill>
          <a:blip r:embed="rId2"/>
          <a:stretch>
            <a:fillRect/>
          </a:stretch>
        </p:blipFill>
        <p:spPr>
          <a:xfrm>
            <a:off x="585060" y="2324792"/>
            <a:ext cx="4912962" cy="1549741"/>
          </a:xfrm>
          <a:prstGeom prst="rect">
            <a:avLst/>
          </a:prstGeom>
        </p:spPr>
      </p:pic>
      <p:pic>
        <p:nvPicPr>
          <p:cNvPr id="4" name="Picture 7" descr="A close up of a road&#10;&#10;Description generated with very high confidence">
            <a:extLst>
              <a:ext uri="{FF2B5EF4-FFF2-40B4-BE49-F238E27FC236}">
                <a16:creationId xmlns:a16="http://schemas.microsoft.com/office/drawing/2014/main" id="{A0953060-FC71-490D-ACA2-C8E910C1DF91}"/>
              </a:ext>
            </a:extLst>
          </p:cNvPr>
          <p:cNvPicPr>
            <a:picLocks noChangeAspect="1"/>
          </p:cNvPicPr>
          <p:nvPr/>
        </p:nvPicPr>
        <p:blipFill>
          <a:blip r:embed="rId3"/>
          <a:stretch>
            <a:fillRect/>
          </a:stretch>
        </p:blipFill>
        <p:spPr>
          <a:xfrm>
            <a:off x="5893230" y="1790795"/>
            <a:ext cx="2743200" cy="1775012"/>
          </a:xfrm>
          <a:prstGeom prst="rect">
            <a:avLst/>
          </a:prstGeom>
        </p:spPr>
      </p:pic>
      <p:sp>
        <p:nvSpPr>
          <p:cNvPr id="11" name="Rectangle 10">
            <a:extLst>
              <a:ext uri="{FF2B5EF4-FFF2-40B4-BE49-F238E27FC236}">
                <a16:creationId xmlns:a16="http://schemas.microsoft.com/office/drawing/2014/main" id="{7D66FED0-A453-4019-9671-2ACD71323981}"/>
              </a:ext>
            </a:extLst>
          </p:cNvPr>
          <p:cNvSpPr/>
          <p:nvPr/>
        </p:nvSpPr>
        <p:spPr>
          <a:xfrm>
            <a:off x="5743412" y="3662613"/>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900306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43E7-0DCE-654A-988B-433490B7ADD2}"/>
              </a:ext>
            </a:extLst>
          </p:cNvPr>
          <p:cNvSpPr>
            <a:spLocks noGrp="1"/>
          </p:cNvSpPr>
          <p:nvPr>
            <p:ph type="title"/>
          </p:nvPr>
        </p:nvSpPr>
        <p:spPr/>
        <p:txBody>
          <a:bodyPr>
            <a:normAutofit fontScale="90000"/>
          </a:bodyPr>
          <a:lstStyle/>
          <a:p>
            <a:r>
              <a:rPr lang="en-US"/>
              <a:t/>
            </a:r>
            <a:br>
              <a:rPr lang="en-US"/>
            </a:br>
            <a:endParaRPr lang="en-US"/>
          </a:p>
        </p:txBody>
      </p:sp>
      <p:sp>
        <p:nvSpPr>
          <p:cNvPr id="3" name="Content Placeholder 2">
            <a:extLst>
              <a:ext uri="{FF2B5EF4-FFF2-40B4-BE49-F238E27FC236}">
                <a16:creationId xmlns:a16="http://schemas.microsoft.com/office/drawing/2014/main" id="{C6CBEB64-E4FB-0A4B-95B7-4222538AA17B}"/>
              </a:ext>
            </a:extLst>
          </p:cNvPr>
          <p:cNvSpPr>
            <a:spLocks noGrp="1"/>
          </p:cNvSpPr>
          <p:nvPr>
            <p:ph idx="1"/>
          </p:nvPr>
        </p:nvSpPr>
        <p:spPr>
          <a:xfrm>
            <a:off x="386716" y="1361390"/>
            <a:ext cx="4678926" cy="3263504"/>
          </a:xfrm>
        </p:spPr>
        <p:txBody>
          <a:bodyPr vert="horz" lIns="68580" tIns="34290" rIns="68580" bIns="34290" rtlCol="0" anchor="t">
            <a:normAutofit lnSpcReduction="10000"/>
          </a:bodyPr>
          <a:lstStyle/>
          <a:p>
            <a:pPr fontAlgn="base"/>
            <a:r>
              <a:rPr lang="en-US" dirty="0">
                <a:latin typeface="Verdana"/>
                <a:ea typeface="Verdana"/>
                <a:cs typeface="Verdana"/>
              </a:rPr>
              <a:t>High quality results</a:t>
            </a:r>
          </a:p>
          <a:p>
            <a:pPr fontAlgn="base"/>
            <a:r>
              <a:rPr lang="en-US" dirty="0">
                <a:latin typeface="Verdana"/>
                <a:ea typeface="Verdana"/>
                <a:cs typeface="Verdana"/>
              </a:rPr>
              <a:t>Limitations​</a:t>
            </a:r>
            <a:endParaRPr lang="en-US" dirty="0"/>
          </a:p>
          <a:p>
            <a:pPr lvl="1" fontAlgn="base"/>
            <a:r>
              <a:rPr lang="en-US" sz="1800" dirty="0">
                <a:latin typeface="Verdana"/>
                <a:ea typeface="Verdana"/>
                <a:cs typeface="Verdana"/>
              </a:rPr>
              <a:t>The sentences </a:t>
            </a:r>
            <a:r>
              <a:rPr lang="en-US" sz="1800" dirty="0" smtClean="0">
                <a:latin typeface="Verdana"/>
                <a:ea typeface="Verdana"/>
                <a:cs typeface="Verdana"/>
              </a:rPr>
              <a:t>generated </a:t>
            </a:r>
            <a:r>
              <a:rPr lang="en-US" sz="1800" dirty="0">
                <a:latin typeface="Verdana"/>
                <a:ea typeface="Verdana"/>
                <a:cs typeface="Verdana"/>
              </a:rPr>
              <a:t>from image samples with similar components are not very different.​</a:t>
            </a:r>
          </a:p>
          <a:p>
            <a:pPr lvl="2" fontAlgn="base">
              <a:buFont typeface="Arial" pitchFamily="2" charset="2"/>
              <a:buChar char="•"/>
            </a:pPr>
            <a:r>
              <a:rPr lang="en-US" sz="1600" dirty="0">
                <a:latin typeface="Verdana"/>
                <a:ea typeface="Verdana"/>
                <a:cs typeface="Verdana"/>
              </a:rPr>
              <a:t>The corresponding subtitles for those images are "Giraffe standing next to the tree.“</a:t>
            </a:r>
          </a:p>
          <a:p>
            <a:pPr lvl="2" fontAlgn="base">
              <a:buFont typeface="Arial" pitchFamily="2" charset="2"/>
              <a:buChar char="•"/>
            </a:pPr>
            <a:r>
              <a:rPr lang="en-US" sz="1600" dirty="0">
                <a:latin typeface="Verdana"/>
                <a:ea typeface="Verdana"/>
                <a:cs typeface="Verdana"/>
              </a:rPr>
              <a:t>The model can only generate a description of one input array of pixels at a fixed resolution.</a:t>
            </a:r>
          </a:p>
          <a:p>
            <a:endParaRPr lang="en-US" dirty="0">
              <a:cs typeface="Calibri"/>
            </a:endParaRPr>
          </a:p>
        </p:txBody>
      </p:sp>
      <p:pic>
        <p:nvPicPr>
          <p:cNvPr id="8" name="Picture 8" descr="A giraffe standing in a grassy area&#10;&#10;Description generated with very high confidence">
            <a:extLst>
              <a:ext uri="{FF2B5EF4-FFF2-40B4-BE49-F238E27FC236}">
                <a16:creationId xmlns:a16="http://schemas.microsoft.com/office/drawing/2014/main" id="{FFE87598-6790-437A-AFD9-C18104253961}"/>
              </a:ext>
            </a:extLst>
          </p:cNvPr>
          <p:cNvPicPr>
            <a:picLocks noChangeAspect="1"/>
          </p:cNvPicPr>
          <p:nvPr/>
        </p:nvPicPr>
        <p:blipFill>
          <a:blip r:embed="rId3"/>
          <a:stretch>
            <a:fillRect/>
          </a:stretch>
        </p:blipFill>
        <p:spPr>
          <a:xfrm>
            <a:off x="5497462" y="1272122"/>
            <a:ext cx="3154311" cy="2497860"/>
          </a:xfrm>
          <a:prstGeom prst="rect">
            <a:avLst/>
          </a:prstGeom>
        </p:spPr>
      </p:pic>
      <p:sp>
        <p:nvSpPr>
          <p:cNvPr id="10" name="TextBox 9">
            <a:extLst>
              <a:ext uri="{FF2B5EF4-FFF2-40B4-BE49-F238E27FC236}">
                <a16:creationId xmlns:a16="http://schemas.microsoft.com/office/drawing/2014/main" id="{96F835AA-3AC1-4687-AAD3-58739305A5A7}"/>
              </a:ext>
            </a:extLst>
          </p:cNvPr>
          <p:cNvSpPr txBox="1"/>
          <p:nvPr/>
        </p:nvSpPr>
        <p:spPr>
          <a:xfrm>
            <a:off x="5497460" y="3876351"/>
            <a:ext cx="3341739" cy="1923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800"/>
              <a:t>https://www.oreilly.com/learning/caption-this-with-tensorflow</a:t>
            </a:r>
          </a:p>
        </p:txBody>
      </p:sp>
      <p:sp>
        <p:nvSpPr>
          <p:cNvPr id="9" name="Title 1">
            <a:extLst>
              <a:ext uri="{FF2B5EF4-FFF2-40B4-BE49-F238E27FC236}">
                <a16:creationId xmlns:a16="http://schemas.microsoft.com/office/drawing/2014/main" id="{1C7F43E7-0DCE-654A-988B-433490B7ADD2}"/>
              </a:ext>
            </a:extLst>
          </p:cNvPr>
          <p:cNvSpPr txBox="1">
            <a:spLocks/>
          </p:cNvSpPr>
          <p:nvPr/>
        </p:nvSpPr>
        <p:spPr>
          <a:xfrm>
            <a:off x="385270" y="221455"/>
            <a:ext cx="8229600" cy="6000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
            </a:r>
            <a:br>
              <a:rPr lang="en-US"/>
            </a:br>
            <a:r>
              <a:rPr lang="en-US" smtClean="0">
                <a:latin typeface="Verdana"/>
                <a:ea typeface="Verdana"/>
                <a:cs typeface="Verdana"/>
              </a:rPr>
              <a:t>Conclusions</a:t>
            </a:r>
            <a:endParaRPr lang="en-US"/>
          </a:p>
        </p:txBody>
      </p:sp>
      <p:sp>
        <p:nvSpPr>
          <p:cNvPr id="4" name="Espace réservé du numéro de diapositive 3"/>
          <p:cNvSpPr>
            <a:spLocks noGrp="1"/>
          </p:cNvSpPr>
          <p:nvPr>
            <p:ph type="sldNum" sz="quarter" idx="12"/>
          </p:nvPr>
        </p:nvSpPr>
        <p:spPr/>
        <p:txBody>
          <a:bodyPr/>
          <a:lstStyle/>
          <a:p>
            <a:fld id="{963B0023-0CED-47F7-85AE-654F0B232C29}" type="slidenum">
              <a:rPr lang="en-US" smtClean="0"/>
              <a:pPr/>
              <a:t>23</a:t>
            </a:fld>
            <a:endParaRPr lang="en-US"/>
          </a:p>
        </p:txBody>
      </p:sp>
    </p:spTree>
    <p:extLst>
      <p:ext uri="{BB962C8B-B14F-4D97-AF65-F5344CB8AC3E}">
        <p14:creationId xmlns:p14="http://schemas.microsoft.com/office/powerpoint/2010/main" val="377306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922015-88EA-4D33-BB88-584EB3DCF64A}"/>
              </a:ext>
            </a:extLst>
          </p:cNvPr>
          <p:cNvSpPr txBox="1">
            <a:spLocks/>
          </p:cNvSpPr>
          <p:nvPr/>
        </p:nvSpPr>
        <p:spPr>
          <a:xfrm>
            <a:off x="5025" y="6818"/>
            <a:ext cx="9131438" cy="5124659"/>
          </a:xfrm>
          <a:prstGeom prst="rect">
            <a:avLst/>
          </a:prstGeom>
        </p:spPr>
        <p:txBody>
          <a:bodyPr lIns="68580" tIns="34290" rIns="68580" bIns="34290" anchor="t"/>
          <a:lst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500">
              <a:solidFill>
                <a:schemeClr val="bg1"/>
              </a:solidFill>
            </a:endParaRPr>
          </a:p>
          <a:p>
            <a:pPr algn="ctr"/>
            <a:endParaRPr lang="en-US" sz="4500">
              <a:solidFill>
                <a:schemeClr val="bg1"/>
              </a:solidFill>
            </a:endParaRPr>
          </a:p>
          <a:p>
            <a:pPr algn="ctr"/>
            <a:endParaRPr lang="en-US" sz="4500">
              <a:solidFill>
                <a:schemeClr val="bg1"/>
              </a:solidFill>
              <a:latin typeface="Verdana"/>
              <a:ea typeface="Verdana"/>
              <a:cs typeface="Verdana"/>
            </a:endParaRPr>
          </a:p>
          <a:p>
            <a:pPr algn="ctr"/>
            <a:r>
              <a:rPr lang="en-US" sz="4500">
                <a:solidFill>
                  <a:schemeClr val="bg1"/>
                </a:solidFill>
                <a:latin typeface="Verdana"/>
                <a:ea typeface="Verdana"/>
                <a:cs typeface="Verdana"/>
              </a:rPr>
              <a:t>Thank You!</a:t>
            </a:r>
            <a:endParaRPr lang="en-US" sz="4500">
              <a:solidFill>
                <a:schemeClr val="bg1"/>
              </a:solidFill>
            </a:endParaRPr>
          </a:p>
        </p:txBody>
      </p:sp>
    </p:spTree>
    <p:extLst>
      <p:ext uri="{BB962C8B-B14F-4D97-AF65-F5344CB8AC3E}">
        <p14:creationId xmlns:p14="http://schemas.microsoft.com/office/powerpoint/2010/main" val="111585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69D8-390E-48E4-B858-BD1B870DFAB1}"/>
              </a:ext>
            </a:extLst>
          </p:cNvPr>
          <p:cNvSpPr>
            <a:spLocks noGrp="1"/>
          </p:cNvSpPr>
          <p:nvPr>
            <p:ph type="title"/>
          </p:nvPr>
        </p:nvSpPr>
        <p:spPr>
          <a:xfrm>
            <a:off x="457200" y="217884"/>
            <a:ext cx="8686800" cy="601266"/>
          </a:xfrm>
        </p:spPr>
        <p:txBody>
          <a:bodyPr/>
          <a:lstStyle/>
          <a:p>
            <a:r>
              <a:rPr lang="en-US">
                <a:latin typeface="Verdana"/>
                <a:ea typeface="Verdana"/>
                <a:cs typeface="Verdana"/>
              </a:rPr>
              <a:t>Outline</a:t>
            </a:r>
          </a:p>
        </p:txBody>
      </p:sp>
      <p:sp>
        <p:nvSpPr>
          <p:cNvPr id="3" name="Content Placeholder 2">
            <a:extLst>
              <a:ext uri="{FF2B5EF4-FFF2-40B4-BE49-F238E27FC236}">
                <a16:creationId xmlns:a16="http://schemas.microsoft.com/office/drawing/2014/main" id="{48E4550D-24D8-40D2-B922-E16821CB3B52}"/>
              </a:ext>
            </a:extLst>
          </p:cNvPr>
          <p:cNvSpPr>
            <a:spLocks noGrp="1"/>
          </p:cNvSpPr>
          <p:nvPr>
            <p:ph idx="1"/>
          </p:nvPr>
        </p:nvSpPr>
        <p:spPr>
          <a:xfrm>
            <a:off x="460853" y="1290931"/>
            <a:ext cx="3943350" cy="3263504"/>
          </a:xfrm>
        </p:spPr>
        <p:txBody>
          <a:bodyPr vert="horz" lIns="68580" tIns="34290" rIns="68580" bIns="34290" rtlCol="0" anchor="t">
            <a:normAutofit fontScale="92500" lnSpcReduction="10000"/>
          </a:bodyPr>
          <a:lstStyle/>
          <a:p>
            <a:pPr marL="457200" indent="-457200">
              <a:buFont typeface="+mj-lt"/>
              <a:buAutoNum type="arabicPeriod"/>
            </a:pPr>
            <a:r>
              <a:rPr lang="en-US">
                <a:latin typeface="Verdana"/>
                <a:ea typeface="Verdana"/>
                <a:cs typeface="Calibri"/>
              </a:rPr>
              <a:t>Describe objects of the image</a:t>
            </a:r>
          </a:p>
          <a:p>
            <a:pPr lvl="1"/>
            <a:r>
              <a:rPr lang="en-US">
                <a:cs typeface="Calibri"/>
              </a:rPr>
              <a:t>Find the objects in the image</a:t>
            </a:r>
          </a:p>
          <a:p>
            <a:pPr lvl="1"/>
            <a:r>
              <a:rPr lang="en-US">
                <a:latin typeface="Verdana"/>
                <a:ea typeface="Verdana"/>
                <a:cs typeface="Calibri"/>
              </a:rPr>
              <a:t>Describe these objects and their interactions</a:t>
            </a:r>
          </a:p>
          <a:p>
            <a:pPr marL="457200" indent="-457200">
              <a:buFont typeface="+mj-lt"/>
              <a:buAutoNum type="arabicPeriod"/>
            </a:pPr>
            <a:r>
              <a:rPr lang="en-US">
                <a:latin typeface="Verdana"/>
                <a:ea typeface="Verdana"/>
                <a:cs typeface="Calibri"/>
              </a:rPr>
              <a:t>Generate a sentence to describe the entire image</a:t>
            </a:r>
          </a:p>
          <a:p>
            <a:pPr marL="457200" indent="-457200">
              <a:buFont typeface="+mj-lt"/>
              <a:buAutoNum type="arabicPeriod"/>
            </a:pPr>
            <a:r>
              <a:rPr lang="en-US">
                <a:latin typeface="Verdana"/>
                <a:ea typeface="Verdana"/>
                <a:cs typeface="Calibri"/>
              </a:rPr>
              <a:t>Training and evaluation</a:t>
            </a:r>
          </a:p>
        </p:txBody>
      </p:sp>
      <p:pic>
        <p:nvPicPr>
          <p:cNvPr id="5" name="Picture 4">
            <a:extLst>
              <a:ext uri="{FF2B5EF4-FFF2-40B4-BE49-F238E27FC236}">
                <a16:creationId xmlns:a16="http://schemas.microsoft.com/office/drawing/2014/main" id="{7E3E4F86-6473-2A4E-8D97-97C9626E59BE}"/>
              </a:ext>
            </a:extLst>
          </p:cNvPr>
          <p:cNvPicPr>
            <a:picLocks noChangeAspect="1"/>
          </p:cNvPicPr>
          <p:nvPr/>
        </p:nvPicPr>
        <p:blipFill>
          <a:blip r:embed="rId3"/>
          <a:stretch>
            <a:fillRect/>
          </a:stretch>
        </p:blipFill>
        <p:spPr>
          <a:xfrm>
            <a:off x="4769360" y="1024643"/>
            <a:ext cx="4222240" cy="3528307"/>
          </a:xfrm>
          <a:prstGeom prst="rect">
            <a:avLst/>
          </a:prstGeom>
        </p:spPr>
      </p:pic>
      <p:sp>
        <p:nvSpPr>
          <p:cNvPr id="4" name="Espace réservé du numéro de diapositive 3"/>
          <p:cNvSpPr>
            <a:spLocks noGrp="1"/>
          </p:cNvSpPr>
          <p:nvPr>
            <p:ph type="sldNum" sz="quarter" idx="12"/>
          </p:nvPr>
        </p:nvSpPr>
        <p:spPr/>
        <p:txBody>
          <a:bodyPr/>
          <a:lstStyle/>
          <a:p>
            <a:fld id="{963B0023-0CED-47F7-85AE-654F0B232C29}" type="slidenum">
              <a:rPr lang="en-US" smtClean="0"/>
              <a:pPr/>
              <a:t>3</a:t>
            </a:fld>
            <a:endParaRPr lang="en-US"/>
          </a:p>
        </p:txBody>
      </p:sp>
      <p:sp>
        <p:nvSpPr>
          <p:cNvPr id="6" name="Rectangle 5"/>
          <p:cNvSpPr/>
          <p:nvPr/>
        </p:nvSpPr>
        <p:spPr>
          <a:xfrm>
            <a:off x="5356480" y="4565065"/>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363559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69D8-390E-48E4-B858-BD1B870DFAB1}"/>
              </a:ext>
            </a:extLst>
          </p:cNvPr>
          <p:cNvSpPr>
            <a:spLocks noGrp="1"/>
          </p:cNvSpPr>
          <p:nvPr>
            <p:ph type="title"/>
          </p:nvPr>
        </p:nvSpPr>
        <p:spPr>
          <a:xfrm>
            <a:off x="495300" y="217884"/>
            <a:ext cx="7886700" cy="601266"/>
          </a:xfrm>
        </p:spPr>
        <p:txBody>
          <a:bodyPr/>
          <a:lstStyle/>
          <a:p>
            <a:r>
              <a:rPr lang="en-US">
                <a:latin typeface="Verdana"/>
                <a:ea typeface="Verdana"/>
                <a:cs typeface="Calibri Light"/>
              </a:rPr>
              <a:t>1. Describe objects</a:t>
            </a:r>
            <a:endParaRPr lang="en-US"/>
          </a:p>
        </p:txBody>
      </p:sp>
      <p:sp>
        <p:nvSpPr>
          <p:cNvPr id="3" name="Content Placeholder 2">
            <a:extLst>
              <a:ext uri="{FF2B5EF4-FFF2-40B4-BE49-F238E27FC236}">
                <a16:creationId xmlns:a16="http://schemas.microsoft.com/office/drawing/2014/main" id="{48E4550D-24D8-40D2-B922-E16821CB3B52}"/>
              </a:ext>
            </a:extLst>
          </p:cNvPr>
          <p:cNvSpPr>
            <a:spLocks noGrp="1"/>
          </p:cNvSpPr>
          <p:nvPr>
            <p:ph idx="1"/>
          </p:nvPr>
        </p:nvSpPr>
        <p:spPr>
          <a:xfrm>
            <a:off x="376564" y="1245035"/>
            <a:ext cx="8134350" cy="3263504"/>
          </a:xfrm>
        </p:spPr>
        <p:txBody>
          <a:bodyPr vert="horz" lIns="68580" tIns="34290" rIns="68580" bIns="34290" rtlCol="0" anchor="t">
            <a:normAutofit/>
          </a:bodyPr>
          <a:lstStyle/>
          <a:p>
            <a:r>
              <a:rPr lang="en-US" sz="2000" b="1">
                <a:latin typeface="Verdana"/>
                <a:ea typeface="Verdana"/>
                <a:cs typeface="Calibri"/>
              </a:rPr>
              <a:t>Input: </a:t>
            </a:r>
            <a:r>
              <a:rPr lang="en-US" sz="2000">
                <a:latin typeface="Verdana"/>
                <a:ea typeface="Verdana"/>
                <a:cs typeface="Calibri"/>
              </a:rPr>
              <a:t>set of images and text descriptions</a:t>
            </a:r>
          </a:p>
          <a:p>
            <a:r>
              <a:rPr lang="en-US" sz="2000">
                <a:latin typeface="Verdana"/>
                <a:ea typeface="Verdana"/>
                <a:cs typeface="Calibri"/>
              </a:rPr>
              <a:t>Train a model that assigns words to objects in images</a:t>
            </a:r>
            <a:endParaRPr lang="en-US" sz="2000" b="1">
              <a:latin typeface="Verdana"/>
              <a:ea typeface="Verdana"/>
              <a:cs typeface="Calibri"/>
            </a:endParaRPr>
          </a:p>
          <a:p>
            <a:r>
              <a:rPr lang="en-US" sz="2000" b="1">
                <a:latin typeface="Verdana"/>
                <a:ea typeface="Verdana"/>
                <a:cs typeface="Calibri"/>
              </a:rPr>
              <a:t>Step 1: </a:t>
            </a:r>
            <a:r>
              <a:rPr lang="en-US" sz="2000">
                <a:latin typeface="Verdana"/>
                <a:ea typeface="Verdana"/>
                <a:cs typeface="Calibri"/>
              </a:rPr>
              <a:t>get the objects out of the image and represent them by a vector</a:t>
            </a:r>
          </a:p>
          <a:p>
            <a:r>
              <a:rPr lang="en-US" sz="2000" b="1">
                <a:latin typeface="Verdana"/>
                <a:ea typeface="Verdana"/>
                <a:cs typeface="Calibri"/>
              </a:rPr>
              <a:t>Step 2: </a:t>
            </a:r>
            <a:r>
              <a:rPr lang="en-US" sz="2000">
                <a:latin typeface="Verdana"/>
                <a:ea typeface="Verdana"/>
                <a:cs typeface="Calibri"/>
              </a:rPr>
              <a:t>represent each word of the sentence by another vector and align words to objects</a:t>
            </a:r>
            <a:endParaRPr lang="en-US" sz="2000" b="1">
              <a:latin typeface="Verdana"/>
              <a:ea typeface="Verdana"/>
              <a:cs typeface="Calibri"/>
            </a:endParaRPr>
          </a:p>
        </p:txBody>
      </p:sp>
      <p:sp>
        <p:nvSpPr>
          <p:cNvPr id="4" name="Espace réservé du numéro de diapositive 3"/>
          <p:cNvSpPr>
            <a:spLocks noGrp="1"/>
          </p:cNvSpPr>
          <p:nvPr>
            <p:ph type="sldNum" sz="quarter" idx="12"/>
          </p:nvPr>
        </p:nvSpPr>
        <p:spPr/>
        <p:txBody>
          <a:bodyPr/>
          <a:lstStyle/>
          <a:p>
            <a:fld id="{963B0023-0CED-47F7-85AE-654F0B232C29}" type="slidenum">
              <a:rPr lang="en-US" smtClean="0"/>
              <a:pPr/>
              <a:t>4</a:t>
            </a:fld>
            <a:endParaRPr lang="en-US"/>
          </a:p>
        </p:txBody>
      </p:sp>
      <p:pic>
        <p:nvPicPr>
          <p:cNvPr id="9" name="Picture 4" descr="A screenshot of a social media post&#10;&#10;Description generated with very high confidence">
            <a:extLst>
              <a:ext uri="{FF2B5EF4-FFF2-40B4-BE49-F238E27FC236}">
                <a16:creationId xmlns:a16="http://schemas.microsoft.com/office/drawing/2014/main" id="{7958E14C-0A2B-204D-B5EB-CE5F5A5CF63B}"/>
              </a:ext>
            </a:extLst>
          </p:cNvPr>
          <p:cNvPicPr>
            <a:picLocks noChangeAspect="1"/>
          </p:cNvPicPr>
          <p:nvPr/>
        </p:nvPicPr>
        <p:blipFill>
          <a:blip r:embed="rId3"/>
          <a:stretch>
            <a:fillRect/>
          </a:stretch>
        </p:blipFill>
        <p:spPr>
          <a:xfrm>
            <a:off x="1300903" y="3588324"/>
            <a:ext cx="6703936" cy="1193226"/>
          </a:xfrm>
          <a:prstGeom prst="rect">
            <a:avLst/>
          </a:prstGeom>
        </p:spPr>
      </p:pic>
      <p:sp>
        <p:nvSpPr>
          <p:cNvPr id="10" name="Rectangle 9"/>
          <p:cNvSpPr/>
          <p:nvPr/>
        </p:nvSpPr>
        <p:spPr>
          <a:xfrm>
            <a:off x="3124200" y="4718506"/>
            <a:ext cx="3048000" cy="215444"/>
          </a:xfrm>
          <a:prstGeom prst="rect">
            <a:avLst/>
          </a:prstGeom>
        </p:spPr>
        <p:txBody>
          <a:bodyPr wrap="square">
            <a:spAutoFit/>
          </a:bodyPr>
          <a:lstStyle/>
          <a:p>
            <a:r>
              <a:rPr lang="en-US" sz="800"/>
              <a:t>https://cs.stanford.edu/people/karpathy/cvpr2015.pdf</a:t>
            </a:r>
          </a:p>
        </p:txBody>
      </p:sp>
    </p:spTree>
    <p:extLst>
      <p:ext uri="{BB962C8B-B14F-4D97-AF65-F5344CB8AC3E}">
        <p14:creationId xmlns:p14="http://schemas.microsoft.com/office/powerpoint/2010/main" val="2806675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66A0-9F8C-4E39-A566-BD33A81AF2CD}"/>
              </a:ext>
            </a:extLst>
          </p:cNvPr>
          <p:cNvSpPr>
            <a:spLocks noGrp="1"/>
          </p:cNvSpPr>
          <p:nvPr>
            <p:ph type="title"/>
          </p:nvPr>
        </p:nvSpPr>
        <p:spPr/>
        <p:txBody>
          <a:bodyPr/>
          <a:lstStyle/>
          <a:p>
            <a:r>
              <a:rPr lang="en-US"/>
              <a:t>1.1 Object Detection</a:t>
            </a:r>
          </a:p>
        </p:txBody>
      </p:sp>
      <p:sp>
        <p:nvSpPr>
          <p:cNvPr id="3" name="Content Placeholder 2">
            <a:extLst>
              <a:ext uri="{FF2B5EF4-FFF2-40B4-BE49-F238E27FC236}">
                <a16:creationId xmlns:a16="http://schemas.microsoft.com/office/drawing/2014/main" id="{8BD078C9-26F9-4718-96D3-F08230D599E1}"/>
              </a:ext>
            </a:extLst>
          </p:cNvPr>
          <p:cNvSpPr>
            <a:spLocks noGrp="1"/>
          </p:cNvSpPr>
          <p:nvPr>
            <p:ph idx="1"/>
          </p:nvPr>
        </p:nvSpPr>
        <p:spPr/>
        <p:txBody>
          <a:bodyPr/>
          <a:lstStyle/>
          <a:p>
            <a:pPr marL="0" indent="0">
              <a:buNone/>
            </a:pPr>
            <a:r>
              <a:rPr lang="en-US"/>
              <a:t>Region Convolutional Neural Network (R-CNN)</a:t>
            </a:r>
          </a:p>
          <a:p>
            <a:pPr marL="457200" indent="-457200">
              <a:buFont typeface="+mj-lt"/>
              <a:buAutoNum type="arabicPeriod"/>
            </a:pPr>
            <a:r>
              <a:rPr lang="en-US"/>
              <a:t>Regional Proposal</a:t>
            </a:r>
          </a:p>
          <a:p>
            <a:pPr marL="457200" indent="-457200">
              <a:buFont typeface="+mj-lt"/>
              <a:buAutoNum type="arabicPeriod"/>
            </a:pPr>
            <a:r>
              <a:rPr lang="en-US"/>
              <a:t>Feature Extraction</a:t>
            </a:r>
          </a:p>
          <a:p>
            <a:pPr marL="457200" indent="-457200">
              <a:buFont typeface="+mj-lt"/>
              <a:buAutoNum type="arabicPeriod"/>
            </a:pPr>
            <a:r>
              <a:rPr lang="en-US"/>
              <a:t>Image-object Alignment</a:t>
            </a:r>
          </a:p>
        </p:txBody>
      </p:sp>
      <p:pic>
        <p:nvPicPr>
          <p:cNvPr id="5" name="Picture 4">
            <a:extLst>
              <a:ext uri="{FF2B5EF4-FFF2-40B4-BE49-F238E27FC236}">
                <a16:creationId xmlns:a16="http://schemas.microsoft.com/office/drawing/2014/main" id="{EF141E70-54BF-AF4C-B4B4-35E8803F753B}"/>
              </a:ext>
            </a:extLst>
          </p:cNvPr>
          <p:cNvPicPr>
            <a:picLocks noChangeAspect="1"/>
          </p:cNvPicPr>
          <p:nvPr/>
        </p:nvPicPr>
        <p:blipFill>
          <a:blip r:embed="rId3"/>
          <a:stretch>
            <a:fillRect/>
          </a:stretch>
        </p:blipFill>
        <p:spPr>
          <a:xfrm>
            <a:off x="439739" y="3130707"/>
            <a:ext cx="7886700" cy="1587799"/>
          </a:xfrm>
          <a:prstGeom prst="rect">
            <a:avLst/>
          </a:prstGeom>
        </p:spPr>
      </p:pic>
      <p:sp>
        <p:nvSpPr>
          <p:cNvPr id="4" name="Espace réservé du numéro de diapositive 3"/>
          <p:cNvSpPr>
            <a:spLocks noGrp="1"/>
          </p:cNvSpPr>
          <p:nvPr>
            <p:ph type="sldNum" sz="quarter" idx="12"/>
          </p:nvPr>
        </p:nvSpPr>
        <p:spPr/>
        <p:txBody>
          <a:bodyPr/>
          <a:lstStyle/>
          <a:p>
            <a:fld id="{963B0023-0CED-47F7-85AE-654F0B232C29}" type="slidenum">
              <a:rPr lang="en-US" smtClean="0"/>
              <a:pPr/>
              <a:t>5</a:t>
            </a:fld>
            <a:endParaRPr lang="en-US"/>
          </a:p>
        </p:txBody>
      </p:sp>
      <p:sp>
        <p:nvSpPr>
          <p:cNvPr id="6" name="Rectangle 5"/>
          <p:cNvSpPr/>
          <p:nvPr/>
        </p:nvSpPr>
        <p:spPr>
          <a:xfrm>
            <a:off x="1182689" y="4718506"/>
            <a:ext cx="6400800" cy="215444"/>
          </a:xfrm>
          <a:prstGeom prst="rect">
            <a:avLst/>
          </a:prstGeom>
        </p:spPr>
        <p:txBody>
          <a:bodyPr wrap="square">
            <a:spAutoFit/>
          </a:bodyPr>
          <a:lstStyle/>
          <a:p>
            <a:r>
              <a:rPr lang="en-US" sz="800"/>
              <a:t>http://openaccess.thecvf.com/content_cvpr_2014/papers/Girshick_Rich_Feature_Hierarchies_2014_CVPR_paper.pdf</a:t>
            </a:r>
          </a:p>
        </p:txBody>
      </p:sp>
    </p:spTree>
    <p:extLst>
      <p:ext uri="{BB962C8B-B14F-4D97-AF65-F5344CB8AC3E}">
        <p14:creationId xmlns:p14="http://schemas.microsoft.com/office/powerpoint/2010/main" val="64400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66A0-9F8C-4E39-A566-BD33A81AF2CD}"/>
              </a:ext>
            </a:extLst>
          </p:cNvPr>
          <p:cNvSpPr>
            <a:spLocks noGrp="1"/>
          </p:cNvSpPr>
          <p:nvPr>
            <p:ph type="title"/>
          </p:nvPr>
        </p:nvSpPr>
        <p:spPr/>
        <p:txBody>
          <a:bodyPr/>
          <a:lstStyle/>
          <a:p>
            <a:r>
              <a:rPr lang="en-US"/>
              <a:t>1.1.1 Regional Proposal</a:t>
            </a:r>
          </a:p>
        </p:txBody>
      </p:sp>
      <p:pic>
        <p:nvPicPr>
          <p:cNvPr id="7" name="Picture 6">
            <a:extLst>
              <a:ext uri="{FF2B5EF4-FFF2-40B4-BE49-F238E27FC236}">
                <a16:creationId xmlns:a16="http://schemas.microsoft.com/office/drawing/2014/main" id="{C4780791-A84D-3442-95B6-011CA6AEDE4B}"/>
              </a:ext>
            </a:extLst>
          </p:cNvPr>
          <p:cNvPicPr>
            <a:picLocks noChangeAspect="1"/>
          </p:cNvPicPr>
          <p:nvPr/>
        </p:nvPicPr>
        <p:blipFill rotWithShape="1">
          <a:blip r:embed="rId3"/>
          <a:srcRect l="29599" r="20952" b="-1"/>
          <a:stretch/>
        </p:blipFill>
        <p:spPr>
          <a:xfrm>
            <a:off x="6248400" y="1047750"/>
            <a:ext cx="2824559" cy="1970711"/>
          </a:xfrm>
          <a:prstGeom prst="rect">
            <a:avLst/>
          </a:prstGeom>
        </p:spPr>
      </p:pic>
      <p:sp>
        <p:nvSpPr>
          <p:cNvPr id="3" name="Espace réservé du numéro de diapositive 2"/>
          <p:cNvSpPr>
            <a:spLocks noGrp="1"/>
          </p:cNvSpPr>
          <p:nvPr>
            <p:ph type="sldNum" sz="quarter" idx="12"/>
          </p:nvPr>
        </p:nvSpPr>
        <p:spPr/>
        <p:txBody>
          <a:bodyPr/>
          <a:lstStyle/>
          <a:p>
            <a:fld id="{963B0023-0CED-47F7-85AE-654F0B232C29}" type="slidenum">
              <a:rPr lang="en-US" smtClean="0"/>
              <a:pPr/>
              <a:t>6</a:t>
            </a:fld>
            <a:endParaRPr lang="en-US"/>
          </a:p>
        </p:txBody>
      </p:sp>
      <p:sp>
        <p:nvSpPr>
          <p:cNvPr id="4" name="Rectangle 3"/>
          <p:cNvSpPr/>
          <p:nvPr/>
        </p:nvSpPr>
        <p:spPr>
          <a:xfrm>
            <a:off x="4800600" y="4168140"/>
            <a:ext cx="4175760" cy="215444"/>
          </a:xfrm>
          <a:prstGeom prst="rect">
            <a:avLst/>
          </a:prstGeom>
        </p:spPr>
        <p:txBody>
          <a:bodyPr wrap="square">
            <a:spAutoFit/>
          </a:bodyPr>
          <a:lstStyle/>
          <a:p>
            <a:r>
              <a:rPr lang="en-US" sz="800"/>
              <a:t>https://link.springer.com/content/pdf/10.1007%2Fs11263-013-0620-5.pdf</a:t>
            </a:r>
          </a:p>
        </p:txBody>
      </p:sp>
      <p:pic>
        <p:nvPicPr>
          <p:cNvPr id="6" name="Picture 4">
            <a:extLst>
              <a:ext uri="{FF2B5EF4-FFF2-40B4-BE49-F238E27FC236}">
                <a16:creationId xmlns:a16="http://schemas.microsoft.com/office/drawing/2014/main" id="{CFF9AE23-770D-F249-B2D2-92C742AE5802}"/>
              </a:ext>
            </a:extLst>
          </p:cNvPr>
          <p:cNvPicPr>
            <a:picLocks noChangeAspect="1"/>
          </p:cNvPicPr>
          <p:nvPr/>
        </p:nvPicPr>
        <p:blipFill rotWithShape="1">
          <a:blip r:embed="rId4"/>
          <a:srcRect r="48036" b="1"/>
          <a:stretch/>
        </p:blipFill>
        <p:spPr>
          <a:xfrm>
            <a:off x="4419600" y="2008482"/>
            <a:ext cx="2895600" cy="2019957"/>
          </a:xfrm>
          <a:prstGeom prst="rect">
            <a:avLst/>
          </a:prstGeom>
        </p:spPr>
      </p:pic>
      <p:sp>
        <p:nvSpPr>
          <p:cNvPr id="8" name="Espace réservé du contenu 2"/>
          <p:cNvSpPr>
            <a:spLocks noGrp="1"/>
          </p:cNvSpPr>
          <p:nvPr>
            <p:ph sz="half" idx="1"/>
          </p:nvPr>
        </p:nvSpPr>
        <p:spPr>
          <a:xfrm>
            <a:off x="457200" y="1257300"/>
            <a:ext cx="3962400" cy="3371850"/>
          </a:xfrm>
        </p:spPr>
        <p:txBody>
          <a:bodyPr>
            <a:normAutofit fontScale="92500" lnSpcReduction="20000"/>
          </a:bodyPr>
          <a:lstStyle/>
          <a:p>
            <a:pPr marL="0" indent="0">
              <a:buNone/>
            </a:pPr>
            <a:r>
              <a:rPr lang="en-US" b="1"/>
              <a:t>Selective Search</a:t>
            </a:r>
          </a:p>
          <a:p>
            <a:pPr marL="0" indent="0">
              <a:buNone/>
            </a:pPr>
            <a:r>
              <a:rPr lang="en-US" b="1"/>
              <a:t>Input: </a:t>
            </a:r>
            <a:r>
              <a:rPr lang="en-US"/>
              <a:t>image</a:t>
            </a:r>
          </a:p>
          <a:p>
            <a:pPr marL="0" indent="0">
              <a:buNone/>
            </a:pPr>
            <a:r>
              <a:rPr lang="en-US" b="1">
                <a:latin typeface="Verdana"/>
                <a:ea typeface="Verdana"/>
                <a:cs typeface="Verdana"/>
              </a:rPr>
              <a:t>Output: </a:t>
            </a:r>
            <a:r>
              <a:rPr lang="en-US">
                <a:latin typeface="Verdana"/>
                <a:ea typeface="Verdana"/>
                <a:cs typeface="Verdana"/>
              </a:rPr>
              <a:t>set of object locations</a:t>
            </a:r>
          </a:p>
          <a:p>
            <a:r>
              <a:rPr lang="en-US">
                <a:latin typeface="Verdana"/>
                <a:ea typeface="Verdana"/>
                <a:cs typeface="Verdana"/>
              </a:rPr>
              <a:t>Create initial regions with R-CNN</a:t>
            </a:r>
          </a:p>
          <a:p>
            <a:r>
              <a:rPr lang="en-US">
                <a:latin typeface="Verdana"/>
                <a:ea typeface="Verdana"/>
                <a:cs typeface="Verdana"/>
              </a:rPr>
              <a:t>Iteratively group regions together</a:t>
            </a:r>
          </a:p>
          <a:p>
            <a:r>
              <a:rPr lang="en-US">
                <a:latin typeface="Verdana"/>
                <a:ea typeface="Verdana"/>
                <a:cs typeface="Verdana"/>
              </a:rPr>
              <a:t>Repeated until the whole image is in one region</a:t>
            </a:r>
          </a:p>
          <a:p>
            <a:endParaRPr lang="en-US"/>
          </a:p>
        </p:txBody>
      </p:sp>
    </p:spTree>
    <p:extLst>
      <p:ext uri="{BB962C8B-B14F-4D97-AF65-F5344CB8AC3E}">
        <p14:creationId xmlns:p14="http://schemas.microsoft.com/office/powerpoint/2010/main" val="418394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66A0-9F8C-4E39-A566-BD33A81AF2CD}"/>
              </a:ext>
            </a:extLst>
          </p:cNvPr>
          <p:cNvSpPr>
            <a:spLocks noGrp="1"/>
          </p:cNvSpPr>
          <p:nvPr>
            <p:ph type="title"/>
          </p:nvPr>
        </p:nvSpPr>
        <p:spPr/>
        <p:txBody>
          <a:bodyPr/>
          <a:lstStyle/>
          <a:p>
            <a:r>
              <a:rPr lang="en-US"/>
              <a:t>1.1.2 Feature extraction</a:t>
            </a:r>
          </a:p>
        </p:txBody>
      </p:sp>
      <p:sp>
        <p:nvSpPr>
          <p:cNvPr id="3" name="Espace réservé du contenu 2"/>
          <p:cNvSpPr>
            <a:spLocks noGrp="1"/>
          </p:cNvSpPr>
          <p:nvPr>
            <p:ph sz="half" idx="1"/>
          </p:nvPr>
        </p:nvSpPr>
        <p:spPr>
          <a:xfrm>
            <a:off x="456678" y="1225985"/>
            <a:ext cx="3657600" cy="3371850"/>
          </a:xfrm>
        </p:spPr>
        <p:txBody>
          <a:bodyPr>
            <a:normAutofit fontScale="92500"/>
          </a:bodyPr>
          <a:lstStyle/>
          <a:p>
            <a:pPr marL="0" indent="0">
              <a:buNone/>
            </a:pPr>
            <a:r>
              <a:rPr lang="en-US"/>
              <a:t>Using Deep Convolutional Neural Networks (Deep CNN)</a:t>
            </a:r>
          </a:p>
          <a:p>
            <a:r>
              <a:rPr lang="en-US"/>
              <a:t>Eight weighted layers</a:t>
            </a:r>
          </a:p>
          <a:p>
            <a:r>
              <a:rPr lang="en-US"/>
              <a:t>Normalization and Pooling Layers</a:t>
            </a:r>
          </a:p>
          <a:p>
            <a:r>
              <a:rPr lang="en-US"/>
              <a:t>Softmax generates probability distribution</a:t>
            </a:r>
          </a:p>
          <a:p>
            <a:endParaRPr lang="en-US"/>
          </a:p>
          <a:p>
            <a:endParaRPr lang="en-US"/>
          </a:p>
        </p:txBody>
      </p:sp>
      <p:pic>
        <p:nvPicPr>
          <p:cNvPr id="8" name="Picture 3">
            <a:extLst>
              <a:ext uri="{FF2B5EF4-FFF2-40B4-BE49-F238E27FC236}">
                <a16:creationId xmlns:a16="http://schemas.microsoft.com/office/drawing/2014/main" id="{37BA682E-1BEC-3B47-8D58-3B43BDF17F36}"/>
              </a:ext>
            </a:extLst>
          </p:cNvPr>
          <p:cNvPicPr>
            <a:picLocks noChangeAspect="1"/>
          </p:cNvPicPr>
          <p:nvPr/>
        </p:nvPicPr>
        <p:blipFill>
          <a:blip r:embed="rId3"/>
          <a:stretch>
            <a:fillRect/>
          </a:stretch>
        </p:blipFill>
        <p:spPr>
          <a:xfrm>
            <a:off x="4419600" y="1147947"/>
            <a:ext cx="4114800" cy="1579614"/>
          </a:xfrm>
          <a:prstGeom prst="rect">
            <a:avLst/>
          </a:prstGeom>
        </p:spPr>
      </p:pic>
      <p:pic>
        <p:nvPicPr>
          <p:cNvPr id="9" name="Picture 1" descr="page6image27040672">
            <a:extLst>
              <a:ext uri="{FF2B5EF4-FFF2-40B4-BE49-F238E27FC236}">
                <a16:creationId xmlns:a16="http://schemas.microsoft.com/office/drawing/2014/main" id="{0FD80E8E-184B-6E4C-BAE6-9A61184E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318" y="2947482"/>
            <a:ext cx="2741682" cy="10720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6B3058-71A2-0143-8737-1470D0F41B01}"/>
              </a:ext>
            </a:extLst>
          </p:cNvPr>
          <p:cNvSpPr/>
          <p:nvPr/>
        </p:nvSpPr>
        <p:spPr>
          <a:xfrm>
            <a:off x="5105400" y="2876550"/>
            <a:ext cx="3008948" cy="120872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Rounded Rectangle 18">
            <a:extLst>
              <a:ext uri="{FF2B5EF4-FFF2-40B4-BE49-F238E27FC236}">
                <a16:creationId xmlns:a16="http://schemas.microsoft.com/office/drawing/2014/main" id="{B07EBFC9-2716-DD49-B524-636FB65FD0D5}"/>
              </a:ext>
            </a:extLst>
          </p:cNvPr>
          <p:cNvSpPr/>
          <p:nvPr/>
        </p:nvSpPr>
        <p:spPr>
          <a:xfrm>
            <a:off x="5106117" y="1189787"/>
            <a:ext cx="242783" cy="149593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cxnSp>
        <p:nvCxnSpPr>
          <p:cNvPr id="15" name="Connecteur droit avec flèche 14"/>
          <p:cNvCxnSpPr>
            <a:stCxn id="11" idx="0"/>
          </p:cNvCxnSpPr>
          <p:nvPr/>
        </p:nvCxnSpPr>
        <p:spPr>
          <a:xfrm flipH="1" flipV="1">
            <a:off x="5348900" y="2685720"/>
            <a:ext cx="1260974" cy="1908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p:txBody>
          <a:bodyPr/>
          <a:lstStyle/>
          <a:p>
            <a:fld id="{BFEBEB0A-9E3D-4B14-9782-E2AE3DA60D96}" type="slidenum">
              <a:rPr lang="en-US" smtClean="0"/>
              <a:pPr/>
              <a:t>7</a:t>
            </a:fld>
            <a:endParaRPr lang="en-US"/>
          </a:p>
        </p:txBody>
      </p:sp>
      <p:sp>
        <p:nvSpPr>
          <p:cNvPr id="7" name="Rectangle 6"/>
          <p:cNvSpPr/>
          <p:nvPr/>
        </p:nvSpPr>
        <p:spPr>
          <a:xfrm>
            <a:off x="3733800" y="4445228"/>
            <a:ext cx="5486400" cy="215444"/>
          </a:xfrm>
          <a:prstGeom prst="rect">
            <a:avLst/>
          </a:prstGeom>
        </p:spPr>
        <p:txBody>
          <a:bodyPr wrap="square">
            <a:spAutoFit/>
          </a:bodyPr>
          <a:lstStyle/>
          <a:p>
            <a:r>
              <a:rPr lang="en-US" sz="800"/>
              <a:t>http://papers.nips.cc/paper/4824-imagenet-classification-with-deep-convolutional-neural-networks.pdf</a:t>
            </a:r>
          </a:p>
        </p:txBody>
      </p:sp>
    </p:spTree>
    <p:extLst>
      <p:ext uri="{BB962C8B-B14F-4D97-AF65-F5344CB8AC3E}">
        <p14:creationId xmlns:p14="http://schemas.microsoft.com/office/powerpoint/2010/main" val="288120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BA7F-EE17-D74F-98DB-D066121BC46C}"/>
              </a:ext>
            </a:extLst>
          </p:cNvPr>
          <p:cNvSpPr>
            <a:spLocks noGrp="1"/>
          </p:cNvSpPr>
          <p:nvPr>
            <p:ph type="title"/>
          </p:nvPr>
        </p:nvSpPr>
        <p:spPr/>
        <p:txBody>
          <a:bodyPr>
            <a:normAutofit/>
          </a:bodyPr>
          <a:lstStyle/>
          <a:p>
            <a:r>
              <a:rPr lang="en-US"/>
              <a:t>1.1.3 Image-Object Alignment</a:t>
            </a:r>
          </a:p>
        </p:txBody>
      </p:sp>
      <p:sp>
        <p:nvSpPr>
          <p:cNvPr id="3" name="Content Placeholder 2">
            <a:extLst>
              <a:ext uri="{FF2B5EF4-FFF2-40B4-BE49-F238E27FC236}">
                <a16:creationId xmlns:a16="http://schemas.microsoft.com/office/drawing/2014/main" id="{AE5D43CC-2821-3247-8006-AF3B5A4BF535}"/>
              </a:ext>
            </a:extLst>
          </p:cNvPr>
          <p:cNvSpPr>
            <a:spLocks noGrp="1"/>
          </p:cNvSpPr>
          <p:nvPr>
            <p:ph idx="1"/>
          </p:nvPr>
        </p:nvSpPr>
        <p:spPr>
          <a:xfrm>
            <a:off x="5715000" y="1997185"/>
            <a:ext cx="2748915" cy="976541"/>
          </a:xfrm>
          <a:ln w="50800"/>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lgn="ctr">
              <a:buNone/>
            </a:pPr>
            <a:r>
              <a:rPr lang="en-US" b="1" u="sng"/>
              <a:t>Identify Object:</a:t>
            </a:r>
          </a:p>
          <a:p>
            <a:pPr marL="0" indent="0" algn="ctr">
              <a:buNone/>
            </a:pPr>
            <a:r>
              <a:rPr lang="en-US" b="1"/>
              <a:t>Support Vector Machine (SVM)</a:t>
            </a:r>
          </a:p>
        </p:txBody>
      </p:sp>
      <p:pic>
        <p:nvPicPr>
          <p:cNvPr id="4" name="Picture 3">
            <a:extLst>
              <a:ext uri="{FF2B5EF4-FFF2-40B4-BE49-F238E27FC236}">
                <a16:creationId xmlns:a16="http://schemas.microsoft.com/office/drawing/2014/main" id="{6927DC77-8CEE-D345-8D0A-229254BF9A88}"/>
              </a:ext>
            </a:extLst>
          </p:cNvPr>
          <p:cNvPicPr>
            <a:picLocks noChangeAspect="1"/>
          </p:cNvPicPr>
          <p:nvPr/>
        </p:nvPicPr>
        <p:blipFill>
          <a:blip r:embed="rId3"/>
          <a:stretch>
            <a:fillRect/>
          </a:stretch>
        </p:blipFill>
        <p:spPr>
          <a:xfrm>
            <a:off x="71438" y="3145267"/>
            <a:ext cx="7886700" cy="1587799"/>
          </a:xfrm>
          <a:prstGeom prst="rect">
            <a:avLst/>
          </a:prstGeom>
        </p:spPr>
      </p:pic>
      <p:sp>
        <p:nvSpPr>
          <p:cNvPr id="5" name="Content Placeholder 2">
            <a:extLst>
              <a:ext uri="{FF2B5EF4-FFF2-40B4-BE49-F238E27FC236}">
                <a16:creationId xmlns:a16="http://schemas.microsoft.com/office/drawing/2014/main" id="{EB4AD4B6-125F-174F-88C8-0D8AECAAE218}"/>
              </a:ext>
            </a:extLst>
          </p:cNvPr>
          <p:cNvSpPr txBox="1">
            <a:spLocks/>
          </p:cNvSpPr>
          <p:nvPr/>
        </p:nvSpPr>
        <p:spPr>
          <a:xfrm>
            <a:off x="233600" y="2108745"/>
            <a:ext cx="2003108" cy="864981"/>
          </a:xfrm>
          <a:prstGeom prst="rect">
            <a:avLst/>
          </a:prstGeom>
          <a:ln w="50800"/>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a:t>Propose regions</a:t>
            </a:r>
          </a:p>
          <a:p>
            <a:pPr marL="0" indent="0" algn="ctr">
              <a:buNone/>
            </a:pPr>
            <a:r>
              <a:rPr lang="en-US" i="1"/>
              <a:t>Selective Search</a:t>
            </a:r>
          </a:p>
        </p:txBody>
      </p:sp>
      <p:sp>
        <p:nvSpPr>
          <p:cNvPr id="6" name="Content Placeholder 2">
            <a:extLst>
              <a:ext uri="{FF2B5EF4-FFF2-40B4-BE49-F238E27FC236}">
                <a16:creationId xmlns:a16="http://schemas.microsoft.com/office/drawing/2014/main" id="{B52CB278-CA1B-A243-9EF0-59C8136993DA}"/>
              </a:ext>
            </a:extLst>
          </p:cNvPr>
          <p:cNvSpPr txBox="1">
            <a:spLocks/>
          </p:cNvSpPr>
          <p:nvPr/>
        </p:nvSpPr>
        <p:spPr>
          <a:xfrm>
            <a:off x="2742129" y="2196930"/>
            <a:ext cx="2446021" cy="688610"/>
          </a:xfrm>
          <a:prstGeom prst="rect">
            <a:avLst/>
          </a:prstGeom>
          <a:ln w="50800"/>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a:t>Feature Extraction</a:t>
            </a:r>
          </a:p>
          <a:p>
            <a:pPr marL="0" indent="0" algn="ctr">
              <a:buNone/>
            </a:pPr>
            <a:r>
              <a:rPr lang="en-US"/>
              <a:t>Deep CNN</a:t>
            </a:r>
          </a:p>
        </p:txBody>
      </p:sp>
      <p:cxnSp>
        <p:nvCxnSpPr>
          <p:cNvPr id="19" name="Straight Arrow Connector 18">
            <a:extLst>
              <a:ext uri="{FF2B5EF4-FFF2-40B4-BE49-F238E27FC236}">
                <a16:creationId xmlns:a16="http://schemas.microsoft.com/office/drawing/2014/main" id="{E2DA3682-B66B-1B44-85CE-41ABC09D582B}"/>
              </a:ext>
            </a:extLst>
          </p:cNvPr>
          <p:cNvCxnSpPr>
            <a:cxnSpLocks/>
            <a:stCxn id="6" idx="2"/>
            <a:endCxn id="23" idx="0"/>
          </p:cNvCxnSpPr>
          <p:nvPr/>
        </p:nvCxnSpPr>
        <p:spPr>
          <a:xfrm>
            <a:off x="3965140" y="2885540"/>
            <a:ext cx="1245870" cy="33716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E56FFE8-D1E3-8E4C-9AF1-C5D4DA1B5B52}"/>
              </a:ext>
            </a:extLst>
          </p:cNvPr>
          <p:cNvCxnSpPr>
            <a:stCxn id="3" idx="2"/>
            <a:endCxn id="24" idx="0"/>
          </p:cNvCxnSpPr>
          <p:nvPr/>
        </p:nvCxnSpPr>
        <p:spPr>
          <a:xfrm>
            <a:off x="7089458" y="2973726"/>
            <a:ext cx="133232" cy="1795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73F4D0C-D0FF-6143-A6CA-C34F2A954999}"/>
              </a:ext>
            </a:extLst>
          </p:cNvPr>
          <p:cNvSpPr/>
          <p:nvPr/>
        </p:nvSpPr>
        <p:spPr>
          <a:xfrm>
            <a:off x="1810941" y="3222703"/>
            <a:ext cx="1521619" cy="143292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 name="Rectangle 22">
            <a:extLst>
              <a:ext uri="{FF2B5EF4-FFF2-40B4-BE49-F238E27FC236}">
                <a16:creationId xmlns:a16="http://schemas.microsoft.com/office/drawing/2014/main" id="{90E0FAA7-CE8B-ED43-ADB3-6A8A813CD0EA}"/>
              </a:ext>
            </a:extLst>
          </p:cNvPr>
          <p:cNvSpPr/>
          <p:nvPr/>
        </p:nvSpPr>
        <p:spPr>
          <a:xfrm>
            <a:off x="4272679" y="3222703"/>
            <a:ext cx="1876661" cy="143292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4" name="Rectangle 23">
            <a:extLst>
              <a:ext uri="{FF2B5EF4-FFF2-40B4-BE49-F238E27FC236}">
                <a16:creationId xmlns:a16="http://schemas.microsoft.com/office/drawing/2014/main" id="{750E7E1A-F8C5-3948-BCDA-D267F4F7B7E6}"/>
              </a:ext>
            </a:extLst>
          </p:cNvPr>
          <p:cNvSpPr/>
          <p:nvPr/>
        </p:nvSpPr>
        <p:spPr>
          <a:xfrm>
            <a:off x="6212922" y="3153319"/>
            <a:ext cx="2019536" cy="15878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Espace réservé du numéro de diapositive 6"/>
          <p:cNvSpPr>
            <a:spLocks noGrp="1"/>
          </p:cNvSpPr>
          <p:nvPr>
            <p:ph type="sldNum" sz="quarter" idx="12"/>
          </p:nvPr>
        </p:nvSpPr>
        <p:spPr/>
        <p:txBody>
          <a:bodyPr/>
          <a:lstStyle/>
          <a:p>
            <a:fld id="{963B0023-0CED-47F7-85AE-654F0B232C29}" type="slidenum">
              <a:rPr lang="en-US" smtClean="0"/>
              <a:pPr/>
              <a:t>8</a:t>
            </a:fld>
            <a:endParaRPr lang="en-US"/>
          </a:p>
        </p:txBody>
      </p:sp>
      <p:cxnSp>
        <p:nvCxnSpPr>
          <p:cNvPr id="18" name="Straight Arrow Connector 20">
            <a:extLst>
              <a:ext uri="{FF2B5EF4-FFF2-40B4-BE49-F238E27FC236}">
                <a16:creationId xmlns:a16="http://schemas.microsoft.com/office/drawing/2014/main" id="{1E56FFE8-D1E3-8E4C-9AF1-C5D4DA1B5B52}"/>
              </a:ext>
            </a:extLst>
          </p:cNvPr>
          <p:cNvCxnSpPr/>
          <p:nvPr/>
        </p:nvCxnSpPr>
        <p:spPr>
          <a:xfrm>
            <a:off x="1079956" y="2965674"/>
            <a:ext cx="730985" cy="25702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48E4550D-24D8-40D2-B922-E16821CB3B52}"/>
              </a:ext>
            </a:extLst>
          </p:cNvPr>
          <p:cNvSpPr txBox="1">
            <a:spLocks/>
          </p:cNvSpPr>
          <p:nvPr/>
        </p:nvSpPr>
        <p:spPr>
          <a:xfrm>
            <a:off x="400050" y="1200150"/>
            <a:ext cx="8134350" cy="3263504"/>
          </a:xfrm>
          <a:prstGeom prst="rect">
            <a:avLst/>
          </a:prstGeom>
        </p:spPr>
        <p:txBody>
          <a:bodyPr vert="horz" lIns="68580" tIns="34290" rIns="68580" bIns="3429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a:latin typeface="Verdana"/>
                <a:ea typeface="Verdana"/>
                <a:cs typeface="Calibri"/>
              </a:rPr>
              <a:t>Represent each object as a vector to match with text description</a:t>
            </a:r>
          </a:p>
        </p:txBody>
      </p:sp>
    </p:spTree>
    <p:extLst>
      <p:ext uri="{BB962C8B-B14F-4D97-AF65-F5344CB8AC3E}">
        <p14:creationId xmlns:p14="http://schemas.microsoft.com/office/powerpoint/2010/main" val="398076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99E0-DC96-4543-948E-6751B2C25E2B}"/>
              </a:ext>
            </a:extLst>
          </p:cNvPr>
          <p:cNvSpPr>
            <a:spLocks noGrp="1"/>
          </p:cNvSpPr>
          <p:nvPr>
            <p:ph type="title"/>
          </p:nvPr>
        </p:nvSpPr>
        <p:spPr/>
        <p:txBody>
          <a:bodyPr/>
          <a:lstStyle/>
          <a:p>
            <a:r>
              <a:rPr lang="en-US">
                <a:cs typeface="Calibri Light"/>
              </a:rPr>
              <a:t>1.2 Text representation</a:t>
            </a:r>
          </a:p>
        </p:txBody>
      </p:sp>
      <p:sp>
        <p:nvSpPr>
          <p:cNvPr id="3" name="Content Placeholder 2">
            <a:extLst>
              <a:ext uri="{FF2B5EF4-FFF2-40B4-BE49-F238E27FC236}">
                <a16:creationId xmlns:a16="http://schemas.microsoft.com/office/drawing/2014/main" id="{20D97A1C-50CC-46A5-BEE2-A74535946497}"/>
              </a:ext>
            </a:extLst>
          </p:cNvPr>
          <p:cNvSpPr>
            <a:spLocks noGrp="1"/>
          </p:cNvSpPr>
          <p:nvPr>
            <p:ph idx="1"/>
          </p:nvPr>
        </p:nvSpPr>
        <p:spPr/>
        <p:txBody>
          <a:bodyPr vert="horz" lIns="68580" tIns="34290" rIns="68580" bIns="34290" rtlCol="0" anchor="t">
            <a:normAutofit/>
          </a:bodyPr>
          <a:lstStyle/>
          <a:p>
            <a:pPr marL="457200" indent="-457200">
              <a:buFont typeface="+mj-lt"/>
              <a:buAutoNum type="arabicPeriod"/>
            </a:pPr>
            <a:endParaRPr lang="en-US">
              <a:cs typeface="Calibri"/>
            </a:endParaRPr>
          </a:p>
          <a:p>
            <a:pPr marL="457200" indent="-457200">
              <a:buFont typeface="+mj-lt"/>
              <a:buAutoNum type="arabicPeriod"/>
            </a:pPr>
            <a:r>
              <a:rPr lang="en-US">
                <a:cs typeface="Calibri"/>
              </a:rPr>
              <a:t>Represent each word of the training sentences as a vector</a:t>
            </a:r>
          </a:p>
          <a:p>
            <a:pPr marL="457200" indent="-457200">
              <a:buFont typeface="+mj-lt"/>
              <a:buAutoNum type="arabicPeriod"/>
            </a:pPr>
            <a:r>
              <a:rPr lang="en-US">
                <a:latin typeface="Verdana"/>
                <a:ea typeface="Verdana"/>
                <a:cs typeface="Calibri"/>
              </a:rPr>
              <a:t>Align words to objects</a:t>
            </a:r>
          </a:p>
          <a:p>
            <a:pPr marL="457200" indent="-457200">
              <a:buFont typeface="+mj-lt"/>
              <a:buAutoNum type="arabicPeriod"/>
            </a:pPr>
            <a:r>
              <a:rPr lang="en-US">
                <a:cs typeface="Calibri"/>
              </a:rPr>
              <a:t>Align sentence fragments to objects</a:t>
            </a:r>
          </a:p>
          <a:p>
            <a:endParaRPr lang="en-US">
              <a:cs typeface="Calibri"/>
            </a:endParaRPr>
          </a:p>
          <a:p>
            <a:endParaRPr lang="en-US">
              <a:cs typeface="Calibri"/>
            </a:endParaRPr>
          </a:p>
          <a:p>
            <a:pPr lvl="1"/>
            <a:endParaRPr lang="en-US">
              <a:cs typeface="Calibri"/>
            </a:endParaRPr>
          </a:p>
          <a:p>
            <a:endParaRPr lang="en-US">
              <a:cs typeface="Calibri"/>
            </a:endParaRPr>
          </a:p>
        </p:txBody>
      </p:sp>
      <p:sp>
        <p:nvSpPr>
          <p:cNvPr id="4" name="Espace réservé du numéro de diapositive 3"/>
          <p:cNvSpPr>
            <a:spLocks noGrp="1"/>
          </p:cNvSpPr>
          <p:nvPr>
            <p:ph type="sldNum" sz="quarter" idx="12"/>
          </p:nvPr>
        </p:nvSpPr>
        <p:spPr/>
        <p:txBody>
          <a:bodyPr/>
          <a:lstStyle/>
          <a:p>
            <a:fld id="{963B0023-0CED-47F7-85AE-654F0B232C29}" type="slidenum">
              <a:rPr lang="en-US" smtClean="0"/>
              <a:pPr/>
              <a:t>9</a:t>
            </a:fld>
            <a:endParaRPr lang="en-US"/>
          </a:p>
        </p:txBody>
      </p:sp>
    </p:spTree>
    <p:extLst>
      <p:ext uri="{BB962C8B-B14F-4D97-AF65-F5344CB8AC3E}">
        <p14:creationId xmlns:p14="http://schemas.microsoft.com/office/powerpoint/2010/main" val="19038256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e1d76e6ed25a0b9acc172e1212e12c5ea2ec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WPI_2012Multi</Template>
  <TotalTime>12</TotalTime>
  <Words>1479</Words>
  <Application>Microsoft Office PowerPoint</Application>
  <PresentationFormat>On-screen Show (16:9)</PresentationFormat>
  <Paragraphs>227</Paragraphs>
  <Slides>24</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Courier New</vt:lpstr>
      <vt:lpstr>Times New Roman</vt:lpstr>
      <vt:lpstr>Verdana</vt:lpstr>
      <vt:lpstr>Wingdings</vt:lpstr>
      <vt:lpstr>WPI-White</vt:lpstr>
      <vt:lpstr>WPI_Gray</vt:lpstr>
      <vt:lpstr>CS 534 Spring 2019: Machine learning showcase</vt:lpstr>
      <vt:lpstr>References</vt:lpstr>
      <vt:lpstr>Outline</vt:lpstr>
      <vt:lpstr>1. Describe objects</vt:lpstr>
      <vt:lpstr>1.1 Object Detection</vt:lpstr>
      <vt:lpstr>1.1.1 Regional Proposal</vt:lpstr>
      <vt:lpstr>1.1.2 Feature extraction</vt:lpstr>
      <vt:lpstr>1.1.3 Image-Object Alignment</vt:lpstr>
      <vt:lpstr>1.2 Text representation</vt:lpstr>
      <vt:lpstr>1.2.1 Word representation</vt:lpstr>
      <vt:lpstr>1.2.1 Word representation</vt:lpstr>
      <vt:lpstr>1.2.2 Word alignment</vt:lpstr>
      <vt:lpstr>1.2.2 Word alignment</vt:lpstr>
      <vt:lpstr>1.2.3 Word sequence alignment</vt:lpstr>
      <vt:lpstr>2. Sentence generation</vt:lpstr>
      <vt:lpstr>2. Sentence generation</vt:lpstr>
      <vt:lpstr> </vt:lpstr>
      <vt:lpstr>2. Sentence generation</vt:lpstr>
      <vt:lpstr>3.1 Training</vt:lpstr>
      <vt:lpstr> 3.2 Evaluation</vt:lpstr>
      <vt:lpstr> 3.2 Evaluation</vt:lpstr>
      <vt:lpstr> 3.2 Evaluation</vt:lpstr>
      <vt:lpstr> </vt:lpstr>
      <vt:lpstr>PowerPoint Presentation</vt:lpstr>
    </vt:vector>
  </TitlesOfParts>
  <Company>CCC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Verdana Bold 40pt</dc:title>
  <dc:creator>Choi, Yejee</dc:creator>
  <cp:lastModifiedBy>Ruiz</cp:lastModifiedBy>
  <cp:revision>240</cp:revision>
  <dcterms:created xsi:type="dcterms:W3CDTF">2016-10-10T18:04:18Z</dcterms:created>
  <dcterms:modified xsi:type="dcterms:W3CDTF">2019-03-25T01:01:44Z</dcterms:modified>
</cp:coreProperties>
</file>