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" y="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Send description of presentation to Professor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Include slide numbers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ba236d8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ba236d89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Detect 6 fiducial points in the 2-D detection cropped image (a).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Scale, rotate and translate image to anchor locations to obtain (b).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 register for out-of-plane rotations, a 3D shape model is used to warp 2D images to 3D shape.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generic 3-D shape model obtained from USF Human ID database.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Additional 67 fiducial points are detected on the 2-D aligned crop image (c).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additional fiducial points are then manually mapped on to corresponding 3D references.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 affine 3D-to-2D camera is then fitted using least squares solution.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 reduce corruption caused by non-rigid deformation and full perspective projection, a residual is added to each component of fiducial point.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Frontalization is achieved by a piece-wise affine transformation T from source to target as directed by the Delaunay triangulation.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47f94fdfa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47f94fdfa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about pooling?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Talk about locally connected layers?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47f94fdfa_9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47f94fdfa_9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db19d18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db19d18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4db19d18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4db19d18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Check usage of SVM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Show figure of true positive vs. false positive (accuracy table) - can’t, this data isn’t present in the paper.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Clean up wording/explainations - done.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5ba236d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5ba236d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Discuss future work in the topic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4db19d18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4db19d18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4db19d1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4db19d1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4db19d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4db19d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5ba236d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5ba236d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Discuss a few key previous methods used in facial recognition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5ba236d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5ba236d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5ba236d8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5ba236d8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4db19d18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4db19d18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5ba236d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5ba236d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Discuss data sets used in training and evaluating the deep face algorithm.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Remove explanations of data sets from other slides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4db19d1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4db19d1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Detect 6 fiducial points in the 2-D detection cropped image (a).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Scale, rotate and translate image to anchor locations to obtain (b).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 register for out-of-plane rotations, a 3D shape model is used to warp 2D images to 3D shape.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generic 3-D shape model obtained from USF Human ID database.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Additional 67 fiducial points are detected on the 2-D aligned crop image (c).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These additional fiducial points are then manually mapped on to corresponding 3D references.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 affine 3D-to-2D camera is then fitted using least squares solution.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 reduce corruption caused by non-rigid deformation and full perspective projection, a residual is added to each component of fiducial point.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Frontalization is achieved by a piece-wise affine transformation T from source to target as directed by the Delaunay triangulation.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/4824-imagenet-classification-with-deep-convolutional-neural-network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3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CS 534 Spring 2019 Machine Vision Showcase</a:t>
            </a:r>
            <a:r>
              <a:rPr lang="en" sz="2400" dirty="0"/>
              <a:t> 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by Colleen Finnegan, Alec Kohlhoff, Sean McGovern, 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Yash Shukla, and Huaming Sun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Showcasing work by: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Yaniv Taigman, Ming Yang, Marc’Aurelio Ranzato, and Lior Wolf </a:t>
            </a:r>
            <a:r>
              <a:rPr lang="en" sz="1800" dirty="0" smtClean="0"/>
              <a:t>on </a:t>
            </a:r>
            <a:br>
              <a:rPr lang="en" sz="1800" dirty="0" smtClean="0"/>
            </a:br>
            <a:r>
              <a:rPr lang="en" sz="2400" dirty="0" smtClean="0"/>
              <a:t>Facebook’s DeepFace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 Alignment pipeline: 3D Modeling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7900" cy="18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/>
              <a:t>An affine 3D-to-2D camera P is then fitted using the generalized least squares solution to the linear system X2d = X3dP (e).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 startAt="5"/>
            </a:pPr>
            <a:r>
              <a:rPr lang="en"/>
              <a:t>The 67 fiducial points induced by the 3D model that are used to direct the piece-wise affine warpping (f) to achieve frontalization (g). A new view generated by the 3D model (h).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13" y="3149325"/>
            <a:ext cx="5223630" cy="1824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2"/>
          <p:cNvCxnSpPr/>
          <p:nvPr/>
        </p:nvCxnSpPr>
        <p:spPr>
          <a:xfrm>
            <a:off x="5701250" y="1580225"/>
            <a:ext cx="2169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22"/>
          <p:cNvSpPr txBox="1"/>
          <p:nvPr/>
        </p:nvSpPr>
        <p:spPr>
          <a:xfrm>
            <a:off x="6306700" y="4016675"/>
            <a:ext cx="27261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Source: Taigman, Y. et al. In Proc. Conference on Computer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Vision and Pattern Recognition 1701–1708 (2014).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Neural Networks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8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Deep neural networks are a type of artificial neural networks with multiple hidden layers.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Input layer takes in a vector of features which are fed forward to either hidden or output layers.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Hidden layers transform input data to intermediate representations.</a:t>
            </a:r>
            <a:endParaRPr sz="2000" dirty="0"/>
          </a:p>
          <a:p>
            <a:pPr marL="6858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Can be fully-connected, convolutional, pooling, recurrent, etc.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Output layer output predicted labels.</a:t>
            </a:r>
            <a:endParaRPr sz="2000" dirty="0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300" y="473525"/>
            <a:ext cx="3246900" cy="211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2300" y="2800350"/>
            <a:ext cx="3240000" cy="1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Deep Neural Network in DeepFace</a:t>
            </a:r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 is a 152x152 Image as 3 channels (red, green, blue)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(C1)		2D convolutional layer 32x11x11x3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(M2)	Max-pooling layer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(C3)		2D convolutional layer 16x9x9x16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(L4-6)	Locally connected layers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(F7,8)	Fully connected layers, F8 uses softmax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950" y="3212025"/>
            <a:ext cx="7336098" cy="16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6246225" y="1808300"/>
            <a:ext cx="23079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3FF"/>
                </a:solidFill>
              </a:rPr>
              <a:t>Extract low-level features</a:t>
            </a:r>
            <a:endParaRPr>
              <a:solidFill>
                <a:srgbClr val="0083FF"/>
              </a:solidFill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6023925" y="1587575"/>
            <a:ext cx="222300" cy="8472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8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6023925" y="2528625"/>
            <a:ext cx="222300" cy="2247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8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6246225" y="2439500"/>
            <a:ext cx="23541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3FF"/>
                </a:solidFill>
              </a:rPr>
              <a:t>Local statistics</a:t>
            </a:r>
            <a:endParaRPr>
              <a:solidFill>
                <a:srgbClr val="0083FF"/>
              </a:solidFill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6023925" y="2841600"/>
            <a:ext cx="222300" cy="2247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008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6246225" y="2753325"/>
            <a:ext cx="2509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83FF"/>
                </a:solidFill>
              </a:rPr>
              <a:t>Correlate parts of faces</a:t>
            </a:r>
            <a:endParaRPr>
              <a:solidFill>
                <a:srgbClr val="0083FF"/>
              </a:solidFill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073250" y="4839850"/>
            <a:ext cx="9975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Taigman et. al.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Siamese Network</a:t>
            </a: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84727" y="1152475"/>
            <a:ext cx="4600673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Uses the previously trained neural network.</a:t>
            </a:r>
            <a:endParaRPr sz="20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The neural network without F8 is used in parallel with identical weights.</a:t>
            </a:r>
            <a:endParaRPr sz="20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Determine loss as absolute error between the two sets of labels.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Output identifies if the two inputs represent a single logistic unit.</a:t>
            </a:r>
            <a:endParaRPr sz="2000" dirty="0"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400" y="1357688"/>
            <a:ext cx="4046900" cy="242813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Deep Neural Network in DeepFace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DeepFace uses a combination of several networks, all of which are DeepFace-single networks with a certain input type: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3D aligned RGB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Gray-level image plus gradient magnitude and orientation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2D aligned RGB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These are combined using a non-linear SVM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Uses a “kernel trick” to implicitly map data to higher-dimensional spaces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 smtClean="0"/>
              <a:t>Accuracy </a:t>
            </a:r>
            <a:r>
              <a:rPr lang="en" sz="2000" dirty="0"/>
              <a:t>of the combined three networks is 97.25%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Adding 4 more DeepFace-single networks to the set of networks increases the accuracy to 97.35%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These accuracy </a:t>
            </a:r>
            <a:r>
              <a:rPr lang="en" sz="2000" dirty="0" smtClean="0"/>
              <a:t>values </a:t>
            </a:r>
            <a:r>
              <a:rPr lang="en" sz="2000" dirty="0"/>
              <a:t>are based on the YTF dataset.</a:t>
            </a:r>
            <a:endParaRPr sz="2000" dirty="0"/>
          </a:p>
        </p:txBody>
      </p:sp>
      <p:sp>
        <p:nvSpPr>
          <p:cNvPr id="172" name="Google Shape;17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in facial recognition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Create more diverse datasets in order to better recognize all types of faces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MIT study showed lack of diversity in existing datasets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IBM has created a dataset with over 1 million faces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Darker-skinned females are most misclassified group with error rates up to 34.7%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Lighter-skinned males are most well-classified, with error rates only reaching 0.8%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 dirty="0"/>
              <a:t>Creating a facial recognizer that is invariant to: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Pose 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Orientation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Image quality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600" dirty="0"/>
              <a:t>Facial expression</a:t>
            </a:r>
            <a:endParaRPr sz="1600" dirty="0"/>
          </a:p>
        </p:txBody>
      </p:sp>
      <p:sp>
        <p:nvSpPr>
          <p:cNvPr id="179" name="Google Shape;17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Y. Taigman, M. Yang, M. Ranzato, and L. Wolf, “DeepFace: Closing the Gap to Human-Level Performance in Face Verification,” </a:t>
            </a:r>
            <a:r>
              <a:rPr lang="en" sz="14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2014 IEEE Conference on Computer Vision and Pattern Recognition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2014.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B. Huang, M. Ramesh, T. Berg, and E. Learned-miller. Labeled faces in the wild: A database for studying face recognition in unconstrained environments. In ECCV Workshop on Faces in Real-life Images, 2008.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L. Wolf, T. Hassner, and I. Maoz. Face recognition in unconstrained videos with matched background similarity. In CVPR, 2011.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Browne, R. (2019). </a:t>
            </a:r>
            <a:r>
              <a:rPr lang="en" sz="14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 hopes 1 million faces will help fight bias in facial recognition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[online] CNBC. Available at: https://www.cnbc.com/2019/01/29/ibm-releases-diverse-dataset-to-fight-facial-recognition-bias.html [Accessed 30 Mar. 2019].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Buolamwini and T. Gebru, “Gender Shades: Intersectional Accuracy Disparities in Commercial Gender Classification,” </a:t>
            </a:r>
            <a:r>
              <a:rPr lang="en" sz="1400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Proceedings of Machine Learning Research</a:t>
            </a: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81, pp. 1–15, 2018.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F.A. Bhat &amp; M.A. Wani, “Performance Comparison of Major Classical Face Recognition Techniques,”  International Conference on Machine Learning and Applications, 2004.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AutoNum type="arabicPeriod"/>
            </a:pPr>
            <a:r>
              <a:rPr lang="en" sz="14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Alex K. , IIya Sutskever, Geoffrey H. , “ImageNet Classification with Deep Convolutional Neural Networks”, Communication of the ACM, Vol. 60, Issue 6, pp. 82-83</a:t>
            </a:r>
            <a:endParaRPr sz="14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	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DeepFace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Edge Detection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3-D Face Modeling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Deep Neural Networks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Deep Neural Networks in DeepFace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Siamese Network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Questions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facial recognition methods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Principal Component Analysis (PCA):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Decompose face image into uncorrelated components called Eigenfaces.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Extract features by thresholding.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Linear Discriminant Analysis (LDA):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Minimize Within Class Scatter Matrix and Maximize Between Class Scatter Matrix.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Project (test image-mean image) onto face space and Calculate Eucledian distance.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Discrete Cosine Transform (DCT):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Compute DCT of image f(x,y)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 most images, much signal energy lies at low frequencies.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395" y="3707520"/>
            <a:ext cx="2930825" cy="12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4194500" y="3767075"/>
            <a:ext cx="37452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(X): Face image from ORL database, (Y):DCT transformed image from X , (Z) : The top left rectangle (low frequency) carries maximum information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4375600" y="4397325"/>
            <a:ext cx="26370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Image source: Performance Comparison of Major Classical Face Recognition Techniques [6]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329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facial recognition methods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942375"/>
            <a:ext cx="64836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Independent Component Analysis (ICA):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Outputs independent vectors that are linear combinations of image.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sensitive to pose variations and more to lighting conditions.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675" y="1938675"/>
            <a:ext cx="3665400" cy="25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369575" y="4476800"/>
            <a:ext cx="43755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Variation in:	 1. Facial expressions     2. Lighting conditions      3. Poses</a:t>
            </a:r>
            <a:endParaRPr sz="900">
              <a:solidFill>
                <a:srgbClr val="FFFFFF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625" y="1938687"/>
            <a:ext cx="3665400" cy="93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895" y="2829212"/>
            <a:ext cx="3674855" cy="9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6900" y="3760000"/>
            <a:ext cx="3674850" cy="9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680250" y="4650525"/>
            <a:ext cx="43755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From top to bottom: Variation in: Facial expressions,  Lighting conditions, Poses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70900" y="4820300"/>
            <a:ext cx="32607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Image source: Performance Comparison of Major Classical Face Recognition Techniques [6]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History of Convolutional Neural Networks	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CNNs have been around since the 1980s (So why so new?)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Vast recent enhancements in GPU  processing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Access to large, labeled visual datasets (ImageNet, Pascal, etc.)</a:t>
            </a:r>
            <a:endParaRPr sz="16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ImageNet Large Scale Visual Recognition Competition (2012)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Team from University of Toronto used a  breakthrough CNN to achieve a low error of 17%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Nicknamed AlexNet (designed by Alex Krizhevsky)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CNNs have been used ever </a:t>
            </a:r>
            <a:r>
              <a:rPr lang="en" sz="1600" dirty="0" smtClean="0"/>
              <a:t>since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/>
              <a:t>Source: </a:t>
            </a: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https://papers.nips.cc/paper/4824-imagenet-classification-with-deep-convolutional-neural-networks.pdf</a:t>
            </a: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DeepFace Introduction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Facebook’s facial recognition algorithm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Introduced in 2014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Deep Learning Framework instead of well engineered features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9-layer deep neural network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Uses a Siamese network </a:t>
            </a:r>
            <a:endParaRPr sz="1600" dirty="0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Contributions added to face recognition: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Affective facial alignment system based on explicit 3D modeling of faces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Advanced the state of the art significantly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Leverages a very large labeled dataset of faces to obtain a face representation</a:t>
            </a:r>
            <a:endParaRPr sz="1600"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Datasets</a:t>
            </a:r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Social Face Classification (</a:t>
            </a:r>
            <a:r>
              <a:rPr lang="en" sz="2000" i="1" dirty="0"/>
              <a:t>SFC</a:t>
            </a:r>
            <a:r>
              <a:rPr lang="en" sz="2000" dirty="0"/>
              <a:t>) </a:t>
            </a:r>
            <a:r>
              <a:rPr lang="en" sz="2000" dirty="0">
                <a:solidFill>
                  <a:srgbClr val="FF0000"/>
                </a:solidFill>
              </a:rPr>
              <a:t>-&gt; Training</a:t>
            </a:r>
            <a:endParaRPr sz="2000" dirty="0"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Collection of photos from Facebook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4.4 million labeled faces; 4030 people each with 800 to 1200 faces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Most recent 5% images of each identity are left out for testing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Identities do not intersect with any of the identities with below datasets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Labeled Faces in the Wild (</a:t>
            </a:r>
            <a:r>
              <a:rPr lang="en" sz="2000" i="1" dirty="0"/>
              <a:t>LFW</a:t>
            </a:r>
            <a:r>
              <a:rPr lang="en" sz="2000" dirty="0"/>
              <a:t>) </a:t>
            </a:r>
            <a:r>
              <a:rPr lang="en" sz="2000" dirty="0">
                <a:solidFill>
                  <a:srgbClr val="FF0000"/>
                </a:solidFill>
              </a:rPr>
              <a:t>-&gt; Testing</a:t>
            </a:r>
            <a:endParaRPr sz="2000" dirty="0"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13,323 web photos of 5,749 celebrities 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Youtube Faces (</a:t>
            </a:r>
            <a:r>
              <a:rPr lang="en" sz="2000" i="1" dirty="0"/>
              <a:t>YTF</a:t>
            </a:r>
            <a:r>
              <a:rPr lang="en" sz="2000" dirty="0"/>
              <a:t>) </a:t>
            </a:r>
            <a:r>
              <a:rPr lang="en" sz="2000" dirty="0">
                <a:solidFill>
                  <a:srgbClr val="FF0000"/>
                </a:solidFill>
              </a:rPr>
              <a:t>-&gt; Testing</a:t>
            </a:r>
            <a:endParaRPr sz="2000" dirty="0"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3,425 YouTube videos of 1,595 subjects (a subset of the celebrities in the </a:t>
            </a:r>
            <a:r>
              <a:rPr lang="en" sz="1600" i="1" dirty="0"/>
              <a:t>LFW</a:t>
            </a:r>
            <a:r>
              <a:rPr lang="en" sz="1600" dirty="0"/>
              <a:t>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3" name="Google Shape;113;p20"/>
          <p:cNvSpPr txBox="1"/>
          <p:nvPr/>
        </p:nvSpPr>
        <p:spPr>
          <a:xfrm>
            <a:off x="6306700" y="4016675"/>
            <a:ext cx="27261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Source: Taigman, Y. et al. In Proc. Conference on Computer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Vision and Pattern Recognition 1701–1708 (2014).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 Alignment pipeline: 3D Modeling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7900" cy="18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Detecting 6 fiducial points in the 2D detection cropped image (a).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Scale, rotate and translate image to anchor locations to obtain a 2D aligned crop (b).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Localizing additional 67 fiducial points in the 2D aligned crop (c).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Manually place 67 anchor points on the 3D shape model (d).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50" y="3014575"/>
            <a:ext cx="5619143" cy="18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6306700" y="4016675"/>
            <a:ext cx="2726100" cy="8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Source: Taigman, Y. et al. In Proc. Conference on Computer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Vision and Pattern Recognition 1701–1708 (2014).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1652</Words>
  <Application>Microsoft Office PowerPoint</Application>
  <PresentationFormat>On-screen Show (16:9)</PresentationFormat>
  <Paragraphs>175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Simple Dark</vt:lpstr>
      <vt:lpstr>CS 534 Spring 2019 Machine Vision Showcase  by Colleen Finnegan, Alec Kohlhoff, Sean McGovern,  Yash Shukla, and Huaming Sun   Showcasing work by: Yaniv Taigman, Ming Yang, Marc’Aurelio Ranzato, and Lior Wolf on  Facebook’s DeepFace  </vt:lpstr>
      <vt:lpstr>References</vt:lpstr>
      <vt:lpstr>Agenda </vt:lpstr>
      <vt:lpstr>Classical facial recognition methods</vt:lpstr>
      <vt:lpstr>Classical facial recognition methods </vt:lpstr>
      <vt:lpstr>Brief History of Convolutional Neural Networks </vt:lpstr>
      <vt:lpstr>DeepFace Introduction</vt:lpstr>
      <vt:lpstr>Datasets</vt:lpstr>
      <vt:lpstr>Face Alignment pipeline: 3D Modeling</vt:lpstr>
      <vt:lpstr>Face Alignment pipeline: 3D Modeling</vt:lpstr>
      <vt:lpstr>Deep Neural Networks</vt:lpstr>
      <vt:lpstr>Deep Neural Network in DeepFace</vt:lpstr>
      <vt:lpstr>Siamese Network</vt:lpstr>
      <vt:lpstr>Results: Deep Neural Network in DeepFace</vt:lpstr>
      <vt:lpstr>Future work in facial recognition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534 Spring 2019 Machine Vision Showcase  by Colleen Finnegan, Alec Kohlhoff, Sean McGovern,  Yash Shukla, and Huaming Sun   Showcasing work by: Yaniv Taigman, Ming Yang, Marc’Aurelio Ranzato, and Lior Wolf on  Facebook’s DeepFace  </dc:title>
  <cp:lastModifiedBy>Ruiz</cp:lastModifiedBy>
  <cp:revision>4</cp:revision>
  <dcterms:modified xsi:type="dcterms:W3CDTF">2019-04-01T02:12:10Z</dcterms:modified>
</cp:coreProperties>
</file>