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  <p:sldMasterId id="2147483703" r:id="rId2"/>
    <p:sldMasterId id="2147483704" r:id="rId3"/>
    <p:sldMasterId id="2147483705" r:id="rId4"/>
    <p:sldMasterId id="2147483706" r:id="rId5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3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1ffd8fe52_1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51ffd8fe52_1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276143edd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5276143edd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276143ed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5276143ed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276143edd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5276143edd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276143edd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5276143edd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276143edd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5276143edd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276143edd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5276143edd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28e4b2d5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28e4b2d5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276143edd_2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35" name="Google Shape;435;g5276143edd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g5276143edd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276143edd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5276143edd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276143edd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5276143edd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276143edd_0_1:notes"/>
          <p:cNvSpPr txBox="1">
            <a:spLocks noGrp="1"/>
          </p:cNvSpPr>
          <p:nvPr>
            <p:ph type="sldNum" idx="12"/>
          </p:nvPr>
        </p:nvSpPr>
        <p:spPr>
          <a:xfrm>
            <a:off x="3884613" y="57108252"/>
            <a:ext cx="2971800" cy="30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04" name="Google Shape;304;g5276143ed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4509370"/>
            <a:ext cx="6096000" cy="2254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g5276143edd_0_1:notes"/>
          <p:cNvSpPr txBox="1">
            <a:spLocks noGrp="1"/>
          </p:cNvSpPr>
          <p:nvPr>
            <p:ph type="body" idx="1"/>
          </p:nvPr>
        </p:nvSpPr>
        <p:spPr>
          <a:xfrm>
            <a:off x="685800" y="28559342"/>
            <a:ext cx="5486400" cy="27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276143edd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5276143edd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276143edd_2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5276143edd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276143edd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5276143edd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5276143edd_2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2175ffd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52175ffdd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g52175ffdd6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2784a50d6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regard to the motion planning, 2007,Defense Advanced Research Projects Agency conducted the Urban Challenge Event, and MIT took part in the contest.This is Talos, in the system,they </a:t>
            </a:r>
            <a:endParaRPr/>
          </a:p>
        </p:txBody>
      </p:sp>
      <p:sp>
        <p:nvSpPr>
          <p:cNvPr id="503" name="Google Shape;503;g52784a50d6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2784a50d6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52784a50d6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2784a50d6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52784a50d6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2784a50d6_5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2784a50d6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2784a50d6_5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52784a50d6_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2784a50d6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2784a50d6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276143edd_8_65:notes"/>
          <p:cNvSpPr txBox="1">
            <a:spLocks noGrp="1"/>
          </p:cNvSpPr>
          <p:nvPr>
            <p:ph type="sldNum" idx="12"/>
          </p:nvPr>
        </p:nvSpPr>
        <p:spPr>
          <a:xfrm>
            <a:off x="3884613" y="57108252"/>
            <a:ext cx="2971800" cy="300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12" name="Google Shape;312;g5276143edd_8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4509370"/>
            <a:ext cx="6096000" cy="225468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g5276143edd_8_65:notes"/>
          <p:cNvSpPr txBox="1">
            <a:spLocks noGrp="1"/>
          </p:cNvSpPr>
          <p:nvPr>
            <p:ph type="body" idx="1"/>
          </p:nvPr>
        </p:nvSpPr>
        <p:spPr>
          <a:xfrm>
            <a:off x="685800" y="28559342"/>
            <a:ext cx="5486400" cy="2705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2784a50d6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2784a50d6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2784a50d6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2784a50d6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2784a50d6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2784a50d6_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2784a50d6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2784a50d6_4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2784a50d6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2784a50d6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1ffd8fe52_1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51ffd8fe52_1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g51ffd8fe52_11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1ffd8fe52_1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51ffd8fe52_1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276143edd_1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5276143edd_1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276143edd_1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5276143edd_1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276143edd_1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5276143edd_1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276143edd_1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276143edd_1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1ffd8fe52_1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51ffd8fe52_1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51ffd8fe52_11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819" y="2027476"/>
            <a:ext cx="3182181" cy="31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457200" y="1903444"/>
            <a:ext cx="68580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57200" y="322018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742951"/>
            <a:ext cx="2537578" cy="82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69106" y="897075"/>
            <a:ext cx="6858000" cy="54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  <a:defRPr sz="30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69106" y="14827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5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819" y="2027476"/>
            <a:ext cx="3182181" cy="31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98081" y="4800063"/>
            <a:ext cx="681075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CS534 Artificial Intelligence: Bhat - Hu - Li - Seeley - Szpunar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9598" y="800125"/>
            <a:ext cx="3344803" cy="33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/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7620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─"/>
              <a:defRPr sz="1500"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o"/>
              <a:defRPr sz="1200"/>
            </a:lvl4pPr>
            <a:lvl5pPr marL="2286000" lvl="4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46482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─"/>
              <a:defRPr sz="1500"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o"/>
              <a:defRPr sz="1200"/>
            </a:lvl4pPr>
            <a:lvl5pPr marL="2286000" lvl="4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rgbClr val="AB192D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742951"/>
            <a:ext cx="2537578" cy="8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87" y="2020489"/>
            <a:ext cx="3195614" cy="312917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457200" y="1903444"/>
            <a:ext cx="68580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457200" y="322018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305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3392782" y="1143001"/>
            <a:ext cx="5294018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65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700"/>
              <a:buChar char="─"/>
              <a:defRPr sz="1700"/>
            </a:lvl2pPr>
            <a:lvl3pPr marL="1371600" lvl="2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1500"/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443917" y="1143000"/>
            <a:ext cx="2673657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20"/>
          <p:cNvCxnSpPr/>
          <p:nvPr/>
        </p:nvCxnSpPr>
        <p:spPr>
          <a:xfrm rot="5400000">
            <a:off x="1835360" y="2685851"/>
            <a:ext cx="2857500" cy="1588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2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58674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Verdana"/>
              <a:buChar char="─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6553200" y="1143000"/>
            <a:ext cx="2133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Verdana"/>
              <a:buNone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929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ubTitle" idx="1"/>
          </p:nvPr>
        </p:nvSpPr>
        <p:spPr>
          <a:xfrm>
            <a:off x="457200" y="3031236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1" name="Google Shape;1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742951"/>
            <a:ext cx="2537578" cy="8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87" y="2020489"/>
            <a:ext cx="3195614" cy="312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457200" y="3031236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742951"/>
            <a:ext cx="2537578" cy="8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87" y="2020489"/>
            <a:ext cx="3195614" cy="312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accen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9598" y="800125"/>
            <a:ext cx="3344803" cy="33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1"/>
          </p:nvPr>
        </p:nvSpPr>
        <p:spPr>
          <a:xfrm>
            <a:off x="457200" y="3031236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742951"/>
            <a:ext cx="2537578" cy="8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87" y="2020489"/>
            <a:ext cx="3195614" cy="312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/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7620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─"/>
              <a:defRPr sz="1500"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o"/>
              <a:defRPr sz="1200"/>
            </a:lvl4pPr>
            <a:lvl5pPr marL="2286000" lvl="4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2"/>
          </p:nvPr>
        </p:nvSpPr>
        <p:spPr>
          <a:xfrm>
            <a:off x="46482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─"/>
              <a:defRPr sz="1500"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o"/>
              <a:defRPr sz="1200"/>
            </a:lvl4pPr>
            <a:lvl5pPr marL="2286000" lvl="4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58674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Verdana"/>
              <a:buChar char="─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6553200" y="1143000"/>
            <a:ext cx="2133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Verdana"/>
              <a:buNone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1"/>
          </p:nvPr>
        </p:nvSpPr>
        <p:spPr>
          <a:xfrm>
            <a:off x="762000" y="1122552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2"/>
          </p:nvPr>
        </p:nvSpPr>
        <p:spPr>
          <a:xfrm>
            <a:off x="762000" y="1662300"/>
            <a:ext cx="3657600" cy="29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3"/>
          </p:nvPr>
        </p:nvSpPr>
        <p:spPr>
          <a:xfrm>
            <a:off x="4648200" y="1122552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4"/>
          </p:nvPr>
        </p:nvSpPr>
        <p:spPr>
          <a:xfrm>
            <a:off x="4648200" y="1662300"/>
            <a:ext cx="3657600" cy="29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-2096" y="4793743"/>
            <a:ext cx="45929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305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3392782" y="1143001"/>
            <a:ext cx="5294018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65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700"/>
              <a:buChar char="─"/>
              <a:defRPr sz="1700"/>
            </a:lvl2pPr>
            <a:lvl3pPr marL="1371600" lvl="2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1500"/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2"/>
          </p:nvPr>
        </p:nvSpPr>
        <p:spPr>
          <a:xfrm>
            <a:off x="443917" y="1143000"/>
            <a:ext cx="2673657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35"/>
          <p:cNvCxnSpPr/>
          <p:nvPr/>
        </p:nvCxnSpPr>
        <p:spPr>
          <a:xfrm rot="5400000">
            <a:off x="1835360" y="2685851"/>
            <a:ext cx="2857500" cy="1588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90" y="2236414"/>
            <a:ext cx="2968807" cy="290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7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ubTitle" idx="1"/>
          </p:nvPr>
        </p:nvSpPr>
        <p:spPr>
          <a:xfrm>
            <a:off x="457200" y="3031236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7" name="Google Shape;17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742950"/>
            <a:ext cx="2057400" cy="66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rgbClr val="AB192D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352" y="739875"/>
            <a:ext cx="2057400" cy="66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ubTitle" idx="1"/>
          </p:nvPr>
        </p:nvSpPr>
        <p:spPr>
          <a:xfrm>
            <a:off x="457200" y="302895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1" name="Google Shape;19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648" y="2235708"/>
            <a:ext cx="2969528" cy="290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1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90" y="2236414"/>
            <a:ext cx="2968807" cy="290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762000" y="1085850"/>
            <a:ext cx="6858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body" idx="1"/>
          </p:nvPr>
        </p:nvSpPr>
        <p:spPr>
          <a:xfrm>
            <a:off x="762000" y="23431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body" idx="1"/>
          </p:nvPr>
        </p:nvSpPr>
        <p:spPr>
          <a:xfrm>
            <a:off x="7620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2" name="Google Shape;202;p42"/>
          <p:cNvSpPr txBox="1">
            <a:spLocks noGrp="1"/>
          </p:cNvSpPr>
          <p:nvPr>
            <p:ph type="body" idx="2"/>
          </p:nvPr>
        </p:nvSpPr>
        <p:spPr>
          <a:xfrm>
            <a:off x="46482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3" name="Google Shape;203;p42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762000" y="1122552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2"/>
          </p:nvPr>
        </p:nvSpPr>
        <p:spPr>
          <a:xfrm>
            <a:off x="762000" y="1662300"/>
            <a:ext cx="3657600" cy="29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body" idx="3"/>
          </p:nvPr>
        </p:nvSpPr>
        <p:spPr>
          <a:xfrm>
            <a:off x="4648200" y="1122552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4"/>
          </p:nvPr>
        </p:nvSpPr>
        <p:spPr>
          <a:xfrm>
            <a:off x="4648200" y="1662300"/>
            <a:ext cx="3657600" cy="29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sldNum" idx="12"/>
          </p:nvPr>
        </p:nvSpPr>
        <p:spPr>
          <a:xfrm>
            <a:off x="0" y="4793742"/>
            <a:ext cx="45929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305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 sz="3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body" idx="1"/>
          </p:nvPr>
        </p:nvSpPr>
        <p:spPr>
          <a:xfrm>
            <a:off x="3392782" y="1143000"/>
            <a:ext cx="5294018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200"/>
              <a:buChar char="─"/>
              <a:defRPr sz="2200"/>
            </a:lvl2pPr>
            <a:lvl3pPr marL="1371600" lvl="2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2"/>
          </p:nvPr>
        </p:nvSpPr>
        <p:spPr>
          <a:xfrm>
            <a:off x="443917" y="1143000"/>
            <a:ext cx="2673657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1" name="Google Shape;221;p45"/>
          <p:cNvCxnSpPr/>
          <p:nvPr/>
        </p:nvCxnSpPr>
        <p:spPr>
          <a:xfrm rot="5400000">
            <a:off x="1835360" y="2685851"/>
            <a:ext cx="2857500" cy="1588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45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58674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body" idx="1"/>
          </p:nvPr>
        </p:nvSpPr>
        <p:spPr>
          <a:xfrm>
            <a:off x="6553200" y="1143000"/>
            <a:ext cx="2133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None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2225" y="1075135"/>
            <a:ext cx="3014663" cy="299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9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819" y="2027476"/>
            <a:ext cx="3182181" cy="31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9"/>
          <p:cNvSpPr txBox="1">
            <a:spLocks noGrp="1"/>
          </p:cNvSpPr>
          <p:nvPr>
            <p:ph type="ctrTitle"/>
          </p:nvPr>
        </p:nvSpPr>
        <p:spPr>
          <a:xfrm>
            <a:off x="457200" y="1903444"/>
            <a:ext cx="68580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subTitle" idx="1"/>
          </p:nvPr>
        </p:nvSpPr>
        <p:spPr>
          <a:xfrm>
            <a:off x="457200" y="322018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42" name="Google Shape;24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742951"/>
            <a:ext cx="2537578" cy="82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/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51"/>
          <p:cNvSpPr txBox="1">
            <a:spLocks noGrp="1"/>
          </p:cNvSpPr>
          <p:nvPr>
            <p:ph type="title"/>
          </p:nvPr>
        </p:nvSpPr>
        <p:spPr>
          <a:xfrm>
            <a:off x="469106" y="1085850"/>
            <a:ext cx="6858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  <a:defRPr sz="30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body" idx="1"/>
          </p:nvPr>
        </p:nvSpPr>
        <p:spPr>
          <a:xfrm>
            <a:off x="469106" y="23431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ftr" idx="11"/>
          </p:nvPr>
        </p:nvSpPr>
        <p:spPr>
          <a:xfrm>
            <a:off x="469106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54" name="Google Shape;254;p51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819" y="2027476"/>
            <a:ext cx="3182181" cy="31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lt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9598" y="800125"/>
            <a:ext cx="3344803" cy="33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rgbClr val="AB192D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742951"/>
            <a:ext cx="2537578" cy="8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87" y="2020489"/>
            <a:ext cx="3195614" cy="3129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3"/>
          <p:cNvSpPr txBox="1">
            <a:spLocks noGrp="1"/>
          </p:cNvSpPr>
          <p:nvPr>
            <p:ph type="ctrTitle"/>
          </p:nvPr>
        </p:nvSpPr>
        <p:spPr>
          <a:xfrm>
            <a:off x="457200" y="1903444"/>
            <a:ext cx="68580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subTitle" idx="1"/>
          </p:nvPr>
        </p:nvSpPr>
        <p:spPr>
          <a:xfrm>
            <a:off x="457200" y="322018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4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4"/>
          <p:cNvSpPr txBox="1">
            <a:spLocks noGrp="1"/>
          </p:cNvSpPr>
          <p:nvPr>
            <p:ph type="body" idx="1"/>
          </p:nvPr>
        </p:nvSpPr>
        <p:spPr>
          <a:xfrm>
            <a:off x="7620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─"/>
              <a:defRPr sz="1500"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o"/>
              <a:defRPr sz="1200"/>
            </a:lvl4pPr>
            <a:lvl5pPr marL="2286000" lvl="4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65" name="Google Shape;265;p54"/>
          <p:cNvSpPr txBox="1">
            <a:spLocks noGrp="1"/>
          </p:cNvSpPr>
          <p:nvPr>
            <p:ph type="body" idx="2"/>
          </p:nvPr>
        </p:nvSpPr>
        <p:spPr>
          <a:xfrm>
            <a:off x="4648200" y="1257300"/>
            <a:ext cx="365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─"/>
              <a:defRPr sz="1500"/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o"/>
              <a:defRPr sz="1200"/>
            </a:lvl4pPr>
            <a:lvl5pPr marL="2286000" lvl="4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5"/>
          <p:cNvSpPr txBox="1">
            <a:spLocks noGrp="1"/>
          </p:cNvSpPr>
          <p:nvPr>
            <p:ph type="body" idx="1"/>
          </p:nvPr>
        </p:nvSpPr>
        <p:spPr>
          <a:xfrm>
            <a:off x="762000" y="1122552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55"/>
          <p:cNvSpPr txBox="1">
            <a:spLocks noGrp="1"/>
          </p:cNvSpPr>
          <p:nvPr>
            <p:ph type="body" idx="2"/>
          </p:nvPr>
        </p:nvSpPr>
        <p:spPr>
          <a:xfrm>
            <a:off x="762000" y="1662300"/>
            <a:ext cx="3657600" cy="29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body" idx="3"/>
          </p:nvPr>
        </p:nvSpPr>
        <p:spPr>
          <a:xfrm>
            <a:off x="4648200" y="1122552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4"/>
          </p:nvPr>
        </p:nvSpPr>
        <p:spPr>
          <a:xfrm>
            <a:off x="4648200" y="1662300"/>
            <a:ext cx="3657600" cy="29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2385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6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56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7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929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57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8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305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8"/>
          <p:cNvSpPr txBox="1">
            <a:spLocks noGrp="1"/>
          </p:cNvSpPr>
          <p:nvPr>
            <p:ph type="body" idx="1"/>
          </p:nvPr>
        </p:nvSpPr>
        <p:spPr>
          <a:xfrm>
            <a:off x="3392782" y="1143001"/>
            <a:ext cx="5294018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65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700"/>
              <a:buChar char="─"/>
              <a:defRPr sz="1700"/>
            </a:lvl2pPr>
            <a:lvl3pPr marL="1371600" lvl="2" indent="-3238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1500"/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6" name="Google Shape;286;p58"/>
          <p:cNvSpPr txBox="1">
            <a:spLocks noGrp="1"/>
          </p:cNvSpPr>
          <p:nvPr>
            <p:ph type="body" idx="2"/>
          </p:nvPr>
        </p:nvSpPr>
        <p:spPr>
          <a:xfrm>
            <a:off x="443917" y="1143000"/>
            <a:ext cx="2673657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87" name="Google Shape;287;p58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8" name="Google Shape;288;p58"/>
          <p:cNvCxnSpPr/>
          <p:nvPr/>
        </p:nvCxnSpPr>
        <p:spPr>
          <a:xfrm rot="5400000">
            <a:off x="1835360" y="2685851"/>
            <a:ext cx="2857500" cy="1588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58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59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9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58674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Verdana"/>
              <a:buChar char="─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5" name="Google Shape;295;p59"/>
          <p:cNvSpPr txBox="1">
            <a:spLocks noGrp="1"/>
          </p:cNvSpPr>
          <p:nvPr>
            <p:ph type="body" idx="1"/>
          </p:nvPr>
        </p:nvSpPr>
        <p:spPr>
          <a:xfrm>
            <a:off x="6553200" y="1143000"/>
            <a:ext cx="2133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Verdana"/>
              <a:buNone/>
              <a:defRPr sz="1500"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 sz="1400"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 sz="1100"/>
            </a:lvl4pPr>
            <a:lvl5pPr marL="2286000" lvl="4" indent="-29845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Verdana"/>
              <a:buChar char="─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457200" y="926225"/>
            <a:ext cx="8686800" cy="342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486400" y="4800600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8081" y="4800063"/>
            <a:ext cx="681075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CS534 Artificial Intelligence: Bhat - Hu - Li - Seeley - Szpunar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Verdana"/>
              <a:buChar char="─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1" y="4793743"/>
            <a:ext cx="457200" cy="23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457200" y="926225"/>
            <a:ext cx="8686800" cy="342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24"/>
          <p:cNvSpPr txBox="1"/>
          <p:nvPr/>
        </p:nvSpPr>
        <p:spPr>
          <a:xfrm>
            <a:off x="5486400" y="4800600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6"/>
          <p:cNvSpPr/>
          <p:nvPr/>
        </p:nvSpPr>
        <p:spPr>
          <a:xfrm>
            <a:off x="457200" y="926225"/>
            <a:ext cx="8686800" cy="342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6"/>
          <p:cNvSpPr txBox="1"/>
          <p:nvPr/>
        </p:nvSpPr>
        <p:spPr>
          <a:xfrm>
            <a:off x="5486400" y="4800600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457200" y="26352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Verdana"/>
              <a:buChar char="─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48"/>
          <p:cNvSpPr/>
          <p:nvPr/>
        </p:nvSpPr>
        <p:spPr>
          <a:xfrm>
            <a:off x="457200" y="926225"/>
            <a:ext cx="8686800" cy="342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48"/>
          <p:cNvSpPr txBox="1"/>
          <p:nvPr/>
        </p:nvSpPr>
        <p:spPr>
          <a:xfrm>
            <a:off x="5486400" y="4800600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8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786206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ieeexplore.ieee.org/document/786206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ieeexplore.ieee.org/document/786206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ieeexplore.ieee.org/document/429020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nsights.com/research/autonomous-driverless-vehicles-corporations-l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en.wikipedia.org/wiki/Autonomy" TargetMode="External"/><Relationship Id="rId5" Type="http://schemas.openxmlformats.org/officeDocument/2006/relationships/hyperlink" Target="https://en.wikipedia.org/wiki/Driverless_car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0"/>
          <p:cNvSpPr txBox="1">
            <a:spLocks noGrp="1"/>
          </p:cNvSpPr>
          <p:nvPr>
            <p:ph type="ctrTitle"/>
          </p:nvPr>
        </p:nvSpPr>
        <p:spPr>
          <a:xfrm>
            <a:off x="457200" y="1903450"/>
            <a:ext cx="4627800" cy="29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800"/>
              <a:t>CS534 Spring 2019 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800"/>
              <a:t>PLANNING SHOWCASE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400" b="0"/>
              <a:t>Presented by: </a:t>
            </a:r>
            <a:endParaRPr sz="1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400" b="0"/>
              <a:t>Mengzhi Cao, Paritosh Goel, Jianpeng Cao </a:t>
            </a:r>
            <a:endParaRPr sz="1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400" b="0"/>
              <a:t>Pengyu Zhang, Prakash Baskaran</a:t>
            </a:r>
            <a:endParaRPr sz="1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800" b="0"/>
              <a:t> </a:t>
            </a:r>
            <a:endParaRPr sz="1800" b="0"/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r>
              <a:rPr lang="en" sz="1800" b="0"/>
              <a:t>  </a:t>
            </a: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Verdana"/>
              <a:buNone/>
            </a:pPr>
            <a:endParaRPr sz="1100"/>
          </a:p>
        </p:txBody>
      </p:sp>
      <p:sp>
        <p:nvSpPr>
          <p:cNvPr id="301" name="Google Shape;301;p60"/>
          <p:cNvSpPr txBox="1"/>
          <p:nvPr/>
        </p:nvSpPr>
        <p:spPr>
          <a:xfrm>
            <a:off x="457200" y="3756600"/>
            <a:ext cx="6047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Showcasing work by: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Brian Paden, Michal Cáp, Sze Zheng Yong, Dmitry Yershov, </a:t>
            </a:r>
            <a:endParaRPr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Emilio Frazzoli, Sebastian Brechtel, Rudiger Dillmann，Leonard J.,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D. Dolgov, S. Thrun, M. Montemerlo, J. Diebel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J. S., M. H., M. Z. and R. D. …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on </a:t>
            </a:r>
            <a:r>
              <a:rPr lang="en" sz="17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Self-driving Urban Vehicles</a:t>
            </a:r>
            <a:r>
              <a:rPr lang="en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9"/>
          <p:cNvSpPr txBox="1">
            <a:spLocks noGrp="1"/>
          </p:cNvSpPr>
          <p:nvPr>
            <p:ph type="title"/>
          </p:nvPr>
        </p:nvSpPr>
        <p:spPr>
          <a:xfrm>
            <a:off x="457200" y="257250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Decision Making</a:t>
            </a:r>
            <a:endParaRPr/>
          </a:p>
        </p:txBody>
      </p:sp>
      <p:sp>
        <p:nvSpPr>
          <p:cNvPr id="377" name="Google Shape;377;p69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78" name="Google Shape;378;p69"/>
          <p:cNvSpPr txBox="1"/>
          <p:nvPr/>
        </p:nvSpPr>
        <p:spPr>
          <a:xfrm>
            <a:off x="457188" y="1455006"/>
            <a:ext cx="80772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idea is to –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1.Gather data from the environment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2.Understand traffic scenarios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3.Perform independent or cooperative driving manoeuvres.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Conclusion - Behavior Networks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Behavior networks were developed with the goal to obtain a modular and robust control architecture for walking machines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69"/>
          <p:cNvSpPr txBox="1">
            <a:spLocks noGrp="1"/>
          </p:cNvSpPr>
          <p:nvPr>
            <p:ph type="title"/>
          </p:nvPr>
        </p:nvSpPr>
        <p:spPr>
          <a:xfrm>
            <a:off x="457200" y="899000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 sz="2400" b="0"/>
              <a:t>Basic Idea</a:t>
            </a:r>
            <a:endParaRPr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0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Ontology</a:t>
            </a:r>
            <a:endParaRPr/>
          </a:p>
        </p:txBody>
      </p:sp>
      <p:sp>
        <p:nvSpPr>
          <p:cNvPr id="385" name="Google Shape;385;p7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981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</a:pPr>
            <a:r>
              <a:rPr lang="en"/>
              <a:t>Representation of Driving Context </a:t>
            </a: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https://ieeexplore.ieee.org/document/7862066/</a:t>
            </a:r>
            <a:endParaRPr sz="1400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/>
              <a:t>		fusion of three main contexts</a:t>
            </a:r>
            <a:endParaRPr/>
          </a:p>
        </p:txBody>
      </p:sp>
      <p:sp>
        <p:nvSpPr>
          <p:cNvPr id="386" name="Google Shape;386;p70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87" name="Google Shape;387;p70"/>
          <p:cNvSpPr/>
          <p:nvPr/>
        </p:nvSpPr>
        <p:spPr>
          <a:xfrm>
            <a:off x="838200" y="1828800"/>
            <a:ext cx="1752600" cy="571500"/>
          </a:xfrm>
          <a:prstGeom prst="ellipse">
            <a:avLst/>
          </a:prstGeom>
          <a:solidFill>
            <a:srgbClr val="9AC7E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Vehicle</a:t>
            </a:r>
            <a:endParaRPr/>
          </a:p>
        </p:txBody>
      </p:sp>
      <p:sp>
        <p:nvSpPr>
          <p:cNvPr id="388" name="Google Shape;388;p70"/>
          <p:cNvSpPr/>
          <p:nvPr/>
        </p:nvSpPr>
        <p:spPr>
          <a:xfrm>
            <a:off x="5181600" y="1657350"/>
            <a:ext cx="1676400" cy="914400"/>
          </a:xfrm>
          <a:prstGeom prst="ellipse">
            <a:avLst/>
          </a:prstGeom>
          <a:solidFill>
            <a:schemeClr val="accent2"/>
          </a:solidFill>
          <a:ln w="127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Driver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70"/>
          <p:cNvSpPr/>
          <p:nvPr/>
        </p:nvSpPr>
        <p:spPr>
          <a:xfrm>
            <a:off x="2881275" y="3371850"/>
            <a:ext cx="2209800" cy="857400"/>
          </a:xfrm>
          <a:prstGeom prst="ellipse">
            <a:avLst/>
          </a:prstGeom>
          <a:solidFill>
            <a:schemeClr val="accent2"/>
          </a:solidFill>
          <a:ln w="127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Environment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0" name="Google Shape;390;p70"/>
          <p:cNvCxnSpPr/>
          <p:nvPr/>
        </p:nvCxnSpPr>
        <p:spPr>
          <a:xfrm>
            <a:off x="2743200" y="2114550"/>
            <a:ext cx="21336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1" name="Google Shape;391;p70"/>
          <p:cNvSpPr txBox="1"/>
          <p:nvPr/>
        </p:nvSpPr>
        <p:spPr>
          <a:xfrm>
            <a:off x="2971800" y="1543053"/>
            <a:ext cx="1905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hasDriver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(functional)</a:t>
            </a:r>
            <a:endParaRPr/>
          </a:p>
        </p:txBody>
      </p:sp>
      <p:cxnSp>
        <p:nvCxnSpPr>
          <p:cNvPr id="392" name="Google Shape;392;p70"/>
          <p:cNvCxnSpPr/>
          <p:nvPr/>
        </p:nvCxnSpPr>
        <p:spPr>
          <a:xfrm rot="10800000">
            <a:off x="2057400" y="2514600"/>
            <a:ext cx="914400" cy="85725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3" name="Google Shape;393;p70"/>
          <p:cNvSpPr txBox="1"/>
          <p:nvPr/>
        </p:nvSpPr>
        <p:spPr>
          <a:xfrm>
            <a:off x="2383200" y="2704725"/>
            <a:ext cx="1905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hasVehicle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1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Verdana"/>
              <a:buNone/>
            </a:pPr>
            <a:r>
              <a:rPr lang="en" sz="2800"/>
              <a:t>Context (Driver, Vehicle, Environment)</a:t>
            </a:r>
            <a:endParaRPr/>
          </a:p>
        </p:txBody>
      </p:sp>
      <p:sp>
        <p:nvSpPr>
          <p:cNvPr id="399" name="Google Shape;399;p7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1082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•"/>
            </a:pPr>
            <a:r>
              <a:rPr lang="en" sz="1800"/>
              <a:t>Driver</a:t>
            </a:r>
            <a:endParaRPr sz="26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DriverProfile, FocusOnDriving, DriverViolation, MentalState.</a:t>
            </a:r>
            <a:endParaRPr sz="13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00"/>
          </a:p>
          <a:p>
            <a:pPr marL="274320" lvl="0" indent="-2108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•"/>
            </a:pPr>
            <a:r>
              <a:rPr lang="en" sz="1800"/>
              <a:t>Vehicle</a:t>
            </a:r>
            <a:endParaRPr sz="26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Cockpit (‘hasWindowsOpen’), ComponentStatus (‘RightIndicator’, ‘LeftIndicator’, “EngineLubricantLevel”), “FuelType” , “TractionType”</a:t>
            </a:r>
            <a:endParaRPr sz="13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00"/>
          </a:p>
          <a:p>
            <a:pPr marL="274320" lvl="0" indent="-2108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•"/>
            </a:pPr>
            <a:r>
              <a:rPr lang="en" sz="1800"/>
              <a:t>Environment</a:t>
            </a:r>
            <a:endParaRPr sz="260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City, DistrictArea, Road(‘hasMinSpeedLimit’, ‘hasNumberOfLanes’, ‘hasContinuousLine’), “Weather”  etc</a:t>
            </a:r>
            <a:endParaRPr sz="2600"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594360" lvl="1" indent="-147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594360" lvl="1" indent="-147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400" name="Google Shape;400;p7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2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Identifying an action</a:t>
            </a:r>
            <a:endParaRPr/>
          </a:p>
        </p:txBody>
      </p:sp>
      <p:pic>
        <p:nvPicPr>
          <p:cNvPr id="406" name="Google Shape;406;p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4956" y="2607150"/>
            <a:ext cx="6914100" cy="15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2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08" name="Google Shape;408;p72"/>
          <p:cNvSpPr txBox="1"/>
          <p:nvPr/>
        </p:nvSpPr>
        <p:spPr>
          <a:xfrm>
            <a:off x="707850" y="4245450"/>
            <a:ext cx="7620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Rule of driving in obstacle avoiding situation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https://ieeexplore.ieee.org/document/7862066/</a:t>
            </a:r>
            <a:endParaRPr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525550" y="1085850"/>
            <a:ext cx="79005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Rules are created in the knowledge base, to guide the plan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(or initiate an action)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rule to avoid collision will consider several factors like lane, distance from another car, is obstacle on same lane etc.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15" name="Google Shape;41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838" y="1083900"/>
            <a:ext cx="7068325" cy="35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7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349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Behavioral Decision Making</a:t>
            </a:r>
            <a:endParaRPr/>
          </a:p>
        </p:txBody>
      </p:sp>
      <p:sp>
        <p:nvSpPr>
          <p:cNvPr id="417" name="Google Shape;417;p73"/>
          <p:cNvSpPr txBox="1">
            <a:spLocks noGrp="1"/>
          </p:cNvSpPr>
          <p:nvPr>
            <p:ph type="title"/>
          </p:nvPr>
        </p:nvSpPr>
        <p:spPr>
          <a:xfrm>
            <a:off x="457200" y="257250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2349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/>
              <a:t>Behavioral Decision Making</a:t>
            </a:r>
            <a:endParaRPr/>
          </a:p>
        </p:txBody>
      </p:sp>
      <p:sp>
        <p:nvSpPr>
          <p:cNvPr id="418" name="Google Shape;418;p73"/>
          <p:cNvSpPr txBox="1"/>
          <p:nvPr/>
        </p:nvSpPr>
        <p:spPr>
          <a:xfrm>
            <a:off x="1080775" y="4639975"/>
            <a:ext cx="69873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https://ieeexplore.ieee.org/document/7862066/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4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Execute action</a:t>
            </a:r>
            <a:endParaRPr/>
          </a:p>
        </p:txBody>
      </p:sp>
      <p:pic>
        <p:nvPicPr>
          <p:cNvPr id="424" name="Google Shape;424;p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77265"/>
            <a:ext cx="8229600" cy="341761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4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26" name="Google Shape;426;p74"/>
          <p:cNvSpPr txBox="1"/>
          <p:nvPr/>
        </p:nvSpPr>
        <p:spPr>
          <a:xfrm>
            <a:off x="457200" y="4594875"/>
            <a:ext cx="5393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https://ieeexplore.ieee.org/document/4290200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/>
              <a:t>Challenge - How to handle uncertainty?</a:t>
            </a:r>
            <a:endParaRPr/>
          </a:p>
        </p:txBody>
      </p:sp>
      <p:sp>
        <p:nvSpPr>
          <p:cNvPr id="432" name="Google Shape;432;p7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Uncertainty in the behavior of other traffic </a:t>
            </a:r>
            <a:r>
              <a:rPr lang="en" dirty="0" smtClean="0"/>
              <a:t>participants.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Solution -  Using </a:t>
            </a:r>
            <a:r>
              <a:rPr lang="en" u="sng" dirty="0">
                <a:latin typeface="Arial"/>
                <a:ea typeface="Arial"/>
                <a:cs typeface="Arial"/>
                <a:sym typeface="Arial"/>
              </a:rPr>
              <a:t>Probabilistic planning formalisms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, such as </a:t>
            </a:r>
            <a:r>
              <a:rPr lang="en" b="1" dirty="0">
                <a:latin typeface="Arial"/>
                <a:ea typeface="Arial"/>
                <a:cs typeface="Arial"/>
                <a:sym typeface="Arial"/>
              </a:rPr>
              <a:t>Markov Decision Processes (MDPs)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and their generalizations.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		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	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6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Markov Decision Process</a:t>
            </a:r>
            <a:endParaRPr/>
          </a:p>
        </p:txBody>
      </p:sp>
      <p:sp>
        <p:nvSpPr>
          <p:cNvPr id="439" name="Google Shape;439;p76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40" name="Google Shape;44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3100" y="1499878"/>
            <a:ext cx="148077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903" y="1876951"/>
            <a:ext cx="5522161" cy="50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903" y="1224841"/>
            <a:ext cx="5697180" cy="2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9540" y="2511390"/>
            <a:ext cx="5707900" cy="50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4903" y="3243142"/>
            <a:ext cx="5172111" cy="2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73103" y="3826898"/>
            <a:ext cx="2353882" cy="23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7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Markov Decision Process</a:t>
            </a:r>
            <a:endParaRPr/>
          </a:p>
        </p:txBody>
      </p:sp>
      <p:sp>
        <p:nvSpPr>
          <p:cNvPr id="451" name="Google Shape;451;p77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52" name="Google Shape;45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825" y="1214225"/>
            <a:ext cx="5429288" cy="44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750" y="1796445"/>
            <a:ext cx="4743450" cy="277006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7"/>
          <p:cNvSpPr txBox="1"/>
          <p:nvPr/>
        </p:nvSpPr>
        <p:spPr>
          <a:xfrm>
            <a:off x="1919625" y="4436275"/>
            <a:ext cx="48954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Sebastian Brechtel, Rudiger Dillmann, “Probabilistic MDP-Behavior Planning for cars”, Conference on Intelligent Transportation Systems, October 2011.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8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Markov Decision Process</a:t>
            </a:r>
            <a:endParaRPr/>
          </a:p>
        </p:txBody>
      </p:sp>
      <p:sp>
        <p:nvSpPr>
          <p:cNvPr id="460" name="Google Shape;460;p78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61" name="Google Shape;46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225" y="1318012"/>
            <a:ext cx="5361426" cy="73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7956" y="2057400"/>
            <a:ext cx="2664637" cy="67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2230" y="2990713"/>
            <a:ext cx="2678925" cy="2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>
            <a:spLocks noGrp="1"/>
          </p:cNvSpPr>
          <p:nvPr>
            <p:ph type="title"/>
          </p:nvPr>
        </p:nvSpPr>
        <p:spPr>
          <a:xfrm>
            <a:off x="469106" y="1085850"/>
            <a:ext cx="6858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800"/>
              <a:t>REFERENCES</a:t>
            </a:r>
            <a:endParaRPr sz="1800"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1"/>
          </p:nvPr>
        </p:nvSpPr>
        <p:spPr>
          <a:xfrm>
            <a:off x="469098" y="1682350"/>
            <a:ext cx="85071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[1] B. Paden, M. Čáp, S. Z. Yong, D. Yershov and E. Frazzoli, "A Survey of Motion Planning and Control Techniques for Self-Driving Urban Vehicles," in IEEE Transactions on Intelligent Vehicles, vol. 1, no. 1, pp. 33-55, March 2016.</a:t>
            </a:r>
            <a:endParaRPr sz="1200">
              <a:solidFill>
                <a:schemeClr val="dk1"/>
              </a:solidFill>
            </a:endParaRPr>
          </a:p>
          <a:p>
            <a:pPr marL="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[2] Different companies implementations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3"/>
              </a:rPr>
              <a:t>https://www.cbinsights.com/research/autonomous-driverless-vehicles-corporations-list/</a:t>
            </a:r>
            <a:endParaRPr sz="1200">
              <a:solidFill>
                <a:srgbClr val="000000"/>
              </a:solidFill>
            </a:endParaRPr>
          </a:p>
          <a:p>
            <a:pPr marL="0" marR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[3] J. S., M. H., M. Z. and R. D., “Behavior Decision and Path Planning for Cognitive Vehicles using Behavior Networks”, Proceedings of the IEEE Intelligent Vehicle Symposium, June 2007. </a:t>
            </a:r>
            <a:endParaRPr sz="1200">
              <a:solidFill>
                <a:schemeClr val="dk1"/>
              </a:solidFill>
            </a:endParaRPr>
          </a:p>
          <a:p>
            <a:pPr marL="0" marR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[4] Sebastian Brechtel, Rudiger Dillmann, “Probabilistic MDP-Behavior Planning for cars”, Conference on Intelligent Transportation Systems, October 2011.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[5] </a:t>
            </a:r>
            <a:r>
              <a:rPr lang="en" sz="1200">
                <a:solidFill>
                  <a:srgbClr val="000000"/>
                </a:solidFill>
              </a:rPr>
              <a:t>Le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onard J., et al.2008 A perception-driven autonomous urban vehicle. </a:t>
            </a:r>
            <a:r>
              <a:rPr lang="en" sz="1200" i="1">
                <a:solidFill>
                  <a:srgbClr val="000000"/>
                </a:solidFill>
                <a:highlight>
                  <a:srgbClr val="FFFFFF"/>
                </a:highlight>
              </a:rPr>
              <a:t>J. Field Robot.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 25, 727-774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[6] D. Dolgov, S. Thrun, M. Montemerlo, J. Diebel, "Practical search techniques in path planning for autonomous driving", Ann Arbor, vol. 1001, 2008.</a:t>
            </a:r>
            <a:endParaRPr sz="1200">
              <a:solidFill>
                <a:srgbClr val="3331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</a:endParaRPr>
          </a:p>
        </p:txBody>
      </p:sp>
      <p:sp>
        <p:nvSpPr>
          <p:cNvPr id="309" name="Google Shape;309;p6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 sz="1100"/>
              <a:t>2</a:t>
            </a:fld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9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Markov Decision Process</a:t>
            </a:r>
            <a:endParaRPr/>
          </a:p>
        </p:txBody>
      </p:sp>
      <p:sp>
        <p:nvSpPr>
          <p:cNvPr id="469" name="Google Shape;469;p79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70" name="Google Shape;470;p79"/>
          <p:cNvSpPr txBox="1"/>
          <p:nvPr/>
        </p:nvSpPr>
        <p:spPr>
          <a:xfrm>
            <a:off x="457200" y="1143000"/>
            <a:ext cx="1981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State Space</a:t>
            </a:r>
            <a:endParaRPr/>
          </a:p>
        </p:txBody>
      </p:sp>
      <p:pic>
        <p:nvPicPr>
          <p:cNvPr id="471" name="Google Shape;47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578712"/>
            <a:ext cx="3189708" cy="3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2126537"/>
            <a:ext cx="1703349" cy="46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2711101"/>
            <a:ext cx="4007391" cy="20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Markov Decision Process</a:t>
            </a:r>
            <a:endParaRPr/>
          </a:p>
        </p:txBody>
      </p:sp>
      <p:sp>
        <p:nvSpPr>
          <p:cNvPr id="479" name="Google Shape;479;p80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80" name="Google Shape;480;p80"/>
          <p:cNvSpPr txBox="1"/>
          <p:nvPr/>
        </p:nvSpPr>
        <p:spPr>
          <a:xfrm>
            <a:off x="457200" y="1143000"/>
            <a:ext cx="2057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Action Space</a:t>
            </a:r>
            <a:endParaRPr/>
          </a:p>
        </p:txBody>
      </p:sp>
      <p:pic>
        <p:nvPicPr>
          <p:cNvPr id="481" name="Google Shape;48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713" y="1759608"/>
            <a:ext cx="2114566" cy="36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913" y="2774823"/>
            <a:ext cx="6652177" cy="158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1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Markov Decision Process</a:t>
            </a:r>
            <a:endParaRPr/>
          </a:p>
        </p:txBody>
      </p:sp>
      <p:sp>
        <p:nvSpPr>
          <p:cNvPr id="489" name="Google Shape;489;p8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90" name="Google Shape;490;p81"/>
          <p:cNvSpPr txBox="1"/>
          <p:nvPr/>
        </p:nvSpPr>
        <p:spPr>
          <a:xfrm>
            <a:off x="457200" y="1143000"/>
            <a:ext cx="3886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make an action?</a:t>
            </a:r>
            <a:endParaRPr/>
          </a:p>
        </p:txBody>
      </p:sp>
      <p:pic>
        <p:nvPicPr>
          <p:cNvPr id="491" name="Google Shape;49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475" y="1543052"/>
            <a:ext cx="5715044" cy="239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6238" y="4184188"/>
            <a:ext cx="6111521" cy="725096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81"/>
          <p:cNvSpPr txBox="1"/>
          <p:nvPr/>
        </p:nvSpPr>
        <p:spPr>
          <a:xfrm>
            <a:off x="1099975" y="3936225"/>
            <a:ext cx="73224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Sebastian Brechtel, Rudiger Dillmann, “Probabilistic MDP-Behavior Planning for cars”, Conference on Intelligent Transportation Systems, October 2011.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2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0">
                <a:solidFill>
                  <a:srgbClr val="FFFFFF"/>
                </a:solidFill>
              </a:rPr>
              <a:t>Self-driving Vehicles - Motion Planning</a:t>
            </a:r>
            <a:endParaRPr sz="1100"/>
          </a:p>
        </p:txBody>
      </p:sp>
      <p:sp>
        <p:nvSpPr>
          <p:cNvPr id="500" name="Google Shape;500;p82"/>
          <p:cNvSpPr txBox="1">
            <a:spLocks noGrp="1"/>
          </p:cNvSpPr>
          <p:nvPr>
            <p:ph type="subTitle" idx="1"/>
          </p:nvPr>
        </p:nvSpPr>
        <p:spPr>
          <a:xfrm>
            <a:off x="457200" y="3031239"/>
            <a:ext cx="68580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MIT DARPA Urban Challenge</a:t>
            </a:r>
            <a:endParaRPr sz="1100">
              <a:solidFill>
                <a:srgbClr val="FFFFFF"/>
              </a:solidFill>
            </a:endParaRPr>
          </a:p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Stanford DARPA Urban Challenge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>
            <a:spLocks noGrp="1"/>
          </p:cNvSpPr>
          <p:nvPr>
            <p:ph type="title"/>
          </p:nvPr>
        </p:nvSpPr>
        <p:spPr>
          <a:xfrm>
            <a:off x="797100" y="3954750"/>
            <a:ext cx="331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Talos [5] Leonard J., et al.2008A perception-driven autonomous urban vehicle. J. Field Robot. 25, 727-774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3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07" name="Google Shape;50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38" y="1344397"/>
            <a:ext cx="3663463" cy="2454706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3"/>
          <p:cNvSpPr txBox="1"/>
          <p:nvPr/>
        </p:nvSpPr>
        <p:spPr>
          <a:xfrm>
            <a:off x="4648200" y="1344397"/>
            <a:ext cx="43785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Three of the key novel features</a:t>
            </a:r>
            <a:b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the system are: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(1) A perception-based navigation strategy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(2) A unified planning and control</a:t>
            </a:r>
            <a:br>
              <a:rPr lang="en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architecture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(3) A powerful new software infrastructure.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9" name="Google Shape;509;p83"/>
          <p:cNvSpPr txBox="1">
            <a:spLocks noGrp="1"/>
          </p:cNvSpPr>
          <p:nvPr>
            <p:ph type="title"/>
          </p:nvPr>
        </p:nvSpPr>
        <p:spPr>
          <a:xfrm>
            <a:off x="527550" y="237550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Motion planning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4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15" name="Google Shape;515;p84"/>
          <p:cNvSpPr txBox="1">
            <a:spLocks noGrp="1"/>
          </p:cNvSpPr>
          <p:nvPr>
            <p:ph type="title"/>
          </p:nvPr>
        </p:nvSpPr>
        <p:spPr>
          <a:xfrm>
            <a:off x="527550" y="2938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Motion planning</a:t>
            </a:r>
            <a:endParaRPr/>
          </a:p>
        </p:txBody>
      </p:sp>
      <p:sp>
        <p:nvSpPr>
          <p:cNvPr id="516" name="Google Shape;516;p84"/>
          <p:cNvSpPr txBox="1"/>
          <p:nvPr/>
        </p:nvSpPr>
        <p:spPr>
          <a:xfrm>
            <a:off x="457200" y="1200150"/>
            <a:ext cx="8382000" cy="3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satisfy the requirement of driving in lanes, executing three-point turns, parking, and maneuvering through obstacle fields with a single, unified approach?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Closed-loop Rapidly-exploring Randomized Trees(RRT)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5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22" name="Google Shape;522;p85"/>
          <p:cNvSpPr txBox="1">
            <a:spLocks noGrp="1"/>
          </p:cNvSpPr>
          <p:nvPr>
            <p:ph type="title"/>
          </p:nvPr>
        </p:nvSpPr>
        <p:spPr>
          <a:xfrm>
            <a:off x="527550" y="2938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Motion planning</a:t>
            </a:r>
            <a:endParaRPr/>
          </a:p>
        </p:txBody>
      </p:sp>
      <p:sp>
        <p:nvSpPr>
          <p:cNvPr id="523" name="Google Shape;523;p85"/>
          <p:cNvSpPr txBox="1"/>
          <p:nvPr/>
        </p:nvSpPr>
        <p:spPr>
          <a:xfrm>
            <a:off x="457200" y="1320573"/>
            <a:ext cx="82296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does it benefits the motion planning?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Randomly explore the space while efficiently generating smooth trajectories in a dynamic and uncertain environment.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6"/>
          <p:cNvSpPr txBox="1">
            <a:spLocks noGrp="1"/>
          </p:cNvSpPr>
          <p:nvPr>
            <p:ph type="ftr" idx="11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86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30" name="Google Shape;530;p86"/>
          <p:cNvSpPr txBox="1">
            <a:spLocks noGrp="1"/>
          </p:cNvSpPr>
          <p:nvPr>
            <p:ph type="title"/>
          </p:nvPr>
        </p:nvSpPr>
        <p:spPr>
          <a:xfrm>
            <a:off x="527550" y="2938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Motion planning</a:t>
            </a:r>
            <a:endParaRPr/>
          </a:p>
        </p:txBody>
      </p:sp>
      <p:sp>
        <p:nvSpPr>
          <p:cNvPr id="531" name="Google Shape;531;p86"/>
          <p:cNvSpPr txBox="1">
            <a:spLocks noGrp="1"/>
          </p:cNvSpPr>
          <p:nvPr>
            <p:ph type="body" idx="1"/>
          </p:nvPr>
        </p:nvSpPr>
        <p:spPr>
          <a:xfrm>
            <a:off x="304800" y="1276500"/>
            <a:ext cx="55896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900" b="1"/>
              <a:t>repeat</a:t>
            </a:r>
            <a:br>
              <a:rPr lang="en" sz="900" b="1"/>
            </a:br>
            <a:r>
              <a:rPr lang="en" sz="900" b="1"/>
              <a:t>  </a:t>
            </a:r>
            <a:r>
              <a:rPr lang="en" sz="900"/>
              <a:t>Receive the current vehicle states and environment.</a:t>
            </a:r>
            <a:br>
              <a:rPr lang="en" sz="900"/>
            </a:br>
            <a:r>
              <a:rPr lang="en" sz="900"/>
              <a:t>  Propagate the states by the computation time limit.</a:t>
            </a:r>
            <a:br>
              <a:rPr lang="en" sz="900"/>
            </a:br>
            <a:r>
              <a:rPr lang="en" sz="900"/>
              <a:t>  </a:t>
            </a:r>
            <a:r>
              <a:rPr lang="en" sz="900" b="1"/>
              <a:t>repeat</a:t>
            </a:r>
            <a:br>
              <a:rPr lang="en" sz="900" b="1"/>
            </a:br>
            <a:r>
              <a:rPr lang="en" sz="900"/>
              <a:t>    Take a sample for the input to the controller</a:t>
            </a:r>
            <a:br>
              <a:rPr lang="en" sz="900"/>
            </a:br>
            <a:r>
              <a:rPr lang="en" sz="900"/>
              <a:t>    Select a node in the tree using heuristics</a:t>
            </a:r>
            <a:br>
              <a:rPr lang="en" sz="900"/>
            </a:br>
            <a:r>
              <a:rPr lang="en" sz="900"/>
              <a:t>    Propagate from the selected node to the sample</a:t>
            </a:r>
            <a:br>
              <a:rPr lang="en" sz="900"/>
            </a:br>
            <a:r>
              <a:rPr lang="en" sz="900"/>
              <a:t>    </a:t>
            </a:r>
            <a:r>
              <a:rPr lang="en" sz="900" b="1"/>
              <a:t>if </a:t>
            </a:r>
            <a:r>
              <a:rPr lang="en" sz="900"/>
              <a:t>The propagated path is feasible with the drivability map </a:t>
            </a:r>
            <a:r>
              <a:rPr lang="en" sz="900" b="1"/>
              <a:t>then</a:t>
            </a:r>
            <a:br>
              <a:rPr lang="en" sz="900" b="1"/>
            </a:br>
            <a:r>
              <a:rPr lang="en" sz="900"/>
              <a:t>      Add branch nodes on the path.</a:t>
            </a:r>
            <a:br>
              <a:rPr lang="en" sz="900"/>
            </a:br>
            <a:r>
              <a:rPr lang="en" sz="900"/>
              <a:t>      Add the sample and the branch nodes to the tree.</a:t>
            </a:r>
            <a:br>
              <a:rPr lang="en" sz="900"/>
            </a:br>
            <a:r>
              <a:rPr lang="en" sz="900"/>
              <a:t>      </a:t>
            </a:r>
            <a:r>
              <a:rPr lang="en" sz="900" b="1"/>
              <a:t>for </a:t>
            </a:r>
            <a:r>
              <a:rPr lang="en" sz="900"/>
              <a:t>Each newly added node </a:t>
            </a:r>
            <a:r>
              <a:rPr lang="en" sz="900" i="1"/>
              <a:t>v </a:t>
            </a:r>
            <a:r>
              <a:rPr lang="en" sz="900" b="1"/>
              <a:t>do</a:t>
            </a:r>
            <a:br>
              <a:rPr lang="en" sz="900" b="1"/>
            </a:br>
            <a:r>
              <a:rPr lang="en" sz="900"/>
              <a:t>        Propagate to the target</a:t>
            </a:r>
            <a:br>
              <a:rPr lang="en" sz="900"/>
            </a:br>
            <a:r>
              <a:rPr lang="en" sz="900"/>
              <a:t>        </a:t>
            </a:r>
            <a:r>
              <a:rPr lang="en" sz="900" b="1"/>
              <a:t>if </a:t>
            </a:r>
            <a:r>
              <a:rPr lang="en" sz="900"/>
              <a:t>The propagated path is feasible with the Drivability Map </a:t>
            </a:r>
            <a:r>
              <a:rPr lang="en" sz="900" b="1"/>
              <a:t>then</a:t>
            </a:r>
            <a:br>
              <a:rPr lang="en" sz="900" b="1"/>
            </a:br>
            <a:r>
              <a:rPr lang="en" sz="900"/>
              <a:t>          Add the path to the tree</a:t>
            </a:r>
            <a:br>
              <a:rPr lang="en" sz="900"/>
            </a:br>
            <a:r>
              <a:rPr lang="en" sz="900"/>
              <a:t>          Set the cost of the propagated path as the upper bound of cost-to-go at </a:t>
            </a:r>
            <a:r>
              <a:rPr lang="en" sz="900" i="1"/>
              <a:t>v</a:t>
            </a:r>
            <a:br>
              <a:rPr lang="en" sz="900" i="1"/>
            </a:br>
            <a:r>
              <a:rPr lang="en" sz="900"/>
              <a:t>        </a:t>
            </a:r>
            <a:r>
              <a:rPr lang="en" sz="900" b="1"/>
              <a:t>end if</a:t>
            </a:r>
            <a:br>
              <a:rPr lang="en" sz="900" b="1"/>
            </a:br>
            <a:r>
              <a:rPr lang="en" sz="900"/>
              <a:t>      </a:t>
            </a:r>
            <a:r>
              <a:rPr lang="en" sz="900" b="1"/>
              <a:t>end for</a:t>
            </a:r>
            <a:br>
              <a:rPr lang="en" sz="900" b="1"/>
            </a:br>
            <a:r>
              <a:rPr lang="en" sz="900"/>
              <a:t>    </a:t>
            </a:r>
            <a:r>
              <a:rPr lang="en" sz="900" b="1"/>
              <a:t>end if</a:t>
            </a:r>
            <a:br>
              <a:rPr lang="en" sz="900" b="1"/>
            </a:br>
            <a:r>
              <a:rPr lang="en" sz="900" b="1"/>
              <a:t> until </a:t>
            </a:r>
            <a:r>
              <a:rPr lang="en" sz="900"/>
              <a:t>Time limit is reached</a:t>
            </a:r>
            <a:br>
              <a:rPr lang="en" sz="900"/>
            </a:br>
            <a:r>
              <a:rPr lang="en" sz="900"/>
              <a:t> Choose the best trajectory in the tree, and check the feasibility with the latest Drivability Map</a:t>
            </a:r>
            <a:br>
              <a:rPr lang="en" sz="900"/>
            </a:br>
            <a:r>
              <a:rPr lang="en" sz="900"/>
              <a:t> </a:t>
            </a:r>
            <a:r>
              <a:rPr lang="en" sz="900" b="1"/>
              <a:t>if </a:t>
            </a:r>
            <a:r>
              <a:rPr lang="en" sz="900"/>
              <a:t>The best trajectory is infeasible </a:t>
            </a:r>
            <a:r>
              <a:rPr lang="en" sz="900" b="1"/>
              <a:t>then</a:t>
            </a:r>
            <a:br>
              <a:rPr lang="en" sz="900" b="1"/>
            </a:br>
            <a:r>
              <a:rPr lang="en" sz="900"/>
              <a:t>   Remove the infeasible portion from the tree and Go to line 2</a:t>
            </a:r>
            <a:br>
              <a:rPr lang="en" sz="900"/>
            </a:br>
            <a:r>
              <a:rPr lang="en" sz="900"/>
              <a:t> </a:t>
            </a:r>
            <a:r>
              <a:rPr lang="en" sz="900" b="1"/>
              <a:t>end if</a:t>
            </a:r>
            <a:br>
              <a:rPr lang="en" sz="900" b="1"/>
            </a:br>
            <a:r>
              <a:rPr lang="en" sz="900" b="1"/>
              <a:t> </a:t>
            </a:r>
            <a:r>
              <a:rPr lang="en" sz="900"/>
              <a:t>Send the best trajectory to the controller</a:t>
            </a:r>
            <a:endParaRPr/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</a:pPr>
            <a:r>
              <a:rPr lang="en" sz="900" b="1"/>
              <a:t>until </a:t>
            </a:r>
            <a:r>
              <a:rPr lang="en" sz="900"/>
              <a:t>Vehicle reaches the target. </a:t>
            </a:r>
            <a:br>
              <a:rPr lang="en" sz="900"/>
            </a:br>
            <a:endParaRPr sz="900"/>
          </a:p>
        </p:txBody>
      </p:sp>
      <p:pic>
        <p:nvPicPr>
          <p:cNvPr id="532" name="Google Shape;53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2138" y="1188561"/>
            <a:ext cx="2614275" cy="29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6"/>
          <p:cNvSpPr txBox="1"/>
          <p:nvPr/>
        </p:nvSpPr>
        <p:spPr>
          <a:xfrm>
            <a:off x="244050" y="893875"/>
            <a:ext cx="3000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Closed-loop RRT</a:t>
            </a:r>
            <a:endParaRPr/>
          </a:p>
        </p:txBody>
      </p:sp>
      <p:sp>
        <p:nvSpPr>
          <p:cNvPr id="534" name="Google Shape;534;p86"/>
          <p:cNvSpPr txBox="1"/>
          <p:nvPr/>
        </p:nvSpPr>
        <p:spPr>
          <a:xfrm>
            <a:off x="5562600" y="4074925"/>
            <a:ext cx="35361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Illustration of RRT Motion planning.[5] Leonard J., et al.2008A perception-driven autonomous urban vehicle. J. Field Robot. 25, 727-774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7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40" name="Google Shape;540;p87"/>
          <p:cNvSpPr txBox="1">
            <a:spLocks noGrp="1"/>
          </p:cNvSpPr>
          <p:nvPr>
            <p:ph type="title"/>
          </p:nvPr>
        </p:nvSpPr>
        <p:spPr>
          <a:xfrm>
            <a:off x="527550" y="2938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/>
              <a:t>Motion planning</a:t>
            </a:r>
            <a:endParaRPr/>
          </a:p>
        </p:txBody>
      </p:sp>
      <p:sp>
        <p:nvSpPr>
          <p:cNvPr id="541" name="Google Shape;541;p87"/>
          <p:cNvSpPr txBox="1"/>
          <p:nvPr/>
        </p:nvSpPr>
        <p:spPr>
          <a:xfrm>
            <a:off x="457201" y="1606900"/>
            <a:ext cx="82296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Advantages?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forward simulation can easily incorporate any nonlinear controller or nonlinear dynamics of the vehicle.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output of the closed-loop simulation is dynamically feasible by construction.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Since the controller handles the low-level tracking, the RRT can focus on macro behaviors by giving the controller a straight-line path to the target or a path that follows the lane center. </a:t>
            </a:r>
            <a: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8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6868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Stanford Autonomous Urban Vehicle</a:t>
            </a:r>
            <a:endParaRPr sz="2400"/>
          </a:p>
        </p:txBody>
      </p:sp>
      <p:sp>
        <p:nvSpPr>
          <p:cNvPr id="547" name="Google Shape;547;p88"/>
          <p:cNvSpPr txBox="1">
            <a:spLocks noGrp="1"/>
          </p:cNvSpPr>
          <p:nvPr>
            <p:ph type="body" idx="1"/>
          </p:nvPr>
        </p:nvSpPr>
        <p:spPr>
          <a:xfrm>
            <a:off x="4572000" y="1552575"/>
            <a:ext cx="4421100" cy="28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Key Features: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Hybrid-State A* search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Non-linear Path Optimization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548" name="Google Shape;54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552575"/>
            <a:ext cx="397192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8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50" name="Google Shape;550;p88"/>
          <p:cNvSpPr txBox="1"/>
          <p:nvPr/>
        </p:nvSpPr>
        <p:spPr>
          <a:xfrm>
            <a:off x="496350" y="3590925"/>
            <a:ext cx="19689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http://robots.stanford.edu/papers/junior08.pdf</a:t>
            </a:r>
            <a:endParaRPr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2"/>
          <p:cNvSpPr txBox="1">
            <a:spLocks noGrp="1"/>
          </p:cNvSpPr>
          <p:nvPr>
            <p:ph type="title"/>
          </p:nvPr>
        </p:nvSpPr>
        <p:spPr>
          <a:xfrm>
            <a:off x="469106" y="1085850"/>
            <a:ext cx="68580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800"/>
              <a:t>OUTLINE</a:t>
            </a:r>
            <a:endParaRPr sz="1800"/>
          </a:p>
        </p:txBody>
      </p:sp>
      <p:sp>
        <p:nvSpPr>
          <p:cNvPr id="316" name="Google Shape;316;p62"/>
          <p:cNvSpPr txBox="1">
            <a:spLocks noGrp="1"/>
          </p:cNvSpPr>
          <p:nvPr>
            <p:ph type="body" idx="1"/>
          </p:nvPr>
        </p:nvSpPr>
        <p:spPr>
          <a:xfrm>
            <a:off x="469106" y="1682352"/>
            <a:ext cx="6858000" cy="274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Self-driving Urban Vehicles Introduction</a:t>
            </a:r>
            <a:endParaRPr sz="1200">
              <a:solidFill>
                <a:srgbClr val="000000"/>
              </a:solidFill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Self-driving Vehicles’ history</a:t>
            </a:r>
            <a:endParaRPr sz="1200">
              <a:solidFill>
                <a:srgbClr val="000000"/>
              </a:solidFill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Vehicle automation</a:t>
            </a:r>
            <a:endParaRPr sz="1200">
              <a:solidFill>
                <a:srgbClr val="000000"/>
              </a:solidFill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Implementation</a:t>
            </a:r>
            <a:endParaRPr sz="1200">
              <a:solidFill>
                <a:srgbClr val="000000"/>
              </a:solidFill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Algorithms overview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Self-driving Urban Vehicles Algorithms</a:t>
            </a:r>
            <a:endParaRPr sz="1200">
              <a:solidFill>
                <a:srgbClr val="000000"/>
              </a:solidFill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Behavioral Decision Making</a:t>
            </a:r>
            <a:endParaRPr sz="1200">
              <a:solidFill>
                <a:srgbClr val="000000"/>
              </a:solidFill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Self-driving motion planning</a:t>
            </a:r>
            <a:endParaRPr sz="120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17" name="Google Shape;317;p62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 sz="1100"/>
              <a:t>3</a:t>
            </a:fld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9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Hybrid-State A* Search</a:t>
            </a:r>
            <a:endParaRPr sz="2400"/>
          </a:p>
        </p:txBody>
      </p:sp>
      <p:sp>
        <p:nvSpPr>
          <p:cNvPr id="556" name="Google Shape;556;p89"/>
          <p:cNvSpPr txBox="1">
            <a:spLocks noGrp="1"/>
          </p:cNvSpPr>
          <p:nvPr>
            <p:ph type="body" idx="1"/>
          </p:nvPr>
        </p:nvSpPr>
        <p:spPr>
          <a:xfrm>
            <a:off x="337127" y="828750"/>
            <a:ext cx="8229600" cy="348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Uses a variant of the A* algorithm applied to the 3D (x,y,θ) state space, but with a modified state-update rule.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resulting path is guaranteed to be drivable (kinematic feasibility).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Hybrid-state A* is not guaranteed to be optimal but typically lies in the neighborhood of the global optimum.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89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Dual Heuristics</a:t>
            </a:r>
            <a:endParaRPr sz="2400"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>
            <a:off x="355600" y="708677"/>
            <a:ext cx="8229600" cy="348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Search algorithm is guided by two heuristics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first heuristic uses a max of the non-holonomic-without-obstacles cost and 2D Euclidean distance.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second heuristic ignores the non-holonomic  nature of the car, but uses the obstacle map to compute the shortest distance to the goal.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p90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1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Non-Linear Path Optimization</a:t>
            </a:r>
            <a:endParaRPr sz="2400"/>
          </a:p>
        </p:txBody>
      </p:sp>
      <p:sp>
        <p:nvSpPr>
          <p:cNvPr id="570" name="Google Shape;570;p91"/>
          <p:cNvSpPr txBox="1">
            <a:spLocks noGrp="1"/>
          </p:cNvSpPr>
          <p:nvPr>
            <p:ph type="body" idx="1"/>
          </p:nvPr>
        </p:nvSpPr>
        <p:spPr>
          <a:xfrm>
            <a:off x="457200" y="644453"/>
            <a:ext cx="8229600" cy="348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Path produced by hybrid-state A* is sub-optimal.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Contains unnatural swerves that require unnecessary effort and steering.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Two-stage optimization:</a:t>
            </a:r>
            <a:endParaRPr sz="1600" dirty="0"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Improve the path length and smoothness</a:t>
            </a:r>
            <a:endParaRPr sz="1400" dirty="0"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Smooth the vertices with high-resolution path discretization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1" name="Google Shape;571;p91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2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Common Cost Parameters</a:t>
            </a:r>
            <a:endParaRPr sz="2400"/>
          </a:p>
        </p:txBody>
      </p:sp>
      <p:sp>
        <p:nvSpPr>
          <p:cNvPr id="577" name="Google Shape;577;p92"/>
          <p:cNvSpPr txBox="1">
            <a:spLocks noGrp="1"/>
          </p:cNvSpPr>
          <p:nvPr>
            <p:ph type="body" idx="1"/>
          </p:nvPr>
        </p:nvSpPr>
        <p:spPr>
          <a:xfrm>
            <a:off x="457200" y="1041400"/>
            <a:ext cx="82296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Penalties for driving in reverse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Penalties for switching the direction of motion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Maximum speed to 50-60 mph</a:t>
            </a:r>
            <a:endParaRPr sz="16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Maximum acceleration to 10 ms</a:t>
            </a:r>
            <a:r>
              <a:rPr lang="en" sz="1600" baseline="30000" dirty="0"/>
              <a:t>-2</a:t>
            </a:r>
            <a:endParaRPr sz="1600" baseline="30000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Maximum jerk to 10 ms</a:t>
            </a:r>
            <a:r>
              <a:rPr lang="en" sz="1600" baseline="30000" dirty="0"/>
              <a:t>-3</a:t>
            </a:r>
            <a:endParaRPr sz="1600" baseline="30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3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State-of-the-Art</a:t>
            </a:r>
            <a:endParaRPr sz="2400"/>
          </a:p>
        </p:txBody>
      </p:sp>
      <p:sp>
        <p:nvSpPr>
          <p:cNvPr id="583" name="Google Shape;583;p93"/>
          <p:cNvSpPr txBox="1">
            <a:spLocks noGrp="1"/>
          </p:cNvSpPr>
          <p:nvPr>
            <p:ph type="body" idx="1"/>
          </p:nvPr>
        </p:nvSpPr>
        <p:spPr>
          <a:xfrm>
            <a:off x="457200" y="756500"/>
            <a:ext cx="82296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End-to-End Deep learning approaches are becoming popular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Companies make use of Deep Neural Nets for scene understanding, decision making and for predicting steering angle directly from the sensors.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 smtClean="0"/>
              <a:t>Fpr example:</a:t>
            </a:r>
            <a:r>
              <a:rPr lang="en" sz="1600" dirty="0" smtClean="0"/>
              <a:t> </a:t>
            </a:r>
            <a:r>
              <a:rPr lang="en" sz="1600" dirty="0"/>
              <a:t>PointNet, ChaffeurNet, </a:t>
            </a:r>
            <a:r>
              <a:rPr lang="en" sz="1600" dirty="0" smtClean="0"/>
              <a:t>etc.</a:t>
            </a:r>
            <a:endParaRPr sz="1600" dirty="0"/>
          </a:p>
        </p:txBody>
      </p:sp>
      <p:sp>
        <p:nvSpPr>
          <p:cNvPr id="584" name="Google Shape;584;p93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585" name="Google Shape;58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844500"/>
            <a:ext cx="2599850" cy="17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675" y="2844500"/>
            <a:ext cx="2599850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150" y="2844500"/>
            <a:ext cx="2438651" cy="17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93"/>
          <p:cNvSpPr txBox="1"/>
          <p:nvPr/>
        </p:nvSpPr>
        <p:spPr>
          <a:xfrm>
            <a:off x="6176150" y="4557300"/>
            <a:ext cx="30921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https://towardsdatascience.com/how-self-driving-cars-steer-c8e4b5b55d7f</a:t>
            </a:r>
            <a:endParaRPr sz="600"/>
          </a:p>
        </p:txBody>
      </p:sp>
      <p:sp>
        <p:nvSpPr>
          <p:cNvPr id="589" name="Google Shape;589;p93"/>
          <p:cNvSpPr txBox="1"/>
          <p:nvPr/>
        </p:nvSpPr>
        <p:spPr>
          <a:xfrm>
            <a:off x="3316675" y="4557300"/>
            <a:ext cx="25998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https://www.analyticsvidhya.com/blog/2018/06/understanding-building-object-detection-model-python/</a:t>
            </a:r>
            <a:endParaRPr sz="600"/>
          </a:p>
        </p:txBody>
      </p:sp>
      <p:sp>
        <p:nvSpPr>
          <p:cNvPr id="590" name="Google Shape;590;p93"/>
          <p:cNvSpPr txBox="1"/>
          <p:nvPr/>
        </p:nvSpPr>
        <p:spPr>
          <a:xfrm>
            <a:off x="457200" y="4557300"/>
            <a:ext cx="26679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https://news.voyage.auto/an-introduction-to-lidar-the-key-self-driving-car-sensor-a7e405590cff</a:t>
            </a:r>
            <a:endParaRPr sz="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/>
          <p:nvPr/>
        </p:nvSpPr>
        <p:spPr>
          <a:xfrm>
            <a:off x="2224125" y="1194750"/>
            <a:ext cx="4695750" cy="2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sz="5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sz="5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7" name="Google Shape;597;p94"/>
          <p:cNvSpPr txBox="1">
            <a:spLocks noGrp="1"/>
          </p:cNvSpPr>
          <p:nvPr>
            <p:ph type="sldNum" idx="4294967295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3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rPr lang="en" sz="1100"/>
              <a:t>Self-driving Urban Vehicles Introduction</a:t>
            </a:r>
            <a:endParaRPr sz="1100"/>
          </a:p>
        </p:txBody>
      </p:sp>
      <p:sp>
        <p:nvSpPr>
          <p:cNvPr id="323" name="Google Shape;323;p63"/>
          <p:cNvSpPr txBox="1">
            <a:spLocks noGrp="1"/>
          </p:cNvSpPr>
          <p:nvPr>
            <p:ph type="subTitle" idx="4294967295"/>
          </p:nvPr>
        </p:nvSpPr>
        <p:spPr>
          <a:xfrm>
            <a:off x="457200" y="3031236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Self-driving Vehicles’ history</a:t>
            </a:r>
            <a:endParaRPr sz="1100">
              <a:solidFill>
                <a:srgbClr val="FFFFFF"/>
              </a:solidFill>
            </a:endParaRPr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Vehicle automation</a:t>
            </a:r>
            <a:endParaRPr sz="1100">
              <a:solidFill>
                <a:srgbClr val="FFFFFF"/>
              </a:solidFill>
            </a:endParaRPr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Implementation</a:t>
            </a:r>
            <a:endParaRPr sz="1100">
              <a:solidFill>
                <a:srgbClr val="FFFFFF"/>
              </a:solidFill>
            </a:endParaRPr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Algorithms overview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4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 sz="2400">
                <a:solidFill>
                  <a:srgbClr val="000000"/>
                </a:solidFill>
              </a:rPr>
              <a:t>HISTORY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29" name="Google Shape;329;p64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30" name="Google Shape;33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250" y="1018175"/>
            <a:ext cx="188595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300" y="2681525"/>
            <a:ext cx="2455825" cy="18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4"/>
          <p:cNvSpPr txBox="1"/>
          <p:nvPr/>
        </p:nvSpPr>
        <p:spPr>
          <a:xfrm>
            <a:off x="6286088" y="2364075"/>
            <a:ext cx="24558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http://www.oocities.org/~r_behringer/files/DGC.html</a:t>
            </a:r>
            <a:endParaRPr sz="700"/>
          </a:p>
        </p:txBody>
      </p:sp>
      <p:sp>
        <p:nvSpPr>
          <p:cNvPr id="333" name="Google Shape;333;p64"/>
          <p:cNvSpPr txBox="1"/>
          <p:nvPr/>
        </p:nvSpPr>
        <p:spPr>
          <a:xfrm>
            <a:off x="6191313" y="4583813"/>
            <a:ext cx="24558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http://www.oocities.org/~r_behringer/files/DGC.html</a:t>
            </a:r>
            <a:endParaRPr sz="700"/>
          </a:p>
        </p:txBody>
      </p:sp>
      <p:sp>
        <p:nvSpPr>
          <p:cNvPr id="334" name="Google Shape;334;p64"/>
          <p:cNvSpPr txBox="1"/>
          <p:nvPr/>
        </p:nvSpPr>
        <p:spPr>
          <a:xfrm>
            <a:off x="457200" y="1261275"/>
            <a:ext cx="54789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VaMP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/>
              </a:rPr>
              <a:t>driverless car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-- 1994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of the first truly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/>
              </a:rPr>
              <a:t>autonomous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cars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was 95% driven autonomously for 1600 km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CMU NAVLAB-- 1995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was 98 driven autonomously for 5000 km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First DARPA Grand Challenge-- 2004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150-miles as quickly as possible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None completed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DARPA Urban Challenge-- 2007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Driven autonomously in simulated urban setting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-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Six teams completed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Google self-driving car and Tesla’s Autopilot system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5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 sz="2400">
                <a:solidFill>
                  <a:srgbClr val="000000"/>
                </a:solidFill>
              </a:rPr>
              <a:t>VEHICLE AUTOMATION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40" name="Google Shape;340;p65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41" name="Google Shape;34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925" y="1028150"/>
            <a:ext cx="4775726" cy="370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5"/>
          <p:cNvSpPr txBox="1"/>
          <p:nvPr/>
        </p:nvSpPr>
        <p:spPr>
          <a:xfrm>
            <a:off x="4636550" y="4665375"/>
            <a:ext cx="50088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https://www.sae.org/news/2019/01/sae-updates-j3016-automated-driving-graphic</a:t>
            </a:r>
            <a:endParaRPr sz="700"/>
          </a:p>
        </p:txBody>
      </p:sp>
      <p:sp>
        <p:nvSpPr>
          <p:cNvPr id="343" name="Google Shape;343;p65"/>
          <p:cNvSpPr txBox="1"/>
          <p:nvPr/>
        </p:nvSpPr>
        <p:spPr>
          <a:xfrm>
            <a:off x="0" y="1261263"/>
            <a:ext cx="5478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SAE J3016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Verdana"/>
              <a:buChar char="-"/>
            </a:pPr>
            <a:r>
              <a:rPr lang="en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introduces a scale from 0 to 5 for grading 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vehicle automation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highlight>
                  <a:srgbClr val="FFFFFF"/>
                </a:highlight>
              </a:rPr>
              <a:t>Level 0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 – No Driving Automation 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highlight>
                  <a:srgbClr val="FFFFFF"/>
                </a:highlight>
              </a:rPr>
              <a:t>Level 1 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– Driver Assistance 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highlight>
                  <a:srgbClr val="FFFFFF"/>
                </a:highlight>
              </a:rPr>
              <a:t>Level 2 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– Partial Driving Automation 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highlight>
                  <a:srgbClr val="FFFFFF"/>
                </a:highlight>
              </a:rPr>
              <a:t>Level 3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 – Conditional Driving Automation 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040"/>
                </a:solidFill>
                <a:highlight>
                  <a:srgbClr val="FFFFFF"/>
                </a:highlight>
              </a:rPr>
              <a:t>Level 4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 – High Driving Automation 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04040"/>
                </a:solidFill>
                <a:highlight>
                  <a:srgbClr val="FFFFFF"/>
                </a:highlight>
              </a:rPr>
              <a:t>Level 5 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– Full Driving Automation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6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" sz="2400">
                <a:solidFill>
                  <a:srgbClr val="000000"/>
                </a:solidFill>
              </a:rPr>
              <a:t>IMPLEMENTATION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49" name="Google Shape;349;p66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50" name="Google Shape;350;p66"/>
          <p:cNvSpPr txBox="1"/>
          <p:nvPr/>
        </p:nvSpPr>
        <p:spPr>
          <a:xfrm>
            <a:off x="457200" y="1261275"/>
            <a:ext cx="5478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p66"/>
          <p:cNvSpPr txBox="1"/>
          <p:nvPr/>
        </p:nvSpPr>
        <p:spPr>
          <a:xfrm>
            <a:off x="600900" y="1261275"/>
            <a:ext cx="5191500" cy="3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Waymo: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Verdana"/>
              <a:buChar char="-"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Originated as Google self-driving car project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Verdana"/>
              <a:buChar char="-"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Revealed its custom-designed, self-driving hardware in February 2017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Verdana"/>
              <a:buChar char="-"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Achieved 4,000,000 self-driven miles by Waymo autonomous vehicles in November 2017</a:t>
            </a:r>
            <a:endParaRPr sz="1200" dirty="0">
              <a:solidFill>
                <a:srgbClr val="7575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Tesla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-"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Released Autopilot in 2014</a:t>
            </a:r>
            <a:endParaRPr sz="1200" dirty="0">
              <a:solidFill>
                <a:srgbClr val="75757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-"/>
            </a:pPr>
            <a:r>
              <a:rPr lang="en" sz="1100" dirty="0">
                <a:solidFill>
                  <a:schemeClr val="dk1"/>
                </a:solidFill>
              </a:rPr>
              <a:t>Hardware 2 provided the necessary equipment to allow full self-driving capability at SAE Level </a:t>
            </a:r>
            <a:r>
              <a:rPr lang="en" sz="1100" dirty="0" smtClean="0">
                <a:solidFill>
                  <a:schemeClr val="dk1"/>
                </a:solidFill>
              </a:rPr>
              <a:t>5</a:t>
            </a:r>
            <a:endParaRPr lang="en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-"/>
            </a:pPr>
            <a:endParaRPr lang="en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hese are just two of several current self-driving initiatives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2" name="Google Shape;35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088" y="992350"/>
            <a:ext cx="2903100" cy="187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687" y="3187775"/>
            <a:ext cx="3223923" cy="12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6"/>
          <p:cNvSpPr txBox="1"/>
          <p:nvPr/>
        </p:nvSpPr>
        <p:spPr>
          <a:xfrm>
            <a:off x="5648700" y="2829288"/>
            <a:ext cx="3495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https://www.cbinsights.com/research/autonomous-driverless-vehicles-corporations-list/</a:t>
            </a:r>
            <a:endParaRPr sz="800"/>
          </a:p>
        </p:txBody>
      </p:sp>
      <p:sp>
        <p:nvSpPr>
          <p:cNvPr id="355" name="Google Shape;355;p66"/>
          <p:cNvSpPr txBox="1"/>
          <p:nvPr/>
        </p:nvSpPr>
        <p:spPr>
          <a:xfrm>
            <a:off x="5724900" y="4505688"/>
            <a:ext cx="3495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https://www.cbinsights.com/research/autonomous-driverless-vehicles-corporations-list/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7"/>
          <p:cNvSpPr txBox="1">
            <a:spLocks noGrp="1"/>
          </p:cNvSpPr>
          <p:nvPr>
            <p:ph type="title"/>
          </p:nvPr>
        </p:nvSpPr>
        <p:spPr>
          <a:xfrm>
            <a:off x="457200" y="25717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 overview</a:t>
            </a:r>
            <a:endParaRPr/>
          </a:p>
        </p:txBody>
      </p:sp>
      <p:sp>
        <p:nvSpPr>
          <p:cNvPr id="361" name="Google Shape;361;p67"/>
          <p:cNvSpPr txBox="1">
            <a:spLocks noGrp="1"/>
          </p:cNvSpPr>
          <p:nvPr>
            <p:ph type="sldNum" idx="12"/>
          </p:nvPr>
        </p:nvSpPr>
        <p:spPr>
          <a:xfrm>
            <a:off x="1" y="4790748"/>
            <a:ext cx="457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62" name="Google Shape;362;p67"/>
          <p:cNvSpPr txBox="1"/>
          <p:nvPr/>
        </p:nvSpPr>
        <p:spPr>
          <a:xfrm>
            <a:off x="457200" y="1261275"/>
            <a:ext cx="5478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6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200" b="1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67"/>
          <p:cNvSpPr txBox="1"/>
          <p:nvPr/>
        </p:nvSpPr>
        <p:spPr>
          <a:xfrm>
            <a:off x="457200" y="1155775"/>
            <a:ext cx="5478900" cy="3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Route Planning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Verdana"/>
              <a:buChar char="-"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Mentioned in </a:t>
            </a:r>
            <a:r>
              <a:rPr lang="en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Showcase 1 on Search 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Behavioral Decision Making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Self-driving 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Motion </a:t>
            </a: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en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lanning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Vehicle Control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Verdana"/>
              <a:buChar char="-"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a planning algorithm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8"/>
          <p:cNvSpPr txBox="1">
            <a:spLocks noGrp="1"/>
          </p:cNvSpPr>
          <p:nvPr>
            <p:ph type="ctrTitle"/>
          </p:nvPr>
        </p:nvSpPr>
        <p:spPr>
          <a:xfrm>
            <a:off x="457200" y="17145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0">
                <a:solidFill>
                  <a:srgbClr val="FFFFFF"/>
                </a:solidFill>
              </a:rPr>
              <a:t>Self-driving Urban Vehicles Algorithms</a:t>
            </a:r>
            <a:endParaRPr sz="1100"/>
          </a:p>
        </p:txBody>
      </p:sp>
      <p:sp>
        <p:nvSpPr>
          <p:cNvPr id="371" name="Google Shape;371;p68"/>
          <p:cNvSpPr txBox="1">
            <a:spLocks noGrp="1"/>
          </p:cNvSpPr>
          <p:nvPr>
            <p:ph type="subTitle" idx="1"/>
          </p:nvPr>
        </p:nvSpPr>
        <p:spPr>
          <a:xfrm>
            <a:off x="457200" y="3031239"/>
            <a:ext cx="68580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Behavioral Decision Making</a:t>
            </a:r>
            <a:endParaRPr sz="1100" dirty="0">
              <a:solidFill>
                <a:srgbClr val="FFFFFF"/>
              </a:solidFill>
            </a:endParaRPr>
          </a:p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Self-driving </a:t>
            </a:r>
            <a:r>
              <a:rPr lang="en" sz="1100" dirty="0" smtClean="0">
                <a:solidFill>
                  <a:srgbClr val="FFFFFF"/>
                </a:solidFill>
              </a:rPr>
              <a:t>Motion </a:t>
            </a:r>
            <a:r>
              <a:rPr lang="en" sz="1100" dirty="0">
                <a:solidFill>
                  <a:srgbClr val="FFFFFF"/>
                </a:solidFill>
              </a:rPr>
              <a:t>P</a:t>
            </a:r>
            <a:r>
              <a:rPr lang="en" sz="1100" dirty="0" smtClean="0">
                <a:solidFill>
                  <a:srgbClr val="FFFFFF"/>
                </a:solidFill>
              </a:rPr>
              <a:t>lanning</a:t>
            </a:r>
            <a:endParaRPr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1217</Words>
  <Application>Microsoft Office PowerPoint</Application>
  <PresentationFormat>On-screen Show (16:9)</PresentationFormat>
  <Paragraphs>280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Cambria</vt:lpstr>
      <vt:lpstr>Courier New</vt:lpstr>
      <vt:lpstr>Noto Sans Symbols</vt:lpstr>
      <vt:lpstr>Times New Roman</vt:lpstr>
      <vt:lpstr>Verdana</vt:lpstr>
      <vt:lpstr>Wingdings</vt:lpstr>
      <vt:lpstr>Simple Light</vt:lpstr>
      <vt:lpstr>WPI-White</vt:lpstr>
      <vt:lpstr>WPI_Gray</vt:lpstr>
      <vt:lpstr>WPI-White</vt:lpstr>
      <vt:lpstr>WPI-White</vt:lpstr>
      <vt:lpstr>CS534 Spring 2019   PLANNING SHOWCASE   Presented by:  Mengzhi Cao, Paritosh Goel, Jianpeng Cao  Pengyu Zhang, Prakash Baskaran       </vt:lpstr>
      <vt:lpstr>REFERENCES</vt:lpstr>
      <vt:lpstr>OUTLINE</vt:lpstr>
      <vt:lpstr>Self-driving Urban Vehicles Introduction</vt:lpstr>
      <vt:lpstr>HISTORY</vt:lpstr>
      <vt:lpstr>VEHICLE AUTOMATION</vt:lpstr>
      <vt:lpstr>IMPLEMENTATION</vt:lpstr>
      <vt:lpstr>Algorithms overview</vt:lpstr>
      <vt:lpstr>Self-driving Urban Vehicles Algorithms</vt:lpstr>
      <vt:lpstr>Behavioral Decision Making</vt:lpstr>
      <vt:lpstr>Ontology</vt:lpstr>
      <vt:lpstr>Context (Driver, Vehicle, Environment)</vt:lpstr>
      <vt:lpstr>Identifying an action</vt:lpstr>
      <vt:lpstr>Behavioral Decision Making</vt:lpstr>
      <vt:lpstr>Execute action</vt:lpstr>
      <vt:lpstr>Challenge - How to handle uncertainty?</vt:lpstr>
      <vt:lpstr>Markov Decision Process</vt:lpstr>
      <vt:lpstr>Markov Decision Process</vt:lpstr>
      <vt:lpstr>Markov Decision Process</vt:lpstr>
      <vt:lpstr>Markov Decision Process</vt:lpstr>
      <vt:lpstr>Markov Decision Process</vt:lpstr>
      <vt:lpstr>Markov Decision Process</vt:lpstr>
      <vt:lpstr>Self-driving Vehicles - Motion Planning</vt:lpstr>
      <vt:lpstr>Talos [5] Leonard J., et al.2008A perception-driven autonomous urban vehicle. J. Field Robot. 25, 727-774</vt:lpstr>
      <vt:lpstr>Motion planning</vt:lpstr>
      <vt:lpstr>Motion planning</vt:lpstr>
      <vt:lpstr>Motion planning</vt:lpstr>
      <vt:lpstr>Motion planning</vt:lpstr>
      <vt:lpstr>Stanford Autonomous Urban Vehicle</vt:lpstr>
      <vt:lpstr>Hybrid-State A* Search</vt:lpstr>
      <vt:lpstr>Dual Heuristics</vt:lpstr>
      <vt:lpstr>Non-Linear Path Optimization</vt:lpstr>
      <vt:lpstr>Common Cost Parameters</vt:lpstr>
      <vt:lpstr>State-of-the-Art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CS534 Spring 2019   PLANNING SHOWCASE   Presented by:  Mengzhi Cao, Paritosh Goel, Jianpeng Cao  Pengyu Zhang, Prakash Baskaran       </dc:title>
  <cp:lastModifiedBy>Ruiz</cp:lastModifiedBy>
  <cp:revision>9</cp:revision>
  <dcterms:modified xsi:type="dcterms:W3CDTF">2019-03-12T17:44:57Z</dcterms:modified>
</cp:coreProperties>
</file>