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 id="2147483688" r:id="rId3"/>
    <p:sldMasterId id="2147483708" r:id="rId4"/>
    <p:sldMasterId id="2147483728" r:id="rId5"/>
    <p:sldMasterId id="2147483748" r:id="rId6"/>
  </p:sldMasterIdLst>
  <p:notesMasterIdLst>
    <p:notesMasterId r:id="rId4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95" r:id="rId20"/>
    <p:sldId id="294" r:id="rId21"/>
    <p:sldId id="293" r:id="rId22"/>
    <p:sldId id="292" r:id="rId23"/>
    <p:sldId id="291" r:id="rId24"/>
    <p:sldId id="290" r:id="rId25"/>
    <p:sldId id="289"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usef Fadila" initials="Y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9CB"/>
          </a:solidFill>
        </a:fill>
      </a:tcStyle>
    </a:wholeTbl>
    <a:band2H>
      <a:tcTxStyle/>
      <a:tcStyle>
        <a:tcBdr/>
        <a:fill>
          <a:solidFill>
            <a:srgbClr val="EEF4E7"/>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6CB"/>
          </a:solidFill>
        </a:fill>
      </a:tcStyle>
    </a:wholeTbl>
    <a:band2H>
      <a:tcTxStyle/>
      <a:tcStyle>
        <a:tcBdr/>
        <a:fill>
          <a:solidFill>
            <a:srgbClr val="FAF3E7"/>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8D0"/>
          </a:solidFill>
        </a:fill>
      </a:tcStyle>
    </a:wholeTbl>
    <a:band2H>
      <a:tcTxStyle/>
      <a:tcStyle>
        <a:tcBdr/>
        <a:fill>
          <a:solidFill>
            <a:srgbClr val="EEED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1-05T17:07:00.593" idx="1">
    <p:pos x="6000" y="0"/>
    <p:text>Put figure 1 in a slide, and give example, travel who instead of going directly from A to B, choose to travel A → C → D → B  is suspected.! But travel from E-B (outlier) is not suspected as this passenger is likely just a regular passenger who originates from a less crowded areat’s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11-05T17:11:27.226" idx="2">
    <p:pos x="6000" y="0"/>
    <p:text>Transit Records
public transit system that includes buses and subways
each raw AFC record consists of the smart card ID, the route number, the event (i.e., boarding or exiting), the station, and the time stamp.
between April and June in 2014. over 1.6 billion records that involve approximately 6 million passengers (for three months).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11-05T17:13:13.424" idx="3">
    <p:pos x="6000" y="0"/>
    <p:text>Clarify the different between transit record and trip (Verbal, explain the figure, don’t add these text to slides)
Part (a) is the actual trajectory on the city’s map;
Part (b) splits the trajectory into three separate trips; 
Part (c) demonstrates the corresponding transit records in our data.
Explain the 30 minutes empirical cutoff!</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1143000" y="685800"/>
            <a:ext cx="4572000" cy="3429000"/>
          </a:xfrm>
          <a:prstGeom prst="rect">
            <a:avLst/>
          </a:prstGeom>
        </p:spPr>
        <p:txBody>
          <a:bodyPr/>
          <a:lstStyle/>
          <a:p>
            <a:endParaRPr/>
          </a:p>
        </p:txBody>
      </p:sp>
      <p:sp>
        <p:nvSpPr>
          <p:cNvPr id="211" name="Shape 21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0363939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lvl1pPr>
              <a:defRPr sz="1000">
                <a:solidFill>
                  <a:srgbClr val="333333"/>
                </a:solidFill>
              </a:defRPr>
            </a:lvl1pPr>
          </a:lstStyle>
          <a:p>
            <a:r>
              <a:t>Put figure 1 in a slide, and give example, travel who instead of going directly from A to B, choose to travel A → C → D → B is suspected.! But travel from E-B (outlier) is not suspected as this passenger is likely just a regular passenger who originates from a less crowded areat’s</a:t>
            </a:r>
          </a:p>
        </p:txBody>
      </p:sp>
    </p:spTree>
    <p:extLst>
      <p:ext uri="{BB962C8B-B14F-4D97-AF65-F5344CB8AC3E}">
        <p14:creationId xmlns:p14="http://schemas.microsoft.com/office/powerpoint/2010/main" val="1553234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42900">
              <a:lnSpc>
                <a:spcPct val="115000"/>
              </a:lnSpc>
              <a:spcBef>
                <a:spcPts val="0"/>
              </a:spcBef>
              <a:spcAft>
                <a:spcPts val="1600"/>
              </a:spcAft>
              <a:buClr>
                <a:schemeClr val="dk2"/>
              </a:buClr>
              <a:buSzPct val="100000"/>
              <a:buFont typeface="Open Sans"/>
            </a:pPr>
            <a:r>
              <a:rPr lang="en" sz="1800">
                <a:solidFill>
                  <a:schemeClr val="dk2"/>
                </a:solidFill>
                <a:latin typeface="Open Sans"/>
                <a:ea typeface="Open Sans"/>
                <a:cs typeface="Open Sans"/>
                <a:sym typeface="Open Sans"/>
              </a:rPr>
              <a:t> In our case, we only used data from the past seven days, and median can effectively avoid the impact of non-routine passenger behaviors. The standard deviation indicates the degree of variation of the daily behaviors of individual passengers. Regular passengers following routine trajectories normally generate statistics with less variations.</a:t>
            </a:r>
          </a:p>
        </p:txBody>
      </p:sp>
    </p:spTree>
    <p:extLst>
      <p:ext uri="{BB962C8B-B14F-4D97-AF65-F5344CB8AC3E}">
        <p14:creationId xmlns:p14="http://schemas.microsoft.com/office/powerpoint/2010/main" val="389686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a:lnSpc>
                <a:spcPct val="115000"/>
              </a:lnSpc>
              <a:defRPr sz="1100"/>
            </a:pPr>
            <a:r>
              <a:t>Clarify the different between transit record and trip (Verbal, explain the figure, don’t add these text to slides)</a:t>
            </a:r>
          </a:p>
          <a:p>
            <a:pPr marL="457200" indent="-298450">
              <a:lnSpc>
                <a:spcPct val="115000"/>
              </a:lnSpc>
              <a:buSzPct val="100000"/>
              <a:buChar char="-"/>
              <a:defRPr sz="1100"/>
            </a:pPr>
            <a:r>
              <a:t>Part (a) is the actual trajectory on the city’s map;</a:t>
            </a:r>
          </a:p>
          <a:p>
            <a:pPr marL="457200" indent="-298450">
              <a:lnSpc>
                <a:spcPct val="115000"/>
              </a:lnSpc>
              <a:buSzPct val="100000"/>
              <a:buChar char="-"/>
              <a:defRPr sz="1100"/>
            </a:pPr>
            <a:r>
              <a:t>Part (b) splits the trajectory into three separate trips; </a:t>
            </a:r>
          </a:p>
          <a:p>
            <a:pPr marL="457200" indent="-298450">
              <a:lnSpc>
                <a:spcPct val="115000"/>
              </a:lnSpc>
              <a:buSzPct val="100000"/>
              <a:buChar char="-"/>
              <a:defRPr sz="1100"/>
            </a:pPr>
            <a:r>
              <a:t>Part (c) demonstrates the corresponding transit records in our data.</a:t>
            </a:r>
            <a:br/>
            <a:endParaRPr/>
          </a:p>
          <a:p>
            <a:pPr>
              <a:lnSpc>
                <a:spcPct val="115000"/>
              </a:lnSpc>
              <a:defRPr sz="1100"/>
            </a:pPr>
            <a:r>
              <a:t>Explain the </a:t>
            </a:r>
            <a:r>
              <a:rPr b="1"/>
              <a:t>30 minutes empirical cutoff!</a:t>
            </a:r>
            <a:r>
              <a:t> </a:t>
            </a:r>
          </a:p>
        </p:txBody>
      </p:sp>
    </p:spTree>
    <p:extLst>
      <p:ext uri="{BB962C8B-B14F-4D97-AF65-F5344CB8AC3E}">
        <p14:creationId xmlns:p14="http://schemas.microsoft.com/office/powerpoint/2010/main" val="341654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xfrm>
            <a:off x="381000" y="685800"/>
            <a:ext cx="6096000" cy="3429000"/>
          </a:xfrm>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lvl1pPr>
              <a:defRPr sz="1100"/>
            </a:lvl1pPr>
          </a:lstStyle>
          <a:p>
            <a:r>
              <a:t>The features are  are grouped into three categories: daily behaviors, social comparisons, and historical behaviors</a:t>
            </a:r>
          </a:p>
        </p:txBody>
      </p:sp>
    </p:spTree>
    <p:extLst>
      <p:ext uri="{BB962C8B-B14F-4D97-AF65-F5344CB8AC3E}">
        <p14:creationId xmlns:p14="http://schemas.microsoft.com/office/powerpoint/2010/main" val="59230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067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 thief (pickpocket) tends to travel between bus/subway stations in random ways without specific destinations. Such abnormal behaviors lead to abnormal daily travel time and riding frequency.</a:t>
            </a:r>
          </a:p>
          <a:p>
            <a:pPr lvl="0">
              <a:spcBef>
                <a:spcPts val="0"/>
              </a:spcBef>
              <a:buNone/>
            </a:pPr>
            <a:r>
              <a:rPr lang="en"/>
              <a:t>We can see that more than 80% passengers finish their travels in 2 hours and within 2 transit records per day. In comparison, the identified thieves often spend more than 3 hours of daily travel time, and their daily riding frequency is also larger.</a:t>
            </a:r>
          </a:p>
          <a:p>
            <a:pPr lvl="0">
              <a:spcBef>
                <a:spcPts val="0"/>
              </a:spcBef>
              <a:buNone/>
            </a:pPr>
            <a:endParaRPr/>
          </a:p>
        </p:txBody>
      </p:sp>
    </p:spTree>
    <p:extLst>
      <p:ext uri="{BB962C8B-B14F-4D97-AF65-F5344CB8AC3E}">
        <p14:creationId xmlns:p14="http://schemas.microsoft.com/office/powerpoint/2010/main" val="177763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Figure 7(a), the distribution approximates Gaussian with mean around 3. In Figure 7(b), for the passengers with at least 19 transit records, the distribution peak is shifted to the right. It shows that the frequency of short rides increases with increasing number of transit records.</a:t>
            </a:r>
          </a:p>
        </p:txBody>
      </p:sp>
    </p:spTree>
    <p:extLst>
      <p:ext uri="{BB962C8B-B14F-4D97-AF65-F5344CB8AC3E}">
        <p14:creationId xmlns:p14="http://schemas.microsoft.com/office/powerpoint/2010/main" val="226903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smtClean="0"/>
          </a:p>
          <a:p>
            <a:pPr lvl="0">
              <a:spcBef>
                <a:spcPts val="0"/>
              </a:spcBef>
              <a:buNone/>
            </a:pPr>
            <a:endParaRPr lang="e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 sz="1100" dirty="0" smtClean="0">
                <a:latin typeface="Arial" panose="020B0604020202020204" pitchFamily="34" charset="0"/>
                <a:cs typeface="Arial" panose="020B0604020202020204" pitchFamily="34" charset="0"/>
              </a:rPr>
              <a:t>A high-level view of the human mobility patterns can be summarized by transition among regions, where each region covers multiple stations</a:t>
            </a:r>
          </a:p>
          <a:p>
            <a:pPr lvl="0">
              <a:spcBef>
                <a:spcPts val="0"/>
              </a:spcBef>
              <a:buNone/>
            </a:pPr>
            <a:endParaRPr lang="en" dirty="0" smtClean="0"/>
          </a:p>
          <a:p>
            <a:pPr lvl="0">
              <a:spcBef>
                <a:spcPts val="0"/>
              </a:spcBef>
              <a:buNone/>
            </a:pPr>
            <a:r>
              <a:rPr lang="en" dirty="0" smtClean="0"/>
              <a:t>such </a:t>
            </a:r>
            <a:r>
              <a:rPr lang="en" dirty="0"/>
              <a:t>as the number of boarding stations and the number of boarding regions. Then, we count the transition frequency between any pair of function categories for the daily trip of each passenger.</a:t>
            </a:r>
          </a:p>
        </p:txBody>
      </p:sp>
    </p:spTree>
    <p:extLst>
      <p:ext uri="{BB962C8B-B14F-4D97-AF65-F5344CB8AC3E}">
        <p14:creationId xmlns:p14="http://schemas.microsoft.com/office/powerpoint/2010/main" val="114026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 the wandering behaviors lead to concentration of the passenger’s boarding or exiting locations. We use the number of clusters as another feature, which measures the wandering concentration</a:t>
            </a:r>
          </a:p>
        </p:txBody>
      </p:sp>
    </p:spTree>
    <p:extLst>
      <p:ext uri="{BB962C8B-B14F-4D97-AF65-F5344CB8AC3E}">
        <p14:creationId xmlns:p14="http://schemas.microsoft.com/office/powerpoint/2010/main" val="202355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292100" rtl="0">
              <a:lnSpc>
                <a:spcPct val="115000"/>
              </a:lnSpc>
              <a:spcBef>
                <a:spcPts val="0"/>
              </a:spcBef>
              <a:spcAft>
                <a:spcPts val="1600"/>
              </a:spcAft>
              <a:buClr>
                <a:schemeClr val="dk2"/>
              </a:buClr>
              <a:buSzPct val="100000"/>
              <a:buFont typeface="Times New Roman"/>
            </a:pPr>
            <a:r>
              <a:rPr lang="en" sz="1000">
                <a:solidFill>
                  <a:schemeClr val="dk2"/>
                </a:solidFill>
                <a:latin typeface="Times New Roman"/>
                <a:ea typeface="Times New Roman"/>
                <a:cs typeface="Times New Roman"/>
                <a:sym typeface="Times New Roman"/>
              </a:rPr>
              <a:t>given the same origin and destination, the trip variation of the majority of the population (i.e., regular passengers) is low</a:t>
            </a:r>
          </a:p>
          <a:p>
            <a:pPr marL="914400" lvl="1" indent="-292100">
              <a:lnSpc>
                <a:spcPct val="115000"/>
              </a:lnSpc>
              <a:spcBef>
                <a:spcPts val="0"/>
              </a:spcBef>
              <a:spcAft>
                <a:spcPts val="1600"/>
              </a:spcAft>
              <a:buClr>
                <a:schemeClr val="dk2"/>
              </a:buClr>
              <a:buSzPct val="100000"/>
              <a:buFont typeface="Times New Roman"/>
            </a:pPr>
            <a:r>
              <a:rPr lang="en" sz="1000">
                <a:solidFill>
                  <a:schemeClr val="dk2"/>
                </a:solidFill>
                <a:latin typeface="Times New Roman"/>
                <a:ea typeface="Times New Roman"/>
                <a:cs typeface="Times New Roman"/>
                <a:sym typeface="Times New Roman"/>
              </a:rPr>
              <a:t>Thus, for each pair of origin o and destination d, we find the travel time of all trips between this pair. We then convert the time gap significance of a given trip by the quantile of its travel time with respect to the population. </a:t>
            </a:r>
          </a:p>
          <a:p>
            <a:pPr lvl="0">
              <a:spcBef>
                <a:spcPts val="0"/>
              </a:spcBef>
              <a:buNone/>
            </a:pPr>
            <a:endParaRPr sz="1000">
              <a:latin typeface="Times New Roman"/>
              <a:ea typeface="Times New Roman"/>
              <a:cs typeface="Times New Roman"/>
              <a:sym typeface="Times New Roman"/>
            </a:endParaRPr>
          </a:p>
        </p:txBody>
      </p:sp>
    </p:spTree>
    <p:extLst>
      <p:ext uri="{BB962C8B-B14F-4D97-AF65-F5344CB8AC3E}">
        <p14:creationId xmlns:p14="http://schemas.microsoft.com/office/powerpoint/2010/main" val="190163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32" name="Group 32"/>
          <p:cNvGrpSpPr/>
          <p:nvPr/>
        </p:nvGrpSpPr>
        <p:grpSpPr>
          <a:xfrm>
            <a:off x="-1" y="-6351"/>
            <a:ext cx="9144001" cy="5149851"/>
            <a:chOff x="0" y="0"/>
            <a:chExt cx="9144000" cy="5149850"/>
          </a:xfrm>
        </p:grpSpPr>
        <p:sp>
          <p:nvSpPr>
            <p:cNvPr id="22" name="Shape 22"/>
            <p:cNvSpPr/>
            <p:nvPr/>
          </p:nvSpPr>
          <p:spPr>
            <a:xfrm>
              <a:off x="7028259" y="6350"/>
              <a:ext cx="914400" cy="5143500"/>
            </a:xfrm>
            <a:prstGeom prst="line">
              <a:avLst/>
            </a:prstGeom>
            <a:noFill/>
            <a:ln w="9525" cap="rnd">
              <a:solidFill>
                <a:srgbClr val="BFBFBF"/>
              </a:solidFill>
              <a:prstDash val="solid"/>
              <a:round/>
            </a:ln>
            <a:effectLst/>
          </p:spPr>
          <p:txBody>
            <a:bodyPr wrap="square" lIns="45719" tIns="45719" rIns="45719" bIns="45719" numCol="1" anchor="t">
              <a:noAutofit/>
            </a:bodyPr>
            <a:lstStyle/>
            <a:p>
              <a:endParaRPr/>
            </a:p>
          </p:txBody>
        </p:sp>
        <p:sp>
          <p:nvSpPr>
            <p:cNvPr id="23" name="Shape 23"/>
            <p:cNvSpPr/>
            <p:nvPr/>
          </p:nvSpPr>
          <p:spPr>
            <a:xfrm flipH="1">
              <a:off x="5568950" y="2767409"/>
              <a:ext cx="3572669" cy="2382441"/>
            </a:xfrm>
            <a:prstGeom prst="line">
              <a:avLst/>
            </a:prstGeom>
            <a:noFill/>
            <a:ln w="9525" cap="rnd">
              <a:solidFill>
                <a:srgbClr val="D9D9D9"/>
              </a:solidFill>
              <a:prstDash val="solid"/>
              <a:round/>
            </a:ln>
            <a:effectLst/>
          </p:spPr>
          <p:txBody>
            <a:bodyPr wrap="square" lIns="45719" tIns="45719" rIns="45719" bIns="45719" numCol="1" anchor="t">
              <a:noAutofit/>
            </a:bodyPr>
            <a:lstStyle/>
            <a:p>
              <a:endParaRPr/>
            </a:p>
          </p:txBody>
        </p:sp>
        <p:sp>
          <p:nvSpPr>
            <p:cNvPr id="24" name="Shape 24"/>
            <p:cNvSpPr/>
            <p:nvPr/>
          </p:nvSpPr>
          <p:spPr>
            <a:xfrm>
              <a:off x="6886106" y="-1"/>
              <a:ext cx="2255513" cy="5149851"/>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chemeClr val="accent1">
                <a:alpha val="30000"/>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5" name="Shape 25"/>
            <p:cNvSpPr/>
            <p:nvPr/>
          </p:nvSpPr>
          <p:spPr>
            <a:xfrm>
              <a:off x="7202581" y="-1"/>
              <a:ext cx="1941419"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6" name="Shape 26"/>
            <p:cNvSpPr/>
            <p:nvPr/>
          </p:nvSpPr>
          <p:spPr>
            <a:xfrm>
              <a:off x="6699250" y="2292350"/>
              <a:ext cx="2444750" cy="2857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2">
                <a:alpha val="72000"/>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7" name="Shape 27"/>
            <p:cNvSpPr/>
            <p:nvPr/>
          </p:nvSpPr>
          <p:spPr>
            <a:xfrm>
              <a:off x="7000875" y="-1"/>
              <a:ext cx="2140745"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8" name="Shape 28"/>
            <p:cNvSpPr/>
            <p:nvPr/>
          </p:nvSpPr>
          <p:spPr>
            <a:xfrm>
              <a:off x="8174047" y="-1"/>
              <a:ext cx="967572" cy="5149851"/>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29" name="Shape 29"/>
            <p:cNvSpPr/>
            <p:nvPr/>
          </p:nvSpPr>
          <p:spPr>
            <a:xfrm>
              <a:off x="8204248" y="-1"/>
              <a:ext cx="937370"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chemeClr val="accent1">
                <a:alpha val="64999"/>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0" name="Shape 30"/>
            <p:cNvSpPr/>
            <p:nvPr/>
          </p:nvSpPr>
          <p:spPr>
            <a:xfrm>
              <a:off x="7778749" y="2698750"/>
              <a:ext cx="1362870" cy="24511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0000"/>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31" name="Shape 31"/>
            <p:cNvSpPr/>
            <p:nvPr/>
          </p:nvSpPr>
          <p:spPr>
            <a:xfrm rot="10800000">
              <a:off x="0" y="6350"/>
              <a:ext cx="631948" cy="42496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5000"/>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grpSp>
      <p:sp>
        <p:nvSpPr>
          <p:cNvPr id="33" name="Shape 33"/>
          <p:cNvSpPr>
            <a:spLocks noGrp="1"/>
          </p:cNvSpPr>
          <p:nvPr>
            <p:ph type="title"/>
          </p:nvPr>
        </p:nvSpPr>
        <p:spPr>
          <a:xfrm>
            <a:off x="1130300" y="1803400"/>
            <a:ext cx="5825203" cy="1234727"/>
          </a:xfrm>
          <a:prstGeom prst="rect">
            <a:avLst/>
          </a:prstGeom>
        </p:spPr>
        <p:txBody>
          <a:bodyPr anchor="b"/>
          <a:lstStyle>
            <a:lvl1pPr algn="r">
              <a:defRPr sz="4000"/>
            </a:lvl1pPr>
          </a:lstStyle>
          <a:p>
            <a:r>
              <a:t>Title Text</a:t>
            </a:r>
          </a:p>
        </p:txBody>
      </p:sp>
      <p:sp>
        <p:nvSpPr>
          <p:cNvPr id="34" name="Shape 34"/>
          <p:cNvSpPr>
            <a:spLocks noGrp="1"/>
          </p:cNvSpPr>
          <p:nvPr>
            <p:ph type="body" sz="quarter" idx="1"/>
          </p:nvPr>
        </p:nvSpPr>
        <p:spPr>
          <a:xfrm>
            <a:off x="1130300" y="3038125"/>
            <a:ext cx="5825203" cy="822675"/>
          </a:xfrm>
          <a:prstGeom prst="rect">
            <a:avLst/>
          </a:prstGeom>
        </p:spPr>
        <p:txBody>
          <a:bodyPr/>
          <a:lstStyle>
            <a:lvl1pPr marL="0" indent="0" algn="r">
              <a:buClrTx/>
              <a:buSzTx/>
              <a:buFontTx/>
              <a:buNone/>
              <a:defRPr>
                <a:solidFill>
                  <a:srgbClr val="808080"/>
                </a:solidFill>
              </a:defRPr>
            </a:lvl1pPr>
            <a:lvl2pPr marL="0" indent="342900" algn="r">
              <a:buClrTx/>
              <a:buSzTx/>
              <a:buFontTx/>
              <a:buNone/>
              <a:defRPr>
                <a:solidFill>
                  <a:srgbClr val="808080"/>
                </a:solidFill>
              </a:defRPr>
            </a:lvl2pPr>
            <a:lvl3pPr marL="0" indent="685800" algn="r">
              <a:buClrTx/>
              <a:buSzTx/>
              <a:buFontTx/>
              <a:buNone/>
              <a:defRPr>
                <a:solidFill>
                  <a:srgbClr val="808080"/>
                </a:solidFill>
              </a:defRPr>
            </a:lvl3pPr>
            <a:lvl4pPr marL="0" indent="1028700" algn="r">
              <a:buClrTx/>
              <a:buSzTx/>
              <a:buFontTx/>
              <a:buNone/>
              <a:defRPr>
                <a:solidFill>
                  <a:srgbClr val="808080"/>
                </a:solidFill>
              </a:defRPr>
            </a:lvl4pPr>
            <a:lvl5pPr marL="0" indent="1371600" algn="r">
              <a:buClrTx/>
              <a:buSzTx/>
              <a:buFontTx/>
              <a:buNone/>
              <a:defRPr>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23" name="Shape 123"/>
          <p:cNvSpPr>
            <a:spLocks noGrp="1"/>
          </p:cNvSpPr>
          <p:nvPr>
            <p:ph type="title"/>
          </p:nvPr>
        </p:nvSpPr>
        <p:spPr>
          <a:xfrm>
            <a:off x="698500" y="457200"/>
            <a:ext cx="6070602" cy="2266950"/>
          </a:xfrm>
          <a:prstGeom prst="rect">
            <a:avLst/>
          </a:prstGeom>
        </p:spPr>
        <p:txBody>
          <a:bodyPr anchor="ctr"/>
          <a:lstStyle>
            <a:lvl1pPr>
              <a:defRPr sz="3300"/>
            </a:lvl1pPr>
          </a:lstStyle>
          <a:p>
            <a:r>
              <a:t>Title Text</a:t>
            </a:r>
          </a:p>
        </p:txBody>
      </p:sp>
      <p:sp>
        <p:nvSpPr>
          <p:cNvPr id="124" name="Shape 124"/>
          <p:cNvSpPr>
            <a:spLocks noGrp="1"/>
          </p:cNvSpPr>
          <p:nvPr>
            <p:ph type="body" sz="quarter" idx="1"/>
          </p:nvPr>
        </p:nvSpPr>
        <p:spPr>
          <a:xfrm>
            <a:off x="1024604" y="2724150"/>
            <a:ext cx="5418393" cy="285750"/>
          </a:xfrm>
          <a:prstGeom prst="rect">
            <a:avLst/>
          </a:prstGeom>
        </p:spPr>
        <p:txBody>
          <a:bodyPr anchor="ctr"/>
          <a:lstStyle>
            <a:lvl1pPr marL="0" indent="0">
              <a:buClrTx/>
              <a:buSzTx/>
              <a:buFontTx/>
              <a:buNone/>
              <a:defRPr sz="1200">
                <a:solidFill>
                  <a:srgbClr val="808080"/>
                </a:solidFill>
              </a:defRPr>
            </a:lvl1pPr>
            <a:lvl2pPr marL="0" indent="342900">
              <a:buClrTx/>
              <a:buSzTx/>
              <a:buFontTx/>
              <a:buNone/>
              <a:defRPr sz="1200">
                <a:solidFill>
                  <a:srgbClr val="808080"/>
                </a:solidFill>
              </a:defRPr>
            </a:lvl2pPr>
            <a:lvl3pPr marL="0" indent="685800">
              <a:buClrTx/>
              <a:buSzTx/>
              <a:buFontTx/>
              <a:buNone/>
              <a:defRPr sz="1200">
                <a:solidFill>
                  <a:srgbClr val="808080"/>
                </a:solidFill>
              </a:defRPr>
            </a:lvl3pPr>
            <a:lvl4pPr marL="0" indent="1028700">
              <a:buClrTx/>
              <a:buSzTx/>
              <a:buFontTx/>
              <a:buNone/>
              <a:defRPr sz="1200">
                <a:solidFill>
                  <a:srgbClr val="808080"/>
                </a:solidFill>
              </a:defRPr>
            </a:lvl4pPr>
            <a:lvl5pPr marL="0" indent="1371600">
              <a:buClrTx/>
              <a:buSzTx/>
              <a:buFontTx/>
              <a:buNone/>
              <a:defRPr sz="12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125" name="Shape 125"/>
          <p:cNvSpPr>
            <a:spLocks noGrp="1"/>
          </p:cNvSpPr>
          <p:nvPr>
            <p:ph type="body" sz="quarter" idx="13"/>
          </p:nvPr>
        </p:nvSpPr>
        <p:spPr>
          <a:xfrm>
            <a:off x="508001" y="3352800"/>
            <a:ext cx="6447502" cy="1178222"/>
          </a:xfrm>
          <a:prstGeom prst="rect">
            <a:avLst/>
          </a:prstGeom>
        </p:spPr>
        <p:txBody>
          <a:bodyPr anchor="ctr"/>
          <a:lstStyle/>
          <a:p>
            <a:pPr marL="0" indent="0">
              <a:buClrTx/>
              <a:buSzTx/>
              <a:buFontTx/>
              <a:buNone/>
            </a:pPr>
            <a:endParaRPr/>
          </a:p>
        </p:txBody>
      </p:sp>
      <p:sp>
        <p:nvSpPr>
          <p:cNvPr id="126" name="Shape 126"/>
          <p:cNvSpPr/>
          <p:nvPr/>
        </p:nvSpPr>
        <p:spPr>
          <a:xfrm>
            <a:off x="406403" y="352099"/>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defRPr sz="6000">
                <a:solidFill>
                  <a:srgbClr val="C0E474"/>
                </a:solidFill>
                <a:latin typeface="+mj-lt"/>
                <a:ea typeface="+mj-ea"/>
                <a:cs typeface="+mj-cs"/>
                <a:sym typeface="Arial"/>
              </a:defRPr>
            </a:lvl1pPr>
          </a:lstStyle>
          <a:p>
            <a:r>
              <a:t>“</a:t>
            </a:r>
          </a:p>
        </p:txBody>
      </p:sp>
      <p:sp>
        <p:nvSpPr>
          <p:cNvPr id="127" name="Shape 127"/>
          <p:cNvSpPr/>
          <p:nvPr/>
        </p:nvSpPr>
        <p:spPr>
          <a:xfrm>
            <a:off x="6669758" y="1924232"/>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defRPr sz="6000">
                <a:solidFill>
                  <a:srgbClr val="C0E474"/>
                </a:solidFill>
                <a:latin typeface="+mj-lt"/>
                <a:ea typeface="+mj-ea"/>
                <a:cs typeface="+mj-cs"/>
                <a:sym typeface="Arial"/>
              </a:defRPr>
            </a:lvl1pPr>
          </a:lstStyle>
          <a:p>
            <a:r>
              <a:t>”</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solidFill>
                  <a:srgbClr val="90C226"/>
                </a:solidFill>
              </a:rPr>
              <a:pPr/>
              <a:t>‹#›</a:t>
            </a:fld>
            <a:endParaRPr lang="en">
              <a:solidFill>
                <a:srgbClr val="90C226"/>
              </a:solidFill>
            </a:endParaRPr>
          </a:p>
        </p:txBody>
      </p:sp>
    </p:spTree>
    <p:extLst>
      <p:ext uri="{BB962C8B-B14F-4D97-AF65-F5344CB8AC3E}">
        <p14:creationId xmlns:p14="http://schemas.microsoft.com/office/powerpoint/2010/main" val="24363108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4020997531"/>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862943735"/>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765673998"/>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endParaRPr lang="en-US" sz="1050" dirty="0">
              <a:solidFill>
                <a:srgbClr val="90C226">
                  <a:lumMod val="60000"/>
                  <a:lumOff val="40000"/>
                </a:srgbClr>
              </a:solidFill>
              <a:latin typeface="Arial"/>
              <a:cs typeface="Arial"/>
              <a:sym typeface="Arial"/>
            </a:endParaRPr>
          </a:p>
        </p:txBody>
      </p:sp>
    </p:spTree>
    <p:extLst>
      <p:ext uri="{BB962C8B-B14F-4D97-AF65-F5344CB8AC3E}">
        <p14:creationId xmlns:p14="http://schemas.microsoft.com/office/powerpoint/2010/main" val="414504549"/>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117488031"/>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Tree>
    <p:extLst>
      <p:ext uri="{BB962C8B-B14F-4D97-AF65-F5344CB8AC3E}">
        <p14:creationId xmlns:p14="http://schemas.microsoft.com/office/powerpoint/2010/main" val="3730512040"/>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553203620"/>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156021054"/>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5572594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35" name="Shape 135"/>
          <p:cNvSpPr>
            <a:spLocks noGrp="1"/>
          </p:cNvSpPr>
          <p:nvPr>
            <p:ph type="title"/>
          </p:nvPr>
        </p:nvSpPr>
        <p:spPr>
          <a:xfrm>
            <a:off x="508001" y="1448991"/>
            <a:ext cx="6447502" cy="1946595"/>
          </a:xfrm>
          <a:prstGeom prst="rect">
            <a:avLst/>
          </a:prstGeom>
        </p:spPr>
        <p:txBody>
          <a:bodyPr anchor="b"/>
          <a:lstStyle>
            <a:lvl1pPr>
              <a:defRPr sz="3300"/>
            </a:lvl1pPr>
          </a:lstStyle>
          <a:p>
            <a:r>
              <a:t>Title Text</a:t>
            </a:r>
          </a:p>
        </p:txBody>
      </p:sp>
      <p:sp>
        <p:nvSpPr>
          <p:cNvPr id="136" name="Shape 136"/>
          <p:cNvSpPr>
            <a:spLocks noGrp="1"/>
          </p:cNvSpPr>
          <p:nvPr>
            <p:ph type="body" sz="quarter" idx="1"/>
          </p:nvPr>
        </p:nvSpPr>
        <p:spPr>
          <a:xfrm>
            <a:off x="508001" y="3395586"/>
            <a:ext cx="6447502" cy="1135437"/>
          </a:xfrm>
          <a:prstGeom prst="rect">
            <a:avLst/>
          </a:prstGeom>
        </p:spPr>
        <p:txBody>
          <a:bodyPr/>
          <a:lstStyle>
            <a:lvl1pPr marL="0" indent="0">
              <a:buClrTx/>
              <a:buSzTx/>
              <a:buFontTx/>
              <a:buNone/>
            </a:lvl1pPr>
            <a:lvl2pPr marL="0" indent="342900">
              <a:buClrTx/>
              <a:buSzTx/>
              <a:buFontTx/>
              <a:buNone/>
            </a:lvl2pPr>
            <a:lvl3pPr marL="0" indent="685800">
              <a:buClrTx/>
              <a:buSzTx/>
              <a:buFontTx/>
              <a:buNone/>
            </a:lvl3pPr>
            <a:lvl4pPr marL="0" indent="1028700">
              <a:buClrTx/>
              <a:buSzTx/>
              <a:buFontTx/>
              <a:buNone/>
            </a:lvl4pPr>
            <a:lvl5pPr marL="0" indent="1371600">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90C226"/>
                </a:solidFill>
              </a:rPr>
              <a:pPr/>
              <a:t>‹#›</a:t>
            </a:fld>
            <a:endParaRPr lang="en">
              <a:solidFill>
                <a:srgbClr val="90C226"/>
              </a:solidFill>
            </a:endParaRPr>
          </a:p>
        </p:txBody>
      </p:sp>
    </p:spTree>
    <p:extLst>
      <p:ext uri="{BB962C8B-B14F-4D97-AF65-F5344CB8AC3E}">
        <p14:creationId xmlns:p14="http://schemas.microsoft.com/office/powerpoint/2010/main" val="24553545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val="41963268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90C226"/>
                </a:solidFill>
              </a:rPr>
              <a:pPr/>
              <a:t>‹#›</a:t>
            </a:fld>
            <a:endParaRPr lang="en">
              <a:solidFill>
                <a:srgbClr val="90C226"/>
              </a:solidFill>
            </a:endParaRPr>
          </a:p>
        </p:txBody>
      </p:sp>
    </p:spTree>
    <p:extLst>
      <p:ext uri="{BB962C8B-B14F-4D97-AF65-F5344CB8AC3E}">
        <p14:creationId xmlns:p14="http://schemas.microsoft.com/office/powerpoint/2010/main" val="123165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44" name="Shape 144"/>
          <p:cNvSpPr>
            <a:spLocks noGrp="1"/>
          </p:cNvSpPr>
          <p:nvPr>
            <p:ph type="title"/>
          </p:nvPr>
        </p:nvSpPr>
        <p:spPr>
          <a:xfrm>
            <a:off x="698500" y="457200"/>
            <a:ext cx="6070602" cy="2266950"/>
          </a:xfrm>
          <a:prstGeom prst="rect">
            <a:avLst/>
          </a:prstGeom>
        </p:spPr>
        <p:txBody>
          <a:bodyPr anchor="ctr"/>
          <a:lstStyle>
            <a:lvl1pPr>
              <a:defRPr sz="3300"/>
            </a:lvl1pPr>
          </a:lstStyle>
          <a:p>
            <a:r>
              <a:t>Title Text</a:t>
            </a:r>
          </a:p>
        </p:txBody>
      </p:sp>
      <p:sp>
        <p:nvSpPr>
          <p:cNvPr id="145" name="Shape 145"/>
          <p:cNvSpPr>
            <a:spLocks noGrp="1"/>
          </p:cNvSpPr>
          <p:nvPr>
            <p:ph type="body" sz="quarter" idx="1"/>
          </p:nvPr>
        </p:nvSpPr>
        <p:spPr>
          <a:xfrm>
            <a:off x="507998" y="3009900"/>
            <a:ext cx="6447504" cy="385687"/>
          </a:xfrm>
          <a:prstGeom prst="rect">
            <a:avLst/>
          </a:prstGeom>
        </p:spPr>
        <p:txBody>
          <a:bodyPr anchor="b"/>
          <a:lstStyle>
            <a:lvl1pPr marL="0" indent="0">
              <a:buClrTx/>
              <a:buSzTx/>
              <a:buFontTx/>
              <a:buNone/>
              <a:defRPr sz="1800"/>
            </a:lvl1pPr>
            <a:lvl2pPr marL="0" indent="342900">
              <a:buClrTx/>
              <a:buSzTx/>
              <a:buFontTx/>
              <a:buNone/>
              <a:defRPr sz="1800"/>
            </a:lvl2pPr>
            <a:lvl3pPr marL="0" indent="685800">
              <a:buClrTx/>
              <a:buSzTx/>
              <a:buFontTx/>
              <a:buNone/>
              <a:defRPr sz="1800"/>
            </a:lvl3pPr>
            <a:lvl4pPr marL="0" indent="1028700">
              <a:buClrTx/>
              <a:buSzTx/>
              <a:buFontTx/>
              <a:buNone/>
              <a:defRPr sz="1800"/>
            </a:lvl4pPr>
            <a:lvl5pPr marL="0" indent="1371600">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46" name="Shape 146"/>
          <p:cNvSpPr>
            <a:spLocks noGrp="1"/>
          </p:cNvSpPr>
          <p:nvPr>
            <p:ph type="body" sz="quarter" idx="13"/>
          </p:nvPr>
        </p:nvSpPr>
        <p:spPr>
          <a:xfrm>
            <a:off x="508001" y="3395586"/>
            <a:ext cx="6447502" cy="1135437"/>
          </a:xfrm>
          <a:prstGeom prst="rect">
            <a:avLst/>
          </a:prstGeom>
        </p:spPr>
        <p:txBody>
          <a:bodyPr/>
          <a:lstStyle/>
          <a:p>
            <a:pPr marL="0" indent="0">
              <a:buClrTx/>
              <a:buSzTx/>
              <a:buFontTx/>
              <a:buNone/>
              <a:defRPr>
                <a:solidFill>
                  <a:srgbClr val="808080"/>
                </a:solidFill>
              </a:defRPr>
            </a:pPr>
            <a:endParaRPr/>
          </a:p>
        </p:txBody>
      </p:sp>
      <p:sp>
        <p:nvSpPr>
          <p:cNvPr id="147" name="Shape 147"/>
          <p:cNvSpPr/>
          <p:nvPr/>
        </p:nvSpPr>
        <p:spPr>
          <a:xfrm>
            <a:off x="406403" y="352099"/>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defRPr sz="6000">
                <a:solidFill>
                  <a:srgbClr val="C0E474"/>
                </a:solidFill>
                <a:latin typeface="+mj-lt"/>
                <a:ea typeface="+mj-ea"/>
                <a:cs typeface="+mj-cs"/>
                <a:sym typeface="Arial"/>
              </a:defRPr>
            </a:lvl1pPr>
          </a:lstStyle>
          <a:p>
            <a:r>
              <a:t>“</a:t>
            </a:r>
          </a:p>
        </p:txBody>
      </p:sp>
      <p:sp>
        <p:nvSpPr>
          <p:cNvPr id="148" name="Shape 148"/>
          <p:cNvSpPr/>
          <p:nvPr/>
        </p:nvSpPr>
        <p:spPr>
          <a:xfrm>
            <a:off x="6669758" y="1924232"/>
            <a:ext cx="457201" cy="919952"/>
          </a:xfrm>
          <a:prstGeom prst="rect">
            <a:avLst/>
          </a:prstGeom>
          <a:ln w="12700">
            <a:miter lim="400000"/>
          </a:ln>
          <a:extLst>
            <a:ext uri="{C572A759-6A51-4108-AA02-DFA0A04FC94B}">
              <ma14:wrappingTextBoxFlag xmlns:ma14="http://schemas.microsoft.com/office/mac/drawingml/2011/main" xmlns="" val="1"/>
            </a:ext>
          </a:extLst>
        </p:spPr>
        <p:txBody>
          <a:bodyPr lIns="34290" tIns="34290" rIns="34290" bIns="34290" anchor="ctr">
            <a:spAutoFit/>
          </a:bodyPr>
          <a:lstStyle>
            <a:lvl1pPr>
              <a:defRPr sz="6000">
                <a:solidFill>
                  <a:srgbClr val="C0E474"/>
                </a:solidFill>
                <a:latin typeface="+mj-lt"/>
                <a:ea typeface="+mj-ea"/>
                <a:cs typeface="+mj-cs"/>
                <a:sym typeface="Arial"/>
              </a:defRPr>
            </a:lvl1pPr>
          </a:lstStyle>
          <a:p>
            <a:r>
              <a:t>”</a:t>
            </a:r>
          </a:p>
        </p:txBody>
      </p:sp>
      <p:sp>
        <p:nvSpPr>
          <p:cNvPr id="149" name="Shape 1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56" name="Shape 156"/>
          <p:cNvSpPr>
            <a:spLocks noGrp="1"/>
          </p:cNvSpPr>
          <p:nvPr>
            <p:ph type="title"/>
          </p:nvPr>
        </p:nvSpPr>
        <p:spPr>
          <a:xfrm>
            <a:off x="514350" y="457200"/>
            <a:ext cx="6441153" cy="2266950"/>
          </a:xfrm>
          <a:prstGeom prst="rect">
            <a:avLst/>
          </a:prstGeom>
        </p:spPr>
        <p:txBody>
          <a:bodyPr anchor="ctr"/>
          <a:lstStyle>
            <a:lvl1pPr>
              <a:defRPr sz="3300"/>
            </a:lvl1pPr>
          </a:lstStyle>
          <a:p>
            <a:r>
              <a:t>Title Text</a:t>
            </a:r>
          </a:p>
        </p:txBody>
      </p:sp>
      <p:sp>
        <p:nvSpPr>
          <p:cNvPr id="157" name="Shape 157"/>
          <p:cNvSpPr>
            <a:spLocks noGrp="1"/>
          </p:cNvSpPr>
          <p:nvPr>
            <p:ph type="body" sz="quarter" idx="1"/>
          </p:nvPr>
        </p:nvSpPr>
        <p:spPr>
          <a:xfrm>
            <a:off x="507998" y="3009900"/>
            <a:ext cx="6447504" cy="385687"/>
          </a:xfrm>
          <a:prstGeom prst="rect">
            <a:avLst/>
          </a:prstGeom>
        </p:spPr>
        <p:txBody>
          <a:bodyPr anchor="b"/>
          <a:lstStyle>
            <a:lvl1pPr marL="0" indent="0">
              <a:buClrTx/>
              <a:buSzTx/>
              <a:buFontTx/>
              <a:buNone/>
              <a:defRPr sz="1800">
                <a:solidFill>
                  <a:schemeClr val="accent1"/>
                </a:solidFill>
              </a:defRPr>
            </a:lvl1pPr>
            <a:lvl2pPr marL="0" indent="342900">
              <a:buClrTx/>
              <a:buSzTx/>
              <a:buFontTx/>
              <a:buNone/>
              <a:defRPr sz="1800">
                <a:solidFill>
                  <a:schemeClr val="accent1"/>
                </a:solidFill>
              </a:defRPr>
            </a:lvl2pPr>
            <a:lvl3pPr marL="0" indent="685800">
              <a:buClrTx/>
              <a:buSzTx/>
              <a:buFontTx/>
              <a:buNone/>
              <a:defRPr sz="1800">
                <a:solidFill>
                  <a:schemeClr val="accent1"/>
                </a:solidFill>
              </a:defRPr>
            </a:lvl3pPr>
            <a:lvl4pPr marL="0" indent="1028700">
              <a:buClrTx/>
              <a:buSzTx/>
              <a:buFontTx/>
              <a:buNone/>
              <a:defRPr sz="1800">
                <a:solidFill>
                  <a:schemeClr val="accent1"/>
                </a:solidFill>
              </a:defRPr>
            </a:lvl4pPr>
            <a:lvl5pPr marL="0" indent="1371600">
              <a:buClrTx/>
              <a:buSzTx/>
              <a:buFontTx/>
              <a:buNone/>
              <a:defRPr sz="18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58" name="Shape 158"/>
          <p:cNvSpPr>
            <a:spLocks noGrp="1"/>
          </p:cNvSpPr>
          <p:nvPr>
            <p:ph type="body" sz="quarter" idx="13"/>
          </p:nvPr>
        </p:nvSpPr>
        <p:spPr>
          <a:xfrm>
            <a:off x="508001" y="3395586"/>
            <a:ext cx="6447502" cy="1135437"/>
          </a:xfrm>
          <a:prstGeom prst="rect">
            <a:avLst/>
          </a:prstGeom>
        </p:spPr>
        <p:txBody>
          <a:bodyPr/>
          <a:lstStyle/>
          <a:p>
            <a:pPr marL="0" indent="0">
              <a:buClrTx/>
              <a:buSzTx/>
              <a:buFontTx/>
              <a:buNone/>
              <a:defRPr>
                <a:solidFill>
                  <a:srgbClr val="808080"/>
                </a:solidFill>
              </a:defRPr>
            </a:pPr>
            <a:endParaRPr/>
          </a:p>
        </p:txBody>
      </p:sp>
      <p:sp>
        <p:nvSpPr>
          <p:cNvPr id="159" name="Shape 1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66" name="Shape 166"/>
          <p:cNvSpPr>
            <a:spLocks noGrp="1"/>
          </p:cNvSpPr>
          <p:nvPr>
            <p:ph type="title"/>
          </p:nvPr>
        </p:nvSpPr>
        <p:spPr>
          <a:xfrm>
            <a:off x="508001" y="457200"/>
            <a:ext cx="6447502" cy="990600"/>
          </a:xfrm>
          <a:prstGeom prst="rect">
            <a:avLst/>
          </a:prstGeom>
        </p:spPr>
        <p:txBody>
          <a:bodyPr/>
          <a:lstStyle/>
          <a:p>
            <a:r>
              <a:t>Title Text</a:t>
            </a:r>
          </a:p>
        </p:txBody>
      </p:sp>
      <p:sp>
        <p:nvSpPr>
          <p:cNvPr id="167" name="Shape 167"/>
          <p:cNvSpPr>
            <a:spLocks noGrp="1"/>
          </p:cNvSpPr>
          <p:nvPr>
            <p:ph type="body" sz="half" idx="1"/>
          </p:nvPr>
        </p:nvSpPr>
        <p:spPr>
          <a:xfrm>
            <a:off x="508001" y="1620441"/>
            <a:ext cx="6447502" cy="29105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8" name="Shape 1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75" name="Shape 175"/>
          <p:cNvSpPr>
            <a:spLocks noGrp="1"/>
          </p:cNvSpPr>
          <p:nvPr>
            <p:ph type="title"/>
          </p:nvPr>
        </p:nvSpPr>
        <p:spPr>
          <a:xfrm>
            <a:off x="5975755" y="457200"/>
            <a:ext cx="978558" cy="3938588"/>
          </a:xfrm>
          <a:prstGeom prst="rect">
            <a:avLst/>
          </a:prstGeom>
        </p:spPr>
        <p:txBody>
          <a:bodyPr anchor="ctr"/>
          <a:lstStyle/>
          <a:p>
            <a:r>
              <a:t>Title Text</a:t>
            </a:r>
          </a:p>
        </p:txBody>
      </p:sp>
      <p:sp>
        <p:nvSpPr>
          <p:cNvPr id="176" name="Shape 176"/>
          <p:cNvSpPr>
            <a:spLocks noGrp="1"/>
          </p:cNvSpPr>
          <p:nvPr>
            <p:ph type="body" idx="1"/>
          </p:nvPr>
        </p:nvSpPr>
        <p:spPr>
          <a:xfrm>
            <a:off x="508001" y="457200"/>
            <a:ext cx="5295113" cy="393858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7" name="Shape 1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184" name="Shape 184"/>
          <p:cNvSpPr>
            <a:spLocks noGrp="1"/>
          </p:cNvSpPr>
          <p:nvPr>
            <p:ph type="title"/>
          </p:nvPr>
        </p:nvSpPr>
        <p:spPr>
          <a:xfrm>
            <a:off x="311699" y="445025"/>
            <a:ext cx="8520602" cy="707401"/>
          </a:xfrm>
          <a:prstGeom prst="rect">
            <a:avLst/>
          </a:prstGeom>
        </p:spPr>
        <p:txBody>
          <a:bodyPr lIns="91424" tIns="91424" rIns="91424" bIns="91424"/>
          <a:lstStyle/>
          <a:p>
            <a:r>
              <a:t>Title Text</a:t>
            </a:r>
          </a:p>
        </p:txBody>
      </p:sp>
      <p:sp>
        <p:nvSpPr>
          <p:cNvPr id="185" name="Shape 185"/>
          <p:cNvSpPr>
            <a:spLocks noGrp="1"/>
          </p:cNvSpPr>
          <p:nvPr>
            <p:ph type="body" idx="1"/>
          </p:nvPr>
        </p:nvSpPr>
        <p:spPr>
          <a:xfrm>
            <a:off x="311699" y="1266325"/>
            <a:ext cx="8520602" cy="3302700"/>
          </a:xfrm>
          <a:prstGeom prst="rect">
            <a:avLst/>
          </a:prstGeom>
        </p:spPr>
        <p:txBody>
          <a:bodyPr lIns="91424" tIns="91424" rIns="91424" bIns="91424"/>
          <a:lstStyle>
            <a:lvl1pPr>
              <a:spcBef>
                <a:spcPts val="0"/>
              </a:spcBef>
            </a:lvl1pPr>
            <a:lvl2pPr>
              <a:spcBef>
                <a:spcPts val="0"/>
              </a:spcBef>
            </a:lvl2pPr>
            <a:lvl3pPr>
              <a:spcBef>
                <a:spcPts val="0"/>
              </a:spcBef>
            </a:lvl3pPr>
            <a:lvl4pPr>
              <a:spcBef>
                <a:spcPts val="0"/>
              </a:spcBef>
            </a:lvl4pPr>
            <a:lvl5pPr>
              <a:spcBef>
                <a:spcPts val="0"/>
              </a:spcBef>
            </a:lvl5pPr>
          </a:lstStyle>
          <a:p>
            <a:r>
              <a:t>Body Level One</a:t>
            </a:r>
          </a:p>
          <a:p>
            <a:pPr lvl="1"/>
            <a:r>
              <a:t>Body Level Two</a:t>
            </a:r>
          </a:p>
          <a:p>
            <a:pPr lvl="2"/>
            <a:r>
              <a:t>Body Level Three</a:t>
            </a:r>
          </a:p>
          <a:p>
            <a:pPr lvl="3"/>
            <a:r>
              <a:t>Body Level Four</a:t>
            </a:r>
          </a:p>
          <a:p>
            <a:pPr lvl="4"/>
            <a:r>
              <a:t>Body Level Five</a:t>
            </a:r>
          </a:p>
        </p:txBody>
      </p:sp>
      <p:sp>
        <p:nvSpPr>
          <p:cNvPr id="186" name="Shape 186"/>
          <p:cNvSpPr>
            <a:spLocks noGrp="1"/>
          </p:cNvSpPr>
          <p:nvPr>
            <p:ph type="sldNum" sz="quarter" idx="2"/>
          </p:nvPr>
        </p:nvSpPr>
        <p:spPr>
          <a:xfrm>
            <a:off x="8684344" y="4692391"/>
            <a:ext cx="336814" cy="335251"/>
          </a:xfrm>
          <a:prstGeom prst="rect">
            <a:avLst/>
          </a:prstGeom>
        </p:spPr>
        <p:txBody>
          <a:bodyPr lIns="91424" tIns="91424" rIns="91424" bIns="91424"/>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93" name="Shape 193"/>
          <p:cNvSpPr>
            <a:spLocks noGrp="1"/>
          </p:cNvSpPr>
          <p:nvPr>
            <p:ph type="title"/>
          </p:nvPr>
        </p:nvSpPr>
        <p:spPr>
          <a:xfrm>
            <a:off x="311699" y="814799"/>
            <a:ext cx="8571302" cy="942001"/>
          </a:xfrm>
          <a:prstGeom prst="rect">
            <a:avLst/>
          </a:prstGeom>
        </p:spPr>
        <p:txBody>
          <a:bodyPr lIns="91424" tIns="91424" rIns="91424" bIns="91424" anchor="ctr"/>
          <a:lstStyle>
            <a:lvl1pPr algn="ctr"/>
          </a:lstStyle>
          <a:p>
            <a:r>
              <a:t>Title Text</a:t>
            </a:r>
          </a:p>
        </p:txBody>
      </p:sp>
      <p:sp>
        <p:nvSpPr>
          <p:cNvPr id="194" name="Shape 194"/>
          <p:cNvSpPr>
            <a:spLocks noGrp="1"/>
          </p:cNvSpPr>
          <p:nvPr>
            <p:ph type="sldNum" sz="quarter" idx="2"/>
          </p:nvPr>
        </p:nvSpPr>
        <p:spPr>
          <a:xfrm>
            <a:off x="8684344" y="4692391"/>
            <a:ext cx="336814" cy="335251"/>
          </a:xfrm>
          <a:prstGeom prst="rect">
            <a:avLst/>
          </a:prstGeom>
        </p:spPr>
        <p:txBody>
          <a:bodyPr lIns="91424" tIns="91424" rIns="91424" bIns="91424"/>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78209873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5013608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 name="Shape 42"/>
          <p:cNvSpPr>
            <a:spLocks noGrp="1"/>
          </p:cNvSpPr>
          <p:nvPr>
            <p:ph type="title"/>
          </p:nvPr>
        </p:nvSpPr>
        <p:spPr>
          <a:xfrm>
            <a:off x="508001" y="457200"/>
            <a:ext cx="6447502" cy="990600"/>
          </a:xfrm>
          <a:prstGeom prst="rect">
            <a:avLst/>
          </a:prstGeom>
        </p:spPr>
        <p:txBody>
          <a:bodyPr/>
          <a:lstStyle/>
          <a:p>
            <a:r>
              <a:t>Title Text</a:t>
            </a:r>
          </a:p>
        </p:txBody>
      </p:sp>
      <p:sp>
        <p:nvSpPr>
          <p:cNvPr id="43" name="Shape 43"/>
          <p:cNvSpPr>
            <a:spLocks noGrp="1"/>
          </p:cNvSpPr>
          <p:nvPr>
            <p:ph type="body" sz="half" idx="1"/>
          </p:nvPr>
        </p:nvSpPr>
        <p:spPr>
          <a:xfrm>
            <a:off x="508001" y="1620441"/>
            <a:ext cx="6447502" cy="29105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79560601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90808802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81833419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29338743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solidFill>
                  <a:srgbClr val="90C226"/>
                </a:solidFill>
              </a:rPr>
              <a:pPr/>
              <a:t>‹#›</a:t>
            </a:fld>
            <a:endParaRPr lang="en">
              <a:solidFill>
                <a:srgbClr val="90C226"/>
              </a:solidFill>
            </a:endParaRPr>
          </a:p>
        </p:txBody>
      </p:sp>
    </p:spTree>
    <p:extLst>
      <p:ext uri="{BB962C8B-B14F-4D97-AF65-F5344CB8AC3E}">
        <p14:creationId xmlns:p14="http://schemas.microsoft.com/office/powerpoint/2010/main" val="425345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91244864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64821140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73666274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endParaRPr lang="en-US" sz="1050" dirty="0">
              <a:solidFill>
                <a:srgbClr val="90C226">
                  <a:lumMod val="60000"/>
                  <a:lumOff val="40000"/>
                </a:srgbClr>
              </a:solidFill>
              <a:latin typeface="Arial"/>
              <a:cs typeface="Arial"/>
              <a:sym typeface="Arial"/>
            </a:endParaRPr>
          </a:p>
        </p:txBody>
      </p:sp>
    </p:spTree>
    <p:extLst>
      <p:ext uri="{BB962C8B-B14F-4D97-AF65-F5344CB8AC3E}">
        <p14:creationId xmlns:p14="http://schemas.microsoft.com/office/powerpoint/2010/main" val="14767267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71267626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1" name="Shape 51"/>
          <p:cNvSpPr>
            <a:spLocks noGrp="1"/>
          </p:cNvSpPr>
          <p:nvPr>
            <p:ph type="title"/>
          </p:nvPr>
        </p:nvSpPr>
        <p:spPr>
          <a:xfrm>
            <a:off x="508001" y="2025650"/>
            <a:ext cx="6447502" cy="1369937"/>
          </a:xfrm>
          <a:prstGeom prst="rect">
            <a:avLst/>
          </a:prstGeom>
        </p:spPr>
        <p:txBody>
          <a:bodyPr anchor="b"/>
          <a:lstStyle>
            <a:lvl1pPr>
              <a:defRPr sz="3000"/>
            </a:lvl1pPr>
          </a:lstStyle>
          <a:p>
            <a:r>
              <a:t>Title Text</a:t>
            </a:r>
          </a:p>
        </p:txBody>
      </p:sp>
      <p:sp>
        <p:nvSpPr>
          <p:cNvPr id="52" name="Shape 52"/>
          <p:cNvSpPr>
            <a:spLocks noGrp="1"/>
          </p:cNvSpPr>
          <p:nvPr>
            <p:ph type="body" sz="quarter" idx="1"/>
          </p:nvPr>
        </p:nvSpPr>
        <p:spPr>
          <a:xfrm>
            <a:off x="508001" y="3395586"/>
            <a:ext cx="6447502" cy="645301"/>
          </a:xfrm>
          <a:prstGeom prst="rect">
            <a:avLst/>
          </a:prstGeom>
        </p:spPr>
        <p:txBody>
          <a:bodyPr/>
          <a:lstStyle>
            <a:lvl1pPr marL="0" indent="0">
              <a:buClrTx/>
              <a:buSzTx/>
              <a:buFontTx/>
              <a:buNone/>
              <a:defRPr sz="1500">
                <a:solidFill>
                  <a:srgbClr val="808080"/>
                </a:solidFill>
              </a:defRPr>
            </a:lvl1pPr>
            <a:lvl2pPr marL="0" indent="342900">
              <a:buClrTx/>
              <a:buSzTx/>
              <a:buFontTx/>
              <a:buNone/>
              <a:defRPr sz="1500">
                <a:solidFill>
                  <a:srgbClr val="808080"/>
                </a:solidFill>
              </a:defRPr>
            </a:lvl2pPr>
            <a:lvl3pPr marL="0" indent="685800">
              <a:buClrTx/>
              <a:buSzTx/>
              <a:buFontTx/>
              <a:buNone/>
              <a:defRPr sz="1500">
                <a:solidFill>
                  <a:srgbClr val="808080"/>
                </a:solidFill>
              </a:defRPr>
            </a:lvl3pPr>
            <a:lvl4pPr marL="0" indent="1028700">
              <a:buClrTx/>
              <a:buSzTx/>
              <a:buFontTx/>
              <a:buNone/>
              <a:defRPr sz="1500">
                <a:solidFill>
                  <a:srgbClr val="808080"/>
                </a:solidFill>
              </a:defRPr>
            </a:lvl4pPr>
            <a:lvl5pPr marL="0" indent="1371600">
              <a:buClrTx/>
              <a:buSzTx/>
              <a:buFontTx/>
              <a:buNone/>
              <a:defRPr sz="15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Tree>
    <p:extLst>
      <p:ext uri="{BB962C8B-B14F-4D97-AF65-F5344CB8AC3E}">
        <p14:creationId xmlns:p14="http://schemas.microsoft.com/office/powerpoint/2010/main" val="199595410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49480653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48327941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68495727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90C226"/>
                </a:solidFill>
              </a:rPr>
              <a:pPr/>
              <a:t>‹#›</a:t>
            </a:fld>
            <a:endParaRPr lang="en">
              <a:solidFill>
                <a:srgbClr val="90C226"/>
              </a:solidFill>
            </a:endParaRPr>
          </a:p>
        </p:txBody>
      </p:sp>
    </p:spTree>
    <p:extLst>
      <p:ext uri="{BB962C8B-B14F-4D97-AF65-F5344CB8AC3E}">
        <p14:creationId xmlns:p14="http://schemas.microsoft.com/office/powerpoint/2010/main" val="4223314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val="2225215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90C226"/>
                </a:solidFill>
              </a:rPr>
              <a:pPr/>
              <a:t>‹#›</a:t>
            </a:fld>
            <a:endParaRPr lang="en">
              <a:solidFill>
                <a:srgbClr val="90C226"/>
              </a:solidFill>
            </a:endParaRPr>
          </a:p>
        </p:txBody>
      </p:sp>
    </p:spTree>
    <p:extLst>
      <p:ext uri="{BB962C8B-B14F-4D97-AF65-F5344CB8AC3E}">
        <p14:creationId xmlns:p14="http://schemas.microsoft.com/office/powerpoint/2010/main" val="3066154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00607574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59165636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1336542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Shape 60"/>
          <p:cNvSpPr>
            <a:spLocks noGrp="1"/>
          </p:cNvSpPr>
          <p:nvPr>
            <p:ph type="title"/>
          </p:nvPr>
        </p:nvSpPr>
        <p:spPr>
          <a:xfrm>
            <a:off x="508001" y="457200"/>
            <a:ext cx="6447502" cy="990600"/>
          </a:xfrm>
          <a:prstGeom prst="rect">
            <a:avLst/>
          </a:prstGeom>
        </p:spPr>
        <p:txBody>
          <a:bodyPr/>
          <a:lstStyle/>
          <a:p>
            <a:r>
              <a:t>Title Text</a:t>
            </a:r>
          </a:p>
        </p:txBody>
      </p:sp>
      <p:sp>
        <p:nvSpPr>
          <p:cNvPr id="61" name="Shape 61"/>
          <p:cNvSpPr>
            <a:spLocks noGrp="1"/>
          </p:cNvSpPr>
          <p:nvPr>
            <p:ph type="body" sz="quarter" idx="1"/>
          </p:nvPr>
        </p:nvSpPr>
        <p:spPr>
          <a:xfrm>
            <a:off x="508001" y="1620441"/>
            <a:ext cx="3138027" cy="291058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206371054"/>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36762353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754342569"/>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solidFill>
                  <a:srgbClr val="90C226"/>
                </a:solidFill>
              </a:rPr>
              <a:pPr/>
              <a:t>‹#›</a:t>
            </a:fld>
            <a:endParaRPr lang="en">
              <a:solidFill>
                <a:srgbClr val="90C226"/>
              </a:solidFill>
            </a:endParaRPr>
          </a:p>
        </p:txBody>
      </p:sp>
    </p:spTree>
    <p:extLst>
      <p:ext uri="{BB962C8B-B14F-4D97-AF65-F5344CB8AC3E}">
        <p14:creationId xmlns:p14="http://schemas.microsoft.com/office/powerpoint/2010/main" val="550493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564619160"/>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9650026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50270199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endParaRPr lang="en-US" sz="1050" dirty="0">
              <a:solidFill>
                <a:srgbClr val="90C226">
                  <a:lumMod val="60000"/>
                  <a:lumOff val="40000"/>
                </a:srgbClr>
              </a:solidFill>
              <a:latin typeface="Arial"/>
              <a:cs typeface="Arial"/>
              <a:sym typeface="Arial"/>
            </a:endParaRPr>
          </a:p>
        </p:txBody>
      </p:sp>
    </p:spTree>
    <p:extLst>
      <p:ext uri="{BB962C8B-B14F-4D97-AF65-F5344CB8AC3E}">
        <p14:creationId xmlns:p14="http://schemas.microsoft.com/office/powerpoint/2010/main" val="3106771290"/>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98171873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Tree>
    <p:extLst>
      <p:ext uri="{BB962C8B-B14F-4D97-AF65-F5344CB8AC3E}">
        <p14:creationId xmlns:p14="http://schemas.microsoft.com/office/powerpoint/2010/main" val="22372099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Shape 69"/>
          <p:cNvSpPr>
            <a:spLocks noGrp="1"/>
          </p:cNvSpPr>
          <p:nvPr>
            <p:ph type="title"/>
          </p:nvPr>
        </p:nvSpPr>
        <p:spPr>
          <a:xfrm>
            <a:off x="508001" y="457200"/>
            <a:ext cx="6447502" cy="990600"/>
          </a:xfrm>
          <a:prstGeom prst="rect">
            <a:avLst/>
          </a:prstGeom>
        </p:spPr>
        <p:txBody>
          <a:bodyPr/>
          <a:lstStyle/>
          <a:p>
            <a:r>
              <a:t>Title Text</a:t>
            </a:r>
          </a:p>
        </p:txBody>
      </p:sp>
      <p:sp>
        <p:nvSpPr>
          <p:cNvPr id="70" name="Shape 70"/>
          <p:cNvSpPr>
            <a:spLocks noGrp="1"/>
          </p:cNvSpPr>
          <p:nvPr>
            <p:ph type="body" sz="quarter" idx="1"/>
          </p:nvPr>
        </p:nvSpPr>
        <p:spPr>
          <a:xfrm>
            <a:off x="506808" y="1620737"/>
            <a:ext cx="3139218" cy="432198"/>
          </a:xfrm>
          <a:prstGeom prst="rect">
            <a:avLst/>
          </a:prstGeom>
        </p:spPr>
        <p:txBody>
          <a:bodyPr anchor="b"/>
          <a:lstStyle>
            <a:lvl1pPr marL="0" indent="0">
              <a:buClrTx/>
              <a:buSzTx/>
              <a:buFontTx/>
              <a:buNone/>
              <a:defRPr sz="1800"/>
            </a:lvl1pPr>
            <a:lvl2pPr marL="0" indent="342900">
              <a:buClrTx/>
              <a:buSzTx/>
              <a:buFontTx/>
              <a:buNone/>
              <a:defRPr sz="1800"/>
            </a:lvl2pPr>
            <a:lvl3pPr marL="0" indent="685800">
              <a:buClrTx/>
              <a:buSzTx/>
              <a:buFontTx/>
              <a:buNone/>
              <a:defRPr sz="1800"/>
            </a:lvl3pPr>
            <a:lvl4pPr marL="0" indent="1028700">
              <a:buClrTx/>
              <a:buSzTx/>
              <a:buFontTx/>
              <a:buNone/>
              <a:defRPr sz="1800"/>
            </a:lvl4pPr>
            <a:lvl5pPr marL="0" indent="1371600">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71" name="Shape 71"/>
          <p:cNvSpPr>
            <a:spLocks noGrp="1"/>
          </p:cNvSpPr>
          <p:nvPr>
            <p:ph type="body" sz="quarter" idx="13"/>
          </p:nvPr>
        </p:nvSpPr>
        <p:spPr>
          <a:xfrm>
            <a:off x="3816286" y="1620737"/>
            <a:ext cx="3139215" cy="432198"/>
          </a:xfrm>
          <a:prstGeom prst="rect">
            <a:avLst/>
          </a:prstGeom>
        </p:spPr>
        <p:txBody>
          <a:bodyPr anchor="b"/>
          <a:lstStyle/>
          <a:p>
            <a:pPr marL="0" indent="0">
              <a:buClrTx/>
              <a:buSzTx/>
              <a:buFontTx/>
              <a:buNone/>
              <a:defRPr sz="1800"/>
            </a:pPr>
            <a:endParaRP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114229552"/>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90483087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88897854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90C226"/>
                </a:solidFill>
              </a:rPr>
              <a:pPr/>
              <a:t>‹#›</a:t>
            </a:fld>
            <a:endParaRPr lang="en">
              <a:solidFill>
                <a:srgbClr val="90C226"/>
              </a:solidFill>
            </a:endParaRPr>
          </a:p>
        </p:txBody>
      </p:sp>
    </p:spTree>
    <p:extLst>
      <p:ext uri="{BB962C8B-B14F-4D97-AF65-F5344CB8AC3E}">
        <p14:creationId xmlns:p14="http://schemas.microsoft.com/office/powerpoint/2010/main" val="3717974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val="1229591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90C226"/>
                </a:solidFill>
              </a:rPr>
              <a:pPr/>
              <a:t>‹#›</a:t>
            </a:fld>
            <a:endParaRPr lang="en">
              <a:solidFill>
                <a:srgbClr val="90C226"/>
              </a:solidFill>
            </a:endParaRPr>
          </a:p>
        </p:txBody>
      </p:sp>
    </p:spTree>
    <p:extLst>
      <p:ext uri="{BB962C8B-B14F-4D97-AF65-F5344CB8AC3E}">
        <p14:creationId xmlns:p14="http://schemas.microsoft.com/office/powerpoint/2010/main" val="3214441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2121031"/>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58062146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546790853"/>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0662243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hape 79"/>
          <p:cNvSpPr>
            <a:spLocks noGrp="1"/>
          </p:cNvSpPr>
          <p:nvPr>
            <p:ph type="title"/>
          </p:nvPr>
        </p:nvSpPr>
        <p:spPr>
          <a:xfrm>
            <a:off x="508001" y="457200"/>
            <a:ext cx="6447502" cy="990600"/>
          </a:xfrm>
          <a:prstGeom prst="rect">
            <a:avLst/>
          </a:prstGeom>
        </p:spPr>
        <p:txBody>
          <a:bodyPr/>
          <a:lstStyle/>
          <a:p>
            <a:r>
              <a:t>Title Text</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499608249"/>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893935625"/>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solidFill>
                  <a:srgbClr val="90C226"/>
                </a:solidFill>
              </a:rPr>
              <a:pPr/>
              <a:t>‹#›</a:t>
            </a:fld>
            <a:endParaRPr lang="en">
              <a:solidFill>
                <a:srgbClr val="90C226"/>
              </a:solidFill>
            </a:endParaRPr>
          </a:p>
        </p:txBody>
      </p:sp>
    </p:spTree>
    <p:extLst>
      <p:ext uri="{BB962C8B-B14F-4D97-AF65-F5344CB8AC3E}">
        <p14:creationId xmlns:p14="http://schemas.microsoft.com/office/powerpoint/2010/main" val="42671771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986598087"/>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574325837"/>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109830784"/>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endParaRPr lang="en-US" sz="1050" dirty="0">
              <a:solidFill>
                <a:srgbClr val="90C226">
                  <a:lumMod val="60000"/>
                  <a:lumOff val="40000"/>
                </a:srgbClr>
              </a:solidFill>
              <a:latin typeface="Arial"/>
              <a:cs typeface="Arial"/>
              <a:sym typeface="Arial"/>
            </a:endParaRPr>
          </a:p>
        </p:txBody>
      </p:sp>
    </p:spTree>
    <p:extLst>
      <p:ext uri="{BB962C8B-B14F-4D97-AF65-F5344CB8AC3E}">
        <p14:creationId xmlns:p14="http://schemas.microsoft.com/office/powerpoint/2010/main" val="701240475"/>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952394623"/>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Tree>
    <p:extLst>
      <p:ext uri="{BB962C8B-B14F-4D97-AF65-F5344CB8AC3E}">
        <p14:creationId xmlns:p14="http://schemas.microsoft.com/office/powerpoint/2010/main" val="486811844"/>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7108348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526351301"/>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545021854"/>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90C226"/>
                </a:solidFill>
              </a:rPr>
              <a:pPr/>
              <a:t>‹#›</a:t>
            </a:fld>
            <a:endParaRPr lang="en">
              <a:solidFill>
                <a:srgbClr val="90C226"/>
              </a:solidFill>
            </a:endParaRPr>
          </a:p>
        </p:txBody>
      </p:sp>
    </p:spTree>
    <p:extLst>
      <p:ext uri="{BB962C8B-B14F-4D97-AF65-F5344CB8AC3E}">
        <p14:creationId xmlns:p14="http://schemas.microsoft.com/office/powerpoint/2010/main" val="115841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val="5490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90C226"/>
                </a:solidFill>
              </a:rPr>
              <a:pPr/>
              <a:t>‹#›</a:t>
            </a:fld>
            <a:endParaRPr lang="en">
              <a:solidFill>
                <a:srgbClr val="90C226"/>
              </a:solidFill>
            </a:endParaRPr>
          </a:p>
        </p:txBody>
      </p:sp>
    </p:spTree>
    <p:extLst>
      <p:ext uri="{BB962C8B-B14F-4D97-AF65-F5344CB8AC3E}">
        <p14:creationId xmlns:p14="http://schemas.microsoft.com/office/powerpoint/2010/main" val="31348166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896200036"/>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705458611"/>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523022626"/>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593528633"/>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73421351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Shape 104"/>
          <p:cNvSpPr>
            <a:spLocks noGrp="1"/>
          </p:cNvSpPr>
          <p:nvPr>
            <p:ph type="title"/>
          </p:nvPr>
        </p:nvSpPr>
        <p:spPr>
          <a:xfrm>
            <a:off x="508001" y="3600450"/>
            <a:ext cx="6447500" cy="425054"/>
          </a:xfrm>
          <a:prstGeom prst="rect">
            <a:avLst/>
          </a:prstGeom>
        </p:spPr>
        <p:txBody>
          <a:bodyPr anchor="b"/>
          <a:lstStyle>
            <a:lvl1pPr>
              <a:defRPr sz="1800"/>
            </a:lvl1pPr>
          </a:lstStyle>
          <a:p>
            <a:r>
              <a:t>Title Text</a:t>
            </a:r>
          </a:p>
        </p:txBody>
      </p:sp>
      <p:sp>
        <p:nvSpPr>
          <p:cNvPr id="105" name="Shape 105"/>
          <p:cNvSpPr>
            <a:spLocks noGrp="1"/>
          </p:cNvSpPr>
          <p:nvPr>
            <p:ph type="pic" sz="half" idx="13"/>
          </p:nvPr>
        </p:nvSpPr>
        <p:spPr>
          <a:xfrm>
            <a:off x="508001" y="457200"/>
            <a:ext cx="6447502" cy="2884290"/>
          </a:xfrm>
          <a:prstGeom prst="rect">
            <a:avLst/>
          </a:prstGeom>
        </p:spPr>
        <p:txBody>
          <a:bodyPr lIns="91439" rIns="91439">
            <a:noAutofit/>
          </a:bodyPr>
          <a:lstStyle/>
          <a:p>
            <a:endParaRPr/>
          </a:p>
        </p:txBody>
      </p:sp>
      <p:sp>
        <p:nvSpPr>
          <p:cNvPr id="106" name="Shape 106"/>
          <p:cNvSpPr>
            <a:spLocks noGrp="1"/>
          </p:cNvSpPr>
          <p:nvPr>
            <p:ph type="body" sz="quarter" idx="1"/>
          </p:nvPr>
        </p:nvSpPr>
        <p:spPr>
          <a:xfrm>
            <a:off x="508001" y="4025503"/>
            <a:ext cx="6447500" cy="505519"/>
          </a:xfrm>
          <a:prstGeom prst="rect">
            <a:avLst/>
          </a:prstGeom>
        </p:spPr>
        <p:txBody>
          <a:bodyPr/>
          <a:lstStyle>
            <a:lvl1pPr marL="0" indent="0">
              <a:buClrTx/>
              <a:buSzTx/>
              <a:buFontTx/>
              <a:buNone/>
              <a:defRPr sz="900"/>
            </a:lvl1pPr>
            <a:lvl2pPr marL="0" indent="342900">
              <a:buClrTx/>
              <a:buSzTx/>
              <a:buFontTx/>
              <a:buNone/>
              <a:defRPr sz="900"/>
            </a:lvl2pPr>
            <a:lvl3pPr marL="0" indent="685800">
              <a:buClrTx/>
              <a:buSzTx/>
              <a:buFontTx/>
              <a:buNone/>
              <a:defRPr sz="900"/>
            </a:lvl3pPr>
            <a:lvl4pPr marL="0" indent="1028700">
              <a:buClrTx/>
              <a:buSzTx/>
              <a:buFontTx/>
              <a:buNone/>
              <a:defRPr sz="900"/>
            </a:lvl4pPr>
            <a:lvl5pPr marL="0" indent="1371600">
              <a:buClrTx/>
              <a:buSzTx/>
              <a:buFontTx/>
              <a:buNone/>
              <a:defRPr sz="900"/>
            </a:lvl5pPr>
          </a:lstStyle>
          <a:p>
            <a:r>
              <a:t>Body Level One</a:t>
            </a:r>
          </a:p>
          <a:p>
            <a:pPr lvl="1"/>
            <a:r>
              <a:t>Body Level Two</a:t>
            </a:r>
          </a:p>
          <a:p>
            <a:pPr lvl="2"/>
            <a:r>
              <a:t>Body Level Three</a:t>
            </a:r>
          </a:p>
          <a:p>
            <a:pPr lvl="3"/>
            <a:r>
              <a:t>Body Level Four</a:t>
            </a:r>
          </a:p>
          <a:p>
            <a:pPr lvl="4"/>
            <a:r>
              <a:t>Body Level Five</a:t>
            </a:r>
          </a:p>
        </p:txBody>
      </p:sp>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857842042"/>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solidFill>
                  <a:srgbClr val="90C226"/>
                </a:solidFill>
              </a:rPr>
              <a:pPr/>
              <a:t>‹#›</a:t>
            </a:fld>
            <a:endParaRPr lang="en">
              <a:solidFill>
                <a:srgbClr val="90C226"/>
              </a:solidFill>
            </a:endParaRPr>
          </a:p>
        </p:txBody>
      </p:sp>
    </p:spTree>
    <p:extLst>
      <p:ext uri="{BB962C8B-B14F-4D97-AF65-F5344CB8AC3E}">
        <p14:creationId xmlns:p14="http://schemas.microsoft.com/office/powerpoint/2010/main" val="3247632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841208296"/>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593311882"/>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029943738"/>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endParaRPr lang="en-US" sz="1050" dirty="0">
              <a:solidFill>
                <a:srgbClr val="90C226">
                  <a:lumMod val="60000"/>
                  <a:lumOff val="40000"/>
                </a:srgbClr>
              </a:solidFill>
              <a:latin typeface="Arial"/>
              <a:cs typeface="Arial"/>
              <a:sym typeface="Arial"/>
            </a:endParaRPr>
          </a:p>
        </p:txBody>
      </p:sp>
    </p:spTree>
    <p:extLst>
      <p:ext uri="{BB962C8B-B14F-4D97-AF65-F5344CB8AC3E}">
        <p14:creationId xmlns:p14="http://schemas.microsoft.com/office/powerpoint/2010/main" val="1106627644"/>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817623717"/>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hangingPunct="1"/>
            <a:r>
              <a:rPr lang="en-US" sz="6000" dirty="0">
                <a:ln w="3175" cmpd="sng">
                  <a:noFill/>
                </a:ln>
                <a:solidFill>
                  <a:srgbClr val="90C226">
                    <a:lumMod val="60000"/>
                    <a:lumOff val="40000"/>
                  </a:srgbClr>
                </a:solidFill>
                <a:latin typeface="Arial"/>
                <a:cs typeface="Arial"/>
                <a:sym typeface="Arial"/>
              </a:rPr>
              <a:t>”</a:t>
            </a:r>
          </a:p>
        </p:txBody>
      </p:sp>
    </p:spTree>
    <p:extLst>
      <p:ext uri="{BB962C8B-B14F-4D97-AF65-F5344CB8AC3E}">
        <p14:creationId xmlns:p14="http://schemas.microsoft.com/office/powerpoint/2010/main" val="1619885132"/>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833829463"/>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7034266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14" name="Shape 114"/>
          <p:cNvSpPr>
            <a:spLocks noGrp="1"/>
          </p:cNvSpPr>
          <p:nvPr>
            <p:ph type="title"/>
          </p:nvPr>
        </p:nvSpPr>
        <p:spPr>
          <a:xfrm>
            <a:off x="508001" y="457200"/>
            <a:ext cx="6447502" cy="2552700"/>
          </a:xfrm>
          <a:prstGeom prst="rect">
            <a:avLst/>
          </a:prstGeom>
        </p:spPr>
        <p:txBody>
          <a:bodyPr anchor="ctr"/>
          <a:lstStyle>
            <a:lvl1pPr>
              <a:defRPr sz="3300"/>
            </a:lvl1pPr>
          </a:lstStyle>
          <a:p>
            <a:r>
              <a:t>Title Text</a:t>
            </a:r>
          </a:p>
        </p:txBody>
      </p:sp>
      <p:sp>
        <p:nvSpPr>
          <p:cNvPr id="115" name="Shape 115"/>
          <p:cNvSpPr>
            <a:spLocks noGrp="1"/>
          </p:cNvSpPr>
          <p:nvPr>
            <p:ph type="body" sz="quarter" idx="1"/>
          </p:nvPr>
        </p:nvSpPr>
        <p:spPr>
          <a:xfrm>
            <a:off x="508001" y="3352800"/>
            <a:ext cx="6447502" cy="1178222"/>
          </a:xfrm>
          <a:prstGeom prst="rect">
            <a:avLst/>
          </a:prstGeom>
        </p:spPr>
        <p:txBody>
          <a:bodyPr anchor="ctr"/>
          <a:lstStyle>
            <a:lvl1pPr marL="0" indent="0">
              <a:buClrTx/>
              <a:buSzTx/>
              <a:buFontTx/>
              <a:buNone/>
            </a:lvl1pPr>
            <a:lvl2pPr marL="0" indent="342900">
              <a:buClrTx/>
              <a:buSzTx/>
              <a:buFontTx/>
              <a:buNone/>
            </a:lvl2pPr>
            <a:lvl3pPr marL="0" indent="685800">
              <a:buClrTx/>
              <a:buSzTx/>
              <a:buFontTx/>
              <a:buNone/>
            </a:lvl3pPr>
            <a:lvl4pPr marL="0" indent="1028700">
              <a:buClrTx/>
              <a:buSzTx/>
              <a:buFontTx/>
              <a:buNone/>
            </a:lvl4pPr>
            <a:lvl5pPr marL="0" indent="1371600">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16" name="Shape 1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927890719"/>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90C226"/>
                </a:solidFill>
              </a:rPr>
              <a:pPr/>
              <a:t>‹#›</a:t>
            </a:fld>
            <a:endParaRPr lang="en">
              <a:solidFill>
                <a:srgbClr val="90C226"/>
              </a:solidFill>
            </a:endParaRPr>
          </a:p>
        </p:txBody>
      </p:sp>
    </p:spTree>
    <p:extLst>
      <p:ext uri="{BB962C8B-B14F-4D97-AF65-F5344CB8AC3E}">
        <p14:creationId xmlns:p14="http://schemas.microsoft.com/office/powerpoint/2010/main" val="8788849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val="3472272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fld id="{00000000-1234-1234-1234-123412341234}" type="slidenum">
              <a:rPr lang="en">
                <a:solidFill>
                  <a:srgbClr val="90C226"/>
                </a:solidFill>
              </a:rPr>
              <a:pPr/>
              <a:t>‹#›</a:t>
            </a:fld>
            <a:endParaRPr lang="en">
              <a:solidFill>
                <a:srgbClr val="90C226"/>
              </a:solidFill>
            </a:endParaRPr>
          </a:p>
        </p:txBody>
      </p:sp>
    </p:spTree>
    <p:extLst>
      <p:ext uri="{BB962C8B-B14F-4D97-AF65-F5344CB8AC3E}">
        <p14:creationId xmlns:p14="http://schemas.microsoft.com/office/powerpoint/2010/main" val="36339419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846860222"/>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477308935"/>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701101572"/>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11/10/2016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813978278"/>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80119280"/>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11/10/2016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en" sz="1000" smtClean="0">
                <a:solidFill>
                  <a:srgbClr val="2C3C43"/>
                </a:solidFill>
                <a:latin typeface="Open Sans"/>
                <a:ea typeface="Open Sans"/>
                <a:cs typeface="Open Sans"/>
                <a:sym typeface="Open Sans"/>
              </a:rPr>
              <a:pPr/>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303201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5.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theme" Target="../theme/theme6.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 name="Group 12"/>
          <p:cNvGrpSpPr/>
          <p:nvPr/>
        </p:nvGrpSpPr>
        <p:grpSpPr>
          <a:xfrm>
            <a:off x="0" y="-6351"/>
            <a:ext cx="9144000" cy="5149851"/>
            <a:chOff x="0" y="0"/>
            <a:chExt cx="9143999" cy="5149850"/>
          </a:xfrm>
        </p:grpSpPr>
        <p:sp>
          <p:nvSpPr>
            <p:cNvPr id="2" name="Shape 2"/>
            <p:cNvSpPr/>
            <p:nvPr/>
          </p:nvSpPr>
          <p:spPr>
            <a:xfrm>
              <a:off x="7028259" y="6350"/>
              <a:ext cx="914400" cy="5143500"/>
            </a:xfrm>
            <a:prstGeom prst="line">
              <a:avLst/>
            </a:prstGeom>
            <a:noFill/>
            <a:ln w="9525" cap="rnd">
              <a:solidFill>
                <a:srgbClr val="BFBFBF"/>
              </a:solidFill>
              <a:prstDash val="solid"/>
              <a:round/>
            </a:ln>
            <a:effectLst/>
          </p:spPr>
          <p:txBody>
            <a:bodyPr wrap="square" lIns="45719" tIns="45719" rIns="45719" bIns="45719" numCol="1" anchor="t">
              <a:noAutofit/>
            </a:bodyPr>
            <a:lstStyle/>
            <a:p>
              <a:endParaRPr/>
            </a:p>
          </p:txBody>
        </p:sp>
        <p:sp>
          <p:nvSpPr>
            <p:cNvPr id="3" name="Shape 3"/>
            <p:cNvSpPr/>
            <p:nvPr/>
          </p:nvSpPr>
          <p:spPr>
            <a:xfrm flipH="1">
              <a:off x="5568950" y="2767409"/>
              <a:ext cx="3572669" cy="2382441"/>
            </a:xfrm>
            <a:prstGeom prst="line">
              <a:avLst/>
            </a:prstGeom>
            <a:noFill/>
            <a:ln w="9525" cap="rnd">
              <a:solidFill>
                <a:srgbClr val="D9D9D9"/>
              </a:solidFill>
              <a:prstDash val="solid"/>
              <a:round/>
            </a:ln>
            <a:effectLst/>
          </p:spPr>
          <p:txBody>
            <a:bodyPr wrap="square" lIns="45719" tIns="45719" rIns="45719" bIns="45719" numCol="1" anchor="t">
              <a:noAutofit/>
            </a:bodyPr>
            <a:lstStyle/>
            <a:p>
              <a:endParaRPr/>
            </a:p>
          </p:txBody>
        </p:sp>
        <p:sp>
          <p:nvSpPr>
            <p:cNvPr id="4" name="Shape 4"/>
            <p:cNvSpPr/>
            <p:nvPr/>
          </p:nvSpPr>
          <p:spPr>
            <a:xfrm>
              <a:off x="6886106" y="-1"/>
              <a:ext cx="2255513" cy="5149851"/>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chemeClr val="accent1">
                <a:alpha val="30000"/>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5" name="Shape 5"/>
            <p:cNvSpPr/>
            <p:nvPr/>
          </p:nvSpPr>
          <p:spPr>
            <a:xfrm>
              <a:off x="7202581" y="-1"/>
              <a:ext cx="1941419"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6" name="Shape 6"/>
            <p:cNvSpPr/>
            <p:nvPr/>
          </p:nvSpPr>
          <p:spPr>
            <a:xfrm>
              <a:off x="6699250" y="2292350"/>
              <a:ext cx="2444750" cy="28575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2">
                <a:alpha val="72000"/>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7" name="Shape 7"/>
            <p:cNvSpPr/>
            <p:nvPr/>
          </p:nvSpPr>
          <p:spPr>
            <a:xfrm>
              <a:off x="7000875" y="-1"/>
              <a:ext cx="2140745"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8" name="Shape 8"/>
            <p:cNvSpPr/>
            <p:nvPr/>
          </p:nvSpPr>
          <p:spPr>
            <a:xfrm>
              <a:off x="8174047" y="-1"/>
              <a:ext cx="967572" cy="5149851"/>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9" name="Shape 9"/>
            <p:cNvSpPr/>
            <p:nvPr/>
          </p:nvSpPr>
          <p:spPr>
            <a:xfrm>
              <a:off x="8204248" y="-1"/>
              <a:ext cx="937370" cy="51498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chemeClr val="accent1">
                <a:alpha val="64999"/>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10" name="Shape 10"/>
            <p:cNvSpPr/>
            <p:nvPr/>
          </p:nvSpPr>
          <p:spPr>
            <a:xfrm>
              <a:off x="7778749" y="2698750"/>
              <a:ext cx="1362870" cy="24511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chemeClr val="accent1">
                <a:alpha val="80000"/>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sp>
          <p:nvSpPr>
            <p:cNvPr id="11" name="Shape 11"/>
            <p:cNvSpPr/>
            <p:nvPr/>
          </p:nvSpPr>
          <p:spPr>
            <a:xfrm>
              <a:off x="0" y="3016250"/>
              <a:ext cx="336550" cy="21336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1">
                <a:alpha val="85000"/>
              </a:schemeClr>
            </a:soli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grpSp>
      <p:sp>
        <p:nvSpPr>
          <p:cNvPr id="13" name="Shape 13"/>
          <p:cNvSpPr>
            <a:spLocks noGrp="1"/>
          </p:cNvSpPr>
          <p:nvPr>
            <p:ph type="title"/>
          </p:nvPr>
        </p:nvSpPr>
        <p:spPr>
          <a:xfrm>
            <a:off x="457200" y="205978"/>
            <a:ext cx="8229600" cy="99417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Title Text</a:t>
            </a:r>
          </a:p>
        </p:txBody>
      </p:sp>
      <p:sp>
        <p:nvSpPr>
          <p:cNvPr id="14" name="Shape 14"/>
          <p:cNvSpPr>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6710099" y="4546023"/>
            <a:ext cx="245403" cy="243841"/>
          </a:xfrm>
          <a:prstGeom prst="rect">
            <a:avLst/>
          </a:prstGeom>
          <a:ln w="12700">
            <a:miter lim="400000"/>
          </a:ln>
        </p:spPr>
        <p:txBody>
          <a:bodyPr wrap="none" lIns="45719" rIns="45719" anchor="ctr">
            <a:spAutoFit/>
          </a:bodyPr>
          <a:lstStyle>
            <a:lvl1pPr algn="r">
              <a:defRPr sz="1000">
                <a:solidFill>
                  <a:srgbClr val="2C3C43"/>
                </a:solidFill>
                <a:latin typeface="Open Sans"/>
                <a:ea typeface="Open Sans"/>
                <a:cs typeface="Open Sans"/>
                <a:sym typeface="Open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transition spd="med"/>
  <p:txStyles>
    <p:titleStyle>
      <a:lvl1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chemeClr val="accent1"/>
          </a:solidFill>
          <a:uFillTx/>
          <a:latin typeface="Trebuchet MS"/>
          <a:ea typeface="Trebuchet MS"/>
          <a:cs typeface="Trebuchet MS"/>
          <a:sym typeface="Trebuchet MS"/>
        </a:defRPr>
      </a:lvl1pPr>
      <a:lvl2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chemeClr val="accent1"/>
          </a:solidFill>
          <a:uFillTx/>
          <a:latin typeface="Trebuchet MS"/>
          <a:ea typeface="Trebuchet MS"/>
          <a:cs typeface="Trebuchet MS"/>
          <a:sym typeface="Trebuchet MS"/>
        </a:defRPr>
      </a:lvl2pPr>
      <a:lvl3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chemeClr val="accent1"/>
          </a:solidFill>
          <a:uFillTx/>
          <a:latin typeface="Trebuchet MS"/>
          <a:ea typeface="Trebuchet MS"/>
          <a:cs typeface="Trebuchet MS"/>
          <a:sym typeface="Trebuchet MS"/>
        </a:defRPr>
      </a:lvl3pPr>
      <a:lvl4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chemeClr val="accent1"/>
          </a:solidFill>
          <a:uFillTx/>
          <a:latin typeface="Trebuchet MS"/>
          <a:ea typeface="Trebuchet MS"/>
          <a:cs typeface="Trebuchet MS"/>
          <a:sym typeface="Trebuchet MS"/>
        </a:defRPr>
      </a:lvl4pPr>
      <a:lvl5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chemeClr val="accent1"/>
          </a:solidFill>
          <a:uFillTx/>
          <a:latin typeface="Trebuchet MS"/>
          <a:ea typeface="Trebuchet MS"/>
          <a:cs typeface="Trebuchet MS"/>
          <a:sym typeface="Trebuchet MS"/>
        </a:defRPr>
      </a:lvl5pPr>
      <a:lvl6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chemeClr val="accent1"/>
          </a:solidFill>
          <a:uFillTx/>
          <a:latin typeface="Trebuchet MS"/>
          <a:ea typeface="Trebuchet MS"/>
          <a:cs typeface="Trebuchet MS"/>
          <a:sym typeface="Trebuchet MS"/>
        </a:defRPr>
      </a:lvl6pPr>
      <a:lvl7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chemeClr val="accent1"/>
          </a:solidFill>
          <a:uFillTx/>
          <a:latin typeface="Trebuchet MS"/>
          <a:ea typeface="Trebuchet MS"/>
          <a:cs typeface="Trebuchet MS"/>
          <a:sym typeface="Trebuchet MS"/>
        </a:defRPr>
      </a:lvl7pPr>
      <a:lvl8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chemeClr val="accent1"/>
          </a:solidFill>
          <a:uFillTx/>
          <a:latin typeface="Trebuchet MS"/>
          <a:ea typeface="Trebuchet MS"/>
          <a:cs typeface="Trebuchet MS"/>
          <a:sym typeface="Trebuchet MS"/>
        </a:defRPr>
      </a:lvl8pPr>
      <a:lvl9pPr marL="0" marR="0" indent="0" algn="l" defTabSz="342900" rtl="0" latinLnBrk="0">
        <a:lnSpc>
          <a:spcPct val="100000"/>
        </a:lnSpc>
        <a:spcBef>
          <a:spcPts val="0"/>
        </a:spcBef>
        <a:spcAft>
          <a:spcPts val="0"/>
        </a:spcAft>
        <a:buClrTx/>
        <a:buSzTx/>
        <a:buFontTx/>
        <a:buNone/>
        <a:tabLst/>
        <a:defRPr sz="2700" b="0" i="0" u="none" strike="noStrike" cap="none" spc="0" baseline="0">
          <a:ln>
            <a:noFill/>
          </a:ln>
          <a:solidFill>
            <a:schemeClr val="accent1"/>
          </a:solidFill>
          <a:uFillTx/>
          <a:latin typeface="Trebuchet MS"/>
          <a:ea typeface="Trebuchet MS"/>
          <a:cs typeface="Trebuchet MS"/>
          <a:sym typeface="Trebuchet MS"/>
        </a:defRPr>
      </a:lvl9pPr>
    </p:titleStyle>
    <p:bodyStyle>
      <a:lvl1pPr marL="257175" marR="0" indent="-257175" algn="l" defTabSz="342900" rtl="0" latinLnBrk="0">
        <a:lnSpc>
          <a:spcPct val="100000"/>
        </a:lnSpc>
        <a:spcBef>
          <a:spcPts val="700"/>
        </a:spcBef>
        <a:spcAft>
          <a:spcPts val="0"/>
        </a:spcAft>
        <a:buClr>
          <a:schemeClr val="accent1"/>
        </a:buClr>
        <a:buSzPct val="80000"/>
        <a:buFont typeface="Wingdings 3"/>
        <a:buChar char=""/>
        <a:tabLst/>
        <a:defRPr sz="1300" b="0" i="0" u="none" strike="noStrike" cap="none" spc="0" baseline="0">
          <a:ln>
            <a:noFill/>
          </a:ln>
          <a:solidFill>
            <a:srgbClr val="404040"/>
          </a:solidFill>
          <a:uFillTx/>
          <a:latin typeface="Trebuchet MS"/>
          <a:ea typeface="Trebuchet MS"/>
          <a:cs typeface="Trebuchet MS"/>
          <a:sym typeface="Trebuchet MS"/>
        </a:defRPr>
      </a:lvl1pPr>
      <a:lvl2pPr marL="575072" marR="0" indent="-232172" algn="l" defTabSz="342900" rtl="0" latinLnBrk="0">
        <a:lnSpc>
          <a:spcPct val="100000"/>
        </a:lnSpc>
        <a:spcBef>
          <a:spcPts val="700"/>
        </a:spcBef>
        <a:spcAft>
          <a:spcPts val="0"/>
        </a:spcAft>
        <a:buClr>
          <a:schemeClr val="accent1"/>
        </a:buClr>
        <a:buSzPct val="80000"/>
        <a:buFont typeface="Wingdings 3"/>
        <a:buChar char=""/>
        <a:tabLst/>
        <a:defRPr sz="1300" b="0" i="0" u="none" strike="noStrike" cap="none" spc="0" baseline="0">
          <a:ln>
            <a:noFill/>
          </a:ln>
          <a:solidFill>
            <a:srgbClr val="404040"/>
          </a:solidFill>
          <a:uFillTx/>
          <a:latin typeface="Trebuchet MS"/>
          <a:ea typeface="Trebuchet MS"/>
          <a:cs typeface="Trebuchet MS"/>
          <a:sym typeface="Trebuchet MS"/>
        </a:defRPr>
      </a:lvl2pPr>
      <a:lvl3pPr marL="908685" marR="0" indent="-222885" algn="l" defTabSz="342900" rtl="0" latinLnBrk="0">
        <a:lnSpc>
          <a:spcPct val="100000"/>
        </a:lnSpc>
        <a:spcBef>
          <a:spcPts val="700"/>
        </a:spcBef>
        <a:spcAft>
          <a:spcPts val="0"/>
        </a:spcAft>
        <a:buClr>
          <a:schemeClr val="accent1"/>
        </a:buClr>
        <a:buSzPct val="80000"/>
        <a:buFont typeface="Wingdings 3"/>
        <a:buChar char=""/>
        <a:tabLst/>
        <a:defRPr sz="1300" b="0" i="0" u="none" strike="noStrike" cap="none" spc="0" baseline="0">
          <a:ln>
            <a:noFill/>
          </a:ln>
          <a:solidFill>
            <a:srgbClr val="404040"/>
          </a:solidFill>
          <a:uFillTx/>
          <a:latin typeface="Trebuchet MS"/>
          <a:ea typeface="Trebuchet MS"/>
          <a:cs typeface="Trebuchet MS"/>
          <a:sym typeface="Trebuchet MS"/>
        </a:defRPr>
      </a:lvl3pPr>
      <a:lvl4pPr marL="1276350" marR="0" indent="-247650" algn="l" defTabSz="342900" rtl="0" latinLnBrk="0">
        <a:lnSpc>
          <a:spcPct val="100000"/>
        </a:lnSpc>
        <a:spcBef>
          <a:spcPts val="700"/>
        </a:spcBef>
        <a:spcAft>
          <a:spcPts val="0"/>
        </a:spcAft>
        <a:buClr>
          <a:schemeClr val="accent1"/>
        </a:buClr>
        <a:buSzPct val="80000"/>
        <a:buFont typeface="Wingdings 3"/>
        <a:buChar char=""/>
        <a:tabLst/>
        <a:defRPr sz="1300" b="0" i="0" u="none" strike="noStrike" cap="none" spc="0" baseline="0">
          <a:ln>
            <a:noFill/>
          </a:ln>
          <a:solidFill>
            <a:srgbClr val="404040"/>
          </a:solidFill>
          <a:uFillTx/>
          <a:latin typeface="Trebuchet MS"/>
          <a:ea typeface="Trebuchet MS"/>
          <a:cs typeface="Trebuchet MS"/>
          <a:sym typeface="Trebuchet MS"/>
        </a:defRPr>
      </a:lvl4pPr>
      <a:lvl5pPr marL="1619250" marR="0" indent="-247650" algn="l" defTabSz="342900" rtl="0" latinLnBrk="0">
        <a:lnSpc>
          <a:spcPct val="100000"/>
        </a:lnSpc>
        <a:spcBef>
          <a:spcPts val="700"/>
        </a:spcBef>
        <a:spcAft>
          <a:spcPts val="0"/>
        </a:spcAft>
        <a:buClr>
          <a:schemeClr val="accent1"/>
        </a:buClr>
        <a:buSzPct val="80000"/>
        <a:buFont typeface="Wingdings 3"/>
        <a:buChar char=""/>
        <a:tabLst/>
        <a:defRPr sz="1300" b="0" i="0" u="none" strike="noStrike" cap="none" spc="0" baseline="0">
          <a:ln>
            <a:noFill/>
          </a:ln>
          <a:solidFill>
            <a:srgbClr val="404040"/>
          </a:solidFill>
          <a:uFillTx/>
          <a:latin typeface="Trebuchet MS"/>
          <a:ea typeface="Trebuchet MS"/>
          <a:cs typeface="Trebuchet MS"/>
          <a:sym typeface="Trebuchet MS"/>
        </a:defRPr>
      </a:lvl5pPr>
      <a:lvl6pPr marL="1962150" marR="0" indent="-247650" algn="l" defTabSz="342900" rtl="0" latinLnBrk="0">
        <a:lnSpc>
          <a:spcPct val="100000"/>
        </a:lnSpc>
        <a:spcBef>
          <a:spcPts val="700"/>
        </a:spcBef>
        <a:spcAft>
          <a:spcPts val="0"/>
        </a:spcAft>
        <a:buClr>
          <a:schemeClr val="accent1"/>
        </a:buClr>
        <a:buSzPct val="80000"/>
        <a:buFont typeface="Wingdings 3"/>
        <a:buChar char=""/>
        <a:tabLst/>
        <a:defRPr sz="1300" b="0" i="0" u="none" strike="noStrike" cap="none" spc="0" baseline="0">
          <a:ln>
            <a:noFill/>
          </a:ln>
          <a:solidFill>
            <a:srgbClr val="404040"/>
          </a:solidFill>
          <a:uFillTx/>
          <a:latin typeface="Trebuchet MS"/>
          <a:ea typeface="Trebuchet MS"/>
          <a:cs typeface="Trebuchet MS"/>
          <a:sym typeface="Trebuchet MS"/>
        </a:defRPr>
      </a:lvl6pPr>
      <a:lvl7pPr marL="2305050" marR="0" indent="-247650" algn="l" defTabSz="342900" rtl="0" latinLnBrk="0">
        <a:lnSpc>
          <a:spcPct val="100000"/>
        </a:lnSpc>
        <a:spcBef>
          <a:spcPts val="700"/>
        </a:spcBef>
        <a:spcAft>
          <a:spcPts val="0"/>
        </a:spcAft>
        <a:buClr>
          <a:schemeClr val="accent1"/>
        </a:buClr>
        <a:buSzPct val="80000"/>
        <a:buFont typeface="Wingdings 3"/>
        <a:buChar char=""/>
        <a:tabLst/>
        <a:defRPr sz="1300" b="0" i="0" u="none" strike="noStrike" cap="none" spc="0" baseline="0">
          <a:ln>
            <a:noFill/>
          </a:ln>
          <a:solidFill>
            <a:srgbClr val="404040"/>
          </a:solidFill>
          <a:uFillTx/>
          <a:latin typeface="Trebuchet MS"/>
          <a:ea typeface="Trebuchet MS"/>
          <a:cs typeface="Trebuchet MS"/>
          <a:sym typeface="Trebuchet MS"/>
        </a:defRPr>
      </a:lvl7pPr>
      <a:lvl8pPr marL="2647950" marR="0" indent="-247650" algn="l" defTabSz="342900" rtl="0" latinLnBrk="0">
        <a:lnSpc>
          <a:spcPct val="100000"/>
        </a:lnSpc>
        <a:spcBef>
          <a:spcPts val="700"/>
        </a:spcBef>
        <a:spcAft>
          <a:spcPts val="0"/>
        </a:spcAft>
        <a:buClr>
          <a:schemeClr val="accent1"/>
        </a:buClr>
        <a:buSzPct val="80000"/>
        <a:buFont typeface="Wingdings 3"/>
        <a:buChar char=""/>
        <a:tabLst/>
        <a:defRPr sz="1300" b="0" i="0" u="none" strike="noStrike" cap="none" spc="0" baseline="0">
          <a:ln>
            <a:noFill/>
          </a:ln>
          <a:solidFill>
            <a:srgbClr val="404040"/>
          </a:solidFill>
          <a:uFillTx/>
          <a:latin typeface="Trebuchet MS"/>
          <a:ea typeface="Trebuchet MS"/>
          <a:cs typeface="Trebuchet MS"/>
          <a:sym typeface="Trebuchet MS"/>
        </a:defRPr>
      </a:lvl8pPr>
      <a:lvl9pPr marL="2990850" marR="0" indent="-247650" algn="l" defTabSz="342900" rtl="0" latinLnBrk="0">
        <a:lnSpc>
          <a:spcPct val="100000"/>
        </a:lnSpc>
        <a:spcBef>
          <a:spcPts val="700"/>
        </a:spcBef>
        <a:spcAft>
          <a:spcPts val="0"/>
        </a:spcAft>
        <a:buClr>
          <a:schemeClr val="accent1"/>
        </a:buClr>
        <a:buSzPct val="80000"/>
        <a:buFont typeface="Wingdings 3"/>
        <a:buChar char=""/>
        <a:tabLst/>
        <a:defRPr sz="1300" b="0" i="0" u="none" strike="noStrike" cap="none" spc="0" baseline="0">
          <a:ln>
            <a:noFill/>
          </a:ln>
          <a:solidFill>
            <a:srgbClr val="40404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hangingPunct="1"/>
            <a:fld id="{B61BEF0D-F0BB-DE4B-95CE-6DB70DBA9567}" type="datetimeFigureOut">
              <a:rPr lang="en-US" smtClean="0">
                <a:solidFill>
                  <a:prstClr val="black">
                    <a:tint val="75000"/>
                  </a:prstClr>
                </a:solidFill>
                <a:latin typeface="Arial"/>
                <a:cs typeface="Arial"/>
                <a:sym typeface="Arial"/>
              </a:rPr>
              <a:pPr hangingPunct="1"/>
              <a:t>11/10/2016</a:t>
            </a:fld>
            <a:endParaRPr lang="en-US" dirty="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hangingPunct="1"/>
            <a:endParaRPr lang="en-US" dirty="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hangingPunct="1"/>
            <a:fld id="{00000000-1234-1234-1234-123412341234}" type="slidenum">
              <a:rPr lang="en" sz="1000" smtClean="0">
                <a:solidFill>
                  <a:srgbClr val="2C3C43"/>
                </a:solidFill>
                <a:latin typeface="Open Sans"/>
                <a:ea typeface="Open Sans"/>
                <a:cs typeface="Open Sans"/>
                <a:sym typeface="Open Sans"/>
              </a:rPr>
              <a:pPr hangingPunct="1"/>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64585986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hangingPunct="1"/>
            <a:fld id="{B61BEF0D-F0BB-DE4B-95CE-6DB70DBA9567}" type="datetimeFigureOut">
              <a:rPr lang="en-US" smtClean="0">
                <a:solidFill>
                  <a:prstClr val="black">
                    <a:tint val="75000"/>
                  </a:prstClr>
                </a:solidFill>
                <a:latin typeface="Arial"/>
                <a:cs typeface="Arial"/>
                <a:sym typeface="Arial"/>
              </a:rPr>
              <a:pPr hangingPunct="1"/>
              <a:t>11/10/2016</a:t>
            </a:fld>
            <a:endParaRPr lang="en-US" dirty="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hangingPunct="1"/>
            <a:endParaRPr lang="en-US" dirty="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hangingPunct="1"/>
            <a:fld id="{00000000-1234-1234-1234-123412341234}" type="slidenum">
              <a:rPr lang="en" sz="1000" smtClean="0">
                <a:solidFill>
                  <a:srgbClr val="2C3C43"/>
                </a:solidFill>
                <a:latin typeface="Open Sans"/>
                <a:ea typeface="Open Sans"/>
                <a:cs typeface="Open Sans"/>
                <a:sym typeface="Open Sans"/>
              </a:rPr>
              <a:pPr hangingPunct="1"/>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80820596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hangingPunct="1"/>
            <a:fld id="{B61BEF0D-F0BB-DE4B-95CE-6DB70DBA9567}" type="datetimeFigureOut">
              <a:rPr lang="en-US" smtClean="0">
                <a:solidFill>
                  <a:prstClr val="black">
                    <a:tint val="75000"/>
                  </a:prstClr>
                </a:solidFill>
                <a:latin typeface="Arial"/>
                <a:cs typeface="Arial"/>
                <a:sym typeface="Arial"/>
              </a:rPr>
              <a:pPr hangingPunct="1"/>
              <a:t>11/10/2016</a:t>
            </a:fld>
            <a:endParaRPr lang="en-US" dirty="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hangingPunct="1"/>
            <a:endParaRPr lang="en-US" dirty="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hangingPunct="1"/>
            <a:fld id="{00000000-1234-1234-1234-123412341234}" type="slidenum">
              <a:rPr lang="en" sz="1000" smtClean="0">
                <a:solidFill>
                  <a:srgbClr val="2C3C43"/>
                </a:solidFill>
                <a:latin typeface="Open Sans"/>
                <a:ea typeface="Open Sans"/>
                <a:cs typeface="Open Sans"/>
                <a:sym typeface="Open Sans"/>
              </a:rPr>
              <a:pPr hangingPunct="1"/>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1832326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hangingPunct="1"/>
            <a:fld id="{B61BEF0D-F0BB-DE4B-95CE-6DB70DBA9567}" type="datetimeFigureOut">
              <a:rPr lang="en-US" smtClean="0">
                <a:solidFill>
                  <a:prstClr val="black">
                    <a:tint val="75000"/>
                  </a:prstClr>
                </a:solidFill>
                <a:latin typeface="Arial"/>
                <a:cs typeface="Arial"/>
                <a:sym typeface="Arial"/>
              </a:rPr>
              <a:pPr hangingPunct="1"/>
              <a:t>11/10/2016</a:t>
            </a:fld>
            <a:endParaRPr lang="en-US" dirty="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hangingPunct="1"/>
            <a:endParaRPr lang="en-US" dirty="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hangingPunct="1"/>
            <a:fld id="{00000000-1234-1234-1234-123412341234}" type="slidenum">
              <a:rPr lang="en" sz="1000" smtClean="0">
                <a:solidFill>
                  <a:srgbClr val="2C3C43"/>
                </a:solidFill>
                <a:latin typeface="Open Sans"/>
                <a:ea typeface="Open Sans"/>
                <a:cs typeface="Open Sans"/>
                <a:sym typeface="Open Sans"/>
              </a:rPr>
              <a:pPr hangingPunct="1"/>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34844674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hangingPunct="1"/>
            <a:fld id="{B61BEF0D-F0BB-DE4B-95CE-6DB70DBA9567}" type="datetimeFigureOut">
              <a:rPr lang="en-US" smtClean="0">
                <a:solidFill>
                  <a:prstClr val="black">
                    <a:tint val="75000"/>
                  </a:prstClr>
                </a:solidFill>
                <a:latin typeface="Arial"/>
                <a:cs typeface="Arial"/>
                <a:sym typeface="Arial"/>
              </a:rPr>
              <a:pPr hangingPunct="1"/>
              <a:t>11/10/2016</a:t>
            </a:fld>
            <a:endParaRPr lang="en-US" dirty="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hangingPunct="1"/>
            <a:endParaRPr lang="en-US" dirty="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hangingPunct="1"/>
            <a:fld id="{00000000-1234-1234-1234-123412341234}" type="slidenum">
              <a:rPr lang="en" sz="1000" smtClean="0">
                <a:solidFill>
                  <a:srgbClr val="2C3C43"/>
                </a:solidFill>
                <a:latin typeface="Open Sans"/>
                <a:ea typeface="Open Sans"/>
                <a:cs typeface="Open Sans"/>
                <a:sym typeface="Open Sans"/>
              </a:rPr>
              <a:pPr hangingPunct="1"/>
              <a:t>‹#›</a:t>
            </a:fld>
            <a:endParaRPr lang="en" sz="1000">
              <a:solidFill>
                <a:srgbClr val="2C3C43"/>
              </a:solidFill>
              <a:latin typeface="Open Sans"/>
              <a:ea typeface="Open Sans"/>
              <a:cs typeface="Open Sans"/>
              <a:sym typeface="Open Sans"/>
            </a:endParaRPr>
          </a:p>
        </p:txBody>
      </p:sp>
    </p:spTree>
    <p:extLst>
      <p:ext uri="{BB962C8B-B14F-4D97-AF65-F5344CB8AC3E}">
        <p14:creationId xmlns:p14="http://schemas.microsoft.com/office/powerpoint/2010/main" val="250119945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comments" Target="../comments/commen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p:nvPr/>
        </p:nvSpPr>
        <p:spPr>
          <a:xfrm>
            <a:off x="113015" y="1258717"/>
            <a:ext cx="7534176" cy="292023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b">
            <a:spAutoFit/>
          </a:bodyPr>
          <a:lstStyle/>
          <a:p>
            <a:pPr algn="ctr">
              <a:defRPr sz="1800">
                <a:latin typeface="+mj-lt"/>
                <a:ea typeface="+mj-ea"/>
                <a:cs typeface="+mj-cs"/>
                <a:sym typeface="Arial"/>
              </a:defRPr>
            </a:pPr>
            <a:endParaRPr/>
          </a:p>
          <a:p>
            <a:pPr algn="ctr">
              <a:defRPr sz="1800">
                <a:latin typeface="+mj-lt"/>
                <a:ea typeface="+mj-ea"/>
                <a:cs typeface="+mj-cs"/>
                <a:sym typeface="Arial"/>
              </a:defRPr>
            </a:pPr>
            <a:endParaRPr/>
          </a:p>
          <a:p>
            <a:pPr algn="ctr">
              <a:defRPr sz="1800">
                <a:latin typeface="+mj-lt"/>
                <a:ea typeface="+mj-ea"/>
                <a:cs typeface="+mj-cs"/>
                <a:sym typeface="Arial"/>
              </a:defRPr>
            </a:pPr>
            <a:endParaRPr/>
          </a:p>
          <a:p>
            <a:pPr algn="ctr">
              <a:defRPr sz="1800">
                <a:latin typeface="+mj-lt"/>
                <a:ea typeface="+mj-ea"/>
                <a:cs typeface="+mj-cs"/>
                <a:sym typeface="Arial"/>
              </a:defRPr>
            </a:pPr>
            <a:endParaRPr/>
          </a:p>
          <a:p>
            <a:pPr algn="ctr">
              <a:defRPr sz="1800">
                <a:latin typeface="+mj-lt"/>
                <a:ea typeface="+mj-ea"/>
                <a:cs typeface="+mj-cs"/>
                <a:sym typeface="Arial"/>
              </a:defRPr>
            </a:pPr>
            <a:r>
              <a:t>CS548 Fall 2016 </a:t>
            </a:r>
            <a:r>
              <a:rPr b="1"/>
              <a:t>Anomaly Detection</a:t>
            </a:r>
            <a:r>
              <a:t> Showcase </a:t>
            </a:r>
          </a:p>
          <a:p>
            <a:pPr algn="ctr">
              <a:defRPr sz="1800">
                <a:latin typeface="+mj-lt"/>
                <a:ea typeface="+mj-ea"/>
                <a:cs typeface="+mj-cs"/>
                <a:sym typeface="Arial"/>
              </a:defRPr>
            </a:pPr>
            <a:r>
              <a:t>by </a:t>
            </a:r>
          </a:p>
          <a:p>
            <a:pPr algn="ctr">
              <a:defRPr sz="1800">
                <a:latin typeface="+mj-lt"/>
                <a:ea typeface="+mj-ea"/>
                <a:cs typeface="+mj-cs"/>
                <a:sym typeface="Arial"/>
              </a:defRPr>
            </a:pPr>
            <a:r>
              <a:t>Nichole Etienne, Rohitpal Singh, Suchithra Balakrishnan, Yousef Fadila</a:t>
            </a:r>
          </a:p>
          <a:p>
            <a:pPr algn="ctr">
              <a:defRPr sz="1800">
                <a:latin typeface="+mj-lt"/>
                <a:ea typeface="+mj-ea"/>
                <a:cs typeface="+mj-cs"/>
                <a:sym typeface="Arial"/>
              </a:defRPr>
            </a:pPr>
            <a:endParaRPr/>
          </a:p>
          <a:p>
            <a:pPr algn="ctr">
              <a:defRPr>
                <a:latin typeface="+mj-lt"/>
                <a:ea typeface="+mj-ea"/>
                <a:cs typeface="+mj-cs"/>
                <a:sym typeface="Arial"/>
              </a:defRPr>
            </a:pPr>
            <a:r>
              <a:t>Showcasing work by Bowen Du, Chuaren Liu, Wenjun Zhou, Zhenshan Hou, Hui Xiong on “ </a:t>
            </a:r>
            <a:r>
              <a:rPr b="1"/>
              <a:t>Catch Me If You Can - Detecting Pickpocket Suspects from Large-Scale Transit Records</a:t>
            </a:r>
            <a:r>
              <a:t>”</a:t>
            </a:r>
          </a:p>
        </p:txBody>
      </p:sp>
      <p:sp>
        <p:nvSpPr>
          <p:cNvPr id="214" name="Shape 214"/>
          <p:cNvSpPr/>
          <p:nvPr/>
        </p:nvSpPr>
        <p:spPr>
          <a:xfrm>
            <a:off x="483052" y="1062480"/>
            <a:ext cx="6794101" cy="130923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ctr">
              <a:defRPr sz="4000" b="1">
                <a:latin typeface="+mj-lt"/>
                <a:ea typeface="+mj-ea"/>
                <a:cs typeface="+mj-cs"/>
                <a:sym typeface="Arial"/>
              </a:defRPr>
            </a:lvl1pPr>
          </a:lstStyle>
          <a:p>
            <a:r>
              <a:t>CATCH ME IF YOU CAN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title"/>
          </p:nvPr>
        </p:nvSpPr>
        <p:spPr>
          <a:xfrm>
            <a:off x="577076" y="98160"/>
            <a:ext cx="8985801" cy="707401"/>
          </a:xfrm>
          <a:prstGeom prst="rect">
            <a:avLst/>
          </a:prstGeom>
        </p:spPr>
        <p:txBody>
          <a:bodyPr/>
          <a:lstStyle>
            <a:lvl1pPr>
              <a:defRPr sz="3200">
                <a:latin typeface="+mj-lt"/>
                <a:ea typeface="+mj-ea"/>
                <a:cs typeface="+mj-cs"/>
                <a:sym typeface="Arial"/>
              </a:defRPr>
            </a:lvl1pPr>
          </a:lstStyle>
          <a:p>
            <a:r>
              <a:rPr dirty="0"/>
              <a:t>Dataset II. Geographical Dataset	 	</a:t>
            </a:r>
          </a:p>
        </p:txBody>
      </p:sp>
      <p:pic>
        <p:nvPicPr>
          <p:cNvPr id="249" name="image5.png"/>
          <p:cNvPicPr>
            <a:picLocks noChangeAspect="1"/>
          </p:cNvPicPr>
          <p:nvPr/>
        </p:nvPicPr>
        <p:blipFill>
          <a:blip r:embed="rId2">
            <a:extLst/>
          </a:blip>
          <a:srcRect l="51545" t="67454" r="30210" b="5670"/>
          <a:stretch>
            <a:fillRect/>
          </a:stretch>
        </p:blipFill>
        <p:spPr>
          <a:xfrm>
            <a:off x="6029351" y="1035885"/>
            <a:ext cx="2559526" cy="2120051"/>
          </a:xfrm>
          <a:prstGeom prst="rect">
            <a:avLst/>
          </a:prstGeom>
          <a:ln w="12700">
            <a:miter lim="400000"/>
          </a:ln>
        </p:spPr>
      </p:pic>
      <p:pic>
        <p:nvPicPr>
          <p:cNvPr id="250" name="image5.png"/>
          <p:cNvPicPr>
            <a:picLocks noChangeAspect="1"/>
          </p:cNvPicPr>
          <p:nvPr/>
        </p:nvPicPr>
        <p:blipFill>
          <a:blip r:embed="rId2">
            <a:extLst/>
          </a:blip>
          <a:srcRect l="52249" t="19424" r="12215" b="55004"/>
          <a:stretch>
            <a:fillRect/>
          </a:stretch>
        </p:blipFill>
        <p:spPr>
          <a:xfrm>
            <a:off x="237379" y="1038861"/>
            <a:ext cx="5225107" cy="2114207"/>
          </a:xfrm>
          <a:prstGeom prst="rect">
            <a:avLst/>
          </a:prstGeom>
          <a:ln w="12700">
            <a:miter lim="400000"/>
          </a:ln>
        </p:spPr>
      </p:pic>
      <p:pic>
        <p:nvPicPr>
          <p:cNvPr id="251" name="image5.png"/>
          <p:cNvPicPr>
            <a:picLocks noChangeAspect="1"/>
          </p:cNvPicPr>
          <p:nvPr/>
        </p:nvPicPr>
        <p:blipFill>
          <a:blip r:embed="rId2">
            <a:extLst/>
          </a:blip>
          <a:srcRect l="69788" t="67454" r="11113" b="5670"/>
          <a:stretch>
            <a:fillRect/>
          </a:stretch>
        </p:blipFill>
        <p:spPr>
          <a:xfrm>
            <a:off x="4082432" y="3290657"/>
            <a:ext cx="2414099" cy="1944977"/>
          </a:xfrm>
          <a:prstGeom prst="rect">
            <a:avLst/>
          </a:prstGeom>
          <a:ln w="12700">
            <a:miter lim="400000"/>
          </a:ln>
        </p:spPr>
      </p:pic>
      <p:sp>
        <p:nvSpPr>
          <p:cNvPr id="252" name="Shape 252"/>
          <p:cNvSpPr/>
          <p:nvPr/>
        </p:nvSpPr>
        <p:spPr>
          <a:xfrm>
            <a:off x="537292" y="521945"/>
            <a:ext cx="2516071" cy="58477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p>
            <a:pPr marL="200526" indent="-200526" defTabSz="342900">
              <a:buSzPct val="100000"/>
              <a:buChar char="•"/>
              <a:defRPr sz="3200">
                <a:solidFill>
                  <a:srgbClr val="9D50FF"/>
                </a:solidFill>
                <a:latin typeface="+mj-lt"/>
                <a:ea typeface="+mj-ea"/>
                <a:cs typeface="+mj-cs"/>
                <a:sym typeface="Arial"/>
              </a:defRPr>
            </a:pPr>
            <a:r>
              <a:rPr sz="2000" dirty="0">
                <a:solidFill>
                  <a:schemeClr val="tx1"/>
                </a:solidFill>
              </a:rPr>
              <a:t>Points of Interest :</a:t>
            </a:r>
            <a:r>
              <a:rPr dirty="0">
                <a:solidFill>
                  <a:schemeClr val="tx1"/>
                </a:solidFill>
              </a:rPr>
              <a:t>	</a:t>
            </a:r>
          </a:p>
        </p:txBody>
      </p:sp>
      <p:sp>
        <p:nvSpPr>
          <p:cNvPr id="253" name="Shape 253"/>
          <p:cNvSpPr/>
          <p:nvPr/>
        </p:nvSpPr>
        <p:spPr>
          <a:xfrm>
            <a:off x="499628" y="3582196"/>
            <a:ext cx="3620541" cy="40011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marL="320842" indent="-320842" defTabSz="342900">
              <a:buSzPct val="100000"/>
              <a:buChar char="•"/>
              <a:defRPr sz="2000">
                <a:solidFill>
                  <a:srgbClr val="7E5BC6"/>
                </a:solidFill>
                <a:latin typeface="+mj-lt"/>
                <a:ea typeface="+mj-ea"/>
                <a:cs typeface="+mj-cs"/>
                <a:sym typeface="Arial"/>
              </a:defRPr>
            </a:lvl1pPr>
          </a:lstStyle>
          <a:p>
            <a:r>
              <a:rPr dirty="0">
                <a:solidFill>
                  <a:schemeClr val="tx1"/>
                </a:solidFill>
              </a:rPr>
              <a:t>Public Transit Network Info :</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xfrm>
            <a:off x="311699" y="445025"/>
            <a:ext cx="8520602" cy="707401"/>
          </a:xfrm>
          <a:prstGeom prst="rect">
            <a:avLst/>
          </a:prstGeom>
        </p:spPr>
        <p:txBody>
          <a:bodyPr>
            <a:noAutofit/>
          </a:bodyPr>
          <a:lstStyle>
            <a:lvl1pPr>
              <a:defRPr sz="3500">
                <a:latin typeface="+mj-lt"/>
                <a:ea typeface="+mj-ea"/>
                <a:cs typeface="+mj-cs"/>
                <a:sym typeface="Arial"/>
              </a:defRPr>
            </a:lvl1pPr>
          </a:lstStyle>
          <a:p>
            <a:r>
              <a:rPr dirty="0"/>
              <a:t>Dataset III. Incident Reports </a:t>
            </a:r>
          </a:p>
        </p:txBody>
      </p:sp>
      <p:sp>
        <p:nvSpPr>
          <p:cNvPr id="256" name="Shape 256"/>
          <p:cNvSpPr>
            <a:spLocks noGrp="1"/>
          </p:cNvSpPr>
          <p:nvPr>
            <p:ph type="body" idx="1"/>
          </p:nvPr>
        </p:nvSpPr>
        <p:spPr>
          <a:xfrm>
            <a:off x="268049" y="1047999"/>
            <a:ext cx="8520602" cy="3302701"/>
          </a:xfrm>
          <a:prstGeom prst="rect">
            <a:avLst/>
          </a:prstGeom>
        </p:spPr>
        <p:txBody>
          <a:bodyPr/>
          <a:lstStyle/>
          <a:p>
            <a:pPr>
              <a:lnSpc>
                <a:spcPct val="115000"/>
              </a:lnSpc>
              <a:buSzTx/>
              <a:buNone/>
              <a:defRPr sz="1400">
                <a:solidFill>
                  <a:srgbClr val="000000"/>
                </a:solidFill>
                <a:latin typeface="+mj-lt"/>
                <a:ea typeface="+mj-ea"/>
                <a:cs typeface="+mj-cs"/>
                <a:sym typeface="Arial"/>
              </a:defRPr>
            </a:pPr>
            <a:r>
              <a:rPr dirty="0"/>
              <a:t>Confirmed Reports are publicly announced via </a:t>
            </a:r>
            <a:r>
              <a:rPr b="1" dirty="0"/>
              <a:t>SINA WEIBO</a:t>
            </a:r>
            <a:r>
              <a:rPr dirty="0"/>
              <a:t>, a primary social networking site in China</a:t>
            </a:r>
          </a:p>
          <a:p>
            <a:pPr>
              <a:lnSpc>
                <a:spcPct val="115000"/>
              </a:lnSpc>
              <a:buSzTx/>
              <a:buNone/>
              <a:defRPr sz="1400">
                <a:solidFill>
                  <a:srgbClr val="000000"/>
                </a:solidFill>
                <a:latin typeface="+mj-lt"/>
                <a:ea typeface="+mj-ea"/>
                <a:cs typeface="+mj-cs"/>
                <a:sym typeface="Arial"/>
              </a:defRPr>
            </a:pPr>
            <a:endParaRPr dirty="0"/>
          </a:p>
          <a:p>
            <a:pPr>
              <a:lnSpc>
                <a:spcPct val="115000"/>
              </a:lnSpc>
              <a:buSzTx/>
              <a:buNone/>
              <a:defRPr sz="1400">
                <a:solidFill>
                  <a:srgbClr val="000000"/>
                </a:solidFill>
                <a:latin typeface="+mj-lt"/>
                <a:ea typeface="+mj-ea"/>
                <a:cs typeface="+mj-cs"/>
                <a:sym typeface="Arial"/>
              </a:defRPr>
            </a:pPr>
            <a:r>
              <a:rPr dirty="0"/>
              <a:t>Two types of Pickpocket reports,</a:t>
            </a:r>
          </a:p>
          <a:p>
            <a:pPr marL="457200" indent="-361950">
              <a:lnSpc>
                <a:spcPct val="115000"/>
              </a:lnSpc>
              <a:buClr>
                <a:srgbClr val="000000"/>
              </a:buClr>
              <a:buSzPct val="100000"/>
              <a:buFont typeface="Arial" panose="020B0604020202020204" pitchFamily="34" charset="0"/>
              <a:buChar char="•"/>
              <a:defRPr sz="1400">
                <a:solidFill>
                  <a:srgbClr val="000000"/>
                </a:solidFill>
                <a:latin typeface="+mj-lt"/>
                <a:ea typeface="+mj-ea"/>
                <a:cs typeface="+mj-cs"/>
                <a:sym typeface="Arial"/>
              </a:defRPr>
            </a:pPr>
            <a:r>
              <a:rPr dirty="0"/>
              <a:t>Official Announcements - announced by police</a:t>
            </a:r>
          </a:p>
          <a:p>
            <a:pPr marL="457200" indent="-361950">
              <a:lnSpc>
                <a:spcPct val="115000"/>
              </a:lnSpc>
              <a:buClr>
                <a:srgbClr val="000000"/>
              </a:buClr>
              <a:buSzPct val="100000"/>
              <a:buFont typeface="Arial" panose="020B0604020202020204" pitchFamily="34" charset="0"/>
              <a:buChar char="•"/>
              <a:defRPr sz="1400">
                <a:solidFill>
                  <a:srgbClr val="000000"/>
                </a:solidFill>
                <a:latin typeface="+mj-lt"/>
                <a:ea typeface="+mj-ea"/>
                <a:cs typeface="+mj-cs"/>
                <a:sym typeface="Arial"/>
              </a:defRPr>
            </a:pPr>
            <a:r>
              <a:rPr dirty="0"/>
              <a:t>Personal Complaints - posted by victims</a:t>
            </a:r>
          </a:p>
        </p:txBody>
      </p:sp>
      <p:pic>
        <p:nvPicPr>
          <p:cNvPr id="257" name="image6.png"/>
          <p:cNvPicPr>
            <a:picLocks noChangeAspect="1"/>
          </p:cNvPicPr>
          <p:nvPr/>
        </p:nvPicPr>
        <p:blipFill>
          <a:blip r:embed="rId2">
            <a:extLst/>
          </a:blip>
          <a:stretch>
            <a:fillRect/>
          </a:stretch>
        </p:blipFill>
        <p:spPr>
          <a:xfrm>
            <a:off x="106675" y="2722652"/>
            <a:ext cx="4414000" cy="2326349"/>
          </a:xfrm>
          <a:prstGeom prst="rect">
            <a:avLst/>
          </a:prstGeom>
          <a:ln w="12700">
            <a:miter lim="400000"/>
          </a:ln>
        </p:spPr>
      </p:pic>
      <p:pic>
        <p:nvPicPr>
          <p:cNvPr id="258" name="image7.png"/>
          <p:cNvPicPr>
            <a:picLocks noChangeAspect="1"/>
          </p:cNvPicPr>
          <p:nvPr/>
        </p:nvPicPr>
        <p:blipFill>
          <a:blip r:embed="rId3">
            <a:extLst/>
          </a:blip>
          <a:stretch>
            <a:fillRect/>
          </a:stretch>
        </p:blipFill>
        <p:spPr>
          <a:xfrm>
            <a:off x="4758299" y="2931435"/>
            <a:ext cx="4385701" cy="1419266"/>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p:cNvSpPr>
          <p:nvPr>
            <p:ph type="title"/>
          </p:nvPr>
        </p:nvSpPr>
        <p:spPr>
          <a:xfrm>
            <a:off x="-160913" y="1790844"/>
            <a:ext cx="8571302" cy="942000"/>
          </a:xfrm>
          <a:prstGeom prst="rect">
            <a:avLst/>
          </a:prstGeom>
        </p:spPr>
        <p:txBody>
          <a:bodyPr/>
          <a:lstStyle>
            <a:lvl1pPr>
              <a:defRPr sz="4000">
                <a:latin typeface="+mj-lt"/>
                <a:ea typeface="+mj-ea"/>
                <a:cs typeface="+mj-cs"/>
                <a:sym typeface="Arial"/>
              </a:defRPr>
            </a:lvl1pPr>
          </a:lstStyle>
          <a:p>
            <a:r>
              <a:t>Extraction of Features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title"/>
          </p:nvPr>
        </p:nvSpPr>
        <p:spPr>
          <a:xfrm>
            <a:off x="121154" y="336351"/>
            <a:ext cx="8520602" cy="707401"/>
          </a:xfrm>
          <a:prstGeom prst="rect">
            <a:avLst/>
          </a:prstGeom>
        </p:spPr>
        <p:txBody>
          <a:bodyPr>
            <a:normAutofit fontScale="90000"/>
          </a:bodyPr>
          <a:lstStyle>
            <a:lvl1pPr>
              <a:defRPr sz="3500">
                <a:latin typeface="+mj-lt"/>
                <a:ea typeface="+mj-ea"/>
                <a:cs typeface="+mj-cs"/>
                <a:sym typeface="Arial"/>
              </a:defRPr>
            </a:lvl1pPr>
          </a:lstStyle>
          <a:p>
            <a:r>
              <a:t>Mobility Characteristics</a:t>
            </a:r>
          </a:p>
        </p:txBody>
      </p:sp>
      <p:sp>
        <p:nvSpPr>
          <p:cNvPr id="263" name="Shape 263"/>
          <p:cNvSpPr>
            <a:spLocks noGrp="1"/>
          </p:cNvSpPr>
          <p:nvPr>
            <p:ph type="body" idx="1"/>
          </p:nvPr>
        </p:nvSpPr>
        <p:spPr>
          <a:xfrm>
            <a:off x="311699" y="1266325"/>
            <a:ext cx="8520602" cy="3302700"/>
          </a:xfrm>
          <a:prstGeom prst="rect">
            <a:avLst/>
          </a:prstGeom>
        </p:spPr>
        <p:txBody>
          <a:bodyPr/>
          <a:lstStyle>
            <a:lvl1pPr>
              <a:buSzTx/>
              <a:buNone/>
              <a:defRPr sz="1200">
                <a:solidFill>
                  <a:srgbClr val="000000"/>
                </a:solidFill>
                <a:latin typeface="+mj-lt"/>
                <a:ea typeface="+mj-ea"/>
                <a:cs typeface="+mj-cs"/>
                <a:sym typeface="Arial"/>
              </a:defRPr>
            </a:lvl1pPr>
          </a:lstStyle>
          <a:p>
            <a:r>
              <a:t>.</a:t>
            </a:r>
          </a:p>
        </p:txBody>
      </p:sp>
      <p:pic>
        <p:nvPicPr>
          <p:cNvPr id="264" name="image8.png"/>
          <p:cNvPicPr>
            <a:picLocks noChangeAspect="1"/>
          </p:cNvPicPr>
          <p:nvPr/>
        </p:nvPicPr>
        <p:blipFill>
          <a:blip r:embed="rId3">
            <a:extLst/>
          </a:blip>
          <a:stretch>
            <a:fillRect/>
          </a:stretch>
        </p:blipFill>
        <p:spPr>
          <a:xfrm>
            <a:off x="121154" y="1043751"/>
            <a:ext cx="8040550" cy="3905026"/>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500" dirty="0" smtClean="0">
                <a:latin typeface="Arial" panose="020B0604020202020204" pitchFamily="34" charset="0"/>
                <a:cs typeface="Arial" panose="020B0604020202020204" pitchFamily="34" charset="0"/>
              </a:rPr>
              <a:t>I. Travel </a:t>
            </a:r>
            <a:r>
              <a:rPr lang="en" sz="3500" dirty="0">
                <a:latin typeface="Arial" panose="020B0604020202020204" pitchFamily="34" charset="0"/>
                <a:cs typeface="Arial" panose="020B0604020202020204" pitchFamily="34" charset="0"/>
              </a:rPr>
              <a:t>Time and Frequency  </a:t>
            </a:r>
          </a:p>
        </p:txBody>
      </p:sp>
      <p:sp>
        <p:nvSpPr>
          <p:cNvPr id="167" name="Shape 167"/>
          <p:cNvSpPr txBox="1">
            <a:spLocks noGrp="1"/>
          </p:cNvSpPr>
          <p:nvPr>
            <p:ph type="body" idx="1"/>
          </p:nvPr>
        </p:nvSpPr>
        <p:spPr>
          <a:xfrm>
            <a:off x="311700" y="1266325"/>
            <a:ext cx="6859662" cy="3302700"/>
          </a:xfrm>
          <a:prstGeom prst="rect">
            <a:avLst/>
          </a:prstGeom>
        </p:spPr>
        <p:txBody>
          <a:bodyPr lIns="91425" tIns="91425" rIns="91425" bIns="91425" anchor="t" anchorCtr="0">
            <a:noAutofit/>
          </a:bodyPr>
          <a:lstStyle/>
          <a:p>
            <a:pPr marL="514350" lvl="0" indent="-285750" rtl="0">
              <a:spcBef>
                <a:spcPts val="0"/>
              </a:spcBef>
              <a:buClr>
                <a:srgbClr val="000000"/>
              </a:buClr>
              <a:buSzPct val="120000"/>
              <a:buFont typeface="Arial" panose="020B0604020202020204" pitchFamily="34" charset="0"/>
              <a:buChar char="•"/>
            </a:pPr>
            <a:r>
              <a:rPr lang="en" sz="1400" dirty="0">
                <a:solidFill>
                  <a:srgbClr val="000000"/>
                </a:solidFill>
                <a:latin typeface="Arial" panose="020B0604020202020204" pitchFamily="34" charset="0"/>
                <a:ea typeface="Roboto"/>
                <a:cs typeface="Arial" panose="020B0604020202020204" pitchFamily="34" charset="0"/>
                <a:sym typeface="Roboto"/>
              </a:rPr>
              <a:t>The daily travel time is defined as the total duration spent by each passenger in the public transit </a:t>
            </a:r>
            <a:r>
              <a:rPr lang="en" sz="1400" dirty="0" smtClean="0">
                <a:solidFill>
                  <a:srgbClr val="000000"/>
                </a:solidFill>
                <a:latin typeface="Arial" panose="020B0604020202020204" pitchFamily="34" charset="0"/>
                <a:ea typeface="Roboto"/>
                <a:cs typeface="Arial" panose="020B0604020202020204" pitchFamily="34" charset="0"/>
                <a:sym typeface="Roboto"/>
              </a:rPr>
              <a:t>system</a:t>
            </a:r>
          </a:p>
          <a:p>
            <a:pPr marL="228600" lvl="0" indent="0" rtl="0">
              <a:spcBef>
                <a:spcPts val="0"/>
              </a:spcBef>
              <a:buClr>
                <a:srgbClr val="000000"/>
              </a:buClr>
              <a:buSzPct val="120000"/>
              <a:buNone/>
            </a:pPr>
            <a:endParaRPr lang="en" sz="1400" dirty="0">
              <a:solidFill>
                <a:srgbClr val="000000"/>
              </a:solidFill>
              <a:latin typeface="Arial" panose="020B0604020202020204" pitchFamily="34" charset="0"/>
              <a:ea typeface="Roboto"/>
              <a:cs typeface="Arial" panose="020B0604020202020204" pitchFamily="34" charset="0"/>
              <a:sym typeface="Roboto"/>
            </a:endParaRPr>
          </a:p>
          <a:p>
            <a:pPr marL="514350" lvl="0" indent="-285750" rtl="0">
              <a:spcBef>
                <a:spcPts val="0"/>
              </a:spcBef>
              <a:buClr>
                <a:srgbClr val="000000"/>
              </a:buClr>
              <a:buSzPct val="120000"/>
              <a:buFont typeface="Arial" panose="020B0604020202020204" pitchFamily="34" charset="0"/>
              <a:buChar char="•"/>
            </a:pPr>
            <a:r>
              <a:rPr lang="en" sz="1400" dirty="0">
                <a:solidFill>
                  <a:srgbClr val="000000"/>
                </a:solidFill>
                <a:latin typeface="Arial" panose="020B0604020202020204" pitchFamily="34" charset="0"/>
                <a:ea typeface="Roboto"/>
                <a:cs typeface="Arial" panose="020B0604020202020204" pitchFamily="34" charset="0"/>
                <a:sym typeface="Roboto"/>
              </a:rPr>
              <a:t> The daily riding frequency is defined as the number of transit records traveled by each passenger per day.</a:t>
            </a:r>
          </a:p>
          <a:p>
            <a:pPr lvl="0">
              <a:spcBef>
                <a:spcPts val="0"/>
              </a:spcBef>
              <a:buNone/>
            </a:pPr>
            <a:endParaRPr sz="1400" dirty="0">
              <a:solidFill>
                <a:srgbClr val="000000"/>
              </a:solidFill>
              <a:latin typeface="Arial" panose="020B0604020202020204" pitchFamily="34" charset="0"/>
              <a:ea typeface="Roboto"/>
              <a:cs typeface="Arial" panose="020B0604020202020204" pitchFamily="34" charset="0"/>
              <a:sym typeface="Roboto"/>
            </a:endParaRPr>
          </a:p>
        </p:txBody>
      </p:sp>
      <p:pic>
        <p:nvPicPr>
          <p:cNvPr id="168" name="Shape 168"/>
          <p:cNvPicPr preferRelativeResize="0"/>
          <p:nvPr/>
        </p:nvPicPr>
        <p:blipFill>
          <a:blip r:embed="rId3">
            <a:alphaModFix/>
          </a:blip>
          <a:stretch>
            <a:fillRect/>
          </a:stretch>
        </p:blipFill>
        <p:spPr>
          <a:xfrm>
            <a:off x="131969" y="2703125"/>
            <a:ext cx="7844149" cy="1865900"/>
          </a:xfrm>
          <a:prstGeom prst="rect">
            <a:avLst/>
          </a:prstGeom>
          <a:noFill/>
          <a:ln>
            <a:noFill/>
          </a:ln>
        </p:spPr>
      </p:pic>
    </p:spTree>
    <p:extLst>
      <p:ext uri="{BB962C8B-B14F-4D97-AF65-F5344CB8AC3E}">
        <p14:creationId xmlns:p14="http://schemas.microsoft.com/office/powerpoint/2010/main" val="786791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500" dirty="0">
                <a:latin typeface="Arial" panose="020B0604020202020204" pitchFamily="34" charset="0"/>
                <a:cs typeface="Arial" panose="020B0604020202020204" pitchFamily="34" charset="0"/>
              </a:rPr>
              <a:t>Travel Time and Frequency   </a:t>
            </a:r>
          </a:p>
        </p:txBody>
      </p:sp>
      <p:sp>
        <p:nvSpPr>
          <p:cNvPr id="174" name="Shape 174"/>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sz="1400" dirty="0" smtClean="0">
                <a:solidFill>
                  <a:srgbClr val="000000"/>
                </a:solidFill>
                <a:latin typeface="Arial" panose="020B0604020202020204" pitchFamily="34" charset="0"/>
                <a:ea typeface="Roboto"/>
                <a:cs typeface="Arial" panose="020B0604020202020204" pitchFamily="34" charset="0"/>
                <a:sym typeface="Roboto"/>
              </a:rPr>
              <a:t>A </a:t>
            </a:r>
            <a:r>
              <a:rPr lang="en" sz="1400" dirty="0">
                <a:solidFill>
                  <a:srgbClr val="000000"/>
                </a:solidFill>
                <a:latin typeface="Arial" panose="020B0604020202020204" pitchFamily="34" charset="0"/>
                <a:ea typeface="Roboto"/>
                <a:cs typeface="Arial" panose="020B0604020202020204" pitchFamily="34" charset="0"/>
                <a:sym typeface="Roboto"/>
              </a:rPr>
              <a:t>thief has to spend quite long time in the crowded buses, subways, or near the transit stations to find potential victims and better their crime moments </a:t>
            </a:r>
          </a:p>
          <a:p>
            <a:pPr lvl="0">
              <a:spcBef>
                <a:spcPts val="0"/>
              </a:spcBef>
              <a:buNone/>
            </a:pPr>
            <a:endParaRPr sz="1400" dirty="0">
              <a:latin typeface="Arial" panose="020B0604020202020204" pitchFamily="34" charset="0"/>
              <a:cs typeface="Arial" panose="020B0604020202020204" pitchFamily="34" charset="0"/>
            </a:endParaRPr>
          </a:p>
          <a:p>
            <a:pPr lvl="0">
              <a:spcBef>
                <a:spcPts val="0"/>
              </a:spcBef>
              <a:buNone/>
            </a:pPr>
            <a:endParaRPr sz="1400" dirty="0">
              <a:latin typeface="Arial" panose="020B0604020202020204" pitchFamily="34" charset="0"/>
              <a:cs typeface="Arial" panose="020B0604020202020204" pitchFamily="34" charset="0"/>
            </a:endParaRPr>
          </a:p>
          <a:p>
            <a:pPr lvl="0">
              <a:spcBef>
                <a:spcPts val="0"/>
              </a:spcBef>
              <a:buNone/>
            </a:pPr>
            <a:endParaRPr sz="1400" dirty="0">
              <a:latin typeface="Arial" panose="020B0604020202020204" pitchFamily="34" charset="0"/>
              <a:cs typeface="Arial" panose="020B0604020202020204" pitchFamily="34" charset="0"/>
            </a:endParaRPr>
          </a:p>
          <a:p>
            <a:pPr lvl="0">
              <a:spcBef>
                <a:spcPts val="0"/>
              </a:spcBef>
              <a:buNone/>
            </a:pPr>
            <a:endParaRPr sz="1400" dirty="0">
              <a:latin typeface="Arial" panose="020B0604020202020204" pitchFamily="34" charset="0"/>
              <a:cs typeface="Arial" panose="020B0604020202020204" pitchFamily="34" charset="0"/>
            </a:endParaRPr>
          </a:p>
          <a:p>
            <a:pPr lvl="0">
              <a:spcBef>
                <a:spcPts val="0"/>
              </a:spcBef>
              <a:buNone/>
            </a:pPr>
            <a:endParaRPr sz="1400" dirty="0">
              <a:latin typeface="Arial" panose="020B0604020202020204" pitchFamily="34" charset="0"/>
              <a:cs typeface="Arial" panose="020B0604020202020204" pitchFamily="34" charset="0"/>
            </a:endParaRPr>
          </a:p>
        </p:txBody>
      </p:sp>
      <p:pic>
        <p:nvPicPr>
          <p:cNvPr id="175" name="Shape 175"/>
          <p:cNvPicPr preferRelativeResize="0"/>
          <p:nvPr/>
        </p:nvPicPr>
        <p:blipFill>
          <a:blip r:embed="rId3">
            <a:alphaModFix/>
          </a:blip>
          <a:stretch>
            <a:fillRect/>
          </a:stretch>
        </p:blipFill>
        <p:spPr>
          <a:xfrm>
            <a:off x="311700" y="1869141"/>
            <a:ext cx="6839114" cy="2803712"/>
          </a:xfrm>
          <a:prstGeom prst="rect">
            <a:avLst/>
          </a:prstGeom>
          <a:noFill/>
          <a:ln>
            <a:noFill/>
          </a:ln>
        </p:spPr>
      </p:pic>
    </p:spTree>
    <p:extLst>
      <p:ext uri="{BB962C8B-B14F-4D97-AF65-F5344CB8AC3E}">
        <p14:creationId xmlns:p14="http://schemas.microsoft.com/office/powerpoint/2010/main" val="3045470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500" dirty="0" smtClean="0">
                <a:latin typeface="Arial" panose="020B0604020202020204" pitchFamily="34" charset="0"/>
                <a:cs typeface="Arial" panose="020B0604020202020204" pitchFamily="34" charset="0"/>
              </a:rPr>
              <a:t>II. Short </a:t>
            </a:r>
            <a:r>
              <a:rPr lang="en" sz="3500" dirty="0">
                <a:latin typeface="Arial" panose="020B0604020202020204" pitchFamily="34" charset="0"/>
                <a:cs typeface="Arial" panose="020B0604020202020204" pitchFamily="34" charset="0"/>
              </a:rPr>
              <a:t>Rides </a:t>
            </a:r>
          </a:p>
        </p:txBody>
      </p:sp>
      <p:sp>
        <p:nvSpPr>
          <p:cNvPr id="181" name="Shape 181"/>
          <p:cNvSpPr txBox="1">
            <a:spLocks noGrp="1"/>
          </p:cNvSpPr>
          <p:nvPr>
            <p:ph type="body" idx="1"/>
          </p:nvPr>
        </p:nvSpPr>
        <p:spPr>
          <a:xfrm>
            <a:off x="311700" y="1266175"/>
            <a:ext cx="7260354" cy="3302700"/>
          </a:xfrm>
          <a:prstGeom prst="rect">
            <a:avLst/>
          </a:prstGeom>
        </p:spPr>
        <p:txBody>
          <a:bodyPr lIns="91425" tIns="91425" rIns="91425" bIns="91425" anchor="t" anchorCtr="0">
            <a:noAutofit/>
          </a:bodyPr>
          <a:lstStyle/>
          <a:p>
            <a:pPr marL="457200" lvl="0" indent="-304800" rtl="0">
              <a:spcBef>
                <a:spcPts val="0"/>
              </a:spcBef>
              <a:buSzPct val="100000"/>
            </a:pPr>
            <a:r>
              <a:rPr lang="en" dirty="0">
                <a:latin typeface="Arial" panose="020B0604020202020204" pitchFamily="34" charset="0"/>
                <a:cs typeface="Arial" panose="020B0604020202020204" pitchFamily="34" charset="0"/>
              </a:rPr>
              <a:t>A short ride is a transit record </a:t>
            </a:r>
            <a:r>
              <a:rPr lang="en" i="1" dirty="0">
                <a:latin typeface="Arial" panose="020B0604020202020204" pitchFamily="34" charset="0"/>
                <a:cs typeface="Arial" panose="020B0604020202020204" pitchFamily="34" charset="0"/>
              </a:rPr>
              <a:t>tr</a:t>
            </a:r>
            <a:r>
              <a:rPr lang="en" dirty="0">
                <a:latin typeface="Arial" panose="020B0604020202020204" pitchFamily="34" charset="0"/>
                <a:cs typeface="Arial" panose="020B0604020202020204" pitchFamily="34" charset="0"/>
              </a:rPr>
              <a:t> with less than 3 stops.</a:t>
            </a:r>
            <a:r>
              <a:rPr lang="en" b="1" dirty="0">
                <a:latin typeface="Arial" panose="020B0604020202020204" pitchFamily="34" charset="0"/>
                <a:cs typeface="Arial" panose="020B0604020202020204" pitchFamily="34" charset="0"/>
              </a:rPr>
              <a:t> Regular passengers normally prefer fewer transfers in each trip.</a:t>
            </a:r>
          </a:p>
          <a:p>
            <a:pPr marL="457200" lvl="0" indent="-304800" rtl="0">
              <a:spcBef>
                <a:spcPts val="0"/>
              </a:spcBef>
              <a:buSzPct val="100000"/>
            </a:pPr>
            <a:r>
              <a:rPr lang="en" dirty="0">
                <a:latin typeface="Arial" panose="020B0604020202020204" pitchFamily="34" charset="0"/>
                <a:cs typeface="Arial" panose="020B0604020202020204" pitchFamily="34" charset="0"/>
              </a:rPr>
              <a:t>A thief (pickpocket)  travels between bus/subway stations in random ways without specific destinations. </a:t>
            </a:r>
          </a:p>
          <a:p>
            <a:pPr marL="457200" lvl="0" indent="-304800" rtl="0">
              <a:spcBef>
                <a:spcPts val="0"/>
              </a:spcBef>
              <a:buSzPct val="100000"/>
            </a:pPr>
            <a:r>
              <a:rPr lang="en" dirty="0">
                <a:latin typeface="Arial" panose="020B0604020202020204" pitchFamily="34" charset="0"/>
                <a:cs typeface="Arial" panose="020B0604020202020204" pitchFamily="34" charset="0"/>
              </a:rPr>
              <a:t>80% passengers finish their travels in 2 hours and within 2 transit records per day. </a:t>
            </a:r>
          </a:p>
          <a:p>
            <a:pPr marL="457200" lvl="0" indent="-304800" rtl="0">
              <a:spcBef>
                <a:spcPts val="0"/>
              </a:spcBef>
              <a:buSzPct val="100000"/>
            </a:pPr>
            <a:r>
              <a:rPr lang="en" dirty="0">
                <a:latin typeface="Arial" panose="020B0604020202020204" pitchFamily="34" charset="0"/>
                <a:cs typeface="Arial" panose="020B0604020202020204" pitchFamily="34" charset="0"/>
              </a:rPr>
              <a:t>In comparison, the identified thieves often spend more than 3 hours of daily travel time, and their daily riding frequency is also larger.</a:t>
            </a:r>
          </a:p>
        </p:txBody>
      </p:sp>
      <p:pic>
        <p:nvPicPr>
          <p:cNvPr id="182" name="Shape 182"/>
          <p:cNvPicPr preferRelativeResize="0"/>
          <p:nvPr/>
        </p:nvPicPr>
        <p:blipFill>
          <a:blip r:embed="rId3">
            <a:alphaModFix/>
          </a:blip>
          <a:stretch>
            <a:fillRect/>
          </a:stretch>
        </p:blipFill>
        <p:spPr>
          <a:xfrm>
            <a:off x="657546" y="2917524"/>
            <a:ext cx="6020655" cy="2225975"/>
          </a:xfrm>
          <a:prstGeom prst="rect">
            <a:avLst/>
          </a:prstGeom>
          <a:noFill/>
          <a:ln>
            <a:noFill/>
          </a:ln>
        </p:spPr>
      </p:pic>
    </p:spTree>
    <p:extLst>
      <p:ext uri="{BB962C8B-B14F-4D97-AF65-F5344CB8AC3E}">
        <p14:creationId xmlns:p14="http://schemas.microsoft.com/office/powerpoint/2010/main" val="922144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500" dirty="0" smtClean="0">
                <a:latin typeface="Arial" panose="020B0604020202020204" pitchFamily="34" charset="0"/>
                <a:cs typeface="Arial" panose="020B0604020202020204" pitchFamily="34" charset="0"/>
              </a:rPr>
              <a:t>III. </a:t>
            </a:r>
            <a:r>
              <a:rPr lang="en" sz="3500" dirty="0" smtClean="0">
                <a:latin typeface="Arial" panose="020B0604020202020204" pitchFamily="34" charset="0"/>
                <a:cs typeface="Arial" panose="020B0604020202020204" pitchFamily="34" charset="0"/>
              </a:rPr>
              <a:t>Functional </a:t>
            </a:r>
            <a:r>
              <a:rPr lang="en" sz="3500" dirty="0">
                <a:latin typeface="Arial" panose="020B0604020202020204" pitchFamily="34" charset="0"/>
                <a:cs typeface="Arial" panose="020B0604020202020204" pitchFamily="34" charset="0"/>
              </a:rPr>
              <a:t>Transaction  </a:t>
            </a:r>
          </a:p>
        </p:txBody>
      </p:sp>
      <p:sp>
        <p:nvSpPr>
          <p:cNvPr id="188" name="Shape 188"/>
          <p:cNvSpPr txBox="1">
            <a:spLocks noGrp="1"/>
          </p:cNvSpPr>
          <p:nvPr>
            <p:ph type="body" idx="1"/>
          </p:nvPr>
        </p:nvSpPr>
        <p:spPr>
          <a:xfrm>
            <a:off x="497110" y="1647631"/>
            <a:ext cx="3139217" cy="432197"/>
          </a:xfrm>
          <a:prstGeom prst="rect">
            <a:avLst/>
          </a:prstGeom>
        </p:spPr>
        <p:txBody>
          <a:bodyPr lIns="91425" tIns="91425" rIns="91425" bIns="91425" anchor="t" anchorCtr="0">
            <a:noAutofit/>
          </a:bodyPr>
          <a:lstStyle/>
          <a:p>
            <a:pPr marL="457200" lvl="0" indent="-228600" rtl="0">
              <a:spcBef>
                <a:spcPts val="0"/>
              </a:spcBef>
            </a:pPr>
            <a:endParaRPr lang="en" sz="1400" dirty="0" smtClean="0">
              <a:latin typeface="Arial" panose="020B0604020202020204" pitchFamily="34" charset="0"/>
              <a:cs typeface="Arial" panose="020B0604020202020204" pitchFamily="34" charset="0"/>
            </a:endParaRPr>
          </a:p>
          <a:p>
            <a:pPr marL="228600" lvl="0" indent="0" rtl="0">
              <a:spcBef>
                <a:spcPts val="0"/>
              </a:spcBef>
              <a:buNone/>
            </a:pPr>
            <a:r>
              <a:rPr lang="en" sz="1400" dirty="0" smtClean="0">
                <a:latin typeface="Arial" panose="020B0604020202020204" pitchFamily="34" charset="0"/>
                <a:cs typeface="Arial" panose="020B0604020202020204" pitchFamily="34" charset="0"/>
              </a:rPr>
              <a:t>. </a:t>
            </a:r>
          </a:p>
          <a:p>
            <a:pPr marL="457200" lvl="0" indent="-228600" rtl="0">
              <a:spcBef>
                <a:spcPts val="0"/>
              </a:spcBef>
            </a:pPr>
            <a:endParaRPr lang="en" sz="1400" dirty="0" smtClean="0">
              <a:latin typeface="Arial" panose="020B0604020202020204" pitchFamily="34" charset="0"/>
              <a:cs typeface="Arial" panose="020B0604020202020204" pitchFamily="34" charset="0"/>
            </a:endParaRPr>
          </a:p>
          <a:p>
            <a:pPr marL="457200" lvl="0" indent="-228600" rtl="0">
              <a:spcBef>
                <a:spcPts val="0"/>
              </a:spcBef>
            </a:pPr>
            <a:endParaRPr lang="en" sz="1400" dirty="0">
              <a:latin typeface="Arial" panose="020B0604020202020204" pitchFamily="34" charset="0"/>
              <a:cs typeface="Arial" panose="020B0604020202020204" pitchFamily="34" charset="0"/>
            </a:endParaRPr>
          </a:p>
          <a:p>
            <a:pPr marL="457200" lvl="0" indent="-228600" rtl="0">
              <a:spcBef>
                <a:spcPts val="0"/>
              </a:spcBef>
            </a:pPr>
            <a:endParaRPr lang="en" sz="1400" dirty="0" smtClean="0">
              <a:latin typeface="Arial" panose="020B0604020202020204" pitchFamily="34" charset="0"/>
              <a:cs typeface="Arial" panose="020B0604020202020204" pitchFamily="34" charset="0"/>
            </a:endParaRPr>
          </a:p>
          <a:p>
            <a:pPr marL="457200" lvl="0" indent="-228600" rtl="0">
              <a:spcBef>
                <a:spcPts val="0"/>
              </a:spcBef>
            </a:pPr>
            <a:endParaRPr lang="en" sz="1400" dirty="0">
              <a:latin typeface="Arial" panose="020B0604020202020204" pitchFamily="34" charset="0"/>
              <a:cs typeface="Arial" panose="020B0604020202020204" pitchFamily="34" charset="0"/>
            </a:endParaRPr>
          </a:p>
          <a:p>
            <a:pPr marL="457200" lvl="0" indent="-228600" rtl="0">
              <a:spcBef>
                <a:spcPts val="0"/>
              </a:spcBef>
            </a:pPr>
            <a:endParaRPr lang="en" sz="1400" dirty="0" smtClean="0">
              <a:latin typeface="Arial" panose="020B0604020202020204" pitchFamily="34" charset="0"/>
              <a:cs typeface="Arial" panose="020B0604020202020204" pitchFamily="34" charset="0"/>
            </a:endParaRPr>
          </a:p>
          <a:p>
            <a:pPr marL="457200" lvl="0" indent="-228600" rtl="0">
              <a:spcBef>
                <a:spcPts val="0"/>
              </a:spcBef>
            </a:pPr>
            <a:endParaRPr lang="en" sz="1400" dirty="0">
              <a:latin typeface="Arial" panose="020B0604020202020204" pitchFamily="34" charset="0"/>
              <a:cs typeface="Arial" panose="020B0604020202020204" pitchFamily="34" charset="0"/>
            </a:endParaRPr>
          </a:p>
          <a:p>
            <a:pPr marL="457200" lvl="0" indent="-228600" rtl="0">
              <a:spcBef>
                <a:spcPts val="0"/>
              </a:spcBef>
            </a:pPr>
            <a:endParaRPr lang="en" sz="1400" dirty="0">
              <a:latin typeface="Arial" panose="020B0604020202020204" pitchFamily="34" charset="0"/>
              <a:cs typeface="Arial" panose="020B0604020202020204" pitchFamily="34" charset="0"/>
            </a:endParaRPr>
          </a:p>
          <a:p>
            <a:pPr marL="457200" lvl="0" indent="0" rtl="0">
              <a:spcBef>
                <a:spcPts val="0"/>
              </a:spcBef>
              <a:buNone/>
            </a:pPr>
            <a:endParaRPr sz="14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p:txBody>
          <a:bodyPr/>
          <a:lstStyle/>
          <a:p>
            <a:endParaRPr lang="en-US" dirty="0" smtClean="0"/>
          </a:p>
          <a:p>
            <a:endParaRPr lang="en-US" dirty="0"/>
          </a:p>
        </p:txBody>
      </p:sp>
      <p:sp>
        <p:nvSpPr>
          <p:cNvPr id="7" name="Text Placeholder 6"/>
          <p:cNvSpPr>
            <a:spLocks noGrp="1"/>
          </p:cNvSpPr>
          <p:nvPr>
            <p:ph type="body" sz="quarter" idx="3"/>
          </p:nvPr>
        </p:nvSpPr>
        <p:spPr>
          <a:xfrm>
            <a:off x="447799" y="1452649"/>
            <a:ext cx="3139214" cy="432197"/>
          </a:xfrm>
        </p:spPr>
        <p:txBody>
          <a:bodyPr/>
          <a:lstStyle/>
          <a:p>
            <a:r>
              <a:rPr lang="en-US" dirty="0" smtClean="0"/>
              <a:t>Regular Passengers </a:t>
            </a:r>
            <a:endParaRPr lang="en-US" dirty="0"/>
          </a:p>
        </p:txBody>
      </p:sp>
      <p:pic>
        <p:nvPicPr>
          <p:cNvPr id="1026" name="Picture 2" descr="C:\Users\netienne\AppData\Local\Microsoft\Windows\Temporary Internet Files\Content.IE5\F11UW3D0\large-Small-House-0-5499[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920" y="2437279"/>
            <a:ext cx="1490096" cy="12472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etienne\AppData\Local\Microsoft\Windows\Temporary Internet Files\Content.IE5\D67H6YEZ\g04125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5016" y="2514935"/>
            <a:ext cx="1411311" cy="1247215"/>
          </a:xfrm>
          <a:prstGeom prst="rect">
            <a:avLst/>
          </a:prstGeom>
          <a:noFill/>
          <a:extLst>
            <a:ext uri="{909E8E84-426E-40DD-AFC4-6F175D3DCCD1}">
              <a14:hiddenFill xmlns:a14="http://schemas.microsoft.com/office/drawing/2010/main">
                <a:solidFill>
                  <a:srgbClr val="FFFFFF"/>
                </a:solidFill>
              </a14:hiddenFill>
            </a:ext>
          </a:extLst>
        </p:spPr>
      </p:pic>
      <p:sp>
        <p:nvSpPr>
          <p:cNvPr id="13" name="Shape 188"/>
          <p:cNvSpPr txBox="1">
            <a:spLocks/>
          </p:cNvSpPr>
          <p:nvPr/>
        </p:nvSpPr>
        <p:spPr>
          <a:xfrm>
            <a:off x="3722163" y="1524367"/>
            <a:ext cx="3139217" cy="432197"/>
          </a:xfrm>
          <a:prstGeom prst="rect">
            <a:avLst/>
          </a:prstGeom>
        </p:spPr>
        <p:txBody>
          <a:bodyPr vert="horz" lIns="91425" tIns="91425" rIns="91425" bIns="91425" rtlCol="0" anchor="t" anchorCtr="0">
            <a:noAutofit/>
          </a:bodyPr>
          <a:lstStyle>
            <a:lvl1pPr marL="0" indent="0" algn="l" defTabSz="342900" rtl="0" eaLnBrk="1" latinLnBrk="0" hangingPunct="1">
              <a:spcBef>
                <a:spcPts val="750"/>
              </a:spcBef>
              <a:spcAft>
                <a:spcPts val="0"/>
              </a:spcAft>
              <a:buClr>
                <a:schemeClr val="accent1"/>
              </a:buClr>
              <a:buSzPct val="80000"/>
              <a:buFont typeface="Wingdings 3" charset="2"/>
              <a:buNone/>
              <a:defRPr sz="1800" b="0" kern="1200">
                <a:solidFill>
                  <a:schemeClr val="tx1">
                    <a:lumMod val="75000"/>
                    <a:lumOff val="25000"/>
                  </a:schemeClr>
                </a:solidFill>
                <a:latin typeface="+mn-lt"/>
                <a:ea typeface="+mn-ea"/>
                <a:cs typeface="+mn-cs"/>
              </a:defRPr>
            </a:lvl1pPr>
            <a:lvl2pPr marL="342900" indent="0" algn="l" defTabSz="342900" rtl="0" eaLnBrk="1" latinLnBrk="0" hangingPunct="1">
              <a:spcBef>
                <a:spcPts val="750"/>
              </a:spcBef>
              <a:spcAft>
                <a:spcPts val="0"/>
              </a:spcAft>
              <a:buClr>
                <a:schemeClr val="accent1"/>
              </a:buClr>
              <a:buSzPct val="80000"/>
              <a:buFont typeface="Wingdings 3" charset="2"/>
              <a:buNone/>
              <a:defRPr sz="1500" b="1" kern="1200">
                <a:solidFill>
                  <a:schemeClr val="tx1">
                    <a:lumMod val="75000"/>
                    <a:lumOff val="25000"/>
                  </a:schemeClr>
                </a:solidFill>
                <a:latin typeface="+mn-lt"/>
                <a:ea typeface="+mn-ea"/>
                <a:cs typeface="+mn-cs"/>
              </a:defRPr>
            </a:lvl2pPr>
            <a:lvl3pPr marL="685800" indent="0" algn="l" defTabSz="342900" rtl="0" eaLnBrk="1" latinLnBrk="0" hangingPunct="1">
              <a:spcBef>
                <a:spcPts val="750"/>
              </a:spcBef>
              <a:spcAft>
                <a:spcPts val="0"/>
              </a:spcAft>
              <a:buClr>
                <a:schemeClr val="accent1"/>
              </a:buClr>
              <a:buSzPct val="80000"/>
              <a:buFont typeface="Wingdings 3" charset="2"/>
              <a:buNone/>
              <a:defRPr sz="1350" b="1" kern="1200">
                <a:solidFill>
                  <a:schemeClr val="tx1">
                    <a:lumMod val="75000"/>
                    <a:lumOff val="25000"/>
                  </a:schemeClr>
                </a:solidFill>
                <a:latin typeface="+mn-lt"/>
                <a:ea typeface="+mn-ea"/>
                <a:cs typeface="+mn-cs"/>
              </a:defRPr>
            </a:lvl3pPr>
            <a:lvl4pPr marL="1028700" indent="0" algn="l" defTabSz="342900" rtl="0" eaLnBrk="1" latinLnBrk="0" hangingPunct="1">
              <a:spcBef>
                <a:spcPts val="750"/>
              </a:spcBef>
              <a:spcAft>
                <a:spcPts val="0"/>
              </a:spcAft>
              <a:buClr>
                <a:schemeClr val="accent1"/>
              </a:buClr>
              <a:buSzPct val="80000"/>
              <a:buFont typeface="Wingdings 3" charset="2"/>
              <a:buNone/>
              <a:defRPr sz="1200" b="1" kern="1200">
                <a:solidFill>
                  <a:schemeClr val="tx1">
                    <a:lumMod val="75000"/>
                    <a:lumOff val="25000"/>
                  </a:schemeClr>
                </a:solidFill>
                <a:latin typeface="+mn-lt"/>
                <a:ea typeface="+mn-ea"/>
                <a:cs typeface="+mn-cs"/>
              </a:defRPr>
            </a:lvl4pPr>
            <a:lvl5pPr marL="1371600" indent="0" algn="l" defTabSz="342900" rtl="0" eaLnBrk="1" latinLnBrk="0" hangingPunct="1">
              <a:spcBef>
                <a:spcPts val="750"/>
              </a:spcBef>
              <a:spcAft>
                <a:spcPts val="0"/>
              </a:spcAft>
              <a:buClr>
                <a:schemeClr val="accent1"/>
              </a:buClr>
              <a:buSzPct val="80000"/>
              <a:buFont typeface="Wingdings 3" charset="2"/>
              <a:buNone/>
              <a:defRPr sz="1200" b="1" kern="1200">
                <a:solidFill>
                  <a:schemeClr val="tx1">
                    <a:lumMod val="75000"/>
                    <a:lumOff val="25000"/>
                  </a:schemeClr>
                </a:solidFill>
                <a:latin typeface="+mn-lt"/>
                <a:ea typeface="+mn-ea"/>
                <a:cs typeface="+mn-cs"/>
              </a:defRPr>
            </a:lvl5pPr>
            <a:lvl6pPr marL="1714500" indent="0" algn="l" defTabSz="342900" rtl="0" eaLnBrk="1" latinLnBrk="0" hangingPunct="1">
              <a:spcBef>
                <a:spcPts val="750"/>
              </a:spcBef>
              <a:spcAft>
                <a:spcPts val="0"/>
              </a:spcAft>
              <a:buClr>
                <a:schemeClr val="accent1"/>
              </a:buClr>
              <a:buSzPct val="80000"/>
              <a:buFont typeface="Wingdings 3" charset="2"/>
              <a:buNone/>
              <a:defRPr sz="1200" b="1" kern="1200">
                <a:solidFill>
                  <a:schemeClr val="tx1">
                    <a:lumMod val="75000"/>
                    <a:lumOff val="25000"/>
                  </a:schemeClr>
                </a:solidFill>
                <a:latin typeface="+mn-lt"/>
                <a:ea typeface="+mn-ea"/>
                <a:cs typeface="+mn-cs"/>
              </a:defRPr>
            </a:lvl6pPr>
            <a:lvl7pPr marL="2057400" indent="0" algn="l" defTabSz="342900" rtl="0" eaLnBrk="1" latinLnBrk="0" hangingPunct="1">
              <a:spcBef>
                <a:spcPts val="750"/>
              </a:spcBef>
              <a:spcAft>
                <a:spcPts val="0"/>
              </a:spcAft>
              <a:buClr>
                <a:schemeClr val="accent1"/>
              </a:buClr>
              <a:buSzPct val="80000"/>
              <a:buFont typeface="Wingdings 3" charset="2"/>
              <a:buNone/>
              <a:defRPr sz="1200" b="1" kern="1200">
                <a:solidFill>
                  <a:schemeClr val="tx1">
                    <a:lumMod val="75000"/>
                    <a:lumOff val="25000"/>
                  </a:schemeClr>
                </a:solidFill>
                <a:latin typeface="+mn-lt"/>
                <a:ea typeface="+mn-ea"/>
                <a:cs typeface="+mn-cs"/>
              </a:defRPr>
            </a:lvl7pPr>
            <a:lvl8pPr marL="2400300" indent="0" algn="l" defTabSz="342900" rtl="0" eaLnBrk="1" latinLnBrk="0" hangingPunct="1">
              <a:spcBef>
                <a:spcPts val="750"/>
              </a:spcBef>
              <a:spcAft>
                <a:spcPts val="0"/>
              </a:spcAft>
              <a:buClr>
                <a:schemeClr val="accent1"/>
              </a:buClr>
              <a:buSzPct val="80000"/>
              <a:buFont typeface="Wingdings 3" charset="2"/>
              <a:buNone/>
              <a:defRPr sz="1200" b="1" kern="1200">
                <a:solidFill>
                  <a:schemeClr val="tx1">
                    <a:lumMod val="75000"/>
                    <a:lumOff val="25000"/>
                  </a:schemeClr>
                </a:solidFill>
                <a:latin typeface="+mn-lt"/>
                <a:ea typeface="+mn-ea"/>
                <a:cs typeface="+mn-cs"/>
              </a:defRPr>
            </a:lvl8pPr>
            <a:lvl9pPr marL="2743200" indent="0" algn="l" defTabSz="342900" rtl="0" eaLnBrk="1" latinLnBrk="0" hangingPunct="1">
              <a:spcBef>
                <a:spcPts val="750"/>
              </a:spcBef>
              <a:spcAft>
                <a:spcPts val="0"/>
              </a:spcAft>
              <a:buClr>
                <a:schemeClr val="accent1"/>
              </a:buClr>
              <a:buSzPct val="80000"/>
              <a:buFont typeface="Wingdings 3" charset="2"/>
              <a:buNone/>
              <a:defRPr sz="1200" b="1" kern="1200">
                <a:solidFill>
                  <a:schemeClr val="tx1">
                    <a:lumMod val="75000"/>
                    <a:lumOff val="25000"/>
                  </a:schemeClr>
                </a:solidFill>
                <a:latin typeface="+mn-lt"/>
                <a:ea typeface="+mn-ea"/>
                <a:cs typeface="+mn-cs"/>
              </a:defRPr>
            </a:lvl9pPr>
          </a:lstStyle>
          <a:p>
            <a:pPr marL="457200" indent="-228600">
              <a:spcBef>
                <a:spcPts val="0"/>
              </a:spcBef>
              <a:buClr>
                <a:srgbClr val="90C226"/>
              </a:buClr>
            </a:pPr>
            <a:r>
              <a:rPr lang="en" dirty="0" smtClean="0">
                <a:solidFill>
                  <a:prstClr val="black">
                    <a:lumMod val="75000"/>
                    <a:lumOff val="25000"/>
                  </a:prstClr>
                </a:solidFill>
                <a:latin typeface="Arial" panose="020B0604020202020204" pitchFamily="34" charset="0"/>
                <a:cs typeface="Arial" panose="020B0604020202020204" pitchFamily="34" charset="0"/>
                <a:sym typeface="Arial"/>
              </a:rPr>
              <a:t>Suspects</a:t>
            </a:r>
            <a:r>
              <a:rPr lang="en" sz="1400" dirty="0" smtClean="0">
                <a:solidFill>
                  <a:prstClr val="black">
                    <a:lumMod val="75000"/>
                    <a:lumOff val="25000"/>
                  </a:prstClr>
                </a:solidFill>
                <a:latin typeface="Arial" panose="020B0604020202020204" pitchFamily="34" charset="0"/>
                <a:cs typeface="Arial" panose="020B0604020202020204" pitchFamily="34" charset="0"/>
                <a:sym typeface="Arial"/>
              </a:rPr>
              <a:t> </a:t>
            </a:r>
          </a:p>
          <a:p>
            <a:pPr marL="228600">
              <a:spcBef>
                <a:spcPts val="0"/>
              </a:spcBef>
              <a:buClr>
                <a:srgbClr val="90C226"/>
              </a:buClr>
            </a:pPr>
            <a:r>
              <a:rPr lang="en" sz="1400" dirty="0" smtClean="0">
                <a:solidFill>
                  <a:prstClr val="black">
                    <a:lumMod val="75000"/>
                    <a:lumOff val="25000"/>
                  </a:prstClr>
                </a:solidFill>
                <a:latin typeface="Arial" panose="020B0604020202020204" pitchFamily="34" charset="0"/>
                <a:cs typeface="Arial" panose="020B0604020202020204" pitchFamily="34" charset="0"/>
                <a:sym typeface="Arial"/>
              </a:rPr>
              <a:t>. </a:t>
            </a:r>
          </a:p>
          <a:p>
            <a:pPr marL="457200" indent="-228600">
              <a:spcBef>
                <a:spcPts val="0"/>
              </a:spcBef>
              <a:buClr>
                <a:srgbClr val="90C226"/>
              </a:buClr>
            </a:pPr>
            <a:endParaRPr lang="en" sz="1400" dirty="0" smtClean="0">
              <a:solidFill>
                <a:prstClr val="black">
                  <a:lumMod val="75000"/>
                  <a:lumOff val="25000"/>
                </a:prstClr>
              </a:solidFill>
              <a:latin typeface="Arial" panose="020B0604020202020204" pitchFamily="34" charset="0"/>
              <a:cs typeface="Arial" panose="020B0604020202020204" pitchFamily="34" charset="0"/>
              <a:sym typeface="Arial"/>
            </a:endParaRPr>
          </a:p>
          <a:p>
            <a:pPr marL="457200" indent="-228600">
              <a:spcBef>
                <a:spcPts val="0"/>
              </a:spcBef>
              <a:buClr>
                <a:srgbClr val="90C226"/>
              </a:buClr>
            </a:pPr>
            <a:endParaRPr lang="en" sz="1400" dirty="0" smtClean="0">
              <a:solidFill>
                <a:prstClr val="black">
                  <a:lumMod val="75000"/>
                  <a:lumOff val="25000"/>
                </a:prstClr>
              </a:solidFill>
              <a:latin typeface="Arial" panose="020B0604020202020204" pitchFamily="34" charset="0"/>
              <a:cs typeface="Arial" panose="020B0604020202020204" pitchFamily="34" charset="0"/>
              <a:sym typeface="Arial"/>
            </a:endParaRPr>
          </a:p>
          <a:p>
            <a:pPr marL="457200" indent="-228600">
              <a:spcBef>
                <a:spcPts val="0"/>
              </a:spcBef>
              <a:buClr>
                <a:srgbClr val="90C226"/>
              </a:buClr>
            </a:pPr>
            <a:endParaRPr lang="en" sz="1400" dirty="0" smtClean="0">
              <a:solidFill>
                <a:prstClr val="black">
                  <a:lumMod val="75000"/>
                  <a:lumOff val="25000"/>
                </a:prstClr>
              </a:solidFill>
              <a:latin typeface="Arial" panose="020B0604020202020204" pitchFamily="34" charset="0"/>
              <a:cs typeface="Arial" panose="020B0604020202020204" pitchFamily="34" charset="0"/>
              <a:sym typeface="Arial"/>
            </a:endParaRPr>
          </a:p>
          <a:p>
            <a:pPr marL="457200" indent="-228600">
              <a:spcBef>
                <a:spcPts val="0"/>
              </a:spcBef>
              <a:buClr>
                <a:srgbClr val="90C226"/>
              </a:buClr>
            </a:pPr>
            <a:endParaRPr lang="en" sz="1400" dirty="0" smtClean="0">
              <a:solidFill>
                <a:prstClr val="black">
                  <a:lumMod val="75000"/>
                  <a:lumOff val="25000"/>
                </a:prstClr>
              </a:solidFill>
              <a:latin typeface="Arial" panose="020B0604020202020204" pitchFamily="34" charset="0"/>
              <a:cs typeface="Arial" panose="020B0604020202020204" pitchFamily="34" charset="0"/>
              <a:sym typeface="Arial"/>
            </a:endParaRPr>
          </a:p>
          <a:p>
            <a:pPr marL="457200" indent="-228600">
              <a:spcBef>
                <a:spcPts val="0"/>
              </a:spcBef>
              <a:buClr>
                <a:srgbClr val="90C226"/>
              </a:buClr>
            </a:pPr>
            <a:endParaRPr lang="en" sz="1400" dirty="0" smtClean="0">
              <a:solidFill>
                <a:prstClr val="black">
                  <a:lumMod val="75000"/>
                  <a:lumOff val="25000"/>
                </a:prstClr>
              </a:solidFill>
              <a:latin typeface="Arial" panose="020B0604020202020204" pitchFamily="34" charset="0"/>
              <a:cs typeface="Arial" panose="020B0604020202020204" pitchFamily="34" charset="0"/>
              <a:sym typeface="Arial"/>
            </a:endParaRPr>
          </a:p>
          <a:p>
            <a:pPr marL="457200" indent="-228600">
              <a:spcBef>
                <a:spcPts val="0"/>
              </a:spcBef>
              <a:buClr>
                <a:srgbClr val="90C226"/>
              </a:buClr>
            </a:pPr>
            <a:endParaRPr lang="en" sz="1400" dirty="0" smtClean="0">
              <a:solidFill>
                <a:prstClr val="black">
                  <a:lumMod val="75000"/>
                  <a:lumOff val="25000"/>
                </a:prstClr>
              </a:solidFill>
              <a:latin typeface="Arial" panose="020B0604020202020204" pitchFamily="34" charset="0"/>
              <a:cs typeface="Arial" panose="020B0604020202020204" pitchFamily="34" charset="0"/>
              <a:sym typeface="Arial"/>
            </a:endParaRPr>
          </a:p>
          <a:p>
            <a:pPr marL="457200" indent="-228600">
              <a:spcBef>
                <a:spcPts val="0"/>
              </a:spcBef>
              <a:buClr>
                <a:srgbClr val="90C226"/>
              </a:buClr>
            </a:pPr>
            <a:endParaRPr lang="en" sz="1400" dirty="0" smtClean="0">
              <a:solidFill>
                <a:prstClr val="black">
                  <a:lumMod val="75000"/>
                  <a:lumOff val="25000"/>
                </a:prstClr>
              </a:solidFill>
              <a:latin typeface="Arial" panose="020B0604020202020204" pitchFamily="34" charset="0"/>
              <a:cs typeface="Arial" panose="020B0604020202020204" pitchFamily="34" charset="0"/>
              <a:sym typeface="Arial"/>
            </a:endParaRPr>
          </a:p>
          <a:p>
            <a:pPr marL="457200">
              <a:spcBef>
                <a:spcPts val="0"/>
              </a:spcBef>
              <a:buClr>
                <a:srgbClr val="90C226"/>
              </a:buClr>
            </a:pPr>
            <a:endParaRPr lang="en" sz="1400" dirty="0">
              <a:solidFill>
                <a:prstClr val="black">
                  <a:lumMod val="75000"/>
                  <a:lumOff val="25000"/>
                </a:prstClr>
              </a:solidFill>
              <a:latin typeface="Arial" panose="020B0604020202020204" pitchFamily="34" charset="0"/>
              <a:cs typeface="Arial" panose="020B0604020202020204" pitchFamily="34" charset="0"/>
              <a:sym typeface="Arial"/>
            </a:endParaRPr>
          </a:p>
        </p:txBody>
      </p:sp>
      <p:cxnSp>
        <p:nvCxnSpPr>
          <p:cNvPr id="10" name="Elbow Connector 9"/>
          <p:cNvCxnSpPr>
            <a:stCxn id="1026" idx="2"/>
            <a:endCxn id="1027" idx="2"/>
          </p:cNvCxnSpPr>
          <p:nvPr/>
        </p:nvCxnSpPr>
        <p:spPr>
          <a:xfrm rot="16200000" flipH="1">
            <a:off x="2166492" y="2997970"/>
            <a:ext cx="77656" cy="1450704"/>
          </a:xfrm>
          <a:prstGeom prst="bentConnector3">
            <a:avLst>
              <a:gd name="adj1" fmla="val 394375"/>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endCxn id="1026" idx="0"/>
          </p:cNvCxnSpPr>
          <p:nvPr/>
        </p:nvCxnSpPr>
        <p:spPr>
          <a:xfrm rot="10800000">
            <a:off x="1479969" y="2437279"/>
            <a:ext cx="1450707" cy="2"/>
          </a:xfrm>
          <a:prstGeom prst="bentConnector4">
            <a:avLst>
              <a:gd name="adj1" fmla="val 24321"/>
              <a:gd name="adj2" fmla="val 11430100000"/>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netienne\AppData\Local\Microsoft\Windows\Temporary Internet Files\Content.IE5\AWK46D2M\tropical_paradise_with_sailboat_on_the_ocean_and_palm_tree_sandals_and_beach_chair_0515-0910-0102-5221_SMU[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6184" y="2514935"/>
            <a:ext cx="914400" cy="9112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netienne\AppData\Local\Microsoft\Windows\Temporary Internet Files\Content.IE5\D67H6YEZ\g041259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2529" y="2556835"/>
            <a:ext cx="1140738" cy="100810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etienne\AppData\Local\Microsoft\Windows\Temporary Internet Files\Content.IE5\CQPSPKZZ\airport[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3771" y="2696135"/>
            <a:ext cx="1597617" cy="8269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netienne\AppData\Local\Microsoft\Windows\Temporary Internet Files\Content.IE5\F11UW3D0\large-Small-House-0-5499[1].gif"/>
          <p:cNvPicPr>
            <a:picLocks noGrp="1" noChangeAspect="1" noChangeArrowheads="1"/>
          </p:cNvPicPr>
          <p:nvPr>
            <p:ph sz="quarter" idx="4"/>
          </p:nvPr>
        </p:nvPicPr>
        <p:blipFill>
          <a:blip r:embed="rId8" cstate="print">
            <a:extLst>
              <a:ext uri="{28A0092B-C50C-407E-A947-70E740481C1C}">
                <a14:useLocalDpi xmlns:a14="http://schemas.microsoft.com/office/drawing/2010/main" val="0"/>
              </a:ext>
            </a:extLst>
          </a:blip>
          <a:srcRect/>
          <a:stretch>
            <a:fillRect/>
          </a:stretch>
        </p:blipFill>
        <p:spPr bwMode="auto">
          <a:xfrm>
            <a:off x="5224534" y="3762150"/>
            <a:ext cx="988005" cy="829924"/>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a:stCxn id="1028" idx="2"/>
          </p:cNvCxnSpPr>
          <p:nvPr/>
        </p:nvCxnSpPr>
        <p:spPr>
          <a:xfrm>
            <a:off x="4363384" y="3426160"/>
            <a:ext cx="928387" cy="601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a:off x="4820584" y="2743200"/>
            <a:ext cx="390151" cy="121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0" name="Straight Connector 1029"/>
          <p:cNvCxnSpPr/>
          <p:nvPr/>
        </p:nvCxnSpPr>
        <p:spPr>
          <a:xfrm>
            <a:off x="4820584" y="2556835"/>
            <a:ext cx="1472640" cy="246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2" name="Straight Connector 1031"/>
          <p:cNvCxnSpPr/>
          <p:nvPr/>
        </p:nvCxnSpPr>
        <p:spPr>
          <a:xfrm flipH="1">
            <a:off x="4820584" y="3254188"/>
            <a:ext cx="2556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4" name="Straight Connector 1033"/>
          <p:cNvCxnSpPr/>
          <p:nvPr/>
        </p:nvCxnSpPr>
        <p:spPr>
          <a:xfrm>
            <a:off x="4820584" y="3426160"/>
            <a:ext cx="13331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6" name="Straight Connector 1035"/>
          <p:cNvCxnSpPr>
            <a:stCxn id="1029" idx="2"/>
          </p:cNvCxnSpPr>
          <p:nvPr/>
        </p:nvCxnSpPr>
        <p:spPr>
          <a:xfrm flipH="1">
            <a:off x="6153771" y="3523037"/>
            <a:ext cx="798809" cy="726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a:stCxn id="21" idx="2"/>
          </p:cNvCxnSpPr>
          <p:nvPr/>
        </p:nvCxnSpPr>
        <p:spPr>
          <a:xfrm>
            <a:off x="5522898" y="3564937"/>
            <a:ext cx="34006" cy="3212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389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47918" y="10274"/>
            <a:ext cx="6468529" cy="958850"/>
          </a:xfrm>
          <a:prstGeom prst="rect">
            <a:avLst/>
          </a:prstGeom>
        </p:spPr>
        <p:txBody>
          <a:bodyPr lIns="91425" tIns="91425" rIns="91425" bIns="91425" anchor="t" anchorCtr="0">
            <a:noAutofit/>
          </a:bodyPr>
          <a:lstStyle/>
          <a:p>
            <a:pPr lvl="0">
              <a:spcBef>
                <a:spcPts val="0"/>
              </a:spcBef>
              <a:buNone/>
            </a:pPr>
            <a:r>
              <a:rPr lang="en" sz="3500" dirty="0" smtClean="0">
                <a:latin typeface="Arial" panose="020B0604020202020204" pitchFamily="34" charset="0"/>
                <a:cs typeface="Arial" panose="020B0604020202020204" pitchFamily="34" charset="0"/>
              </a:rPr>
              <a:t>IV. Frequently </a:t>
            </a:r>
            <a:r>
              <a:rPr lang="en" sz="3500" dirty="0">
                <a:latin typeface="Arial" panose="020B0604020202020204" pitchFamily="34" charset="0"/>
                <a:cs typeface="Arial" panose="020B0604020202020204" pitchFamily="34" charset="0"/>
              </a:rPr>
              <a:t>Visited Regions </a:t>
            </a:r>
          </a:p>
        </p:txBody>
      </p:sp>
      <p:sp>
        <p:nvSpPr>
          <p:cNvPr id="194" name="Shape 194"/>
          <p:cNvSpPr txBox="1">
            <a:spLocks noGrp="1"/>
          </p:cNvSpPr>
          <p:nvPr>
            <p:ph type="body" sz="half" idx="2"/>
          </p:nvPr>
        </p:nvSpPr>
        <p:spPr>
          <a:xfrm>
            <a:off x="147918" y="825502"/>
            <a:ext cx="3277873" cy="1938337"/>
          </a:xfrm>
          <a:prstGeom prst="rect">
            <a:avLst/>
          </a:prstGeom>
        </p:spPr>
        <p:txBody>
          <a:bodyPr lIns="91425" tIns="91425" rIns="91425" bIns="91425" anchor="t" anchorCtr="0">
            <a:noAutofit/>
          </a:bodyPr>
          <a:lstStyle/>
          <a:p>
            <a:pPr marL="457200" lvl="0" indent="-228600" rtl="0">
              <a:spcBef>
                <a:spcPts val="0"/>
              </a:spcBef>
            </a:pPr>
            <a:r>
              <a:rPr lang="en" sz="1400" dirty="0">
                <a:latin typeface="Arial" panose="020B0604020202020204" pitchFamily="34" charset="0"/>
                <a:cs typeface="Arial" panose="020B0604020202020204" pitchFamily="34" charset="0"/>
              </a:rPr>
              <a:t>Regular movements between a small set of locations that the passenger is familiar </a:t>
            </a:r>
            <a:r>
              <a:rPr lang="en" sz="1400" dirty="0" smtClean="0">
                <a:latin typeface="Arial" panose="020B0604020202020204" pitchFamily="34" charset="0"/>
                <a:cs typeface="Arial" panose="020B0604020202020204" pitchFamily="34" charset="0"/>
              </a:rPr>
              <a:t>with</a:t>
            </a:r>
            <a:endParaRPr lang="en" sz="1400" dirty="0">
              <a:latin typeface="Arial" panose="020B0604020202020204" pitchFamily="34" charset="0"/>
              <a:cs typeface="Arial" panose="020B0604020202020204" pitchFamily="34" charset="0"/>
            </a:endParaRPr>
          </a:p>
          <a:p>
            <a:pPr marL="457200" lvl="0" indent="-228600" rtl="0">
              <a:spcBef>
                <a:spcPts val="0"/>
              </a:spcBef>
            </a:pPr>
            <a:endParaRPr lang="en" sz="1400" dirty="0">
              <a:latin typeface="Arial" panose="020B0604020202020204" pitchFamily="34" charset="0"/>
              <a:cs typeface="Arial" panose="020B0604020202020204" pitchFamily="34" charset="0"/>
            </a:endParaRPr>
          </a:p>
          <a:p>
            <a:pPr marL="457200" lvl="0" indent="-228600" rtl="0">
              <a:spcBef>
                <a:spcPts val="0"/>
              </a:spcBef>
            </a:pPr>
            <a:r>
              <a:rPr lang="en" sz="1400" dirty="0">
                <a:latin typeface="Arial" panose="020B0604020202020204" pitchFamily="34" charset="0"/>
                <a:cs typeface="Arial" panose="020B0604020202020204" pitchFamily="34" charset="0"/>
              </a:rPr>
              <a:t>Pickpockets often spend a significant portion of the time within few routes or regions if they intend for </a:t>
            </a:r>
            <a:r>
              <a:rPr lang="en" sz="1400" dirty="0" smtClean="0">
                <a:latin typeface="Arial" panose="020B0604020202020204" pitchFamily="34" charset="0"/>
                <a:cs typeface="Arial" panose="020B0604020202020204" pitchFamily="34" charset="0"/>
              </a:rPr>
              <a:t>opportunities</a:t>
            </a:r>
            <a:endParaRPr lang="en" sz="1400" dirty="0">
              <a:latin typeface="Arial" panose="020B0604020202020204" pitchFamily="34" charset="0"/>
              <a:cs typeface="Arial" panose="020B0604020202020204" pitchFamily="34" charset="0"/>
            </a:endParaRPr>
          </a:p>
          <a:p>
            <a:pPr marL="457200" lvl="0" indent="-228600" rtl="0">
              <a:spcBef>
                <a:spcPts val="0"/>
              </a:spcBef>
            </a:pPr>
            <a:endParaRPr lang="en" sz="1400" dirty="0">
              <a:latin typeface="Arial" panose="020B0604020202020204" pitchFamily="34" charset="0"/>
              <a:cs typeface="Arial" panose="020B0604020202020204" pitchFamily="34" charset="0"/>
            </a:endParaRPr>
          </a:p>
          <a:p>
            <a:pPr marL="457200" lvl="0" indent="-228600" rtl="0">
              <a:spcBef>
                <a:spcPts val="0"/>
              </a:spcBef>
            </a:pPr>
            <a:r>
              <a:rPr lang="en" sz="1400" dirty="0">
                <a:latin typeface="Arial" panose="020B0604020202020204" pitchFamily="34" charset="0"/>
                <a:cs typeface="Arial" panose="020B0604020202020204" pitchFamily="34" charset="0"/>
              </a:rPr>
              <a:t>Once a thief has committed the crime or lost the target, he or she would likely come back to a familiar station for the next </a:t>
            </a:r>
            <a:r>
              <a:rPr lang="en" sz="1400" dirty="0" smtClean="0">
                <a:latin typeface="Arial" panose="020B0604020202020204" pitchFamily="34" charset="0"/>
                <a:cs typeface="Arial" panose="020B0604020202020204" pitchFamily="34" charset="0"/>
              </a:rPr>
              <a:t>target</a:t>
            </a:r>
          </a:p>
          <a:p>
            <a:pPr marL="457200" lvl="0" indent="-228600" rtl="0">
              <a:spcBef>
                <a:spcPts val="0"/>
              </a:spcBef>
            </a:pPr>
            <a:endParaRPr lang="en" sz="1400" dirty="0">
              <a:latin typeface="Arial" panose="020B0604020202020204" pitchFamily="34" charset="0"/>
              <a:cs typeface="Arial" panose="020B0604020202020204" pitchFamily="34" charset="0"/>
            </a:endParaRPr>
          </a:p>
          <a:p>
            <a:pPr marL="457200" lvl="0" indent="-228600">
              <a:spcBef>
                <a:spcPts val="0"/>
              </a:spcBef>
            </a:pPr>
            <a:r>
              <a:rPr lang="en" sz="1400" dirty="0">
                <a:latin typeface="Arial" panose="020B0604020202020204" pitchFamily="34" charset="0"/>
                <a:cs typeface="Arial" panose="020B0604020202020204" pitchFamily="34" charset="0"/>
              </a:rPr>
              <a:t>Wandering behaviors  were measured by counting the maximum number of times a route was taken, or the maximum number of visits made to a region</a:t>
            </a:r>
          </a:p>
        </p:txBody>
      </p:sp>
      <p:pic>
        <p:nvPicPr>
          <p:cNvPr id="5" name="Shape 139"/>
          <p:cNvPicPr preferRelativeResize="0">
            <a:picLocks noGrp="1"/>
          </p:cNvPicPr>
          <p:nvPr>
            <p:ph idx="1"/>
          </p:nvPr>
        </p:nvPicPr>
        <p:blipFill rotWithShape="1">
          <a:blip r:embed="rId3">
            <a:alphaModFix/>
          </a:blip>
          <a:srcRect l="51545" t="67454" r="30211" b="5670"/>
          <a:stretch/>
        </p:blipFill>
        <p:spPr>
          <a:xfrm>
            <a:off x="4304519" y="1707777"/>
            <a:ext cx="2373754" cy="2776378"/>
          </a:xfrm>
          <a:prstGeom prst="rect">
            <a:avLst/>
          </a:prstGeom>
          <a:noFill/>
          <a:ln>
            <a:noFill/>
          </a:ln>
        </p:spPr>
      </p:pic>
    </p:spTree>
    <p:extLst>
      <p:ext uri="{BB962C8B-B14F-4D97-AF65-F5344CB8AC3E}">
        <p14:creationId xmlns:p14="http://schemas.microsoft.com/office/powerpoint/2010/main" val="2533934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500" dirty="0" smtClean="0">
                <a:latin typeface="Arial" panose="020B0604020202020204" pitchFamily="34" charset="0"/>
                <a:cs typeface="Arial" panose="020B0604020202020204" pitchFamily="34" charset="0"/>
              </a:rPr>
              <a:t>V. Deviation </a:t>
            </a:r>
            <a:r>
              <a:rPr lang="en" sz="3500" dirty="0">
                <a:latin typeface="Arial" panose="020B0604020202020204" pitchFamily="34" charset="0"/>
                <a:cs typeface="Arial" panose="020B0604020202020204" pitchFamily="34" charset="0"/>
              </a:rPr>
              <a:t>from the Social Norm </a:t>
            </a:r>
          </a:p>
        </p:txBody>
      </p:sp>
      <p:sp>
        <p:nvSpPr>
          <p:cNvPr id="200" name="Shape 200"/>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1400" dirty="0">
                <a:latin typeface="Arial" panose="020B0604020202020204" pitchFamily="34" charset="0"/>
                <a:cs typeface="Arial" panose="020B0604020202020204" pitchFamily="34" charset="0"/>
              </a:rPr>
              <a:t>The difference between the individual behaviors and the typical behaviors of the population, so we call them social </a:t>
            </a:r>
            <a:r>
              <a:rPr lang="en" sz="1400" dirty="0" smtClean="0">
                <a:latin typeface="Arial" panose="020B0604020202020204" pitchFamily="34" charset="0"/>
                <a:cs typeface="Arial" panose="020B0604020202020204" pitchFamily="34" charset="0"/>
              </a:rPr>
              <a:t>features</a:t>
            </a:r>
            <a:endParaRPr lang="en" sz="1400" dirty="0">
              <a:latin typeface="Arial" panose="020B0604020202020204" pitchFamily="34" charset="0"/>
              <a:cs typeface="Arial" panose="020B0604020202020204" pitchFamily="34" charset="0"/>
            </a:endParaRPr>
          </a:p>
          <a:p>
            <a:pPr marL="457200" lvl="0" indent="0" rtl="0">
              <a:spcBef>
                <a:spcPts val="0"/>
              </a:spcBef>
              <a:buNone/>
            </a:pPr>
            <a:endParaRPr sz="1400" dirty="0">
              <a:latin typeface="Arial" panose="020B0604020202020204" pitchFamily="34" charset="0"/>
              <a:cs typeface="Arial" panose="020B0604020202020204" pitchFamily="34" charset="0"/>
            </a:endParaRPr>
          </a:p>
          <a:p>
            <a:pPr marL="457200" lvl="0" indent="-228600" rtl="0">
              <a:spcBef>
                <a:spcPts val="0"/>
              </a:spcBef>
            </a:pPr>
            <a:r>
              <a:rPr lang="en" sz="1400" dirty="0">
                <a:latin typeface="Arial" panose="020B0604020202020204" pitchFamily="34" charset="0"/>
                <a:cs typeface="Arial" panose="020B0604020202020204" pitchFamily="34" charset="0"/>
              </a:rPr>
              <a:t>Example : </a:t>
            </a:r>
          </a:p>
          <a:p>
            <a:pPr marL="914400" lvl="1" indent="-228600" rtl="0">
              <a:spcBef>
                <a:spcPts val="0"/>
              </a:spcBef>
            </a:pPr>
            <a:r>
              <a:rPr lang="en" sz="1400" dirty="0">
                <a:latin typeface="Arial" panose="020B0604020202020204" pitchFamily="34" charset="0"/>
                <a:cs typeface="Arial" panose="020B0604020202020204" pitchFamily="34" charset="0"/>
              </a:rPr>
              <a:t> Most of the trips will be finished within a specific amount of time given the trip origin and destination, </a:t>
            </a:r>
          </a:p>
          <a:p>
            <a:pPr marL="914400" lvl="1" indent="-228600" rtl="0">
              <a:spcBef>
                <a:spcPts val="0"/>
              </a:spcBef>
            </a:pPr>
            <a:r>
              <a:rPr lang="en" sz="1400" dirty="0">
                <a:latin typeface="Arial" panose="020B0604020202020204" pitchFamily="34" charset="0"/>
                <a:cs typeface="Arial" panose="020B0604020202020204" pitchFamily="34" charset="0"/>
              </a:rPr>
              <a:t>pickpocket suspects may spend more time in the transit system during the trip</a:t>
            </a:r>
          </a:p>
          <a:p>
            <a:pPr marL="457200" lvl="0" indent="0">
              <a:spcBef>
                <a:spcPts val="0"/>
              </a:spcBef>
              <a:buNone/>
            </a:pPr>
            <a:endParaRPr sz="1400" dirty="0">
              <a:latin typeface="Arial" panose="020B0604020202020204" pitchFamily="34" charset="0"/>
              <a:cs typeface="Arial" panose="020B0604020202020204" pitchFamily="34" charset="0"/>
            </a:endParaRPr>
          </a:p>
        </p:txBody>
      </p:sp>
      <p:pic>
        <p:nvPicPr>
          <p:cNvPr id="201" name="Shape 201"/>
          <p:cNvPicPr preferRelativeResize="0"/>
          <p:nvPr/>
        </p:nvPicPr>
        <p:blipFill>
          <a:blip r:embed="rId3">
            <a:alphaModFix/>
          </a:blip>
          <a:stretch>
            <a:fillRect/>
          </a:stretch>
        </p:blipFill>
        <p:spPr>
          <a:xfrm>
            <a:off x="311700" y="3624261"/>
            <a:ext cx="7649925" cy="434524"/>
          </a:xfrm>
          <a:prstGeom prst="rect">
            <a:avLst/>
          </a:prstGeom>
          <a:noFill/>
          <a:ln>
            <a:noFill/>
          </a:ln>
        </p:spPr>
      </p:pic>
    </p:spTree>
    <p:extLst>
      <p:ext uri="{BB962C8B-B14F-4D97-AF65-F5344CB8AC3E}">
        <p14:creationId xmlns:p14="http://schemas.microsoft.com/office/powerpoint/2010/main" val="29606627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311699" y="445025"/>
            <a:ext cx="8520602" cy="707401"/>
          </a:xfrm>
          <a:prstGeom prst="rect">
            <a:avLst/>
          </a:prstGeom>
        </p:spPr>
        <p:txBody>
          <a:bodyPr>
            <a:normAutofit fontScale="90000"/>
          </a:bodyPr>
          <a:lstStyle>
            <a:lvl1pPr>
              <a:defRPr sz="3500">
                <a:latin typeface="+mj-lt"/>
                <a:ea typeface="+mj-ea"/>
                <a:cs typeface="+mj-cs"/>
                <a:sym typeface="Arial"/>
              </a:defRPr>
            </a:lvl1pPr>
          </a:lstStyle>
          <a:p>
            <a:r>
              <a:t>References</a:t>
            </a:r>
          </a:p>
        </p:txBody>
      </p:sp>
      <p:sp>
        <p:nvSpPr>
          <p:cNvPr id="217" name="Shape 217"/>
          <p:cNvSpPr>
            <a:spLocks noGrp="1"/>
          </p:cNvSpPr>
          <p:nvPr>
            <p:ph type="body" idx="1"/>
          </p:nvPr>
        </p:nvSpPr>
        <p:spPr>
          <a:xfrm>
            <a:off x="311700" y="1266325"/>
            <a:ext cx="7568579" cy="3302700"/>
          </a:xfrm>
          <a:prstGeom prst="rect">
            <a:avLst/>
          </a:prstGeom>
        </p:spPr>
        <p:txBody>
          <a:bodyPr/>
          <a:lstStyle/>
          <a:p>
            <a:pPr>
              <a:buSzTx/>
              <a:buNone/>
              <a:defRPr sz="1400">
                <a:solidFill>
                  <a:srgbClr val="333333"/>
                </a:solidFill>
                <a:latin typeface="+mj-lt"/>
                <a:ea typeface="+mj-ea"/>
                <a:cs typeface="+mj-cs"/>
                <a:sym typeface="Arial"/>
              </a:defRPr>
            </a:pPr>
            <a:r>
              <a:rPr dirty="0"/>
              <a:t>[1] Bowen Du, </a:t>
            </a:r>
            <a:r>
              <a:rPr dirty="0" err="1"/>
              <a:t>Chuaren</a:t>
            </a:r>
            <a:r>
              <a:rPr dirty="0"/>
              <a:t> Liu, </a:t>
            </a:r>
            <a:r>
              <a:rPr dirty="0" err="1"/>
              <a:t>Wenjun</a:t>
            </a:r>
            <a:r>
              <a:rPr dirty="0"/>
              <a:t> Zhou, </a:t>
            </a:r>
            <a:r>
              <a:rPr dirty="0" err="1"/>
              <a:t>Zhenshan</a:t>
            </a:r>
            <a:r>
              <a:rPr dirty="0"/>
              <a:t> </a:t>
            </a:r>
            <a:r>
              <a:rPr dirty="0" err="1"/>
              <a:t>Hou</a:t>
            </a:r>
            <a:r>
              <a:rPr dirty="0"/>
              <a:t>, Hui </a:t>
            </a:r>
            <a:r>
              <a:rPr dirty="0" err="1"/>
              <a:t>Xion</a:t>
            </a:r>
            <a:r>
              <a:rPr dirty="0"/>
              <a:t>, “</a:t>
            </a:r>
            <a:r>
              <a:rPr dirty="0">
                <a:solidFill>
                  <a:srgbClr val="000000"/>
                </a:solidFill>
              </a:rPr>
              <a:t>Catch Me If You Can - Detecting Pickpocket Suspects from Large-Scale Transit Records”, </a:t>
            </a:r>
            <a:r>
              <a:rPr dirty="0" smtClean="0">
                <a:solidFill>
                  <a:srgbClr val="000000"/>
                </a:solidFill>
              </a:rPr>
              <a:t>K</a:t>
            </a:r>
            <a:r>
              <a:rPr lang="en-IN" dirty="0" err="1" smtClean="0">
                <a:solidFill>
                  <a:srgbClr val="000000"/>
                </a:solidFill>
              </a:rPr>
              <a:t>nowledge</a:t>
            </a:r>
            <a:r>
              <a:rPr lang="en-IN" dirty="0" smtClean="0">
                <a:solidFill>
                  <a:srgbClr val="000000"/>
                </a:solidFill>
              </a:rPr>
              <a:t> Discover and Data mining 20</a:t>
            </a:r>
            <a:r>
              <a:rPr dirty="0" smtClean="0">
                <a:solidFill>
                  <a:srgbClr val="000000"/>
                </a:solidFill>
              </a:rPr>
              <a:t>16</a:t>
            </a:r>
            <a:r>
              <a:rPr dirty="0">
                <a:solidFill>
                  <a:srgbClr val="000000"/>
                </a:solidFill>
              </a:rPr>
              <a:t>, Aug 13- 17, 2016, San Francisco, USA</a:t>
            </a:r>
          </a:p>
          <a:p>
            <a:pPr>
              <a:buSzTx/>
              <a:buNone/>
              <a:defRPr sz="1400">
                <a:solidFill>
                  <a:srgbClr val="000000"/>
                </a:solidFill>
                <a:latin typeface="+mj-lt"/>
                <a:ea typeface="+mj-ea"/>
                <a:cs typeface="+mj-cs"/>
                <a:sym typeface="Arial"/>
              </a:defRPr>
            </a:pPr>
            <a:endParaRPr dirty="0">
              <a:solidFill>
                <a:srgbClr val="000000"/>
              </a:solidFill>
            </a:endParaRPr>
          </a:p>
          <a:p>
            <a:pPr>
              <a:buSzTx/>
              <a:buNone/>
              <a:defRPr sz="1400">
                <a:solidFill>
                  <a:srgbClr val="333333"/>
                </a:solidFill>
                <a:latin typeface="+mj-lt"/>
                <a:ea typeface="+mj-ea"/>
                <a:cs typeface="+mj-cs"/>
                <a:sym typeface="Arial"/>
              </a:defRPr>
            </a:pPr>
            <a:r>
              <a:rPr dirty="0"/>
              <a:t>[2] Paul </a:t>
            </a:r>
            <a:r>
              <a:rPr dirty="0" err="1"/>
              <a:t>Bouman</a:t>
            </a:r>
            <a:r>
              <a:rPr dirty="0"/>
              <a:t>, Evelien Van der </a:t>
            </a:r>
            <a:r>
              <a:rPr dirty="0" err="1"/>
              <a:t>Hurk</a:t>
            </a:r>
            <a:r>
              <a:rPr dirty="0"/>
              <a:t>, Leo Kroon, Ting Li, Peter </a:t>
            </a:r>
            <a:r>
              <a:rPr dirty="0" err="1"/>
              <a:t>Vervest</a:t>
            </a:r>
            <a:r>
              <a:rPr dirty="0"/>
              <a:t>, “Detecting activity patterns from smart card data”, In </a:t>
            </a:r>
            <a:r>
              <a:rPr lang="en-IN" sz="1400" dirty="0" smtClean="0">
                <a:sym typeface="Arial"/>
              </a:rPr>
              <a:t>Benelux Conference on Artificial Intelligence</a:t>
            </a:r>
            <a:r>
              <a:rPr dirty="0" smtClean="0"/>
              <a:t>, </a:t>
            </a:r>
            <a:r>
              <a:rPr dirty="0"/>
              <a:t>2013</a:t>
            </a:r>
          </a:p>
          <a:p>
            <a:pPr>
              <a:buSzTx/>
              <a:buNone/>
              <a:defRPr sz="1400">
                <a:solidFill>
                  <a:srgbClr val="333333"/>
                </a:solidFill>
                <a:latin typeface="+mj-lt"/>
                <a:ea typeface="+mj-ea"/>
                <a:cs typeface="+mj-cs"/>
                <a:sym typeface="Arial"/>
              </a:defRPr>
            </a:pPr>
            <a:endParaRPr dirty="0"/>
          </a:p>
          <a:p>
            <a:pPr>
              <a:buSzTx/>
              <a:buNone/>
              <a:defRPr sz="1400">
                <a:solidFill>
                  <a:srgbClr val="333333"/>
                </a:solidFill>
                <a:latin typeface="+mj-lt"/>
                <a:ea typeface="+mj-ea"/>
                <a:cs typeface="+mj-cs"/>
                <a:sym typeface="Arial"/>
              </a:defRPr>
            </a:pPr>
            <a:r>
              <a:rPr dirty="0"/>
              <a:t>[3] Markus M. </a:t>
            </a:r>
            <a:r>
              <a:rPr dirty="0" err="1"/>
              <a:t>Breunig</a:t>
            </a:r>
            <a:r>
              <a:rPr dirty="0"/>
              <a:t>, Hans Peter </a:t>
            </a:r>
            <a:r>
              <a:rPr dirty="0" err="1"/>
              <a:t>Kriegel</a:t>
            </a:r>
            <a:r>
              <a:rPr dirty="0"/>
              <a:t>, Raymond T. Ng and </a:t>
            </a:r>
            <a:r>
              <a:rPr dirty="0" err="1"/>
              <a:t>Jorg</a:t>
            </a:r>
            <a:r>
              <a:rPr dirty="0"/>
              <a:t> Sander. LOF: Identifying density-based local outliers. </a:t>
            </a:r>
            <a:r>
              <a:rPr lang="en-IN" sz="1400" dirty="0">
                <a:sym typeface="Arial"/>
              </a:rPr>
              <a:t>Special Interest Group On Management of Data</a:t>
            </a:r>
            <a:r>
              <a:rPr dirty="0" smtClean="0"/>
              <a:t> </a:t>
            </a:r>
            <a:r>
              <a:rPr dirty="0"/>
              <a:t>Rec., 29(2):93-104, May 2000</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500" dirty="0" smtClean="0">
                <a:latin typeface="Arial" panose="020B0604020202020204" pitchFamily="34" charset="0"/>
                <a:cs typeface="Arial" panose="020B0604020202020204" pitchFamily="34" charset="0"/>
              </a:rPr>
              <a:t>VI. Historical </a:t>
            </a:r>
            <a:r>
              <a:rPr lang="en" sz="3500" dirty="0">
                <a:latin typeface="Arial" panose="020B0604020202020204" pitchFamily="34" charset="0"/>
                <a:cs typeface="Arial" panose="020B0604020202020204" pitchFamily="34" charset="0"/>
              </a:rPr>
              <a:t>Behavior </a:t>
            </a:r>
          </a:p>
        </p:txBody>
      </p:sp>
      <p:sp>
        <p:nvSpPr>
          <p:cNvPr id="207" name="Shape 207"/>
          <p:cNvSpPr txBox="1">
            <a:spLocks noGrp="1"/>
          </p:cNvSpPr>
          <p:nvPr>
            <p:ph type="body" idx="1"/>
          </p:nvPr>
        </p:nvSpPr>
        <p:spPr>
          <a:xfrm>
            <a:off x="311700" y="1266325"/>
            <a:ext cx="7116516" cy="3302700"/>
          </a:xfrm>
          <a:prstGeom prst="rect">
            <a:avLst/>
          </a:prstGeom>
        </p:spPr>
        <p:txBody>
          <a:bodyPr lIns="91425" tIns="91425" rIns="91425" bIns="91425" anchor="t" anchorCtr="0">
            <a:noAutofit/>
          </a:bodyPr>
          <a:lstStyle/>
          <a:p>
            <a:pPr marL="457200" lvl="0" indent="-228600" rtl="0">
              <a:spcBef>
                <a:spcPts val="0"/>
              </a:spcBef>
            </a:pPr>
            <a:r>
              <a:rPr lang="en" sz="1400" dirty="0">
                <a:latin typeface="Arial" panose="020B0604020202020204" pitchFamily="34" charset="0"/>
                <a:cs typeface="Arial" panose="020B0604020202020204" pitchFamily="34" charset="0"/>
              </a:rPr>
              <a:t>The statistics (e.g., median and standard deviation)  were computed as daily features  were observed in the last seven days for each passenger, to quantify their historical </a:t>
            </a:r>
            <a:r>
              <a:rPr lang="en" sz="1400" dirty="0" smtClean="0">
                <a:latin typeface="Arial" panose="020B0604020202020204" pitchFamily="34" charset="0"/>
                <a:cs typeface="Arial" panose="020B0604020202020204" pitchFamily="34" charset="0"/>
              </a:rPr>
              <a:t>behaviors</a:t>
            </a:r>
            <a:endParaRPr lang="en" sz="1400" dirty="0">
              <a:latin typeface="Arial" panose="020B0604020202020204" pitchFamily="34" charset="0"/>
              <a:cs typeface="Arial" panose="020B0604020202020204" pitchFamily="34" charset="0"/>
            </a:endParaRPr>
          </a:p>
          <a:p>
            <a:pPr marL="457200" lvl="0" indent="-228600" rtl="0">
              <a:spcBef>
                <a:spcPts val="0"/>
              </a:spcBef>
            </a:pPr>
            <a:endParaRPr lang="en" sz="1400" dirty="0">
              <a:latin typeface="Arial" panose="020B0604020202020204" pitchFamily="34" charset="0"/>
              <a:cs typeface="Arial" panose="020B0604020202020204" pitchFamily="34" charset="0"/>
            </a:endParaRPr>
          </a:p>
          <a:p>
            <a:pPr marL="457200" lvl="0" indent="-228600" rtl="0">
              <a:spcBef>
                <a:spcPts val="0"/>
              </a:spcBef>
            </a:pPr>
            <a:r>
              <a:rPr lang="en" sz="1400" dirty="0">
                <a:latin typeface="Arial" panose="020B0604020202020204" pitchFamily="34" charset="0"/>
                <a:cs typeface="Arial" panose="020B0604020202020204" pitchFamily="34" charset="0"/>
              </a:rPr>
              <a:t>The median is more robust in the presence of outliers, hence its use</a:t>
            </a:r>
          </a:p>
          <a:p>
            <a:pPr lvl="0">
              <a:spcBef>
                <a:spcPts val="0"/>
              </a:spcBef>
              <a:buNone/>
            </a:pPr>
            <a:endParaRPr sz="1400" dirty="0">
              <a:latin typeface="Arial" panose="020B0604020202020204" pitchFamily="34" charset="0"/>
              <a:cs typeface="Arial" panose="020B0604020202020204" pitchFamily="34" charset="0"/>
            </a:endParaRPr>
          </a:p>
        </p:txBody>
      </p:sp>
      <p:pic>
        <p:nvPicPr>
          <p:cNvPr id="208" name="Shape 208"/>
          <p:cNvPicPr preferRelativeResize="0"/>
          <p:nvPr/>
        </p:nvPicPr>
        <p:blipFill>
          <a:blip r:embed="rId3">
            <a:alphaModFix/>
          </a:blip>
          <a:stretch>
            <a:fillRect/>
          </a:stretch>
        </p:blipFill>
        <p:spPr>
          <a:xfrm>
            <a:off x="311700" y="2810800"/>
            <a:ext cx="6915150" cy="2016124"/>
          </a:xfrm>
          <a:prstGeom prst="rect">
            <a:avLst/>
          </a:prstGeom>
          <a:noFill/>
          <a:ln>
            <a:noFill/>
          </a:ln>
        </p:spPr>
      </p:pic>
    </p:spTree>
    <p:extLst>
      <p:ext uri="{BB962C8B-B14F-4D97-AF65-F5344CB8AC3E}">
        <p14:creationId xmlns:p14="http://schemas.microsoft.com/office/powerpoint/2010/main" val="150609109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p:cNvSpPr>
          <p:nvPr>
            <p:ph type="title"/>
          </p:nvPr>
        </p:nvSpPr>
        <p:spPr>
          <a:xfrm>
            <a:off x="-767672" y="409791"/>
            <a:ext cx="8571302" cy="942000"/>
          </a:xfrm>
          <a:prstGeom prst="rect">
            <a:avLst/>
          </a:prstGeom>
        </p:spPr>
        <p:txBody>
          <a:bodyPr/>
          <a:lstStyle>
            <a:lvl1pPr>
              <a:defRPr sz="3500">
                <a:latin typeface="+mj-lt"/>
                <a:ea typeface="+mj-ea"/>
                <a:cs typeface="+mj-cs"/>
                <a:sym typeface="Arial"/>
              </a:defRPr>
            </a:lvl1pPr>
          </a:lstStyle>
          <a:p>
            <a:r>
              <a:t>The Algorithm : One Class SVM</a:t>
            </a:r>
          </a:p>
        </p:txBody>
      </p:sp>
      <p:sp>
        <p:nvSpPr>
          <p:cNvPr id="307" name="Shape 307"/>
          <p:cNvSpPr/>
          <p:nvPr/>
        </p:nvSpPr>
        <p:spPr>
          <a:xfrm>
            <a:off x="51461" y="1271389"/>
            <a:ext cx="8114701" cy="107865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nSpc>
                <a:spcPct val="115000"/>
              </a:lnSpc>
              <a:defRPr b="1">
                <a:solidFill>
                  <a:schemeClr val="accent1"/>
                </a:solidFill>
                <a:latin typeface="+mj-lt"/>
                <a:ea typeface="+mj-ea"/>
                <a:cs typeface="+mj-cs"/>
                <a:sym typeface="Arial"/>
              </a:defRPr>
            </a:pPr>
            <a:r>
              <a:t>Goal:</a:t>
            </a:r>
          </a:p>
          <a:p>
            <a:pPr>
              <a:lnSpc>
                <a:spcPct val="115000"/>
              </a:lnSpc>
              <a:defRPr>
                <a:latin typeface="+mj-lt"/>
                <a:ea typeface="+mj-ea"/>
                <a:cs typeface="+mj-cs"/>
                <a:sym typeface="Arial"/>
              </a:defRPr>
            </a:pPr>
            <a:r>
              <a:t>Distinguish pickpockets from the regular passengers with high accuracy and low false-positives.</a:t>
            </a:r>
          </a:p>
          <a:p>
            <a:pPr>
              <a:lnSpc>
                <a:spcPct val="115000"/>
              </a:lnSpc>
              <a:defRPr>
                <a:latin typeface="+mj-lt"/>
                <a:ea typeface="+mj-ea"/>
                <a:cs typeface="+mj-cs"/>
                <a:sym typeface="Arial"/>
              </a:defRPr>
            </a:pPr>
            <a:endParaRPr/>
          </a:p>
        </p:txBody>
      </p:sp>
      <p:pic>
        <p:nvPicPr>
          <p:cNvPr id="308" name="Screen Shot 2016-11-09 at 8.00.44 PM.png"/>
          <p:cNvPicPr>
            <a:picLocks noChangeAspect="1"/>
          </p:cNvPicPr>
          <p:nvPr/>
        </p:nvPicPr>
        <p:blipFill>
          <a:blip r:embed="rId2">
            <a:extLst/>
          </a:blip>
          <a:stretch>
            <a:fillRect/>
          </a:stretch>
        </p:blipFill>
        <p:spPr>
          <a:xfrm>
            <a:off x="203383" y="2122560"/>
            <a:ext cx="7212832" cy="2680651"/>
          </a:xfrm>
          <a:prstGeom prst="rect">
            <a:avLst/>
          </a:prstGeom>
          <a:ln w="12700">
            <a:miter lim="400000"/>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p:cNvSpPr>
          <p:nvPr>
            <p:ph type="title"/>
          </p:nvPr>
        </p:nvSpPr>
        <p:spPr>
          <a:xfrm>
            <a:off x="311699" y="311875"/>
            <a:ext cx="8520602" cy="707400"/>
          </a:xfrm>
          <a:prstGeom prst="rect">
            <a:avLst/>
          </a:prstGeom>
        </p:spPr>
        <p:txBody>
          <a:bodyPr>
            <a:normAutofit fontScale="90000"/>
          </a:bodyPr>
          <a:lstStyle>
            <a:lvl1pPr>
              <a:defRPr sz="3500">
                <a:latin typeface="+mj-lt"/>
                <a:ea typeface="+mj-ea"/>
                <a:cs typeface="+mj-cs"/>
                <a:sym typeface="Arial"/>
              </a:defRPr>
            </a:lvl1pPr>
          </a:lstStyle>
          <a:p>
            <a:r>
              <a:t>Two-step approach:</a:t>
            </a:r>
          </a:p>
        </p:txBody>
      </p:sp>
      <p:sp>
        <p:nvSpPr>
          <p:cNvPr id="311" name="Shape 311"/>
          <p:cNvSpPr>
            <a:spLocks noGrp="1"/>
          </p:cNvSpPr>
          <p:nvPr>
            <p:ph type="body" idx="1"/>
          </p:nvPr>
        </p:nvSpPr>
        <p:spPr>
          <a:xfrm>
            <a:off x="-31567" y="920400"/>
            <a:ext cx="8520601" cy="3302700"/>
          </a:xfrm>
          <a:prstGeom prst="rect">
            <a:avLst/>
          </a:prstGeom>
        </p:spPr>
        <p:txBody>
          <a:bodyPr/>
          <a:lstStyle/>
          <a:p>
            <a:pPr marL="457200" indent="-298450">
              <a:buClr>
                <a:srgbClr val="000000"/>
              </a:buClr>
              <a:buSzPct val="100000"/>
              <a:buFont typeface="Arial"/>
              <a:buChar char="❖"/>
              <a:defRPr sz="1400">
                <a:solidFill>
                  <a:srgbClr val="000000"/>
                </a:solidFill>
                <a:latin typeface="+mj-lt"/>
                <a:ea typeface="+mj-ea"/>
                <a:cs typeface="+mj-cs"/>
                <a:sym typeface="Arial"/>
              </a:defRPr>
            </a:pPr>
            <a:r>
              <a:t>The first step uses unsupervised anomaly detection techniques to filter out regular passengers from suspects.</a:t>
            </a:r>
          </a:p>
          <a:p>
            <a:pPr>
              <a:buSzTx/>
              <a:buNone/>
              <a:defRPr sz="1400">
                <a:solidFill>
                  <a:srgbClr val="000000"/>
                </a:solidFill>
                <a:latin typeface="+mj-lt"/>
                <a:ea typeface="+mj-ea"/>
                <a:cs typeface="+mj-cs"/>
                <a:sym typeface="Arial"/>
              </a:defRPr>
            </a:pPr>
            <a:endParaRPr/>
          </a:p>
          <a:p>
            <a:pPr marL="457200" indent="-298450">
              <a:buClr>
                <a:srgbClr val="000000"/>
              </a:buClr>
              <a:buSzPct val="100000"/>
              <a:buFont typeface="Arial"/>
              <a:buChar char="❖"/>
              <a:defRPr sz="1400">
                <a:solidFill>
                  <a:srgbClr val="000000"/>
                </a:solidFill>
                <a:latin typeface="+mj-lt"/>
                <a:ea typeface="+mj-ea"/>
                <a:cs typeface="+mj-cs"/>
                <a:sym typeface="Arial"/>
              </a:defRPr>
            </a:pPr>
            <a:r>
              <a:t>The second step uses supervised classification to identify real pickpockets from suspects.</a:t>
            </a:r>
          </a:p>
        </p:txBody>
      </p:sp>
      <p:pic>
        <p:nvPicPr>
          <p:cNvPr id="312" name="image15.png" descr="Screen Shot 2016-11-08 at 2.23.01 AM.png"/>
          <p:cNvPicPr>
            <a:picLocks noChangeAspect="1"/>
          </p:cNvPicPr>
          <p:nvPr/>
        </p:nvPicPr>
        <p:blipFill>
          <a:blip r:embed="rId2">
            <a:extLst/>
          </a:blip>
          <a:srcRect t="11839"/>
          <a:stretch>
            <a:fillRect/>
          </a:stretch>
        </p:blipFill>
        <p:spPr>
          <a:xfrm>
            <a:off x="86832" y="2233090"/>
            <a:ext cx="4964006" cy="2674252"/>
          </a:xfrm>
          <a:prstGeom prst="rect">
            <a:avLst/>
          </a:prstGeom>
          <a:ln w="12700">
            <a:miter lim="400000"/>
          </a:ln>
        </p:spPr>
      </p:pic>
      <p:sp>
        <p:nvSpPr>
          <p:cNvPr id="313" name="Shape 313"/>
          <p:cNvSpPr/>
          <p:nvPr/>
        </p:nvSpPr>
        <p:spPr>
          <a:xfrm>
            <a:off x="4975636" y="2345805"/>
            <a:ext cx="3061700" cy="188825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a:latin typeface="+mj-lt"/>
                <a:ea typeface="+mj-ea"/>
                <a:cs typeface="+mj-cs"/>
                <a:sym typeface="Arial"/>
              </a:defRPr>
            </a:pPr>
            <a:r>
              <a:t>{(x</a:t>
            </a:r>
            <a:r>
              <a:rPr baseline="-25000"/>
              <a:t>j</a:t>
            </a:r>
            <a:r>
              <a:t>,y</a:t>
            </a:r>
            <a:r>
              <a:rPr b="1" baseline="-25000"/>
              <a:t>j</a:t>
            </a:r>
            <a:r>
              <a:t>) | j = 1,...,N} where x</a:t>
            </a:r>
            <a:r>
              <a:rPr baseline="-25000"/>
              <a:t>j</a:t>
            </a:r>
            <a:r>
              <a:t> ∈ R</a:t>
            </a:r>
            <a:r>
              <a:rPr baseline="30000"/>
              <a:t>q</a:t>
            </a:r>
            <a:r>
              <a:t> is the extracted features associated with the j-th passenger .		</a:t>
            </a:r>
          </a:p>
          <a:p>
            <a:pPr>
              <a:defRPr>
                <a:latin typeface="+mj-lt"/>
                <a:ea typeface="+mj-ea"/>
                <a:cs typeface="+mj-cs"/>
                <a:sym typeface="Arial"/>
              </a:defRPr>
            </a:pPr>
            <a:r>
              <a:t>y</a:t>
            </a:r>
            <a:r>
              <a:rPr b="1" baseline="-25000"/>
              <a:t>j </a:t>
            </a:r>
            <a:r>
              <a:t>∈ {0,1} : 1 means pickpockets.</a:t>
            </a:r>
          </a:p>
          <a:p>
            <a:pPr>
              <a:defRPr>
                <a:latin typeface="+mj-lt"/>
                <a:ea typeface="+mj-ea"/>
                <a:cs typeface="+mj-cs"/>
                <a:sym typeface="Arial"/>
              </a:defRPr>
            </a:pPr>
            <a:endParaRPr/>
          </a:p>
          <a:p>
            <a:pPr>
              <a:defRPr>
                <a:latin typeface="+mj-lt"/>
                <a:ea typeface="+mj-ea"/>
                <a:cs typeface="+mj-cs"/>
                <a:sym typeface="Arial"/>
              </a:defRPr>
            </a:pPr>
            <a:endParaRPr/>
          </a:p>
          <a:p>
            <a:pPr>
              <a:defRPr>
                <a:latin typeface="+mj-lt"/>
                <a:ea typeface="+mj-ea"/>
                <a:cs typeface="+mj-cs"/>
                <a:sym typeface="Arial"/>
              </a:defRPr>
            </a:pPr>
            <a:r>
              <a:t>Model : 	f : x → y = f(x)</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311699" y="286900"/>
            <a:ext cx="8520602" cy="707400"/>
          </a:xfrm>
          <a:prstGeom prst="rect">
            <a:avLst/>
          </a:prstGeom>
        </p:spPr>
        <p:txBody>
          <a:bodyPr>
            <a:normAutofit fontScale="90000"/>
          </a:bodyPr>
          <a:lstStyle>
            <a:lvl1pPr>
              <a:defRPr sz="3500">
                <a:latin typeface="+mj-lt"/>
                <a:ea typeface="+mj-ea"/>
                <a:cs typeface="+mj-cs"/>
                <a:sym typeface="Arial"/>
              </a:defRPr>
            </a:lvl1pPr>
          </a:lstStyle>
          <a:p>
            <a:r>
              <a:t>Step I:</a:t>
            </a:r>
          </a:p>
        </p:txBody>
      </p:sp>
      <p:sp>
        <p:nvSpPr>
          <p:cNvPr id="316" name="Shape 316"/>
          <p:cNvSpPr>
            <a:spLocks noGrp="1"/>
          </p:cNvSpPr>
          <p:nvPr>
            <p:ph type="body" idx="1"/>
          </p:nvPr>
        </p:nvSpPr>
        <p:spPr>
          <a:xfrm>
            <a:off x="311700" y="1033275"/>
            <a:ext cx="7157612" cy="3513900"/>
          </a:xfrm>
          <a:prstGeom prst="rect">
            <a:avLst/>
          </a:prstGeom>
        </p:spPr>
        <p:txBody>
          <a:bodyPr/>
          <a:lstStyle/>
          <a:p>
            <a:pPr marL="457200" indent="-298450">
              <a:buClr>
                <a:srgbClr val="000000"/>
              </a:buClr>
              <a:buSzPct val="100000"/>
              <a:buFont typeface="Arial"/>
              <a:buChar char="➢"/>
              <a:defRPr sz="1400">
                <a:solidFill>
                  <a:srgbClr val="000000"/>
                </a:solidFill>
                <a:latin typeface="+mj-lt"/>
                <a:ea typeface="+mj-ea"/>
                <a:cs typeface="+mj-cs"/>
                <a:sym typeface="Arial"/>
              </a:defRPr>
            </a:pPr>
            <a:r>
              <a:t>Filter out regular passengers from suspicious passengers.</a:t>
            </a:r>
          </a:p>
          <a:p>
            <a:pPr marL="457200" indent="-298450">
              <a:buClr>
                <a:srgbClr val="000000"/>
              </a:buClr>
              <a:buSzPct val="100000"/>
              <a:buFont typeface="Arial"/>
              <a:buChar char="➢"/>
              <a:defRPr sz="1400">
                <a:solidFill>
                  <a:srgbClr val="000000"/>
                </a:solidFill>
                <a:latin typeface="+mj-lt"/>
                <a:ea typeface="+mj-ea"/>
                <a:cs typeface="+mj-cs"/>
                <a:sym typeface="Arial"/>
              </a:defRPr>
            </a:pPr>
            <a:r>
              <a:t>Used one class SVM (high accuracy, computing efficiency and high flexibility)</a:t>
            </a:r>
          </a:p>
          <a:p>
            <a:pPr marL="457200" indent="-298450">
              <a:buClr>
                <a:srgbClr val="000000"/>
              </a:buClr>
              <a:buSzPct val="100000"/>
              <a:buFont typeface="Arial"/>
              <a:buChar char="➢"/>
              <a:defRPr sz="1400">
                <a:solidFill>
                  <a:srgbClr val="000000"/>
                </a:solidFill>
                <a:latin typeface="+mj-lt"/>
                <a:ea typeface="+mj-ea"/>
                <a:cs typeface="+mj-cs"/>
                <a:sym typeface="Arial"/>
              </a:defRPr>
            </a:pPr>
            <a:r>
              <a:t>The function φ(·) maps the original feature into a high- dimensional kernel space where the optimal decision boundary exists:</a:t>
            </a:r>
          </a:p>
          <a:p>
            <a:pPr marL="457200" indent="-298450">
              <a:buClr>
                <a:srgbClr val="000000"/>
              </a:buClr>
              <a:buSzPct val="100000"/>
              <a:buFont typeface="Arial"/>
              <a:buChar char="➢"/>
              <a:defRPr sz="1400">
                <a:solidFill>
                  <a:srgbClr val="000000"/>
                </a:solidFill>
                <a:latin typeface="+mj-lt"/>
                <a:ea typeface="+mj-ea"/>
                <a:cs typeface="+mj-cs"/>
                <a:sym typeface="Arial"/>
              </a:defRPr>
            </a:pPr>
            <a:r>
              <a:t>Use Kernel : κ(x1, x2) = ⟨φ(x1), φ(x2)⟩		</a:t>
            </a:r>
          </a:p>
          <a:p>
            <a:pPr>
              <a:buSzTx/>
              <a:buNone/>
              <a:defRPr sz="1400">
                <a:solidFill>
                  <a:srgbClr val="000000"/>
                </a:solidFill>
                <a:latin typeface="+mj-lt"/>
                <a:ea typeface="+mj-ea"/>
                <a:cs typeface="+mj-cs"/>
                <a:sym typeface="Arial"/>
              </a:defRPr>
            </a:pPr>
            <a:r>
              <a:t>				</a:t>
            </a:r>
          </a:p>
          <a:p>
            <a:pPr>
              <a:buSzTx/>
              <a:buNone/>
              <a:defRPr sz="1400">
                <a:solidFill>
                  <a:srgbClr val="000000"/>
                </a:solidFill>
                <a:latin typeface="+mj-lt"/>
                <a:ea typeface="+mj-ea"/>
                <a:cs typeface="+mj-cs"/>
                <a:sym typeface="Arial"/>
              </a:defRPr>
            </a:pPr>
            <a:r>
              <a:t>				</a:t>
            </a:r>
          </a:p>
          <a:p>
            <a:pPr>
              <a:buSzTx/>
              <a:buNone/>
              <a:defRPr sz="1400">
                <a:solidFill>
                  <a:srgbClr val="000000"/>
                </a:solidFill>
                <a:latin typeface="+mj-lt"/>
                <a:ea typeface="+mj-ea"/>
                <a:cs typeface="+mj-cs"/>
                <a:sym typeface="Arial"/>
              </a:defRPr>
            </a:pPr>
            <a:r>
              <a:t>						</a:t>
            </a:r>
          </a:p>
          <a:p>
            <a:pPr>
              <a:buSzTx/>
              <a:buNone/>
              <a:defRPr sz="1400">
                <a:solidFill>
                  <a:srgbClr val="000000"/>
                </a:solidFill>
                <a:latin typeface="+mj-lt"/>
                <a:ea typeface="+mj-ea"/>
                <a:cs typeface="+mj-cs"/>
                <a:sym typeface="Arial"/>
              </a:defRPr>
            </a:pPr>
            <a:r>
              <a:t>			</a:t>
            </a:r>
          </a:p>
          <a:p>
            <a:pPr>
              <a:buSzTx/>
              <a:buNone/>
              <a:defRPr sz="1400">
                <a:solidFill>
                  <a:srgbClr val="000000"/>
                </a:solidFill>
                <a:latin typeface="+mj-lt"/>
                <a:ea typeface="+mj-ea"/>
                <a:cs typeface="+mj-cs"/>
                <a:sym typeface="Arial"/>
              </a:defRPr>
            </a:pPr>
            <a:r>
              <a:t>			</a:t>
            </a:r>
          </a:p>
          <a:p>
            <a:pPr>
              <a:buSzTx/>
              <a:buNone/>
              <a:defRPr sz="1400">
                <a:solidFill>
                  <a:srgbClr val="000000"/>
                </a:solidFill>
                <a:latin typeface="+mj-lt"/>
                <a:ea typeface="+mj-ea"/>
                <a:cs typeface="+mj-cs"/>
                <a:sym typeface="Arial"/>
              </a:defRPr>
            </a:pPr>
            <a:r>
              <a:t>				</a:t>
            </a:r>
          </a:p>
          <a:p>
            <a:pPr>
              <a:buSzTx/>
              <a:buNone/>
              <a:defRPr sz="1400">
                <a:solidFill>
                  <a:srgbClr val="000000"/>
                </a:solidFill>
                <a:latin typeface="+mj-lt"/>
                <a:ea typeface="+mj-ea"/>
                <a:cs typeface="+mj-cs"/>
                <a:sym typeface="Arial"/>
              </a:defRPr>
            </a:pPr>
            <a:r>
              <a:t>					</a:t>
            </a:r>
          </a:p>
          <a:p>
            <a:pPr>
              <a:buSzTx/>
              <a:buNone/>
              <a:defRPr sz="1400">
                <a:solidFill>
                  <a:srgbClr val="000000"/>
                </a:solidFill>
                <a:latin typeface="+mj-lt"/>
                <a:ea typeface="+mj-ea"/>
                <a:cs typeface="+mj-cs"/>
                <a:sym typeface="Arial"/>
              </a:defRPr>
            </a:pPr>
            <a:r>
              <a:t>				</a:t>
            </a:r>
          </a:p>
        </p:txBody>
      </p:sp>
      <p:pic>
        <p:nvPicPr>
          <p:cNvPr id="317" name="image16.png" descr="Screen Shot 2016-11-08 at 12.36.50 PM.png"/>
          <p:cNvPicPr>
            <a:picLocks noChangeAspect="1"/>
          </p:cNvPicPr>
          <p:nvPr/>
        </p:nvPicPr>
        <p:blipFill>
          <a:blip r:embed="rId2">
            <a:extLst/>
          </a:blip>
          <a:stretch>
            <a:fillRect/>
          </a:stretch>
        </p:blipFill>
        <p:spPr>
          <a:xfrm>
            <a:off x="131922" y="2134529"/>
            <a:ext cx="3915632" cy="1613297"/>
          </a:xfrm>
          <a:prstGeom prst="rect">
            <a:avLst/>
          </a:prstGeom>
          <a:ln w="12700">
            <a:miter lim="400000"/>
          </a:ln>
        </p:spPr>
      </p:pic>
      <p:pic>
        <p:nvPicPr>
          <p:cNvPr id="318" name="image17.png" descr="Screen Shot 2016-11-08 at 12.38.18 PM.png"/>
          <p:cNvPicPr>
            <a:picLocks noChangeAspect="1"/>
          </p:cNvPicPr>
          <p:nvPr/>
        </p:nvPicPr>
        <p:blipFill>
          <a:blip r:embed="rId3">
            <a:extLst/>
          </a:blip>
          <a:stretch>
            <a:fillRect/>
          </a:stretch>
        </p:blipFill>
        <p:spPr>
          <a:xfrm>
            <a:off x="3399185" y="2134529"/>
            <a:ext cx="3750019" cy="1613297"/>
          </a:xfrm>
          <a:prstGeom prst="rect">
            <a:avLst/>
          </a:prstGeom>
          <a:ln w="12700">
            <a:miter lim="400000"/>
          </a:ln>
        </p:spPr>
      </p:pic>
      <p:pic>
        <p:nvPicPr>
          <p:cNvPr id="319" name="image18.png" descr="Screen Shot 2016-11-08 at 12.39.46 PM.png"/>
          <p:cNvPicPr>
            <a:picLocks noChangeAspect="1"/>
          </p:cNvPicPr>
          <p:nvPr/>
        </p:nvPicPr>
        <p:blipFill>
          <a:blip r:embed="rId4">
            <a:extLst/>
          </a:blip>
          <a:stretch>
            <a:fillRect/>
          </a:stretch>
        </p:blipFill>
        <p:spPr>
          <a:xfrm>
            <a:off x="335466" y="4067755"/>
            <a:ext cx="2645596" cy="904337"/>
          </a:xfrm>
          <a:prstGeom prst="rect">
            <a:avLst/>
          </a:prstGeom>
          <a:ln w="12700">
            <a:miter lim="400000"/>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p:cNvSpPr>
          <p:nvPr>
            <p:ph type="title"/>
          </p:nvPr>
        </p:nvSpPr>
        <p:spPr>
          <a:xfrm>
            <a:off x="311699" y="353475"/>
            <a:ext cx="8520602" cy="707400"/>
          </a:xfrm>
          <a:prstGeom prst="rect">
            <a:avLst/>
          </a:prstGeom>
        </p:spPr>
        <p:txBody>
          <a:bodyPr>
            <a:normAutofit fontScale="90000"/>
          </a:bodyPr>
          <a:lstStyle>
            <a:lvl1pPr>
              <a:defRPr sz="3500">
                <a:latin typeface="+mj-lt"/>
                <a:ea typeface="+mj-ea"/>
                <a:cs typeface="+mj-cs"/>
                <a:sym typeface="Arial"/>
              </a:defRPr>
            </a:lvl1pPr>
          </a:lstStyle>
          <a:p>
            <a:r>
              <a:t>Step II</a:t>
            </a:r>
          </a:p>
        </p:txBody>
      </p:sp>
      <p:sp>
        <p:nvSpPr>
          <p:cNvPr id="322" name="Shape 322"/>
          <p:cNvSpPr>
            <a:spLocks noGrp="1"/>
          </p:cNvSpPr>
          <p:nvPr>
            <p:ph type="body" idx="1"/>
          </p:nvPr>
        </p:nvSpPr>
        <p:spPr>
          <a:xfrm>
            <a:off x="170806" y="1018606"/>
            <a:ext cx="7681595" cy="3425100"/>
          </a:xfrm>
          <a:prstGeom prst="rect">
            <a:avLst/>
          </a:prstGeom>
        </p:spPr>
        <p:txBody>
          <a:bodyPr/>
          <a:lstStyle/>
          <a:p>
            <a:pPr marL="457200" indent="-298450">
              <a:buClr>
                <a:srgbClr val="000000"/>
              </a:buClr>
              <a:buSzPct val="100000"/>
              <a:buFont typeface="Arial"/>
              <a:buChar char="➢"/>
              <a:defRPr sz="1400">
                <a:solidFill>
                  <a:srgbClr val="000000"/>
                </a:solidFill>
                <a:latin typeface="+mj-lt"/>
                <a:ea typeface="+mj-ea"/>
                <a:cs typeface="+mj-cs"/>
                <a:sym typeface="Arial"/>
              </a:defRPr>
            </a:pPr>
            <a:r>
              <a:t>To distinguish the real suspects and false positives</a:t>
            </a:r>
          </a:p>
          <a:p>
            <a:pPr marL="457200" indent="-298450">
              <a:buClr>
                <a:srgbClr val="000000"/>
              </a:buClr>
              <a:buSzPct val="100000"/>
              <a:buFont typeface="Arial"/>
              <a:buChar char="➢"/>
              <a:defRPr sz="1400">
                <a:solidFill>
                  <a:srgbClr val="000000"/>
                </a:solidFill>
                <a:latin typeface="+mj-lt"/>
                <a:ea typeface="+mj-ea"/>
                <a:cs typeface="+mj-cs"/>
                <a:sym typeface="Arial"/>
              </a:defRPr>
            </a:pPr>
            <a:r>
              <a:t>C is a controlling parameter that reduces false positives</a:t>
            </a:r>
          </a:p>
          <a:p>
            <a:pPr marL="457200" indent="-298450">
              <a:buClr>
                <a:srgbClr val="000000"/>
              </a:buClr>
              <a:buSzPct val="100000"/>
              <a:buFont typeface="Arial"/>
              <a:buChar char="➢"/>
              <a:defRPr sz="1400">
                <a:solidFill>
                  <a:srgbClr val="000000"/>
                </a:solidFill>
                <a:latin typeface="+mj-lt"/>
                <a:ea typeface="+mj-ea"/>
                <a:cs typeface="+mj-cs"/>
                <a:sym typeface="Arial"/>
              </a:defRPr>
            </a:pPr>
            <a:r>
              <a:t>Used Supervised Classification Method using confirmation on social media as target attribute</a:t>
            </a:r>
          </a:p>
          <a:p>
            <a:pPr marL="457200" indent="-298450">
              <a:buClr>
                <a:srgbClr val="000000"/>
              </a:buClr>
              <a:buSzPct val="100000"/>
              <a:buFont typeface="Arial"/>
              <a:buChar char="➢"/>
              <a:defRPr sz="1400">
                <a:solidFill>
                  <a:srgbClr val="000000"/>
                </a:solidFill>
                <a:latin typeface="+mj-lt"/>
                <a:ea typeface="+mj-ea"/>
                <a:cs typeface="+mj-cs"/>
                <a:sym typeface="Arial"/>
              </a:defRPr>
            </a:pPr>
            <a:r>
              <a:t>Optimal Decision hyperplane :</a:t>
            </a:r>
          </a:p>
          <a:p>
            <a:pPr>
              <a:buSzTx/>
              <a:buNone/>
              <a:defRPr sz="1400">
                <a:solidFill>
                  <a:srgbClr val="000000"/>
                </a:solidFill>
                <a:latin typeface="+mj-lt"/>
                <a:ea typeface="+mj-ea"/>
                <a:cs typeface="+mj-cs"/>
                <a:sym typeface="Arial"/>
              </a:defRPr>
            </a:pPr>
            <a:endParaRPr/>
          </a:p>
          <a:p>
            <a:pPr>
              <a:buSzTx/>
              <a:buNone/>
              <a:defRPr sz="1400">
                <a:solidFill>
                  <a:srgbClr val="000000"/>
                </a:solidFill>
                <a:latin typeface="+mj-lt"/>
                <a:ea typeface="+mj-ea"/>
                <a:cs typeface="+mj-cs"/>
                <a:sym typeface="Arial"/>
              </a:defRPr>
            </a:pPr>
            <a:endParaRPr/>
          </a:p>
          <a:p>
            <a:pPr>
              <a:buSzTx/>
              <a:buNone/>
              <a:defRPr sz="1400">
                <a:solidFill>
                  <a:srgbClr val="000000"/>
                </a:solidFill>
                <a:latin typeface="+mj-lt"/>
                <a:ea typeface="+mj-ea"/>
                <a:cs typeface="+mj-cs"/>
                <a:sym typeface="Arial"/>
              </a:defRPr>
            </a:pPr>
            <a:endParaRPr/>
          </a:p>
          <a:p>
            <a:pPr>
              <a:buSzTx/>
              <a:buNone/>
              <a:defRPr sz="1400">
                <a:solidFill>
                  <a:srgbClr val="000000"/>
                </a:solidFill>
                <a:latin typeface="+mj-lt"/>
                <a:ea typeface="+mj-ea"/>
                <a:cs typeface="+mj-cs"/>
                <a:sym typeface="Arial"/>
              </a:defRPr>
            </a:pPr>
            <a:endParaRPr/>
          </a:p>
          <a:p>
            <a:pPr marL="457200" indent="-298450">
              <a:buClr>
                <a:srgbClr val="000000"/>
              </a:buClr>
              <a:buSzPct val="100000"/>
              <a:buFont typeface="Arial"/>
              <a:buChar char="➢"/>
              <a:defRPr sz="1400">
                <a:solidFill>
                  <a:srgbClr val="000000"/>
                </a:solidFill>
                <a:latin typeface="+mj-lt"/>
                <a:ea typeface="+mj-ea"/>
                <a:cs typeface="+mj-cs"/>
                <a:sym typeface="Arial"/>
              </a:defRPr>
            </a:pPr>
            <a:r>
              <a:t>To compute optimal </a:t>
            </a:r>
            <a:r>
              <a:rPr i="1"/>
              <a:t>w</a:t>
            </a:r>
            <a:r>
              <a:t> and </a:t>
            </a:r>
            <a:r>
              <a:rPr i="1"/>
              <a:t>p </a:t>
            </a:r>
            <a:r>
              <a:t>in h(.) , Optimized </a:t>
            </a:r>
          </a:p>
        </p:txBody>
      </p:sp>
      <p:pic>
        <p:nvPicPr>
          <p:cNvPr id="323" name="image19.png" descr="Screen Shot 2016-11-08 at 12.56.48 PM.png"/>
          <p:cNvPicPr>
            <a:picLocks noChangeAspect="1"/>
          </p:cNvPicPr>
          <p:nvPr/>
        </p:nvPicPr>
        <p:blipFill>
          <a:blip r:embed="rId2">
            <a:extLst/>
          </a:blip>
          <a:stretch>
            <a:fillRect/>
          </a:stretch>
        </p:blipFill>
        <p:spPr>
          <a:xfrm>
            <a:off x="594951" y="2120177"/>
            <a:ext cx="5468225" cy="752476"/>
          </a:xfrm>
          <a:prstGeom prst="rect">
            <a:avLst/>
          </a:prstGeom>
          <a:ln w="12700">
            <a:miter lim="400000"/>
          </a:ln>
        </p:spPr>
      </p:pic>
      <p:pic>
        <p:nvPicPr>
          <p:cNvPr id="324" name="image20.png" descr="Screen Shot 2016-11-08 at 12.56.59 PM.png"/>
          <p:cNvPicPr>
            <a:picLocks noChangeAspect="1"/>
          </p:cNvPicPr>
          <p:nvPr/>
        </p:nvPicPr>
        <p:blipFill>
          <a:blip r:embed="rId3">
            <a:extLst/>
          </a:blip>
          <a:stretch>
            <a:fillRect/>
          </a:stretch>
        </p:blipFill>
        <p:spPr>
          <a:xfrm>
            <a:off x="947322" y="3358384"/>
            <a:ext cx="3131551" cy="1598001"/>
          </a:xfrm>
          <a:prstGeom prst="rect">
            <a:avLst/>
          </a:prstGeom>
          <a:ln w="12700">
            <a:miter lim="400000"/>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xfrm>
            <a:off x="-684894" y="1708651"/>
            <a:ext cx="8571302" cy="942000"/>
          </a:xfrm>
          <a:prstGeom prst="rect">
            <a:avLst/>
          </a:prstGeom>
        </p:spPr>
        <p:txBody>
          <a:bodyPr/>
          <a:lstStyle>
            <a:lvl1pPr>
              <a:defRPr sz="3500">
                <a:latin typeface="+mj-lt"/>
                <a:ea typeface="+mj-ea"/>
                <a:cs typeface="+mj-cs"/>
                <a:sym typeface="Arial"/>
              </a:defRPr>
            </a:lvl1pPr>
          </a:lstStyle>
          <a:p>
            <a:r>
              <a:t>EXPERIMENT &amp; RESULT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p:cNvSpPr>
          <p:nvPr>
            <p:ph type="title"/>
          </p:nvPr>
        </p:nvSpPr>
        <p:spPr>
          <a:xfrm>
            <a:off x="311699" y="445025"/>
            <a:ext cx="8520602" cy="707401"/>
          </a:xfrm>
          <a:prstGeom prst="rect">
            <a:avLst/>
          </a:prstGeom>
        </p:spPr>
        <p:txBody>
          <a:bodyPr>
            <a:normAutofit fontScale="90000"/>
          </a:bodyPr>
          <a:lstStyle>
            <a:lvl1pPr>
              <a:defRPr sz="3500">
                <a:latin typeface="+mj-lt"/>
                <a:ea typeface="+mj-ea"/>
                <a:cs typeface="+mj-cs"/>
                <a:sym typeface="Arial"/>
              </a:defRPr>
            </a:lvl1pPr>
          </a:lstStyle>
          <a:p>
            <a:r>
              <a:t>Baselines ( for comparison) &amp; evaluation</a:t>
            </a:r>
          </a:p>
        </p:txBody>
      </p:sp>
      <p:sp>
        <p:nvSpPr>
          <p:cNvPr id="329" name="Shape 329"/>
          <p:cNvSpPr>
            <a:spLocks noGrp="1"/>
          </p:cNvSpPr>
          <p:nvPr>
            <p:ph type="body" idx="1"/>
          </p:nvPr>
        </p:nvSpPr>
        <p:spPr>
          <a:xfrm>
            <a:off x="311699" y="1266325"/>
            <a:ext cx="8520602" cy="3302700"/>
          </a:xfrm>
          <a:prstGeom prst="rect">
            <a:avLst/>
          </a:prstGeom>
        </p:spPr>
        <p:txBody>
          <a:bodyPr/>
          <a:lstStyle/>
          <a:p>
            <a:pPr marL="514350" indent="-285750">
              <a:buClr>
                <a:srgbClr val="000000"/>
              </a:buClr>
              <a:buFont typeface="Wingdings"/>
              <a:buChar char="➢"/>
              <a:defRPr sz="1400" u="sng">
                <a:solidFill>
                  <a:srgbClr val="000000"/>
                </a:solidFill>
                <a:latin typeface="+mj-lt"/>
                <a:ea typeface="+mj-ea"/>
                <a:cs typeface="+mj-cs"/>
                <a:sym typeface="Arial"/>
              </a:defRPr>
            </a:pPr>
            <a:r>
              <a:t>Classification methods (CM).</a:t>
            </a:r>
            <a:r>
              <a:rPr b="1" u="none"/>
              <a:t> </a:t>
            </a:r>
            <a:r>
              <a:rPr u="none"/>
              <a:t>The classification methods, including logistic regression (LR), decision trees (DT), and support vector machines (SVM)</a:t>
            </a:r>
          </a:p>
          <a:p>
            <a:pPr marL="514350" indent="-285750">
              <a:buClr>
                <a:srgbClr val="000000"/>
              </a:buClr>
              <a:buFont typeface="Wingdings"/>
              <a:buChar char="➢"/>
              <a:defRPr sz="1400">
                <a:solidFill>
                  <a:srgbClr val="000000"/>
                </a:solidFill>
                <a:latin typeface="+mj-lt"/>
                <a:ea typeface="+mj-ea"/>
                <a:cs typeface="+mj-cs"/>
                <a:sym typeface="Arial"/>
              </a:defRPr>
            </a:pPr>
            <a:endParaRPr u="none"/>
          </a:p>
          <a:p>
            <a:pPr marL="514350" indent="-285750">
              <a:buClr>
                <a:srgbClr val="000000"/>
              </a:buClr>
              <a:buFont typeface="Wingdings"/>
              <a:buChar char="➢"/>
              <a:defRPr sz="1400" u="sng">
                <a:solidFill>
                  <a:srgbClr val="000000"/>
                </a:solidFill>
                <a:latin typeface="+mj-lt"/>
                <a:ea typeface="+mj-ea"/>
                <a:cs typeface="+mj-cs"/>
                <a:sym typeface="Arial"/>
              </a:defRPr>
            </a:pPr>
            <a:r>
              <a:t>Anomaly detection (AD)</a:t>
            </a:r>
            <a:r>
              <a:rPr u="none"/>
              <a:t>. Anomaly detection methods, such as one-class SVM (OCSVM) and local outlier factor (LOF)</a:t>
            </a:r>
          </a:p>
          <a:p>
            <a:pPr marL="514350" indent="-285750">
              <a:buClr>
                <a:srgbClr val="000000"/>
              </a:buClr>
              <a:buFont typeface="Wingdings"/>
              <a:buChar char="➢"/>
              <a:defRPr sz="1400">
                <a:solidFill>
                  <a:srgbClr val="000000"/>
                </a:solidFill>
                <a:latin typeface="+mj-lt"/>
                <a:ea typeface="+mj-ea"/>
                <a:cs typeface="+mj-cs"/>
                <a:sym typeface="Arial"/>
              </a:defRPr>
            </a:pPr>
            <a:endParaRPr u="none"/>
          </a:p>
          <a:p>
            <a:pPr marL="514350" indent="-285750">
              <a:buClr>
                <a:srgbClr val="000000"/>
              </a:buClr>
              <a:buFont typeface="Wingdings"/>
              <a:buChar char="➢"/>
              <a:defRPr sz="1400" u="sng">
                <a:solidFill>
                  <a:srgbClr val="000000"/>
                </a:solidFill>
                <a:latin typeface="+mj-lt"/>
                <a:ea typeface="+mj-ea"/>
                <a:cs typeface="+mj-cs"/>
                <a:sym typeface="Arial"/>
              </a:defRPr>
            </a:pPr>
            <a:r>
              <a:t>Two-step (TS) methods</a:t>
            </a:r>
            <a:br/>
            <a:endParaRPr/>
          </a:p>
          <a:p>
            <a:pPr>
              <a:buSzTx/>
              <a:buNone/>
              <a:defRPr sz="1400" b="1">
                <a:solidFill>
                  <a:srgbClr val="000000"/>
                </a:solidFill>
                <a:latin typeface="+mj-lt"/>
                <a:ea typeface="+mj-ea"/>
                <a:cs typeface="+mj-cs"/>
                <a:sym typeface="Arial"/>
              </a:defRPr>
            </a:pPr>
            <a:r>
              <a:t>	Evaluation metrics.</a:t>
            </a:r>
          </a:p>
          <a:p>
            <a:pPr marL="0" indent="714375">
              <a:buSzTx/>
              <a:buNone/>
              <a:defRPr sz="1400">
                <a:solidFill>
                  <a:srgbClr val="000000"/>
                </a:solidFill>
                <a:latin typeface="+mj-lt"/>
                <a:ea typeface="+mj-ea"/>
                <a:cs typeface="+mj-cs"/>
                <a:sym typeface="Arial"/>
              </a:defRPr>
            </a:pPr>
            <a:r>
              <a:t>- precision</a:t>
            </a:r>
          </a:p>
          <a:p>
            <a:pPr marL="0" indent="714375">
              <a:buSzTx/>
              <a:buNone/>
              <a:defRPr sz="1400">
                <a:solidFill>
                  <a:srgbClr val="000000"/>
                </a:solidFill>
                <a:latin typeface="+mj-lt"/>
                <a:ea typeface="+mj-ea"/>
                <a:cs typeface="+mj-cs"/>
                <a:sym typeface="Arial"/>
              </a:defRPr>
            </a:pPr>
            <a:r>
              <a:t>- recall</a:t>
            </a:r>
          </a:p>
          <a:p>
            <a:pPr marL="0" indent="714375">
              <a:buSzTx/>
              <a:buNone/>
              <a:defRPr sz="1400">
                <a:solidFill>
                  <a:srgbClr val="000000"/>
                </a:solidFill>
                <a:latin typeface="+mj-lt"/>
                <a:ea typeface="+mj-ea"/>
                <a:cs typeface="+mj-cs"/>
                <a:sym typeface="Arial"/>
              </a:defRPr>
            </a:pPr>
            <a:r>
              <a:t>- F-score computed with test set</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title"/>
          </p:nvPr>
        </p:nvSpPr>
        <p:spPr>
          <a:xfrm>
            <a:off x="311699" y="445025"/>
            <a:ext cx="8520602" cy="707401"/>
          </a:xfrm>
          <a:prstGeom prst="rect">
            <a:avLst/>
          </a:prstGeom>
        </p:spPr>
        <p:txBody>
          <a:bodyPr>
            <a:noAutofit/>
          </a:bodyPr>
          <a:lstStyle/>
          <a:p>
            <a:pPr defTabSz="137160">
              <a:defRPr sz="1400">
                <a:latin typeface="+mj-lt"/>
                <a:ea typeface="+mj-ea"/>
                <a:cs typeface="+mj-cs"/>
                <a:sym typeface="Arial"/>
              </a:defRPr>
            </a:pPr>
            <a:r>
              <a:rPr sz="3500" dirty="0"/>
              <a:t>Experiment Settings</a:t>
            </a:r>
          </a:p>
          <a:p>
            <a:pPr defTabSz="137160">
              <a:defRPr sz="1400">
                <a:latin typeface="+mj-lt"/>
                <a:ea typeface="+mj-ea"/>
                <a:cs typeface="+mj-cs"/>
                <a:sym typeface="Arial"/>
              </a:defRPr>
            </a:pPr>
            <a:endParaRPr sz="3500" dirty="0"/>
          </a:p>
        </p:txBody>
      </p:sp>
      <p:sp>
        <p:nvSpPr>
          <p:cNvPr id="332" name="Shape 332"/>
          <p:cNvSpPr>
            <a:spLocks noGrp="1"/>
          </p:cNvSpPr>
          <p:nvPr>
            <p:ph type="body" idx="1"/>
          </p:nvPr>
        </p:nvSpPr>
        <p:spPr>
          <a:xfrm>
            <a:off x="239781" y="1152424"/>
            <a:ext cx="6869935" cy="3179402"/>
          </a:xfrm>
          <a:prstGeom prst="rect">
            <a:avLst/>
          </a:prstGeom>
        </p:spPr>
        <p:txBody>
          <a:bodyPr/>
          <a:lstStyle/>
          <a:p>
            <a:pPr marL="571500" indent="-342900">
              <a:buClr>
                <a:srgbClr val="000000"/>
              </a:buClr>
              <a:defRPr sz="1400">
                <a:solidFill>
                  <a:srgbClr val="000000"/>
                </a:solidFill>
                <a:latin typeface="+mj-lt"/>
                <a:ea typeface="+mj-ea"/>
                <a:cs typeface="+mj-cs"/>
                <a:sym typeface="Arial"/>
              </a:defRPr>
            </a:pPr>
            <a:r>
              <a:rPr dirty="0"/>
              <a:t>Datasets:</a:t>
            </a:r>
          </a:p>
          <a:p>
            <a:pPr marL="914400" lvl="1" indent="-342900">
              <a:lnSpc>
                <a:spcPct val="115000"/>
              </a:lnSpc>
              <a:buClr>
                <a:srgbClr val="000000"/>
              </a:buClr>
              <a:buSzPct val="100000"/>
              <a:buFont typeface="Wingdings" panose="05000000000000000000" pitchFamily="2" charset="2"/>
              <a:buChar char="§"/>
              <a:defRPr sz="1400">
                <a:solidFill>
                  <a:srgbClr val="000000"/>
                </a:solidFill>
                <a:latin typeface="+mj-lt"/>
                <a:ea typeface="+mj-ea"/>
                <a:cs typeface="+mj-cs"/>
                <a:sym typeface="Arial"/>
              </a:defRPr>
            </a:pPr>
            <a:r>
              <a:rPr dirty="0"/>
              <a:t>real-world datasets containing over 1.6 billion transit records</a:t>
            </a:r>
            <a:endParaRPr sz="1200" dirty="0"/>
          </a:p>
          <a:p>
            <a:pPr marL="914400" lvl="1" indent="-342900">
              <a:lnSpc>
                <a:spcPct val="115000"/>
              </a:lnSpc>
              <a:buClr>
                <a:srgbClr val="000000"/>
              </a:buClr>
              <a:buSzPct val="100000"/>
              <a:buFont typeface="Wingdings" panose="05000000000000000000" pitchFamily="2" charset="2"/>
              <a:buChar char="§"/>
              <a:defRPr sz="1400">
                <a:solidFill>
                  <a:srgbClr val="000000"/>
                </a:solidFill>
                <a:latin typeface="+mj-lt"/>
                <a:ea typeface="+mj-ea"/>
                <a:cs typeface="+mj-cs"/>
                <a:sym typeface="Arial"/>
              </a:defRPr>
            </a:pPr>
            <a:r>
              <a:rPr dirty="0"/>
              <a:t>split the data into historical training set and evaluation test set</a:t>
            </a:r>
            <a:endParaRPr sz="1200" dirty="0"/>
          </a:p>
          <a:p>
            <a:pPr>
              <a:lnSpc>
                <a:spcPct val="115000"/>
              </a:lnSpc>
              <a:buSzTx/>
              <a:defRPr sz="1400">
                <a:solidFill>
                  <a:srgbClr val="000000"/>
                </a:solidFill>
                <a:latin typeface="+mj-lt"/>
                <a:ea typeface="+mj-ea"/>
                <a:cs typeface="+mj-cs"/>
                <a:sym typeface="Arial"/>
              </a:defRPr>
            </a:pPr>
            <a:endParaRPr sz="1200" dirty="0"/>
          </a:p>
          <a:p>
            <a:pPr marL="571500" indent="-342900">
              <a:lnSpc>
                <a:spcPct val="115000"/>
              </a:lnSpc>
              <a:buClr>
                <a:srgbClr val="000000"/>
              </a:buClr>
              <a:defRPr sz="1400">
                <a:solidFill>
                  <a:srgbClr val="000000"/>
                </a:solidFill>
                <a:latin typeface="+mj-lt"/>
                <a:ea typeface="+mj-ea"/>
                <a:cs typeface="+mj-cs"/>
                <a:sym typeface="Arial"/>
              </a:defRPr>
            </a:pPr>
            <a:r>
              <a:rPr dirty="0"/>
              <a:t>Platform:</a:t>
            </a:r>
          </a:p>
          <a:p>
            <a:pPr marL="1028700" lvl="1" indent="-342900">
              <a:lnSpc>
                <a:spcPct val="115000"/>
              </a:lnSpc>
              <a:buClr>
                <a:srgbClr val="000000"/>
              </a:buClr>
              <a:buFont typeface="Wingdings" panose="05000000000000000000" pitchFamily="2" charset="2"/>
              <a:buChar char="§"/>
              <a:defRPr sz="1400">
                <a:solidFill>
                  <a:srgbClr val="000000"/>
                </a:solidFill>
                <a:latin typeface="+mj-lt"/>
                <a:ea typeface="+mj-ea"/>
                <a:cs typeface="+mj-cs"/>
                <a:sym typeface="Arial"/>
              </a:defRPr>
            </a:pPr>
            <a:r>
              <a:rPr dirty="0"/>
              <a:t>Windows Server 2012 64-bit system (4-CPU, each with 2.6GHz with Quad-Core, and 128G main memory)</a:t>
            </a:r>
          </a:p>
          <a:p>
            <a:pPr marL="1028700" lvl="1" indent="-342900">
              <a:lnSpc>
                <a:spcPct val="115000"/>
              </a:lnSpc>
              <a:buClr>
                <a:srgbClr val="000000"/>
              </a:buClr>
              <a:buFont typeface="Wingdings" panose="05000000000000000000" pitchFamily="2" charset="2"/>
              <a:buChar char="§"/>
              <a:defRPr sz="1400">
                <a:solidFill>
                  <a:srgbClr val="000000"/>
                </a:solidFill>
                <a:latin typeface="+mj-lt"/>
                <a:ea typeface="+mj-ea"/>
                <a:cs typeface="+mj-cs"/>
                <a:sym typeface="Arial"/>
              </a:defRPr>
            </a:pPr>
            <a:r>
              <a:rPr dirty="0"/>
              <a:t>All algorithms were implemented with Java</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title"/>
          </p:nvPr>
        </p:nvSpPr>
        <p:spPr>
          <a:xfrm>
            <a:off x="311699" y="445025"/>
            <a:ext cx="8520602" cy="707401"/>
          </a:xfrm>
          <a:prstGeom prst="rect">
            <a:avLst/>
          </a:prstGeom>
        </p:spPr>
        <p:txBody>
          <a:bodyPr>
            <a:normAutofit fontScale="90000"/>
          </a:bodyPr>
          <a:lstStyle>
            <a:lvl1pPr>
              <a:defRPr sz="3500">
                <a:latin typeface="+mj-lt"/>
                <a:ea typeface="+mj-ea"/>
                <a:cs typeface="+mj-cs"/>
                <a:sym typeface="Arial"/>
              </a:defRPr>
            </a:lvl1pPr>
          </a:lstStyle>
          <a:p>
            <a:r>
              <a:t>The Result</a:t>
            </a:r>
          </a:p>
        </p:txBody>
      </p:sp>
      <p:pic>
        <p:nvPicPr>
          <p:cNvPr id="335" name="image21.png"/>
          <p:cNvPicPr>
            <a:picLocks noChangeAspect="1"/>
          </p:cNvPicPr>
          <p:nvPr/>
        </p:nvPicPr>
        <p:blipFill rotWithShape="1">
          <a:blip r:embed="rId2">
            <a:extLst/>
          </a:blip>
          <a:srcRect l="3209" t="31152" r="8894" b="2806"/>
          <a:stretch/>
        </p:blipFill>
        <p:spPr>
          <a:xfrm>
            <a:off x="2606141" y="791110"/>
            <a:ext cx="6537859" cy="3595016"/>
          </a:xfrm>
          <a:prstGeom prst="rect">
            <a:avLst/>
          </a:prstGeom>
          <a:ln w="12700">
            <a:miter lim="400000"/>
          </a:ln>
        </p:spPr>
      </p:pic>
      <p:sp>
        <p:nvSpPr>
          <p:cNvPr id="336" name="Shape 336"/>
          <p:cNvSpPr/>
          <p:nvPr/>
        </p:nvSpPr>
        <p:spPr>
          <a:xfrm>
            <a:off x="-45126" y="1344525"/>
            <a:ext cx="3176402" cy="220903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marL="457200" indent="-228600">
              <a:buSzPct val="100000"/>
              <a:buChar char="●"/>
              <a:defRPr>
                <a:latin typeface="+mj-lt"/>
                <a:ea typeface="+mj-ea"/>
                <a:cs typeface="+mj-cs"/>
                <a:sym typeface="Arial"/>
              </a:defRPr>
            </a:pPr>
            <a:r>
              <a:rPr dirty="0"/>
              <a:t>precisions of all one-step methods are very low</a:t>
            </a:r>
            <a:br>
              <a:rPr dirty="0"/>
            </a:br>
            <a:endParaRPr dirty="0"/>
          </a:p>
          <a:p>
            <a:pPr marL="457200" indent="-228600">
              <a:buSzPct val="100000"/>
              <a:buChar char="●"/>
              <a:defRPr>
                <a:latin typeface="+mj-lt"/>
                <a:ea typeface="+mj-ea"/>
                <a:cs typeface="+mj-cs"/>
                <a:sym typeface="Arial"/>
              </a:defRPr>
            </a:pPr>
            <a:r>
              <a:rPr dirty="0"/>
              <a:t>two-step combinations significantly improve the precisions.</a:t>
            </a:r>
            <a:br>
              <a:rPr dirty="0"/>
            </a:br>
            <a:endParaRPr dirty="0"/>
          </a:p>
          <a:p>
            <a:pPr marL="457200" indent="-228600">
              <a:buSzPct val="100000"/>
              <a:buChar char="●"/>
              <a:defRPr>
                <a:latin typeface="+mj-lt"/>
                <a:ea typeface="+mj-ea"/>
                <a:cs typeface="+mj-cs"/>
                <a:sym typeface="Arial"/>
              </a:defRPr>
            </a:pPr>
            <a:r>
              <a:rPr dirty="0"/>
              <a:t>Two-step approach can e </a:t>
            </a:r>
            <a:r>
              <a:rPr dirty="0" err="1"/>
              <a:t>ectively</a:t>
            </a:r>
            <a:r>
              <a:rPr dirty="0"/>
              <a:t> reduce the false-positives</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xfrm>
            <a:off x="-366395" y="1040831"/>
            <a:ext cx="8571302" cy="942000"/>
          </a:xfrm>
          <a:prstGeom prst="rect">
            <a:avLst/>
          </a:prstGeom>
        </p:spPr>
        <p:txBody>
          <a:bodyPr/>
          <a:lstStyle>
            <a:lvl1pPr>
              <a:defRPr sz="3500">
                <a:latin typeface="+mj-lt"/>
                <a:ea typeface="+mj-ea"/>
                <a:cs typeface="+mj-cs"/>
                <a:sym typeface="Arial"/>
              </a:defRPr>
            </a:lvl1pPr>
          </a:lstStyle>
          <a:p>
            <a:r>
              <a:t>DEPLOYMENT AND INSIGHTS</a:t>
            </a:r>
          </a:p>
        </p:txBody>
      </p:sp>
      <p:sp>
        <p:nvSpPr>
          <p:cNvPr id="339" name="Shape 339"/>
          <p:cNvSpPr/>
          <p:nvPr/>
        </p:nvSpPr>
        <p:spPr>
          <a:xfrm>
            <a:off x="164667" y="2727686"/>
            <a:ext cx="7236902" cy="61304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115000"/>
              </a:lnSpc>
              <a:defRPr>
                <a:latin typeface="+mj-lt"/>
                <a:ea typeface="+mj-ea"/>
                <a:cs typeface="+mj-cs"/>
                <a:sym typeface="Arial"/>
              </a:defRPr>
            </a:lvl1pPr>
          </a:lstStyle>
          <a:p>
            <a:r>
              <a:rPr dirty="0"/>
              <a:t>Goal:  Develop a decision support system for the security personnel to easily spot pickpocket and hotspots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311699" y="445025"/>
            <a:ext cx="8520602" cy="707401"/>
          </a:xfrm>
          <a:prstGeom prst="rect">
            <a:avLst/>
          </a:prstGeom>
        </p:spPr>
        <p:txBody>
          <a:bodyPr>
            <a:normAutofit fontScale="90000"/>
          </a:bodyPr>
          <a:lstStyle>
            <a:lvl1pPr>
              <a:defRPr sz="3500">
                <a:latin typeface="+mj-lt"/>
                <a:ea typeface="+mj-ea"/>
                <a:cs typeface="+mj-cs"/>
                <a:sym typeface="Arial"/>
              </a:defRPr>
            </a:lvl1pPr>
          </a:lstStyle>
          <a:p>
            <a:r>
              <a:rPr dirty="0"/>
              <a:t>Motivation</a:t>
            </a:r>
          </a:p>
        </p:txBody>
      </p:sp>
      <p:sp>
        <p:nvSpPr>
          <p:cNvPr id="220" name="Shape 220"/>
          <p:cNvSpPr>
            <a:spLocks noGrp="1"/>
          </p:cNvSpPr>
          <p:nvPr>
            <p:ph type="body" idx="1"/>
          </p:nvPr>
        </p:nvSpPr>
        <p:spPr>
          <a:xfrm>
            <a:off x="311700" y="1266325"/>
            <a:ext cx="6880210" cy="3302700"/>
          </a:xfrm>
          <a:prstGeom prst="rect">
            <a:avLst/>
          </a:prstGeom>
        </p:spPr>
        <p:txBody>
          <a:bodyPr/>
          <a:lstStyle/>
          <a:p>
            <a:pPr marL="457200" indent="-381000">
              <a:buClr>
                <a:srgbClr val="000000"/>
              </a:buClr>
              <a:buSzPct val="100000"/>
              <a:buFont typeface="Arial"/>
              <a:buChar char="-"/>
              <a:defRPr sz="1400">
                <a:solidFill>
                  <a:srgbClr val="000000"/>
                </a:solidFill>
                <a:latin typeface="+mj-lt"/>
                <a:ea typeface="+mj-ea"/>
                <a:cs typeface="+mj-cs"/>
                <a:sym typeface="Arial"/>
              </a:defRPr>
            </a:pPr>
            <a:r>
              <a:t>Passengers in the public transit systems have been the main target for pickpockets. In many cities, thefts happen frequently in transit systems</a:t>
            </a:r>
          </a:p>
          <a:p>
            <a:pPr marL="0" indent="76200">
              <a:buSzTx/>
              <a:buNone/>
              <a:defRPr sz="1400">
                <a:solidFill>
                  <a:srgbClr val="000000"/>
                </a:solidFill>
                <a:latin typeface="+mj-lt"/>
                <a:ea typeface="+mj-ea"/>
                <a:cs typeface="+mj-cs"/>
                <a:sym typeface="Arial"/>
              </a:defRPr>
            </a:pPr>
            <a:endParaRPr/>
          </a:p>
          <a:p>
            <a:pPr marL="457200" indent="-381000">
              <a:buClr>
                <a:srgbClr val="000000"/>
              </a:buClr>
              <a:buSzPct val="100000"/>
              <a:buFont typeface="Arial"/>
              <a:buChar char="-"/>
              <a:defRPr sz="1400">
                <a:solidFill>
                  <a:srgbClr val="000000"/>
                </a:solidFill>
                <a:latin typeface="+mj-lt"/>
                <a:ea typeface="+mj-ea"/>
                <a:cs typeface="+mj-cs"/>
                <a:sym typeface="Arial"/>
              </a:defRPr>
            </a:pPr>
            <a:r>
              <a:t>Passengers dissatisfaction and serious public safety concerns</a:t>
            </a:r>
          </a:p>
          <a:p>
            <a:pPr marL="0" indent="76200">
              <a:buSzTx/>
              <a:buNone/>
              <a:defRPr sz="1400">
                <a:solidFill>
                  <a:srgbClr val="000000"/>
                </a:solidFill>
                <a:latin typeface="+mj-lt"/>
                <a:ea typeface="+mj-ea"/>
                <a:cs typeface="+mj-cs"/>
                <a:sym typeface="Arial"/>
              </a:defRPr>
            </a:pPr>
            <a:endParaRPr/>
          </a:p>
          <a:p>
            <a:pPr marL="457200" indent="-381000">
              <a:buClr>
                <a:srgbClr val="000000"/>
              </a:buClr>
              <a:buSzPct val="100000"/>
              <a:buFont typeface="Arial"/>
              <a:buChar char="-"/>
              <a:defRPr sz="1400">
                <a:solidFill>
                  <a:srgbClr val="000000"/>
                </a:solidFill>
                <a:latin typeface="+mj-lt"/>
                <a:ea typeface="+mj-ea"/>
                <a:cs typeface="+mj-cs"/>
                <a:sym typeface="Arial"/>
              </a:defRPr>
            </a:pPr>
            <a:r>
              <a:t>2014 in Beijing</a:t>
            </a:r>
          </a:p>
          <a:p>
            <a:pPr marL="0" indent="914400">
              <a:buSzTx/>
              <a:buNone/>
              <a:defRPr sz="1400">
                <a:solidFill>
                  <a:srgbClr val="000000"/>
                </a:solidFill>
                <a:latin typeface="+mj-lt"/>
                <a:ea typeface="+mj-ea"/>
                <a:cs typeface="+mj-cs"/>
                <a:sym typeface="Arial"/>
              </a:defRPr>
            </a:pPr>
            <a:r>
              <a:t>350 pickpockets on subway system</a:t>
            </a:r>
          </a:p>
          <a:p>
            <a:pPr marL="0" indent="914400">
              <a:buSzTx/>
              <a:buNone/>
              <a:defRPr sz="1400">
                <a:solidFill>
                  <a:srgbClr val="000000"/>
                </a:solidFill>
                <a:latin typeface="+mj-lt"/>
                <a:ea typeface="+mj-ea"/>
                <a:cs typeface="+mj-cs"/>
                <a:sym typeface="Arial"/>
              </a:defRPr>
            </a:pPr>
            <a:r>
              <a:t>490 pickpockets on buses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p:cNvSpPr>
          <p:nvPr>
            <p:ph type="title"/>
          </p:nvPr>
        </p:nvSpPr>
        <p:spPr>
          <a:xfrm>
            <a:off x="292461" y="191719"/>
            <a:ext cx="8520602" cy="707401"/>
          </a:xfrm>
          <a:prstGeom prst="rect">
            <a:avLst/>
          </a:prstGeom>
        </p:spPr>
        <p:txBody>
          <a:bodyPr>
            <a:normAutofit fontScale="90000"/>
          </a:bodyPr>
          <a:lstStyle>
            <a:lvl1pPr>
              <a:defRPr sz="3500">
                <a:latin typeface="+mj-lt"/>
                <a:ea typeface="+mj-ea"/>
                <a:cs typeface="+mj-cs"/>
                <a:sym typeface="Arial"/>
              </a:defRPr>
            </a:lvl1pPr>
          </a:lstStyle>
          <a:p>
            <a:r>
              <a:rPr dirty="0"/>
              <a:t>Screenshot of the prototype system</a:t>
            </a:r>
          </a:p>
        </p:txBody>
      </p:sp>
      <p:sp>
        <p:nvSpPr>
          <p:cNvPr id="342" name="Shape 342"/>
          <p:cNvSpPr>
            <a:spLocks noGrp="1"/>
          </p:cNvSpPr>
          <p:nvPr>
            <p:ph type="body" sz="half" idx="1"/>
          </p:nvPr>
        </p:nvSpPr>
        <p:spPr>
          <a:xfrm>
            <a:off x="311699" y="1266325"/>
            <a:ext cx="3920401" cy="3302700"/>
          </a:xfrm>
          <a:prstGeom prst="rect">
            <a:avLst/>
          </a:prstGeom>
        </p:spPr>
        <p:txBody>
          <a:bodyPr/>
          <a:lstStyle/>
          <a:p>
            <a:pPr>
              <a:buSzTx/>
              <a:buNone/>
              <a:defRPr sz="1600">
                <a:latin typeface="+mj-lt"/>
                <a:ea typeface="+mj-ea"/>
                <a:cs typeface="+mj-cs"/>
                <a:sym typeface="Arial"/>
              </a:defRPr>
            </a:pPr>
            <a:r>
              <a:t>Shows:</a:t>
            </a:r>
          </a:p>
          <a:p>
            <a:pPr marL="457200" indent="-228600">
              <a:defRPr sz="1600">
                <a:latin typeface="+mj-lt"/>
                <a:ea typeface="+mj-ea"/>
                <a:cs typeface="+mj-cs"/>
                <a:sym typeface="Arial"/>
              </a:defRPr>
            </a:pPr>
            <a:r>
              <a:t>Suspect List</a:t>
            </a:r>
          </a:p>
          <a:p>
            <a:pPr marL="457200" indent="-228600">
              <a:defRPr sz="1600">
                <a:latin typeface="+mj-lt"/>
                <a:ea typeface="+mj-ea"/>
                <a:cs typeface="+mj-cs"/>
                <a:sym typeface="Arial"/>
              </a:defRPr>
            </a:pPr>
            <a:endParaRPr/>
          </a:p>
          <a:p>
            <a:pPr marL="457200" indent="-228600">
              <a:defRPr sz="1600">
                <a:latin typeface="+mj-lt"/>
                <a:ea typeface="+mj-ea"/>
                <a:cs typeface="+mj-cs"/>
                <a:sym typeface="Arial"/>
              </a:defRPr>
            </a:pPr>
            <a:r>
              <a:t>Statistics</a:t>
            </a:r>
          </a:p>
          <a:p>
            <a:pPr marL="457200" indent="-228600">
              <a:defRPr sz="1600">
                <a:latin typeface="+mj-lt"/>
                <a:ea typeface="+mj-ea"/>
                <a:cs typeface="+mj-cs"/>
                <a:sym typeface="Arial"/>
              </a:defRPr>
            </a:pPr>
            <a:endParaRPr/>
          </a:p>
          <a:p>
            <a:pPr marL="457200" indent="-228600">
              <a:defRPr sz="1600">
                <a:latin typeface="+mj-lt"/>
                <a:ea typeface="+mj-ea"/>
                <a:cs typeface="+mj-cs"/>
                <a:sym typeface="Arial"/>
              </a:defRPr>
            </a:pPr>
            <a:r>
              <a:t>Passenger Flows</a:t>
            </a:r>
          </a:p>
          <a:p>
            <a:pPr marL="457200" indent="-228600">
              <a:defRPr sz="1600">
                <a:latin typeface="+mj-lt"/>
                <a:ea typeface="+mj-ea"/>
                <a:cs typeface="+mj-cs"/>
                <a:sym typeface="Arial"/>
              </a:defRPr>
            </a:pPr>
            <a:endParaRPr/>
          </a:p>
          <a:p>
            <a:pPr marL="457200" indent="-228600">
              <a:defRPr sz="1600">
                <a:latin typeface="+mj-lt"/>
                <a:ea typeface="+mj-ea"/>
                <a:cs typeface="+mj-cs"/>
                <a:sym typeface="Arial"/>
              </a:defRPr>
            </a:pPr>
            <a:r>
              <a:t>Active Regions</a:t>
            </a:r>
          </a:p>
          <a:p>
            <a:pPr marL="457200" indent="-228600">
              <a:defRPr sz="1600">
                <a:latin typeface="+mj-lt"/>
                <a:ea typeface="+mj-ea"/>
                <a:cs typeface="+mj-cs"/>
                <a:sym typeface="Arial"/>
              </a:defRPr>
            </a:pPr>
            <a:endParaRPr/>
          </a:p>
          <a:p>
            <a:pPr marL="457200" indent="-228600">
              <a:defRPr sz="1600">
                <a:latin typeface="+mj-lt"/>
                <a:ea typeface="+mj-ea"/>
                <a:cs typeface="+mj-cs"/>
                <a:sym typeface="Arial"/>
              </a:defRPr>
            </a:pPr>
            <a:r>
              <a:t>Selected Suspect</a:t>
            </a:r>
          </a:p>
        </p:txBody>
      </p:sp>
      <p:pic>
        <p:nvPicPr>
          <p:cNvPr id="343" name="image22.png"/>
          <p:cNvPicPr>
            <a:picLocks noChangeAspect="1"/>
          </p:cNvPicPr>
          <p:nvPr/>
        </p:nvPicPr>
        <p:blipFill rotWithShape="1">
          <a:blip r:embed="rId2">
            <a:extLst/>
          </a:blip>
          <a:srcRect l="4418" t="2597" r="3875" b="13358"/>
          <a:stretch/>
        </p:blipFill>
        <p:spPr>
          <a:xfrm>
            <a:off x="2763748" y="750013"/>
            <a:ext cx="6049315" cy="4519525"/>
          </a:xfrm>
          <a:prstGeom prst="rect">
            <a:avLst/>
          </a:prstGeom>
          <a:ln w="12700">
            <a:miter lim="400000"/>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title"/>
          </p:nvPr>
        </p:nvSpPr>
        <p:spPr>
          <a:xfrm>
            <a:off x="311699" y="445025"/>
            <a:ext cx="8520602" cy="707401"/>
          </a:xfrm>
          <a:prstGeom prst="rect">
            <a:avLst/>
          </a:prstGeom>
        </p:spPr>
        <p:txBody>
          <a:bodyPr>
            <a:normAutofit fontScale="90000"/>
          </a:bodyPr>
          <a:lstStyle>
            <a:lvl1pPr>
              <a:defRPr sz="3500">
                <a:latin typeface="+mj-lt"/>
                <a:ea typeface="+mj-ea"/>
                <a:cs typeface="+mj-cs"/>
                <a:sym typeface="Arial"/>
              </a:defRPr>
            </a:lvl1pPr>
          </a:lstStyle>
          <a:p>
            <a:r>
              <a:t>Related Work</a:t>
            </a:r>
          </a:p>
        </p:txBody>
      </p:sp>
      <p:sp>
        <p:nvSpPr>
          <p:cNvPr id="346" name="Shape 346"/>
          <p:cNvSpPr>
            <a:spLocks noGrp="1"/>
          </p:cNvSpPr>
          <p:nvPr>
            <p:ph type="body" idx="1"/>
          </p:nvPr>
        </p:nvSpPr>
        <p:spPr>
          <a:xfrm>
            <a:off x="311700" y="1266325"/>
            <a:ext cx="7034322" cy="3302700"/>
          </a:xfrm>
          <a:prstGeom prst="rect">
            <a:avLst/>
          </a:prstGeom>
        </p:spPr>
        <p:txBody>
          <a:bodyPr>
            <a:normAutofit/>
          </a:bodyPr>
          <a:lstStyle/>
          <a:p>
            <a:pPr marL="457200" indent="-228600">
              <a:defRPr sz="1400">
                <a:latin typeface="+mj-lt"/>
                <a:ea typeface="+mj-ea"/>
                <a:cs typeface="+mj-cs"/>
                <a:sym typeface="Arial"/>
              </a:defRPr>
            </a:pPr>
            <a:r>
              <a:rPr sz="1400" dirty="0"/>
              <a:t>Passengers Activity Patterns</a:t>
            </a:r>
          </a:p>
          <a:p>
            <a:pPr marL="971550" lvl="1" indent="-285750">
              <a:buFont typeface="Wingdings" panose="05000000000000000000" pitchFamily="2" charset="2"/>
              <a:buChar char="§"/>
              <a:defRPr sz="1400">
                <a:latin typeface="+mj-lt"/>
                <a:ea typeface="+mj-ea"/>
                <a:cs typeface="+mj-cs"/>
                <a:sym typeface="Arial"/>
              </a:defRPr>
            </a:pPr>
            <a:r>
              <a:rPr sz="1400" dirty="0"/>
              <a:t>assessing the performance of the transit network</a:t>
            </a:r>
            <a:endParaRPr sz="1400" dirty="0"/>
          </a:p>
          <a:p>
            <a:pPr marL="971550" lvl="1" indent="-285750">
              <a:buFont typeface="Wingdings" panose="05000000000000000000" pitchFamily="2" charset="2"/>
              <a:buChar char="§"/>
              <a:defRPr sz="1400">
                <a:latin typeface="+mj-lt"/>
                <a:ea typeface="+mj-ea"/>
                <a:cs typeface="+mj-cs"/>
                <a:sym typeface="Arial"/>
              </a:defRPr>
            </a:pPr>
            <a:r>
              <a:rPr sz="1400" dirty="0"/>
              <a:t>identifying and optimizing problematic or awed bus routes, </a:t>
            </a:r>
            <a:endParaRPr sz="1400" dirty="0"/>
          </a:p>
          <a:p>
            <a:pPr marL="971550" lvl="1" indent="-285750">
              <a:buFont typeface="Wingdings" panose="05000000000000000000" pitchFamily="2" charset="2"/>
              <a:buChar char="§"/>
              <a:defRPr sz="1400">
                <a:latin typeface="+mj-lt"/>
                <a:ea typeface="+mj-ea"/>
                <a:cs typeface="+mj-cs"/>
                <a:sym typeface="Arial"/>
              </a:defRPr>
            </a:pPr>
            <a:r>
              <a:rPr sz="1400" dirty="0"/>
              <a:t>making service adjustments that accommodate variations in ridership on different days</a:t>
            </a:r>
            <a:endParaRPr sz="1400" dirty="0"/>
          </a:p>
          <a:p>
            <a:pPr marL="914400" lvl="1" indent="-228600">
              <a:defRPr sz="1400">
                <a:latin typeface="+mj-lt"/>
                <a:ea typeface="+mj-ea"/>
                <a:cs typeface="+mj-cs"/>
                <a:sym typeface="Arial"/>
              </a:defRPr>
            </a:pPr>
            <a:endParaRPr sz="1400" dirty="0"/>
          </a:p>
          <a:p>
            <a:pPr marL="457200" indent="-228600">
              <a:defRPr sz="1400">
                <a:latin typeface="+mj-lt"/>
                <a:ea typeface="+mj-ea"/>
                <a:cs typeface="+mj-cs"/>
                <a:sym typeface="Arial"/>
              </a:defRPr>
            </a:pPr>
            <a:r>
              <a:rPr sz="1400" dirty="0"/>
              <a:t>Abnormal Traveling Behavior Detection</a:t>
            </a:r>
          </a:p>
          <a:p>
            <a:pPr marL="971550" lvl="1" indent="-285750">
              <a:buFont typeface="Wingdings" panose="05000000000000000000" pitchFamily="2" charset="2"/>
              <a:buChar char="§"/>
              <a:defRPr sz="1400">
                <a:latin typeface="+mj-lt"/>
                <a:ea typeface="+mj-ea"/>
                <a:cs typeface="+mj-cs"/>
                <a:sym typeface="Arial"/>
              </a:defRPr>
            </a:pPr>
            <a:r>
              <a:rPr sz="1400" dirty="0"/>
              <a:t>discovers black-hole or volcano patterns in human mobility data in a city</a:t>
            </a:r>
            <a:r>
              <a:rPr sz="1400" dirty="0" smtClean="0"/>
              <a:t>,</a:t>
            </a:r>
            <a:r>
              <a:rPr lang="en-IN" sz="1400" dirty="0" smtClean="0"/>
              <a:t> </a:t>
            </a:r>
            <a:r>
              <a:rPr sz="1400" dirty="0" smtClean="0"/>
              <a:t>which </a:t>
            </a:r>
            <a:r>
              <a:rPr sz="1400" dirty="0"/>
              <a:t>can quickly identify gathering events, such as football matches and concerts</a:t>
            </a:r>
            <a:endParaRPr sz="1400" dirty="0"/>
          </a:p>
          <a:p>
            <a:pPr marL="971550" lvl="1" indent="-285750">
              <a:buFont typeface="Wingdings" panose="05000000000000000000" pitchFamily="2" charset="2"/>
              <a:buChar char="§"/>
              <a:defRPr sz="1400">
                <a:latin typeface="+mj-lt"/>
                <a:ea typeface="+mj-ea"/>
                <a:cs typeface="+mj-cs"/>
                <a:sym typeface="Arial"/>
              </a:defRPr>
            </a:pPr>
            <a:r>
              <a:rPr sz="1400" dirty="0"/>
              <a:t>making service adjustments to smooth the traffic flow </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a:xfrm>
            <a:off x="311699" y="445025"/>
            <a:ext cx="8520602" cy="707401"/>
          </a:xfrm>
          <a:prstGeom prst="rect">
            <a:avLst/>
          </a:prstGeom>
        </p:spPr>
        <p:txBody>
          <a:bodyPr>
            <a:normAutofit fontScale="90000"/>
          </a:bodyPr>
          <a:lstStyle>
            <a:lvl1pPr>
              <a:defRPr sz="3500">
                <a:latin typeface="+mj-lt"/>
                <a:ea typeface="+mj-ea"/>
                <a:cs typeface="+mj-cs"/>
                <a:sym typeface="Arial"/>
              </a:defRPr>
            </a:lvl1pPr>
          </a:lstStyle>
          <a:p>
            <a:r>
              <a:t>Conclusion </a:t>
            </a:r>
          </a:p>
        </p:txBody>
      </p:sp>
      <p:sp>
        <p:nvSpPr>
          <p:cNvPr id="349" name="Shape 349"/>
          <p:cNvSpPr>
            <a:spLocks noGrp="1"/>
          </p:cNvSpPr>
          <p:nvPr>
            <p:ph type="body" idx="1"/>
          </p:nvPr>
        </p:nvSpPr>
        <p:spPr>
          <a:xfrm>
            <a:off x="311700" y="1152425"/>
            <a:ext cx="7065144" cy="3302700"/>
          </a:xfrm>
          <a:prstGeom prst="rect">
            <a:avLst/>
          </a:prstGeom>
        </p:spPr>
        <p:txBody>
          <a:bodyPr/>
          <a:lstStyle/>
          <a:p>
            <a:pPr marL="457200" indent="-228600">
              <a:defRPr sz="1400">
                <a:latin typeface="+mj-lt"/>
                <a:ea typeface="+mj-ea"/>
                <a:cs typeface="+mj-cs"/>
                <a:sym typeface="Arial"/>
              </a:defRPr>
            </a:pPr>
            <a:r>
              <a:t>suspect detection and tracking system by mining large-scale transit records</a:t>
            </a:r>
          </a:p>
          <a:p>
            <a:pPr marL="457200" indent="-228600">
              <a:defRPr sz="1400">
                <a:latin typeface="+mj-lt"/>
                <a:ea typeface="+mj-ea"/>
                <a:cs typeface="+mj-cs"/>
                <a:sym typeface="Arial"/>
              </a:defRPr>
            </a:pPr>
            <a:endParaRPr/>
          </a:p>
          <a:p>
            <a:pPr marL="457200" indent="-228600">
              <a:defRPr sz="1400">
                <a:latin typeface="+mj-lt"/>
                <a:ea typeface="+mj-ea"/>
                <a:cs typeface="+mj-cs"/>
                <a:sym typeface="Arial"/>
              </a:defRPr>
            </a:pPr>
            <a:r>
              <a:t>novel two-step framework to distinguish regular passengers from pickpocket suspects</a:t>
            </a:r>
          </a:p>
          <a:p>
            <a:pPr marL="457200" indent="-228600">
              <a:defRPr sz="1400">
                <a:latin typeface="+mj-lt"/>
                <a:ea typeface="+mj-ea"/>
                <a:cs typeface="+mj-cs"/>
                <a:sym typeface="Arial"/>
              </a:defRPr>
            </a:pPr>
            <a:endParaRPr/>
          </a:p>
          <a:p>
            <a:pPr marL="457200" indent="-228600">
              <a:defRPr sz="1400">
                <a:latin typeface="+mj-lt"/>
                <a:ea typeface="+mj-ea"/>
                <a:cs typeface="+mj-cs"/>
                <a:sym typeface="Arial"/>
              </a:defRPr>
            </a:pPr>
            <a:r>
              <a:t>implement a prototype system for end users</a:t>
            </a:r>
          </a:p>
          <a:p>
            <a:pPr marL="457200" indent="-228600">
              <a:defRPr sz="1400">
                <a:latin typeface="+mj-lt"/>
                <a:ea typeface="+mj-ea"/>
                <a:cs typeface="+mj-cs"/>
                <a:sym typeface="Arial"/>
              </a:defRPr>
            </a:pPr>
            <a:endParaRPr/>
          </a:p>
          <a:p>
            <a:pPr marL="457200" indent="-228600">
              <a:defRPr sz="1400">
                <a:latin typeface="+mj-lt"/>
                <a:ea typeface="+mj-ea"/>
                <a:cs typeface="+mj-cs"/>
                <a:sym typeface="Arial"/>
              </a:defRPr>
            </a:pPr>
            <a:r>
              <a:t>experimental results on real-world data showed the effectiveness of the approach</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body" idx="1"/>
          </p:nvPr>
        </p:nvSpPr>
        <p:spPr>
          <a:xfrm>
            <a:off x="-479411" y="1163584"/>
            <a:ext cx="8520602" cy="3302700"/>
          </a:xfrm>
          <a:prstGeom prst="rect">
            <a:avLst/>
          </a:prstGeom>
        </p:spPr>
        <p:txBody>
          <a:bodyPr/>
          <a:lstStyle/>
          <a:p>
            <a:pPr algn="ctr">
              <a:buSzTx/>
              <a:buNone/>
              <a:defRPr sz="4800" b="1"/>
            </a:pPr>
            <a:r>
              <a:t/>
            </a:r>
            <a:br/>
            <a:r>
              <a:t>Any Questions?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xfrm>
            <a:off x="311699" y="445025"/>
            <a:ext cx="8520602" cy="707401"/>
          </a:xfrm>
          <a:prstGeom prst="rect">
            <a:avLst/>
          </a:prstGeom>
        </p:spPr>
        <p:txBody>
          <a:bodyPr>
            <a:normAutofit fontScale="90000"/>
          </a:bodyPr>
          <a:lstStyle>
            <a:lvl1pPr>
              <a:defRPr sz="3500">
                <a:latin typeface="+mj-lt"/>
                <a:ea typeface="+mj-ea"/>
                <a:cs typeface="+mj-cs"/>
                <a:sym typeface="Arial"/>
              </a:defRPr>
            </a:lvl1pPr>
          </a:lstStyle>
          <a:p>
            <a:r>
              <a:t>Abnormal travel Behaviors</a:t>
            </a:r>
          </a:p>
        </p:txBody>
      </p:sp>
      <p:sp>
        <p:nvSpPr>
          <p:cNvPr id="223" name="Shape 223"/>
          <p:cNvSpPr>
            <a:spLocks noGrp="1"/>
          </p:cNvSpPr>
          <p:nvPr>
            <p:ph type="body" idx="1"/>
          </p:nvPr>
        </p:nvSpPr>
        <p:spPr>
          <a:xfrm>
            <a:off x="311699" y="1266325"/>
            <a:ext cx="8520602" cy="3302700"/>
          </a:xfrm>
          <a:prstGeom prst="rect">
            <a:avLst/>
          </a:prstGeom>
        </p:spPr>
        <p:txBody>
          <a:bodyPr/>
          <a:lstStyle/>
          <a:p>
            <a:pPr marL="361950" indent="-285750">
              <a:buClr>
                <a:srgbClr val="000000"/>
              </a:buClr>
              <a:buSzPct val="100000"/>
              <a:defRPr sz="1400">
                <a:solidFill>
                  <a:srgbClr val="000000"/>
                </a:solidFill>
                <a:latin typeface="+mj-lt"/>
                <a:ea typeface="+mj-ea"/>
                <a:cs typeface="+mj-cs"/>
                <a:sym typeface="Arial"/>
              </a:defRPr>
            </a:pPr>
            <a:r>
              <a:t>Travelling for an extended length of time</a:t>
            </a:r>
          </a:p>
          <a:p>
            <a:pPr marL="361950" indent="-285750">
              <a:buClr>
                <a:srgbClr val="000000"/>
              </a:buClr>
              <a:buSzPct val="100000"/>
              <a:defRPr sz="1400">
                <a:solidFill>
                  <a:srgbClr val="000000"/>
                </a:solidFill>
                <a:latin typeface="+mj-lt"/>
                <a:ea typeface="+mj-ea"/>
                <a:cs typeface="+mj-cs"/>
                <a:sym typeface="Arial"/>
              </a:defRPr>
            </a:pPr>
            <a:endParaRPr/>
          </a:p>
          <a:p>
            <a:pPr marL="361950" indent="-285750">
              <a:buClr>
                <a:srgbClr val="000000"/>
              </a:buClr>
              <a:buSzPct val="100000"/>
              <a:defRPr sz="1400">
                <a:solidFill>
                  <a:srgbClr val="000000"/>
                </a:solidFill>
                <a:latin typeface="+mj-lt"/>
                <a:ea typeface="+mj-ea"/>
                <a:cs typeface="+mj-cs"/>
                <a:sym typeface="Arial"/>
              </a:defRPr>
            </a:pPr>
            <a:r>
              <a:t>Making unnecessary transfers</a:t>
            </a:r>
          </a:p>
          <a:p>
            <a:pPr marL="361950" indent="-285750">
              <a:buClr>
                <a:srgbClr val="000000"/>
              </a:buClr>
              <a:buSzPct val="100000"/>
              <a:defRPr sz="1400">
                <a:solidFill>
                  <a:srgbClr val="000000"/>
                </a:solidFill>
                <a:latin typeface="+mj-lt"/>
                <a:ea typeface="+mj-ea"/>
                <a:cs typeface="+mj-cs"/>
                <a:sym typeface="Arial"/>
              </a:defRPr>
            </a:pPr>
            <a:endParaRPr/>
          </a:p>
          <a:p>
            <a:pPr marL="361950" indent="-285750">
              <a:buClr>
                <a:srgbClr val="000000"/>
              </a:buClr>
              <a:buSzPct val="100000"/>
              <a:defRPr sz="1400">
                <a:solidFill>
                  <a:srgbClr val="000000"/>
                </a:solidFill>
                <a:latin typeface="+mj-lt"/>
                <a:ea typeface="+mj-ea"/>
                <a:cs typeface="+mj-cs"/>
                <a:sym typeface="Arial"/>
              </a:defRPr>
            </a:pPr>
            <a:r>
              <a:t>Wandering on certain routes while making random stops</a:t>
            </a:r>
          </a:p>
          <a:p>
            <a:pPr marL="361950" indent="-285750">
              <a:buClr>
                <a:srgbClr val="000000"/>
              </a:buClr>
              <a:buSzPct val="100000"/>
              <a:defRPr sz="1400">
                <a:solidFill>
                  <a:srgbClr val="000000"/>
                </a:solidFill>
                <a:latin typeface="+mj-lt"/>
                <a:ea typeface="+mj-ea"/>
                <a:cs typeface="+mj-cs"/>
                <a:sym typeface="Arial"/>
              </a:defRPr>
            </a:pPr>
            <a:endParaRPr/>
          </a:p>
          <a:p>
            <a:pPr marL="361950" indent="-285750">
              <a:buClr>
                <a:srgbClr val="000000"/>
              </a:buClr>
              <a:buSzPct val="100000"/>
              <a:defRPr sz="1400">
                <a:solidFill>
                  <a:srgbClr val="000000"/>
                </a:solidFill>
                <a:latin typeface="+mj-lt"/>
                <a:ea typeface="+mj-ea"/>
                <a:cs typeface="+mj-cs"/>
                <a:sym typeface="Arial"/>
              </a:defRPr>
            </a:pPr>
            <a:r>
              <a:t>Making random stops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xfrm>
            <a:off x="311699" y="445025"/>
            <a:ext cx="6750802" cy="707401"/>
          </a:xfrm>
          <a:prstGeom prst="rect">
            <a:avLst/>
          </a:prstGeom>
        </p:spPr>
        <p:txBody>
          <a:bodyPr>
            <a:normAutofit fontScale="90000"/>
          </a:bodyPr>
          <a:lstStyle>
            <a:lvl1pPr>
              <a:defRPr sz="3500">
                <a:latin typeface="+mj-lt"/>
                <a:ea typeface="+mj-ea"/>
                <a:cs typeface="+mj-cs"/>
                <a:sym typeface="Arial"/>
              </a:defRPr>
            </a:lvl1pPr>
          </a:lstStyle>
          <a:p>
            <a:r>
              <a:t>Trajectories of Passengers</a:t>
            </a:r>
          </a:p>
        </p:txBody>
      </p:sp>
      <p:pic>
        <p:nvPicPr>
          <p:cNvPr id="226" name="image1.png"/>
          <p:cNvPicPr>
            <a:picLocks noChangeAspect="1"/>
          </p:cNvPicPr>
          <p:nvPr/>
        </p:nvPicPr>
        <p:blipFill>
          <a:blip r:embed="rId3">
            <a:extLst/>
          </a:blip>
          <a:srcRect l="13917" t="23501" r="35085" b="20274"/>
          <a:stretch>
            <a:fillRect/>
          </a:stretch>
        </p:blipFill>
        <p:spPr>
          <a:xfrm>
            <a:off x="3434317" y="1152424"/>
            <a:ext cx="5784166" cy="3629226"/>
          </a:xfrm>
          <a:prstGeom prst="rect">
            <a:avLst/>
          </a:prstGeom>
          <a:ln w="12700">
            <a:miter lim="400000"/>
          </a:ln>
        </p:spPr>
      </p:pic>
      <p:sp>
        <p:nvSpPr>
          <p:cNvPr id="227" name="Shape 227"/>
          <p:cNvSpPr/>
          <p:nvPr/>
        </p:nvSpPr>
        <p:spPr>
          <a:xfrm>
            <a:off x="-1" y="1152425"/>
            <a:ext cx="3693902" cy="223360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600">
                <a:latin typeface="+mj-lt"/>
                <a:ea typeface="+mj-ea"/>
                <a:cs typeface="+mj-cs"/>
                <a:sym typeface="Arial"/>
              </a:defRPr>
            </a:pPr>
            <a:r>
              <a:t>Examples of outliers</a:t>
            </a:r>
          </a:p>
          <a:p>
            <a:pPr>
              <a:defRPr sz="1600">
                <a:latin typeface="+mj-lt"/>
                <a:ea typeface="+mj-ea"/>
                <a:cs typeface="+mj-cs"/>
                <a:sym typeface="Arial"/>
              </a:defRPr>
            </a:pPr>
            <a:endParaRPr/>
          </a:p>
          <a:p>
            <a:pPr marL="457200" indent="-381000">
              <a:buSzPct val="100000"/>
              <a:buChar char="●"/>
              <a:defRPr sz="1600">
                <a:latin typeface="+mj-lt"/>
                <a:ea typeface="+mj-ea"/>
                <a:cs typeface="+mj-cs"/>
                <a:sym typeface="Arial"/>
              </a:defRPr>
            </a:pPr>
            <a:r>
              <a:t>A -&gt; C -&gt; D -&gt; B </a:t>
            </a:r>
          </a:p>
          <a:p>
            <a:pPr>
              <a:defRPr sz="1600">
                <a:latin typeface="+mj-lt"/>
                <a:ea typeface="+mj-ea"/>
                <a:cs typeface="+mj-cs"/>
                <a:sym typeface="Arial"/>
              </a:defRPr>
            </a:pPr>
            <a:r>
              <a:t>instead of A -&gt; B (shortest time/distance)</a:t>
            </a:r>
          </a:p>
          <a:p>
            <a:pPr>
              <a:defRPr sz="1600">
                <a:latin typeface="+mj-lt"/>
                <a:ea typeface="+mj-ea"/>
                <a:cs typeface="+mj-cs"/>
                <a:sym typeface="Arial"/>
              </a:defRPr>
            </a:pPr>
            <a:endParaRPr/>
          </a:p>
          <a:p>
            <a:pPr marL="457200" indent="-381000">
              <a:buSzPct val="100000"/>
              <a:buChar char="●"/>
              <a:defRPr sz="1600">
                <a:latin typeface="+mj-lt"/>
                <a:ea typeface="+mj-ea"/>
                <a:cs typeface="+mj-cs"/>
                <a:sym typeface="Arial"/>
              </a:defRPr>
            </a:pPr>
            <a:r>
              <a:t>E -&gt; B (fewer passengers take that path)</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273928" y="1842216"/>
            <a:ext cx="8571302" cy="942000"/>
          </a:xfrm>
          <a:prstGeom prst="rect">
            <a:avLst/>
          </a:prstGeom>
        </p:spPr>
        <p:txBody>
          <a:bodyPr/>
          <a:lstStyle>
            <a:lvl1pPr>
              <a:defRPr sz="4000">
                <a:latin typeface="+mj-lt"/>
                <a:ea typeface="+mj-ea"/>
                <a:cs typeface="+mj-cs"/>
                <a:sym typeface="Arial"/>
              </a:defRPr>
            </a:lvl1pPr>
          </a:lstStyle>
          <a:p>
            <a:r>
              <a:t>Data and Framework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xfrm>
            <a:off x="342522" y="445025"/>
            <a:ext cx="8520602" cy="707401"/>
          </a:xfrm>
          <a:prstGeom prst="rect">
            <a:avLst/>
          </a:prstGeom>
        </p:spPr>
        <p:txBody>
          <a:bodyPr>
            <a:noAutofit/>
          </a:bodyPr>
          <a:lstStyle>
            <a:lvl1pPr>
              <a:defRPr sz="3500">
                <a:latin typeface="+mj-lt"/>
                <a:ea typeface="+mj-ea"/>
                <a:cs typeface="+mj-cs"/>
                <a:sym typeface="Arial"/>
              </a:defRPr>
            </a:lvl1pPr>
          </a:lstStyle>
          <a:p>
            <a:r>
              <a:rPr dirty="0"/>
              <a:t>Steps in the Architecture</a:t>
            </a:r>
          </a:p>
        </p:txBody>
      </p:sp>
      <p:sp>
        <p:nvSpPr>
          <p:cNvPr id="234" name="Shape 234"/>
          <p:cNvSpPr>
            <a:spLocks noGrp="1"/>
          </p:cNvSpPr>
          <p:nvPr>
            <p:ph type="body" sz="half" idx="1"/>
          </p:nvPr>
        </p:nvSpPr>
        <p:spPr>
          <a:xfrm>
            <a:off x="-140366" y="1152424"/>
            <a:ext cx="3089049" cy="3871640"/>
          </a:xfrm>
          <a:prstGeom prst="rect">
            <a:avLst/>
          </a:prstGeom>
        </p:spPr>
        <p:txBody>
          <a:bodyPr/>
          <a:lstStyle/>
          <a:p>
            <a:pPr marL="419100" indent="-342900">
              <a:lnSpc>
                <a:spcPct val="90000"/>
              </a:lnSpc>
              <a:spcBef>
                <a:spcPts val="1000"/>
              </a:spcBef>
              <a:buClr>
                <a:srgbClr val="000000"/>
              </a:buClr>
              <a:buSzPct val="100000"/>
              <a:buFontTx/>
              <a:buAutoNum type="arabicPeriod"/>
              <a:defRPr>
                <a:solidFill>
                  <a:srgbClr val="000000"/>
                </a:solidFill>
                <a:latin typeface="+mj-lt"/>
                <a:ea typeface="+mj-ea"/>
                <a:cs typeface="+mj-cs"/>
                <a:sym typeface="Arial"/>
              </a:defRPr>
            </a:pPr>
            <a:r>
              <a:t>Partition the city area into regions with functional categories</a:t>
            </a:r>
          </a:p>
          <a:p>
            <a:pPr marL="419100" indent="-342900">
              <a:lnSpc>
                <a:spcPct val="90000"/>
              </a:lnSpc>
              <a:spcBef>
                <a:spcPts val="1000"/>
              </a:spcBef>
              <a:buClr>
                <a:srgbClr val="000000"/>
              </a:buClr>
              <a:buSzPct val="100000"/>
              <a:buFontTx/>
              <a:buAutoNum type="arabicPeriod"/>
              <a:defRPr>
                <a:solidFill>
                  <a:srgbClr val="000000"/>
                </a:solidFill>
                <a:latin typeface="+mj-lt"/>
                <a:ea typeface="+mj-ea"/>
                <a:cs typeface="+mj-cs"/>
                <a:sym typeface="Arial"/>
              </a:defRPr>
            </a:pPr>
            <a:r>
              <a:t>Extraction of mobility characteristics of passengers</a:t>
            </a:r>
          </a:p>
          <a:p>
            <a:pPr marL="419100" indent="-342900">
              <a:lnSpc>
                <a:spcPct val="90000"/>
              </a:lnSpc>
              <a:spcBef>
                <a:spcPts val="1000"/>
              </a:spcBef>
              <a:buClr>
                <a:srgbClr val="000000"/>
              </a:buClr>
              <a:buSzPct val="100000"/>
              <a:buFontTx/>
              <a:buAutoNum type="arabicPeriod"/>
              <a:defRPr>
                <a:solidFill>
                  <a:srgbClr val="000000"/>
                </a:solidFill>
                <a:latin typeface="+mj-lt"/>
                <a:ea typeface="+mj-ea"/>
                <a:cs typeface="+mj-cs"/>
                <a:sym typeface="Arial"/>
              </a:defRPr>
            </a:pPr>
            <a:r>
              <a:t>Individual mobility database to store the profile of each passenger</a:t>
            </a:r>
          </a:p>
          <a:p>
            <a:pPr marL="419100" indent="-342900">
              <a:lnSpc>
                <a:spcPct val="90000"/>
              </a:lnSpc>
              <a:spcBef>
                <a:spcPts val="1000"/>
              </a:spcBef>
              <a:buClr>
                <a:srgbClr val="000000"/>
              </a:buClr>
              <a:buSzPct val="100000"/>
              <a:buFontTx/>
              <a:buAutoNum type="arabicPeriod"/>
              <a:defRPr>
                <a:solidFill>
                  <a:srgbClr val="000000"/>
                </a:solidFill>
                <a:latin typeface="+mj-lt"/>
                <a:ea typeface="+mj-ea"/>
                <a:cs typeface="+mj-cs"/>
                <a:sym typeface="Arial"/>
              </a:defRPr>
            </a:pPr>
            <a:r>
              <a:t>Passenger filtering and suspect detection</a:t>
            </a:r>
          </a:p>
          <a:p>
            <a:pPr marL="419100" indent="-342900">
              <a:lnSpc>
                <a:spcPct val="90000"/>
              </a:lnSpc>
              <a:spcBef>
                <a:spcPts val="1000"/>
              </a:spcBef>
              <a:buClr>
                <a:srgbClr val="000000"/>
              </a:buClr>
              <a:buSzPct val="100000"/>
              <a:buFontTx/>
              <a:buAutoNum type="arabicPeriod"/>
              <a:defRPr>
                <a:solidFill>
                  <a:srgbClr val="000000"/>
                </a:solidFill>
                <a:latin typeface="+mj-lt"/>
                <a:ea typeface="+mj-ea"/>
                <a:cs typeface="+mj-cs"/>
                <a:sym typeface="Arial"/>
              </a:defRPr>
            </a:pPr>
            <a:r>
              <a:t>User feedback information, for future model training</a:t>
            </a:r>
          </a:p>
        </p:txBody>
      </p:sp>
      <p:pic>
        <p:nvPicPr>
          <p:cNvPr id="235" name="image2.png"/>
          <p:cNvPicPr>
            <a:picLocks noChangeAspect="1"/>
          </p:cNvPicPr>
          <p:nvPr/>
        </p:nvPicPr>
        <p:blipFill>
          <a:blip r:embed="rId2">
            <a:extLst/>
          </a:blip>
          <a:srcRect l="2947" t="7218" r="2579" b="24227"/>
          <a:stretch>
            <a:fillRect/>
          </a:stretch>
        </p:blipFill>
        <p:spPr>
          <a:xfrm>
            <a:off x="2804845" y="1152425"/>
            <a:ext cx="6339155" cy="3347658"/>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xfrm>
            <a:off x="311699" y="445025"/>
            <a:ext cx="8520602" cy="707401"/>
          </a:xfrm>
          <a:prstGeom prst="rect">
            <a:avLst/>
          </a:prstGeom>
        </p:spPr>
        <p:txBody>
          <a:bodyPr>
            <a:noAutofit/>
          </a:bodyPr>
          <a:lstStyle>
            <a:lvl1pPr>
              <a:defRPr sz="3500">
                <a:latin typeface="+mj-lt"/>
                <a:ea typeface="+mj-ea"/>
                <a:cs typeface="+mj-cs"/>
                <a:sym typeface="Arial"/>
              </a:defRPr>
            </a:lvl1pPr>
          </a:lstStyle>
          <a:p>
            <a:r>
              <a:rPr dirty="0"/>
              <a:t>Dataset I :	 Transit Records</a:t>
            </a:r>
          </a:p>
        </p:txBody>
      </p:sp>
      <p:sp>
        <p:nvSpPr>
          <p:cNvPr id="238" name="Shape 238"/>
          <p:cNvSpPr>
            <a:spLocks noGrp="1"/>
          </p:cNvSpPr>
          <p:nvPr>
            <p:ph type="body" sz="half" idx="1"/>
          </p:nvPr>
        </p:nvSpPr>
        <p:spPr>
          <a:xfrm>
            <a:off x="382928" y="1102754"/>
            <a:ext cx="8520601" cy="1974601"/>
          </a:xfrm>
          <a:prstGeom prst="rect">
            <a:avLst/>
          </a:prstGeom>
        </p:spPr>
        <p:txBody>
          <a:bodyPr/>
          <a:lstStyle/>
          <a:p>
            <a:pPr>
              <a:lnSpc>
                <a:spcPct val="90000"/>
              </a:lnSpc>
              <a:spcBef>
                <a:spcPts val="1000"/>
              </a:spcBef>
              <a:buFont typeface="Wingdings"/>
              <a:buChar char="➢"/>
              <a:defRPr sz="1400">
                <a:solidFill>
                  <a:srgbClr val="000000"/>
                </a:solidFill>
                <a:latin typeface="+mj-lt"/>
                <a:ea typeface="+mj-ea"/>
                <a:cs typeface="+mj-cs"/>
                <a:sym typeface="Arial"/>
              </a:defRPr>
            </a:pPr>
            <a:r>
              <a:rPr dirty="0"/>
              <a:t>Public transit system from buses and subways</a:t>
            </a:r>
          </a:p>
          <a:p>
            <a:pPr>
              <a:lnSpc>
                <a:spcPct val="90000"/>
              </a:lnSpc>
              <a:spcBef>
                <a:spcPts val="1000"/>
              </a:spcBef>
              <a:buFont typeface="Wingdings"/>
              <a:buChar char="➢"/>
              <a:defRPr sz="1400">
                <a:solidFill>
                  <a:srgbClr val="000000"/>
                </a:solidFill>
                <a:latin typeface="+mj-lt"/>
                <a:ea typeface="+mj-ea"/>
                <a:cs typeface="+mj-cs"/>
                <a:sym typeface="Arial"/>
              </a:defRPr>
            </a:pPr>
            <a:r>
              <a:rPr dirty="0"/>
              <a:t>Rechargeable smart card – swipe when board or exit the vehicle</a:t>
            </a:r>
          </a:p>
          <a:p>
            <a:pPr>
              <a:lnSpc>
                <a:spcPct val="90000"/>
              </a:lnSpc>
              <a:spcBef>
                <a:spcPts val="1000"/>
              </a:spcBef>
              <a:buFont typeface="Wingdings"/>
              <a:buChar char="➢"/>
              <a:defRPr sz="1400">
                <a:solidFill>
                  <a:srgbClr val="000000"/>
                </a:solidFill>
                <a:latin typeface="+mj-lt"/>
                <a:ea typeface="+mj-ea"/>
                <a:cs typeface="+mj-cs"/>
                <a:sym typeface="Arial"/>
              </a:defRPr>
            </a:pPr>
            <a:r>
              <a:rPr dirty="0"/>
              <a:t>Automated fare collection system (AFC) calculates the fare according to stations boarding and exiting</a:t>
            </a:r>
          </a:p>
        </p:txBody>
      </p:sp>
      <p:pic>
        <p:nvPicPr>
          <p:cNvPr id="239" name="image3.png"/>
          <p:cNvPicPr>
            <a:picLocks noChangeAspect="1"/>
          </p:cNvPicPr>
          <p:nvPr/>
        </p:nvPicPr>
        <p:blipFill>
          <a:blip r:embed="rId2">
            <a:extLst/>
          </a:blip>
          <a:srcRect l="3781" r="4732" b="15340"/>
          <a:stretch>
            <a:fillRect/>
          </a:stretch>
        </p:blipFill>
        <p:spPr>
          <a:xfrm>
            <a:off x="496798" y="2049202"/>
            <a:ext cx="7480032" cy="3087624"/>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xfrm>
            <a:off x="311699" y="445025"/>
            <a:ext cx="8520602" cy="707401"/>
          </a:xfrm>
          <a:prstGeom prst="rect">
            <a:avLst/>
          </a:prstGeom>
        </p:spPr>
        <p:txBody>
          <a:bodyPr>
            <a:noAutofit/>
          </a:bodyPr>
          <a:lstStyle>
            <a:lvl1pPr>
              <a:defRPr sz="3500">
                <a:latin typeface="+mj-lt"/>
                <a:ea typeface="+mj-ea"/>
                <a:cs typeface="+mj-cs"/>
                <a:sym typeface="Arial"/>
              </a:defRPr>
            </a:lvl1pPr>
          </a:lstStyle>
          <a:p>
            <a:r>
              <a:rPr dirty="0"/>
              <a:t>Passenger Activity Map</a:t>
            </a:r>
          </a:p>
        </p:txBody>
      </p:sp>
      <p:pic>
        <p:nvPicPr>
          <p:cNvPr id="242" name="image4.png"/>
          <p:cNvPicPr>
            <a:picLocks noChangeAspect="1"/>
          </p:cNvPicPr>
          <p:nvPr/>
        </p:nvPicPr>
        <p:blipFill>
          <a:blip r:embed="rId3">
            <a:extLst/>
          </a:blip>
          <a:srcRect l="7326" t="2760" r="61106" b="14146"/>
          <a:stretch>
            <a:fillRect/>
          </a:stretch>
        </p:blipFill>
        <p:spPr>
          <a:xfrm>
            <a:off x="0" y="1291017"/>
            <a:ext cx="2229493" cy="3558386"/>
          </a:xfrm>
          <a:prstGeom prst="rect">
            <a:avLst/>
          </a:prstGeom>
          <a:ln w="12700">
            <a:miter lim="400000"/>
          </a:ln>
        </p:spPr>
      </p:pic>
      <p:pic>
        <p:nvPicPr>
          <p:cNvPr id="243" name="image3.png"/>
          <p:cNvPicPr>
            <a:picLocks noChangeAspect="1"/>
          </p:cNvPicPr>
          <p:nvPr/>
        </p:nvPicPr>
        <p:blipFill>
          <a:blip r:embed="rId4">
            <a:extLst/>
          </a:blip>
          <a:srcRect l="4946" r="5124" b="15340"/>
          <a:stretch>
            <a:fillRect/>
          </a:stretch>
        </p:blipFill>
        <p:spPr>
          <a:xfrm>
            <a:off x="5137078" y="1777428"/>
            <a:ext cx="4006924" cy="1684963"/>
          </a:xfrm>
          <a:prstGeom prst="rect">
            <a:avLst/>
          </a:prstGeom>
          <a:ln w="12700">
            <a:miter lim="400000"/>
          </a:ln>
        </p:spPr>
      </p:pic>
      <p:pic>
        <p:nvPicPr>
          <p:cNvPr id="244" name="image4.png"/>
          <p:cNvPicPr>
            <a:picLocks noChangeAspect="1"/>
          </p:cNvPicPr>
          <p:nvPr/>
        </p:nvPicPr>
        <p:blipFill>
          <a:blip r:embed="rId3">
            <a:extLst/>
          </a:blip>
          <a:srcRect l="52396" t="4963" r="1476" b="11402"/>
          <a:stretch>
            <a:fillRect/>
          </a:stretch>
        </p:blipFill>
        <p:spPr>
          <a:xfrm>
            <a:off x="2229491" y="1291017"/>
            <a:ext cx="2907588" cy="3486466"/>
          </a:xfrm>
          <a:prstGeom prst="rect">
            <a:avLst/>
          </a:prstGeom>
          <a:ln w="12700">
            <a:miter lim="400000"/>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Arial"/>
        <a:ea typeface="Arial"/>
        <a:cs typeface="Arial"/>
      </a:majorFont>
      <a:minorFont>
        <a:latin typeface="Helvetica"/>
        <a:ea typeface="Helvetica"/>
        <a:cs typeface="Helvetica"/>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Arial"/>
        <a:ea typeface="Arial"/>
        <a:cs typeface="Arial"/>
      </a:majorFont>
      <a:minorFont>
        <a:latin typeface="Helvetica"/>
        <a:ea typeface="Helvetica"/>
        <a:cs typeface="Helvetica"/>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1745</Words>
  <Application>Microsoft Office PowerPoint</Application>
  <PresentationFormat>On-screen Show (16:9)</PresentationFormat>
  <Paragraphs>221</Paragraphs>
  <Slides>33</Slides>
  <Notes>10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33</vt:i4>
      </vt:variant>
    </vt:vector>
  </HeadingPairs>
  <TitlesOfParts>
    <vt:vector size="46" baseType="lpstr">
      <vt:lpstr>Arial</vt:lpstr>
      <vt:lpstr>Open Sans</vt:lpstr>
      <vt:lpstr>Roboto</vt:lpstr>
      <vt:lpstr>Times New Roman</vt:lpstr>
      <vt:lpstr>Trebuchet MS</vt:lpstr>
      <vt:lpstr>Wingdings</vt:lpstr>
      <vt:lpstr>Wingdings 3</vt:lpstr>
      <vt:lpstr>Facet</vt:lpstr>
      <vt:lpstr>1_Facet</vt:lpstr>
      <vt:lpstr>2_Facet</vt:lpstr>
      <vt:lpstr>3_Facet</vt:lpstr>
      <vt:lpstr>4_Facet</vt:lpstr>
      <vt:lpstr>5_Facet</vt:lpstr>
      <vt:lpstr>PowerPoint Presentation</vt:lpstr>
      <vt:lpstr>References</vt:lpstr>
      <vt:lpstr>Motivation</vt:lpstr>
      <vt:lpstr>Abnormal travel Behaviors</vt:lpstr>
      <vt:lpstr>Trajectories of Passengers</vt:lpstr>
      <vt:lpstr>Data and Framework </vt:lpstr>
      <vt:lpstr>Steps in the Architecture</vt:lpstr>
      <vt:lpstr>Dataset I :  Transit Records</vt:lpstr>
      <vt:lpstr>Passenger Activity Map</vt:lpstr>
      <vt:lpstr>Dataset II. Geographical Dataset   </vt:lpstr>
      <vt:lpstr>Dataset III. Incident Reports </vt:lpstr>
      <vt:lpstr>Extraction of Features</vt:lpstr>
      <vt:lpstr>Mobility Characteristics</vt:lpstr>
      <vt:lpstr>I. Travel Time and Frequency  </vt:lpstr>
      <vt:lpstr>Travel Time and Frequency   </vt:lpstr>
      <vt:lpstr>II. Short Rides </vt:lpstr>
      <vt:lpstr>III. Functional Transaction  </vt:lpstr>
      <vt:lpstr>IV. Frequently Visited Regions </vt:lpstr>
      <vt:lpstr>V. Deviation from the Social Norm </vt:lpstr>
      <vt:lpstr>VI. Historical Behavior </vt:lpstr>
      <vt:lpstr>The Algorithm : One Class SVM</vt:lpstr>
      <vt:lpstr>Two-step approach:</vt:lpstr>
      <vt:lpstr>Step I:</vt:lpstr>
      <vt:lpstr>Step II</vt:lpstr>
      <vt:lpstr>EXPERIMENT &amp; RESULT</vt:lpstr>
      <vt:lpstr>Baselines ( for comparison) &amp; evaluation</vt:lpstr>
      <vt:lpstr>Experiment Settings </vt:lpstr>
      <vt:lpstr>The Result</vt:lpstr>
      <vt:lpstr>DEPLOYMENT AND INSIGHTS</vt:lpstr>
      <vt:lpstr>Screenshot of the prototype system</vt:lpstr>
      <vt:lpstr>Related Work</vt:lpstr>
      <vt:lpstr>Conclusion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Suchithra Bala</dc:creator>
  <cp:lastModifiedBy>Suchithra Bala</cp:lastModifiedBy>
  <cp:revision>10</cp:revision>
  <dcterms:modified xsi:type="dcterms:W3CDTF">2016-11-10T18:29:18Z</dcterms:modified>
</cp:coreProperties>
</file>