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2"/>
  </p:notesMasterIdLst>
  <p:sldIdLst>
    <p:sldId id="261" r:id="rId2"/>
    <p:sldId id="262" r:id="rId3"/>
    <p:sldId id="268" r:id="rId4"/>
    <p:sldId id="256" r:id="rId5"/>
    <p:sldId id="258" r:id="rId6"/>
    <p:sldId id="260" r:id="rId7"/>
    <p:sldId id="294" r:id="rId8"/>
    <p:sldId id="295" r:id="rId9"/>
    <p:sldId id="290" r:id="rId10"/>
    <p:sldId id="283" r:id="rId11"/>
    <p:sldId id="285" r:id="rId12"/>
    <p:sldId id="296" r:id="rId13"/>
    <p:sldId id="288" r:id="rId14"/>
    <p:sldId id="263" r:id="rId15"/>
    <p:sldId id="264" r:id="rId16"/>
    <p:sldId id="265" r:id="rId17"/>
    <p:sldId id="266" r:id="rId18"/>
    <p:sldId id="281" r:id="rId19"/>
    <p:sldId id="272" r:id="rId20"/>
    <p:sldId id="29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3979" autoAdjust="0"/>
  </p:normalViewPr>
  <p:slideViewPr>
    <p:cSldViewPr snapToGrid="0">
      <p:cViewPr varScale="1">
        <p:scale>
          <a:sx n="69" d="100"/>
          <a:sy n="69" d="100"/>
        </p:scale>
        <p:origin x="5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966A8-68FC-4154-936B-BC4F37152F9F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5957B-CD78-4AFE-BDE6-41DA22D04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5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D035-2780-4B8C-9661-E9D43913AD0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C7B6-234B-49DC-A9B4-1B4BA774C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1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D035-2780-4B8C-9661-E9D43913AD0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C7B6-234B-49DC-A9B4-1B4BA774C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5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D035-2780-4B8C-9661-E9D43913AD0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C7B6-234B-49DC-A9B4-1B4BA774C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95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D035-2780-4B8C-9661-E9D43913AD0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C7B6-234B-49DC-A9B4-1B4BA774CC1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1183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D035-2780-4B8C-9661-E9D43913AD0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C7B6-234B-49DC-A9B4-1B4BA774C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78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D035-2780-4B8C-9661-E9D43913AD0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C7B6-234B-49DC-A9B4-1B4BA774C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3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D035-2780-4B8C-9661-E9D43913AD0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C7B6-234B-49DC-A9B4-1B4BA774C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1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D035-2780-4B8C-9661-E9D43913AD0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C7B6-234B-49DC-A9B4-1B4BA774C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47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D035-2780-4B8C-9661-E9D43913AD0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C7B6-234B-49DC-A9B4-1B4BA774C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6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D035-2780-4B8C-9661-E9D43913AD0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C7B6-234B-49DC-A9B4-1B4BA774C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1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D035-2780-4B8C-9661-E9D43913AD0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C7B6-234B-49DC-A9B4-1B4BA774C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D035-2780-4B8C-9661-E9D43913AD0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C7B6-234B-49DC-A9B4-1B4BA774C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6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D035-2780-4B8C-9661-E9D43913AD0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C7B6-234B-49DC-A9B4-1B4BA774C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7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D035-2780-4B8C-9661-E9D43913AD0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C7B6-234B-49DC-A9B4-1B4BA774C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1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D035-2780-4B8C-9661-E9D43913AD0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C7B6-234B-49DC-A9B4-1B4BA774C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1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D035-2780-4B8C-9661-E9D43913AD0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C7B6-234B-49DC-A9B4-1B4BA774C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6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D035-2780-4B8C-9661-E9D43913AD0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C7B6-234B-49DC-A9B4-1B4BA774C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8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1D035-2780-4B8C-9661-E9D43913AD0D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3C7B6-234B-49DC-A9B4-1B4BA774C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96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898217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CS 548 FALL 2016</a:t>
            </a:r>
            <a:br>
              <a:rPr lang="en-US" dirty="0" smtClean="0"/>
            </a:br>
            <a:r>
              <a:rPr lang="en-US" dirty="0" smtClean="0"/>
              <a:t>Association Rules Showcase</a:t>
            </a:r>
            <a:br>
              <a:rPr lang="en-US" dirty="0" smtClean="0"/>
            </a:br>
            <a:r>
              <a:rPr lang="en-US" sz="3100" dirty="0" smtClean="0"/>
              <a:t>by Deepan Sanghavi, Dhaval Dholakia, Peter Wang &amp; Karan Somaiah Napanda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599" y="4470256"/>
            <a:ext cx="9144000" cy="165576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2600" dirty="0" smtClean="0"/>
              <a:t>Showcasing work by </a:t>
            </a:r>
            <a:r>
              <a:rPr lang="en-US" sz="2600" dirty="0"/>
              <a:t>Gang Li </a:t>
            </a:r>
            <a:r>
              <a:rPr lang="en-US" sz="2600" dirty="0" smtClean="0"/>
              <a:t>,Rob </a:t>
            </a:r>
            <a:r>
              <a:rPr lang="en-US" sz="2600" dirty="0"/>
              <a:t>Law </a:t>
            </a:r>
            <a:r>
              <a:rPr lang="en-US" sz="2600" dirty="0" smtClean="0"/>
              <a:t>,Jia </a:t>
            </a:r>
            <a:r>
              <a:rPr lang="en-US" sz="2600" dirty="0"/>
              <a:t>Rong &amp; Huy Quan </a:t>
            </a:r>
            <a:r>
              <a:rPr lang="en-US" sz="2600" dirty="0" smtClean="0"/>
              <a:t>Vu on </a:t>
            </a:r>
          </a:p>
          <a:p>
            <a:pPr algn="ctr"/>
            <a:r>
              <a:rPr lang="en-US" sz="2600" b="1" dirty="0" smtClean="0"/>
              <a:t>“Incorporating </a:t>
            </a:r>
            <a:r>
              <a:rPr lang="en-US" sz="2600" b="1" dirty="0"/>
              <a:t>Both </a:t>
            </a:r>
            <a:r>
              <a:rPr lang="en-US" sz="2600" b="1" dirty="0" smtClean="0"/>
              <a:t>Positive </a:t>
            </a:r>
            <a:r>
              <a:rPr lang="en-US" sz="2600" b="1" dirty="0"/>
              <a:t>and </a:t>
            </a:r>
            <a:r>
              <a:rPr lang="en-US" sz="2600" b="1" dirty="0" smtClean="0"/>
              <a:t>Negative Association </a:t>
            </a:r>
            <a:r>
              <a:rPr lang="en-US" sz="2600" b="1" dirty="0"/>
              <a:t>Rules into the </a:t>
            </a:r>
            <a:r>
              <a:rPr lang="en-US" sz="2600" b="1" dirty="0" smtClean="0"/>
              <a:t>Analysis </a:t>
            </a:r>
          </a:p>
          <a:p>
            <a:pPr algn="ctr"/>
            <a:r>
              <a:rPr lang="en-US" sz="2600" b="1" dirty="0" smtClean="0"/>
              <a:t>of Outbound Tourism </a:t>
            </a:r>
            <a:r>
              <a:rPr lang="en-US" sz="2600" b="1" dirty="0"/>
              <a:t>in Hong Kong </a:t>
            </a:r>
            <a:r>
              <a:rPr lang="en-US" sz="2600" b="1" dirty="0" smtClean="0"/>
              <a:t>”</a:t>
            </a:r>
            <a:r>
              <a:rPr lang="en-US" sz="2600" dirty="0" smtClean="0"/>
              <a:t>, </a:t>
            </a:r>
          </a:p>
          <a:p>
            <a:pPr algn="ctr"/>
            <a:r>
              <a:rPr lang="en-US" sz="2600" i="1" dirty="0" smtClean="0"/>
              <a:t>Journal </a:t>
            </a:r>
            <a:r>
              <a:rPr lang="en-US" sz="2600" i="1" dirty="0"/>
              <a:t>of Travel &amp; Tourism Marketing</a:t>
            </a:r>
            <a:r>
              <a:rPr lang="en-US" sz="2600" dirty="0"/>
              <a:t>, 27:812–828, 2010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327" y="147781"/>
            <a:ext cx="1459345" cy="145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0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599"/>
            <a:ext cx="10515600" cy="109747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Problem Definition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706"/>
            <a:ext cx="10515600" cy="5504437"/>
          </a:xfrm>
        </p:spPr>
        <p:txBody>
          <a:bodyPr>
            <a:noAutofit/>
          </a:bodyPr>
          <a:lstStyle/>
          <a:p>
            <a:r>
              <a:rPr lang="en-US" dirty="0" smtClean="0"/>
              <a:t>Negative </a:t>
            </a:r>
            <a:r>
              <a:rPr lang="en-US" dirty="0"/>
              <a:t>associations </a:t>
            </a:r>
            <a:r>
              <a:rPr lang="en-US" dirty="0" smtClean="0"/>
              <a:t>- conflicts </a:t>
            </a:r>
            <a:r>
              <a:rPr lang="en-US" dirty="0"/>
              <a:t>between different products</a:t>
            </a:r>
          </a:p>
          <a:p>
            <a:r>
              <a:rPr lang="en-US" dirty="0" smtClean="0"/>
              <a:t>Associations </a:t>
            </a:r>
            <a:r>
              <a:rPr lang="en-US" dirty="0"/>
              <a:t>Challenges:</a:t>
            </a:r>
          </a:p>
          <a:p>
            <a:pPr lvl="1"/>
            <a:r>
              <a:rPr lang="en-US" dirty="0"/>
              <a:t>Combined infrequent item </a:t>
            </a:r>
            <a:r>
              <a:rPr lang="en-US" dirty="0" smtClean="0"/>
              <a:t>sets </a:t>
            </a:r>
            <a:r>
              <a:rPr lang="en-US" dirty="0"/>
              <a:t>are not considered</a:t>
            </a:r>
          </a:p>
          <a:p>
            <a:pPr lvl="1"/>
            <a:r>
              <a:rPr lang="en-US" dirty="0"/>
              <a:t>Does not discover negative </a:t>
            </a:r>
            <a:r>
              <a:rPr lang="en-US" dirty="0" smtClean="0"/>
              <a:t>relationships</a:t>
            </a:r>
            <a:endParaRPr lang="en-US" dirty="0"/>
          </a:p>
          <a:p>
            <a:pPr lvl="1"/>
            <a:r>
              <a:rPr lang="en-US" dirty="0"/>
              <a:t>Computational cost and produce results which are not targeted for </a:t>
            </a:r>
            <a:r>
              <a:rPr lang="en-US" dirty="0" smtClean="0"/>
              <a:t>application</a:t>
            </a:r>
          </a:p>
          <a:p>
            <a:r>
              <a:rPr lang="en-US" dirty="0"/>
              <a:t>Mining Targeted Positive and Negative Rules </a:t>
            </a:r>
            <a:endParaRPr lang="en-US" dirty="0" smtClean="0"/>
          </a:p>
          <a:p>
            <a:pPr lvl="1"/>
            <a:r>
              <a:rPr lang="en-US" dirty="0"/>
              <a:t>Positive item sets- support(item) &gt; threshold</a:t>
            </a:r>
          </a:p>
          <a:p>
            <a:r>
              <a:rPr lang="en-US" sz="2000" dirty="0" smtClean="0"/>
              <a:t> </a:t>
            </a:r>
            <a:r>
              <a:rPr lang="en-US" dirty="0" smtClean="0"/>
              <a:t>Method:</a:t>
            </a:r>
            <a:endParaRPr lang="en-US" dirty="0"/>
          </a:p>
          <a:p>
            <a:pPr lvl="1"/>
            <a:r>
              <a:rPr lang="en-US" dirty="0"/>
              <a:t>Promising item sets identification</a:t>
            </a:r>
          </a:p>
          <a:p>
            <a:pPr lvl="1"/>
            <a:r>
              <a:rPr lang="en-US" dirty="0"/>
              <a:t>Rules extraction</a:t>
            </a:r>
          </a:p>
        </p:txBody>
      </p:sp>
    </p:spTree>
    <p:extLst>
      <p:ext uri="{BB962C8B-B14F-4D97-AF65-F5344CB8AC3E}">
        <p14:creationId xmlns:p14="http://schemas.microsoft.com/office/powerpoint/2010/main" val="399697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75492"/>
            <a:ext cx="10353761" cy="1086928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Identifying Promising Item-Sets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735" y="1346679"/>
            <a:ext cx="11635301" cy="5737612"/>
          </a:xfrm>
        </p:spPr>
        <p:txBody>
          <a:bodyPr>
            <a:normAutofit/>
          </a:bodyPr>
          <a:lstStyle/>
          <a:p>
            <a:r>
              <a:rPr lang="en-US" dirty="0" smtClean="0"/>
              <a:t>Infrequent item sets </a:t>
            </a:r>
            <a:r>
              <a:rPr lang="en-US" dirty="0" smtClean="0"/>
              <a:t>are considered only if they are part of target</a:t>
            </a:r>
          </a:p>
          <a:p>
            <a:r>
              <a:rPr lang="en-US" dirty="0" smtClean="0"/>
              <a:t>In combination, each item should be frequent</a:t>
            </a:r>
          </a:p>
          <a:p>
            <a:r>
              <a:rPr lang="en-US" dirty="0" smtClean="0"/>
              <a:t>Process: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requent </a:t>
            </a:r>
            <a:r>
              <a:rPr lang="en-US" dirty="0" smtClean="0"/>
              <a:t>1-item-sets F</a:t>
            </a:r>
            <a:r>
              <a:rPr lang="en-US" baseline="30000" dirty="0" smtClean="0"/>
              <a:t>(1)</a:t>
            </a:r>
            <a:r>
              <a:rPr lang="en-US" dirty="0" smtClean="0"/>
              <a:t> = {A</a:t>
            </a:r>
            <a:r>
              <a:rPr lang="en-US" baseline="30000" dirty="0" smtClean="0"/>
              <a:t>(1)</a:t>
            </a:r>
            <a:r>
              <a:rPr lang="en-US" dirty="0"/>
              <a:t>, </a:t>
            </a:r>
            <a:r>
              <a:rPr lang="en-US" dirty="0" smtClean="0"/>
              <a:t>A</a:t>
            </a:r>
            <a:r>
              <a:rPr lang="en-US" baseline="30000" dirty="0" smtClean="0"/>
              <a:t>(2)</a:t>
            </a:r>
            <a:r>
              <a:rPr lang="en-US" dirty="0" smtClean="0"/>
              <a:t>…..}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dirty="0" smtClean="0"/>
              <a:t>[sup(A</a:t>
            </a:r>
            <a:r>
              <a:rPr lang="en-US" baseline="30000" dirty="0" smtClean="0"/>
              <a:t>(K)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)</a:t>
            </a:r>
            <a:r>
              <a:rPr lang="en-US" dirty="0" smtClean="0"/>
              <a:t> </a:t>
            </a:r>
            <a:r>
              <a:rPr lang="en-US" dirty="0">
                <a:effectLst/>
              </a:rPr>
              <a:t>∪ </a:t>
            </a:r>
            <a:r>
              <a:rPr lang="en-US" i="1" dirty="0" err="1" smtClean="0">
                <a:effectLst/>
              </a:rPr>
              <a:t>T</a:t>
            </a:r>
            <a:r>
              <a:rPr lang="en-US" i="1" baseline="-25000" dirty="0" err="1" smtClean="0">
                <a:effectLst/>
              </a:rPr>
              <a:t>j</a:t>
            </a:r>
            <a:r>
              <a:rPr lang="en-US" dirty="0" smtClean="0">
                <a:effectLst/>
              </a:rPr>
              <a:t>) </a:t>
            </a:r>
            <a:r>
              <a:rPr lang="en-US" dirty="0">
                <a:effectLst/>
              </a:rPr>
              <a:t>≥ </a:t>
            </a:r>
            <a:r>
              <a:rPr lang="el-GR" i="1" dirty="0" smtClean="0">
                <a:effectLst/>
              </a:rPr>
              <a:t>δ</a:t>
            </a:r>
            <a:r>
              <a:rPr lang="en-US" baseline="-25000" dirty="0" smtClean="0"/>
              <a:t>s</a:t>
            </a:r>
            <a:r>
              <a:rPr lang="en-US" dirty="0" smtClean="0"/>
              <a:t>]</a:t>
            </a:r>
            <a:r>
              <a:rPr lang="en-US" baseline="-25000" dirty="0" smtClean="0"/>
              <a:t> </a:t>
            </a:r>
            <a:r>
              <a:rPr lang="en-US" dirty="0"/>
              <a:t>then </a:t>
            </a:r>
            <a:r>
              <a:rPr lang="en-US" dirty="0" smtClean="0"/>
              <a:t>[A</a:t>
            </a:r>
            <a:r>
              <a:rPr lang="en-US" baseline="30000" dirty="0" smtClean="0"/>
              <a:t>(K</a:t>
            </a:r>
            <a:r>
              <a:rPr lang="en-US" baseline="30000" dirty="0"/>
              <a:t>)</a:t>
            </a:r>
            <a:r>
              <a:rPr lang="en-US" baseline="-25000" dirty="0"/>
              <a:t>(</a:t>
            </a:r>
            <a:r>
              <a:rPr lang="en-US" baseline="-25000" dirty="0" err="1"/>
              <a:t>i</a:t>
            </a:r>
            <a:r>
              <a:rPr lang="en-US" baseline="-25000" dirty="0"/>
              <a:t>)</a:t>
            </a:r>
            <a:r>
              <a:rPr lang="en-US" dirty="0"/>
              <a:t> </a:t>
            </a:r>
            <a:r>
              <a:rPr lang="en-US" dirty="0">
                <a:effectLst/>
              </a:rPr>
              <a:t>∪ </a:t>
            </a:r>
            <a:r>
              <a:rPr lang="en-US" i="1" dirty="0" err="1">
                <a:effectLst/>
              </a:rPr>
              <a:t>T</a:t>
            </a:r>
            <a:r>
              <a:rPr lang="en-US" i="1" baseline="-25000" dirty="0" err="1">
                <a:effectLst/>
              </a:rPr>
              <a:t>j</a:t>
            </a:r>
            <a:r>
              <a:rPr lang="en-US" dirty="0" smtClean="0"/>
              <a:t> ]  OR [A</a:t>
            </a:r>
            <a:r>
              <a:rPr lang="en-US" baseline="30000" dirty="0" smtClean="0"/>
              <a:t>(K</a:t>
            </a:r>
            <a:r>
              <a:rPr lang="en-US" baseline="30000" dirty="0"/>
              <a:t>)</a:t>
            </a:r>
            <a:r>
              <a:rPr lang="en-US" baseline="-25000" dirty="0"/>
              <a:t>(</a:t>
            </a:r>
            <a:r>
              <a:rPr lang="en-US" baseline="-25000" dirty="0" err="1"/>
              <a:t>i</a:t>
            </a:r>
            <a:r>
              <a:rPr lang="en-US" baseline="-25000" dirty="0"/>
              <a:t>)</a:t>
            </a:r>
            <a:r>
              <a:rPr lang="en-US" dirty="0"/>
              <a:t> </a:t>
            </a:r>
            <a:r>
              <a:rPr lang="en-US" dirty="0">
                <a:effectLst/>
              </a:rPr>
              <a:t>∪ ¬</a:t>
            </a:r>
            <a:r>
              <a:rPr lang="en-US" dirty="0"/>
              <a:t> </a:t>
            </a:r>
            <a:r>
              <a:rPr lang="en-US" i="1" dirty="0" err="1" smtClean="0">
                <a:effectLst/>
              </a:rPr>
              <a:t>T</a:t>
            </a:r>
            <a:r>
              <a:rPr lang="en-US" i="1" baseline="-25000" dirty="0" err="1" smtClean="0">
                <a:effectLst/>
              </a:rPr>
              <a:t>j</a:t>
            </a:r>
            <a:r>
              <a:rPr lang="en-US" dirty="0" smtClean="0"/>
              <a:t> ]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Leverage Threshold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Different combination of frequent item sets F</a:t>
            </a:r>
            <a:r>
              <a:rPr lang="en-US" baseline="30000" dirty="0" smtClean="0"/>
              <a:t>(k) </a:t>
            </a:r>
            <a:r>
              <a:rPr lang="en-US" dirty="0" smtClean="0"/>
              <a:t>is considered with Tj and steps 2 and 4 are repeated</a:t>
            </a:r>
            <a:endParaRPr lang="en-US" dirty="0"/>
          </a:p>
          <a:p>
            <a:r>
              <a:rPr lang="en-US" dirty="0" smtClean="0"/>
              <a:t>Leverage</a:t>
            </a:r>
          </a:p>
          <a:p>
            <a:pPr lvl="1"/>
            <a:r>
              <a:rPr lang="en-US" dirty="0" smtClean="0"/>
              <a:t>Used for pruning the sets</a:t>
            </a:r>
          </a:p>
          <a:p>
            <a:pPr marL="457200" lvl="1" indent="0" algn="ctr">
              <a:buNone/>
            </a:pPr>
            <a:r>
              <a:rPr lang="en-US" dirty="0" smtClean="0">
                <a:effectLst/>
              </a:rPr>
              <a:t>PS(X⇒Y)=</a:t>
            </a:r>
            <a:r>
              <a:rPr lang="en-US" dirty="0">
                <a:effectLst/>
              </a:rPr>
              <a:t>leverage(X</a:t>
            </a:r>
            <a:r>
              <a:rPr lang="en-US" dirty="0" smtClean="0">
                <a:effectLst/>
              </a:rPr>
              <a:t>⇒Y)=</a:t>
            </a:r>
            <a:r>
              <a:rPr lang="en-US" dirty="0" err="1">
                <a:effectLst/>
              </a:rPr>
              <a:t>supp</a:t>
            </a:r>
            <a:r>
              <a:rPr lang="en-US" dirty="0">
                <a:effectLst/>
              </a:rPr>
              <a:t>(X</a:t>
            </a:r>
            <a:r>
              <a:rPr lang="en-US" dirty="0" smtClean="0">
                <a:effectLst/>
              </a:rPr>
              <a:t>⇒Y)</a:t>
            </a:r>
            <a:r>
              <a:rPr lang="en-US" dirty="0">
                <a:effectLst/>
              </a:rPr>
              <a:t>−</a:t>
            </a:r>
            <a:r>
              <a:rPr lang="en-US" dirty="0" err="1" smtClean="0">
                <a:effectLst/>
              </a:rPr>
              <a:t>supp</a:t>
            </a:r>
            <a:r>
              <a:rPr lang="en-US" dirty="0" smtClean="0">
                <a:effectLst/>
              </a:rPr>
              <a:t>(X)</a:t>
            </a:r>
            <a:r>
              <a:rPr lang="en-US" dirty="0" err="1" smtClean="0">
                <a:effectLst/>
              </a:rPr>
              <a:t>supp</a:t>
            </a:r>
            <a:r>
              <a:rPr lang="en-US" dirty="0" smtClean="0">
                <a:effectLst/>
              </a:rPr>
              <a:t>(Y)=</a:t>
            </a:r>
            <a:r>
              <a:rPr lang="en-US" dirty="0">
                <a:effectLst/>
              </a:rPr>
              <a:t>P(X∧Y)−P(X)P(Y</a:t>
            </a:r>
            <a:r>
              <a:rPr lang="en-US" dirty="0" smtClean="0">
                <a:effectLst/>
              </a:rPr>
              <a:t>)</a:t>
            </a:r>
          </a:p>
          <a:p>
            <a:pPr lvl="1"/>
            <a:r>
              <a:rPr lang="en-US" dirty="0" smtClean="0"/>
              <a:t>Measures difference </a:t>
            </a:r>
            <a:r>
              <a:rPr lang="en-US" dirty="0"/>
              <a:t>of </a:t>
            </a:r>
            <a:r>
              <a:rPr lang="en-US" dirty="0" smtClean="0"/>
              <a:t>X </a:t>
            </a:r>
            <a:r>
              <a:rPr lang="en-US" dirty="0"/>
              <a:t>and </a:t>
            </a:r>
            <a:r>
              <a:rPr lang="en-US" dirty="0" smtClean="0"/>
              <a:t>Y </a:t>
            </a:r>
            <a:r>
              <a:rPr lang="en-US" dirty="0"/>
              <a:t>appearing together in the data set and what would be expected if </a:t>
            </a:r>
            <a:r>
              <a:rPr lang="en-US" dirty="0" smtClean="0"/>
              <a:t>X </a:t>
            </a:r>
            <a:r>
              <a:rPr lang="en-US" dirty="0"/>
              <a:t>and </a:t>
            </a:r>
            <a:r>
              <a:rPr lang="en-US" dirty="0" smtClean="0"/>
              <a:t>Y </a:t>
            </a:r>
            <a:r>
              <a:rPr lang="en-US" dirty="0"/>
              <a:t>where statistically dependent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105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987"/>
            <a:ext cx="10515600" cy="656214"/>
          </a:xfrm>
        </p:spPr>
        <p:txBody>
          <a:bodyPr>
            <a:normAutofit/>
          </a:bodyPr>
          <a:lstStyle/>
          <a:p>
            <a:r>
              <a:rPr lang="en-US" dirty="0" smtClean="0"/>
              <a:t>Extracting Promising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1202"/>
            <a:ext cx="10515600" cy="6146798"/>
          </a:xfrm>
        </p:spPr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revious process results</a:t>
            </a:r>
          </a:p>
          <a:p>
            <a:pPr lvl="1"/>
            <a:r>
              <a:rPr lang="en-US" dirty="0" smtClean="0"/>
              <a:t>Promising </a:t>
            </a:r>
            <a:r>
              <a:rPr lang="en-US" dirty="0"/>
              <a:t>positive item set F</a:t>
            </a:r>
            <a:r>
              <a:rPr lang="en-US" baseline="30000" dirty="0"/>
              <a:t>(1)</a:t>
            </a:r>
            <a:r>
              <a:rPr lang="en-US" dirty="0"/>
              <a:t>,  F</a:t>
            </a:r>
            <a:r>
              <a:rPr lang="en-US" baseline="30000" dirty="0"/>
              <a:t>(2</a:t>
            </a:r>
            <a:r>
              <a:rPr lang="en-US" baseline="30000" dirty="0" smtClean="0"/>
              <a:t>)</a:t>
            </a:r>
            <a:r>
              <a:rPr lang="en-US" dirty="0" smtClean="0"/>
              <a:t>...</a:t>
            </a:r>
          </a:p>
          <a:p>
            <a:pPr lvl="1"/>
            <a:r>
              <a:rPr lang="en-US" dirty="0" smtClean="0"/>
              <a:t>Promising </a:t>
            </a:r>
            <a:r>
              <a:rPr lang="en-US" dirty="0"/>
              <a:t>negative frequent item </a:t>
            </a:r>
            <a:r>
              <a:rPr lang="en-US" dirty="0" smtClean="0"/>
              <a:t>set </a:t>
            </a:r>
            <a:r>
              <a:rPr lang="en-US" dirty="0"/>
              <a:t>l</a:t>
            </a:r>
            <a:r>
              <a:rPr lang="en-US" baseline="30000" dirty="0"/>
              <a:t>(1)</a:t>
            </a:r>
            <a:r>
              <a:rPr lang="en-US" dirty="0"/>
              <a:t>,  l</a:t>
            </a:r>
            <a:r>
              <a:rPr lang="en-US" baseline="30000" dirty="0"/>
              <a:t>(2)</a:t>
            </a:r>
            <a:r>
              <a:rPr lang="en-US" dirty="0"/>
              <a:t>…</a:t>
            </a:r>
            <a:endParaRPr lang="en-US" dirty="0" smtClean="0"/>
          </a:p>
          <a:p>
            <a:r>
              <a:rPr lang="en-US" dirty="0" smtClean="0"/>
              <a:t>Usually, confidence value is used to measure the strength of rules</a:t>
            </a:r>
          </a:p>
          <a:p>
            <a:r>
              <a:rPr lang="en-US" dirty="0" smtClean="0"/>
              <a:t>CPIR (Conditional </a:t>
            </a:r>
            <a:r>
              <a:rPr lang="en-US" dirty="0"/>
              <a:t>P</a:t>
            </a:r>
            <a:r>
              <a:rPr lang="en-US" dirty="0" smtClean="0"/>
              <a:t>robability </a:t>
            </a:r>
            <a:r>
              <a:rPr lang="en-US" dirty="0"/>
              <a:t>I</a:t>
            </a:r>
            <a:r>
              <a:rPr lang="en-US" dirty="0" smtClean="0"/>
              <a:t>ncrement Ratio)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Value is between -1 and 1</a:t>
            </a:r>
          </a:p>
          <a:p>
            <a:pPr lvl="1"/>
            <a:r>
              <a:rPr lang="en-US" dirty="0" smtClean="0"/>
              <a:t>Close to 0 signifies item is independent of target</a:t>
            </a:r>
          </a:p>
          <a:p>
            <a:pPr lvl="1"/>
            <a:r>
              <a:rPr lang="en-US" dirty="0" smtClean="0"/>
              <a:t>Positive higher value signifies positive dependency</a:t>
            </a:r>
          </a:p>
          <a:p>
            <a:pPr lvl="1"/>
            <a:r>
              <a:rPr lang="en-US" dirty="0" smtClean="0"/>
              <a:t>Negative higher value signifies negative dependency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727" y="3032413"/>
            <a:ext cx="3373582" cy="167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231" y="3032413"/>
            <a:ext cx="3728605" cy="172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9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527" y="41037"/>
            <a:ext cx="10515600" cy="572655"/>
          </a:xfrm>
        </p:spPr>
        <p:txBody>
          <a:bodyPr>
            <a:noAutofit/>
          </a:bodyPr>
          <a:lstStyle/>
          <a:p>
            <a:r>
              <a:rPr lang="en-US" sz="4000" dirty="0" smtClean="0"/>
              <a:t>Example: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50981" y="613692"/>
            <a:ext cx="7792028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0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δs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=0.2, </a:t>
            </a:r>
            <a:r>
              <a:rPr lang="en-US" sz="20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δi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=0.05, and </a:t>
            </a:r>
            <a:r>
              <a:rPr lang="en-US" sz="2000" dirty="0" err="1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δc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=0.55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Frequent item sets 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w.r.t. 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target:</a:t>
            </a:r>
          </a:p>
          <a:p>
            <a:r>
              <a:rPr lang="en-US" dirty="0" smtClean="0"/>
              <a:t>		F</a:t>
            </a:r>
            <a:r>
              <a:rPr lang="en-US" baseline="30000" dirty="0" smtClean="0"/>
              <a:t>(1)</a:t>
            </a:r>
            <a:r>
              <a:rPr lang="en-US" dirty="0" smtClean="0"/>
              <a:t>= {</a:t>
            </a:r>
            <a:r>
              <a:rPr lang="en-US" i="1" dirty="0" smtClean="0"/>
              <a:t>A</a:t>
            </a:r>
            <a:r>
              <a:rPr lang="en-US" dirty="0" smtClean="0"/>
              <a:t>1 </a:t>
            </a:r>
            <a:r>
              <a:rPr lang="en-US" i="1" dirty="0" smtClean="0"/>
              <a:t>M</a:t>
            </a:r>
            <a:r>
              <a:rPr lang="en-US" dirty="0"/>
              <a:t>, </a:t>
            </a:r>
            <a:r>
              <a:rPr lang="en-US" i="1" dirty="0" smtClean="0"/>
              <a:t>A</a:t>
            </a:r>
            <a:r>
              <a:rPr lang="en-US" dirty="0"/>
              <a:t>1</a:t>
            </a:r>
            <a:r>
              <a:rPr lang="en-US" dirty="0" smtClean="0"/>
              <a:t> </a:t>
            </a:r>
            <a:r>
              <a:rPr lang="en-US" i="1" dirty="0"/>
              <a:t>X</a:t>
            </a:r>
            <a:r>
              <a:rPr lang="en-US" dirty="0" smtClean="0"/>
              <a:t>, </a:t>
            </a:r>
            <a:r>
              <a:rPr lang="en-US" i="1" dirty="0"/>
              <a:t>B</a:t>
            </a:r>
            <a:r>
              <a:rPr lang="en-US" dirty="0"/>
              <a:t>1 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 smtClean="0"/>
              <a:t>B</a:t>
            </a:r>
            <a:r>
              <a:rPr lang="en-US" dirty="0" smtClean="0"/>
              <a:t>2 </a:t>
            </a:r>
            <a:r>
              <a:rPr lang="en-US" i="1" dirty="0" smtClean="0"/>
              <a:t>M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1 </a:t>
            </a:r>
            <a:r>
              <a:rPr lang="en-US" i="1" dirty="0" smtClean="0"/>
              <a:t>M ……</a:t>
            </a:r>
            <a:r>
              <a:rPr lang="en-US" dirty="0" smtClean="0"/>
              <a:t>}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Using leverage and support, 2 promising 1-item sets 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are </a:t>
            </a: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generated:</a:t>
            </a:r>
          </a:p>
          <a:p>
            <a:r>
              <a:rPr lang="en-US" i="1" dirty="0" smtClean="0"/>
              <a:t>		F</a:t>
            </a:r>
            <a:r>
              <a:rPr lang="en-US" baseline="30000" dirty="0" smtClean="0"/>
              <a:t>(1)</a:t>
            </a:r>
            <a:r>
              <a:rPr lang="en-US" dirty="0" smtClean="0"/>
              <a:t> </a:t>
            </a:r>
            <a:r>
              <a:rPr lang="en-US" dirty="0"/>
              <a:t>= {</a:t>
            </a:r>
            <a:r>
              <a:rPr lang="en-US" i="1" dirty="0" smtClean="0"/>
              <a:t>A</a:t>
            </a:r>
            <a:r>
              <a:rPr lang="en-US" dirty="0" smtClean="0"/>
              <a:t>1 </a:t>
            </a:r>
            <a:r>
              <a:rPr lang="en-US" i="1" dirty="0" smtClean="0"/>
              <a:t>X</a:t>
            </a:r>
            <a:r>
              <a:rPr lang="en-US" dirty="0"/>
              <a:t>, </a:t>
            </a:r>
            <a:r>
              <a:rPr lang="en-US" i="1" dirty="0" smtClean="0"/>
              <a:t>A</a:t>
            </a:r>
            <a:r>
              <a:rPr lang="en-US" dirty="0" smtClean="0"/>
              <a:t>2 </a:t>
            </a:r>
            <a:r>
              <a:rPr lang="en-US" i="1" dirty="0" smtClean="0"/>
              <a:t>X</a:t>
            </a:r>
            <a:r>
              <a:rPr lang="en-US" dirty="0"/>
              <a:t>, </a:t>
            </a:r>
            <a:r>
              <a:rPr lang="en-US" i="1" dirty="0" smtClean="0"/>
              <a:t>B</a:t>
            </a:r>
            <a:r>
              <a:rPr lang="en-US" dirty="0" smtClean="0"/>
              <a:t>1 </a:t>
            </a:r>
            <a:r>
              <a:rPr lang="en-US" i="1" dirty="0" smtClean="0"/>
              <a:t>X</a:t>
            </a:r>
            <a:r>
              <a:rPr lang="en-US" dirty="0"/>
              <a:t>, </a:t>
            </a:r>
            <a:r>
              <a:rPr lang="en-US" i="1" dirty="0" smtClean="0"/>
              <a:t>B</a:t>
            </a:r>
            <a:r>
              <a:rPr lang="en-US" dirty="0" smtClean="0"/>
              <a:t>2 </a:t>
            </a:r>
            <a:r>
              <a:rPr lang="en-US" i="1" dirty="0" smtClean="0"/>
              <a:t>X </a:t>
            </a:r>
            <a:r>
              <a:rPr lang="en-US" dirty="0" smtClean="0"/>
              <a:t>..}, </a:t>
            </a:r>
            <a:r>
              <a:rPr lang="en-US" i="1" dirty="0"/>
              <a:t>l</a:t>
            </a:r>
            <a:r>
              <a:rPr lang="en-US" dirty="0"/>
              <a:t>1 = {</a:t>
            </a:r>
            <a:r>
              <a:rPr lang="en-US" i="1" dirty="0" smtClean="0"/>
              <a:t>D</a:t>
            </a:r>
            <a:r>
              <a:rPr lang="en-US" dirty="0" smtClean="0"/>
              <a:t>2 ¬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 smtClean="0"/>
              <a:t>A</a:t>
            </a:r>
            <a:r>
              <a:rPr lang="en-US" dirty="0" smtClean="0"/>
              <a:t>1 ¬</a:t>
            </a:r>
            <a:r>
              <a:rPr lang="en-US" i="1" dirty="0" smtClean="0"/>
              <a:t>M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2 ¬</a:t>
            </a:r>
            <a:r>
              <a:rPr lang="en-US" i="1" dirty="0" smtClean="0"/>
              <a:t>M</a:t>
            </a:r>
            <a:r>
              <a:rPr lang="en-US" dirty="0"/>
              <a:t> </a:t>
            </a:r>
            <a:r>
              <a:rPr lang="en-US" dirty="0" smtClean="0"/>
              <a:t>..}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Based on the above F(1) sets, we generate initial 2-item 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sets:</a:t>
            </a:r>
            <a:endParaRPr lang="en-US" sz="20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r>
              <a:rPr lang="en-US" dirty="0"/>
              <a:t>	</a:t>
            </a:r>
            <a:r>
              <a:rPr lang="en-US" dirty="0" smtClean="0"/>
              <a:t>	F</a:t>
            </a:r>
            <a:r>
              <a:rPr lang="en-US" baseline="30000" dirty="0" smtClean="0"/>
              <a:t>(2)</a:t>
            </a:r>
            <a:r>
              <a:rPr lang="en-US" dirty="0" smtClean="0"/>
              <a:t>= {</a:t>
            </a:r>
            <a:r>
              <a:rPr lang="en-US" i="1" dirty="0"/>
              <a:t>A</a:t>
            </a:r>
            <a:r>
              <a:rPr lang="en-US" dirty="0"/>
              <a:t>1</a:t>
            </a:r>
            <a:r>
              <a:rPr lang="en-US" i="1" dirty="0"/>
              <a:t>B</a:t>
            </a:r>
            <a:r>
              <a:rPr lang="en-US" dirty="0"/>
              <a:t>1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1</a:t>
            </a:r>
            <a:r>
              <a:rPr lang="en-US" i="1" dirty="0"/>
              <a:t>B</a:t>
            </a:r>
            <a:r>
              <a:rPr lang="en-US" dirty="0"/>
              <a:t>2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dirty="0"/>
              <a:t>1</a:t>
            </a:r>
            <a:r>
              <a:rPr lang="en-US" i="1" dirty="0"/>
              <a:t>D</a:t>
            </a:r>
            <a:r>
              <a:rPr lang="en-US" dirty="0"/>
              <a:t>1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 smtClean="0"/>
              <a:t>A</a:t>
            </a:r>
            <a:r>
              <a:rPr lang="en-US" dirty="0" smtClean="0"/>
              <a:t>2</a:t>
            </a:r>
            <a:r>
              <a:rPr lang="en-US" i="1" dirty="0" smtClean="0"/>
              <a:t>B</a:t>
            </a:r>
            <a:r>
              <a:rPr lang="en-US" dirty="0" smtClean="0"/>
              <a:t>1</a:t>
            </a:r>
            <a:r>
              <a:rPr lang="en-US" i="1" dirty="0" smtClean="0"/>
              <a:t>X…</a:t>
            </a:r>
            <a:r>
              <a:rPr lang="en-US" dirty="0" smtClean="0"/>
              <a:t>}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Rules:</a:t>
            </a:r>
          </a:p>
          <a:p>
            <a:r>
              <a:rPr lang="en-US" i="1" dirty="0" smtClean="0"/>
              <a:t>D1 </a:t>
            </a:r>
            <a:r>
              <a:rPr lang="en-US" dirty="0"/>
              <a:t>⇒ </a:t>
            </a:r>
            <a:r>
              <a:rPr lang="en-US" i="1" dirty="0"/>
              <a:t>X, </a:t>
            </a:r>
            <a:r>
              <a:rPr lang="en-US" dirty="0"/>
              <a:t>with </a:t>
            </a:r>
            <a:r>
              <a:rPr lang="en-US" i="1" dirty="0"/>
              <a:t>CPIR </a:t>
            </a:r>
            <a:r>
              <a:rPr lang="en-US" dirty="0"/>
              <a:t>value of </a:t>
            </a:r>
            <a:r>
              <a:rPr lang="en-US" dirty="0" smtClean="0"/>
              <a:t>0.563 (Rule </a:t>
            </a:r>
            <a:r>
              <a:rPr lang="en-US" dirty="0"/>
              <a:t>1) </a:t>
            </a:r>
          </a:p>
          <a:p>
            <a:r>
              <a:rPr lang="en-US" i="1" dirty="0"/>
              <a:t>D2 </a:t>
            </a:r>
            <a:r>
              <a:rPr lang="en-US" dirty="0"/>
              <a:t>⇒ ¬</a:t>
            </a:r>
            <a:r>
              <a:rPr lang="en-US" i="1" dirty="0"/>
              <a:t>X, </a:t>
            </a:r>
            <a:r>
              <a:rPr lang="en-US" dirty="0"/>
              <a:t>with </a:t>
            </a:r>
            <a:r>
              <a:rPr lang="en-US" i="1" dirty="0"/>
              <a:t>CPIR </a:t>
            </a:r>
            <a:r>
              <a:rPr lang="en-US" dirty="0"/>
              <a:t>value of </a:t>
            </a:r>
            <a:r>
              <a:rPr lang="en-US" dirty="0" smtClean="0"/>
              <a:t>0.583(Rule </a:t>
            </a:r>
            <a:r>
              <a:rPr lang="en-US" dirty="0"/>
              <a:t>4) </a:t>
            </a:r>
          </a:p>
          <a:p>
            <a:pPr marL="285750" indent="-285750"/>
            <a:endParaRPr lang="en-US" b="1" dirty="0" smtClean="0"/>
          </a:p>
          <a:p>
            <a:pPr marL="285750" indent="-285750"/>
            <a:r>
              <a:rPr lang="en-US" b="1" dirty="0" smtClean="0"/>
              <a:t>Interpreting </a:t>
            </a:r>
            <a:r>
              <a:rPr lang="en-US" b="1" dirty="0"/>
              <a:t>the Rule:</a:t>
            </a:r>
          </a:p>
          <a:p>
            <a:pPr lvl="1"/>
            <a:r>
              <a:rPr lang="en-US" sz="2000" dirty="0"/>
              <a:t>D1-High income</a:t>
            </a:r>
          </a:p>
          <a:p>
            <a:pPr lvl="1"/>
            <a:r>
              <a:rPr lang="en-US" sz="2000" dirty="0"/>
              <a:t>D2-Low income</a:t>
            </a:r>
          </a:p>
          <a:p>
            <a:pPr lvl="1"/>
            <a:r>
              <a:rPr lang="en-US" sz="2000" dirty="0"/>
              <a:t>X-Will have a outbound travel</a:t>
            </a:r>
          </a:p>
          <a:p>
            <a:pPr lvl="1"/>
            <a:r>
              <a:rPr lang="en-US" sz="2000" dirty="0"/>
              <a:t>High income travelers have a higher likelihood of outbound travelers (Rule 1 and 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726" y="293296"/>
            <a:ext cx="2543175" cy="22193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626" y="2702443"/>
            <a:ext cx="4200367" cy="390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68709" cy="5832475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Results &amp; Findings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34878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505" y="323161"/>
            <a:ext cx="9144000" cy="106100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Results &amp; Findings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63" y="1697495"/>
            <a:ext cx="10191873" cy="437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4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513" y="12782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 smtClean="0"/>
              <a:t>Targeted Rules on the overall dataset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76" y="1766195"/>
            <a:ext cx="9878935" cy="4514747"/>
          </a:xfrm>
        </p:spPr>
      </p:pic>
    </p:spTree>
    <p:extLst>
      <p:ext uri="{BB962C8B-B14F-4D97-AF65-F5344CB8AC3E}">
        <p14:creationId xmlns:p14="http://schemas.microsoft.com/office/powerpoint/2010/main" val="252534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i="1" dirty="0"/>
              <a:t>Targeted Rules for Travelers to </a:t>
            </a:r>
            <a:r>
              <a:rPr lang="en-US" sz="4000" i="1" dirty="0" smtClean="0"/>
              <a:t>Mainland China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962" y="2483427"/>
            <a:ext cx="7079426" cy="3695700"/>
          </a:xfrm>
        </p:spPr>
      </p:pic>
    </p:spTree>
    <p:extLst>
      <p:ext uri="{BB962C8B-B14F-4D97-AF65-F5344CB8AC3E}">
        <p14:creationId xmlns:p14="http://schemas.microsoft.com/office/powerpoint/2010/main" val="221422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568709" cy="5832475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Discussion &amp; Implications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59868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0"/>
            <a:ext cx="10353761" cy="1326321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Discussion and Implication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485" y="1880503"/>
            <a:ext cx="10353762" cy="3695136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Major difference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Allow negative items </a:t>
            </a:r>
            <a:r>
              <a:rPr lang="en-US" sz="3200" dirty="0" smtClean="0"/>
              <a:t>to be included in </a:t>
            </a:r>
            <a:r>
              <a:rPr lang="en-US" sz="3200" dirty="0" smtClean="0"/>
              <a:t>the rules</a:t>
            </a:r>
          </a:p>
          <a:p>
            <a:pPr lvl="2"/>
            <a:r>
              <a:rPr lang="en-US" sz="3200" dirty="0" smtClean="0"/>
              <a:t>Negative rules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 Extend traditional association rules</a:t>
            </a:r>
          </a:p>
          <a:p>
            <a:pPr lvl="2"/>
            <a:r>
              <a:rPr lang="en-US" sz="3200" dirty="0" smtClean="0"/>
              <a:t>Considering infrequent items</a:t>
            </a:r>
            <a:endParaRPr lang="en-US" sz="3600" dirty="0"/>
          </a:p>
          <a:p>
            <a:pPr marL="971550" lvl="1" indent="-514350">
              <a:buFont typeface="+mj-lt"/>
              <a:buAutoNum type="arabicPeriod"/>
            </a:pPr>
            <a:r>
              <a:rPr lang="en-US" sz="3400" dirty="0" smtClean="0"/>
              <a:t>Provide more number of rules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400" dirty="0" smtClean="0"/>
              <a:t>Loose instead of strict output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400" dirty="0" smtClean="0"/>
              <a:t>Comparison with decision trees</a:t>
            </a:r>
          </a:p>
        </p:txBody>
      </p:sp>
    </p:spTree>
    <p:extLst>
      <p:ext uri="{BB962C8B-B14F-4D97-AF65-F5344CB8AC3E}">
        <p14:creationId xmlns:p14="http://schemas.microsoft.com/office/powerpoint/2010/main" val="27762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References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012768"/>
          </a:xfrm>
        </p:spPr>
        <p:txBody>
          <a:bodyPr>
            <a:noAutofit/>
          </a:bodyPr>
          <a:lstStyle/>
          <a:p>
            <a:r>
              <a:rPr lang="en-US" sz="1200" dirty="0"/>
              <a:t>Rob Law Catherine Cheung Ada Lo, (2004),"The relevance of profiling travel activities for improving destination marketing strategies", International Journal of Contemporary Hospitality Management, Vol. 16 </a:t>
            </a:r>
            <a:r>
              <a:rPr lang="en-US" sz="1200" dirty="0" err="1"/>
              <a:t>Iss</a:t>
            </a:r>
            <a:r>
              <a:rPr lang="en-US" sz="1200" dirty="0"/>
              <a:t> 6 pp. 355 </a:t>
            </a:r>
            <a:r>
              <a:rPr lang="en-US" sz="1200" dirty="0" smtClean="0"/>
              <a:t>– 362.</a:t>
            </a:r>
          </a:p>
          <a:p>
            <a:r>
              <a:rPr lang="en-US" sz="1200" dirty="0" err="1"/>
              <a:t>Ceglar</a:t>
            </a:r>
            <a:r>
              <a:rPr lang="en-US" sz="1200" dirty="0"/>
              <a:t>, A., &amp; Roddick, J. F. (2006). Association </a:t>
            </a:r>
            <a:r>
              <a:rPr lang="en-US" sz="1200" dirty="0" smtClean="0"/>
              <a:t>mining, </a:t>
            </a:r>
            <a:r>
              <a:rPr lang="en-US" sz="1200" i="1" dirty="0" smtClean="0"/>
              <a:t>ACM </a:t>
            </a:r>
            <a:r>
              <a:rPr lang="en-US" sz="1200" i="1" dirty="0"/>
              <a:t>Computing Survey</a:t>
            </a:r>
            <a:r>
              <a:rPr lang="en-US" sz="1200" dirty="0"/>
              <a:t>, </a:t>
            </a:r>
            <a:r>
              <a:rPr lang="en-US" sz="1200" i="1" dirty="0"/>
              <a:t>38</a:t>
            </a:r>
            <a:r>
              <a:rPr lang="en-US" sz="1200" dirty="0"/>
              <a:t>(2), article no. </a:t>
            </a:r>
            <a:r>
              <a:rPr lang="en-US" sz="1200" dirty="0" smtClean="0"/>
              <a:t>5.</a:t>
            </a:r>
          </a:p>
          <a:p>
            <a:r>
              <a:rPr lang="en-US" sz="1200" dirty="0"/>
              <a:t>GÜL GÖKAY EMEL , ÇAĞATAN TAŞKIN &amp; ÖMER AKAT (2007) Profiling a Domestic Tourism Market by Means of Association Rule Mining, Anatolia, 18:2, </a:t>
            </a:r>
            <a:r>
              <a:rPr lang="en-US" sz="1200" dirty="0" smtClean="0"/>
              <a:t>334-342.</a:t>
            </a:r>
          </a:p>
          <a:p>
            <a:r>
              <a:rPr lang="en-US" sz="1200" dirty="0"/>
              <a:t>King, B., &amp; Tang, C. H. (2009). China’s </a:t>
            </a:r>
            <a:r>
              <a:rPr lang="en-US" sz="1200" dirty="0" smtClean="0"/>
              <a:t>outbound tourism </a:t>
            </a:r>
            <a:r>
              <a:rPr lang="en-US" sz="1200" dirty="0"/>
              <a:t>during the 1980s—A socio-political perspective. </a:t>
            </a:r>
            <a:r>
              <a:rPr lang="en-US" sz="1200" i="1" dirty="0"/>
              <a:t>Anatolia: An International Journal of Tourism </a:t>
            </a:r>
            <a:r>
              <a:rPr lang="en-US" sz="1200" i="1" dirty="0" smtClean="0"/>
              <a:t>and Hospitality </a:t>
            </a:r>
            <a:r>
              <a:rPr lang="en-US" sz="1200" i="1" dirty="0"/>
              <a:t>Research</a:t>
            </a:r>
            <a:r>
              <a:rPr lang="en-US" sz="1200" dirty="0"/>
              <a:t>, </a:t>
            </a:r>
            <a:r>
              <a:rPr lang="en-US" sz="1200" i="1" dirty="0"/>
              <a:t>20</a:t>
            </a:r>
            <a:r>
              <a:rPr lang="en-US" sz="1200" dirty="0"/>
              <a:t>(1), </a:t>
            </a:r>
            <a:r>
              <a:rPr lang="en-US" sz="1200" dirty="0" smtClean="0"/>
              <a:t>18–32.</a:t>
            </a:r>
          </a:p>
          <a:p>
            <a:r>
              <a:rPr lang="en-US" sz="1200" dirty="0"/>
              <a:t>Min, H., Min, H., &amp; </a:t>
            </a:r>
            <a:r>
              <a:rPr lang="en-US" sz="1200" dirty="0" err="1"/>
              <a:t>Eman</a:t>
            </a:r>
            <a:r>
              <a:rPr lang="en-US" sz="1200" dirty="0"/>
              <a:t>, A. (2002). A data </a:t>
            </a:r>
            <a:r>
              <a:rPr lang="en-US" sz="1200" dirty="0" smtClean="0"/>
              <a:t>mining approach </a:t>
            </a:r>
            <a:r>
              <a:rPr lang="en-US" sz="1200" dirty="0"/>
              <a:t>to developing the profiles of hotel </a:t>
            </a:r>
            <a:r>
              <a:rPr lang="en-US" sz="1200" dirty="0" smtClean="0"/>
              <a:t>customers. </a:t>
            </a:r>
            <a:r>
              <a:rPr lang="en-US" sz="1200" i="1" dirty="0" smtClean="0"/>
              <a:t>International </a:t>
            </a:r>
            <a:r>
              <a:rPr lang="en-US" sz="1200" i="1" dirty="0"/>
              <a:t>Journal of Contemporary </a:t>
            </a:r>
            <a:r>
              <a:rPr lang="en-US" sz="1200" i="1" dirty="0" smtClean="0"/>
              <a:t>Hospitality Management</a:t>
            </a:r>
            <a:r>
              <a:rPr lang="en-US" sz="1200" dirty="0"/>
              <a:t>, </a:t>
            </a:r>
            <a:r>
              <a:rPr lang="en-US" sz="1200" i="1" dirty="0"/>
              <a:t>14</a:t>
            </a:r>
            <a:r>
              <a:rPr lang="en-US" sz="1200" dirty="0"/>
              <a:t>(6), 274–285. </a:t>
            </a:r>
            <a:endParaRPr lang="en-US" sz="1200" dirty="0" smtClean="0"/>
          </a:p>
          <a:p>
            <a:r>
              <a:rPr lang="en-US" sz="1200" dirty="0" err="1" smtClean="0"/>
              <a:t>Savasere</a:t>
            </a:r>
            <a:r>
              <a:rPr lang="en-US" sz="1200" dirty="0"/>
              <a:t>, A., </a:t>
            </a:r>
            <a:r>
              <a:rPr lang="en-US" sz="1200" dirty="0" err="1"/>
              <a:t>Omiecinski</a:t>
            </a:r>
            <a:r>
              <a:rPr lang="en-US" sz="1200" dirty="0"/>
              <a:t>, E., &amp; </a:t>
            </a:r>
            <a:r>
              <a:rPr lang="en-US" sz="1200" dirty="0" err="1"/>
              <a:t>Navathe</a:t>
            </a:r>
            <a:r>
              <a:rPr lang="en-US" sz="1200" dirty="0"/>
              <a:t>, S. (1998</a:t>
            </a:r>
            <a:r>
              <a:rPr lang="en-US" sz="1200" dirty="0" smtClean="0"/>
              <a:t>). Mining </a:t>
            </a:r>
            <a:r>
              <a:rPr lang="en-US" sz="1200" dirty="0"/>
              <a:t>for strong negative associations in a </a:t>
            </a:r>
            <a:r>
              <a:rPr lang="en-US" sz="1200" dirty="0" smtClean="0"/>
              <a:t>large database </a:t>
            </a:r>
            <a:r>
              <a:rPr lang="en-US" sz="1200" dirty="0"/>
              <a:t>of customer transactions. In </a:t>
            </a:r>
            <a:r>
              <a:rPr lang="en-US" sz="1200" i="1" dirty="0" smtClean="0"/>
              <a:t>Proceedings of </a:t>
            </a:r>
            <a:r>
              <a:rPr lang="en-US" sz="1200" i="1" dirty="0"/>
              <a:t>the Fourteenth International Conference on </a:t>
            </a:r>
            <a:r>
              <a:rPr lang="en-US" sz="1200" i="1" dirty="0" smtClean="0"/>
              <a:t>Data Engineering </a:t>
            </a:r>
            <a:r>
              <a:rPr lang="en-US" sz="1200" dirty="0"/>
              <a:t>(pp. 494–502). Washington, DC: </a:t>
            </a:r>
            <a:r>
              <a:rPr lang="en-US" sz="1200" dirty="0" smtClean="0"/>
              <a:t>IEEE Computer </a:t>
            </a:r>
            <a:r>
              <a:rPr lang="en-US" sz="1200" dirty="0"/>
              <a:t>Society. </a:t>
            </a:r>
            <a:endParaRPr lang="en-US" sz="1200" dirty="0" smtClean="0"/>
          </a:p>
          <a:p>
            <a:r>
              <a:rPr lang="en-US" sz="1200" dirty="0" smtClean="0"/>
              <a:t>Wu</a:t>
            </a:r>
            <a:r>
              <a:rPr lang="en-US" sz="1200" dirty="0"/>
              <a:t>, X. D., Zhang, C., &amp; Zhang, S. (2004). Efficient mining of both positive and negative association rules. </a:t>
            </a:r>
            <a:r>
              <a:rPr lang="en-US" sz="1200" i="1" dirty="0"/>
              <a:t>ACM</a:t>
            </a:r>
            <a:br>
              <a:rPr lang="en-US" sz="1200" i="1" dirty="0"/>
            </a:br>
            <a:r>
              <a:rPr lang="en-US" sz="1200" i="1" dirty="0"/>
              <a:t>Transactions on Information Systems</a:t>
            </a:r>
            <a:r>
              <a:rPr lang="en-US" sz="1200" dirty="0"/>
              <a:t>, </a:t>
            </a:r>
            <a:r>
              <a:rPr lang="en-US" sz="1200" i="1" dirty="0"/>
              <a:t>22</a:t>
            </a:r>
            <a:r>
              <a:rPr lang="en-US" sz="1200" dirty="0"/>
              <a:t>(3), </a:t>
            </a:r>
            <a:r>
              <a:rPr lang="en-US" sz="1200" dirty="0" smtClean="0"/>
              <a:t>381–405.</a:t>
            </a:r>
          </a:p>
          <a:p>
            <a:r>
              <a:rPr lang="en-US" sz="1200" dirty="0"/>
              <a:t>Song, H., </a:t>
            </a:r>
            <a:r>
              <a:rPr lang="en-US" sz="1200" dirty="0" err="1"/>
              <a:t>Romilly</a:t>
            </a:r>
            <a:r>
              <a:rPr lang="en-US" sz="1200" dirty="0"/>
              <a:t>, P., &amp; Liu, X. (2000). An </a:t>
            </a:r>
            <a:r>
              <a:rPr lang="en-US" sz="1200" dirty="0" smtClean="0"/>
              <a:t>empirical study </a:t>
            </a:r>
            <a:r>
              <a:rPr lang="en-US" sz="1200" dirty="0"/>
              <a:t>of outbound tourism demand in the U.K. </a:t>
            </a:r>
            <a:r>
              <a:rPr lang="en-US" sz="1200" i="1" dirty="0" smtClean="0"/>
              <a:t>Applied Economics</a:t>
            </a:r>
            <a:r>
              <a:rPr lang="en-US" sz="1200" dirty="0"/>
              <a:t>, </a:t>
            </a:r>
            <a:r>
              <a:rPr lang="en-US" sz="1200" i="1" dirty="0"/>
              <a:t>32</a:t>
            </a:r>
            <a:r>
              <a:rPr lang="en-US" sz="1200" dirty="0"/>
              <a:t>, </a:t>
            </a:r>
            <a:r>
              <a:rPr lang="en-US" sz="1200" dirty="0" smtClean="0"/>
              <a:t>611–624</a:t>
            </a:r>
          </a:p>
        </p:txBody>
      </p:sp>
    </p:spTree>
    <p:extLst>
      <p:ext uri="{BB962C8B-B14F-4D97-AF65-F5344CB8AC3E}">
        <p14:creationId xmlns:p14="http://schemas.microsoft.com/office/powerpoint/2010/main" val="389531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questi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464" y="666750"/>
            <a:ext cx="8263047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99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background and motiv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6" y="803564"/>
            <a:ext cx="10059077" cy="500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35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69455"/>
            <a:ext cx="8940800" cy="1560945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Motivation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64509"/>
            <a:ext cx="9337964" cy="369454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Increased spending power for the people.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Travel and tourism sector is heavily influenced by personal and national income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Travel is primarily viewed as a luxury product.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Analysis of traveler’s behavior is important.</a:t>
            </a:r>
          </a:p>
        </p:txBody>
      </p:sp>
    </p:spTree>
    <p:extLst>
      <p:ext uri="{BB962C8B-B14F-4D97-AF65-F5344CB8AC3E}">
        <p14:creationId xmlns:p14="http://schemas.microsoft.com/office/powerpoint/2010/main" val="302883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69456"/>
            <a:ext cx="8940800" cy="76923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Association Rules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400" y="1412031"/>
            <a:ext cx="9144000" cy="3114963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Finds correlation among items to form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Rules: “</a:t>
            </a:r>
            <a:r>
              <a:rPr lang="en-US" i="1" dirty="0"/>
              <a:t>A </a:t>
            </a:r>
            <a:r>
              <a:rPr lang="en-US" dirty="0"/>
              <a:t>⇒ </a:t>
            </a:r>
            <a:r>
              <a:rPr lang="en-US" i="1" dirty="0"/>
              <a:t>B</a:t>
            </a:r>
            <a:r>
              <a:rPr lang="en-US" dirty="0" smtClean="0"/>
              <a:t>”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Data Sources: purchase repositories or transaction databases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Every rule has a support and confidence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MBA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Earlier Study: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Hotel guest and their behavior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Travel package customer likely to buy</a:t>
            </a:r>
          </a:p>
        </p:txBody>
      </p:sp>
    </p:spTree>
    <p:extLst>
      <p:ext uri="{BB962C8B-B14F-4D97-AF65-F5344CB8AC3E}">
        <p14:creationId xmlns:p14="http://schemas.microsoft.com/office/powerpoint/2010/main" val="152662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0073"/>
            <a:ext cx="8940800" cy="156094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Disadvantages of Association Rules &amp; Improvement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400" y="2602181"/>
            <a:ext cx="9144000" cy="3114963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Sometimes do not cover all promising situations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Negative associations : </a:t>
            </a:r>
            <a:r>
              <a:rPr lang="en-US" sz="2800" i="1" dirty="0"/>
              <a:t>A </a:t>
            </a:r>
            <a:r>
              <a:rPr lang="en-US" sz="2800" dirty="0"/>
              <a:t>⇒ ¬</a:t>
            </a:r>
            <a:r>
              <a:rPr lang="en-US" sz="2800" i="1" dirty="0"/>
              <a:t>B</a:t>
            </a:r>
            <a:r>
              <a:rPr lang="en-US" sz="2800" dirty="0"/>
              <a:t>, ¬</a:t>
            </a:r>
            <a:r>
              <a:rPr lang="en-US" sz="2800" i="1" dirty="0"/>
              <a:t>A </a:t>
            </a:r>
            <a:r>
              <a:rPr lang="en-US" sz="2800" dirty="0"/>
              <a:t>⇒ </a:t>
            </a:r>
            <a:r>
              <a:rPr lang="en-US" sz="2800" i="1" dirty="0"/>
              <a:t>B </a:t>
            </a:r>
            <a:r>
              <a:rPr lang="en-US" sz="2800" dirty="0"/>
              <a:t>or ¬</a:t>
            </a:r>
            <a:r>
              <a:rPr lang="en-US" sz="2800" i="1" dirty="0"/>
              <a:t>A </a:t>
            </a:r>
            <a:r>
              <a:rPr lang="en-US" sz="2800" dirty="0"/>
              <a:t>⇒ ¬</a:t>
            </a:r>
            <a:r>
              <a:rPr lang="en-US" sz="2800" i="1" dirty="0"/>
              <a:t>B</a:t>
            </a:r>
            <a:r>
              <a:rPr lang="en-US" sz="2800" dirty="0"/>
              <a:t> </a:t>
            </a:r>
            <a:endParaRPr lang="en-US" sz="2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Determine which travel packages are of no interest to certain groups of people.</a:t>
            </a:r>
          </a:p>
        </p:txBody>
      </p:sp>
    </p:spTree>
    <p:extLst>
      <p:ext uri="{BB962C8B-B14F-4D97-AF65-F5344CB8AC3E}">
        <p14:creationId xmlns:p14="http://schemas.microsoft.com/office/powerpoint/2010/main" val="252031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data coll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72" y="757382"/>
            <a:ext cx="9993745" cy="559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72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Data collection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51162"/>
            <a:ext cx="10353762" cy="4040038"/>
          </a:xfrm>
        </p:spPr>
        <p:txBody>
          <a:bodyPr numCol="1">
            <a:noAutofit/>
          </a:bodyPr>
          <a:lstStyle/>
          <a:p>
            <a:pPr marL="342900" indent="-342900"/>
            <a:r>
              <a:rPr lang="en-US" sz="2400" dirty="0"/>
              <a:t>3 largest tourist surveys (2007, 2008, 2009)</a:t>
            </a:r>
          </a:p>
          <a:p>
            <a:pPr marL="800100" lvl="1" indent="-342900"/>
            <a:r>
              <a:rPr lang="en-US" sz="2000" dirty="0"/>
              <a:t>2007 &amp; 2008: Training</a:t>
            </a:r>
          </a:p>
          <a:p>
            <a:pPr marL="800100" lvl="1" indent="-342900"/>
            <a:r>
              <a:rPr lang="en-US" sz="2000" dirty="0"/>
              <a:t>2009: </a:t>
            </a:r>
            <a:r>
              <a:rPr lang="en-US" sz="2000" dirty="0" smtClean="0"/>
              <a:t>Testing</a:t>
            </a:r>
            <a:endParaRPr lang="en-US" sz="2800" dirty="0" smtClean="0"/>
          </a:p>
          <a:p>
            <a:pPr lvl="1"/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74877" y="3150328"/>
            <a:ext cx="1140412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Random digit dialing method </a:t>
            </a:r>
            <a:r>
              <a:rPr lang="en-US" sz="2800" dirty="0" smtClean="0"/>
              <a:t>	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Generate a sample list of residential </a:t>
            </a:r>
            <a:r>
              <a:rPr lang="en-US" sz="2000" dirty="0" err="1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tel</a:t>
            </a:r>
            <a:r>
              <a:rPr lang="en-US" sz="2000" dirty="0" smtClean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 (&gt;=16 years old)</a:t>
            </a:r>
          </a:p>
          <a:p>
            <a:pPr lvl="2"/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74180" y="4050087"/>
            <a:ext cx="116633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Attributes: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Education Level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Age Groups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House Size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Monthly Income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Travel Experience</a:t>
            </a: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9" t="17677" r="25847" b="13091"/>
          <a:stretch/>
        </p:blipFill>
        <p:spPr>
          <a:xfrm>
            <a:off x="4312781" y="4517191"/>
            <a:ext cx="2204913" cy="144366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396" y="4504228"/>
            <a:ext cx="4719079" cy="145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64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572656"/>
            <a:ext cx="10317623" cy="5652655"/>
          </a:xfrm>
        </p:spPr>
        <p:txBody>
          <a:bodyPr>
            <a:noAutofit/>
          </a:bodyPr>
          <a:lstStyle/>
          <a:p>
            <a:r>
              <a:rPr lang="en-US" sz="7200" dirty="0" smtClean="0"/>
              <a:t>Problem Definition &amp; Algorithm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449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535</TotalTime>
  <Words>822</Words>
  <Application>Microsoft Office PowerPoint</Application>
  <PresentationFormat>Widescreen</PresentationFormat>
  <Paragraphs>116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Bookman Old Style</vt:lpstr>
      <vt:lpstr>Calibri</vt:lpstr>
      <vt:lpstr>Rockwell</vt:lpstr>
      <vt:lpstr>Damask</vt:lpstr>
      <vt:lpstr>CS 548 FALL 2016 Association Rules Showcase by Deepan Sanghavi, Dhaval Dholakia, Peter Wang &amp; Karan Somaiah Napanda</vt:lpstr>
      <vt:lpstr>References</vt:lpstr>
      <vt:lpstr>PowerPoint Presentation</vt:lpstr>
      <vt:lpstr>Motivation</vt:lpstr>
      <vt:lpstr>Association Rules</vt:lpstr>
      <vt:lpstr>Disadvantages of Association Rules &amp; Improvement</vt:lpstr>
      <vt:lpstr>PowerPoint Presentation</vt:lpstr>
      <vt:lpstr>Data collection</vt:lpstr>
      <vt:lpstr>Problem Definition &amp; Algorithm</vt:lpstr>
      <vt:lpstr>Problem Definition</vt:lpstr>
      <vt:lpstr>Identifying Promising Item-Sets </vt:lpstr>
      <vt:lpstr>Extracting Promising Rules</vt:lpstr>
      <vt:lpstr>Example:</vt:lpstr>
      <vt:lpstr>Results &amp; Findings</vt:lpstr>
      <vt:lpstr>Results &amp; Findings</vt:lpstr>
      <vt:lpstr>Targeted Rules on the overall dataset</vt:lpstr>
      <vt:lpstr>Targeted Rules for Travelers to Mainland China</vt:lpstr>
      <vt:lpstr>Discussion &amp; Implications</vt:lpstr>
      <vt:lpstr>Discussion and Implication</vt:lpstr>
      <vt:lpstr>PowerPoint Presentation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Karan Somaiah Napanda</dc:creator>
  <cp:lastModifiedBy>Karan Somaiah Napanda</cp:lastModifiedBy>
  <cp:revision>74</cp:revision>
  <dcterms:created xsi:type="dcterms:W3CDTF">2016-10-06T11:57:23Z</dcterms:created>
  <dcterms:modified xsi:type="dcterms:W3CDTF">2016-10-13T00:15:32Z</dcterms:modified>
</cp:coreProperties>
</file>