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embeddedFontLst>
    <p:embeddedFont>
      <p:font typeface="Source Sans Pro" panose="020B0604020202020204" charset="0"/>
      <p:regular r:id="rId30"/>
      <p:bold r:id="rId31"/>
      <p:italic r:id="rId32"/>
      <p:boldItalic r:id="rId33"/>
    </p:embeddedFont>
    <p:embeddedFont>
      <p:font typeface="Oswald" panose="020B0604020202020204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3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Preston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Shape 5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Xi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Shape 5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Xi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Shape 5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Xi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Shape 5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Xi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Shape 5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Shape 5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Theresa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Shape 5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Theresa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Shape 5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Preston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Shape 5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Preston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Shape 5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Preston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Shape 4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Shape 5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Shape 5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Preston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Shape 6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Theresa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Shape 6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Shape 6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Theresa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Shape 6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Theresa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Shape 6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Shape 6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Theresa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Shape 6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Theresa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Shape 6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Shape 6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Theresa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hape 6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Shape 6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Shape 4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Preston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Shape 4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Preston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Preston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Shape 4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Xi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Xi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Shape 5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Xi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Xi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D8D8D8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-26775" y="2008375"/>
            <a:ext cx="9210650" cy="3172625"/>
          </a:xfrm>
          <a:custGeom>
            <a:avLst/>
            <a:gdLst/>
            <a:ahLst/>
            <a:cxnLst/>
            <a:rect l="0" t="0" r="0" b="0"/>
            <a:pathLst>
              <a:path w="368426" h="126905" extrusionOk="0">
                <a:moveTo>
                  <a:pt x="309" y="263"/>
                </a:moveTo>
                <a:lnTo>
                  <a:pt x="16502" y="11294"/>
                </a:lnTo>
                <a:lnTo>
                  <a:pt x="31551" y="5122"/>
                </a:lnTo>
                <a:lnTo>
                  <a:pt x="62412" y="4991"/>
                </a:lnTo>
                <a:lnTo>
                  <a:pt x="77652" y="0"/>
                </a:lnTo>
                <a:lnTo>
                  <a:pt x="92892" y="13527"/>
                </a:lnTo>
                <a:lnTo>
                  <a:pt x="107942" y="21276"/>
                </a:lnTo>
                <a:lnTo>
                  <a:pt x="122991" y="21145"/>
                </a:lnTo>
                <a:lnTo>
                  <a:pt x="138993" y="10375"/>
                </a:lnTo>
                <a:lnTo>
                  <a:pt x="154043" y="7880"/>
                </a:lnTo>
                <a:lnTo>
                  <a:pt x="168711" y="2349"/>
                </a:lnTo>
                <a:lnTo>
                  <a:pt x="184332" y="14841"/>
                </a:lnTo>
                <a:lnTo>
                  <a:pt x="199572" y="15274"/>
                </a:lnTo>
                <a:lnTo>
                  <a:pt x="214622" y="25085"/>
                </a:lnTo>
                <a:lnTo>
                  <a:pt x="230052" y="25085"/>
                </a:lnTo>
                <a:lnTo>
                  <a:pt x="246054" y="20094"/>
                </a:lnTo>
                <a:lnTo>
                  <a:pt x="261104" y="20094"/>
                </a:lnTo>
                <a:lnTo>
                  <a:pt x="275391" y="11426"/>
                </a:lnTo>
                <a:lnTo>
                  <a:pt x="291584" y="16810"/>
                </a:lnTo>
                <a:lnTo>
                  <a:pt x="305871" y="8143"/>
                </a:lnTo>
                <a:lnTo>
                  <a:pt x="336732" y="8012"/>
                </a:lnTo>
                <a:lnTo>
                  <a:pt x="351782" y="11294"/>
                </a:lnTo>
                <a:lnTo>
                  <a:pt x="367593" y="2758"/>
                </a:lnTo>
                <a:lnTo>
                  <a:pt x="368426" y="126905"/>
                </a:lnTo>
                <a:lnTo>
                  <a:pt x="0" y="12636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4" name="Shape 34"/>
          <p:cNvSpPr/>
          <p:nvPr/>
        </p:nvSpPr>
        <p:spPr>
          <a:xfrm>
            <a:off x="-26775" y="2139700"/>
            <a:ext cx="9210650" cy="3041300"/>
          </a:xfrm>
          <a:custGeom>
            <a:avLst/>
            <a:gdLst/>
            <a:ahLst/>
            <a:cxnLst/>
            <a:rect l="0" t="0" r="0" b="0"/>
            <a:pathLst>
              <a:path w="368426" h="121652" extrusionOk="0">
                <a:moveTo>
                  <a:pt x="309" y="5516"/>
                </a:moveTo>
                <a:lnTo>
                  <a:pt x="16692" y="11214"/>
                </a:lnTo>
                <a:lnTo>
                  <a:pt x="47172" y="11214"/>
                </a:lnTo>
                <a:lnTo>
                  <a:pt x="62412" y="6843"/>
                </a:lnTo>
                <a:lnTo>
                  <a:pt x="77652" y="16156"/>
                </a:lnTo>
                <a:lnTo>
                  <a:pt x="92892" y="16156"/>
                </a:lnTo>
                <a:lnTo>
                  <a:pt x="107370" y="11214"/>
                </a:lnTo>
                <a:lnTo>
                  <a:pt x="122610" y="8173"/>
                </a:lnTo>
                <a:lnTo>
                  <a:pt x="138612" y="8173"/>
                </a:lnTo>
                <a:lnTo>
                  <a:pt x="153852" y="10834"/>
                </a:lnTo>
                <a:lnTo>
                  <a:pt x="168711" y="7603"/>
                </a:lnTo>
                <a:lnTo>
                  <a:pt x="183951" y="12734"/>
                </a:lnTo>
                <a:lnTo>
                  <a:pt x="199572" y="20527"/>
                </a:lnTo>
                <a:lnTo>
                  <a:pt x="214050" y="15205"/>
                </a:lnTo>
                <a:lnTo>
                  <a:pt x="229671" y="15205"/>
                </a:lnTo>
                <a:lnTo>
                  <a:pt x="245292" y="5892"/>
                </a:lnTo>
                <a:lnTo>
                  <a:pt x="260532" y="11214"/>
                </a:lnTo>
                <a:lnTo>
                  <a:pt x="275772" y="11214"/>
                </a:lnTo>
                <a:lnTo>
                  <a:pt x="291012" y="6843"/>
                </a:lnTo>
                <a:lnTo>
                  <a:pt x="321492" y="6843"/>
                </a:lnTo>
                <a:lnTo>
                  <a:pt x="336732" y="15966"/>
                </a:lnTo>
                <a:lnTo>
                  <a:pt x="351210" y="12734"/>
                </a:lnTo>
                <a:lnTo>
                  <a:pt x="367593" y="0"/>
                </a:lnTo>
                <a:lnTo>
                  <a:pt x="368426" y="121652"/>
                </a:lnTo>
                <a:lnTo>
                  <a:pt x="0" y="121652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5" name="Shape 35"/>
          <p:cNvSpPr/>
          <p:nvPr/>
        </p:nvSpPr>
        <p:spPr>
          <a:xfrm rot="8100000">
            <a:off x="1847980" y="18145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 rot="8100000">
            <a:off x="6038980" y="20984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/>
          <p:nvPr/>
        </p:nvSpPr>
        <p:spPr>
          <a:xfrm rot="8100000">
            <a:off x="7181980" y="21317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8" name="Shape 38"/>
          <p:cNvGrpSpPr/>
          <p:nvPr/>
        </p:nvGrpSpPr>
        <p:grpSpPr>
          <a:xfrm>
            <a:off x="-9525" y="2024075"/>
            <a:ext cx="9167825" cy="595300"/>
            <a:chOff x="-9525" y="4462475"/>
            <a:chExt cx="9167825" cy="595300"/>
          </a:xfrm>
        </p:grpSpPr>
        <p:sp>
          <p:nvSpPr>
            <p:cNvPr id="39" name="Shape 39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40" name="Shape 40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41" name="Shape 41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42" name="Shape 42"/>
          <p:cNvGrpSpPr/>
          <p:nvPr/>
        </p:nvGrpSpPr>
        <p:grpSpPr>
          <a:xfrm>
            <a:off x="-42837" y="2005087"/>
            <a:ext cx="9229574" cy="642787"/>
            <a:chOff x="-42837" y="4443487"/>
            <a:chExt cx="9229574" cy="642787"/>
          </a:xfrm>
        </p:grpSpPr>
        <p:sp>
          <p:nvSpPr>
            <p:cNvPr id="43" name="Shape 43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8" name="Shape 68"/>
          <p:cNvSpPr/>
          <p:nvPr/>
        </p:nvSpPr>
        <p:spPr>
          <a:xfrm>
            <a:off x="2990700" y="21478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1085700" y="24335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4895700" y="20776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 rot="8100000">
            <a:off x="8699949" y="18907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2847975" y="3363425"/>
            <a:ext cx="5610300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3" name="Shape 73"/>
          <p:cNvSpPr/>
          <p:nvPr/>
        </p:nvSpPr>
        <p:spPr>
          <a:xfrm>
            <a:off x="556624" y="1894183"/>
            <a:ext cx="1054005" cy="621832"/>
          </a:xfrm>
          <a:custGeom>
            <a:avLst/>
            <a:gdLst/>
            <a:ahLst/>
            <a:cxnLst/>
            <a:rect l="0" t="0" r="0" b="0"/>
            <a:pathLst>
              <a:path w="22274" h="13141" extrusionOk="0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l graph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/>
          <p:nvPr/>
        </p:nvSpPr>
        <p:spPr>
          <a:xfrm>
            <a:off x="-20075" y="636775"/>
            <a:ext cx="9203950" cy="4550900"/>
          </a:xfrm>
          <a:custGeom>
            <a:avLst/>
            <a:gdLst/>
            <a:ahLst/>
            <a:cxnLst/>
            <a:rect l="0" t="0" r="0" b="0"/>
            <a:pathLst>
              <a:path w="368158" h="182036" extrusionOk="0">
                <a:moveTo>
                  <a:pt x="41" y="263"/>
                </a:moveTo>
                <a:lnTo>
                  <a:pt x="16234" y="11294"/>
                </a:lnTo>
                <a:lnTo>
                  <a:pt x="31283" y="5122"/>
                </a:lnTo>
                <a:lnTo>
                  <a:pt x="62144" y="4991"/>
                </a:lnTo>
                <a:lnTo>
                  <a:pt x="77384" y="0"/>
                </a:lnTo>
                <a:lnTo>
                  <a:pt x="92624" y="13527"/>
                </a:lnTo>
                <a:lnTo>
                  <a:pt x="107674" y="21276"/>
                </a:lnTo>
                <a:lnTo>
                  <a:pt x="122723" y="21145"/>
                </a:lnTo>
                <a:lnTo>
                  <a:pt x="138725" y="10375"/>
                </a:lnTo>
                <a:lnTo>
                  <a:pt x="153775" y="7880"/>
                </a:lnTo>
                <a:lnTo>
                  <a:pt x="168443" y="2349"/>
                </a:lnTo>
                <a:lnTo>
                  <a:pt x="184064" y="14841"/>
                </a:lnTo>
                <a:lnTo>
                  <a:pt x="199304" y="15274"/>
                </a:lnTo>
                <a:lnTo>
                  <a:pt x="214354" y="25085"/>
                </a:lnTo>
                <a:lnTo>
                  <a:pt x="229784" y="25085"/>
                </a:lnTo>
                <a:lnTo>
                  <a:pt x="245786" y="20094"/>
                </a:lnTo>
                <a:lnTo>
                  <a:pt x="260836" y="20094"/>
                </a:lnTo>
                <a:lnTo>
                  <a:pt x="275123" y="11426"/>
                </a:lnTo>
                <a:lnTo>
                  <a:pt x="291316" y="16810"/>
                </a:lnTo>
                <a:lnTo>
                  <a:pt x="305603" y="8143"/>
                </a:lnTo>
                <a:lnTo>
                  <a:pt x="336464" y="8012"/>
                </a:lnTo>
                <a:lnTo>
                  <a:pt x="351514" y="11294"/>
                </a:lnTo>
                <a:lnTo>
                  <a:pt x="367325" y="2758"/>
                </a:lnTo>
                <a:lnTo>
                  <a:pt x="368158" y="181769"/>
                </a:lnTo>
                <a:lnTo>
                  <a:pt x="0" y="182036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419" name="Shape 419"/>
          <p:cNvSpPr/>
          <p:nvPr/>
        </p:nvSpPr>
        <p:spPr>
          <a:xfrm>
            <a:off x="-33475" y="768100"/>
            <a:ext cx="9210650" cy="4406200"/>
          </a:xfrm>
          <a:custGeom>
            <a:avLst/>
            <a:gdLst/>
            <a:ahLst/>
            <a:cxnLst/>
            <a:rect l="0" t="0" r="0" b="0"/>
            <a:pathLst>
              <a:path w="368426" h="176248" extrusionOk="0">
                <a:moveTo>
                  <a:pt x="577" y="5516"/>
                </a:moveTo>
                <a:lnTo>
                  <a:pt x="16960" y="11214"/>
                </a:lnTo>
                <a:lnTo>
                  <a:pt x="47440" y="11214"/>
                </a:lnTo>
                <a:lnTo>
                  <a:pt x="62680" y="6843"/>
                </a:lnTo>
                <a:lnTo>
                  <a:pt x="77920" y="16156"/>
                </a:lnTo>
                <a:lnTo>
                  <a:pt x="93160" y="16156"/>
                </a:lnTo>
                <a:lnTo>
                  <a:pt x="107638" y="11214"/>
                </a:lnTo>
                <a:lnTo>
                  <a:pt x="122878" y="8173"/>
                </a:lnTo>
                <a:lnTo>
                  <a:pt x="138880" y="8173"/>
                </a:lnTo>
                <a:lnTo>
                  <a:pt x="154120" y="10834"/>
                </a:lnTo>
                <a:lnTo>
                  <a:pt x="168979" y="7603"/>
                </a:lnTo>
                <a:lnTo>
                  <a:pt x="184219" y="12734"/>
                </a:lnTo>
                <a:lnTo>
                  <a:pt x="199840" y="20527"/>
                </a:lnTo>
                <a:lnTo>
                  <a:pt x="214318" y="15205"/>
                </a:lnTo>
                <a:lnTo>
                  <a:pt x="229939" y="15205"/>
                </a:lnTo>
                <a:lnTo>
                  <a:pt x="245560" y="5892"/>
                </a:lnTo>
                <a:lnTo>
                  <a:pt x="260800" y="11214"/>
                </a:lnTo>
                <a:lnTo>
                  <a:pt x="276040" y="11214"/>
                </a:lnTo>
                <a:lnTo>
                  <a:pt x="291280" y="6843"/>
                </a:lnTo>
                <a:lnTo>
                  <a:pt x="321760" y="6843"/>
                </a:lnTo>
                <a:lnTo>
                  <a:pt x="337000" y="15966"/>
                </a:lnTo>
                <a:lnTo>
                  <a:pt x="351478" y="12734"/>
                </a:lnTo>
                <a:lnTo>
                  <a:pt x="367861" y="0"/>
                </a:lnTo>
                <a:lnTo>
                  <a:pt x="368426" y="176248"/>
                </a:lnTo>
                <a:lnTo>
                  <a:pt x="0" y="176248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420" name="Shape 420"/>
          <p:cNvSpPr/>
          <p:nvPr/>
        </p:nvSpPr>
        <p:spPr>
          <a:xfrm rot="8100000">
            <a:off x="1847980" y="44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1" name="Shape 421"/>
          <p:cNvSpPr/>
          <p:nvPr/>
        </p:nvSpPr>
        <p:spPr>
          <a:xfrm rot="8100000">
            <a:off x="6038980" y="72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2" name="Shape 422"/>
          <p:cNvSpPr/>
          <p:nvPr/>
        </p:nvSpPr>
        <p:spPr>
          <a:xfrm rot="8100000">
            <a:off x="7181980" y="76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423" name="Shape 423"/>
          <p:cNvGrpSpPr/>
          <p:nvPr/>
        </p:nvGrpSpPr>
        <p:grpSpPr>
          <a:xfrm>
            <a:off x="-9525" y="652475"/>
            <a:ext cx="9167825" cy="595300"/>
            <a:chOff x="-9525" y="4462475"/>
            <a:chExt cx="9167825" cy="595300"/>
          </a:xfrm>
        </p:grpSpPr>
        <p:sp>
          <p:nvSpPr>
            <p:cNvPr id="424" name="Shape 424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425" name="Shape 425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426" name="Shape 426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427" name="Shape 427"/>
          <p:cNvGrpSpPr/>
          <p:nvPr/>
        </p:nvGrpSpPr>
        <p:grpSpPr>
          <a:xfrm>
            <a:off x="-42837" y="633487"/>
            <a:ext cx="9229574" cy="642787"/>
            <a:chOff x="-42837" y="4443487"/>
            <a:chExt cx="9229574" cy="642787"/>
          </a:xfrm>
        </p:grpSpPr>
        <p:sp>
          <p:nvSpPr>
            <p:cNvPr id="428" name="Shape 428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9" name="Shape 429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0" name="Shape 430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1" name="Shape 431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2" name="Shape 432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3" name="Shape 433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4" name="Shape 434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5" name="Shape 435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6" name="Shape 436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7" name="Shape 437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8" name="Shape 438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9" name="Shape 439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0" name="Shape 440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1" name="Shape 441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2" name="Shape 442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3" name="Shape 443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4" name="Shape 444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5" name="Shape 445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6" name="Shape 446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7" name="Shape 447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8" name="Shape 448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9" name="Shape 449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0" name="Shape 450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1" name="Shape 451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2" name="Shape 452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53" name="Shape 453"/>
          <p:cNvSpPr/>
          <p:nvPr/>
        </p:nvSpPr>
        <p:spPr>
          <a:xfrm>
            <a:off x="2990700" y="77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4" name="Shape 454"/>
          <p:cNvSpPr/>
          <p:nvPr/>
        </p:nvSpPr>
        <p:spPr>
          <a:xfrm>
            <a:off x="1085700" y="106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5" name="Shape 455"/>
          <p:cNvSpPr/>
          <p:nvPr/>
        </p:nvSpPr>
        <p:spPr>
          <a:xfrm>
            <a:off x="4895700" y="70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6" name="Shape 456"/>
          <p:cNvSpPr/>
          <p:nvPr/>
        </p:nvSpPr>
        <p:spPr>
          <a:xfrm rot="8100000">
            <a:off x="8699949" y="51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7" name="Shape 457"/>
          <p:cNvSpPr/>
          <p:nvPr/>
        </p:nvSpPr>
        <p:spPr>
          <a:xfrm>
            <a:off x="564124" y="510558"/>
            <a:ext cx="1054005" cy="621832"/>
          </a:xfrm>
          <a:custGeom>
            <a:avLst/>
            <a:gdLst/>
            <a:ahLst/>
            <a:cxnLst/>
            <a:rect l="0" t="0" r="0" b="0"/>
            <a:pathLst>
              <a:path w="22274" h="13141" extrusionOk="0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/>
          <p:nvPr/>
        </p:nvSpPr>
        <p:spPr>
          <a:xfrm>
            <a:off x="216149" y="4368358"/>
            <a:ext cx="1054005" cy="621832"/>
          </a:xfrm>
          <a:custGeom>
            <a:avLst/>
            <a:gdLst/>
            <a:ahLst/>
            <a:cxnLst/>
            <a:rect l="0" t="0" r="0" b="0"/>
            <a:pathLst>
              <a:path w="22274" h="13141" extrusionOk="0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-26775" y="2008375"/>
            <a:ext cx="9210650" cy="3172625"/>
          </a:xfrm>
          <a:custGeom>
            <a:avLst/>
            <a:gdLst/>
            <a:ahLst/>
            <a:cxnLst/>
            <a:rect l="0" t="0" r="0" b="0"/>
            <a:pathLst>
              <a:path w="368426" h="126905" extrusionOk="0">
                <a:moveTo>
                  <a:pt x="309" y="263"/>
                </a:moveTo>
                <a:lnTo>
                  <a:pt x="16502" y="11294"/>
                </a:lnTo>
                <a:lnTo>
                  <a:pt x="31551" y="5122"/>
                </a:lnTo>
                <a:lnTo>
                  <a:pt x="62412" y="4991"/>
                </a:lnTo>
                <a:lnTo>
                  <a:pt x="77652" y="0"/>
                </a:lnTo>
                <a:lnTo>
                  <a:pt x="92892" y="13527"/>
                </a:lnTo>
                <a:lnTo>
                  <a:pt x="107942" y="21276"/>
                </a:lnTo>
                <a:lnTo>
                  <a:pt x="122991" y="21145"/>
                </a:lnTo>
                <a:lnTo>
                  <a:pt x="138993" y="10375"/>
                </a:lnTo>
                <a:lnTo>
                  <a:pt x="154043" y="7880"/>
                </a:lnTo>
                <a:lnTo>
                  <a:pt x="168711" y="2349"/>
                </a:lnTo>
                <a:lnTo>
                  <a:pt x="184332" y="14841"/>
                </a:lnTo>
                <a:lnTo>
                  <a:pt x="199572" y="15274"/>
                </a:lnTo>
                <a:lnTo>
                  <a:pt x="214622" y="25085"/>
                </a:lnTo>
                <a:lnTo>
                  <a:pt x="230052" y="25085"/>
                </a:lnTo>
                <a:lnTo>
                  <a:pt x="246054" y="20094"/>
                </a:lnTo>
                <a:lnTo>
                  <a:pt x="261104" y="20094"/>
                </a:lnTo>
                <a:lnTo>
                  <a:pt x="275391" y="11426"/>
                </a:lnTo>
                <a:lnTo>
                  <a:pt x="291584" y="16810"/>
                </a:lnTo>
                <a:lnTo>
                  <a:pt x="305871" y="8143"/>
                </a:lnTo>
                <a:lnTo>
                  <a:pt x="336732" y="8012"/>
                </a:lnTo>
                <a:lnTo>
                  <a:pt x="351782" y="11294"/>
                </a:lnTo>
                <a:lnTo>
                  <a:pt x="367593" y="2758"/>
                </a:lnTo>
                <a:lnTo>
                  <a:pt x="368426" y="126905"/>
                </a:lnTo>
                <a:lnTo>
                  <a:pt x="0" y="12636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76" name="Shape 76"/>
          <p:cNvSpPr/>
          <p:nvPr/>
        </p:nvSpPr>
        <p:spPr>
          <a:xfrm>
            <a:off x="-26775" y="2139700"/>
            <a:ext cx="9210650" cy="3041300"/>
          </a:xfrm>
          <a:custGeom>
            <a:avLst/>
            <a:gdLst/>
            <a:ahLst/>
            <a:cxnLst/>
            <a:rect l="0" t="0" r="0" b="0"/>
            <a:pathLst>
              <a:path w="368426" h="121652" extrusionOk="0">
                <a:moveTo>
                  <a:pt x="309" y="5516"/>
                </a:moveTo>
                <a:lnTo>
                  <a:pt x="16692" y="11214"/>
                </a:lnTo>
                <a:lnTo>
                  <a:pt x="47172" y="11214"/>
                </a:lnTo>
                <a:lnTo>
                  <a:pt x="62412" y="6843"/>
                </a:lnTo>
                <a:lnTo>
                  <a:pt x="77652" y="16156"/>
                </a:lnTo>
                <a:lnTo>
                  <a:pt x="92892" y="16156"/>
                </a:lnTo>
                <a:lnTo>
                  <a:pt x="107370" y="11214"/>
                </a:lnTo>
                <a:lnTo>
                  <a:pt x="122610" y="8173"/>
                </a:lnTo>
                <a:lnTo>
                  <a:pt x="138612" y="8173"/>
                </a:lnTo>
                <a:lnTo>
                  <a:pt x="153852" y="10834"/>
                </a:lnTo>
                <a:lnTo>
                  <a:pt x="168711" y="7603"/>
                </a:lnTo>
                <a:lnTo>
                  <a:pt x="183951" y="12734"/>
                </a:lnTo>
                <a:lnTo>
                  <a:pt x="199572" y="20527"/>
                </a:lnTo>
                <a:lnTo>
                  <a:pt x="214050" y="15205"/>
                </a:lnTo>
                <a:lnTo>
                  <a:pt x="229671" y="15205"/>
                </a:lnTo>
                <a:lnTo>
                  <a:pt x="245292" y="5892"/>
                </a:lnTo>
                <a:lnTo>
                  <a:pt x="260532" y="11214"/>
                </a:lnTo>
                <a:lnTo>
                  <a:pt x="275772" y="11214"/>
                </a:lnTo>
                <a:lnTo>
                  <a:pt x="291012" y="6843"/>
                </a:lnTo>
                <a:lnTo>
                  <a:pt x="321492" y="6843"/>
                </a:lnTo>
                <a:lnTo>
                  <a:pt x="336732" y="15966"/>
                </a:lnTo>
                <a:lnTo>
                  <a:pt x="351210" y="12734"/>
                </a:lnTo>
                <a:lnTo>
                  <a:pt x="367593" y="0"/>
                </a:lnTo>
                <a:lnTo>
                  <a:pt x="368426" y="121652"/>
                </a:lnTo>
                <a:lnTo>
                  <a:pt x="0" y="121652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77" name="Shape 77"/>
          <p:cNvSpPr/>
          <p:nvPr/>
        </p:nvSpPr>
        <p:spPr>
          <a:xfrm rot="8100000">
            <a:off x="1847980" y="18145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/>
          <p:nvPr/>
        </p:nvSpPr>
        <p:spPr>
          <a:xfrm rot="8100000">
            <a:off x="6038980" y="20984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 rot="8100000">
            <a:off x="7181980" y="21317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80" name="Shape 80"/>
          <p:cNvGrpSpPr/>
          <p:nvPr/>
        </p:nvGrpSpPr>
        <p:grpSpPr>
          <a:xfrm>
            <a:off x="-9525" y="2024075"/>
            <a:ext cx="9167825" cy="595300"/>
            <a:chOff x="-9525" y="4462475"/>
            <a:chExt cx="9167825" cy="595300"/>
          </a:xfrm>
        </p:grpSpPr>
        <p:sp>
          <p:nvSpPr>
            <p:cNvPr id="81" name="Shape 81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82" name="Shape 82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83" name="Shape 83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84" name="Shape 84"/>
          <p:cNvGrpSpPr/>
          <p:nvPr/>
        </p:nvGrpSpPr>
        <p:grpSpPr>
          <a:xfrm>
            <a:off x="-42837" y="2005087"/>
            <a:ext cx="9229574" cy="642787"/>
            <a:chOff x="-42837" y="4443487"/>
            <a:chExt cx="9229574" cy="642787"/>
          </a:xfrm>
        </p:grpSpPr>
        <p:sp>
          <p:nvSpPr>
            <p:cNvPr id="85" name="Shape 85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10" name="Shape 110"/>
          <p:cNvSpPr/>
          <p:nvPr/>
        </p:nvSpPr>
        <p:spPr>
          <a:xfrm>
            <a:off x="2990700" y="21478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1085700" y="24335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4895700" y="20776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/>
          <p:nvPr/>
        </p:nvSpPr>
        <p:spPr>
          <a:xfrm rot="8100000">
            <a:off x="8699949" y="18907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ctrTitle"/>
          </p:nvPr>
        </p:nvSpPr>
        <p:spPr>
          <a:xfrm>
            <a:off x="2309350" y="3031150"/>
            <a:ext cx="5214599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ubTitle" idx="1"/>
          </p:nvPr>
        </p:nvSpPr>
        <p:spPr>
          <a:xfrm>
            <a:off x="2309440" y="4059250"/>
            <a:ext cx="5214599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r" rtl="0"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584174" y="1900208"/>
            <a:ext cx="1054005" cy="621832"/>
          </a:xfrm>
          <a:custGeom>
            <a:avLst/>
            <a:gdLst/>
            <a:ahLst/>
            <a:cxnLst/>
            <a:rect l="0" t="0" r="0" b="0"/>
            <a:pathLst>
              <a:path w="22274" h="13141" extrusionOk="0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1519975" y="2161800"/>
            <a:ext cx="6104099" cy="8198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000" i="1"/>
            </a:lvl1pPr>
            <a:lvl2pPr lvl="1" algn="ctr" rtl="0">
              <a:spcBef>
                <a:spcPts val="0"/>
              </a:spcBef>
              <a:buSzPct val="100000"/>
              <a:defRPr sz="3000" i="1"/>
            </a:lvl2pPr>
            <a:lvl3pPr lvl="2" algn="ctr" rtl="0">
              <a:spcBef>
                <a:spcPts val="0"/>
              </a:spcBef>
              <a:buSzPct val="100000"/>
              <a:defRPr sz="3000" i="1"/>
            </a:lvl3pPr>
            <a:lvl4pPr lvl="3" algn="ctr" rtl="0">
              <a:spcBef>
                <a:spcPts val="0"/>
              </a:spcBef>
              <a:buSzPct val="100000"/>
              <a:defRPr sz="3000" i="1"/>
            </a:lvl4pPr>
            <a:lvl5pPr lvl="4" algn="ctr" rtl="0">
              <a:spcBef>
                <a:spcPts val="0"/>
              </a:spcBef>
              <a:buSzPct val="100000"/>
              <a:defRPr sz="3000" i="1"/>
            </a:lvl5pPr>
            <a:lvl6pPr lvl="5" algn="ctr" rtl="0">
              <a:spcBef>
                <a:spcPts val="0"/>
              </a:spcBef>
              <a:buSzPct val="100000"/>
              <a:defRPr sz="3000" i="1"/>
            </a:lvl6pPr>
            <a:lvl7pPr lvl="6" algn="ctr" rtl="0">
              <a:spcBef>
                <a:spcPts val="0"/>
              </a:spcBef>
              <a:buSzPct val="100000"/>
              <a:defRPr sz="3000" i="1"/>
            </a:lvl7pPr>
            <a:lvl8pPr lvl="7" algn="ctr" rtl="0">
              <a:spcBef>
                <a:spcPts val="0"/>
              </a:spcBef>
              <a:buSzPct val="100000"/>
              <a:defRPr sz="3000" i="1"/>
            </a:lvl8pPr>
            <a:lvl9pPr lvl="8" algn="ctr">
              <a:spcBef>
                <a:spcPts val="0"/>
              </a:spcBef>
              <a:buSzPct val="100000"/>
              <a:defRPr sz="3000" i="1"/>
            </a:lvl9pPr>
          </a:lstStyle>
          <a:p>
            <a:endParaRPr/>
          </a:p>
        </p:txBody>
      </p:sp>
      <p:sp>
        <p:nvSpPr>
          <p:cNvPr id="119" name="Shape 119"/>
          <p:cNvSpPr txBox="1"/>
          <p:nvPr/>
        </p:nvSpPr>
        <p:spPr>
          <a:xfrm>
            <a:off x="3593400" y="552768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>
                <a:solidFill>
                  <a:srgbClr val="00CEF6"/>
                </a:solidFill>
              </a:rPr>
              <a:t>“</a:t>
            </a:r>
          </a:p>
        </p:txBody>
      </p:sp>
      <p:sp>
        <p:nvSpPr>
          <p:cNvPr id="120" name="Shape 120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21" name="Shape 121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22" name="Shape 122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25" name="Shape 125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26" name="Shape 126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27" name="Shape 127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28" name="Shape 128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129" name="Shape 129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130" name="Shape 130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5" name="Shape 155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216149" y="4368358"/>
            <a:ext cx="1054005" cy="621832"/>
          </a:xfrm>
          <a:custGeom>
            <a:avLst/>
            <a:gdLst/>
            <a:ahLst/>
            <a:cxnLst/>
            <a:rect l="0" t="0" r="0" b="0"/>
            <a:pathLst>
              <a:path w="22274" h="13141" extrusionOk="0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64" name="Shape 164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65" name="Shape 165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68" name="Shape 168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69" name="Shape 169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70" name="Shape 170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71" name="Shape 171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172" name="Shape 172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173" name="Shape 173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98" name="Shape 198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/>
          <p:nvPr/>
        </p:nvSpPr>
        <p:spPr>
          <a:xfrm>
            <a:off x="216149" y="4368358"/>
            <a:ext cx="1054005" cy="621832"/>
          </a:xfrm>
          <a:custGeom>
            <a:avLst/>
            <a:gdLst/>
            <a:ahLst/>
            <a:cxnLst/>
            <a:rect l="0" t="0" r="0" b="0"/>
            <a:pathLst>
              <a:path w="22274" h="13141" extrusionOk="0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1131500" y="1552950"/>
            <a:ext cx="3339899" cy="2665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body" idx="2"/>
          </p:nvPr>
        </p:nvSpPr>
        <p:spPr>
          <a:xfrm>
            <a:off x="4672562" y="1552950"/>
            <a:ext cx="3339899" cy="2665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08" name="Shape 208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09" name="Shape 209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12" name="Shape 212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13" name="Shape 213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14" name="Shape 214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15" name="Shape 215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216" name="Shape 216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217" name="Shape 217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42" name="Shape 242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243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5" name="Shape 245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/>
          <p:nvPr/>
        </p:nvSpPr>
        <p:spPr>
          <a:xfrm>
            <a:off x="216149" y="4368358"/>
            <a:ext cx="1054005" cy="621832"/>
          </a:xfrm>
          <a:custGeom>
            <a:avLst/>
            <a:gdLst/>
            <a:ahLst/>
            <a:cxnLst/>
            <a:rect l="0" t="0" r="0" b="0"/>
            <a:pathLst>
              <a:path w="22274" h="13141" extrusionOk="0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705900" y="1626600"/>
            <a:ext cx="2471699" cy="3299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50" name="Shape 250"/>
          <p:cNvSpPr txBox="1">
            <a:spLocks noGrp="1"/>
          </p:cNvSpPr>
          <p:nvPr>
            <p:ph type="body" idx="2"/>
          </p:nvPr>
        </p:nvSpPr>
        <p:spPr>
          <a:xfrm>
            <a:off x="3304125" y="1626600"/>
            <a:ext cx="2471699" cy="3299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51" name="Shape 251"/>
          <p:cNvSpPr txBox="1">
            <a:spLocks noGrp="1"/>
          </p:cNvSpPr>
          <p:nvPr>
            <p:ph type="body" idx="3"/>
          </p:nvPr>
        </p:nvSpPr>
        <p:spPr>
          <a:xfrm>
            <a:off x="5902350" y="1626600"/>
            <a:ext cx="2471699" cy="3299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52" name="Shape 252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53" name="Shape 253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54" name="Shape 254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57" name="Shape 257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58" name="Shape 258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59" name="Shape 259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60" name="Shape 260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261" name="Shape 261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262" name="Shape 262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2" name="Shape 282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3" name="Shape 283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4" name="Shape 284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5" name="Shape 285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6" name="Shape 286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87" name="Shape 287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8" name="Shape 288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9" name="Shape 289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1" name="Shape 291"/>
          <p:cNvSpPr/>
          <p:nvPr/>
        </p:nvSpPr>
        <p:spPr>
          <a:xfrm>
            <a:off x="216149" y="4368358"/>
            <a:ext cx="1054005" cy="621832"/>
          </a:xfrm>
          <a:custGeom>
            <a:avLst/>
            <a:gdLst/>
            <a:ahLst/>
            <a:cxnLst/>
            <a:rect l="0" t="0" r="0" b="0"/>
            <a:pathLst>
              <a:path w="22274" h="13141" extrusionOk="0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4" name="Shape 294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95" name="Shape 295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96" name="Shape 296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7" name="Shape 297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8" name="Shape 298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99" name="Shape 299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00" name="Shape 300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01" name="Shape 301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02" name="Shape 302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303" name="Shape 303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304" name="Shape 304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5" name="Shape 305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9" name="Shape 309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0" name="Shape 310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2" name="Shape 312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5" name="Shape 315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6" name="Shape 316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7" name="Shape 317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0" name="Shape 320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6" name="Shape 326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29" name="Shape 329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0" name="Shape 330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1" name="Shape 331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2" name="Shape 332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3" name="Shape 333"/>
          <p:cNvSpPr/>
          <p:nvPr/>
        </p:nvSpPr>
        <p:spPr>
          <a:xfrm>
            <a:off x="216149" y="4368358"/>
            <a:ext cx="1054005" cy="621832"/>
          </a:xfrm>
          <a:custGeom>
            <a:avLst/>
            <a:gdLst/>
            <a:ahLst/>
            <a:cxnLst/>
            <a:rect l="0" t="0" r="0" b="0"/>
            <a:pathLst>
              <a:path w="22274" h="13141" extrusionOk="0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457200" y="3852828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360"/>
              </a:spcBef>
              <a:buClr>
                <a:srgbClr val="00CEF6"/>
              </a:buClr>
              <a:buSzPct val="100000"/>
              <a:buNone/>
              <a:defRPr sz="1400">
                <a:solidFill>
                  <a:srgbClr val="00CEF6"/>
                </a:solidFill>
              </a:defRPr>
            </a:lvl1pPr>
          </a:lstStyle>
          <a:p>
            <a:endParaRPr/>
          </a:p>
        </p:txBody>
      </p:sp>
      <p:sp>
        <p:nvSpPr>
          <p:cNvPr id="336" name="Shape 336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37" name="Shape 337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38" name="Shape 338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9" name="Shape 339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0" name="Shape 340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41" name="Shape 341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42" name="Shape 342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43" name="Shape 343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44" name="Shape 344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345" name="Shape 345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346" name="Shape 346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7" name="Shape 347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8" name="Shape 348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6" name="Shape 356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7" name="Shape 357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8" name="Shape 358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9" name="Shape 359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0" name="Shape 360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1" name="Shape 361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2" name="Shape 362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3" name="Shape 363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4" name="Shape 364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5" name="Shape 365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6" name="Shape 366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7" name="Shape 367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8" name="Shape 368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9" name="Shape 369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0" name="Shape 370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71" name="Shape 371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2" name="Shape 372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3" name="Shape 373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4" name="Shape 374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5" name="Shape 375"/>
          <p:cNvSpPr/>
          <p:nvPr/>
        </p:nvSpPr>
        <p:spPr>
          <a:xfrm>
            <a:off x="216149" y="4368358"/>
            <a:ext cx="1054005" cy="621832"/>
          </a:xfrm>
          <a:custGeom>
            <a:avLst/>
            <a:gdLst/>
            <a:ahLst/>
            <a:cxnLst/>
            <a:rect l="0" t="0" r="0" b="0"/>
            <a:pathLst>
              <a:path w="22274" h="13141" extrusionOk="0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78" name="Shape 378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79" name="Shape 379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0" name="Shape 380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1" name="Shape 381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82" name="Shape 382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83" name="Shape 383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84" name="Shape 384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85" name="Shape 385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386" name="Shape 386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387" name="Shape 387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4" name="Shape 404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5" name="Shape 405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6" name="Shape 406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7" name="Shape 407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8" name="Shape 408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9" name="Shape 409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0" name="Shape 410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1" name="Shape 411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12" name="Shape 412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3" name="Shape 413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4" name="Shape 414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5" name="Shape 415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6" name="Shape 416"/>
          <p:cNvSpPr/>
          <p:nvPr/>
        </p:nvSpPr>
        <p:spPr>
          <a:xfrm>
            <a:off x="216149" y="4368358"/>
            <a:ext cx="1054005" cy="621832"/>
          </a:xfrm>
          <a:custGeom>
            <a:avLst/>
            <a:gdLst/>
            <a:ahLst/>
            <a:cxnLst/>
            <a:rect l="0" t="0" r="0" b="0"/>
            <a:pathLst>
              <a:path w="22274" h="13141" extrusionOk="0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381000" y="7"/>
            <a:ext cx="8382000" cy="5162348"/>
            <a:chOff x="381000" y="-18750"/>
            <a:chExt cx="8382000" cy="5180999"/>
          </a:xfrm>
        </p:grpSpPr>
        <p:cxnSp>
          <p:nvCxnSpPr>
            <p:cNvPr id="7" name="Shape 7"/>
            <p:cNvCxnSpPr/>
            <p:nvPr/>
          </p:nvCxnSpPr>
          <p:spPr>
            <a:xfrm>
              <a:off x="76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8" name="Shape 8"/>
            <p:cNvCxnSpPr/>
            <p:nvPr/>
          </p:nvCxnSpPr>
          <p:spPr>
            <a:xfrm>
              <a:off x="152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9" name="Shape 9"/>
            <p:cNvCxnSpPr/>
            <p:nvPr/>
          </p:nvCxnSpPr>
          <p:spPr>
            <a:xfrm>
              <a:off x="228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0" name="Shape 10"/>
            <p:cNvCxnSpPr/>
            <p:nvPr/>
          </p:nvCxnSpPr>
          <p:spPr>
            <a:xfrm>
              <a:off x="304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1" name="Shape 11"/>
            <p:cNvCxnSpPr/>
            <p:nvPr/>
          </p:nvCxnSpPr>
          <p:spPr>
            <a:xfrm>
              <a:off x="381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" name="Shape 12"/>
            <p:cNvCxnSpPr/>
            <p:nvPr/>
          </p:nvCxnSpPr>
          <p:spPr>
            <a:xfrm>
              <a:off x="457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" name="Shape 13"/>
            <p:cNvCxnSpPr/>
            <p:nvPr/>
          </p:nvCxnSpPr>
          <p:spPr>
            <a:xfrm>
              <a:off x="533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" name="Shape 14"/>
            <p:cNvCxnSpPr/>
            <p:nvPr/>
          </p:nvCxnSpPr>
          <p:spPr>
            <a:xfrm>
              <a:off x="609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" name="Shape 15"/>
            <p:cNvCxnSpPr/>
            <p:nvPr/>
          </p:nvCxnSpPr>
          <p:spPr>
            <a:xfrm>
              <a:off x="685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762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838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" name="Shape 18"/>
            <p:cNvCxnSpPr/>
            <p:nvPr/>
          </p:nvCxnSpPr>
          <p:spPr>
            <a:xfrm>
              <a:off x="38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19" name="Shape 19"/>
            <p:cNvCxnSpPr/>
            <p:nvPr/>
          </p:nvCxnSpPr>
          <p:spPr>
            <a:xfrm>
              <a:off x="114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0" name="Shape 20"/>
            <p:cNvCxnSpPr/>
            <p:nvPr/>
          </p:nvCxnSpPr>
          <p:spPr>
            <a:xfrm>
              <a:off x="190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1" name="Shape 21"/>
            <p:cNvCxnSpPr/>
            <p:nvPr/>
          </p:nvCxnSpPr>
          <p:spPr>
            <a:xfrm>
              <a:off x="266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2" name="Shape 22"/>
            <p:cNvCxnSpPr/>
            <p:nvPr/>
          </p:nvCxnSpPr>
          <p:spPr>
            <a:xfrm>
              <a:off x="342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3" name="Shape 23"/>
            <p:cNvCxnSpPr/>
            <p:nvPr/>
          </p:nvCxnSpPr>
          <p:spPr>
            <a:xfrm>
              <a:off x="419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4" name="Shape 24"/>
            <p:cNvCxnSpPr/>
            <p:nvPr/>
          </p:nvCxnSpPr>
          <p:spPr>
            <a:xfrm>
              <a:off x="495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5" name="Shape 25"/>
            <p:cNvCxnSpPr/>
            <p:nvPr/>
          </p:nvCxnSpPr>
          <p:spPr>
            <a:xfrm>
              <a:off x="571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6" name="Shape 26"/>
            <p:cNvCxnSpPr/>
            <p:nvPr/>
          </p:nvCxnSpPr>
          <p:spPr>
            <a:xfrm>
              <a:off x="647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7" name="Shape 27"/>
            <p:cNvCxnSpPr/>
            <p:nvPr/>
          </p:nvCxnSpPr>
          <p:spPr>
            <a:xfrm>
              <a:off x="723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8" name="Shape 28"/>
            <p:cNvCxnSpPr/>
            <p:nvPr/>
          </p:nvCxnSpPr>
          <p:spPr>
            <a:xfrm>
              <a:off x="800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9" name="Shape 29"/>
            <p:cNvCxnSpPr/>
            <p:nvPr/>
          </p:nvCxnSpPr>
          <p:spPr>
            <a:xfrm>
              <a:off x="876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</p:grp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1155CC"/>
              </a:buClr>
              <a:buSzPct val="100000"/>
              <a:buFont typeface="Oswald"/>
              <a:buNone/>
              <a:defRPr sz="2400" b="1">
                <a:solidFill>
                  <a:srgbClr val="1155CC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20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>
            <a:spLocks noGrp="1"/>
          </p:cNvSpPr>
          <p:nvPr>
            <p:ph type="ctrTitle"/>
          </p:nvPr>
        </p:nvSpPr>
        <p:spPr>
          <a:xfrm>
            <a:off x="557550" y="2765500"/>
            <a:ext cx="8196300" cy="213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CS548 Fall 2016 Clustering Showcase 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By Theresa Inzerillo, Xi Liu, Preston Mueller</a:t>
            </a:r>
          </a:p>
          <a:p>
            <a:pPr lvl="0">
              <a:spcBef>
                <a:spcPts val="0"/>
              </a:spcBef>
              <a:buNone/>
            </a:pP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en" sz="1800"/>
              <a:t>Showcasing work by </a:t>
            </a:r>
            <a:r>
              <a:rPr lang="en" sz="1800">
                <a:solidFill>
                  <a:schemeClr val="lt1"/>
                </a:solidFill>
              </a:rPr>
              <a:t>Patrick Vogel, Torsten Greiser, Dirk Christian Mattfeld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On </a:t>
            </a:r>
            <a:r>
              <a:rPr lang="en" sz="1800" i="1"/>
              <a:t>Understanding Bike-Sharing Systems using Data Mining: Exploring Activity Patterns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 txBox="1">
            <a:spLocks noGrp="1"/>
          </p:cNvSpPr>
          <p:nvPr>
            <p:ph type="title"/>
          </p:nvPr>
        </p:nvSpPr>
        <p:spPr>
          <a:xfrm>
            <a:off x="1073700" y="149750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Pre-Processing</a:t>
            </a:r>
          </a:p>
        </p:txBody>
      </p:sp>
      <p:sp>
        <p:nvSpPr>
          <p:cNvPr id="523" name="Shape 523"/>
          <p:cNvSpPr txBox="1"/>
          <p:nvPr/>
        </p:nvSpPr>
        <p:spPr>
          <a:xfrm>
            <a:off x="8485025" y="3976075"/>
            <a:ext cx="529800" cy="44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[1]</a:t>
            </a:r>
          </a:p>
        </p:txBody>
      </p:sp>
      <p:pic>
        <p:nvPicPr>
          <p:cNvPr id="524" name="Shape 5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962" y="3201949"/>
            <a:ext cx="7826073" cy="110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Shape 5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6149" y="1961149"/>
            <a:ext cx="7171700" cy="1100549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Shape 526"/>
          <p:cNvSpPr txBox="1"/>
          <p:nvPr/>
        </p:nvSpPr>
        <p:spPr>
          <a:xfrm>
            <a:off x="986150" y="865550"/>
            <a:ext cx="7442700" cy="6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Ride data is aggregated for 24 time windows per day of the week.</a:t>
            </a:r>
          </a:p>
        </p:txBody>
      </p:sp>
      <p:sp>
        <p:nvSpPr>
          <p:cNvPr id="527" name="Shape 527"/>
          <p:cNvSpPr txBox="1"/>
          <p:nvPr/>
        </p:nvSpPr>
        <p:spPr>
          <a:xfrm>
            <a:off x="986150" y="1521050"/>
            <a:ext cx="6109800" cy="44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Normalization: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 txBox="1">
            <a:spLocks noGrp="1"/>
          </p:cNvSpPr>
          <p:nvPr>
            <p:ph type="ctrTitle"/>
          </p:nvPr>
        </p:nvSpPr>
        <p:spPr>
          <a:xfrm>
            <a:off x="1270850" y="2726350"/>
            <a:ext cx="6729900" cy="1159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Data Mining</a:t>
            </a:r>
          </a:p>
        </p:txBody>
      </p:sp>
      <p:sp>
        <p:nvSpPr>
          <p:cNvPr id="533" name="Shape 533"/>
          <p:cNvSpPr txBox="1">
            <a:spLocks noGrp="1"/>
          </p:cNvSpPr>
          <p:nvPr>
            <p:ph type="subTitle" idx="1"/>
          </p:nvPr>
        </p:nvSpPr>
        <p:spPr>
          <a:xfrm>
            <a:off x="1646450" y="3744325"/>
            <a:ext cx="6354300" cy="78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Using K-means, Expectation-Maximization, and the Sequential information bottleneck algorithm to cluster this data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 txBox="1">
            <a:spLocks noGrp="1"/>
          </p:cNvSpPr>
          <p:nvPr>
            <p:ph type="title"/>
          </p:nvPr>
        </p:nvSpPr>
        <p:spPr>
          <a:xfrm>
            <a:off x="1073700" y="18807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Clustering</a:t>
            </a:r>
          </a:p>
        </p:txBody>
      </p:sp>
      <p:sp>
        <p:nvSpPr>
          <p:cNvPr id="539" name="Shape 539"/>
          <p:cNvSpPr txBox="1">
            <a:spLocks noGrp="1"/>
          </p:cNvSpPr>
          <p:nvPr>
            <p:ph type="body" idx="1"/>
          </p:nvPr>
        </p:nvSpPr>
        <p:spPr>
          <a:xfrm>
            <a:off x="471300" y="1056675"/>
            <a:ext cx="4223700" cy="189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" sz="1800"/>
              <a:t>Hopkins-Statistic: the ratio of nearest neighbor distance between randomly generated and actual data points.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" sz="1800"/>
              <a:t>The Hopkins-Statistic applied to the normalized pickups and returns at stations yields a value of 0.743</a:t>
            </a:r>
          </a:p>
        </p:txBody>
      </p:sp>
      <p:sp>
        <p:nvSpPr>
          <p:cNvPr id="540" name="Shape 540"/>
          <p:cNvSpPr txBox="1"/>
          <p:nvPr/>
        </p:nvSpPr>
        <p:spPr>
          <a:xfrm>
            <a:off x="4980375" y="3917375"/>
            <a:ext cx="3540300" cy="37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700"/>
              <a:t>https://www.mathworks.com/help/stats/class_clustering.evaluation.daviesbouldinevaluation_plot4.png</a:t>
            </a:r>
          </a:p>
        </p:txBody>
      </p:sp>
      <p:pic>
        <p:nvPicPr>
          <p:cNvPr id="541" name="Shape 5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3368" y="1056673"/>
            <a:ext cx="3814307" cy="2860712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Shape 542"/>
          <p:cNvSpPr txBox="1"/>
          <p:nvPr/>
        </p:nvSpPr>
        <p:spPr>
          <a:xfrm>
            <a:off x="1422750" y="3858425"/>
            <a:ext cx="2320800" cy="26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700">
                <a:solidFill>
                  <a:schemeClr val="dk1"/>
                </a:solidFill>
              </a:rPr>
              <a:t>http://www.vub.ac.be/fabi/multi/pcr/chaps/chap8.html</a:t>
            </a:r>
          </a:p>
        </p:txBody>
      </p:sp>
      <p:pic>
        <p:nvPicPr>
          <p:cNvPr id="543" name="Shape 5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8200" y="3035875"/>
            <a:ext cx="2809875" cy="7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 txBox="1">
            <a:spLocks noGrp="1"/>
          </p:cNvSpPr>
          <p:nvPr>
            <p:ph type="title"/>
          </p:nvPr>
        </p:nvSpPr>
        <p:spPr>
          <a:xfrm>
            <a:off x="1073700" y="2438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K-means algorithm</a:t>
            </a:r>
          </a:p>
        </p:txBody>
      </p:sp>
      <p:sp>
        <p:nvSpPr>
          <p:cNvPr id="549" name="Shape 549"/>
          <p:cNvSpPr txBox="1">
            <a:spLocks noGrp="1"/>
          </p:cNvSpPr>
          <p:nvPr>
            <p:ph type="body" idx="1"/>
          </p:nvPr>
        </p:nvSpPr>
        <p:spPr>
          <a:xfrm>
            <a:off x="741300" y="959625"/>
            <a:ext cx="6507000" cy="1187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Iterative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Centroid-based process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Assumes clusters are spherical</a:t>
            </a:r>
          </a:p>
        </p:txBody>
      </p:sp>
      <p:sp>
        <p:nvSpPr>
          <p:cNvPr id="550" name="Shape 550"/>
          <p:cNvSpPr txBox="1"/>
          <p:nvPr/>
        </p:nvSpPr>
        <p:spPr>
          <a:xfrm>
            <a:off x="8450900" y="3842375"/>
            <a:ext cx="529800" cy="44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[2]</a:t>
            </a:r>
          </a:p>
        </p:txBody>
      </p:sp>
      <p:pic>
        <p:nvPicPr>
          <p:cNvPr id="551" name="Shape 5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1612" y="2360375"/>
            <a:ext cx="7469282" cy="192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 txBox="1">
            <a:spLocks noGrp="1"/>
          </p:cNvSpPr>
          <p:nvPr>
            <p:ph type="title"/>
          </p:nvPr>
        </p:nvSpPr>
        <p:spPr>
          <a:xfrm>
            <a:off x="1073700" y="2438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K-means algorithm</a:t>
            </a:r>
          </a:p>
        </p:txBody>
      </p:sp>
      <p:pic>
        <p:nvPicPr>
          <p:cNvPr id="557" name="Shape 5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075" y="1016236"/>
            <a:ext cx="8363851" cy="3111025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Shape 558"/>
          <p:cNvSpPr txBox="1"/>
          <p:nvPr/>
        </p:nvSpPr>
        <p:spPr>
          <a:xfrm>
            <a:off x="8289850" y="4127250"/>
            <a:ext cx="529800" cy="44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[2]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 txBox="1">
            <a:spLocks noGrp="1"/>
          </p:cNvSpPr>
          <p:nvPr>
            <p:ph type="title"/>
          </p:nvPr>
        </p:nvSpPr>
        <p:spPr>
          <a:xfrm>
            <a:off x="1073700" y="914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Expectation-Maximization</a:t>
            </a:r>
          </a:p>
        </p:txBody>
      </p:sp>
      <p:sp>
        <p:nvSpPr>
          <p:cNvPr id="564" name="Shape 564"/>
          <p:cNvSpPr txBox="1">
            <a:spLocks noGrp="1"/>
          </p:cNvSpPr>
          <p:nvPr>
            <p:ph type="body" idx="1"/>
          </p:nvPr>
        </p:nvSpPr>
        <p:spPr>
          <a:xfrm>
            <a:off x="557550" y="654825"/>
            <a:ext cx="7666500" cy="2948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" sz="1800"/>
              <a:t>Similar to k-means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" sz="1800"/>
              <a:t>Maximizes likelihood that a data point belongs to a particular cluster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" sz="1800"/>
              <a:t>Changes model parameters</a:t>
            </a:r>
          </a:p>
        </p:txBody>
      </p:sp>
      <p:pic>
        <p:nvPicPr>
          <p:cNvPr id="565" name="Shape 5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5762" y="1692400"/>
            <a:ext cx="6252474" cy="329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Shape 566"/>
          <p:cNvSpPr txBox="1"/>
          <p:nvPr/>
        </p:nvSpPr>
        <p:spPr>
          <a:xfrm>
            <a:off x="8070300" y="3733950"/>
            <a:ext cx="529800" cy="44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[2]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 txBox="1">
            <a:spLocks noGrp="1"/>
          </p:cNvSpPr>
          <p:nvPr>
            <p:ph type="title"/>
          </p:nvPr>
        </p:nvSpPr>
        <p:spPr>
          <a:xfrm>
            <a:off x="1073700" y="914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Expectation-Maximization</a:t>
            </a:r>
          </a:p>
        </p:txBody>
      </p:sp>
      <p:pic>
        <p:nvPicPr>
          <p:cNvPr id="572" name="Shape 572" descr="EM_Clustering_of_Old_Faithful_data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8499" y="807224"/>
            <a:ext cx="4886324" cy="4194074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Shape 573"/>
          <p:cNvSpPr txBox="1"/>
          <p:nvPr/>
        </p:nvSpPr>
        <p:spPr>
          <a:xfrm>
            <a:off x="4902375" y="807225"/>
            <a:ext cx="2282400" cy="43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800"/>
              <a:t>http://www.ohio.edu/people/yl079811/tutorials/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 txBox="1">
            <a:spLocks noGrp="1"/>
          </p:cNvSpPr>
          <p:nvPr>
            <p:ph type="title"/>
          </p:nvPr>
        </p:nvSpPr>
        <p:spPr>
          <a:xfrm>
            <a:off x="1073700" y="143250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Sequential information bottleneck algorithm (sIB)</a:t>
            </a:r>
          </a:p>
        </p:txBody>
      </p:sp>
      <p:sp>
        <p:nvSpPr>
          <p:cNvPr id="579" name="Shape 579"/>
          <p:cNvSpPr txBox="1"/>
          <p:nvPr/>
        </p:nvSpPr>
        <p:spPr>
          <a:xfrm>
            <a:off x="6349800" y="4160500"/>
            <a:ext cx="650700" cy="56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100"/>
              <a:t>[3]</a:t>
            </a:r>
          </a:p>
        </p:txBody>
      </p:sp>
      <p:pic>
        <p:nvPicPr>
          <p:cNvPr id="580" name="Shape 5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2624" y="812512"/>
            <a:ext cx="3387199" cy="4004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 txBox="1">
            <a:spLocks noGrp="1"/>
          </p:cNvSpPr>
          <p:nvPr>
            <p:ph type="ctrTitle"/>
          </p:nvPr>
        </p:nvSpPr>
        <p:spPr>
          <a:xfrm>
            <a:off x="2026350" y="3041275"/>
            <a:ext cx="5998800" cy="1159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Validation of clusters</a:t>
            </a:r>
          </a:p>
        </p:txBody>
      </p:sp>
      <p:sp>
        <p:nvSpPr>
          <p:cNvPr id="586" name="Shape 586"/>
          <p:cNvSpPr txBox="1">
            <a:spLocks noGrp="1"/>
          </p:cNvSpPr>
          <p:nvPr>
            <p:ph type="subTitle" idx="1"/>
          </p:nvPr>
        </p:nvSpPr>
        <p:spPr>
          <a:xfrm>
            <a:off x="1738950" y="4059250"/>
            <a:ext cx="6286200" cy="78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Using Dunn, Silhouette, and Davies-Bouldin indices to evaluate the clustering algorithms used 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Dunn Index</a:t>
            </a:r>
          </a:p>
        </p:txBody>
      </p:sp>
      <p:sp>
        <p:nvSpPr>
          <p:cNvPr id="592" name="Shape 592"/>
          <p:cNvSpPr txBox="1">
            <a:spLocks noGrp="1"/>
          </p:cNvSpPr>
          <p:nvPr>
            <p:ph type="body" idx="1"/>
          </p:nvPr>
        </p:nvSpPr>
        <p:spPr>
          <a:xfrm>
            <a:off x="1075850" y="1311575"/>
            <a:ext cx="4450800" cy="2698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A measure of compactness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Numerator: distance between clusters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>
              <a:spcBef>
                <a:spcPts val="0"/>
              </a:spcBef>
            </a:pPr>
            <a:r>
              <a:rPr lang="en"/>
              <a:t>Denominator: distance between data points within cluster</a:t>
            </a:r>
          </a:p>
        </p:txBody>
      </p:sp>
      <p:pic>
        <p:nvPicPr>
          <p:cNvPr id="593" name="Shape 5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1249" y="2077525"/>
            <a:ext cx="2492325" cy="1010649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Shape 594"/>
          <p:cNvSpPr txBox="1"/>
          <p:nvPr/>
        </p:nvSpPr>
        <p:spPr>
          <a:xfrm>
            <a:off x="8105575" y="2832075"/>
            <a:ext cx="384300" cy="30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[4]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References</a:t>
            </a:r>
          </a:p>
        </p:txBody>
      </p:sp>
      <p:sp>
        <p:nvSpPr>
          <p:cNvPr id="470" name="Shape 470"/>
          <p:cNvSpPr txBox="1">
            <a:spLocks noGrp="1"/>
          </p:cNvSpPr>
          <p:nvPr>
            <p:ph type="body" idx="1"/>
          </p:nvPr>
        </p:nvSpPr>
        <p:spPr>
          <a:xfrm>
            <a:off x="1047750" y="1319300"/>
            <a:ext cx="6996600" cy="2869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rgbClr val="000000"/>
                </a:solidFill>
              </a:rPr>
              <a:t>[1] P. Vogel, V. Patrick, G. Torsten, and D. C. Mattfeld, “Understanding Bike-Sharing Systems using Data Mining: Exploring Activity Patterns,” </a:t>
            </a:r>
            <a:r>
              <a:rPr lang="en" sz="1100" i="1">
                <a:solidFill>
                  <a:srgbClr val="000000"/>
                </a:solidFill>
              </a:rPr>
              <a:t>Procedia - Social and Behavioral Sciences</a:t>
            </a:r>
            <a:r>
              <a:rPr lang="en" sz="1100">
                <a:solidFill>
                  <a:srgbClr val="000000"/>
                </a:solidFill>
              </a:rPr>
              <a:t>, vol. 20, pp. 514–523, 2011.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rgbClr val="000000"/>
                </a:solidFill>
              </a:rPr>
              <a:t>[2] P.-N. Tan, M. Steinbach, and V. Kumar, Introduction to Data Mining. Pearson Education, 2013.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rgbClr val="000000"/>
                </a:solidFill>
              </a:rPr>
              <a:t>[3] N. Slonim, S. Noam, F. Nir, and T. Naftali, “Unsupervised document classification using sequential information maximization,” in </a:t>
            </a:r>
            <a:r>
              <a:rPr lang="en" sz="1100" i="1">
                <a:solidFill>
                  <a:srgbClr val="000000"/>
                </a:solidFill>
              </a:rPr>
              <a:t>Proceedings of the 25th annual international ACM SIGIR conference on Research and development in information retrieval - SIGIR ’02</a:t>
            </a:r>
            <a:r>
              <a:rPr lang="en" sz="1100">
                <a:solidFill>
                  <a:srgbClr val="000000"/>
                </a:solidFill>
              </a:rPr>
              <a:t>, 2002.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rgbClr val="000000"/>
                </a:solidFill>
              </a:rPr>
              <a:t>[4] Dunn, Joseph C. "A fuzzy relative of the ISODATA process and its use in detecting compact well-separated clusters." (1973): 32-57.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rgbClr val="000000"/>
                </a:solidFill>
              </a:rPr>
              <a:t>[5] Rousseeuw, Peter J. "Silhouettes: a graphical aid to the interpretation and validation of cluster analysis." J</a:t>
            </a:r>
            <a:r>
              <a:rPr lang="en" sz="1100" i="1">
                <a:solidFill>
                  <a:srgbClr val="000000"/>
                </a:solidFill>
              </a:rPr>
              <a:t>ournal of computational and applied mathematics </a:t>
            </a:r>
            <a:r>
              <a:rPr lang="en" sz="1100">
                <a:solidFill>
                  <a:srgbClr val="000000"/>
                </a:solidFill>
              </a:rPr>
              <a:t>20 (1987): 53-65.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rgbClr val="000000"/>
                </a:solidFill>
              </a:rPr>
              <a:t>[6] Davies, David L., and Donald W. Bouldin. "A cluster separation measure."</a:t>
            </a:r>
            <a:r>
              <a:rPr lang="en" sz="1100" i="1">
                <a:solidFill>
                  <a:srgbClr val="000000"/>
                </a:solidFill>
              </a:rPr>
              <a:t>IEEE transactions on pattern analysis and machine intelligence</a:t>
            </a:r>
            <a:r>
              <a:rPr lang="en" sz="1100">
                <a:solidFill>
                  <a:srgbClr val="000000"/>
                </a:solidFill>
              </a:rPr>
              <a:t> 2 (1979): 224-227.</a:t>
            </a:r>
          </a:p>
          <a:p>
            <a:pPr lvl="0" rtl="0">
              <a:spcBef>
                <a:spcPts val="0"/>
              </a:spcBef>
              <a:buNone/>
            </a:pPr>
            <a:endParaRPr sz="110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10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10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 txBox="1">
            <a:spLocks noGrp="1"/>
          </p:cNvSpPr>
          <p:nvPr>
            <p:ph type="body" idx="1"/>
          </p:nvPr>
        </p:nvSpPr>
        <p:spPr>
          <a:xfrm>
            <a:off x="5687125" y="1172675"/>
            <a:ext cx="3122400" cy="1455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A measure of cohesion and separation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Goal: Maximize</a:t>
            </a:r>
          </a:p>
        </p:txBody>
      </p:sp>
      <p:pic>
        <p:nvPicPr>
          <p:cNvPr id="600" name="Shape 6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900" y="1172675"/>
            <a:ext cx="4473200" cy="3080999"/>
          </a:xfrm>
          <a:prstGeom prst="rect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01" name="Shape 601"/>
          <p:cNvSpPr txBox="1">
            <a:spLocks noGrp="1"/>
          </p:cNvSpPr>
          <p:nvPr>
            <p:ph type="title"/>
          </p:nvPr>
        </p:nvSpPr>
        <p:spPr>
          <a:xfrm>
            <a:off x="1073700" y="3234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Silhouette Index</a:t>
            </a:r>
          </a:p>
        </p:txBody>
      </p:sp>
      <p:pic>
        <p:nvPicPr>
          <p:cNvPr id="602" name="Shape 6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9125" y="3230076"/>
            <a:ext cx="2628075" cy="841200"/>
          </a:xfrm>
          <a:prstGeom prst="rect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03" name="Shape 603"/>
          <p:cNvSpPr txBox="1"/>
          <p:nvPr/>
        </p:nvSpPr>
        <p:spPr>
          <a:xfrm>
            <a:off x="8580990" y="3802950"/>
            <a:ext cx="586800" cy="32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[5]</a:t>
            </a:r>
          </a:p>
        </p:txBody>
      </p:sp>
      <p:sp>
        <p:nvSpPr>
          <p:cNvPr id="604" name="Shape 604"/>
          <p:cNvSpPr txBox="1"/>
          <p:nvPr/>
        </p:nvSpPr>
        <p:spPr>
          <a:xfrm>
            <a:off x="1993675" y="4253675"/>
            <a:ext cx="4248900" cy="50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800"/>
              <a:t>http://blog.data-miners.com/2011/03/cluster-silhouettes.html</a:t>
            </a:r>
          </a:p>
        </p:txBody>
      </p:sp>
      <p:sp>
        <p:nvSpPr>
          <p:cNvPr id="605" name="Shape 605"/>
          <p:cNvSpPr/>
          <p:nvPr/>
        </p:nvSpPr>
        <p:spPr>
          <a:xfrm>
            <a:off x="1784200" y="1338150"/>
            <a:ext cx="1421700" cy="12825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6" name="Shape 606"/>
          <p:cNvSpPr/>
          <p:nvPr/>
        </p:nvSpPr>
        <p:spPr>
          <a:xfrm>
            <a:off x="1401325" y="2767350"/>
            <a:ext cx="1561200" cy="11790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7" name="Shape 607"/>
          <p:cNvSpPr/>
          <p:nvPr/>
        </p:nvSpPr>
        <p:spPr>
          <a:xfrm>
            <a:off x="3568400" y="1839950"/>
            <a:ext cx="1895700" cy="18399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 txBox="1">
            <a:spLocks noGrp="1"/>
          </p:cNvSpPr>
          <p:nvPr>
            <p:ph type="title"/>
          </p:nvPr>
        </p:nvSpPr>
        <p:spPr>
          <a:xfrm>
            <a:off x="188000" y="323425"/>
            <a:ext cx="2522400" cy="71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Davies-Bouldin Index</a:t>
            </a:r>
          </a:p>
        </p:txBody>
      </p:sp>
      <p:pic>
        <p:nvPicPr>
          <p:cNvPr id="613" name="Shape 6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850" y="3095825"/>
            <a:ext cx="2167420" cy="1010649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Shape 614"/>
          <p:cNvSpPr txBox="1"/>
          <p:nvPr/>
        </p:nvSpPr>
        <p:spPr>
          <a:xfrm>
            <a:off x="2672265" y="3829000"/>
            <a:ext cx="635400" cy="52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222222"/>
                </a:solidFill>
              </a:rPr>
              <a:t>[6]</a:t>
            </a:r>
          </a:p>
        </p:txBody>
      </p:sp>
      <p:pic>
        <p:nvPicPr>
          <p:cNvPr id="615" name="Shape 6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1674" y="76200"/>
            <a:ext cx="5369100" cy="50154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16" name="Shape 616"/>
          <p:cNvSpPr txBox="1">
            <a:spLocks noGrp="1"/>
          </p:cNvSpPr>
          <p:nvPr>
            <p:ph type="body" idx="1"/>
          </p:nvPr>
        </p:nvSpPr>
        <p:spPr>
          <a:xfrm>
            <a:off x="504850" y="1220175"/>
            <a:ext cx="2614500" cy="116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Goal is to minimize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Centroid focused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17" name="Shape 617"/>
          <p:cNvSpPr txBox="1"/>
          <p:nvPr/>
        </p:nvSpPr>
        <p:spPr>
          <a:xfrm>
            <a:off x="7414275" y="76200"/>
            <a:ext cx="1576500" cy="52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800"/>
              <a:t>http://www.turingfinance.com/wp-content/uploads/2015/01/Davies-Bouldin-Index1.png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Shape 622"/>
          <p:cNvSpPr txBox="1">
            <a:spLocks noGrp="1"/>
          </p:cNvSpPr>
          <p:nvPr>
            <p:ph type="title" idx="4294967295"/>
          </p:nvPr>
        </p:nvSpPr>
        <p:spPr>
          <a:xfrm>
            <a:off x="1073700" y="0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Dunn, Silhouette and Davies-Bouldin Indices</a:t>
            </a:r>
          </a:p>
        </p:txBody>
      </p:sp>
      <p:pic>
        <p:nvPicPr>
          <p:cNvPr id="623" name="Shape 623"/>
          <p:cNvPicPr preferRelativeResize="0"/>
          <p:nvPr/>
        </p:nvPicPr>
        <p:blipFill rotWithShape="1">
          <a:blip r:embed="rId3">
            <a:alphaModFix/>
          </a:blip>
          <a:srcRect l="13873" r="7786" b="7910"/>
          <a:stretch/>
        </p:blipFill>
        <p:spPr>
          <a:xfrm>
            <a:off x="1383962" y="715799"/>
            <a:ext cx="6376073" cy="4244824"/>
          </a:xfrm>
          <a:prstGeom prst="rect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24" name="Shape 624"/>
          <p:cNvSpPr txBox="1"/>
          <p:nvPr/>
        </p:nvSpPr>
        <p:spPr>
          <a:xfrm>
            <a:off x="7151675" y="4520525"/>
            <a:ext cx="529800" cy="44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[1]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 txBox="1">
            <a:spLocks noGrp="1"/>
          </p:cNvSpPr>
          <p:nvPr>
            <p:ph type="ctrTitle"/>
          </p:nvPr>
        </p:nvSpPr>
        <p:spPr>
          <a:xfrm>
            <a:off x="2676275" y="2947500"/>
            <a:ext cx="5433000" cy="1159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Results &amp; Discussion</a:t>
            </a:r>
          </a:p>
        </p:txBody>
      </p:sp>
      <p:sp>
        <p:nvSpPr>
          <p:cNvPr id="630" name="Shape 630"/>
          <p:cNvSpPr txBox="1">
            <a:spLocks noGrp="1"/>
          </p:cNvSpPr>
          <p:nvPr>
            <p:ph type="subTitle" idx="1"/>
          </p:nvPr>
        </p:nvSpPr>
        <p:spPr>
          <a:xfrm>
            <a:off x="2894865" y="3975600"/>
            <a:ext cx="5214600" cy="78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Taking a look at the clusters identified and what we can learn from them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Shape 635"/>
          <p:cNvSpPr txBox="1">
            <a:spLocks noGrp="1"/>
          </p:cNvSpPr>
          <p:nvPr>
            <p:ph type="title"/>
          </p:nvPr>
        </p:nvSpPr>
        <p:spPr>
          <a:xfrm>
            <a:off x="1073700" y="11977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Temporal Clusters Identified</a:t>
            </a:r>
          </a:p>
        </p:txBody>
      </p:sp>
      <p:sp>
        <p:nvSpPr>
          <p:cNvPr id="636" name="Shape 636"/>
          <p:cNvSpPr txBox="1">
            <a:spLocks noGrp="1"/>
          </p:cNvSpPr>
          <p:nvPr>
            <p:ph type="body" idx="1"/>
          </p:nvPr>
        </p:nvSpPr>
        <p:spPr>
          <a:xfrm>
            <a:off x="1073700" y="802200"/>
            <a:ext cx="6996600" cy="3539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Return Morning Pickup Evening (RMPE)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Pickup Morning Return Evening (PMRE)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Active Night Pickup Morning (ANPM)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Average (AVG)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>
              <a:spcBef>
                <a:spcPts val="0"/>
              </a:spcBef>
            </a:pPr>
            <a:r>
              <a:rPr lang="en"/>
              <a:t>Active Daytime (AD)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" name="Shape 6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1504"/>
            <a:ext cx="9143998" cy="3657645"/>
          </a:xfrm>
          <a:prstGeom prst="rect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42" name="Shape 642"/>
          <p:cNvSpPr txBox="1">
            <a:spLocks noGrp="1"/>
          </p:cNvSpPr>
          <p:nvPr>
            <p:ph type="title" idx="4294967295"/>
          </p:nvPr>
        </p:nvSpPr>
        <p:spPr>
          <a:xfrm>
            <a:off x="1073700" y="0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Temporal Clustering</a:t>
            </a:r>
          </a:p>
        </p:txBody>
      </p:sp>
      <p:sp>
        <p:nvSpPr>
          <p:cNvPr id="643" name="Shape 643"/>
          <p:cNvSpPr txBox="1"/>
          <p:nvPr/>
        </p:nvSpPr>
        <p:spPr>
          <a:xfrm>
            <a:off x="8540525" y="4604950"/>
            <a:ext cx="529800" cy="44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[1]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" name="Shape 6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5100" y="153587"/>
            <a:ext cx="5834899" cy="4836325"/>
          </a:xfrm>
          <a:prstGeom prst="rect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49" name="Shape 649"/>
          <p:cNvSpPr txBox="1">
            <a:spLocks noGrp="1"/>
          </p:cNvSpPr>
          <p:nvPr>
            <p:ph type="title"/>
          </p:nvPr>
        </p:nvSpPr>
        <p:spPr>
          <a:xfrm>
            <a:off x="518075" y="2319450"/>
            <a:ext cx="2309700" cy="504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Spatial Clusters</a:t>
            </a:r>
          </a:p>
        </p:txBody>
      </p:sp>
      <p:sp>
        <p:nvSpPr>
          <p:cNvPr id="650" name="Shape 650"/>
          <p:cNvSpPr txBox="1"/>
          <p:nvPr/>
        </p:nvSpPr>
        <p:spPr>
          <a:xfrm>
            <a:off x="2585300" y="3993950"/>
            <a:ext cx="529800" cy="44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[1]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Shape 655"/>
          <p:cNvSpPr txBox="1"/>
          <p:nvPr/>
        </p:nvSpPr>
        <p:spPr>
          <a:xfrm>
            <a:off x="4711400" y="1756325"/>
            <a:ext cx="3986700" cy="225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Any questions?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>
            <a:spLocks noGrp="1"/>
          </p:cNvSpPr>
          <p:nvPr>
            <p:ph type="ctrTitle"/>
          </p:nvPr>
        </p:nvSpPr>
        <p:spPr>
          <a:xfrm>
            <a:off x="2876350" y="2899450"/>
            <a:ext cx="5214600" cy="1159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Background</a:t>
            </a:r>
          </a:p>
        </p:txBody>
      </p:sp>
      <p:sp>
        <p:nvSpPr>
          <p:cNvPr id="476" name="Shape 476"/>
          <p:cNvSpPr txBox="1">
            <a:spLocks noGrp="1"/>
          </p:cNvSpPr>
          <p:nvPr>
            <p:ph type="subTitle" idx="1"/>
          </p:nvPr>
        </p:nvSpPr>
        <p:spPr>
          <a:xfrm>
            <a:off x="2977590" y="4059250"/>
            <a:ext cx="5214600" cy="78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Bike sharing systems and the challenges that come with them.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>
            <a:spLocks noGrp="1"/>
          </p:cNvSpPr>
          <p:nvPr>
            <p:ph type="title"/>
          </p:nvPr>
        </p:nvSpPr>
        <p:spPr>
          <a:xfrm>
            <a:off x="1047750" y="4055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Bike sharing systems</a:t>
            </a:r>
          </a:p>
        </p:txBody>
      </p:sp>
      <p:sp>
        <p:nvSpPr>
          <p:cNvPr id="482" name="Shape 482"/>
          <p:cNvSpPr txBox="1">
            <a:spLocks noGrp="1"/>
          </p:cNvSpPr>
          <p:nvPr>
            <p:ph type="body" idx="1"/>
          </p:nvPr>
        </p:nvSpPr>
        <p:spPr>
          <a:xfrm>
            <a:off x="771050" y="1540175"/>
            <a:ext cx="3960900" cy="232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Public transportation option for short trips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Stations located around the city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Challenge: balancing free bikes and free boxes</a:t>
            </a:r>
          </a:p>
        </p:txBody>
      </p:sp>
      <p:pic>
        <p:nvPicPr>
          <p:cNvPr id="483" name="Shape 4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5175" y="1513836"/>
            <a:ext cx="3334750" cy="2223175"/>
          </a:xfrm>
          <a:prstGeom prst="rect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84" name="Shape 484"/>
          <p:cNvSpPr txBox="1"/>
          <p:nvPr/>
        </p:nvSpPr>
        <p:spPr>
          <a:xfrm>
            <a:off x="5215150" y="3737000"/>
            <a:ext cx="3334800" cy="39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700"/>
              <a:t>https://upload.wikimedia.org/wikipedia/commons/3/37/Place_de_la_R%C3%A9publique_%28Paris%29%2C_r%C3%A9am%C3%A9nagement%2C_2012-04-05_39.jpg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 txBox="1">
            <a:spLocks noGrp="1"/>
          </p:cNvSpPr>
          <p:nvPr>
            <p:ph type="title"/>
          </p:nvPr>
        </p:nvSpPr>
        <p:spPr>
          <a:xfrm>
            <a:off x="1073700" y="239300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Geo-BI process: an implementation of KDD</a:t>
            </a:r>
          </a:p>
        </p:txBody>
      </p:sp>
      <p:sp>
        <p:nvSpPr>
          <p:cNvPr id="490" name="Shape 490"/>
          <p:cNvSpPr txBox="1"/>
          <p:nvPr/>
        </p:nvSpPr>
        <p:spPr>
          <a:xfrm>
            <a:off x="6568475" y="3945250"/>
            <a:ext cx="529800" cy="44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[1]</a:t>
            </a:r>
          </a:p>
        </p:txBody>
      </p:sp>
      <p:pic>
        <p:nvPicPr>
          <p:cNvPr id="491" name="Shape 4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2901" y="1049237"/>
            <a:ext cx="3898200" cy="3336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>
            <a:spLocks noGrp="1"/>
          </p:cNvSpPr>
          <p:nvPr>
            <p:ph type="ctrTitle"/>
          </p:nvPr>
        </p:nvSpPr>
        <p:spPr>
          <a:xfrm>
            <a:off x="2020175" y="2979875"/>
            <a:ext cx="6040500" cy="1159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Pre-Processing</a:t>
            </a:r>
          </a:p>
        </p:txBody>
      </p:sp>
      <p:sp>
        <p:nvSpPr>
          <p:cNvPr id="497" name="Shape 497"/>
          <p:cNvSpPr txBox="1">
            <a:spLocks noGrp="1"/>
          </p:cNvSpPr>
          <p:nvPr>
            <p:ph type="subTitle" idx="1"/>
          </p:nvPr>
        </p:nvSpPr>
        <p:spPr>
          <a:xfrm>
            <a:off x="2846065" y="4039000"/>
            <a:ext cx="5214600" cy="78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Removing instances and aggregating data to prepare the data set for clustering experiments.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Data Set</a:t>
            </a:r>
          </a:p>
        </p:txBody>
      </p:sp>
      <p:sp>
        <p:nvSpPr>
          <p:cNvPr id="503" name="Shape 503"/>
          <p:cNvSpPr txBox="1">
            <a:spLocks noGrp="1"/>
          </p:cNvSpPr>
          <p:nvPr>
            <p:ph type="body" idx="1"/>
          </p:nvPr>
        </p:nvSpPr>
        <p:spPr>
          <a:xfrm>
            <a:off x="1131500" y="1552950"/>
            <a:ext cx="6778200" cy="1923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Two years of ride data from Vienna’s BSS “Citybike Wien”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Approximately 760,000 rides from 2008 and 2009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Over 60 stations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Trip duration calculated from pickup and return time stamps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04" name="Shape 504"/>
          <p:cNvSpPr txBox="1"/>
          <p:nvPr/>
        </p:nvSpPr>
        <p:spPr>
          <a:xfrm>
            <a:off x="8230800" y="3659850"/>
            <a:ext cx="529800" cy="44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[1]</a:t>
            </a:r>
          </a:p>
        </p:txBody>
      </p:sp>
      <p:pic>
        <p:nvPicPr>
          <p:cNvPr id="505" name="Shape 5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3212" y="3139575"/>
            <a:ext cx="7317576" cy="960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>
            <a:spLocks noGrp="1"/>
          </p:cNvSpPr>
          <p:nvPr>
            <p:ph type="title"/>
          </p:nvPr>
        </p:nvSpPr>
        <p:spPr>
          <a:xfrm>
            <a:off x="895350" y="1769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Pre-Processing</a:t>
            </a:r>
          </a:p>
        </p:txBody>
      </p:sp>
      <p:sp>
        <p:nvSpPr>
          <p:cNvPr id="511" name="Shape 511"/>
          <p:cNvSpPr txBox="1">
            <a:spLocks noGrp="1"/>
          </p:cNvSpPr>
          <p:nvPr>
            <p:ph type="body" idx="1"/>
          </p:nvPr>
        </p:nvSpPr>
        <p:spPr>
          <a:xfrm>
            <a:off x="979100" y="892725"/>
            <a:ext cx="7685700" cy="286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Rides removed from the data set: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Rides that start or end at test stations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Rides where bikes are reported as defective or stolen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Rides show negative trip durations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Rides that last less than 60 seconds &amp; start and end at the same station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Rides involving stations with only a few pickups or returns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After removing, number of instances decreased by 2% to 743,000, the number of stations dropped to 59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/>
          <p:nvPr/>
        </p:nvSpPr>
        <p:spPr>
          <a:xfrm>
            <a:off x="8529850" y="4743900"/>
            <a:ext cx="529800" cy="44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[1]</a:t>
            </a:r>
          </a:p>
        </p:txBody>
      </p:sp>
      <p:pic>
        <p:nvPicPr>
          <p:cNvPr id="517" name="Shape 5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486" y="630039"/>
            <a:ext cx="8173036" cy="4205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Quinc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741</Words>
  <Application>Microsoft Office PowerPoint</Application>
  <PresentationFormat>On-screen Show (16:9)</PresentationFormat>
  <Paragraphs>131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Source Sans Pro</vt:lpstr>
      <vt:lpstr>Arial</vt:lpstr>
      <vt:lpstr>Oswald</vt:lpstr>
      <vt:lpstr>Quince template</vt:lpstr>
      <vt:lpstr>CS548 Fall 2016 Clustering Showcase  By Theresa Inzerillo, Xi Liu, Preston Mueller  Showcasing work by Patrick Vogel, Torsten Greiser, Dirk Christian Mattfeld  On Understanding Bike-Sharing Systems using Data Mining: Exploring Activity Patterns</vt:lpstr>
      <vt:lpstr>References</vt:lpstr>
      <vt:lpstr>Background</vt:lpstr>
      <vt:lpstr>Bike sharing systems</vt:lpstr>
      <vt:lpstr>Geo-BI process: an implementation of KDD</vt:lpstr>
      <vt:lpstr>Pre-Processing</vt:lpstr>
      <vt:lpstr>Data Set</vt:lpstr>
      <vt:lpstr>Pre-Processing</vt:lpstr>
      <vt:lpstr>PowerPoint Presentation</vt:lpstr>
      <vt:lpstr>Pre-Processing</vt:lpstr>
      <vt:lpstr>Data Mining</vt:lpstr>
      <vt:lpstr>Clustering</vt:lpstr>
      <vt:lpstr>K-means algorithm</vt:lpstr>
      <vt:lpstr>K-means algorithm</vt:lpstr>
      <vt:lpstr>Expectation-Maximization</vt:lpstr>
      <vt:lpstr>Expectation-Maximization</vt:lpstr>
      <vt:lpstr>Sequential information bottleneck algorithm (sIB)</vt:lpstr>
      <vt:lpstr>Validation of clusters</vt:lpstr>
      <vt:lpstr>Dunn Index</vt:lpstr>
      <vt:lpstr>Silhouette Index</vt:lpstr>
      <vt:lpstr>Davies-Bouldin Index</vt:lpstr>
      <vt:lpstr>Dunn, Silhouette and Davies-Bouldin Indices</vt:lpstr>
      <vt:lpstr>Results &amp; Discussion</vt:lpstr>
      <vt:lpstr>Temporal Clusters Identified</vt:lpstr>
      <vt:lpstr>Temporal Clustering</vt:lpstr>
      <vt:lpstr>Spatial Clusters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CS548 Fall 2016 Clustering Showcase  By Theresa Inzerillo, Xi Liu, Preston Mueller  Showcasing work by Patrick Vogel, Torsten Greiser, Dirk Christian Mattfeld  On Understanding Bike-Sharing Systems using Data Mining: Exploring Activity Patterns</dc:title>
  <cp:lastModifiedBy>Theresa Inzerillo</cp:lastModifiedBy>
  <cp:revision>1</cp:revision>
  <dcterms:modified xsi:type="dcterms:W3CDTF">2016-10-27T17:46:09Z</dcterms:modified>
</cp:coreProperties>
</file>