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9" r:id="rId4"/>
    <p:sldId id="262" r:id="rId5"/>
    <p:sldId id="277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ABFF03E7-0EC7-4A2D-B74E-85570AD3C1BF}">
  <a:tblStyle styleId="{ABFF03E7-0EC7-4A2D-B74E-85570AD3C1BF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108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196239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975162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131849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427625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549499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912510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547438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186999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224042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97506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02806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08870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09817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08462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071077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87723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079920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11081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2400300"/>
            <a:ext cx="6400800" cy="120015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9/22/2016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2" y="1086978"/>
            <a:ext cx="9021537" cy="11455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2" y="1047540"/>
            <a:ext cx="9021537" cy="9043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2" y="2232487"/>
            <a:ext cx="9021537" cy="8289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129448"/>
            <a:ext cx="8229600" cy="1102519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1168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05980"/>
            <a:ext cx="55626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7772400" cy="3429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714376"/>
            <a:ext cx="7772400" cy="1021556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10953"/>
            <a:ext cx="7772400" cy="1003697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4629150"/>
            <a:ext cx="4000500" cy="3429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3" y="1782623"/>
            <a:ext cx="9013515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7" y="1756107"/>
            <a:ext cx="9013781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7" y="1851660"/>
            <a:ext cx="9014621" cy="3429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200150"/>
            <a:ext cx="1905000" cy="337185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200150"/>
            <a:ext cx="5715000" cy="337185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75413"/>
            <a:ext cx="7315200" cy="391716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84369"/>
            <a:ext cx="7315200" cy="5143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886200" cy="3429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8307" y="3512666"/>
            <a:ext cx="9006840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9" y="3487856"/>
            <a:ext cx="9006639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1" y="3579919"/>
            <a:ext cx="9006637" cy="3660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50007"/>
            <a:ext cx="9001873" cy="3436144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05979"/>
            <a:ext cx="7772400" cy="85725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7772400" cy="3429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t>9/22/2016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4657725"/>
            <a:ext cx="457200" cy="3429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975450" y="1572975"/>
            <a:ext cx="7193100" cy="2986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 dirty="0">
                <a:solidFill>
                  <a:schemeClr val="tx1"/>
                </a:solidFill>
              </a:rPr>
              <a:t>CS548 Fall 2016</a:t>
            </a:r>
          </a:p>
          <a:p>
            <a:pPr lvl="0">
              <a:spcBef>
                <a:spcPts val="0"/>
              </a:spcBef>
              <a:buNone/>
            </a:pPr>
            <a:r>
              <a:rPr lang="en" sz="1800" dirty="0">
                <a:solidFill>
                  <a:schemeClr val="tx1"/>
                </a:solidFill>
              </a:rPr>
              <a:t>Decision Tree Showcase by Muyeedul Hoque, Chao Xu, Yue Zhao, and Kevin Heath</a:t>
            </a:r>
          </a:p>
          <a:p>
            <a:pPr lvl="0">
              <a:spcBef>
                <a:spcPts val="0"/>
              </a:spcBef>
              <a:buNone/>
            </a:pPr>
            <a:endParaRPr sz="1800" dirty="0">
              <a:solidFill>
                <a:schemeClr val="tx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800" dirty="0">
                <a:solidFill>
                  <a:schemeClr val="tx1"/>
                </a:solidFill>
              </a:rPr>
              <a:t>Showcasing work by N. Morizet, N.Godin, J.Tang, E.Maillet, M.Fregonese, and B.Normand on "Classification of Acoustic Emission Signals Using Wavelets</a:t>
            </a:r>
            <a:br>
              <a:rPr lang="en" sz="1800" dirty="0">
                <a:solidFill>
                  <a:schemeClr val="tx1"/>
                </a:solidFill>
              </a:rPr>
            </a:br>
            <a:r>
              <a:rPr lang="en" sz="1800" dirty="0">
                <a:solidFill>
                  <a:schemeClr val="tx1"/>
                </a:solidFill>
              </a:rPr>
              <a:t>and Random Forests: Application to localized corrosion".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2210100" y="321450"/>
            <a:ext cx="4723800" cy="968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Decision Trees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200" dirty="0"/>
              <a:t>Bootstrapped Sampling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4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dirty="0"/>
              <a:t>Sampling with replacement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137" name="Shape 1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08283" y="1615225"/>
            <a:ext cx="3727425" cy="313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200" dirty="0"/>
              <a:t>Bagging – Out-of-Bag Error Estimation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311700" y="1152474"/>
            <a:ext cx="8520600" cy="378147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50000"/>
              </a:lnSpc>
              <a:spcBef>
                <a:spcPts val="0"/>
              </a:spcBef>
            </a:pPr>
            <a:r>
              <a:rPr lang="en" sz="1800" dirty="0"/>
              <a:t>Each bagged tree tends to use 2/3rd of all observations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</a:pPr>
            <a:r>
              <a:rPr lang="en" sz="1800" dirty="0"/>
              <a:t>Remaining 1/3rd – OOB observations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</a:pPr>
            <a:r>
              <a:rPr lang="en" sz="1800" dirty="0"/>
              <a:t>Test Error – Average B/3 predictions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</a:pPr>
            <a:r>
              <a:rPr lang="en" sz="1800" dirty="0"/>
              <a:t>Overall, Bagging improves accuracy but loses on interpretability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</a:pPr>
            <a:r>
              <a:rPr lang="en" sz="1800" dirty="0" smtClean="0"/>
              <a:t>For </a:t>
            </a:r>
            <a:r>
              <a:rPr lang="en" sz="1800" dirty="0"/>
              <a:t>Prediction:</a:t>
            </a:r>
          </a:p>
          <a:p>
            <a:pPr marL="914400" lvl="1" indent="-228600" rtl="0">
              <a:lnSpc>
                <a:spcPct val="150000"/>
              </a:lnSpc>
              <a:spcBef>
                <a:spcPts val="0"/>
              </a:spcBef>
            </a:pPr>
            <a:r>
              <a:rPr lang="en" sz="1600" dirty="0"/>
              <a:t>MV - Majority vote among all B trees</a:t>
            </a:r>
          </a:p>
          <a:p>
            <a:pPr marL="914400" lvl="1" indent="-228600" rtl="0">
              <a:lnSpc>
                <a:spcPct val="150000"/>
              </a:lnSpc>
              <a:spcBef>
                <a:spcPts val="0"/>
              </a:spcBef>
            </a:pPr>
            <a:r>
              <a:rPr lang="en" sz="1600" dirty="0"/>
              <a:t>Security Vote (SV) - if more than 70% voted for a specific class</a:t>
            </a:r>
            <a:r>
              <a:rPr lang="en" sz="1800" dirty="0"/>
              <a:t/>
            </a:r>
            <a:br>
              <a:rPr lang="en" sz="1800" dirty="0"/>
            </a:br>
            <a:endParaRPr lang="e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200" dirty="0"/>
              <a:t>Random Forest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50000"/>
              </a:lnSpc>
              <a:spcBef>
                <a:spcPts val="0"/>
              </a:spcBef>
            </a:pPr>
            <a:r>
              <a:rPr lang="en" sz="2000" dirty="0"/>
              <a:t>Random Forest utilizes Bagging techniques, but de-correlates trees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</a:pPr>
            <a:r>
              <a:rPr lang="en" sz="2000" dirty="0"/>
              <a:t>Each time a tree is split, a random sample of </a:t>
            </a:r>
            <a:r>
              <a:rPr lang="en" sz="2000" i="1" dirty="0"/>
              <a:t>m</a:t>
            </a:r>
            <a:r>
              <a:rPr lang="en" sz="2000" dirty="0"/>
              <a:t> predictors is </a:t>
            </a:r>
            <a:r>
              <a:rPr lang="en" sz="2000" dirty="0" smtClean="0"/>
              <a:t>chosen</a:t>
            </a:r>
          </a:p>
          <a:p>
            <a:pPr marL="731520" lvl="1">
              <a:lnSpc>
                <a:spcPct val="150000"/>
              </a:lnSpc>
            </a:pPr>
            <a:r>
              <a:rPr lang="en" sz="1800" i="1" dirty="0" smtClean="0"/>
              <a:t>m</a:t>
            </a:r>
            <a:r>
              <a:rPr lang="en" sz="1800" dirty="0" smtClean="0"/>
              <a:t> </a:t>
            </a:r>
            <a:r>
              <a:rPr lang="en" sz="1800" dirty="0"/>
              <a:t>is </a:t>
            </a:r>
            <a:r>
              <a:rPr lang="en" sz="1800" dirty="0" smtClean="0"/>
              <a:t>usually √(total number of predictors)</a:t>
            </a:r>
            <a:endParaRPr lang="en" sz="1800" dirty="0"/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</a:pPr>
            <a:r>
              <a:rPr lang="en" sz="2000" dirty="0"/>
              <a:t>Otherwise, all trees may use </a:t>
            </a:r>
            <a:r>
              <a:rPr lang="en" sz="2000" dirty="0" smtClean="0"/>
              <a:t>key </a:t>
            </a:r>
            <a:r>
              <a:rPr lang="en" sz="2000" dirty="0"/>
              <a:t>predictor(s)</a:t>
            </a:r>
          </a:p>
          <a:p>
            <a:pPr marL="914400" lvl="1" indent="-3429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1600" dirty="0" smtClean="0"/>
              <a:t>Trees </a:t>
            </a:r>
            <a:r>
              <a:rPr lang="en" sz="1600" dirty="0"/>
              <a:t>will then be highly correlated, not reducing variance. 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</a:pPr>
            <a:r>
              <a:rPr lang="en" sz="2000" dirty="0"/>
              <a:t>If m = </a:t>
            </a:r>
            <a:r>
              <a:rPr lang="en" sz="2000" dirty="0" smtClean="0"/>
              <a:t>total number of predictors, </a:t>
            </a:r>
            <a:r>
              <a:rPr lang="en" sz="2000" dirty="0"/>
              <a:t>then random forest essentially runs bagging.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/>
            </a:r>
            <a:br>
              <a:rPr lang="en" dirty="0"/>
            </a:br>
            <a:endParaRPr lang="e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200" dirty="0"/>
              <a:t>Random Forest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156" name="Shape 1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58251" y="1161950"/>
            <a:ext cx="5427499" cy="3748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200" dirty="0"/>
              <a:t>Ground Truth 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" sz="2000" dirty="0"/>
              <a:t>Alter-class matrix(ACM): A particular n-square matrix for altering the original training in order to simulate uncertainty on labeled data for supervised classification. </a:t>
            </a:r>
          </a:p>
          <a:p>
            <a:pPr lvl="0" rtl="0">
              <a:spcBef>
                <a:spcPts val="0"/>
              </a:spcBef>
              <a:buNone/>
            </a:pPr>
            <a:endParaRPr sz="2000" dirty="0"/>
          </a:p>
          <a:p>
            <a:pPr lvl="0" rtl="0">
              <a:spcBef>
                <a:spcPts val="0"/>
              </a:spcBef>
              <a:buNone/>
            </a:pPr>
            <a:endParaRPr sz="2000" dirty="0"/>
          </a:p>
          <a:p>
            <a:pPr marL="457200" lvl="0" indent="-228600" rtl="0">
              <a:spcBef>
                <a:spcPts val="0"/>
              </a:spcBef>
              <a:buChar char="●"/>
            </a:pPr>
            <a:endParaRPr lang="en" sz="2000" dirty="0" smtClean="0"/>
          </a:p>
          <a:p>
            <a:pPr marL="457200" lvl="0" indent="-228600" rtl="0">
              <a:spcBef>
                <a:spcPts val="0"/>
              </a:spcBef>
              <a:buChar char="●"/>
            </a:pPr>
            <a:endParaRPr lang="en" sz="2000" dirty="0"/>
          </a:p>
          <a:p>
            <a:pPr marL="457200" lvl="0" indent="-228600" rtl="0">
              <a:spcBef>
                <a:spcPts val="0"/>
              </a:spcBef>
              <a:buChar char="●"/>
            </a:pPr>
            <a:endParaRPr lang="en" sz="2000" dirty="0" smtClean="0"/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 sz="2000" dirty="0" smtClean="0"/>
              <a:t>Trust </a:t>
            </a:r>
            <a:r>
              <a:rPr lang="en" sz="2000" dirty="0"/>
              <a:t>factor: The diagonal values of the ACM and a trust factor equal to 100 means the corresponding class is not altered. </a:t>
            </a:r>
          </a:p>
          <a:p>
            <a:pPr lvl="0">
              <a:spcBef>
                <a:spcPts val="0"/>
              </a:spcBef>
              <a:buNone/>
            </a:pPr>
            <a:endParaRPr sz="2000" dirty="0"/>
          </a:p>
        </p:txBody>
      </p:sp>
      <p:pic>
        <p:nvPicPr>
          <p:cNvPr id="163" name="Shape 1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9775" y="2114550"/>
            <a:ext cx="512445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311700" y="212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 dirty="0"/>
              <a:t>Ground Truth 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311700" y="702375"/>
            <a:ext cx="8520600" cy="386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 dirty="0"/>
              <a:t>Example for ACM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>                                                 </a:t>
            </a:r>
          </a:p>
          <a:p>
            <a:pPr lvl="0">
              <a:spcBef>
                <a:spcPts val="0"/>
              </a:spcBef>
              <a:buNone/>
            </a:pPr>
            <a:r>
              <a:rPr lang="en" sz="2000" dirty="0"/>
              <a:t>                                              A trust factor equals to 80 (mu=79, sigma=2.94)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r>
              <a:rPr lang="en" dirty="0"/>
              <a:t>                                    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169" name="Shape 1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1150" y="1285450"/>
            <a:ext cx="2424325" cy="1115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Shape 17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6000" y="2571750"/>
            <a:ext cx="2995000" cy="2382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Shape 17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10750" y="2571750"/>
            <a:ext cx="3067050" cy="2382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Shape 17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149000" y="2571750"/>
            <a:ext cx="2995000" cy="2470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311700" y="31530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200" dirty="0"/>
              <a:t>Tests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311700" y="1036000"/>
            <a:ext cx="8520600" cy="3990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 dirty="0"/>
              <a:t>In all these tests,Random Forests(RF) is compared to the widely used and efficient </a:t>
            </a:r>
            <a:r>
              <a:rPr lang="en" sz="2000" dirty="0" smtClean="0"/>
              <a:t>k-Nearest </a:t>
            </a:r>
            <a:r>
              <a:rPr lang="en" sz="2000" dirty="0"/>
              <a:t>Neighbor(k-NN) algorithm</a:t>
            </a:r>
            <a:r>
              <a:rPr lang="en" sz="2000" dirty="0" smtClean="0"/>
              <a:t>.</a:t>
            </a:r>
          </a:p>
          <a:p>
            <a:pPr lvl="0" rtl="0">
              <a:spcBef>
                <a:spcPts val="0"/>
              </a:spcBef>
              <a:buNone/>
            </a:pPr>
            <a:endParaRPr lang="en" sz="2000" dirty="0"/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 sz="2000" dirty="0"/>
              <a:t>Cross-validation recognition rate:</a:t>
            </a:r>
          </a:p>
          <a:p>
            <a:pPr lvl="0">
              <a:spcBef>
                <a:spcPts val="0"/>
              </a:spcBef>
              <a:buNone/>
            </a:pPr>
            <a:endParaRPr sz="2000" dirty="0"/>
          </a:p>
        </p:txBody>
      </p:sp>
      <p:pic>
        <p:nvPicPr>
          <p:cNvPr id="180" name="Shape 1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3681784"/>
            <a:ext cx="8388999" cy="1406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Shape 18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48200" y="1584450"/>
            <a:ext cx="3479349" cy="2099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311700" y="16700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 dirty="0"/>
              <a:t>Tests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258675" y="739700"/>
            <a:ext cx="8520600" cy="433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" sz="2000" dirty="0"/>
              <a:t>CPU time tests: datasets are built from random matrices using the randi(iMAX, N,M) Matlab function. Training and testing sets are (4000*M) and (N*M) matrices</a:t>
            </a:r>
          </a:p>
          <a:p>
            <a:pPr lvl="0" rtl="0">
              <a:spcBef>
                <a:spcPts val="0"/>
              </a:spcBef>
              <a:buNone/>
            </a:pPr>
            <a:endParaRPr sz="2000" dirty="0"/>
          </a:p>
          <a:p>
            <a:pPr lvl="0">
              <a:spcBef>
                <a:spcPts val="0"/>
              </a:spcBef>
              <a:buNone/>
            </a:pPr>
            <a:endParaRPr sz="2000" dirty="0"/>
          </a:p>
        </p:txBody>
      </p:sp>
      <p:pic>
        <p:nvPicPr>
          <p:cNvPr id="187" name="Shape 1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8662" y="1679912"/>
            <a:ext cx="3971925" cy="279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Shape 1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24400" y="1679925"/>
            <a:ext cx="4097600" cy="279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200" dirty="0"/>
              <a:t>Results and Conclusion</a:t>
            </a:r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50000"/>
              </a:lnSpc>
              <a:spcBef>
                <a:spcPts val="0"/>
              </a:spcBef>
            </a:pPr>
            <a:r>
              <a:rPr lang="en" sz="2000" dirty="0"/>
              <a:t>For each test, the proper majority class has been recognized and results show that using SV leads to a reinforcement of the usual MV decision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</a:pPr>
            <a:r>
              <a:rPr lang="en" sz="2000" dirty="0" smtClean="0"/>
              <a:t>RF </a:t>
            </a:r>
            <a:r>
              <a:rPr lang="en" sz="2000" dirty="0"/>
              <a:t>is well suited - fast and less sensitive to the learning library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</a:pPr>
            <a:r>
              <a:rPr lang="en" sz="2000" dirty="0"/>
              <a:t>However, results were not compared to previously researched methods, e.g. Neural Networks</a:t>
            </a:r>
          </a:p>
          <a:p>
            <a:pPr marL="457200" lvl="0" indent="-228600">
              <a:lnSpc>
                <a:spcPct val="150000"/>
              </a:lnSpc>
              <a:spcBef>
                <a:spcPts val="0"/>
              </a:spcBef>
            </a:pPr>
            <a:r>
              <a:rPr lang="en" sz="2000" dirty="0"/>
              <a:t>Can be applied on an industry scale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200" dirty="0"/>
              <a:t>References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04800" y="1276350"/>
            <a:ext cx="8520600" cy="3657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Clr>
                <a:schemeClr val="dk1"/>
              </a:buClr>
              <a:buSzPct val="100000"/>
              <a:buNone/>
            </a:pPr>
            <a:r>
              <a:rPr lang="en" sz="1400" dirty="0">
                <a:solidFill>
                  <a:schemeClr val="tx1"/>
                </a:solidFill>
              </a:rPr>
              <a:t>James, G., Witten, D., Hastie, T., &amp; Tibshirani, R</a:t>
            </a:r>
            <a:r>
              <a:rPr lang="en" sz="1400" dirty="0" smtClean="0">
                <a:solidFill>
                  <a:schemeClr val="tx1"/>
                </a:solidFill>
              </a:rPr>
              <a:t>.,</a:t>
            </a:r>
            <a:r>
              <a:rPr lang="en" sz="1400" i="1" dirty="0"/>
              <a:t> An Introduction to Statistical Learning.</a:t>
            </a:r>
            <a:r>
              <a:rPr lang="en" sz="1400" dirty="0"/>
              <a:t> Springer</a:t>
            </a:r>
            <a:r>
              <a:rPr lang="en" sz="1400" dirty="0" smtClean="0"/>
              <a:t>.</a:t>
            </a:r>
            <a:r>
              <a:rPr lang="en" sz="1400" dirty="0" smtClean="0">
                <a:solidFill>
                  <a:schemeClr val="tx1"/>
                </a:solidFill>
              </a:rPr>
              <a:t> </a:t>
            </a:r>
            <a:r>
              <a:rPr lang="en" sz="1400" dirty="0">
                <a:solidFill>
                  <a:schemeClr val="tx1"/>
                </a:solidFill>
              </a:rPr>
              <a:t>(2015). </a:t>
            </a:r>
            <a:endParaRPr lang="en" sz="1400" dirty="0" smtClean="0">
              <a:solidFill>
                <a:schemeClr val="tx1"/>
              </a:solidFill>
            </a:endParaRPr>
          </a:p>
          <a:p>
            <a:pPr>
              <a:buClr>
                <a:schemeClr val="dk1"/>
              </a:buClr>
              <a:buSzPct val="100000"/>
              <a:buNone/>
            </a:pPr>
            <a:r>
              <a:rPr lang="en" sz="1400" dirty="0" smtClean="0">
                <a:solidFill>
                  <a:schemeClr val="tx1"/>
                </a:solidFill>
              </a:rPr>
              <a:t>Morizet</a:t>
            </a:r>
            <a:r>
              <a:rPr lang="en" sz="1400" dirty="0">
                <a:solidFill>
                  <a:schemeClr val="tx1"/>
                </a:solidFill>
              </a:rPr>
              <a:t>, N., Godin, N., Tang, N., Maillet, E., Fregonese, M., &amp; Normand, B</a:t>
            </a:r>
            <a:r>
              <a:rPr lang="en" sz="1400" dirty="0"/>
              <a:t>., Classification of Acoustic Emission Signals Using Wavelets and Random Forests: Application to localized corrosion. </a:t>
            </a:r>
            <a:r>
              <a:rPr lang="en" sz="1400" i="1" dirty="0"/>
              <a:t>Mechanical Systems and Signal </a:t>
            </a:r>
            <a:r>
              <a:rPr lang="en" sz="1400" i="1" dirty="0" smtClean="0"/>
              <a:t>Processing</a:t>
            </a:r>
            <a:r>
              <a:rPr lang="en" sz="1400" dirty="0"/>
              <a:t> </a:t>
            </a:r>
            <a:r>
              <a:rPr lang="en" sz="1400" dirty="0" smtClean="0"/>
              <a:t>(</a:t>
            </a:r>
            <a:r>
              <a:rPr lang="en" sz="1400" dirty="0" smtClean="0">
                <a:solidFill>
                  <a:schemeClr val="tx1"/>
                </a:solidFill>
              </a:rPr>
              <a:t>2016), 1026-1037</a:t>
            </a:r>
            <a:r>
              <a:rPr lang="en" sz="1400" dirty="0">
                <a:solidFill>
                  <a:schemeClr val="tx1"/>
                </a:solidFill>
              </a:rPr>
              <a:t>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400" dirty="0">
                <a:solidFill>
                  <a:schemeClr val="tx1"/>
                </a:solidFill>
              </a:rPr>
              <a:t>T.Cover, P.Hart ,Nearest neighbor pattern classification, IEEETrans. Inf. Theory 13 (1967</a:t>
            </a:r>
            <a:r>
              <a:rPr lang="en" sz="1400" dirty="0" smtClean="0">
                <a:solidFill>
                  <a:schemeClr val="tx1"/>
                </a:solidFill>
              </a:rPr>
              <a:t>), </a:t>
            </a:r>
            <a:r>
              <a:rPr lang="en" sz="1400" dirty="0">
                <a:solidFill>
                  <a:schemeClr val="tx1"/>
                </a:solidFill>
              </a:rPr>
              <a:t>21–27.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400" dirty="0">
                <a:solidFill>
                  <a:schemeClr val="tx1"/>
                </a:solidFill>
              </a:rPr>
              <a:t>S. Arlot, A.Celisse, A survey of cross-validation procedures for model selection, Stat.Surv.4 (2010</a:t>
            </a:r>
            <a:r>
              <a:rPr lang="en" sz="1400" dirty="0" smtClean="0">
                <a:solidFill>
                  <a:schemeClr val="tx1"/>
                </a:solidFill>
              </a:rPr>
              <a:t>), </a:t>
            </a:r>
            <a:r>
              <a:rPr lang="en" sz="1400" dirty="0">
                <a:solidFill>
                  <a:schemeClr val="tx1"/>
                </a:solidFill>
              </a:rPr>
              <a:t>40–79.</a:t>
            </a:r>
          </a:p>
          <a:p>
            <a:pPr>
              <a:buClr>
                <a:schemeClr val="dk1"/>
              </a:buClr>
              <a:buSzPct val="100000"/>
              <a:buNone/>
            </a:pPr>
            <a:r>
              <a:rPr lang="en" sz="1400" i="1" dirty="0">
                <a:solidFill>
                  <a:schemeClr val="tx1"/>
                </a:solidFill>
              </a:rPr>
              <a:t>Wavelet</a:t>
            </a:r>
            <a:r>
              <a:rPr lang="en" sz="1400" dirty="0"/>
              <a:t>. Retrieved from Wikipedia: </a:t>
            </a:r>
            <a:r>
              <a:rPr lang="en" sz="1400" u="sng" dirty="0"/>
              <a:t>https://</a:t>
            </a:r>
            <a:r>
              <a:rPr lang="en" sz="1400" u="sng" dirty="0" smtClean="0"/>
              <a:t>en.wikipedia.org/wiki/Wavelet</a:t>
            </a:r>
            <a:r>
              <a:rPr lang="en" sz="1400" dirty="0" smtClean="0">
                <a:solidFill>
                  <a:schemeClr val="tx1"/>
                </a:solidFill>
              </a:rPr>
              <a:t> </a:t>
            </a:r>
            <a:r>
              <a:rPr lang="en" sz="1400" dirty="0">
                <a:solidFill>
                  <a:schemeClr val="tx1"/>
                </a:solidFill>
              </a:rPr>
              <a:t>(2016, September 10). </a:t>
            </a:r>
            <a:endParaRPr lang="en" sz="1400" dirty="0" smtClean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400" dirty="0" smtClean="0">
                <a:solidFill>
                  <a:schemeClr val="tx1"/>
                </a:solidFill>
              </a:rPr>
              <a:t>T.F</a:t>
            </a:r>
            <a:r>
              <a:rPr lang="en" sz="1400" dirty="0">
                <a:solidFill>
                  <a:schemeClr val="tx1"/>
                </a:solidFill>
              </a:rPr>
              <a:t>. Barton, D.L. Tuck, D.B. Wells, The identification of pitting and crevice corrosion spectra in electrochemical noise using an artificial neural network, in:   ASTM Special Technical </a:t>
            </a:r>
            <a:r>
              <a:rPr lang="en" sz="1400" dirty="0" smtClean="0">
                <a:solidFill>
                  <a:schemeClr val="tx1"/>
                </a:solidFill>
              </a:rPr>
              <a:t>Publication, vol.1277 (1996), </a:t>
            </a:r>
            <a:r>
              <a:rPr lang="en" sz="1400" dirty="0">
                <a:solidFill>
                  <a:schemeClr val="tx1"/>
                </a:solidFill>
              </a:rPr>
              <a:t>pp.157–169.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400" dirty="0">
                <a:solidFill>
                  <a:schemeClr val="tx1"/>
                </a:solidFill>
              </a:rPr>
              <a:t>R. Piotrkowski, E.Castro, A.Gallego, Wavelet power, entropy and bispectrum applied to ae signals for damage identification and evaluation of corroded  galvanized steel, Mech. Syst. Signal Process. 23 (2009</a:t>
            </a:r>
            <a:r>
              <a:rPr lang="en" sz="1400" dirty="0" smtClean="0">
                <a:solidFill>
                  <a:schemeClr val="tx1"/>
                </a:solidFill>
              </a:rPr>
              <a:t>), </a:t>
            </a:r>
            <a:r>
              <a:rPr lang="en" sz="1400" dirty="0">
                <a:solidFill>
                  <a:schemeClr val="tx1"/>
                </a:solidFill>
              </a:rPr>
              <a:t>432–445</a:t>
            </a:r>
            <a:r>
              <a:rPr lang="en" sz="1400" dirty="0" smtClean="0">
                <a:solidFill>
                  <a:schemeClr val="tx1"/>
                </a:solidFill>
              </a:rPr>
              <a:t>.</a:t>
            </a:r>
          </a:p>
          <a:p>
            <a:pPr marL="0" lvl="0" indent="0">
              <a:buNone/>
            </a:pPr>
            <a:r>
              <a:rPr lang="en" sz="1400" dirty="0">
                <a:solidFill>
                  <a:schemeClr val="tx1"/>
                </a:solidFill>
              </a:rPr>
              <a:t>J. Griffin, X. Chen, Multiple classification of the acoustic emission signals extracted during burn and chatter anomalies using genetic programming, Int. J.  Adv. Manuf. Technol. 45 (2009</a:t>
            </a:r>
            <a:r>
              <a:rPr lang="en" sz="1400" dirty="0" smtClean="0">
                <a:solidFill>
                  <a:schemeClr val="tx1"/>
                </a:solidFill>
              </a:rPr>
              <a:t>), </a:t>
            </a:r>
            <a:r>
              <a:rPr lang="en" sz="1400" dirty="0">
                <a:solidFill>
                  <a:schemeClr val="tx1"/>
                </a:solidFill>
              </a:rPr>
              <a:t>1152–1168.</a:t>
            </a:r>
          </a:p>
          <a:p>
            <a:pPr marL="0" lvl="0" indent="0">
              <a:buNone/>
            </a:pPr>
            <a:r>
              <a:rPr lang="en" sz="1400" dirty="0">
                <a:solidFill>
                  <a:schemeClr val="tx1"/>
                </a:solidFill>
              </a:rPr>
              <a:t>Y. Yu, L. Zhou, Acoustic emission signal classification based on support vector machine, TELKOMNIKA : Indones. J. Electr. Eng. 10 (2012</a:t>
            </a:r>
            <a:r>
              <a:rPr lang="en" sz="1400" dirty="0" smtClean="0">
                <a:solidFill>
                  <a:schemeClr val="tx1"/>
                </a:solidFill>
              </a:rPr>
              <a:t>), </a:t>
            </a:r>
            <a:r>
              <a:rPr lang="en" sz="1400" dirty="0">
                <a:solidFill>
                  <a:schemeClr val="tx1"/>
                </a:solidFill>
              </a:rPr>
              <a:t>1027–1032.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 lang="en" sz="1400" dirty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1100" dirty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1100" dirty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sz="1050" dirty="0">
              <a:solidFill>
                <a:schemeClr val="tx1"/>
              </a:solidFill>
              <a:highlight>
                <a:srgbClr val="F1F4F5"/>
              </a:highligh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200" dirty="0"/>
              <a:t>Agenda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800" dirty="0" smtClean="0"/>
              <a:t>Introduction </a:t>
            </a:r>
            <a:r>
              <a:rPr lang="en" sz="1800" dirty="0"/>
              <a:t>to Acoustic Emission Signals</a:t>
            </a:r>
          </a:p>
          <a:p>
            <a:pPr marL="514350" lvl="0" indent="-285750" rtl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800" dirty="0"/>
              <a:t>Feature extraction from preprocessed </a:t>
            </a:r>
            <a:r>
              <a:rPr lang="en" sz="1800" dirty="0" smtClean="0"/>
              <a:t>waveforms</a:t>
            </a:r>
          </a:p>
          <a:p>
            <a:pPr marL="514350" lvl="0" indent="-285750" rtl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800" dirty="0" smtClean="0"/>
              <a:t>Supervised </a:t>
            </a:r>
            <a:r>
              <a:rPr lang="en" sz="1800" dirty="0"/>
              <a:t>classification using random </a:t>
            </a:r>
            <a:r>
              <a:rPr lang="en" sz="1800" dirty="0" smtClean="0"/>
              <a:t>forests</a:t>
            </a:r>
          </a:p>
          <a:p>
            <a:pPr marL="514350" lvl="0" indent="-285750" rtl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800" dirty="0" smtClean="0"/>
              <a:t>Ground </a:t>
            </a:r>
            <a:r>
              <a:rPr lang="en" sz="1800" dirty="0"/>
              <a:t>Truth and </a:t>
            </a:r>
            <a:r>
              <a:rPr lang="en" sz="1800" dirty="0" smtClean="0"/>
              <a:t>Tests</a:t>
            </a:r>
          </a:p>
          <a:p>
            <a:pPr marL="514350" lvl="0" indent="-285750" rtl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800" dirty="0" smtClean="0"/>
              <a:t>Conclusion</a:t>
            </a:r>
            <a:endParaRPr lang="en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445024"/>
            <a:ext cx="8520600" cy="60272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200" dirty="0"/>
              <a:t>Introduction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solidFill>
            <a:srgbClr val="F1F4F5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04800" rt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Char char="●"/>
            </a:pPr>
            <a:r>
              <a:rPr lang="en" sz="1800" dirty="0"/>
              <a:t>Acoustic Emission (AE) is the transient elastic sound waves </a:t>
            </a:r>
            <a:r>
              <a:rPr lang="en" sz="1800" dirty="0" smtClean="0"/>
              <a:t>produced </a:t>
            </a:r>
            <a:r>
              <a:rPr lang="en" sz="1800" dirty="0"/>
              <a:t>by release of localized stress energy. One major application of AE is health monitoring of structural material. </a:t>
            </a:r>
          </a:p>
          <a:p>
            <a:pPr marL="457200" lvl="0" indent="-304800" rt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Char char="●"/>
            </a:pPr>
            <a:r>
              <a:rPr lang="en" sz="1800" dirty="0"/>
              <a:t>Acoustic emission signals detection is applied in identification and the classification of different types of corrosion</a:t>
            </a:r>
            <a:r>
              <a:rPr lang="en" sz="1800" dirty="0" smtClean="0"/>
              <a:t>.</a:t>
            </a:r>
            <a:endParaRPr lang="en" sz="1800" dirty="0"/>
          </a:p>
          <a:p>
            <a:pPr marL="457200" lvl="0" indent="-30480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" sz="1800" dirty="0"/>
              <a:t>Since AE signals associated to crevice corrosion are characterized by low energy content, and difficult to separate from the environmental noise, there is a need for in-depth work to preprocess the corresponding </a:t>
            </a:r>
            <a:r>
              <a:rPr lang="en" sz="1800" dirty="0" smtClean="0"/>
              <a:t>waveforms.</a:t>
            </a:r>
            <a:endParaRPr lang="en" sz="1800" dirty="0"/>
          </a:p>
          <a:p>
            <a:pPr marL="457200" lvl="0" indent="-30480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" sz="1800" dirty="0"/>
              <a:t>Another motivation was to find the most relevant set of </a:t>
            </a:r>
            <a:r>
              <a:rPr lang="en" sz="1800" dirty="0" smtClean="0"/>
              <a:t>features.</a:t>
            </a:r>
            <a:endParaRPr lang="en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Datasets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2000" dirty="0"/>
              <a:t>Ground truth data come from the synthetic dataset collected in </a:t>
            </a:r>
            <a:r>
              <a:rPr lang="en-US" altLang="zh-CN" sz="2000" i="1" dirty="0">
                <a:solidFill>
                  <a:srgbClr val="0070C0"/>
                </a:solidFill>
              </a:rPr>
              <a:t>A.Sibil, N.Godin, M.R'Mili, E.Maillet, G.Fantozzi, Optimization of acoustic emission data clustering by a genetic algorithm method, J.Nondestruct. </a:t>
            </a:r>
            <a:r>
              <a:rPr lang="en-US" altLang="zh-CN" sz="2000" i="1" dirty="0" smtClean="0">
                <a:solidFill>
                  <a:srgbClr val="0070C0"/>
                </a:solidFill>
              </a:rPr>
              <a:t>Eval.31(2012)169–180.</a:t>
            </a:r>
          </a:p>
          <a:p>
            <a:r>
              <a:rPr lang="en-US" altLang="zh-CN" sz="2000" dirty="0" smtClean="0"/>
              <a:t>The </a:t>
            </a:r>
            <a:r>
              <a:rPr lang="en-US" altLang="zh-CN" sz="2000" dirty="0"/>
              <a:t>“model” data were generated by merging real data obtained in experimental conditions for various types of material (steel, ceramics, glass fibers, composites). </a:t>
            </a:r>
            <a:endParaRPr lang="en-US" altLang="zh-CN" sz="2000" dirty="0" smtClean="0"/>
          </a:p>
          <a:p>
            <a:r>
              <a:rPr lang="en-US" altLang="zh-CN" sz="2000" dirty="0" smtClean="0"/>
              <a:t>Those </a:t>
            </a:r>
            <a:r>
              <a:rPr lang="en-US" altLang="zh-CN" sz="2000" dirty="0"/>
              <a:t>data represent four clearly identified classes (2000 signals per class) and are described with a set of M=9 features. </a:t>
            </a:r>
            <a:endParaRPr lang="en-US" altLang="zh-CN" sz="2000" dirty="0" smtClean="0"/>
          </a:p>
          <a:p>
            <a:r>
              <a:rPr lang="en-US" altLang="zh-CN" sz="2000" dirty="0" smtClean="0"/>
              <a:t>A </a:t>
            </a:r>
            <a:r>
              <a:rPr lang="en-US" altLang="zh-CN" sz="2000" dirty="0"/>
              <a:t>training Set is built, comprised of 70% of those data (5600 signals taken at random),the remaining 30% (2400signals) constitute the Testing Set.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81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11700" y="287574"/>
            <a:ext cx="8520600" cy="60777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200" dirty="0"/>
              <a:t>Feature Extraction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11700" y="1047750"/>
            <a:ext cx="8520600" cy="355622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Waveform preprocessing：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AutoNum type="arabicPeriod"/>
            </a:pPr>
            <a:r>
              <a:rPr lang="en" dirty="0"/>
              <a:t>Pre-trigger removing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AutoNum type="arabicPeriod"/>
            </a:pPr>
            <a:r>
              <a:rPr lang="en" dirty="0"/>
              <a:t>Tail cutting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AutoNum type="arabicPeriod"/>
            </a:pPr>
            <a:r>
              <a:rPr lang="en" dirty="0"/>
              <a:t>Shape preserving </a:t>
            </a:r>
            <a:r>
              <a:rPr lang="en" dirty="0" smtClean="0"/>
              <a:t>interpolation (</a:t>
            </a:r>
            <a:r>
              <a:rPr lang="en" dirty="0"/>
              <a:t>SPI) resampling</a:t>
            </a:r>
          </a:p>
          <a:p>
            <a: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AutoNum type="arabicPeriod"/>
            </a:pPr>
            <a:r>
              <a:rPr lang="en" dirty="0"/>
              <a:t>Wavelet Denoising</a:t>
            </a:r>
          </a:p>
        </p:txBody>
      </p:sp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57800" y="1809750"/>
            <a:ext cx="3754575" cy="2746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184250" y="3850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76200" lvl="0">
              <a:spcBef>
                <a:spcPts val="0"/>
              </a:spcBef>
              <a:buSzPct val="100000"/>
            </a:pPr>
            <a:r>
              <a:rPr lang="en" sz="3200" dirty="0"/>
              <a:t>Wavelet Denoising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281700" y="1123950"/>
            <a:ext cx="8520600" cy="325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  <a:buClr>
                <a:srgbClr val="252525"/>
              </a:buClr>
              <a:buChar char="❖"/>
            </a:pPr>
            <a:r>
              <a:rPr lang="en" b="1" dirty="0">
                <a:highlight>
                  <a:srgbClr val="FFFFFF"/>
                </a:highlight>
              </a:rPr>
              <a:t>What is wavelet?</a:t>
            </a:r>
          </a:p>
          <a:p>
            <a:pPr lvl="0">
              <a:buNone/>
            </a:pPr>
            <a:r>
              <a:rPr lang="en-US" sz="1600" dirty="0" smtClean="0">
                <a:highlight>
                  <a:srgbClr val="FFFFFF"/>
                </a:highlight>
              </a:rPr>
              <a:t>A </a:t>
            </a:r>
            <a:r>
              <a:rPr lang="en-US" sz="1600" dirty="0">
                <a:highlight>
                  <a:srgbClr val="FFFFFF"/>
                </a:highlight>
              </a:rPr>
              <a:t>wavelet is a wave-like oscillation with an amplitude that begins at zero, increases, and then decreases back to zero. </a:t>
            </a:r>
          </a:p>
          <a:p>
            <a:pPr lvl="0">
              <a:buNone/>
            </a:pPr>
            <a:endParaRPr lang="en-US" sz="1600" dirty="0">
              <a:highlight>
                <a:srgbClr val="FFFFFF"/>
              </a:highlight>
            </a:endParaRPr>
          </a:p>
          <a:p>
            <a:pPr lvl="0">
              <a:buNone/>
            </a:pPr>
            <a:r>
              <a:rPr lang="en-US" sz="1600" dirty="0">
                <a:highlight>
                  <a:srgbClr val="FFFFFF"/>
                </a:highlight>
              </a:rPr>
              <a:t>Wavelets can be combined, using a "reverse, shift, multiply and integrate" technique called convolution, with portions of a known signal to extract information from the unknown signal.</a:t>
            </a:r>
          </a:p>
          <a:p>
            <a:pPr lvl="0" rtl="0">
              <a:spcBef>
                <a:spcPts val="0"/>
              </a:spcBef>
              <a:buNone/>
            </a:pPr>
            <a:endParaRPr sz="1400" dirty="0">
              <a:highlight>
                <a:srgbClr val="FFFFFF"/>
              </a:highlight>
            </a:endParaRPr>
          </a:p>
          <a:p>
            <a:pPr marL="457200" lvl="0" indent="-228600" rtl="0">
              <a:spcBef>
                <a:spcPts val="0"/>
              </a:spcBef>
              <a:buClr>
                <a:srgbClr val="252525"/>
              </a:buClr>
              <a:buChar char="❖"/>
            </a:pPr>
            <a:r>
              <a:rPr lang="en" b="1" dirty="0">
                <a:highlight>
                  <a:srgbClr val="FFFFFF"/>
                </a:highlight>
              </a:rPr>
              <a:t>Wavelet Denoising</a:t>
            </a:r>
          </a:p>
          <a:p>
            <a:pPr lvl="0" rtl="0">
              <a:spcBef>
                <a:spcPts val="0"/>
              </a:spcBef>
              <a:buNone/>
            </a:pPr>
            <a:endParaRPr lang="en" sz="1600" dirty="0" smtClean="0">
              <a:highlight>
                <a:srgbClr val="FFFFFF"/>
              </a:highlight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600" dirty="0" smtClean="0">
                <a:highlight>
                  <a:srgbClr val="FFFFFF"/>
                </a:highlight>
              </a:rPr>
              <a:t>wden </a:t>
            </a:r>
            <a:r>
              <a:rPr lang="en" sz="1600" dirty="0">
                <a:highlight>
                  <a:srgbClr val="FFFFFF"/>
                </a:highlight>
              </a:rPr>
              <a:t>function from the Matlab Wavelet Toolbox</a:t>
            </a:r>
          </a:p>
          <a:p>
            <a:pPr lvl="0">
              <a:spcBef>
                <a:spcPts val="0"/>
              </a:spcBef>
              <a:buNone/>
            </a:pPr>
            <a:endParaRPr sz="1400" b="1" dirty="0">
              <a:highlight>
                <a:srgbClr val="FFFFFF"/>
              </a:highligh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3375" y="1171649"/>
            <a:ext cx="3938625" cy="3432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Shape 1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29500" y="1463950"/>
            <a:ext cx="3938624" cy="2413179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Shape 111"/>
          <p:cNvSpPr txBox="1"/>
          <p:nvPr/>
        </p:nvSpPr>
        <p:spPr>
          <a:xfrm>
            <a:off x="381000" y="322400"/>
            <a:ext cx="4038600" cy="67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Extracting</a:t>
            </a:r>
            <a:r>
              <a:rPr lang="en" sz="2400" dirty="0"/>
              <a:t> </a:t>
            </a:r>
            <a:r>
              <a:rPr lang="en" sz="3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Features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149950" y="1426450"/>
            <a:ext cx="997200" cy="26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Original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149950" y="2594250"/>
            <a:ext cx="667200" cy="37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14" name="Shape 114"/>
          <p:cNvSpPr txBox="1"/>
          <p:nvPr/>
        </p:nvSpPr>
        <p:spPr>
          <a:xfrm>
            <a:off x="56200" y="2483037"/>
            <a:ext cx="1124700" cy="37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Pre-trigger removed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149950" y="3718925"/>
            <a:ext cx="899700" cy="37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Tail cut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5986175" y="985671"/>
            <a:ext cx="1664400" cy="279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SPI resampled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5210975" y="4011325"/>
            <a:ext cx="3214800" cy="37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Final wavelet denoised waveforms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200" dirty="0"/>
              <a:t>Bagging (Bootstrap Aggregation)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44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sz="2000" dirty="0"/>
              <a:t>Decision Trees suffer from high variance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sz="2000" dirty="0"/>
              <a:t>Bagging generates several different Bootstrapped training sets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sz="2000" dirty="0"/>
              <a:t>Decision Trees: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600" dirty="0"/>
              <a:t>Average resulting predictions from </a:t>
            </a:r>
            <a:r>
              <a:rPr lang="en" sz="1600" i="1" dirty="0" smtClean="0"/>
              <a:t>n</a:t>
            </a:r>
            <a:r>
              <a:rPr lang="en" sz="1600" dirty="0" smtClean="0"/>
              <a:t> </a:t>
            </a:r>
            <a:r>
              <a:rPr lang="en" sz="1600" dirty="0"/>
              <a:t>trees obtained from </a:t>
            </a:r>
            <a:r>
              <a:rPr lang="en" sz="1600" i="1" dirty="0" smtClean="0"/>
              <a:t>n</a:t>
            </a:r>
            <a:r>
              <a:rPr lang="en" sz="1600" dirty="0" smtClean="0"/>
              <a:t> </a:t>
            </a:r>
            <a:r>
              <a:rPr lang="en" sz="1600" dirty="0"/>
              <a:t>bootstrapped training sets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600" dirty="0"/>
              <a:t>The trees are grown deep and thus have high variance but low bias</a:t>
            </a:r>
          </a:p>
          <a:p>
            <a:pPr marL="914400" lvl="1" indent="-342900">
              <a:spcBef>
                <a:spcPts val="0"/>
              </a:spcBef>
              <a:buSzPct val="100000"/>
            </a:pPr>
            <a:r>
              <a:rPr lang="en" sz="1600" dirty="0"/>
              <a:t>Averaging the trees leads to low variance</a:t>
            </a:r>
            <a:r>
              <a:rPr lang="en" sz="1800" dirty="0"/>
              <a:t/>
            </a:r>
            <a:br>
              <a:rPr lang="en" sz="1800" dirty="0"/>
            </a:br>
            <a:endParaRPr lang="en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259" y="2876551"/>
            <a:ext cx="2605064" cy="21406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0811" y="2876550"/>
            <a:ext cx="2605063" cy="21406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42</TotalTime>
  <Words>1067</Words>
  <Application>Microsoft Office PowerPoint</Application>
  <PresentationFormat>On-screen Show (16:9)</PresentationFormat>
  <Paragraphs>106</Paragraphs>
  <Slides>18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Equity</vt:lpstr>
      <vt:lpstr>Decision Trees</vt:lpstr>
      <vt:lpstr>References</vt:lpstr>
      <vt:lpstr>Agenda</vt:lpstr>
      <vt:lpstr>Introduction</vt:lpstr>
      <vt:lpstr>Datasets</vt:lpstr>
      <vt:lpstr>Feature Extraction</vt:lpstr>
      <vt:lpstr>Wavelet Denoising</vt:lpstr>
      <vt:lpstr>PowerPoint Presentation</vt:lpstr>
      <vt:lpstr>Bagging (Bootstrap Aggregation)</vt:lpstr>
      <vt:lpstr>Bootstrapped Sampling</vt:lpstr>
      <vt:lpstr>Bagging – Out-of-Bag Error Estimation</vt:lpstr>
      <vt:lpstr>Random Forest</vt:lpstr>
      <vt:lpstr>Random Forest</vt:lpstr>
      <vt:lpstr>Ground Truth </vt:lpstr>
      <vt:lpstr>Ground Truth </vt:lpstr>
      <vt:lpstr>Tests</vt:lpstr>
      <vt:lpstr>Tests</vt:lpstr>
      <vt:lpstr>Results and 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Trees</dc:title>
  <dc:creator>muyee_000</dc:creator>
  <cp:lastModifiedBy>Hoque, Muyeedul GZ/US/EXT</cp:lastModifiedBy>
  <cp:revision>12</cp:revision>
  <dcterms:modified xsi:type="dcterms:W3CDTF">2016-09-22T13:11:08Z</dcterms:modified>
</cp:coreProperties>
</file>