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embeddedFontLst>
    <p:embeddedFont>
      <p:font typeface="Questrial" panose="020B0604020202020204" charset="0"/>
      <p:regular r:id="rId48"/>
    </p:embeddedFont>
    <p:embeddedFont>
      <p:font typeface="Libre Baskerville" panose="020B0604020202020204" charset="0"/>
      <p:regular r:id="rId49"/>
      <p:bold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lison Roze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9CE866-A9B2-491A-A4E3-47CE805EC1E5}">
  <a:tblStyle styleId="{D09CE866-A9B2-491A-A4E3-47CE805EC1E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6">
    <p:pos x="6000" y="500"/>
    <p:text>Add title and author for the Chinese articles.</p:text>
  </p:cm>
  <p:cm authorId="0" idx="4">
    <p:pos x="6000" y="300"/>
    <p:text>I will change this picture to one of the AFT models from our actual paper.  Same thing on the next slide.</p:text>
  </p:cm>
  <p:cm authorId="0" idx="3">
    <p:pos x="6000" y="200"/>
    <p:text>Remove long sentences.  You explain each bullet point in full when presenting.  Change to something like:
- Subway staff easily determines delays.
- Each leaf is an AFT model.
- Avoids overfitting.
- Performs better than traditional AFT models.</p:text>
  </p:cm>
  <p:cm authorId="0" idx="2">
    <p:pos x="6000" y="100"/>
    <p:text>Move Mu's slides into the "Introduction" section after my "Preliminaries" slide.</p:text>
  </p:cm>
  <p:cm authorId="0" idx="1">
    <p:pos x="6000" y="0"/>
    <p:text>Clarify that by "terminals," they mean "leaves."
Include zoomed in picture of the tree.</p:text>
  </p:cm>
  <p:cm authorId="0" idx="5">
    <p:pos x="6000" y="400"/>
    <p:text>Delete this entire slide.  Summarize in last bullet point on the next slide.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6878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27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570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095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Hazard-based duration model: analyzes data in the form of time between a starting event and an ending event.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Assumes explanatory variables are independent and homogeneous.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Day of the week: Weekend = 0; Weekday = 1</a:t>
            </a:r>
          </a:p>
        </p:txBody>
      </p:sp>
    </p:spTree>
    <p:extLst>
      <p:ext uri="{BB962C8B-B14F-4D97-AF65-F5344CB8AC3E}">
        <p14:creationId xmlns:p14="http://schemas.microsoft.com/office/powerpoint/2010/main" val="138803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Algorithm: Break up data into tree by features. Create a pdf of the lognormal distributed AFT Model</a:t>
            </a:r>
          </a:p>
        </p:txBody>
      </p:sp>
    </p:spTree>
    <p:extLst>
      <p:ext uri="{BB962C8B-B14F-4D97-AF65-F5344CB8AC3E}">
        <p14:creationId xmlns:p14="http://schemas.microsoft.com/office/powerpoint/2010/main" val="3964645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771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362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12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Mention that it’s a recursive algorithm</a:t>
            </a:r>
          </a:p>
        </p:txBody>
      </p:sp>
    </p:spTree>
    <p:extLst>
      <p:ext uri="{BB962C8B-B14F-4D97-AF65-F5344CB8AC3E}">
        <p14:creationId xmlns:p14="http://schemas.microsoft.com/office/powerpoint/2010/main" val="1431963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Maximize the log likelihood by estimating mu and sigma, which are then used in the corresponding aft model</a:t>
            </a:r>
          </a:p>
        </p:txBody>
      </p:sp>
    </p:spTree>
    <p:extLst>
      <p:ext uri="{BB962C8B-B14F-4D97-AF65-F5344CB8AC3E}">
        <p14:creationId xmlns:p14="http://schemas.microsoft.com/office/powerpoint/2010/main" val="1462469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/>
              <a:t>Maximizing the log likelihood function corresponds to minimizing the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35202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516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these log likelihood calculations, we calculate the change in log-likelihood by adding the log-likelihood of each child node and subtracting the log-likelihood of the parent node</a:t>
            </a:r>
          </a:p>
        </p:txBody>
      </p:sp>
    </p:spTree>
    <p:extLst>
      <p:ext uri="{BB962C8B-B14F-4D97-AF65-F5344CB8AC3E}">
        <p14:creationId xmlns:p14="http://schemas.microsoft.com/office/powerpoint/2010/main" val="2479589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split point s that maximizes the log-likelihood for that specific node</a:t>
            </a:r>
          </a:p>
        </p:txBody>
      </p:sp>
    </p:spTree>
    <p:extLst>
      <p:ext uri="{BB962C8B-B14F-4D97-AF65-F5344CB8AC3E}">
        <p14:creationId xmlns:p14="http://schemas.microsoft.com/office/powerpoint/2010/main" val="2874976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split point s that maximizes the log-likelihood for that specific node</a:t>
            </a:r>
          </a:p>
        </p:txBody>
      </p:sp>
    </p:spTree>
    <p:extLst>
      <p:ext uri="{BB962C8B-B14F-4D97-AF65-F5344CB8AC3E}">
        <p14:creationId xmlns:p14="http://schemas.microsoft.com/office/powerpoint/2010/main" val="4001391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variable that increases the log-likelihood the most</a:t>
            </a:r>
          </a:p>
        </p:txBody>
      </p:sp>
    </p:spTree>
    <p:extLst>
      <p:ext uri="{BB962C8B-B14F-4D97-AF65-F5344CB8AC3E}">
        <p14:creationId xmlns:p14="http://schemas.microsoft.com/office/powerpoint/2010/main" val="4058285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712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697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391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479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an assumption</a:t>
            </a:r>
          </a:p>
        </p:txBody>
      </p:sp>
    </p:spTree>
    <p:extLst>
      <p:ext uri="{BB962C8B-B14F-4D97-AF65-F5344CB8AC3E}">
        <p14:creationId xmlns:p14="http://schemas.microsoft.com/office/powerpoint/2010/main" val="816537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they implement a cost-complexity pruning approach</a:t>
            </a:r>
          </a:p>
        </p:txBody>
      </p:sp>
    </p:spTree>
    <p:extLst>
      <p:ext uri="{BB962C8B-B14F-4D97-AF65-F5344CB8AC3E}">
        <p14:creationId xmlns:p14="http://schemas.microsoft.com/office/powerpoint/2010/main" val="78555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101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LL(T) is maximum log-likelihood for tree T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|T|+1 is the total number of parameters for the AFT models in the tree T</a:t>
            </a:r>
          </a:p>
        </p:txBody>
      </p:sp>
    </p:spTree>
    <p:extLst>
      <p:ext uri="{BB962C8B-B14F-4D97-AF65-F5344CB8AC3E}">
        <p14:creationId xmlns:p14="http://schemas.microsoft.com/office/powerpoint/2010/main" val="2388864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677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 is to reduce the total AIC</a:t>
            </a:r>
          </a:p>
        </p:txBody>
      </p:sp>
    </p:spTree>
    <p:extLst>
      <p:ext uri="{BB962C8B-B14F-4D97-AF65-F5344CB8AC3E}">
        <p14:creationId xmlns:p14="http://schemas.microsoft.com/office/powerpoint/2010/main" val="1396789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263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110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446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7373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304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28787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2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900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745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757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7006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92297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6504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393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42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43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120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286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381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846303" y="709435"/>
            <a:ext cx="6477805" cy="19639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9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846303" y="2673350"/>
            <a:ext cx="6477803" cy="80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ctr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ctr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ctr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ctr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ctr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ctr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ctr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ctr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845342" y="246981"/>
            <a:ext cx="4457750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443295" y="10119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1" name="Shape 71" descr="RedHashing.emf"/>
          <p:cNvPicPr preferRelativeResize="0"/>
          <p:nvPr/>
        </p:nvPicPr>
        <p:blipFill/>
        <p:spPr>
          <a:xfrm>
            <a:off x="844095" y="482597"/>
            <a:ext cx="7207757" cy="11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fld id="{00000000-1234-1234-1234-123412341234}" type="slidenum">
              <a:rPr lang="en" sz="21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21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43219" y="714433"/>
            <a:ext cx="2456260" cy="1741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542500" y="714433"/>
            <a:ext cx="4509353" cy="33789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71450" marR="0" lvl="0" indent="-7620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843219" y="2456065"/>
            <a:ext cx="2456260" cy="1634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3" name="Shape 133" descr="RedHashing.emf"/>
          <p:cNvPicPr preferRelativeResize="0"/>
          <p:nvPr/>
        </p:nvPicPr>
        <p:blipFill/>
        <p:spPr>
          <a:xfrm>
            <a:off x="844095" y="482597"/>
            <a:ext cx="7207757" cy="11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Shape 135"/>
          <p:cNvGrpSpPr/>
          <p:nvPr/>
        </p:nvGrpSpPr>
        <p:grpSpPr>
          <a:xfrm>
            <a:off x="5608040" y="361628"/>
            <a:ext cx="3055899" cy="3861826"/>
            <a:chOff x="7477386" y="482170"/>
            <a:chExt cx="4074532" cy="5149101"/>
          </a:xfrm>
        </p:grpSpPr>
        <p:sp>
          <p:nvSpPr>
            <p:cNvPr id="136" name="Shape 136"/>
            <p:cNvSpPr/>
            <p:nvPr/>
          </p:nvSpPr>
          <p:spPr>
            <a:xfrm>
              <a:off x="7477386" y="482170"/>
              <a:ext cx="4074532" cy="5149101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100000">
                  <a:srgbClr val="0C0C0C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7790446" y="812506"/>
              <a:ext cx="3450288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46842" y="847134"/>
            <a:ext cx="4391154" cy="1443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6093292" y="841907"/>
            <a:ext cx="2093377" cy="289974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846184" y="2290291"/>
            <a:ext cx="4384864" cy="1572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843975" y="4102392"/>
            <a:ext cx="4387204" cy="2400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843975" y="238981"/>
            <a:ext cx="3658363" cy="240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4632596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4" name="Shape 144" descr="RedHashing.emf"/>
          <p:cNvPicPr preferRelativeResize="0"/>
          <p:nvPr/>
        </p:nvPicPr>
        <p:blipFill rotWithShape="1">
          <a:blip r:embed="rId2">
            <a:alphaModFix/>
          </a:blip>
          <a:srcRect l="-115" t="474" r="48548" b="36564"/>
          <a:stretch/>
        </p:blipFill>
        <p:spPr>
          <a:xfrm>
            <a:off x="844095" y="482597"/>
            <a:ext cx="4409693" cy="11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47703" y="714993"/>
            <a:ext cx="7202455" cy="786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3213465" y="-736934"/>
            <a:ext cx="2470931" cy="720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1" name="Shape 151" descr="RedHashing.emf"/>
          <p:cNvPicPr preferRelativeResize="0"/>
          <p:nvPr/>
        </p:nvPicPr>
        <p:blipFill/>
        <p:spPr>
          <a:xfrm>
            <a:off x="844095" y="482597"/>
            <a:ext cx="7207757" cy="11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 rot="5400000">
            <a:off x="5701977" y="1740784"/>
            <a:ext cx="3494916" cy="1211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2036055" y="-589123"/>
            <a:ext cx="3494916" cy="5871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8" name="Shape 158" descr="RedHashing.emf"/>
          <p:cNvPicPr preferRelativeResize="0"/>
          <p:nvPr/>
        </p:nvPicPr>
        <p:blipFill rotWithShape="1">
          <a:blip r:embed="rId2">
            <a:alphaModFix/>
          </a:blip>
          <a:srcRect l="-115" r="59214" b="36435"/>
          <a:stretch/>
        </p:blipFill>
        <p:spPr>
          <a:xfrm rot="5400000">
            <a:off x="6481709" y="2285187"/>
            <a:ext cx="3497580" cy="11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fld id="{00000000-1234-1234-1234-123412341234}" type="slidenum">
              <a:rPr lang="en" sz="21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21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algn="ctr">
              <a:spcBef>
                <a:spcPts val="0"/>
              </a:spcBef>
              <a:buNone/>
              <a:defRPr sz="3600"/>
            </a:lvl2pPr>
            <a:lvl3pPr lvl="2" indent="0" algn="ctr">
              <a:spcBef>
                <a:spcPts val="0"/>
              </a:spcBef>
              <a:buNone/>
              <a:defRPr sz="3600"/>
            </a:lvl3pPr>
            <a:lvl4pPr lvl="3" indent="0" algn="ctr">
              <a:spcBef>
                <a:spcPts val="0"/>
              </a:spcBef>
              <a:buNone/>
              <a:defRPr sz="3600"/>
            </a:lvl4pPr>
            <a:lvl5pPr lvl="4" indent="0" algn="ctr">
              <a:spcBef>
                <a:spcPts val="0"/>
              </a:spcBef>
              <a:buNone/>
              <a:defRPr sz="3600"/>
            </a:lvl5pPr>
            <a:lvl6pPr lvl="5" indent="0" algn="ctr">
              <a:spcBef>
                <a:spcPts val="0"/>
              </a:spcBef>
              <a:buNone/>
              <a:defRPr sz="3600"/>
            </a:lvl6pPr>
            <a:lvl7pPr lvl="6" indent="0" algn="ctr">
              <a:spcBef>
                <a:spcPts val="0"/>
              </a:spcBef>
              <a:buNone/>
              <a:defRPr sz="3600"/>
            </a:lvl7pPr>
            <a:lvl8pPr lvl="7" indent="0" algn="ctr">
              <a:spcBef>
                <a:spcPts val="0"/>
              </a:spcBef>
              <a:buNone/>
              <a:defRPr sz="3600"/>
            </a:lvl8pPr>
            <a:lvl9pPr lvl="8" indent="0" algn="ctr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fld id="{00000000-1234-1234-1234-123412341234}" type="slidenum">
              <a:rPr lang="en" sz="21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21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825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825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952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fld id="{00000000-1234-1234-1234-123412341234}" type="slidenum">
              <a:rPr lang="en" sz="21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21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47703" y="714993"/>
            <a:ext cx="7202455" cy="786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47703" y="1628826"/>
            <a:ext cx="7202455" cy="2470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E8E93"/>
              </a:buClr>
              <a:buSzPct val="25000"/>
              <a:buFont typeface="Libre Baskerville"/>
              <a:buNone/>
            </a:pPr>
            <a:fld id="{00000000-1234-1234-1234-123412341234}" type="slidenum">
              <a:rPr lang="en" sz="2700" b="0" i="0" u="none" strike="noStrike" cap="none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" sz="2700" b="0" i="0" u="none" strike="noStrike" cap="none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90" name="Shape 90" descr="RedHashing.emf"/>
          <p:cNvPicPr preferRelativeResize="0"/>
          <p:nvPr/>
        </p:nvPicPr>
        <p:blipFill/>
        <p:spPr>
          <a:xfrm>
            <a:off x="844095" y="482597"/>
            <a:ext cx="7207757" cy="11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46875" y="1317096"/>
            <a:ext cx="6464294" cy="15375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46875" y="2854647"/>
            <a:ext cx="6464294" cy="759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7" name="Shape 97" descr="RedHashing.emf"/>
          <p:cNvPicPr preferRelativeResize="0"/>
          <p:nvPr/>
        </p:nvPicPr>
        <p:blipFill/>
        <p:spPr>
          <a:xfrm>
            <a:off x="844095" y="482597"/>
            <a:ext cx="7207757" cy="11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48290" y="718527"/>
            <a:ext cx="7204226" cy="7944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46875" y="1624216"/>
            <a:ext cx="3483864" cy="24703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1705" y="1628826"/>
            <a:ext cx="3483864" cy="2465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5" name="Shape 105" descr="RedHashing.emf"/>
          <p:cNvPicPr preferRelativeResize="0"/>
          <p:nvPr/>
        </p:nvPicPr>
        <p:blipFill/>
        <p:spPr>
          <a:xfrm>
            <a:off x="844095" y="482597"/>
            <a:ext cx="7207757" cy="11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46875" y="715002"/>
            <a:ext cx="7205745" cy="792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846875" y="1627295"/>
            <a:ext cx="3483864" cy="601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846875" y="2230835"/>
            <a:ext cx="3483864" cy="1870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570753" y="1629886"/>
            <a:ext cx="3483864" cy="6016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570753" y="2228751"/>
            <a:ext cx="3483864" cy="18653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5" name="Shape 115" descr="RedHashing.emf"/>
          <p:cNvPicPr preferRelativeResize="0"/>
          <p:nvPr/>
        </p:nvPicPr>
        <p:blipFill/>
        <p:spPr>
          <a:xfrm>
            <a:off x="844095" y="482597"/>
            <a:ext cx="7207757" cy="11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47703" y="714993"/>
            <a:ext cx="7202455" cy="786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1" name="Shape 121" descr="RedHashing.emf"/>
          <p:cNvPicPr preferRelativeResize="0"/>
          <p:nvPr/>
        </p:nvPicPr>
        <p:blipFill/>
        <p:spPr>
          <a:xfrm>
            <a:off x="844095" y="482597"/>
            <a:ext cx="7207757" cy="11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16">
            <a:alphaModFix/>
          </a:blip>
          <a:srcRect t="1538" b="-1538"/>
          <a:stretch/>
        </p:blipFill>
        <p:spPr>
          <a:xfrm>
            <a:off x="0" y="4589501"/>
            <a:ext cx="914400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0" y="351577"/>
            <a:ext cx="9144000" cy="4235268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rgbClr val="DDDDE1"/>
              </a:gs>
            </a:gsLst>
            <a:lin ang="5400000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0" y="4590951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47703" y="714993"/>
            <a:ext cx="7202455" cy="786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47703" y="1628826"/>
            <a:ext cx="7202455" cy="2470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7620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14350" marR="0" lvl="1" indent="-8572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57250" marR="0" lvl="2" indent="-9525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0150" marR="0" lvl="3" indent="-104775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3050" marR="0" lvl="4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85950" marR="0" lvl="5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28850" marR="0" lvl="6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1750" marR="0" lvl="7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14650" marR="0" lvl="8" indent="-114300" algn="l" rtl="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424623" y="247778"/>
            <a:ext cx="188654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847703" y="246981"/>
            <a:ext cx="4454127" cy="2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438557" y="103056"/>
            <a:ext cx="608263" cy="37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ina.com.cn/c/2014-05-15/090830140431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ccoo.com/v/f5436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technica.com/2014/11/17/hong-kongs-metro-succes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ntechnica.com/2014/11/17/hong-kongs-metro-succes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311700" y="407350"/>
            <a:ext cx="8520599" cy="19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CS548 Fall 2016 Model and Regression Trees Showcase </a:t>
            </a:r>
            <a:br>
              <a:rPr lang="en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by Tom Hartvigsen, Mu Niu, Qingyun Ren, and Allison Rozet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666150" y="2443600"/>
            <a:ext cx="7811699" cy="24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Showcasing work by Jinxian Weng, Yang Zheng, Xiaobo Qu, and Xuedong Yan on “Development of a maximum likelihood regression tree-based model for predicting subway incident delay,” </a:t>
            </a:r>
            <a:r>
              <a:rPr lang="en" sz="135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Transportation Research Part C: Emerging Technologies</a:t>
            </a: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vol. 57, pp. 30-41, Aug. 2015.</a:t>
            </a:r>
          </a:p>
          <a:p>
            <a:pPr marL="0" marR="0" lvl="0" indent="0" algn="l" rtl="0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" sz="13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Result</a:t>
            </a:r>
            <a:r>
              <a:rPr lang="en" sz="33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6227" cy="3416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Initial split is at door failure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10 terminal nodes in total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Check increment of log-likelihood </a:t>
            </a:r>
          </a:p>
          <a:p>
            <a:pPr marL="374650" marR="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If positive, split further</a:t>
            </a:r>
          </a:p>
          <a:p>
            <a:pPr marL="37465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If negative, set as terminal node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Assigned unique AFT models to each terminal nodes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150" y="74624"/>
            <a:ext cx="3806700" cy="43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Accelerated Failure Time (AFT) Model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35500" y="2931700"/>
            <a:ext cx="771000" cy="2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Chung, 2010</a:t>
            </a:r>
          </a:p>
        </p:txBody>
      </p:sp>
      <p:graphicFrame>
        <p:nvGraphicFramePr>
          <p:cNvPr id="242" name="Shape 242"/>
          <p:cNvGraphicFramePr/>
          <p:nvPr/>
        </p:nvGraphicFramePr>
        <p:xfrm>
          <a:off x="48725" y="3605115"/>
          <a:ext cx="5090775" cy="777180"/>
        </p:xfrm>
        <a:graphic>
          <a:graphicData uri="http://schemas.openxmlformats.org/drawingml/2006/table">
            <a:tbl>
              <a:tblPr>
                <a:noFill/>
                <a:tableStyleId>{D09CE866-A9B2-491A-A4E3-47CE805EC1E5}</a:tableStyleId>
              </a:tblPr>
              <a:tblGrid>
                <a:gridCol w="1487575"/>
                <a:gridCol w="1089250"/>
                <a:gridCol w="25139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" sz="1350" u="none" strike="noStrike" cap="none"/>
                        <a:t>Variable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" sz="1350" u="none" strike="noStrike" cap="none"/>
                        <a:t>Coefficient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" sz="1350" u="none" strike="noStrike" cap="none"/>
                        <a:t>Percent Change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" sz="1350"/>
                        <a:t>Day of the week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" sz="1350"/>
                        <a:t>-</a:t>
                      </a:r>
                      <a:r>
                        <a:rPr lang="en" sz="1350" u="none" strike="noStrike" cap="none"/>
                        <a:t>0.</a:t>
                      </a:r>
                      <a:r>
                        <a:rPr lang="en" sz="1350"/>
                        <a:t>2126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350" u="none" strike="noStrike" cap="none">
                          <a:solidFill>
                            <a:schemeClr val="dk1"/>
                          </a:solidFill>
                        </a:rPr>
                        <a:t>e</a:t>
                      </a:r>
                      <a:r>
                        <a:rPr lang="en" sz="1350" u="none" strike="noStrike" cap="none" baseline="30000">
                          <a:solidFill>
                            <a:schemeClr val="dk1"/>
                          </a:solidFill>
                        </a:rPr>
                        <a:t>-0.</a:t>
                      </a:r>
                      <a:r>
                        <a:rPr lang="en" sz="1350" baseline="30000">
                          <a:solidFill>
                            <a:schemeClr val="dk1"/>
                          </a:solidFill>
                        </a:rPr>
                        <a:t>2126</a:t>
                      </a:r>
                      <a:r>
                        <a:rPr lang="en" sz="135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350">
                          <a:solidFill>
                            <a:schemeClr val="dk1"/>
                          </a:solidFill>
                        </a:rPr>
                        <a:t>≈</a:t>
                      </a:r>
                      <a:r>
                        <a:rPr lang="en" sz="135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350">
                          <a:solidFill>
                            <a:schemeClr val="dk1"/>
                          </a:solidFill>
                        </a:rPr>
                        <a:t>0.81</a:t>
                      </a:r>
                      <a:r>
                        <a:rPr lang="en" sz="1350" u="none" strike="noStrike" cap="none">
                          <a:solidFill>
                            <a:schemeClr val="dk1"/>
                          </a:solidFill>
                        </a:rPr>
                        <a:t>→ </a:t>
                      </a:r>
                      <a:r>
                        <a:rPr lang="en" sz="1350">
                          <a:solidFill>
                            <a:schemeClr val="dk1"/>
                          </a:solidFill>
                        </a:rPr>
                        <a:t>19</a:t>
                      </a:r>
                      <a:r>
                        <a:rPr lang="en" sz="1350" u="none" strike="noStrike" cap="none">
                          <a:solidFill>
                            <a:schemeClr val="dk1"/>
                          </a:solidFill>
                        </a:rPr>
                        <a:t>% </a:t>
                      </a:r>
                      <a:r>
                        <a:rPr lang="en" sz="1350">
                          <a:solidFill>
                            <a:schemeClr val="dk1"/>
                          </a:solidFill>
                        </a:rPr>
                        <a:t>decrease</a:t>
                      </a: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l="9332" t="51069" r="39078" b="34934"/>
          <a:stretch/>
        </p:blipFill>
        <p:spPr>
          <a:xfrm>
            <a:off x="235500" y="2211800"/>
            <a:ext cx="4717224" cy="71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 l="24458" t="25839" r="35451" b="19461"/>
          <a:stretch/>
        </p:blipFill>
        <p:spPr>
          <a:xfrm>
            <a:off x="5242675" y="1604600"/>
            <a:ext cx="3665824" cy="28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Regression Tree-Based Model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Subway Incident Delay is a Continuous Target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l="14466" t="9482" r="26118" b="5627"/>
          <a:stretch/>
        </p:blipFill>
        <p:spPr>
          <a:xfrm>
            <a:off x="4781921" y="828882"/>
            <a:ext cx="4251109" cy="366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Shape 268"/>
          <p:cNvGrpSpPr/>
          <p:nvPr/>
        </p:nvGrpSpPr>
        <p:grpSpPr>
          <a:xfrm>
            <a:off x="5992938" y="84524"/>
            <a:ext cx="2423089" cy="4431725"/>
            <a:chOff x="5999354" y="468097"/>
            <a:chExt cx="1905000" cy="3746400"/>
          </a:xfrm>
        </p:grpSpPr>
        <p:pic>
          <p:nvPicPr>
            <p:cNvPr id="269" name="Shape 269"/>
            <p:cNvPicPr preferRelativeResize="0"/>
            <p:nvPr/>
          </p:nvPicPr>
          <p:blipFill rotWithShape="1">
            <a:blip r:embed="rId3">
              <a:alphaModFix/>
            </a:blip>
            <a:srcRect l="14467" t="9482" r="61007" b="5627"/>
            <a:stretch/>
          </p:blipFill>
          <p:spPr>
            <a:xfrm>
              <a:off x="5999355" y="505706"/>
              <a:ext cx="1904999" cy="37087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Shape 270"/>
            <p:cNvSpPr/>
            <p:nvPr/>
          </p:nvSpPr>
          <p:spPr>
            <a:xfrm flipH="1">
              <a:off x="5999354" y="468097"/>
              <a:ext cx="1904999" cy="37464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chemeClr val="dk1"/>
                </a:buClr>
                <a:buFont typeface="Quest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842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and split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and split point</a:t>
            </a:r>
          </a:p>
          <a:p>
            <a:pPr marL="1371600" marR="0" lvl="2" indent="-2381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25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1.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Determine parameters of the AFT models using maximum likelihood estimation techniques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7249" y="2510500"/>
            <a:ext cx="6409499" cy="1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and split point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1.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Determine parameters of the AFT models using maximum likelihood estimation techniques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725" y="2364624"/>
            <a:ext cx="7210525" cy="123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308" y="3918645"/>
            <a:ext cx="2673375" cy="49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References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11700" y="953100"/>
            <a:ext cx="8233499" cy="40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01600" marR="0" lvl="0" indent="-10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H. Akaike, “A New Look at the Statistical Model Identification,” </a:t>
            </a:r>
            <a:r>
              <a:rPr lang="en" sz="12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IEEE Transactions on Automatic Control</a:t>
            </a: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vol. 19, issue 6, pp. 716-723, Dec. 1974.</a:t>
            </a:r>
          </a:p>
          <a:p>
            <a:pPr marL="101600" marR="0" lvl="0" indent="-1016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Y. Chung, “Development of an Accident Duration Prediction Model on the Korean Freeway Systems,” </a:t>
            </a:r>
            <a:r>
              <a:rPr lang="en" sz="12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Accident Analysis &amp; Prevention</a:t>
            </a: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vol. 42, issue 1, pp. 282-289, Jan. 2010.</a:t>
            </a:r>
          </a:p>
          <a:p>
            <a:pPr marL="101600" marR="0" lvl="0" indent="-1016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G. James, D. Witten, T. Hastie, R. Tibshirani, </a:t>
            </a:r>
            <a:r>
              <a:rPr lang="en" sz="12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 Introduction to Statistical Learning: With Applications in R</a:t>
            </a: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New York: Springer-Verlag New York, 2013. </a:t>
            </a:r>
          </a:p>
          <a:p>
            <a:pPr marL="101600" marR="0" lvl="0" indent="-1016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X. Su, M. Wang, J. Fan, “Maximum Likelihood Regression Trees,” </a:t>
            </a:r>
            <a:r>
              <a:rPr lang="en" sz="12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Journal of Computational and Graphical Statistics</a:t>
            </a: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vol. 13, no. 3, pp. 586-598, Sep. 2004.</a:t>
            </a:r>
          </a:p>
          <a:p>
            <a:pPr marL="101600" marR="0" lvl="0" indent="-1016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J. Weng, Y. Zhang, X. Qu, X. Yan, </a:t>
            </a:r>
            <a:r>
              <a:rPr lang="en" sz="12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Development of a Maximum Likelihood Regression Tree-Based Model for Predicting Subway Incident Delay,” </a:t>
            </a:r>
            <a:r>
              <a:rPr lang="en" sz="12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Transportation Research Part C: Emerging Technologies</a:t>
            </a: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vol.  57, pp. 30-41, Aug. 2015.</a:t>
            </a:r>
          </a:p>
          <a:p>
            <a:pPr marL="101600" marR="0" lvl="0" indent="-1016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Hong Kong Subway Delay Penalty News (2014, May 15). [Online]. Available: </a:t>
            </a:r>
            <a:r>
              <a:rPr lang="en" sz="1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http://news.sina.com.cn/c/2014-05-15/090830140431.shtml</a:t>
            </a: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101600" marR="0" lvl="0" indent="-1016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Hong Kong Subway Delay Frequency and Penalty Article (2015, Sep. 8). [Online]. Available: </a:t>
            </a:r>
            <a:r>
              <a:rPr lang="en" sz="1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http://www.vccoo.com/v/f54362</a:t>
            </a:r>
            <a:r>
              <a:rPr lang="en"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to and split point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1. Determine parameters of the AFT models using maximum likelihood estimation techniques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2.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Compute maximum log-likelihood increment on the parent node by a split s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537" y="3226394"/>
            <a:ext cx="7569000" cy="4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and split point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1. Determine parameters of the AFT models using maximum likelihood estimation techniques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2.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Compute maximum log-likelihood increment on the parent node on var. x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95454"/>
              <a:buFont typeface="Arial"/>
              <a:buChar char="•"/>
            </a:pPr>
            <a:r>
              <a:rPr lang="en" sz="105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Choose s based on log-likelihood gain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175" y="3295723"/>
            <a:ext cx="6375600" cy="6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and split point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1. Determine parameters of the AFT models using maximum likelihood estimation techniques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2.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Compute maximum log-likelihood increment on the parent node on var. x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Choose s based on log-likelihood gain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95454"/>
              <a:buFont typeface="Arial"/>
              <a:buChar char="•"/>
            </a:pPr>
            <a:r>
              <a:rPr lang="en" sz="105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Split can only be used if this increment is greater than zero (purity must improve)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and split point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1. Determine parameters of the AFT models using maximum likelihood estimation techniques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2.</a:t>
            </a:r>
            <a:r>
              <a:rPr lang="en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Compute maximum log-likelihood increment on the parent node on var. x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3.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Best variable is chosen based on log-likelihood gain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262" y="3519480"/>
            <a:ext cx="7169475" cy="6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and split point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1. Determine parameters of the AFT models using maximum likelihood estimation techniques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2.</a:t>
            </a:r>
            <a:r>
              <a:rPr lang="en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Compute maximum log-likelihood increment on the parent node on var. x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3.</a:t>
            </a: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Best variable is chosen based on log-likelihood gain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4.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If gain is less than or equal to zero, parent node becomes a terminal node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Otherwise, we choose variable x* and split s* to split parent node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and split point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1. Determine parameters of the AFT models using maximum likelihood estimation techniques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2.</a:t>
            </a:r>
            <a:r>
              <a:rPr lang="en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Compute maximum log-likelihood increment on the parent node on var. x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3.</a:t>
            </a: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Best variable is chosen based on log-likelihood gain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4. If gain is less than or equal to zero, parent node becomes a terminal node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Otherwise, we choose variable x* and split s* to split parent node k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5.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Stop splitting based on a criterion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nodes can be split further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depth has reached a preset maximum depth threshold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Determining the best variable and split point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1. Determine parameters of the AFT models using maximum likelihood estimation techniques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2.</a:t>
            </a:r>
            <a:r>
              <a:rPr lang="en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Compute maximum log-likelihood increment on the parent node on var. x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3.</a:t>
            </a: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Best variable is chosen based on log-likelihood gain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4. If gain is less than or equal to zero, parent node becomes a terminal node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Otherwise, we choose variable x* and split s* to split parent node k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5.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Stop splitting based on a criterion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 nodes can be split further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depth has reached a preset maximum depth threshold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Otherwise, return to step 1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747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Pruning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 l="38994" t="9482" r="26117" b="5627"/>
          <a:stretch/>
        </p:blipFill>
        <p:spPr>
          <a:xfrm>
            <a:off x="5908325" y="177618"/>
            <a:ext cx="2564676" cy="422006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5908325" y="177618"/>
            <a:ext cx="2564676" cy="422661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Pruning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96428"/>
              <a:buFont typeface="Arial"/>
              <a:buChar char="•"/>
            </a:pPr>
            <a:r>
              <a:rPr lang="en" sz="135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Large trees may raise generalization error: Overfitting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Pruning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 trees may raise generalization error: Overfitting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96428"/>
              <a:buFont typeface="Arial"/>
              <a:buChar char="•"/>
            </a:pPr>
            <a:r>
              <a:rPr lang="en" sz="135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Cost-complexity pruning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Outline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Background &amp; Case Study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Methodology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Model Evaluation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560741" y="4770705"/>
            <a:ext cx="3754653" cy="1432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hlink"/>
              </a:buClr>
              <a:buSzPct val="25000"/>
              <a:buFont typeface="Questrial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https://cleantechnica.com/2014/11/17/hong-kongs-metro-success/</a:t>
            </a:r>
            <a:r>
              <a:rPr lang="en"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pic>
        <p:nvPicPr>
          <p:cNvPr id="178" name="Shape 178" descr="http://c1cleantechnicacom-wpengine.netdna-ssl.com/files/2014/11/Hong-Kong-Metro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00142"/>
            <a:ext cx="9144000" cy="1694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Pruning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 trees may raise generalization error: Overfitting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Cost-complexity pruning approach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Minimize Akaike Information Criterion (AIC)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8200" y="3158875"/>
            <a:ext cx="5347575" cy="45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Pruning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 trees may raise generalization error: Overfitting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Cost-complexity pruning approach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96428"/>
              <a:buFont typeface="Arial"/>
              <a:buChar char="•"/>
            </a:pPr>
            <a:r>
              <a:rPr lang="en" sz="135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Bottom-up, examine each node and subtree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Pruning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 trees may raise generalization error: Overfitting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Cost-complexity pruning approach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Bottom-up, examine each node and subtree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1.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Calculate AIC for the tree after removing node h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8811" y="3543473"/>
            <a:ext cx="3106374" cy="53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Pruning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 trees may raise generalization error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Cost-complexity pruning approach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Bottom-up, examine each node and subtree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1.</a:t>
            </a:r>
            <a:r>
              <a:rPr lang="en"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Calculate AIC for the tree after removing node h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2.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Search for the best parent node h</a:t>
            </a:r>
            <a:r>
              <a:rPr lang="en" sz="1200" b="0" i="0" u="none" strike="noStrike" cap="none" baseline="30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to remove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Based on the smallest AIC(T</a:t>
            </a:r>
            <a:r>
              <a:rPr lang="en" sz="1050" b="0" i="0" u="none" strike="noStrike" cap="none" baseline="-25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</a:t>
            </a: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-T</a:t>
            </a:r>
            <a:r>
              <a:rPr lang="en" sz="1050" b="0" i="0" u="none" strike="noStrike" cap="none" baseline="-25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</a:t>
            </a: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825" y="3700828"/>
            <a:ext cx="7012348" cy="4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Maximum Likelihood Tree Structure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steps: Tree Growing and Tree Pruning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Growing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500" b="1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Tree Pruning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 trees may raise generalization error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Cost-complexity pruning approach</a:t>
            </a:r>
          </a:p>
          <a:p>
            <a: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</a:pPr>
            <a:r>
              <a:rPr lang="en"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Bottom-up, examine each node and subtree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1.</a:t>
            </a:r>
            <a:r>
              <a:rPr lang="en" sz="12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Calculate AIC for the tree after removing node h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Step 2. Search for the best parent node h* to remove</a:t>
            </a:r>
          </a:p>
          <a:p>
            <a: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Step 3.</a:t>
            </a:r>
            <a:r>
              <a:rPr lang="en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Let the optimal tree be T</a:t>
            </a:r>
            <a:r>
              <a:rPr lang="en" sz="1200" b="0" i="0" u="none" strike="noStrike" cap="none" baseline="30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AIC(T</a:t>
            </a:r>
            <a:r>
              <a:rPr lang="en" sz="1050" b="0" i="0" u="none" strike="noStrike" cap="none" baseline="30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</a:t>
            </a: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 ≥ AIC(T</a:t>
            </a:r>
            <a:r>
              <a:rPr lang="en" sz="1050" b="0" i="0" u="none" strike="noStrike" cap="none" baseline="-25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</a:t>
            </a: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), return T</a:t>
            </a:r>
            <a:r>
              <a:rPr lang="en" sz="1050" b="0" i="0" u="none" strike="noStrike" cap="none" baseline="30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</a:t>
            </a:r>
          </a:p>
          <a:p>
            <a:pPr marL="1828800" marR="0" lvl="3" indent="-2286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Otherwise, set the initial tree T</a:t>
            </a:r>
            <a:r>
              <a:rPr lang="en" sz="1050" b="0" i="0" u="none" strike="noStrike" cap="none" baseline="-25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 </a:t>
            </a: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 T</a:t>
            </a:r>
            <a:r>
              <a:rPr lang="en" sz="1050" b="0" i="0" u="none" strike="noStrike" cap="none" baseline="30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 </a:t>
            </a:r>
            <a:r>
              <a:rPr lang="en" sz="10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 j = j + 1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810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Model Evaluation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Tree Analysis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optimal tree has 10 terminal nodes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terminal nodes won’t lower the AIC value of the validation set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7840" y="1858225"/>
            <a:ext cx="4364194" cy="265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Result 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864" y="303972"/>
            <a:ext cx="7161435" cy="4134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Impact analysis 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Assigned unique AFT model to each terminal node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Repeatedly remove variables with significant level larger than 0.1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425" y="1992800"/>
            <a:ext cx="7627213" cy="2400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327602" y="57224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 dirty="0"/>
              <a:t>Terminal 1: vehicle failure could increase delay by 93.9% (=e^0.6623-1)</a:t>
            </a: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905" y="1792730"/>
            <a:ext cx="7149600" cy="21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Background &amp; Case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279895" y="581423"/>
            <a:ext cx="8520600" cy="75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1000"/>
              </a:spcBef>
              <a:buSzPct val="100000"/>
              <a:buChar char="●"/>
            </a:pPr>
            <a:r>
              <a:rPr lang="en" sz="1800" dirty="0"/>
              <a:t>Compare Node 2 &amp; 3: delays caused by power failure is 64.8%(=(23.4-14.2)/14.2) longer than not caused by power failure. </a:t>
            </a:r>
            <a:r>
              <a:rPr lang="en" sz="1800" i="1" dirty="0"/>
              <a:t>(Baysari et al.,2009)</a:t>
            </a:r>
          </a:p>
        </p:txBody>
      </p:sp>
      <p:pic>
        <p:nvPicPr>
          <p:cNvPr id="428" name="Shape 428" descr="Capture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099" y="1861978"/>
            <a:ext cx="6555800" cy="213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320265" y="539051"/>
            <a:ext cx="8100166" cy="8842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1000"/>
              </a:spcBef>
              <a:buSzPct val="100000"/>
              <a:buChar char="●"/>
            </a:pPr>
            <a:r>
              <a:rPr lang="en" sz="1800" dirty="0"/>
              <a:t>Terminal 2 : subway incident delay will increase 527%(=e^1.835-1) when the delay involving power failure also involve operation problems.</a:t>
            </a:r>
          </a:p>
        </p:txBody>
      </p:sp>
      <p:pic>
        <p:nvPicPr>
          <p:cNvPr id="434" name="Shape 434" descr="Capture6.PNG"/>
          <p:cNvPicPr preferRelativeResize="0"/>
          <p:nvPr/>
        </p:nvPicPr>
        <p:blipFill rotWithShape="1">
          <a:blip r:embed="rId3">
            <a:alphaModFix/>
          </a:blip>
          <a:srcRect l="15832" t="16392"/>
          <a:stretch/>
        </p:blipFill>
        <p:spPr>
          <a:xfrm>
            <a:off x="5613620" y="1701580"/>
            <a:ext cx="3140765" cy="227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 descr="Capture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322" y="1893816"/>
            <a:ext cx="5406525" cy="206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Merits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311700" y="1085567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F66"/>
              </a:buClr>
              <a:buSzPct val="100000"/>
              <a:buFont typeface="Arial"/>
              <a:buChar char="•"/>
            </a:pPr>
            <a:r>
              <a:rPr lang="en" sz="1800"/>
              <a:t>S</a:t>
            </a: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ubway staff could </a:t>
            </a:r>
            <a:r>
              <a:rPr lang="en"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easily determine the distribution of subway delays</a:t>
            </a: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F66"/>
              </a:buClr>
              <a:buSzPct val="100000"/>
              <a:buFont typeface="Arial"/>
              <a:buChar char="•"/>
            </a:pPr>
            <a:r>
              <a:rPr lang="en" sz="1800"/>
              <a:t>A</a:t>
            </a: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ssigns an AFT mo</a:t>
            </a:r>
            <a:r>
              <a:rPr lang="en"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del instead of the sample mean value to each terminal node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F66"/>
              </a:buClr>
              <a:buSzPct val="100000"/>
              <a:buFont typeface="Arial"/>
              <a:buChar char="•"/>
            </a:pPr>
            <a:r>
              <a:rPr lang="en" sz="1800"/>
              <a:t>A</a:t>
            </a: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voids </a:t>
            </a:r>
            <a:r>
              <a:rPr lang="en"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overfitting problem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3F66"/>
              </a:buClr>
              <a:buSzPct val="100000"/>
              <a:buFont typeface="Arial"/>
              <a:buChar char="•"/>
            </a:pPr>
            <a:r>
              <a:rPr lang="en"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Overcomes the shortcomings of traditional AFT models *.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  	 </a:t>
            </a:r>
            <a:r>
              <a:rPr lang="en" sz="1400" b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</a:t>
            </a:r>
            <a:r>
              <a:rPr lang="en" sz="1400"/>
              <a:t>AIC =257 in validation set, which is the smallest.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/>
              <a:t>  	 *MAPE=27.2% and RMSE=4.9% both are smallest.</a:t>
            </a: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/>
              <a:t>      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Limitations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379245" cy="3416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Requires a large data sample</a:t>
            </a:r>
          </a:p>
          <a:p>
            <a:pPr marL="8572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Samples need to be divided into training set and validation set</a:t>
            </a:r>
          </a:p>
          <a:p>
            <a:pPr marL="8572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Each terminal node needs adequate data so that AFT model for each terminal node can be developed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215900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/>
              <a:t>Computational cost is high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  <a:p>
            <a:pPr marL="4572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We’ll have biased/incorrect results if insufficient data are used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3485" y="438429"/>
            <a:ext cx="3737558" cy="413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Preliminaries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Subway incident - the breakdown of a subway service caused by system component failures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Delay - the difference between the scheduled and actual subway train departure times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Hong Kong’s Mass Transit Railway (MTR) is fined up to $1.9 million USD every time there is a delay that lasts 31 minutes or more.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2012 and 2013, the MTR was fined $5.2 million USD.</a:t>
            </a:r>
          </a:p>
          <a:p>
            <a:pPr marL="914400" marR="0" lvl="1" indent="-2571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2012 → $1.7 million USD; 2013 → $3.5 million USD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2015, the MTR had a 5-minute delay for every 1.7 million km run.</a:t>
            </a:r>
          </a:p>
          <a:p>
            <a:pPr marL="914400" marR="0" lvl="1" indent="-2571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Fined $770,000 USD for the first half of the year.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Contributions to MTR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85318" y="1249058"/>
            <a:ext cx="5055754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build a model that accounts for the heterogeneity effect and avoids the overfitting problem.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help subway staff to quickly implement the most effective strategies for reducing subway incident delays.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543998" y="3878600"/>
            <a:ext cx="3271199" cy="2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https://cleantechnica.com/2014/11/17/hong-kongs-metro-success/</a:t>
            </a:r>
            <a:r>
              <a:rPr lang="en"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pic>
        <p:nvPicPr>
          <p:cNvPr id="197" name="Shape 197" descr="http://c1cleantechnicacom-wpengine.netdna-ssl.com/files/2014/11/Hong-Kong-Metro-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6575" y="1249058"/>
            <a:ext cx="3506049" cy="262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Data resource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5140424" cy="3416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Hong Kong subway incident data between 2005 and 2009</a:t>
            </a:r>
          </a:p>
          <a:p>
            <a:pPr marL="374650" marR="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Legislative Council of Hong Kong</a:t>
            </a:r>
          </a:p>
          <a:p>
            <a:pPr marL="37465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8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Google research</a:t>
            </a:r>
          </a:p>
        </p:txBody>
      </p:sp>
      <p:grpSp>
        <p:nvGrpSpPr>
          <p:cNvPr id="204" name="Shape 204"/>
          <p:cNvGrpSpPr/>
          <p:nvPr/>
        </p:nvGrpSpPr>
        <p:grpSpPr>
          <a:xfrm>
            <a:off x="5697452" y="1383986"/>
            <a:ext cx="2657400" cy="2274730"/>
            <a:chOff x="5452125" y="2030756"/>
            <a:chExt cx="2657400" cy="2274730"/>
          </a:xfrm>
        </p:grpSpPr>
        <p:pic>
          <p:nvPicPr>
            <p:cNvPr id="205" name="Shape 2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52125" y="2030756"/>
              <a:ext cx="2657400" cy="6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Shape 20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35901" y="2723286"/>
              <a:ext cx="1565399" cy="1582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Data</a:t>
            </a:r>
            <a:r>
              <a:rPr lang="en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63992" y="934262"/>
            <a:ext cx="4163655" cy="3416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11 attributes</a:t>
            </a:r>
          </a:p>
          <a:p>
            <a:pPr marL="488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 dirty="0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2 attributes represent time</a:t>
            </a:r>
          </a:p>
          <a:p>
            <a:pPr marL="488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 dirty="0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8 major causes of subway incidents</a:t>
            </a:r>
          </a:p>
          <a:p>
            <a:pPr marL="488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 dirty="0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1 target attribute </a:t>
            </a:r>
            <a:r>
              <a:rPr lang="en" sz="1600" b="0" i="0" u="none" strike="noStrike" cap="none" dirty="0" smtClean="0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represents </a:t>
            </a:r>
            <a:r>
              <a:rPr lang="en" sz="1600" b="0" i="0" u="none" strike="noStrike" cap="none" dirty="0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delay time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1332 subway incident records</a:t>
            </a:r>
          </a:p>
          <a:p>
            <a:pPr marL="374650" marR="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 dirty="0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80% for training (1066 records).</a:t>
            </a:r>
          </a:p>
          <a:p>
            <a:pPr marL="374650" marR="0" lvl="1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 dirty="0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20% for tree validation (266 records)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4378146" y="543701"/>
            <a:ext cx="4709404" cy="3798308"/>
            <a:chOff x="3829600" y="1170125"/>
            <a:chExt cx="4688774" cy="3551148"/>
          </a:xfrm>
        </p:grpSpPr>
        <p:pic>
          <p:nvPicPr>
            <p:cNvPr id="214" name="Shape 214"/>
            <p:cNvPicPr preferRelativeResize="0"/>
            <p:nvPr/>
          </p:nvPicPr>
          <p:blipFill rotWithShape="1">
            <a:blip r:embed="rId3">
              <a:alphaModFix/>
            </a:blip>
            <a:srcRect l="44449" t="16824" r="34945" b="14132"/>
            <a:stretch/>
          </p:blipFill>
          <p:spPr>
            <a:xfrm>
              <a:off x="5713723" y="1170125"/>
              <a:ext cx="1884123" cy="3551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 rotWithShape="1">
            <a:blip r:embed="rId3">
              <a:alphaModFix/>
            </a:blip>
            <a:srcRect l="16170" t="16824" r="63225" b="14132"/>
            <a:stretch/>
          </p:blipFill>
          <p:spPr>
            <a:xfrm>
              <a:off x="3829600" y="1170125"/>
              <a:ext cx="1884123" cy="3551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Shape 216"/>
            <p:cNvPicPr preferRelativeResize="0"/>
            <p:nvPr/>
          </p:nvPicPr>
          <p:blipFill rotWithShape="1">
            <a:blip r:embed="rId3">
              <a:alphaModFix/>
            </a:blip>
            <a:srcRect l="72814" t="16824" r="17117" b="14132"/>
            <a:stretch/>
          </p:blipFill>
          <p:spPr>
            <a:xfrm>
              <a:off x="7597850" y="1170125"/>
              <a:ext cx="920524" cy="35511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Frequency distribution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35362" cy="3416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9700" marR="0" lvl="0" indent="-1397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Statistical numbers</a:t>
            </a:r>
          </a:p>
          <a:p>
            <a:pPr marL="488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Range: 8 min to 418 min</a:t>
            </a:r>
          </a:p>
          <a:p>
            <a:pPr marL="488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Standard deviation: 18.2 min</a:t>
            </a:r>
          </a:p>
          <a:p>
            <a:pPr marL="488950" marR="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</a:pPr>
            <a:r>
              <a:rPr lang="en" sz="16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Mean: 14.6 min</a:t>
            </a:r>
          </a:p>
          <a:p>
            <a:pPr marL="139700" marR="0" lvl="0" indent="-139700" algn="l" rtl="0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Showed the distribution of subway incident records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l="33266" t="14051" r="34826" b="9705"/>
          <a:stretch/>
        </p:blipFill>
        <p:spPr>
          <a:xfrm>
            <a:off x="5361224" y="84475"/>
            <a:ext cx="3300100" cy="443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2084</Words>
  <Application>Microsoft Office PowerPoint</Application>
  <PresentationFormat>On-screen Show (16:9)</PresentationFormat>
  <Paragraphs>259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Questrial</vt:lpstr>
      <vt:lpstr>Noto Sans Symbols</vt:lpstr>
      <vt:lpstr>Libre Baskerville</vt:lpstr>
      <vt:lpstr>Arial</vt:lpstr>
      <vt:lpstr>Gallery</vt:lpstr>
      <vt:lpstr>CS548 Fall 2016 Model and Regression Trees Showcase  by Tom Hartvigsen, Mu Niu, Qingyun Ren, and Allison Rozet</vt:lpstr>
      <vt:lpstr>References</vt:lpstr>
      <vt:lpstr>Outline</vt:lpstr>
      <vt:lpstr>Background &amp; Case Study</vt:lpstr>
      <vt:lpstr>Preliminaries</vt:lpstr>
      <vt:lpstr>Contributions to MTR</vt:lpstr>
      <vt:lpstr>Data resource</vt:lpstr>
      <vt:lpstr>Data </vt:lpstr>
      <vt:lpstr>Frequency distribution</vt:lpstr>
      <vt:lpstr>Result </vt:lpstr>
      <vt:lpstr>Methodology</vt:lpstr>
      <vt:lpstr>Accelerated Failure Time (AFT) Model</vt:lpstr>
      <vt:lpstr>Maximum Likelihood Regression Tree-Based Model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Maximum Likelihood Tree Structure</vt:lpstr>
      <vt:lpstr>Model Evaluation </vt:lpstr>
      <vt:lpstr>Tree Analysis</vt:lpstr>
      <vt:lpstr>Result </vt:lpstr>
      <vt:lpstr>Impact analysis </vt:lpstr>
      <vt:lpstr>Terminal 1: vehicle failure could increase delay by 93.9% (=e^0.6623-1)</vt:lpstr>
      <vt:lpstr>Compare Node 2 &amp; 3: delays caused by power failure is 64.8%(=(23.4-14.2)/14.2) longer than not caused by power failure. (Baysari et al.,2009)</vt:lpstr>
      <vt:lpstr>Terminal 2 : subway incident delay will increase 527%(=e^1.835-1) when the delay involving power failure also involve operation problems.</vt:lpstr>
      <vt:lpstr>Merits</vt:lpstr>
      <vt:lpstr>Limitations</vt:lpstr>
      <vt:lpstr>Questions?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CS548 Fall 2016 Model and Regression Trees Showcase  by Tom Hartvigsen, Mu Niu, Qingyun Ren, and Allison Rozet</dc:title>
  <cp:lastModifiedBy>Niu, Mu</cp:lastModifiedBy>
  <cp:revision>2</cp:revision>
  <dcterms:modified xsi:type="dcterms:W3CDTF">2016-09-29T15:55:17Z</dcterms:modified>
</cp:coreProperties>
</file>