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Quicksan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6E9C70-8E10-4451-9BBF-D6CEEE8958C6}">
  <a:tblStyle styleId="{5D6E9C70-8E10-4451-9BBF-D6CEEE8958C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076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Bian Starts, we introduce ourselves in alphabetical order by last name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&lt;name&gt;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</a:t>
            </a:r>
            <a:r>
              <a:rPr lang="en"/>
              <a:t>Cam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Explain the data used in the application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-rebuild the table with 8 variables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Wa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Detailed Explanation of the Trajectory construction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Wa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Detailed explanation of the GSP implementation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that can provide first insights concerning the decision behaviors of customers opting to subscribe for the first time.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Wa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Detailed explanation of the GSP implementation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</a:t>
            </a:r>
            <a:r>
              <a:rPr lang="en"/>
              <a:t>Cam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Overview of the trajectories found and the gsp results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Presenter: Bian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“These are our references, moving on…”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</a:t>
            </a:r>
            <a:r>
              <a:rPr lang="en"/>
              <a:t>Cam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Talk about the clusters of the trajectories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E1, buys tickets early and is a high value customer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E3, long relation with organizer, high value customer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E4, used to buying tickets as pairs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E5, buying more tickets per event, high value customer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Cam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Bian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Cam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Quickly define the terms, don't read them verbatim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Cam Read the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Cam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Discuss the formulas, memorize the actual meaning of the variables and describe how the BMU changes from SOM to P-SOM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Bian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Explain the theory behind the algorithm, and its goals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Bian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Quickly glide over the psuedocode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Presenter: Bian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Quickly glide over the psuedocode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899" cy="470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208000" y="3096171"/>
            <a:ext cx="1306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65475" y="1673975"/>
            <a:ext cx="24035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692249" y="1673975"/>
            <a:ext cx="24035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219023" y="1673975"/>
            <a:ext cx="2403599" cy="489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" name="Shape 4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65475" y="5775089"/>
            <a:ext cx="7521300" cy="57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" name="Shape 50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7824900" cy="13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CS 548 Sequence Mining Showcase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028500" y="4062025"/>
            <a:ext cx="5802300" cy="4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By Bian Du, Wa Gao, and Cam Jones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319175" y="4996875"/>
            <a:ext cx="6511500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Showcasing work by Alex Seret, Seppe K.L.M. vanden Broucke, Bart Baesens, and Jan Vanthienen 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“A dynamic understanding of customer behavior processes based on clustering and sequence mining”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2942100" cy="499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Records spanning 66 months representing ticket sales data for events in the Netherlands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Values were discretized into categories and then the eight variables were made into thirty-one binary variables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 data was grouped into one month long segments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5188" y="1208449"/>
            <a:ext cx="4882961" cy="55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DATA SET</a:t>
            </a:r>
          </a:p>
        </p:txBody>
      </p:sp>
      <p:graphicFrame>
        <p:nvGraphicFramePr>
          <p:cNvPr id="197" name="Shape 197"/>
          <p:cNvGraphicFramePr/>
          <p:nvPr/>
        </p:nvGraphicFramePr>
        <p:xfrm>
          <a:off x="4107600" y="2302575"/>
          <a:ext cx="4764850" cy="3779250"/>
        </p:xfrm>
        <a:graphic>
          <a:graphicData uri="http://schemas.openxmlformats.org/drawingml/2006/table">
            <a:tbl>
              <a:tblPr>
                <a:noFill/>
                <a:tableStyleId>{5D6E9C70-8E10-4451-9BBF-D6CEEE8958C6}</a:tableStyleId>
              </a:tblPr>
              <a:tblGrid>
                <a:gridCol w="2382425"/>
                <a:gridCol w="2382425"/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39C0BA"/>
                          </a:solidFill>
                        </a:rPr>
                        <a:t>Variable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39C0BA"/>
                          </a:solidFill>
                        </a:rPr>
                        <a:t>Range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dayDelta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0 - 30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Relationshiplength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Very Short - Very Long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webPercentage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0 -100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numberTicket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1 - unbounded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customerCat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Male, Female, Family, Company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customerValue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Very bad - Very good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Distance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0 - unbounded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Subscriber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FA9"/>
                          </a:solidFill>
                        </a:rPr>
                        <a:t>boolean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WORKFLOW</a:t>
            </a:r>
          </a:p>
        </p:txBody>
      </p:sp>
      <p:sp>
        <p:nvSpPr>
          <p:cNvPr id="203" name="Shape 203"/>
          <p:cNvSpPr/>
          <p:nvPr/>
        </p:nvSpPr>
        <p:spPr>
          <a:xfrm>
            <a:off x="1433950" y="2395100"/>
            <a:ext cx="3286200" cy="532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Set of item(2.764.859)</a:t>
            </a:r>
          </a:p>
        </p:txBody>
      </p:sp>
      <p:sp>
        <p:nvSpPr>
          <p:cNvPr id="204" name="Shape 204"/>
          <p:cNvSpPr/>
          <p:nvPr/>
        </p:nvSpPr>
        <p:spPr>
          <a:xfrm>
            <a:off x="3005575" y="3005575"/>
            <a:ext cx="117000" cy="545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401550" y="3628950"/>
            <a:ext cx="3351000" cy="545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Output1: set of neurons( 500 )</a:t>
            </a:r>
          </a:p>
        </p:txBody>
      </p:sp>
      <p:sp>
        <p:nvSpPr>
          <p:cNvPr id="206" name="Shape 206"/>
          <p:cNvSpPr/>
          <p:nvPr/>
        </p:nvSpPr>
        <p:spPr>
          <a:xfrm>
            <a:off x="1401550" y="4836975"/>
            <a:ext cx="3448200" cy="532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Output2: set of clusters( 30 )</a:t>
            </a:r>
          </a:p>
        </p:txBody>
      </p:sp>
      <p:sp>
        <p:nvSpPr>
          <p:cNvPr id="207" name="Shape 207"/>
          <p:cNvSpPr/>
          <p:nvPr/>
        </p:nvSpPr>
        <p:spPr>
          <a:xfrm>
            <a:off x="3025075" y="4250550"/>
            <a:ext cx="117000" cy="545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350775" y="1545650"/>
            <a:ext cx="30264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Step 1:</a:t>
            </a:r>
          </a:p>
        </p:txBody>
      </p:sp>
      <p:pic>
        <p:nvPicPr>
          <p:cNvPr id="209" name="Shape 209" descr="1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850" y="1466400"/>
            <a:ext cx="2467000" cy="20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2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850" y="4351200"/>
            <a:ext cx="2535825" cy="20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7000875" y="3570150"/>
            <a:ext cx="207900" cy="756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WORKFLOW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357750" y="1429287"/>
            <a:ext cx="3000000" cy="6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Step 2:</a:t>
            </a:r>
          </a:p>
        </p:txBody>
      </p:sp>
      <p:sp>
        <p:nvSpPr>
          <p:cNvPr id="218" name="Shape 218"/>
          <p:cNvSpPr/>
          <p:nvPr/>
        </p:nvSpPr>
        <p:spPr>
          <a:xfrm>
            <a:off x="1433950" y="2395100"/>
            <a:ext cx="3286200" cy="532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Output 3 : set of trajectories</a:t>
            </a:r>
          </a:p>
        </p:txBody>
      </p:sp>
      <p:sp>
        <p:nvSpPr>
          <p:cNvPr id="219" name="Shape 219"/>
          <p:cNvSpPr/>
          <p:nvPr/>
        </p:nvSpPr>
        <p:spPr>
          <a:xfrm>
            <a:off x="3005575" y="3005575"/>
            <a:ext cx="163800" cy="926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433950" y="4018600"/>
            <a:ext cx="3448200" cy="545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Output 4a : set of frequent trajectories(  length 3 )</a:t>
            </a:r>
          </a:p>
        </p:txBody>
      </p:sp>
      <p:sp>
        <p:nvSpPr>
          <p:cNvPr id="221" name="Shape 221"/>
          <p:cNvSpPr/>
          <p:nvPr/>
        </p:nvSpPr>
        <p:spPr>
          <a:xfrm>
            <a:off x="5350100" y="4025050"/>
            <a:ext cx="3448200" cy="5325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Output 4b : set of clusters(5)</a:t>
            </a:r>
          </a:p>
        </p:txBody>
      </p:sp>
      <p:sp>
        <p:nvSpPr>
          <p:cNvPr id="222" name="Shape 222"/>
          <p:cNvSpPr/>
          <p:nvPr/>
        </p:nvSpPr>
        <p:spPr>
          <a:xfrm rot="10800000" flipH="1">
            <a:off x="4357750" y="3278781"/>
            <a:ext cx="2325000" cy="383400"/>
          </a:xfrm>
          <a:prstGeom prst="bentUpArrow">
            <a:avLst>
              <a:gd name="adj1" fmla="val 25000"/>
              <a:gd name="adj2" fmla="val 25000"/>
              <a:gd name="adj3" fmla="val 31741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WORKFLOW</a:t>
            </a:r>
          </a:p>
        </p:txBody>
      </p:sp>
      <p:pic>
        <p:nvPicPr>
          <p:cNvPr id="228" name="Shape 228" descr="3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825" y="1369200"/>
            <a:ext cx="3200400" cy="21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45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900" y="4256150"/>
            <a:ext cx="3085421" cy="234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67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321" y="4256150"/>
            <a:ext cx="3106268" cy="23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3454075" y="3581900"/>
            <a:ext cx="207900" cy="61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10800000" flipH="1">
            <a:off x="4377175" y="3658096"/>
            <a:ext cx="2389800" cy="459900"/>
          </a:xfrm>
          <a:prstGeom prst="bentUpArrow">
            <a:avLst>
              <a:gd name="adj1" fmla="val 25000"/>
              <a:gd name="adj2" fmla="val 25000"/>
              <a:gd name="adj3" fmla="val 31741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725" y="5478212"/>
            <a:ext cx="6667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800" y="5118512"/>
            <a:ext cx="12763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6587" y="4761375"/>
            <a:ext cx="15335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0125" y="2784575"/>
            <a:ext cx="537675" cy="3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TRAJECTORY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978500" cy="441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39C0BA"/>
                </a:solidFill>
              </a:rPr>
              <a:t>Inputs:</a:t>
            </a:r>
            <a:r>
              <a:rPr lang="en" sz="1800"/>
              <a:t> input vectors for each instance (n</a:t>
            </a:r>
            <a:r>
              <a:rPr lang="en" sz="1800" baseline="-25000"/>
              <a:t>i</a:t>
            </a:r>
            <a:r>
              <a:rPr lang="en" sz="1800"/>
              <a:t>), and the Time frame (T)</a:t>
            </a:r>
            <a:br>
              <a:rPr lang="en" sz="1800"/>
            </a:br>
            <a:r>
              <a:rPr lang="en" sz="1800">
                <a:solidFill>
                  <a:srgbClr val="39C0BA"/>
                </a:solidFill>
              </a:rPr>
              <a:t>Output:</a:t>
            </a:r>
            <a:r>
              <a:rPr lang="en" sz="1800"/>
              <a:t> Cluster-level trajectories of the input vectors for each t in 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39C0BA"/>
                </a:solidFill>
              </a:rPr>
              <a:t>Algorithm: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Get the coordinates       for all the input vectors for each time t in 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Create a set d</a:t>
            </a:r>
            <a:r>
              <a:rPr lang="en" sz="1800" baseline="30000"/>
              <a:t>A</a:t>
            </a:r>
            <a:r>
              <a:rPr lang="en" sz="1800"/>
              <a:t> of all coordinates of all the input vectors for all t in 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Apply the P-SOM algorithm on d</a:t>
            </a:r>
            <a:r>
              <a:rPr lang="en" sz="1800" baseline="30000"/>
              <a:t>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Apply k-means on the neurons returned from P-SOM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For each n</a:t>
            </a:r>
            <a:r>
              <a:rPr lang="en" sz="1800" baseline="-25000"/>
              <a:t>i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  For each 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    BMU                    </a:t>
            </a:r>
            <a:br>
              <a:rPr lang="en" sz="1800"/>
            </a:br>
            <a:r>
              <a:rPr lang="en" sz="1800"/>
              <a:t>    Corresponding Cluster                 is obtained from k-means output</a:t>
            </a:r>
            <a:br>
              <a:rPr lang="en" sz="1800"/>
            </a:br>
            <a:r>
              <a:rPr lang="en" sz="1800"/>
              <a:t>    Cluster-level trajectory for ni at t,         is set to 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Main trends--GSP approach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367100" cy="176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Inputs: meaningful trajectories obtained in previous steps.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Outputs: set of frequent trajectories, visualization of the dynamics present in the data set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49" name="Shape 249"/>
          <p:cNvSpPr/>
          <p:nvPr/>
        </p:nvSpPr>
        <p:spPr>
          <a:xfrm>
            <a:off x="2673500" y="3945500"/>
            <a:ext cx="780900" cy="780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C1</a:t>
            </a:r>
          </a:p>
        </p:txBody>
      </p:sp>
      <p:sp>
        <p:nvSpPr>
          <p:cNvPr id="250" name="Shape 250"/>
          <p:cNvSpPr/>
          <p:nvPr/>
        </p:nvSpPr>
        <p:spPr>
          <a:xfrm>
            <a:off x="2896450" y="5448800"/>
            <a:ext cx="780900" cy="780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C5</a:t>
            </a:r>
          </a:p>
        </p:txBody>
      </p:sp>
      <p:sp>
        <p:nvSpPr>
          <p:cNvPr id="251" name="Shape 251"/>
          <p:cNvSpPr/>
          <p:nvPr/>
        </p:nvSpPr>
        <p:spPr>
          <a:xfrm>
            <a:off x="3762037" y="4667900"/>
            <a:ext cx="780900" cy="780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C2</a:t>
            </a:r>
          </a:p>
        </p:txBody>
      </p:sp>
      <p:sp>
        <p:nvSpPr>
          <p:cNvPr id="252" name="Shape 252"/>
          <p:cNvSpPr/>
          <p:nvPr/>
        </p:nvSpPr>
        <p:spPr>
          <a:xfrm>
            <a:off x="4334462" y="5627525"/>
            <a:ext cx="780900" cy="780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C9</a:t>
            </a:r>
          </a:p>
        </p:txBody>
      </p:sp>
      <p:sp>
        <p:nvSpPr>
          <p:cNvPr id="253" name="Shape 253"/>
          <p:cNvSpPr/>
          <p:nvPr/>
        </p:nvSpPr>
        <p:spPr>
          <a:xfrm>
            <a:off x="4334475" y="3708275"/>
            <a:ext cx="780900" cy="780900"/>
          </a:xfrm>
          <a:prstGeom prst="star12">
            <a:avLst>
              <a:gd name="adj" fmla="val 37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C3</a:t>
            </a:r>
          </a:p>
        </p:txBody>
      </p:sp>
      <p:sp>
        <p:nvSpPr>
          <p:cNvPr id="254" name="Shape 254"/>
          <p:cNvSpPr/>
          <p:nvPr/>
        </p:nvSpPr>
        <p:spPr>
          <a:xfrm>
            <a:off x="5320900" y="4579625"/>
            <a:ext cx="780900" cy="780900"/>
          </a:xfrm>
          <a:prstGeom prst="star12">
            <a:avLst>
              <a:gd name="adj" fmla="val 375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C7</a:t>
            </a:r>
          </a:p>
        </p:txBody>
      </p:sp>
      <p:cxnSp>
        <p:nvCxnSpPr>
          <p:cNvPr id="255" name="Shape 255"/>
          <p:cNvCxnSpPr/>
          <p:nvPr/>
        </p:nvCxnSpPr>
        <p:spPr>
          <a:xfrm rot="10800000" flipH="1">
            <a:off x="3574825" y="4064025"/>
            <a:ext cx="602100" cy="13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/>
          <p:nvPr/>
        </p:nvCxnSpPr>
        <p:spPr>
          <a:xfrm rot="10800000" flipH="1">
            <a:off x="3593387" y="4277550"/>
            <a:ext cx="602100" cy="13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3522150" y="3899412"/>
            <a:ext cx="602100" cy="13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791200" y="5952225"/>
            <a:ext cx="488400" cy="3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5258750" y="4242750"/>
            <a:ext cx="291600" cy="22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/>
          <p:nvPr/>
        </p:nvCxnSpPr>
        <p:spPr>
          <a:xfrm>
            <a:off x="5029300" y="4468650"/>
            <a:ext cx="291600" cy="22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/>
          <p:nvPr/>
        </p:nvCxnSpPr>
        <p:spPr>
          <a:xfrm>
            <a:off x="5162875" y="4353725"/>
            <a:ext cx="291600" cy="22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2" name="Shape 262"/>
          <p:cNvCxnSpPr/>
          <p:nvPr/>
        </p:nvCxnSpPr>
        <p:spPr>
          <a:xfrm>
            <a:off x="4850600" y="4579625"/>
            <a:ext cx="291600" cy="22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/>
          <p:nvPr/>
        </p:nvCxnSpPr>
        <p:spPr>
          <a:xfrm rot="10800000" flipH="1">
            <a:off x="3593400" y="5360525"/>
            <a:ext cx="285000" cy="21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/>
          <p:nvPr/>
        </p:nvCxnSpPr>
        <p:spPr>
          <a:xfrm rot="10800000" flipH="1">
            <a:off x="3761712" y="6123450"/>
            <a:ext cx="488400" cy="3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5" name="Shape 265"/>
          <p:cNvCxnSpPr/>
          <p:nvPr/>
        </p:nvCxnSpPr>
        <p:spPr>
          <a:xfrm rot="10800000" flipH="1">
            <a:off x="5167675" y="5514625"/>
            <a:ext cx="282000" cy="254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6" name="Shape 266"/>
          <p:cNvCxnSpPr/>
          <p:nvPr/>
        </p:nvCxnSpPr>
        <p:spPr>
          <a:xfrm rot="10800000" flipH="1">
            <a:off x="4976750" y="5342675"/>
            <a:ext cx="282000" cy="254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/>
          <p:nvPr/>
        </p:nvCxnSpPr>
        <p:spPr>
          <a:xfrm rot="10800000" flipH="1">
            <a:off x="4215575" y="4417025"/>
            <a:ext cx="282000" cy="254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4435289" y="5259275"/>
            <a:ext cx="175500" cy="42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9" name="Shape 269"/>
          <p:cNvCxnSpPr/>
          <p:nvPr/>
        </p:nvCxnSpPr>
        <p:spPr>
          <a:xfrm rot="10800000" flipH="1">
            <a:off x="5320075" y="5667025"/>
            <a:ext cx="282000" cy="254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Main trends--A statistical approach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367100" cy="40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Instead of describing the entire trajectory, this approach focuses on specific segments of a trajectory.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 previous obtained trajectories are used to calculate cluster-level movement from time ta to time tb of an input vector ni(delta). 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Multiple sets of deltas are obtained, and a clustering algorithm can be applied on deltas in order to get the main trends.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539" y="3110753"/>
            <a:ext cx="15716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TRAJECTORIES (DELTAS)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165475" y="1835300"/>
            <a:ext cx="7254300" cy="19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The initial k-means clusters were analyzed and six subscriber clusters were identified. Trajectories were then calculated for the clusters.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98" y="3962398"/>
            <a:ext cx="3121149" cy="222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249" y="3943543"/>
            <a:ext cx="3121149" cy="22417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Shape 292"/>
          <p:cNvCxnSpPr/>
          <p:nvPr/>
        </p:nvCxnSpPr>
        <p:spPr>
          <a:xfrm>
            <a:off x="4364100" y="5064425"/>
            <a:ext cx="798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REFERENCES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563225" y="1676400"/>
            <a:ext cx="6636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400"/>
              <a:t>Alex Seret, Seppe K.L.M. vanden Broucke, Bart Baesens, Jan Vanthienen (2014), A dynamic understanding of customer behavior processes based on clustering and sequence mining, Expert Systems with Applications, Volume 41, Issue 10, August 2014, Pages 4648-4657, ISSN 0957-4174,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Cook, J. E., &amp; Wolf, A. L. (1998). Discovering models of software processes from event-based data. ACM Transactions on Software Engineering and Methodology, 7(3), 215–249.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Seret, A., Verbraken, T., &amp; Baesens, B. (submitted for publication). A new knowledge-based constrained clustering approach: Theory and application in direct marketing. Applied Soft Computing.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Srikant, R., &amp; Agrawal, R. (1996). Mining sequential patterns: Generalizations and performance improvements. Advances in database technology – EDBT ’96 (Vol. 1057, pp. 1–17). Berlin, Heidelberg: Springer.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65475" y="1676400"/>
            <a:ext cx="4683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/>
              <a:t>[1]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endParaRPr lang="en" sz="1400"/>
          </a:p>
          <a:p>
            <a:pPr lvl="0" algn="r" rtl="0">
              <a:spcBef>
                <a:spcPts val="0"/>
              </a:spcBef>
              <a:buNone/>
            </a:pPr>
            <a:r>
              <a:rPr lang="en" sz="1400"/>
              <a:t>[2]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endParaRPr lang="en" sz="1400"/>
          </a:p>
          <a:p>
            <a:pPr lvl="0" algn="r" rtl="0">
              <a:spcBef>
                <a:spcPts val="0"/>
              </a:spcBef>
              <a:buNone/>
            </a:pPr>
            <a:r>
              <a:rPr lang="en" sz="1400"/>
              <a:t>[3]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endParaRPr lang="en" sz="1400"/>
          </a:p>
          <a:p>
            <a:pPr lvl="0" algn="r" rtl="0">
              <a:spcBef>
                <a:spcPts val="0"/>
              </a:spcBef>
              <a:buNone/>
            </a:pPr>
            <a:r>
              <a:rPr lang="en" sz="1400"/>
              <a:t>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CLUSTERS </a:t>
            </a:r>
            <a:r>
              <a:rPr lang="en" sz="1200"/>
              <a:t>OF</a:t>
            </a:r>
            <a:r>
              <a:rPr lang="en" sz="2400"/>
              <a:t> TRAJECTORIES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550" y="1762300"/>
            <a:ext cx="4166250" cy="50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3755100" cy="51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9C0BA"/>
                </a:solidFill>
              </a:rPr>
              <a:t>e</a:t>
            </a:r>
            <a:r>
              <a:rPr lang="en" sz="1800" baseline="-25000">
                <a:solidFill>
                  <a:srgbClr val="39C0BA"/>
                </a:solidFill>
              </a:rPr>
              <a:t>1</a:t>
            </a:r>
            <a:r>
              <a:rPr lang="en" sz="1800">
                <a:solidFill>
                  <a:srgbClr val="39C0BA"/>
                </a:solidFill>
              </a:rPr>
              <a:t>: 772 deltas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strong increase in D4 and D24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9C0BA"/>
                </a:solidFill>
              </a:rPr>
              <a:t>e</a:t>
            </a:r>
            <a:r>
              <a:rPr lang="en" sz="1800" baseline="-25000">
                <a:solidFill>
                  <a:srgbClr val="39C0BA"/>
                </a:solidFill>
              </a:rPr>
              <a:t>2</a:t>
            </a:r>
            <a:r>
              <a:rPr lang="en" sz="1800">
                <a:solidFill>
                  <a:srgbClr val="39C0BA"/>
                </a:solidFill>
              </a:rPr>
              <a:t>: main cluster (1235 deltas)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no significant value increases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9C0BA"/>
                </a:solidFill>
              </a:rPr>
              <a:t>e</a:t>
            </a:r>
            <a:r>
              <a:rPr lang="en" sz="1800" baseline="-25000">
                <a:solidFill>
                  <a:srgbClr val="39C0BA"/>
                </a:solidFill>
              </a:rPr>
              <a:t>3</a:t>
            </a:r>
            <a:r>
              <a:rPr lang="en" sz="1800">
                <a:solidFill>
                  <a:srgbClr val="39C0BA"/>
                </a:solidFill>
              </a:rPr>
              <a:t>: 715 deltas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Increase in D8 and D24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9C0BA"/>
                </a:solidFill>
              </a:rPr>
              <a:t>e</a:t>
            </a:r>
            <a:r>
              <a:rPr lang="en" sz="1800" baseline="-25000">
                <a:solidFill>
                  <a:srgbClr val="39C0BA"/>
                </a:solidFill>
              </a:rPr>
              <a:t>4</a:t>
            </a:r>
            <a:r>
              <a:rPr lang="en" sz="1800">
                <a:solidFill>
                  <a:srgbClr val="39C0BA"/>
                </a:solidFill>
              </a:rPr>
              <a:t>: 457 deltas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Increase in D15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9C0BA"/>
                </a:solidFill>
              </a:rPr>
              <a:t>e</a:t>
            </a:r>
            <a:r>
              <a:rPr lang="en" sz="1800" baseline="-25000">
                <a:solidFill>
                  <a:srgbClr val="39C0BA"/>
                </a:solidFill>
              </a:rPr>
              <a:t>5</a:t>
            </a:r>
            <a:r>
              <a:rPr lang="en" sz="1800">
                <a:solidFill>
                  <a:srgbClr val="39C0BA"/>
                </a:solidFill>
              </a:rPr>
              <a:t>: 418 deltas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Increase in D16 and D24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 idx="4294967295"/>
          </p:nvPr>
        </p:nvSpPr>
        <p:spPr>
          <a:xfrm>
            <a:off x="1336100" y="1679850"/>
            <a:ext cx="7337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>
                <a:solidFill>
                  <a:srgbClr val="2E3037"/>
                </a:solidFill>
              </a:rPr>
              <a:t>Thanks!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subTitle" idx="4294967295"/>
          </p:nvPr>
        </p:nvSpPr>
        <p:spPr>
          <a:xfrm>
            <a:off x="1336100" y="3022650"/>
            <a:ext cx="7337699" cy="81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3F3F3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hape 82"/>
          <p:cNvCxnSpPr/>
          <p:nvPr/>
        </p:nvCxnSpPr>
        <p:spPr>
          <a:xfrm>
            <a:off x="1674350" y="6299975"/>
            <a:ext cx="0" cy="4500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TERMINOLOGY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65500" y="1600200"/>
            <a:ext cx="7367100" cy="322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Customer Behavior:</a:t>
            </a:r>
            <a:br>
              <a:rPr lang="en" sz="1800"/>
            </a:br>
            <a:r>
              <a:rPr lang="en" sz="1800"/>
              <a:t>The different attributes captured at a specific point in time, describing the state of the customer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Customer Behavior Trajectory:</a:t>
            </a:r>
            <a:br>
              <a:rPr lang="en" sz="1800"/>
            </a:br>
            <a:r>
              <a:rPr lang="en" sz="1800"/>
              <a:t>The sequence of customer behaviors leading up to an event or state of interest</a:t>
            </a:r>
            <a:br>
              <a:rPr lang="en" sz="1800"/>
            </a:br>
            <a:endParaRPr lang="en"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Davies-Bouldin index:</a:t>
            </a:r>
            <a:br>
              <a:rPr lang="en" sz="1800"/>
            </a:br>
            <a:r>
              <a:rPr lang="en" sz="1800"/>
              <a:t>A metric for evaluating clustering algorithms</a:t>
            </a:r>
          </a:p>
        </p:txBody>
      </p:sp>
      <p:sp>
        <p:nvSpPr>
          <p:cNvPr id="85" name="Shape 85"/>
          <p:cNvSpPr/>
          <p:nvPr/>
        </p:nvSpPr>
        <p:spPr>
          <a:xfrm>
            <a:off x="180527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02035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80527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202035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80527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02035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80527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202035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69992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91500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69992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291500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69992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91500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269992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291500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59457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80965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59457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80965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59457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380965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59457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80965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48922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70430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48922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70430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48922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70430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48922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70430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538387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59895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538387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59895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38387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59895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538387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59895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278525" y="5449625"/>
            <a:ext cx="197700" cy="1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493600" y="5449625"/>
            <a:ext cx="197700" cy="19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278525" y="5665100"/>
            <a:ext cx="197700" cy="19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493600" y="5665100"/>
            <a:ext cx="197700" cy="19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278525" y="5880575"/>
            <a:ext cx="197700" cy="1977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6493600" y="5880575"/>
            <a:ext cx="197700" cy="197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278525" y="6096050"/>
            <a:ext cx="197700" cy="1977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493600" y="6096050"/>
            <a:ext cx="197700" cy="197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805275" y="5135225"/>
            <a:ext cx="48858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39C0BA"/>
                </a:solidFill>
              </a:rPr>
              <a:t>t</a:t>
            </a:r>
            <a:r>
              <a:rPr lang="en" baseline="-25000">
                <a:solidFill>
                  <a:srgbClr val="39C0BA"/>
                </a:solidFill>
              </a:rPr>
              <a:t>1</a:t>
            </a:r>
            <a:r>
              <a:rPr lang="en">
                <a:solidFill>
                  <a:srgbClr val="39C0BA"/>
                </a:solidFill>
              </a:rPr>
              <a:t>                t</a:t>
            </a:r>
            <a:r>
              <a:rPr lang="en" baseline="-25000">
                <a:solidFill>
                  <a:srgbClr val="39C0BA"/>
                </a:solidFill>
              </a:rPr>
              <a:t>2</a:t>
            </a:r>
            <a:r>
              <a:rPr lang="en">
                <a:solidFill>
                  <a:srgbClr val="39C0BA"/>
                </a:solidFill>
              </a:rPr>
              <a:t>                t</a:t>
            </a:r>
            <a:r>
              <a:rPr lang="en" baseline="-25000">
                <a:solidFill>
                  <a:srgbClr val="39C0BA"/>
                </a:solidFill>
              </a:rPr>
              <a:t>3</a:t>
            </a:r>
            <a:r>
              <a:rPr lang="en">
                <a:solidFill>
                  <a:srgbClr val="39C0BA"/>
                </a:solidFill>
              </a:rPr>
              <a:t>                t</a:t>
            </a:r>
            <a:r>
              <a:rPr lang="en" baseline="-25000">
                <a:solidFill>
                  <a:srgbClr val="39C0BA"/>
                </a:solidFill>
              </a:rPr>
              <a:t>4 </a:t>
            </a:r>
            <a:r>
              <a:rPr lang="en">
                <a:solidFill>
                  <a:srgbClr val="39C0BA"/>
                </a:solidFill>
              </a:rPr>
              <a:t>               t</a:t>
            </a:r>
            <a:r>
              <a:rPr lang="en" baseline="-25000">
                <a:solidFill>
                  <a:srgbClr val="39C0BA"/>
                </a:solidFill>
              </a:rPr>
              <a:t>5 </a:t>
            </a:r>
            <a:r>
              <a:rPr lang="en">
                <a:solidFill>
                  <a:srgbClr val="39C0BA"/>
                </a:solidFill>
              </a:rPr>
              <a:t>                t</a:t>
            </a:r>
            <a:r>
              <a:rPr lang="en" baseline="-25000">
                <a:solidFill>
                  <a:srgbClr val="39C0BA"/>
                </a:solidFill>
              </a:rPr>
              <a:t>6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1670900" y="6339675"/>
            <a:ext cx="6816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2352500" y="6299975"/>
            <a:ext cx="0" cy="4500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1323500" y="6410700"/>
            <a:ext cx="13764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Customer behavior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2304650" y="5880950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8" name="Shape 138"/>
          <p:cNvCxnSpPr/>
          <p:nvPr/>
        </p:nvCxnSpPr>
        <p:spPr>
          <a:xfrm>
            <a:off x="3204325" y="5880950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9" name="Shape 139"/>
          <p:cNvCxnSpPr/>
          <p:nvPr/>
        </p:nvCxnSpPr>
        <p:spPr>
          <a:xfrm>
            <a:off x="4103837" y="5880950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4998487" y="5880950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5893137" y="5880950"/>
            <a:ext cx="288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1674350" y="5169475"/>
            <a:ext cx="0" cy="4500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6802500" y="5169475"/>
            <a:ext cx="0" cy="4500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1674350" y="5178025"/>
            <a:ext cx="5127900" cy="0"/>
          </a:xfrm>
          <a:prstGeom prst="straightConnector1">
            <a:avLst/>
          </a:prstGeom>
          <a:noFill/>
          <a:ln w="9525" cap="flat" cmpd="sng">
            <a:solidFill>
              <a:srgbClr val="39C0BA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2002975" y="4718125"/>
            <a:ext cx="44733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Customer behavior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613050" y="2279250"/>
            <a:ext cx="6700500" cy="229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discover customer behavior trajectories in databases, to help analysts understand the behavior process of particular groups of customers, and to report these findings in such a way that the end-users understand and interpret them.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 idx="4294967295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MOTIVATION</a:t>
            </a:r>
          </a:p>
        </p:txBody>
      </p:sp>
      <p:sp>
        <p:nvSpPr>
          <p:cNvPr id="152" name="Shape 152"/>
          <p:cNvSpPr/>
          <p:nvPr/>
        </p:nvSpPr>
        <p:spPr>
          <a:xfrm>
            <a:off x="801050" y="793925"/>
            <a:ext cx="204300" cy="204000"/>
          </a:xfrm>
          <a:prstGeom prst="ellipse">
            <a:avLst/>
          </a:prstGeom>
          <a:solidFill>
            <a:srgbClr val="39C0BA"/>
          </a:solidFill>
          <a:ln w="38100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Self-Organizing Map (SOM) &amp; Prioritization-SOM (P-SOM)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3675300" cy="4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SOM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840800" y="1676400"/>
            <a:ext cx="3675300" cy="4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P-SOM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00" y="3167335"/>
            <a:ext cx="3675299" cy="31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850" y="2500575"/>
            <a:ext cx="25146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797" y="2348172"/>
            <a:ext cx="3816863" cy="6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150" y="4589812"/>
            <a:ext cx="80867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75213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Generalized Sequential Pattern Algorithm (GSP)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367100" cy="40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Concept: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 Generalized Sequential Pattern Algorithm is applied to extract customer behavior trajectories. The goal of GSP algorithm is to find contiguous sequential patterns by analyzing a sequence data set.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a minimum support, the algorithm makes recursive passes by merging, pruning and eliminating sequences and at last lead to a generation of a set of frequent sequence.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332900" y="743675"/>
            <a:ext cx="75213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Generalized Sequential Pattern Algorithm (GSP)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856100" cy="40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Algorithm: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GSP makes the first pass over data set to yield all the 1-element frequent sequences using a minimum support. 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Repeat until no frequent sequences are found.</a:t>
            </a:r>
          </a:p>
          <a:p>
            <a:pPr marL="914400" lvl="0" indent="-342900" rtl="0">
              <a:spcBef>
                <a:spcPts val="0"/>
              </a:spcBef>
              <a:buSzPct val="100000"/>
            </a:pPr>
            <a:r>
              <a:rPr lang="en" sz="1800"/>
              <a:t>Merge pairs of frequent subsequences found in k-1 th pass to generate candidate sequences that contain k-items</a:t>
            </a:r>
          </a:p>
          <a:p>
            <a:pPr marL="914400" lvl="0" indent="-342900" rtl="0">
              <a:spcBef>
                <a:spcPts val="0"/>
              </a:spcBef>
              <a:buSzPct val="100000"/>
            </a:pPr>
            <a:r>
              <a:rPr lang="en" sz="1800"/>
              <a:t>Prune candidate k-sequences that contain infrequent (k-1)-sequences</a:t>
            </a:r>
          </a:p>
          <a:p>
            <a:pPr marL="914400" lvl="0" indent="-342900" rtl="0">
              <a:spcBef>
                <a:spcPts val="0"/>
              </a:spcBef>
              <a:buSzPct val="100000"/>
            </a:pPr>
            <a:r>
              <a:rPr lang="en" sz="1800"/>
              <a:t>Find supports for these new sequences</a:t>
            </a:r>
          </a:p>
          <a:p>
            <a:pPr marL="914400" lvl="0" indent="-342900" rtl="0">
              <a:spcBef>
                <a:spcPts val="0"/>
              </a:spcBef>
              <a:buSzPct val="100000"/>
            </a:pPr>
            <a:r>
              <a:rPr lang="en" sz="1800"/>
              <a:t>Eliminate those whose support is less than minimum support (minsup)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7521300" cy="4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Generalized Sequential Pattern Algorithm (GSP)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165500" y="1676400"/>
            <a:ext cx="7856100" cy="40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Example: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03" y="2665050"/>
            <a:ext cx="7856100" cy="325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On-screen Show (4:3)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Quicksand</vt:lpstr>
      <vt:lpstr>Eleanor template</vt:lpstr>
      <vt:lpstr>CS 548 Sequence Mining Showcase</vt:lpstr>
      <vt:lpstr>REFERENCES</vt:lpstr>
      <vt:lpstr>BACKGROUND</vt:lpstr>
      <vt:lpstr>TERMINOLOGY</vt:lpstr>
      <vt:lpstr>MOTIVATION</vt:lpstr>
      <vt:lpstr>Self-Organizing Map (SOM) &amp; Prioritization-SOM (P-SOM)</vt:lpstr>
      <vt:lpstr>Generalized Sequential Pattern Algorithm (GSP)</vt:lpstr>
      <vt:lpstr>Generalized Sequential Pattern Algorithm (GSP)</vt:lpstr>
      <vt:lpstr>Generalized Sequential Pattern Algorithm (GSP)</vt:lpstr>
      <vt:lpstr>APPLICATION</vt:lpstr>
      <vt:lpstr>DATA SET</vt:lpstr>
      <vt:lpstr>WORKFLOW</vt:lpstr>
      <vt:lpstr>WORKFLOW</vt:lpstr>
      <vt:lpstr>WORKFLOW</vt:lpstr>
      <vt:lpstr>TRAJECTORY</vt:lpstr>
      <vt:lpstr>Main trends--GSP approach</vt:lpstr>
      <vt:lpstr>Main trends--A statistical approach</vt:lpstr>
      <vt:lpstr>RESULTS</vt:lpstr>
      <vt:lpstr>TRAJECTORIES (DELTAS)</vt:lpstr>
      <vt:lpstr>CLUSTERS OF TRAJECTORIES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548 Sequence Mining Showcase</dc:title>
  <cp:lastModifiedBy>Ruiz</cp:lastModifiedBy>
  <cp:revision>1</cp:revision>
  <dcterms:modified xsi:type="dcterms:W3CDTF">2016-12-06T01:26:03Z</dcterms:modified>
</cp:coreProperties>
</file>