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76" r:id="rId3"/>
    <p:sldId id="258" r:id="rId4"/>
    <p:sldId id="259" r:id="rId5"/>
    <p:sldId id="277" r:id="rId6"/>
    <p:sldId id="260" r:id="rId7"/>
    <p:sldId id="261" r:id="rId8"/>
    <p:sldId id="262" r:id="rId9"/>
    <p:sldId id="263" r:id="rId10"/>
    <p:sldId id="274" r:id="rId11"/>
    <p:sldId id="264" r:id="rId12"/>
    <p:sldId id="273" r:id="rId13"/>
    <p:sldId id="275" r:id="rId14"/>
    <p:sldId id="265" r:id="rId15"/>
    <p:sldId id="266" r:id="rId16"/>
    <p:sldId id="267" r:id="rId17"/>
    <p:sldId id="268" r:id="rId18"/>
    <p:sldId id="269" r:id="rId19"/>
    <p:sldId id="271" r:id="rId20"/>
    <p:sldId id="278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lachacm" initials="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13"/>
    <p:restoredTop sz="94618"/>
  </p:normalViewPr>
  <p:slideViewPr>
    <p:cSldViewPr>
      <p:cViewPr varScale="1">
        <p:scale>
          <a:sx n="92" d="100"/>
          <a:sy n="92" d="100"/>
        </p:scale>
        <p:origin x="18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1-08T15:08:09.886" idx="1">
    <p:pos x="10" y="10"/>
    <p:text>Add table from other paper with scores</p:text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10E76-3FEE-D149-BFC9-BAAEE3D2F437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F45B9-857B-CF4B-9410-0BBAAAE39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40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F45B9-857B-CF4B-9410-0BBAAAE394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86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step :</a:t>
            </a:r>
            <a:r>
              <a:rPr lang="en-US" baseline="0" dirty="0" smtClean="0"/>
              <a:t> add an image of an EHR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F45B9-857B-CF4B-9410-0BBAAAE394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99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88A08E-392F-4C4C-B43C-6EC9985D3F78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6131D72-7FAF-48C8-9938-E8CD061D1E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A08E-392F-4C4C-B43C-6EC9985D3F78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1D72-7FAF-48C8-9938-E8CD061D1E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A08E-392F-4C4C-B43C-6EC9985D3F78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1D72-7FAF-48C8-9938-E8CD061D1E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88A08E-392F-4C4C-B43C-6EC9985D3F78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131D72-7FAF-48C8-9938-E8CD061D1E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88A08E-392F-4C4C-B43C-6EC9985D3F78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6131D72-7FAF-48C8-9938-E8CD061D1E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A08E-392F-4C4C-B43C-6EC9985D3F78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1D72-7FAF-48C8-9938-E8CD061D1E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A08E-392F-4C4C-B43C-6EC9985D3F78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1D72-7FAF-48C8-9938-E8CD061D1E1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88A08E-392F-4C4C-B43C-6EC9985D3F78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131D72-7FAF-48C8-9938-E8CD061D1E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A08E-392F-4C4C-B43C-6EC9985D3F78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1D72-7FAF-48C8-9938-E8CD061D1E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88A08E-392F-4C4C-B43C-6EC9985D3F78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131D72-7FAF-48C8-9938-E8CD061D1E1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88A08E-392F-4C4C-B43C-6EC9985D3F78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131D72-7FAF-48C8-9938-E8CD061D1E1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88A08E-392F-4C4C-B43C-6EC9985D3F78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131D72-7FAF-48C8-9938-E8CD061D1E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95500" y="565666"/>
            <a:ext cx="6553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Mining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67050" y="2895600"/>
            <a:ext cx="4800600" cy="1371600"/>
          </a:xfrm>
        </p:spPr>
        <p:txBody>
          <a:bodyPr/>
          <a:lstStyle/>
          <a:p>
            <a:pPr algn="ctr"/>
            <a:r>
              <a:rPr lang="en-US" dirty="0" smtClean="0"/>
              <a:t>Showcasing work by </a:t>
            </a:r>
            <a:r>
              <a:rPr lang="en-US" dirty="0" err="1"/>
              <a:t>Jonnageddala</a:t>
            </a:r>
            <a:r>
              <a:rPr lang="en-US" dirty="0"/>
              <a:t>, </a:t>
            </a:r>
            <a:r>
              <a:rPr lang="en-US" dirty="0" err="1"/>
              <a:t>Liaw</a:t>
            </a:r>
            <a:r>
              <a:rPr lang="en-US" dirty="0"/>
              <a:t>, Ray, Kumar, Chang, </a:t>
            </a:r>
            <a:r>
              <a:rPr lang="en-US" dirty="0" smtClean="0"/>
              <a:t>and Dai 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866900" y="3810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CS548 Fall 2016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57500" y="1155783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Showcase by Brendan Foley, Francisco Guerrero, Dennis Silva, ML </a:t>
            </a:r>
            <a:r>
              <a:rPr lang="en-US" dirty="0" err="1" smtClean="0"/>
              <a:t>Tlachac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095500" y="2201306"/>
            <a:ext cx="67437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95500" y="2353706"/>
            <a:ext cx="67437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95500" y="2506106"/>
            <a:ext cx="67437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642754" y="3697999"/>
            <a:ext cx="56491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“</a:t>
            </a:r>
            <a:r>
              <a:rPr lang="en-US" sz="3200" b="1" dirty="0" smtClean="0">
                <a:latin typeface="+mj-lt"/>
              </a:rPr>
              <a:t>Coronary Artery Disease Risk Assessment from Unstructured Electronic Health Records Using Text Mining</a:t>
            </a:r>
            <a:r>
              <a:rPr lang="en-US" sz="3200" b="1" dirty="0" smtClean="0"/>
              <a:t>”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2425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64820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Identifies key words</a:t>
            </a:r>
          </a:p>
          <a:p>
            <a:pPr lvl="1"/>
            <a:r>
              <a:rPr lang="en-US" dirty="0" smtClean="0"/>
              <a:t>BP</a:t>
            </a:r>
          </a:p>
          <a:p>
            <a:pPr lvl="1"/>
            <a:r>
              <a:rPr lang="en-US" dirty="0" smtClean="0"/>
              <a:t>Blood + Pressure</a:t>
            </a:r>
          </a:p>
          <a:p>
            <a:r>
              <a:rPr lang="en-US" dirty="0" smtClean="0"/>
              <a:t>Allows for separator</a:t>
            </a:r>
          </a:p>
          <a:p>
            <a:pPr lvl="1"/>
            <a:r>
              <a:rPr lang="en-US" dirty="0" smtClean="0"/>
              <a:t>space </a:t>
            </a:r>
          </a:p>
          <a:p>
            <a:pPr lvl="1"/>
            <a:r>
              <a:rPr lang="en-US" dirty="0" smtClean="0"/>
              <a:t>:</a:t>
            </a:r>
          </a:p>
          <a:p>
            <a:pPr lvl="1"/>
            <a:r>
              <a:rPr lang="en-US" dirty="0"/>
              <a:t>=</a:t>
            </a:r>
            <a:endParaRPr lang="en-US" dirty="0" smtClean="0"/>
          </a:p>
          <a:p>
            <a:r>
              <a:rPr lang="en-US" dirty="0" smtClean="0"/>
              <a:t>Find numeric BP</a:t>
            </a:r>
          </a:p>
          <a:p>
            <a:pPr lvl="1"/>
            <a:r>
              <a:rPr lang="en-US" dirty="0" smtClean="0"/>
              <a:t>Marks 2 or 3 numbers after key words and separator</a:t>
            </a:r>
          </a:p>
          <a:p>
            <a:pPr lvl="1"/>
            <a:r>
              <a:rPr lang="en-US" dirty="0" smtClean="0"/>
              <a:t>For both systolic and diastolic</a:t>
            </a:r>
          </a:p>
          <a:p>
            <a:pPr lvl="2"/>
            <a:r>
              <a:rPr lang="en-US" dirty="0" smtClean="0"/>
              <a:t>using / as value separator</a:t>
            </a:r>
          </a:p>
          <a:p>
            <a:r>
              <a:rPr lang="en-US" dirty="0" smtClean="0"/>
              <a:t>Generates BP annotation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438420"/>
            <a:ext cx="4648200" cy="2710489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5195455" y="177656"/>
            <a:ext cx="2743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text mining to extract factors for FRS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3752"/>
          </a:xfrm>
        </p:spPr>
        <p:txBody>
          <a:bodyPr/>
          <a:lstStyle/>
          <a:p>
            <a:r>
              <a:rPr lang="en-US" dirty="0" smtClean="0"/>
              <a:t>Developed system includes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FRS risk factor extraction 1</a:t>
            </a:r>
          </a:p>
          <a:p>
            <a:pPr marL="1097280" lvl="2" indent="-457200"/>
            <a:r>
              <a:rPr lang="en-US" dirty="0" smtClean="0"/>
              <a:t>Uses Apache </a:t>
            </a:r>
            <a:r>
              <a:rPr lang="en-US" dirty="0" err="1" smtClean="0"/>
              <a:t>Ruta</a:t>
            </a:r>
            <a:endParaRPr lang="en-US" dirty="0" smtClean="0"/>
          </a:p>
          <a:p>
            <a:pPr marL="1097280" lvl="2" indent="-457200"/>
            <a:r>
              <a:rPr lang="en-US" dirty="0" smtClean="0"/>
              <a:t>Recognizes mentions, abbreviations, punctuations</a:t>
            </a:r>
          </a:p>
          <a:p>
            <a:pPr marL="1097280" lvl="2" indent="-457200"/>
            <a:r>
              <a:rPr lang="en-US" dirty="0" smtClean="0"/>
              <a:t>Recognizes terms for age, gender, cholesterol, HDL-C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FRS risk factor extraction 2</a:t>
            </a:r>
          </a:p>
          <a:p>
            <a:pPr marL="1097280" lvl="2" indent="-457200"/>
            <a:r>
              <a:rPr lang="en-US" dirty="0" smtClean="0"/>
              <a:t>Uses Apache </a:t>
            </a:r>
            <a:r>
              <a:rPr lang="en-US" dirty="0" err="1" smtClean="0"/>
              <a:t>Ruta</a:t>
            </a:r>
            <a:endParaRPr lang="en-US" dirty="0"/>
          </a:p>
          <a:p>
            <a:pPr marL="1097280" lvl="2" indent="-457200"/>
            <a:r>
              <a:rPr lang="en-US" dirty="0"/>
              <a:t>R</a:t>
            </a:r>
            <a:r>
              <a:rPr lang="en-US" dirty="0" smtClean="0"/>
              <a:t>ule based extraction</a:t>
            </a:r>
          </a:p>
          <a:p>
            <a:pPr marL="1097280" lvl="2" indent="-457200"/>
            <a:r>
              <a:rPr lang="en-US" dirty="0" smtClean="0"/>
              <a:t>Extracts smoking history and BP values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Post-processing</a:t>
            </a:r>
          </a:p>
          <a:p>
            <a:pPr marL="1097280" lvl="2" indent="-457200"/>
            <a:r>
              <a:rPr lang="en-US" dirty="0" smtClean="0"/>
              <a:t>Remove incomplete/ineligible records</a:t>
            </a:r>
          </a:p>
          <a:p>
            <a:pPr marL="1097280" lvl="2" indent="-457200"/>
            <a:r>
              <a:rPr lang="en-US" dirty="0" smtClean="0"/>
              <a:t>Output structured format with extracted features</a:t>
            </a:r>
          </a:p>
          <a:p>
            <a:pPr marL="1097280" lvl="2" indent="-457200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228600"/>
            <a:ext cx="2743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text mining to extract factors for FRS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6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</a:t>
            </a:r>
            <a:r>
              <a:rPr lang="en-US" dirty="0" err="1" smtClean="0"/>
              <a:t>Ruta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a “scripting </a:t>
            </a:r>
            <a:r>
              <a:rPr lang="en-US" dirty="0"/>
              <a:t>language based rules </a:t>
            </a:r>
            <a:r>
              <a:rPr lang="en-US" dirty="0" smtClean="0"/>
              <a:t>engine”</a:t>
            </a:r>
          </a:p>
          <a:p>
            <a:r>
              <a:rPr lang="en-US" dirty="0" smtClean="0"/>
              <a:t>Uses Unstructured </a:t>
            </a:r>
            <a:r>
              <a:rPr lang="en-US" dirty="0"/>
              <a:t>Information Management </a:t>
            </a:r>
            <a:r>
              <a:rPr lang="en-US" dirty="0" smtClean="0"/>
              <a:t>Architecture (UIMA) for extraction</a:t>
            </a:r>
          </a:p>
          <a:p>
            <a:r>
              <a:rPr lang="en-US" dirty="0" smtClean="0"/>
              <a:t>Input: unstructured text &amp; rules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62000" y="5105400"/>
            <a:ext cx="1828800" cy="1219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Unstructured Text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715000" y="5105400"/>
            <a:ext cx="1828800" cy="1219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Structured Text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276600" y="3581400"/>
            <a:ext cx="1828800" cy="1219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UIMA detects </a:t>
            </a:r>
            <a:r>
              <a:rPr lang="en-US" dirty="0"/>
              <a:t>e</a:t>
            </a:r>
            <a:r>
              <a:rPr lang="en-US" dirty="0" smtClean="0"/>
              <a:t>ntities or relationships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19203513">
            <a:off x="2247321" y="4736592"/>
            <a:ext cx="1213608" cy="34440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2770509">
            <a:off x="4924109" y="4743336"/>
            <a:ext cx="1190555" cy="34757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68" y="457200"/>
            <a:ext cx="862616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09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228600"/>
            <a:ext cx="2743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text mining to extract factors for FRS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35" y="2138363"/>
            <a:ext cx="8326465" cy="273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528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</a:t>
            </a:r>
            <a:r>
              <a:rPr lang="en-US" dirty="0" smtClean="0"/>
              <a:t>Electronic Health Records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590800" y="1741714"/>
            <a:ext cx="27432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(n=296)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590800" y="2569029"/>
            <a:ext cx="27432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prior CAD (n=192)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590800" y="3429000"/>
            <a:ext cx="27432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30-74 years old (n=164)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3848100" y="2209800"/>
            <a:ext cx="228600" cy="45720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826329" y="3037114"/>
            <a:ext cx="228600" cy="45720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8245870">
            <a:off x="3032762" y="4190702"/>
            <a:ext cx="1143000" cy="1524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521741">
            <a:off x="3833773" y="4187203"/>
            <a:ext cx="1143000" cy="1524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882833" y="4702628"/>
            <a:ext cx="27432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Developed CAD (n=78)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405273" y="4709627"/>
            <a:ext cx="27432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No CAD (n=86)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40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Quality and Missing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Considered missing if risk factor did </a:t>
            </a:r>
            <a:r>
              <a:rPr lang="en-US" dirty="0" smtClean="0"/>
              <a:t>appear in any of the patient’s health records</a:t>
            </a:r>
            <a:endParaRPr lang="en-US" dirty="0" smtClean="0"/>
          </a:p>
          <a:p>
            <a:pPr lvl="1"/>
            <a:r>
              <a:rPr lang="en-US" dirty="0" smtClean="0"/>
              <a:t>If multiple values exist, the most recent is used</a:t>
            </a:r>
            <a:endParaRPr lang="en-US" dirty="0" smtClean="0"/>
          </a:p>
          <a:p>
            <a:r>
              <a:rPr lang="en-US" dirty="0" smtClean="0"/>
              <a:t>Imputation strategies based on percent of missing values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&lt;3%: use the mean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3-10%: use linear regression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&gt;10%: multiple imputations</a:t>
            </a:r>
            <a:endParaRPr lang="en-US" dirty="0"/>
          </a:p>
          <a:p>
            <a:r>
              <a:rPr lang="en-US" dirty="0" smtClean="0"/>
              <a:t>80% of </a:t>
            </a:r>
            <a:r>
              <a:rPr lang="en-US" dirty="0" smtClean="0"/>
              <a:t>Electronic Health Records </a:t>
            </a:r>
            <a:r>
              <a:rPr lang="en-US" dirty="0" smtClean="0"/>
              <a:t>contained missing values</a:t>
            </a:r>
          </a:p>
          <a:p>
            <a:pPr lvl="1"/>
            <a:r>
              <a:rPr lang="en-US" dirty="0" smtClean="0"/>
              <a:t>HDL-C missing 78.1%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holesterol </a:t>
            </a:r>
            <a:r>
              <a:rPr lang="en-US" dirty="0" smtClean="0"/>
              <a:t>missing 73.8% of values</a:t>
            </a:r>
          </a:p>
        </p:txBody>
      </p:sp>
    </p:spTree>
    <p:extLst>
      <p:ext uri="{BB962C8B-B14F-4D97-AF65-F5344CB8AC3E}">
        <p14:creationId xmlns:p14="http://schemas.microsoft.com/office/powerpoint/2010/main" val="232342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10-year CAD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Calculator assigns points to calculate FRS </a:t>
            </a:r>
            <a:r>
              <a:rPr lang="en-US" dirty="0" smtClean="0"/>
              <a:t>scores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Evaluation:</a:t>
            </a:r>
          </a:p>
          <a:p>
            <a:pPr lvl="1"/>
            <a:r>
              <a:rPr lang="en-US" dirty="0" smtClean="0"/>
              <a:t>20 patient’s FRS scores were calculated manually</a:t>
            </a:r>
          </a:p>
          <a:p>
            <a:pPr lvl="1"/>
            <a:r>
              <a:rPr lang="en-US" dirty="0" smtClean="0"/>
              <a:t>For all 20, FRS score matched with the system’s output</a:t>
            </a:r>
          </a:p>
          <a:p>
            <a:r>
              <a:rPr lang="en-US" dirty="0"/>
              <a:t>The text mining system is good overall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90800" y="2476499"/>
            <a:ext cx="3429000" cy="5715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dirty="0" smtClean="0"/>
              <a:t>FRS &lt;10%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low risk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590800" y="3175906"/>
            <a:ext cx="3429000" cy="549729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dirty="0" smtClean="0"/>
              <a:t>FRS 10-20%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moderate risk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590800" y="3853542"/>
            <a:ext cx="3429000" cy="5715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dirty="0" smtClean="0"/>
              <a:t>FRS &gt;20%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high risk</a:t>
            </a:r>
          </a:p>
        </p:txBody>
      </p:sp>
    </p:spTree>
    <p:extLst>
      <p:ext uri="{BB962C8B-B14F-4D97-AF65-F5344CB8AC3E}">
        <p14:creationId xmlns:p14="http://schemas.microsoft.com/office/powerpoint/2010/main" val="114397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10-year CAD risk Scores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2209800"/>
            <a:ext cx="27432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Developed CAD (n=78)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89240" y="2216799"/>
            <a:ext cx="27432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No CAD (n=86)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1077686" y="2971800"/>
            <a:ext cx="3113314" cy="2590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Average </a:t>
            </a:r>
            <a:r>
              <a:rPr lang="en-US" sz="2000" dirty="0" smtClean="0"/>
              <a:t>FRS </a:t>
            </a:r>
            <a:r>
              <a:rPr lang="en-US" sz="2000" dirty="0" smtClean="0"/>
              <a:t>score of 22</a:t>
            </a:r>
            <a:r>
              <a:rPr lang="en-US" sz="2000" dirty="0" smtClean="0"/>
              <a:t>% (High Risk)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FRS score</a:t>
            </a:r>
            <a:endParaRPr lang="en-US" sz="2000" dirty="0"/>
          </a:p>
          <a:p>
            <a:pPr lvl="1"/>
            <a:r>
              <a:rPr lang="en-US" sz="1700" dirty="0" smtClean="0"/>
              <a:t>Low: 4 patients</a:t>
            </a:r>
          </a:p>
          <a:p>
            <a:pPr lvl="1"/>
            <a:r>
              <a:rPr lang="en-US" sz="1700" dirty="0" smtClean="0"/>
              <a:t>Moderate: 39 patients</a:t>
            </a:r>
          </a:p>
          <a:p>
            <a:pPr lvl="1"/>
            <a:r>
              <a:rPr lang="en-US" sz="1700" dirty="0" smtClean="0"/>
              <a:t>High: 35 patients</a:t>
            </a:r>
          </a:p>
          <a:p>
            <a:endParaRPr lang="en-US" sz="20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11010" y="2971800"/>
            <a:ext cx="3161390" cy="2362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Average </a:t>
            </a:r>
            <a:r>
              <a:rPr lang="en-US" sz="2000" dirty="0" smtClean="0"/>
              <a:t>FRS </a:t>
            </a:r>
            <a:r>
              <a:rPr lang="en-US" sz="2000" dirty="0" smtClean="0"/>
              <a:t>score of 18</a:t>
            </a:r>
            <a:r>
              <a:rPr lang="en-US" sz="2000" dirty="0" smtClean="0"/>
              <a:t>% (Moderate Risk)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FRS score </a:t>
            </a:r>
          </a:p>
          <a:p>
            <a:pPr lvl="1"/>
            <a:r>
              <a:rPr lang="en-US" sz="1700" dirty="0" smtClean="0"/>
              <a:t>Low: 14 patients</a:t>
            </a:r>
          </a:p>
          <a:p>
            <a:pPr lvl="1"/>
            <a:r>
              <a:rPr lang="en-US" sz="1700" dirty="0" smtClean="0"/>
              <a:t>Moderate: 49 patients</a:t>
            </a:r>
          </a:p>
          <a:p>
            <a:pPr lvl="1"/>
            <a:r>
              <a:rPr lang="en-US" sz="1700" dirty="0" smtClean="0"/>
              <a:t>High: 23 patients</a:t>
            </a:r>
          </a:p>
        </p:txBody>
      </p:sp>
    </p:spTree>
    <p:extLst>
      <p:ext uri="{BB962C8B-B14F-4D97-AF65-F5344CB8AC3E}">
        <p14:creationId xmlns:p14="http://schemas.microsoft.com/office/powerpoint/2010/main" val="354981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Mining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Missing Values</a:t>
            </a:r>
          </a:p>
          <a:p>
            <a:pPr lvl="1"/>
            <a:r>
              <a:rPr lang="en-US" dirty="0" smtClean="0"/>
              <a:t>HDL-C </a:t>
            </a:r>
            <a:r>
              <a:rPr lang="en-US" dirty="0"/>
              <a:t>and cholesterol not typically recorded in clinical </a:t>
            </a:r>
            <a:r>
              <a:rPr lang="en-US" dirty="0" smtClean="0"/>
              <a:t>practice</a:t>
            </a:r>
          </a:p>
          <a:p>
            <a:pPr lvl="1"/>
            <a:r>
              <a:rPr lang="en-US" dirty="0" smtClean="0"/>
              <a:t>Values were carried </a:t>
            </a:r>
            <a:r>
              <a:rPr lang="en-US" dirty="0" smtClean="0"/>
              <a:t>forward (If value was missing in recent visit, the value from a previous visit was used)</a:t>
            </a:r>
          </a:p>
          <a:p>
            <a:r>
              <a:rPr lang="en-US" dirty="0" smtClean="0"/>
              <a:t>Tabular format</a:t>
            </a:r>
          </a:p>
          <a:p>
            <a:r>
              <a:rPr lang="en-US" dirty="0" smtClean="0"/>
              <a:t>Summarized values (i.e. “Within Normal Range”)</a:t>
            </a:r>
          </a:p>
          <a:p>
            <a:r>
              <a:rPr lang="en-US" dirty="0" smtClean="0"/>
              <a:t>Missing contextual clues</a:t>
            </a:r>
          </a:p>
          <a:p>
            <a:pPr lvl="1"/>
            <a:r>
              <a:rPr lang="en-US" dirty="0" smtClean="0"/>
              <a:t>No section headings</a:t>
            </a:r>
          </a:p>
          <a:p>
            <a:pPr lvl="1"/>
            <a:r>
              <a:rPr lang="en-US" dirty="0" smtClean="0"/>
              <a:t>No metric labels</a:t>
            </a:r>
          </a:p>
          <a:p>
            <a:pPr lvl="1"/>
            <a:r>
              <a:rPr lang="en-US" dirty="0" smtClean="0"/>
              <a:t>Multiple metrics exist in different sections</a:t>
            </a:r>
          </a:p>
        </p:txBody>
      </p:sp>
    </p:spTree>
    <p:extLst>
      <p:ext uri="{BB962C8B-B14F-4D97-AF65-F5344CB8AC3E}">
        <p14:creationId xmlns:p14="http://schemas.microsoft.com/office/powerpoint/2010/main" val="22413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/>
              <a:t>“Apache UIMA - getting started: Why Apache UIMA," 2006. [Online]. Available: https://</a:t>
            </a:r>
            <a:r>
              <a:rPr lang="en-US" sz="1600" dirty="0" err="1"/>
              <a:t>uima.apache.org</a:t>
            </a:r>
            <a:r>
              <a:rPr lang="en-US" sz="1600" dirty="0"/>
              <a:t>/doc-</a:t>
            </a:r>
            <a:r>
              <a:rPr lang="en-US" sz="1600" dirty="0" err="1"/>
              <a:t>uima</a:t>
            </a:r>
            <a:r>
              <a:rPr lang="en-US" sz="1600" dirty="0"/>
              <a:t>-</a:t>
            </a:r>
            <a:r>
              <a:rPr lang="en-US" sz="1600" dirty="0" err="1"/>
              <a:t>why.html</a:t>
            </a:r>
            <a:r>
              <a:rPr lang="en-US" sz="1600" dirty="0"/>
              <a:t>. Accessed: Nov. 8, 2016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J. </a:t>
            </a:r>
            <a:r>
              <a:rPr lang="en-US" sz="1600" dirty="0" err="1"/>
              <a:t>Jonnagaddala</a:t>
            </a:r>
            <a:r>
              <a:rPr lang="en-US" sz="1600" dirty="0"/>
              <a:t>, S.-T. </a:t>
            </a:r>
            <a:r>
              <a:rPr lang="en-US" sz="1600" dirty="0" err="1"/>
              <a:t>Liaw</a:t>
            </a:r>
            <a:r>
              <a:rPr lang="en-US" sz="1600" dirty="0"/>
              <a:t>, P. Ray, M. Kumar, N.-W. Chang, and H.-J. Dai, "Coronary artery disease risk assessment from unstructured electronic health records using text mining," Journal of Biomedical Informatics, vol. 58, pp. S203–S210, Dec. 2015. [Online]. Available: http://</a:t>
            </a:r>
            <a:r>
              <a:rPr lang="en-US" sz="1600" dirty="0" err="1"/>
              <a:t>www.sciencedirect.com</a:t>
            </a:r>
            <a:r>
              <a:rPr lang="en-US" sz="1600" dirty="0"/>
              <a:t>/science/article/</a:t>
            </a:r>
            <a:r>
              <a:rPr lang="en-US" sz="1600" dirty="0" err="1"/>
              <a:t>pii</a:t>
            </a:r>
            <a:r>
              <a:rPr lang="en-US" sz="1600" dirty="0"/>
              <a:t>/S1532046415001707. Accessed: Nov. 8, 2016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J. </a:t>
            </a:r>
            <a:r>
              <a:rPr lang="en-US" sz="1600" dirty="0" err="1"/>
              <a:t>Jonnagaddala</a:t>
            </a:r>
            <a:r>
              <a:rPr lang="en-US" sz="1600" dirty="0"/>
              <a:t>, S.-T. </a:t>
            </a:r>
            <a:r>
              <a:rPr lang="en-US" sz="1600" dirty="0" err="1"/>
              <a:t>Liaw</a:t>
            </a:r>
            <a:r>
              <a:rPr lang="en-US" sz="1600" dirty="0"/>
              <a:t>, P. Ray, M. Kumar, and H.-J. Dai, "</a:t>
            </a:r>
            <a:r>
              <a:rPr lang="en-US" sz="1600" dirty="0" err="1"/>
              <a:t>HTNSystem</a:t>
            </a:r>
            <a:r>
              <a:rPr lang="en-US" sz="1600" dirty="0"/>
              <a:t>: Hypertension information extraction system for unstructured clinical notes," in Technologies and Applications of Artificial Intelligence. Springer Science + Business Media, 2014, pp. 219–227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N.-W. Chang, H.-J. Dai, J. </a:t>
            </a:r>
            <a:r>
              <a:rPr lang="en-US" sz="1600" dirty="0" err="1"/>
              <a:t>Jonnagaddala</a:t>
            </a:r>
            <a:r>
              <a:rPr lang="en-US" sz="1600" dirty="0"/>
              <a:t>, C.-W. Chen, R. T.-H. Tsai, and W.-L. Hsu, "A context-aware approach for progression tracking of medical concepts in electronic medical records," Journal of Biomedical Informatics, vol. 58, pp. S150–S157, Dec. 2015. [Online]. Available: http://</a:t>
            </a:r>
            <a:r>
              <a:rPr lang="en-US" sz="1600" dirty="0" err="1"/>
              <a:t>www.sciencedirect.com</a:t>
            </a:r>
            <a:r>
              <a:rPr lang="en-US" sz="1600" dirty="0"/>
              <a:t>/science/article/</a:t>
            </a:r>
            <a:r>
              <a:rPr lang="en-US" sz="1600" dirty="0" err="1"/>
              <a:t>pii</a:t>
            </a:r>
            <a:r>
              <a:rPr lang="en-US" sz="1600" dirty="0"/>
              <a:t>/S1532046415002075. Accessed: Nov. 8, 2016.</a:t>
            </a:r>
          </a:p>
        </p:txBody>
      </p:sp>
    </p:spTree>
    <p:extLst>
      <p:ext uri="{BB962C8B-B14F-4D97-AF65-F5344CB8AC3E}">
        <p14:creationId xmlns:p14="http://schemas.microsoft.com/office/powerpoint/2010/main" val="1705210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FRS </a:t>
            </a:r>
            <a:r>
              <a:rPr lang="en-US" dirty="0"/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accurate is FRS?</a:t>
            </a:r>
          </a:p>
          <a:p>
            <a:r>
              <a:rPr lang="en-US" dirty="0" smtClean="0"/>
              <a:t>Clinical contextual component is not taking into account into the FRS score</a:t>
            </a:r>
          </a:p>
          <a:p>
            <a:r>
              <a:rPr lang="en-US" dirty="0" smtClean="0"/>
              <a:t>EHRs </a:t>
            </a:r>
            <a:r>
              <a:rPr lang="en-US" dirty="0"/>
              <a:t>were gathered for </a:t>
            </a:r>
            <a:r>
              <a:rPr lang="en-US" dirty="0" smtClean="0"/>
              <a:t>identifying cardiovascular </a:t>
            </a:r>
            <a:r>
              <a:rPr lang="en-US" dirty="0"/>
              <a:t>disease risk factors</a:t>
            </a:r>
          </a:p>
          <a:p>
            <a:r>
              <a:rPr lang="en-US" dirty="0"/>
              <a:t>All patients were diabetic</a:t>
            </a:r>
          </a:p>
          <a:p>
            <a:r>
              <a:rPr lang="en-US" dirty="0" smtClean="0"/>
              <a:t>EHRs have a lot of missing data for FRS  calculation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877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429000"/>
            <a:ext cx="36576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Questions?</a:t>
            </a:r>
            <a:endParaRPr lang="en-US" sz="4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38400" y="1295400"/>
            <a:ext cx="3733800" cy="1143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Thank You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685800" y="2895600"/>
            <a:ext cx="75438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3048000"/>
            <a:ext cx="75438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3200400"/>
            <a:ext cx="75438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Coronary artery disease (CAD) is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 leading cause of death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Most common type of heart disease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Expensive to care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CAD is </a:t>
            </a:r>
            <a:r>
              <a:rPr lang="en-US" u="sng" dirty="0" smtClean="0"/>
              <a:t>predicted</a:t>
            </a:r>
            <a:r>
              <a:rPr lang="en-US" dirty="0" smtClean="0"/>
              <a:t>, the progression can be prevented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56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Predict </a:t>
            </a:r>
            <a:r>
              <a:rPr lang="en-US" dirty="0" smtClean="0"/>
              <a:t>CAD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Framingham risk score (FRS)</a:t>
            </a:r>
          </a:p>
          <a:p>
            <a:r>
              <a:rPr lang="en-US" dirty="0" smtClean="0"/>
              <a:t>Provides probability of developing CAD</a:t>
            </a:r>
          </a:p>
          <a:p>
            <a:r>
              <a:rPr lang="en-US" dirty="0" smtClean="0"/>
              <a:t>Uses age, gender, cholesterol, blood pressure, diabetes history, and smoking history</a:t>
            </a:r>
          </a:p>
          <a:p>
            <a:r>
              <a:rPr lang="en-US" dirty="0" smtClean="0"/>
              <a:t>For people 30-74 </a:t>
            </a:r>
            <a:r>
              <a:rPr lang="en-US" dirty="0" smtClean="0"/>
              <a:t>years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090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1532" cy="6858000"/>
          </a:xfrm>
        </p:spPr>
      </p:pic>
    </p:spTree>
    <p:extLst>
      <p:ext uri="{BB962C8B-B14F-4D97-AF65-F5344CB8AC3E}">
        <p14:creationId xmlns:p14="http://schemas.microsoft.com/office/powerpoint/2010/main" val="888344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Risk factor data is in unstructured </a:t>
            </a:r>
            <a:r>
              <a:rPr lang="en-US" u="sng" dirty="0"/>
              <a:t>E</a:t>
            </a:r>
            <a:r>
              <a:rPr lang="en-US" u="sng" dirty="0" smtClean="0"/>
              <a:t>lectronic </a:t>
            </a:r>
            <a:r>
              <a:rPr lang="en-US" u="sng" dirty="0"/>
              <a:t>H</a:t>
            </a:r>
            <a:r>
              <a:rPr lang="en-US" u="sng" dirty="0" smtClean="0"/>
              <a:t>ealth </a:t>
            </a:r>
            <a:r>
              <a:rPr lang="en-US" u="sng" dirty="0"/>
              <a:t>R</a:t>
            </a:r>
            <a:r>
              <a:rPr lang="en-US" u="sng" dirty="0" smtClean="0"/>
              <a:t>ecords</a:t>
            </a:r>
            <a:r>
              <a:rPr lang="en-US" dirty="0" smtClean="0"/>
              <a:t> (EHR)</a:t>
            </a:r>
          </a:p>
          <a:p>
            <a:r>
              <a:rPr lang="en-US" dirty="0" smtClean="0"/>
              <a:t>Requires manual input and calculation</a:t>
            </a:r>
          </a:p>
          <a:p>
            <a:pPr lvl="1"/>
            <a:r>
              <a:rPr lang="en-US" dirty="0" smtClean="0"/>
              <a:t>Time consuming</a:t>
            </a:r>
          </a:p>
          <a:p>
            <a:pPr lvl="1"/>
            <a:r>
              <a:rPr lang="en-US" dirty="0" smtClean="0"/>
              <a:t>Expensive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492500"/>
            <a:ext cx="5441950" cy="306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13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391400" cy="48737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“Demonstrate the feasibility of assessing the risk of CAD from unstructured </a:t>
            </a:r>
            <a:r>
              <a:rPr lang="en-US" u="sng" dirty="0" smtClean="0"/>
              <a:t>Electronic Health </a:t>
            </a:r>
            <a:r>
              <a:rPr lang="en-US" u="sng" dirty="0" smtClean="0"/>
              <a:t>Records (EHRs)</a:t>
            </a:r>
            <a:r>
              <a:rPr 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Calculate </a:t>
            </a:r>
            <a:r>
              <a:rPr lang="en-US" dirty="0" smtClean="0"/>
              <a:t>Framingham Risk Score from </a:t>
            </a:r>
            <a:r>
              <a:rPr lang="en-US" dirty="0" smtClean="0"/>
              <a:t>unstructured EHRs</a:t>
            </a:r>
          </a:p>
          <a:p>
            <a:pPr lvl="1"/>
            <a:r>
              <a:rPr lang="en-US" dirty="0" smtClean="0"/>
              <a:t>Use text mining methods</a:t>
            </a:r>
          </a:p>
          <a:p>
            <a:pPr lvl="1"/>
            <a:r>
              <a:rPr lang="en-US" dirty="0" smtClean="0"/>
              <a:t>Calculate the </a:t>
            </a:r>
            <a:r>
              <a:rPr lang="en-US" dirty="0" smtClean="0"/>
              <a:t>10-year </a:t>
            </a:r>
            <a:r>
              <a:rPr lang="en-US" dirty="0" smtClean="0"/>
              <a:t>risk score</a:t>
            </a:r>
          </a:p>
          <a:p>
            <a:pPr lvl="1"/>
            <a:r>
              <a:rPr lang="en-US" dirty="0" smtClean="0"/>
              <a:t>Develop CAD </a:t>
            </a:r>
            <a:r>
              <a:rPr lang="en-US" dirty="0" smtClean="0">
                <a:sym typeface="Wingdings" pitchFamily="2" charset="2"/>
              </a:rPr>
              <a:t> Higher </a:t>
            </a:r>
            <a:r>
              <a:rPr lang="en-US" dirty="0" smtClean="0">
                <a:sym typeface="Wingdings" pitchFamily="2" charset="2"/>
              </a:rPr>
              <a:t>Framingham Risk Score?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41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2b2 </a:t>
            </a:r>
            <a:r>
              <a:rPr lang="en-US" dirty="0" smtClean="0"/>
              <a:t>2014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A collection of discharge summaries</a:t>
            </a:r>
            <a:endParaRPr lang="en-US" dirty="0" smtClean="0"/>
          </a:p>
          <a:p>
            <a:pPr lvl="1"/>
            <a:r>
              <a:rPr lang="en-US" dirty="0" smtClean="0"/>
              <a:t>For “identifying risk factors for heart disease”</a:t>
            </a:r>
          </a:p>
          <a:p>
            <a:pPr lvl="1"/>
            <a:r>
              <a:rPr lang="en-US" dirty="0" smtClean="0"/>
              <a:t>Provided </a:t>
            </a:r>
            <a:r>
              <a:rPr lang="en-US" dirty="0" smtClean="0"/>
              <a:t>by Partners </a:t>
            </a:r>
            <a:r>
              <a:rPr lang="en-US" dirty="0" smtClean="0"/>
              <a:t>HealthCare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296 diabetic patients</a:t>
            </a:r>
          </a:p>
          <a:p>
            <a:pPr lvl="1"/>
            <a:r>
              <a:rPr lang="en-US" dirty="0"/>
              <a:t>1304 unstructured </a:t>
            </a:r>
            <a:r>
              <a:rPr lang="en-US" dirty="0" smtClean="0"/>
              <a:t>Electronic Health Records</a:t>
            </a:r>
            <a:endParaRPr lang="en-US" dirty="0"/>
          </a:p>
          <a:p>
            <a:pPr lvl="1"/>
            <a:r>
              <a:rPr lang="en-US" dirty="0" smtClean="0"/>
              <a:t>There can </a:t>
            </a:r>
            <a:r>
              <a:rPr lang="en-US" dirty="0"/>
              <a:t>e</a:t>
            </a:r>
            <a:r>
              <a:rPr lang="en-US" dirty="0" smtClean="0"/>
              <a:t>xist </a:t>
            </a:r>
            <a:r>
              <a:rPr lang="en-US" dirty="0"/>
              <a:t>m</a:t>
            </a:r>
            <a:r>
              <a:rPr lang="en-US" dirty="0" smtClean="0"/>
              <a:t>ultiple visits </a:t>
            </a:r>
            <a:r>
              <a:rPr lang="en-US" dirty="0"/>
              <a:t>p</a:t>
            </a:r>
            <a:r>
              <a:rPr lang="en-US" dirty="0" smtClean="0"/>
              <a:t>er </a:t>
            </a:r>
            <a:r>
              <a:rPr lang="en-US" dirty="0"/>
              <a:t>p</a:t>
            </a:r>
            <a:r>
              <a:rPr lang="en-US" dirty="0" smtClean="0"/>
              <a:t>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71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228600"/>
            <a:ext cx="2743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text mining to extract factors for FRS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1295400"/>
            <a:ext cx="2743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72000" y="1295400"/>
            <a:ext cx="2743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Choose EHRs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572000" y="2362200"/>
            <a:ext cx="2743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Assess data quality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561114" y="3429000"/>
            <a:ext cx="2743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 missing values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561114" y="4495800"/>
            <a:ext cx="2743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Calculate CAD risk using FRS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572000" y="5562600"/>
            <a:ext cx="2743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Analysis of patients who developed CAD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1714500" y="1012371"/>
            <a:ext cx="381000" cy="45720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6200000">
            <a:off x="3752850" y="938891"/>
            <a:ext cx="381000" cy="156210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5736771" y="2057400"/>
            <a:ext cx="381000" cy="45720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5736771" y="3124200"/>
            <a:ext cx="381000" cy="45720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5742214" y="4114800"/>
            <a:ext cx="381000" cy="45720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5742214" y="5257800"/>
            <a:ext cx="381000" cy="45720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436914" y="3771900"/>
            <a:ext cx="17145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Steps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93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1406</TotalTime>
  <Words>1006</Words>
  <Application>Microsoft Macintosh PowerPoint</Application>
  <PresentationFormat>On-screen Show (4:3)</PresentationFormat>
  <Paragraphs>153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Century Schoolbook</vt:lpstr>
      <vt:lpstr>Wingdings 2</vt:lpstr>
      <vt:lpstr>Arial</vt:lpstr>
      <vt:lpstr>Wingdings</vt:lpstr>
      <vt:lpstr>Oriel</vt:lpstr>
      <vt:lpstr>PowerPoint Presentation</vt:lpstr>
      <vt:lpstr>References</vt:lpstr>
      <vt:lpstr>Motivation</vt:lpstr>
      <vt:lpstr>How to Predict CAD</vt:lpstr>
      <vt:lpstr>PowerPoint Presentation</vt:lpstr>
      <vt:lpstr>The Problem</vt:lpstr>
      <vt:lpstr>The Purpose</vt:lpstr>
      <vt:lpstr>The Data</vt:lpstr>
      <vt:lpstr>Steps</vt:lpstr>
      <vt:lpstr>BP Example</vt:lpstr>
      <vt:lpstr>PowerPoint Presentation</vt:lpstr>
      <vt:lpstr>Apache Ruta</vt:lpstr>
      <vt:lpstr>PowerPoint Presentation</vt:lpstr>
      <vt:lpstr>PowerPoint Presentation</vt:lpstr>
      <vt:lpstr>Choose Electronic Health Records</vt:lpstr>
      <vt:lpstr>Data Quality and Missing Values</vt:lpstr>
      <vt:lpstr>Calculate 10-year CAD risk</vt:lpstr>
      <vt:lpstr>10-year CAD risk Scores</vt:lpstr>
      <vt:lpstr>Text Mining Limitations</vt:lpstr>
      <vt:lpstr>FRS Limitations</vt:lpstr>
      <vt:lpstr>Questions?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tlachacm</dc:creator>
  <cp:lastModifiedBy>Francisco Guerrero</cp:lastModifiedBy>
  <cp:revision>84</cp:revision>
  <dcterms:created xsi:type="dcterms:W3CDTF">2016-10-19T22:30:23Z</dcterms:created>
  <dcterms:modified xsi:type="dcterms:W3CDTF">2016-11-14T23:34:51Z</dcterms:modified>
</cp:coreProperties>
</file>