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1" r:id="rId1"/>
  </p:sldMasterIdLst>
  <p:notesMasterIdLst>
    <p:notesMasterId r:id="rId24"/>
  </p:notesMasterIdLst>
  <p:sldIdLst>
    <p:sldId id="256" r:id="rId2"/>
    <p:sldId id="257" r:id="rId3"/>
    <p:sldId id="258" r:id="rId4"/>
    <p:sldId id="271" r:id="rId5"/>
    <p:sldId id="259" r:id="rId6"/>
    <p:sldId id="260" r:id="rId7"/>
    <p:sldId id="273" r:id="rId8"/>
    <p:sldId id="272" r:id="rId9"/>
    <p:sldId id="261" r:id="rId10"/>
    <p:sldId id="262" r:id="rId11"/>
    <p:sldId id="276" r:id="rId12"/>
    <p:sldId id="274" r:id="rId13"/>
    <p:sldId id="275" r:id="rId14"/>
    <p:sldId id="264" r:id="rId15"/>
    <p:sldId id="278" r:id="rId16"/>
    <p:sldId id="279" r:id="rId17"/>
    <p:sldId id="266" r:id="rId18"/>
    <p:sldId id="267" r:id="rId19"/>
    <p:sldId id="268" r:id="rId20"/>
    <p:sldId id="269" r:id="rId21"/>
    <p:sldId id="270" r:id="rId22"/>
    <p:sldId id="280" r:id="rId23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25"/>
    </p:embeddedFont>
    <p:embeddedFont>
      <p:font typeface="Calisto MT" panose="02040603050505030304" pitchFamily="18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F8"/>
    <a:srgbClr val="D8ECF5"/>
    <a:srgbClr val="778A9B"/>
    <a:srgbClr val="7B8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338834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717003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801192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9676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6367941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316313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692618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4518854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480586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818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6841543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249795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2417432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464796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868446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1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876661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367218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03380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5925" y="562575"/>
            <a:ext cx="9144000" cy="944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/>
              <a:t>CS548 Fall 2017 Anomaly Detection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0" y="1629400"/>
            <a:ext cx="89658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/>
              <a:t>Showcase by Jun Dao, Qiming Wang, Emily Weber, Zijun Xu, Ruosi Zhang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87200" y="2752900"/>
            <a:ext cx="8769600" cy="254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Showcasing work by Harrou, F., Kadri, F., Chaabane S., Tahon, C., Sun, Y.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 dirty="0"/>
              <a:t>on</a:t>
            </a:r>
            <a:r>
              <a:rPr lang="en" sz="2800" i="1" dirty="0"/>
              <a:t> Improved principal component analysis for anomaly detection: Application to an Emergency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699" y="431930"/>
            <a:ext cx="8378817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Control Limits and Monitoring Statistics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Shape 10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1745" y="1368902"/>
                <a:ext cx="8938176" cy="2994941"/>
              </a:xfrm>
              <a:prstGeom prst="rect">
                <a:avLst/>
              </a:prstGeom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marL="457200" lvl="0" indent="-342900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400" b="1" dirty="0"/>
                  <a:t>Hotelling’s T</a:t>
                </a:r>
                <a:r>
                  <a:rPr lang="en" sz="2400" b="1" baseline="30000" dirty="0"/>
                  <a:t>2 </a:t>
                </a:r>
                <a:r>
                  <a:rPr lang="en" sz="2400" b="1" dirty="0"/>
                  <a:t>statistic</a:t>
                </a:r>
              </a:p>
              <a:p>
                <a:pPr marL="914400" lvl="1" indent="-317500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 dirty="0"/>
                  <a:t>Measures the variation </a:t>
                </a:r>
                <a:r>
                  <a:rPr lang="en-US" sz="2000" dirty="0"/>
                  <a:t>within the PCA model</a:t>
                </a:r>
              </a:p>
              <a:p>
                <a:pPr marL="914400" lvl="1" indent="-317500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/>
                  <a:t>Monitoring Statistic:</a:t>
                </a:r>
              </a:p>
              <a:p>
                <a:pPr marL="596900" lvl="1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acc>
                      <m:accPr>
                        <m:chr m:val="̂"/>
                        <m:ctrlPr>
                          <a:rPr lang="e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𝑑𝑖𝑎𝑔𝑛𝑎𝑙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𝑚𝑎𝑡𝑟𝑖𝑥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𝑒𝑖𝑔𝑒𝑛𝑣𝑎𝑙𝑢𝑒𝑠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𝑃𝐶𝑠</m:t>
                    </m:r>
                  </m:oMath>
                </a14:m>
                <a:endParaRPr lang="en-US" sz="2000" dirty="0"/>
              </a:p>
              <a:p>
                <a:pPr marL="939800" lvl="1" indent="-342900">
                  <a:spcAft>
                    <a:spcPts val="0"/>
                  </a:spcAft>
                </a:pPr>
                <a:r>
                  <a:rPr lang="en-US" sz="2000" dirty="0"/>
                  <a:t>Control Limit:</a:t>
                </a:r>
              </a:p>
              <a:p>
                <a:pPr marL="596900" lvl="1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" sz="2000" dirty="0"/>
                  <a:t> where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level of significance (between 1% and 5%)</a:t>
                </a:r>
                <a:endParaRPr lang="en" sz="1800" dirty="0"/>
              </a:p>
              <a:p>
                <a:pPr marL="596900" lvl="1" indent="0">
                  <a:spcAft>
                    <a:spcPts val="0"/>
                  </a:spcAft>
                  <a:buNone/>
                </a:pPr>
                <a:endParaRPr lang="en" sz="1850"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00" name="Shape 10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745" y="1368902"/>
                <a:ext cx="8938176" cy="2994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BE253-2420-4B69-93C0-B5A3B84D9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933" y="1063083"/>
                <a:ext cx="8958147" cy="3107473"/>
              </a:xfrm>
            </p:spPr>
            <p:txBody>
              <a:bodyPr/>
              <a:lstStyle/>
              <a:p>
                <a:pPr marL="457200" lvl="0" indent="-3429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400" b="1" dirty="0"/>
                  <a:t>Q Statistic</a:t>
                </a:r>
              </a:p>
              <a:p>
                <a:pPr marL="914400" lvl="1" indent="-3175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000" dirty="0"/>
                  <a:t>Measures how well the </a:t>
                </a:r>
                <a:r>
                  <a:rPr lang="en-US" sz="2000" dirty="0"/>
                  <a:t>new point </a:t>
                </a:r>
                <a:r>
                  <a:rPr lang="en" sz="2000" dirty="0"/>
                  <a:t>fits the PCA model</a:t>
                </a:r>
              </a:p>
              <a:p>
                <a:pPr marL="914400" lvl="1" indent="-3175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/>
                  <a:t>Monitoring Statistic:</a:t>
                </a:r>
              </a:p>
              <a:p>
                <a:pPr marL="596900" lvl="1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000" dirty="0"/>
                  <a:t>-distance the new point fall from the PCA model</a:t>
                </a:r>
              </a:p>
              <a:p>
                <a:pPr marL="939800" lvl="1" indent="-342900">
                  <a:spcAft>
                    <a:spcPts val="0"/>
                  </a:spcAft>
                </a:pPr>
                <a:r>
                  <a:rPr lang="en" sz="2000" dirty="0"/>
                  <a:t>Control Limit:</a:t>
                </a:r>
              </a:p>
              <a:p>
                <a:pPr marL="314075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" sz="17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75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5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+1+</m:t>
                        </m:r>
                        <m:f>
                          <m:fPr>
                            <m:ctrlPr>
                              <a:rPr lang="en-US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75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7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" sz="175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17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5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75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175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=1,2,3</m:t>
                        </m:r>
                      </m:e>
                    </m:nary>
                  </m:oMath>
                </a14:m>
                <a:r>
                  <a:rPr lang="en" sz="175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17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75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sz="175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BE253-2420-4B69-93C0-B5A3B84D9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33" y="1063083"/>
                <a:ext cx="8958147" cy="31074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99">
            <a:extLst>
              <a:ext uri="{FF2B5EF4-FFF2-40B4-BE49-F238E27FC236}">
                <a16:creationId xmlns:a16="http://schemas.microsoft.com/office/drawing/2014/main" id="{7801FD61-6C30-4B81-9C99-1CC75FD173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345" y="263912"/>
            <a:ext cx="7765322" cy="5538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Control Limits and Monitoring Statistics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346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1">
            <a:extLst>
              <a:ext uri="{FF2B5EF4-FFF2-40B4-BE49-F238E27FC236}">
                <a16:creationId xmlns:a16="http://schemas.microsoft.com/office/drawing/2014/main" id="{B929EB70-0601-4C49-B849-DDB467E3F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4560" y="0"/>
            <a:ext cx="50940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ECB30-C58C-4F55-AA6E-DFAE99687C2C}"/>
              </a:ext>
            </a:extLst>
          </p:cNvPr>
          <p:cNvSpPr txBox="1"/>
          <p:nvPr/>
        </p:nvSpPr>
        <p:spPr>
          <a:xfrm>
            <a:off x="7648833" y="4521883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  <p:extLst>
      <p:ext uri="{BB962C8B-B14F-4D97-AF65-F5344CB8AC3E}">
        <p14:creationId xmlns:p14="http://schemas.microsoft.com/office/powerpoint/2010/main" val="36569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F90B-D9D4-4DF0-8BCF-3940F8E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92" y="367991"/>
            <a:ext cx="8757425" cy="727838"/>
          </a:xfrm>
        </p:spPr>
        <p:txBody>
          <a:bodyPr>
            <a:normAutofit/>
          </a:bodyPr>
          <a:lstStyle/>
          <a:p>
            <a:r>
              <a:rPr lang="en-US" dirty="0"/>
              <a:t>Problems with PCA based Statistical Modeling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AF26A-43E0-46AC-89D0-865DA5990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93" y="1170171"/>
            <a:ext cx="8757425" cy="3751234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</a:t>
            </a:r>
            <a:r>
              <a:rPr lang="en-US" sz="2400" baseline="30000" dirty="0"/>
              <a:t>2</a:t>
            </a:r>
            <a:r>
              <a:rPr lang="en-US" sz="2400" dirty="0"/>
              <a:t> and Q Statistics cannot detect small anomalies</a:t>
            </a:r>
            <a:endParaRPr lang="en" sz="2400" dirty="0"/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Statistics largely depend on how many principal componets are kept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Need dectector that </a:t>
            </a:r>
            <a:r>
              <a:rPr lang="en-US" sz="2400" dirty="0"/>
              <a:t>has higher sensitivity and less dependent on PCs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82697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PCA based MCUSUM Anomaly Detection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200" y="1222673"/>
            <a:ext cx="7497602" cy="3346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E0647-F83B-4435-945C-67EA4E85F52B}"/>
              </a:ext>
            </a:extLst>
          </p:cNvPr>
          <p:cNvSpPr txBox="1"/>
          <p:nvPr/>
        </p:nvSpPr>
        <p:spPr>
          <a:xfrm>
            <a:off x="3682314" y="4569397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D1EB-CDA4-4942-BC69-5E12E03E4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" y="861608"/>
            <a:ext cx="8761399" cy="367990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Multivariate Cumulative Sum (MCUSUM) control chart</a:t>
            </a:r>
          </a:p>
          <a:p>
            <a:r>
              <a:rPr lang="en-US" sz="2000" dirty="0"/>
              <a:t>Used to monitor uncorrelated residuals obtained from PCA model</a:t>
            </a:r>
          </a:p>
          <a:p>
            <a:pPr lvl="1"/>
            <a:r>
              <a:rPr lang="en-US" sz="1850" dirty="0"/>
              <a:t>Normal operations = residuals close to zero</a:t>
            </a:r>
          </a:p>
          <a:p>
            <a:pPr lvl="1"/>
            <a:r>
              <a:rPr lang="en-US" sz="1850" dirty="0"/>
              <a:t>Abnormal operations = residuals that deviate from zero indicating a new condition that is different from normal operations</a:t>
            </a:r>
          </a:p>
          <a:p>
            <a:r>
              <a:rPr lang="en-US" sz="2000" dirty="0"/>
              <a:t>Detecting an anomaly is done almost the same as before except</a:t>
            </a:r>
          </a:p>
          <a:p>
            <a:pPr lvl="1"/>
            <a:r>
              <a:rPr lang="en-US" sz="1850" dirty="0"/>
              <a:t>Monitoring Statistic </a:t>
            </a:r>
            <a:r>
              <a:rPr lang="en-US" sz="1850" dirty="0">
                <a:sym typeface="Wingdings" panose="05000000000000000000" pitchFamily="2" charset="2"/>
              </a:rPr>
              <a:t> Decision Function C</a:t>
            </a:r>
            <a:r>
              <a:rPr lang="en-US" sz="1850" baseline="-25000" dirty="0">
                <a:sym typeface="Wingdings" panose="05000000000000000000" pitchFamily="2" charset="2"/>
              </a:rPr>
              <a:t>t</a:t>
            </a:r>
          </a:p>
          <a:p>
            <a:pPr lvl="1"/>
            <a:r>
              <a:rPr lang="en-US" sz="1850" dirty="0">
                <a:sym typeface="Wingdings" panose="05000000000000000000" pitchFamily="2" charset="2"/>
              </a:rPr>
              <a:t>Control Limits  H, where H is chosen to                                                                 provide a pre-defined in-control Average Run                                                              Length using simulation</a:t>
            </a:r>
            <a:endParaRPr lang="en-US" sz="1850" dirty="0"/>
          </a:p>
        </p:txBody>
      </p:sp>
      <p:sp>
        <p:nvSpPr>
          <p:cNvPr id="4" name="Shape 106">
            <a:extLst>
              <a:ext uri="{FF2B5EF4-FFF2-40B4-BE49-F238E27FC236}">
                <a16:creationId xmlns:a16="http://schemas.microsoft.com/office/drawing/2014/main" id="{02C7BCE1-F4F5-4A2F-9173-3F1A57FF99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706" y="147659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PCA based MCUSUM Anomaly Detection </a:t>
            </a:r>
          </a:p>
        </p:txBody>
      </p:sp>
      <p:pic>
        <p:nvPicPr>
          <p:cNvPr id="5" name="Shape 109" descr="Screen Shot 2017-11-07 at 2.40.06 PM.png">
            <a:extLst>
              <a:ext uri="{FF2B5EF4-FFF2-40B4-BE49-F238E27FC236}">
                <a16:creationId xmlns:a16="http://schemas.microsoft.com/office/drawing/2014/main" id="{08080B5F-3EE6-4878-A124-29485BDA5F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7901"/>
          <a:stretch/>
        </p:blipFill>
        <p:spPr>
          <a:xfrm>
            <a:off x="5449024" y="3190256"/>
            <a:ext cx="3501689" cy="17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D8CD04-5CA5-4A4C-B454-0FC73283F46B}"/>
              </a:ext>
            </a:extLst>
          </p:cNvPr>
          <p:cNvSpPr/>
          <p:nvPr/>
        </p:nvSpPr>
        <p:spPr>
          <a:xfrm>
            <a:off x="5449024" y="3206132"/>
            <a:ext cx="2691366" cy="475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265CC-E67E-4CF6-98DD-33A82740560A}"/>
              </a:ext>
            </a:extLst>
          </p:cNvPr>
          <p:cNvSpPr/>
          <p:nvPr/>
        </p:nvSpPr>
        <p:spPr>
          <a:xfrm>
            <a:off x="5449024" y="4007005"/>
            <a:ext cx="3449649" cy="936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D4E04-DCC5-4FAF-BD72-E7A70E53DC5A}"/>
              </a:ext>
            </a:extLst>
          </p:cNvPr>
          <p:cNvSpPr txBox="1"/>
          <p:nvPr/>
        </p:nvSpPr>
        <p:spPr>
          <a:xfrm>
            <a:off x="8125523" y="3229299"/>
            <a:ext cx="10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048E8-4CB0-4F30-9083-079A5B35CE65}"/>
              </a:ext>
            </a:extLst>
          </p:cNvPr>
          <p:cNvSpPr txBox="1"/>
          <p:nvPr/>
        </p:nvSpPr>
        <p:spPr>
          <a:xfrm>
            <a:off x="5939779" y="3673882"/>
            <a:ext cx="10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9D778A-4792-4511-9D48-FE6DC0F592B7}"/>
              </a:ext>
            </a:extLst>
          </p:cNvPr>
          <p:cNvCxnSpPr>
            <a:cxnSpLocks/>
          </p:cNvCxnSpPr>
          <p:nvPr/>
        </p:nvCxnSpPr>
        <p:spPr>
          <a:xfrm>
            <a:off x="6646127" y="3853587"/>
            <a:ext cx="3195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80E405-B9EC-4A88-ABF0-AFFE433B5F56}"/>
              </a:ext>
            </a:extLst>
          </p:cNvPr>
          <p:cNvCxnSpPr>
            <a:cxnSpLocks/>
          </p:cNvCxnSpPr>
          <p:nvPr/>
        </p:nvCxnSpPr>
        <p:spPr>
          <a:xfrm>
            <a:off x="6965692" y="3853587"/>
            <a:ext cx="0" cy="17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9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4A04-5B5B-4A1B-9C95-50100C8D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6869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A4E32-C726-4328-9F38-9F9C32A5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9795"/>
            <a:ext cx="8520600" cy="4163122"/>
          </a:xfrm>
        </p:spPr>
        <p:txBody>
          <a:bodyPr>
            <a:normAutofit/>
          </a:bodyPr>
          <a:lstStyle/>
          <a:p>
            <a:pPr marL="400050" indent="-285750">
              <a:lnSpc>
                <a:spcPct val="150000"/>
              </a:lnSpc>
              <a:spcAft>
                <a:spcPts val="0"/>
              </a:spcAft>
            </a:pPr>
            <a:r>
              <a:rPr lang="en-US" sz="2000" b="1" dirty="0"/>
              <a:t>Abrupt Anomaly</a:t>
            </a:r>
            <a:r>
              <a:rPr lang="en-US" sz="2000" dirty="0"/>
              <a:t>: Sudden increase in patient arrivals</a:t>
            </a:r>
          </a:p>
          <a:p>
            <a:pPr marL="682875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800" dirty="0"/>
              <a:t>Case 1A: Add </a:t>
            </a:r>
            <a:r>
              <a:rPr lang="en" sz="1800" b="1" dirty="0"/>
              <a:t>50%</a:t>
            </a:r>
            <a:r>
              <a:rPr lang="en" sz="1800" dirty="0"/>
              <a:t> of the total variation </a:t>
            </a:r>
            <a:r>
              <a:rPr lang="en-US" sz="1800" dirty="0"/>
              <a:t>in </a:t>
            </a:r>
            <a:r>
              <a:rPr lang="en" sz="1800" dirty="0"/>
              <a:t>X</a:t>
            </a:r>
            <a:r>
              <a:rPr lang="en" sz="1800" baseline="-25000" dirty="0"/>
              <a:t>1 </a:t>
            </a:r>
            <a:r>
              <a:rPr lang="en-US" sz="1800" dirty="0"/>
              <a:t>to</a:t>
            </a:r>
            <a:r>
              <a:rPr lang="en" sz="1800" dirty="0"/>
              <a:t> sample</a:t>
            </a:r>
            <a:r>
              <a:rPr lang="en-US" sz="1800" dirty="0"/>
              <a:t>s</a:t>
            </a:r>
            <a:r>
              <a:rPr lang="en" sz="1800" dirty="0"/>
              <a:t> 141 to 147 </a:t>
            </a:r>
            <a:r>
              <a:rPr lang="en-US" sz="1800" dirty="0"/>
              <a:t>in the testing set</a:t>
            </a:r>
          </a:p>
          <a:p>
            <a:pPr marL="682875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800" dirty="0"/>
              <a:t>Case 1B: Add </a:t>
            </a:r>
            <a:r>
              <a:rPr lang="en" sz="1800" b="1" dirty="0"/>
              <a:t>25%</a:t>
            </a:r>
            <a:r>
              <a:rPr lang="en" sz="1800" dirty="0"/>
              <a:t> of the total variation </a:t>
            </a:r>
            <a:r>
              <a:rPr lang="en-US" sz="1800" dirty="0"/>
              <a:t>in </a:t>
            </a:r>
            <a:r>
              <a:rPr lang="en" sz="1800" dirty="0"/>
              <a:t>X</a:t>
            </a:r>
            <a:r>
              <a:rPr lang="en" sz="1800" baseline="-25000" dirty="0"/>
              <a:t>1 </a:t>
            </a:r>
            <a:r>
              <a:rPr lang="en-US" sz="1800" dirty="0"/>
              <a:t>to</a:t>
            </a:r>
            <a:r>
              <a:rPr lang="en" sz="1800" dirty="0"/>
              <a:t> sample</a:t>
            </a:r>
            <a:r>
              <a:rPr lang="en-US" sz="1800" dirty="0"/>
              <a:t>s</a:t>
            </a:r>
            <a:r>
              <a:rPr lang="en" sz="1800" dirty="0"/>
              <a:t> 141 to 147 </a:t>
            </a:r>
            <a:r>
              <a:rPr lang="en-US" sz="1800" dirty="0"/>
              <a:t>in the testing set</a:t>
            </a:r>
          </a:p>
          <a:p>
            <a:pPr marL="682875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800" dirty="0"/>
              <a:t>Case Single-Data Strain: Add </a:t>
            </a:r>
            <a:r>
              <a:rPr lang="en" sz="1800" b="1" dirty="0"/>
              <a:t>25%</a:t>
            </a:r>
            <a:r>
              <a:rPr lang="en" sz="1800" dirty="0"/>
              <a:t> of the total variation </a:t>
            </a:r>
            <a:r>
              <a:rPr lang="en-US" sz="1800" dirty="0"/>
              <a:t>in </a:t>
            </a:r>
            <a:r>
              <a:rPr lang="en" sz="1800" dirty="0"/>
              <a:t>X</a:t>
            </a:r>
            <a:r>
              <a:rPr lang="en" sz="1800" baseline="-25000" dirty="0"/>
              <a:t>1 </a:t>
            </a:r>
            <a:r>
              <a:rPr lang="en-US" sz="1800" dirty="0"/>
              <a:t>to</a:t>
            </a:r>
            <a:r>
              <a:rPr lang="en" sz="1800" dirty="0"/>
              <a:t> sample 147</a:t>
            </a:r>
          </a:p>
          <a:p>
            <a:pPr marL="400050" indent="-285750">
              <a:lnSpc>
                <a:spcPct val="150000"/>
              </a:lnSpc>
              <a:spcAft>
                <a:spcPts val="0"/>
              </a:spcAft>
            </a:pPr>
            <a:r>
              <a:rPr lang="en" sz="2000" b="1" dirty="0"/>
              <a:t>Gradual Anomaly</a:t>
            </a:r>
            <a:r>
              <a:rPr lang="en" sz="2000" dirty="0"/>
              <a:t>: </a:t>
            </a:r>
            <a:r>
              <a:rPr lang="en-US" sz="2000" dirty="0"/>
              <a:t>A slow increase in patient arrivals </a:t>
            </a:r>
          </a:p>
          <a:p>
            <a:pPr marL="682875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800" dirty="0"/>
              <a:t>Case B: a </a:t>
            </a:r>
            <a:r>
              <a:rPr lang="en" sz="1800" dirty="0"/>
              <a:t>slow gradual anomaly with slope = 0.1 </a:t>
            </a:r>
            <a:r>
              <a:rPr lang="en-US" sz="1800" dirty="0"/>
              <a:t>is added to </a:t>
            </a:r>
            <a:r>
              <a:rPr lang="en" sz="1800" dirty="0"/>
              <a:t>X</a:t>
            </a:r>
            <a:r>
              <a:rPr lang="en" sz="1800" baseline="-25000" dirty="0"/>
              <a:t>1</a:t>
            </a:r>
            <a:endParaRPr lang="en" sz="1800" dirty="0"/>
          </a:p>
          <a:p>
            <a:pPr marL="682875" lvl="1" indent="-285750">
              <a:spcAft>
                <a:spcPts val="0"/>
              </a:spcAft>
            </a:pPr>
            <a:endParaRPr lang="en-US" sz="1650" dirty="0"/>
          </a:p>
          <a:p>
            <a:pPr marL="682875" lvl="1" indent="-285750">
              <a:spcAft>
                <a:spcPts val="0"/>
              </a:spcAft>
            </a:pPr>
            <a:endParaRPr lang="en" sz="1650" dirty="0"/>
          </a:p>
        </p:txBody>
      </p:sp>
    </p:spTree>
    <p:extLst>
      <p:ext uri="{BB962C8B-B14F-4D97-AF65-F5344CB8AC3E}">
        <p14:creationId xmlns:p14="http://schemas.microsoft.com/office/powerpoint/2010/main" val="272383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800" y="3479891"/>
            <a:ext cx="6560424" cy="166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800" y="1755896"/>
            <a:ext cx="6560424" cy="163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800" y="0"/>
            <a:ext cx="6560424" cy="1671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86875" y="253625"/>
            <a:ext cx="1174800" cy="6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Case A1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316C4-CE27-4F3D-B682-9A468FA319E3}"/>
              </a:ext>
            </a:extLst>
          </p:cNvPr>
          <p:cNvSpPr txBox="1"/>
          <p:nvPr/>
        </p:nvSpPr>
        <p:spPr>
          <a:xfrm>
            <a:off x="7760044" y="4497169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13259" b="6036"/>
          <a:stretch/>
        </p:blipFill>
        <p:spPr>
          <a:xfrm>
            <a:off x="1370900" y="1705816"/>
            <a:ext cx="6504402" cy="160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t="9461" r="2865"/>
          <a:stretch/>
        </p:blipFill>
        <p:spPr>
          <a:xfrm>
            <a:off x="1370900" y="3397800"/>
            <a:ext cx="6504402" cy="17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l="2356" t="15761" r="4115"/>
          <a:stretch/>
        </p:blipFill>
        <p:spPr>
          <a:xfrm>
            <a:off x="1370900" y="-16323"/>
            <a:ext cx="6504404" cy="16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86875" y="253625"/>
            <a:ext cx="1184100" cy="6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Case A2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26918-C3D5-4D16-8BB9-5A8370044023}"/>
              </a:ext>
            </a:extLst>
          </p:cNvPr>
          <p:cNvSpPr txBox="1"/>
          <p:nvPr/>
        </p:nvSpPr>
        <p:spPr>
          <a:xfrm>
            <a:off x="7760044" y="4509526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753" y="49492"/>
            <a:ext cx="6108374" cy="16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1753" y="1739530"/>
            <a:ext cx="6108374" cy="165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1752" y="3468991"/>
            <a:ext cx="6108375" cy="167450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86875" y="253625"/>
            <a:ext cx="1519500" cy="6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Single-data strain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E196D-4889-4FAA-ACCE-47F5380D41B7}"/>
              </a:ext>
            </a:extLst>
          </p:cNvPr>
          <p:cNvSpPr txBox="1"/>
          <p:nvPr/>
        </p:nvSpPr>
        <p:spPr>
          <a:xfrm>
            <a:off x="7648833" y="4497169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References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[1] Harrou, F., Kadri, F., Chaabane, S., Tahon, C., Sun, Y. (2015). Improved principal component analysis for anomaly detection: Application to an emergency department. </a:t>
            </a:r>
            <a:r>
              <a:rPr lang="en" sz="1800" i="1" dirty="0"/>
              <a:t>Computers and Industrial Engineering, 88, </a:t>
            </a:r>
            <a:r>
              <a:rPr lang="en" sz="1800" dirty="0"/>
              <a:t>63-77.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[2] </a:t>
            </a:r>
            <a:r>
              <a:rPr lang="en-US" sz="1800" dirty="0"/>
              <a:t>Ruiz, C. Class Lecture, Topic: “Anomaly Detection.” CS548, Worcester Polytechnic Institute, Worcester, MA, Nov, 9, 2017.</a:t>
            </a:r>
            <a:endParaRPr lang="en" sz="1800" dirty="0"/>
          </a:p>
          <a:p>
            <a:pPr lvl="0">
              <a:buClr>
                <a:schemeClr val="dk1"/>
              </a:buClr>
              <a:buSzPct val="61111"/>
              <a:buNone/>
            </a:pPr>
            <a:r>
              <a:rPr lang="en" sz="1800" dirty="0"/>
              <a:t>[3] Hines, J., Penha, R. (2001). </a:t>
            </a:r>
            <a:r>
              <a:rPr lang="en-US" sz="1800" dirty="0"/>
              <a:t>Using Principal Component Analysis Modeling to Monitor Temperature Sensors in a Nuclear Research Reactor. </a:t>
            </a:r>
            <a:endParaRPr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17" y="0"/>
            <a:ext cx="6177251" cy="16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0617" y="1726928"/>
            <a:ext cx="6177250" cy="168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t="10418"/>
          <a:stretch/>
        </p:blipFill>
        <p:spPr>
          <a:xfrm>
            <a:off x="1460617" y="3517925"/>
            <a:ext cx="6177250" cy="16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186875" y="253625"/>
            <a:ext cx="1058700" cy="6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Case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F5FB3-6608-4CB0-BFD8-8EDE9AC87D3E}"/>
              </a:ext>
            </a:extLst>
          </p:cNvPr>
          <p:cNvSpPr txBox="1"/>
          <p:nvPr/>
        </p:nvSpPr>
        <p:spPr>
          <a:xfrm>
            <a:off x="7637867" y="4497169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Conclusion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Detection of abnormal demand for patient care is beneficial for reactive control of strain situations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Knowing when abnormalities take place can: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800" dirty="0"/>
              <a:t>Help managers be proactive in preparing for them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800" dirty="0"/>
              <a:t>Determine when and why abnormalities occur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</a:pPr>
            <a:r>
              <a:rPr lang="en" sz="1800" dirty="0"/>
              <a:t>Help managers act quickly in the occurrence of a strain situation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08EB-23DD-470F-BADA-5910830F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740" y="1512848"/>
            <a:ext cx="4674674" cy="1832517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3221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Data set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64322"/>
            <a:ext cx="8520600" cy="3831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</a:pPr>
            <a:r>
              <a:rPr lang="en" sz="2000" b="1" dirty="0"/>
              <a:t>From:</a:t>
            </a:r>
            <a:r>
              <a:rPr lang="en" sz="2000" dirty="0"/>
              <a:t> Pediatric Emergency Department (PED) in Lille Regional Hospital, France.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 sz="2000" b="1" dirty="0"/>
              <a:t>Attributes:</a:t>
            </a:r>
            <a:r>
              <a:rPr lang="en" sz="2000" dirty="0"/>
              <a:t> 10 time-series variables in terms of daily number of patients</a:t>
            </a:r>
          </a:p>
          <a:p>
            <a:pPr marL="740025" lvl="1" indent="-342900">
              <a:spcAft>
                <a:spcPts val="0"/>
              </a:spcAft>
            </a:pPr>
            <a:r>
              <a:rPr lang="en" sz="1850" dirty="0"/>
              <a:t>A high degree of </a:t>
            </a:r>
            <a:r>
              <a:rPr lang="en" sz="1850" u="sng" dirty="0"/>
              <a:t>cross correlation</a:t>
            </a:r>
            <a:r>
              <a:rPr lang="en" sz="1850" dirty="0"/>
              <a:t> among the variables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</a:pPr>
            <a:r>
              <a:rPr lang="en" sz="2000" b="1" dirty="0"/>
              <a:t>Dates: </a:t>
            </a:r>
            <a:r>
              <a:rPr lang="en" sz="2000" dirty="0"/>
              <a:t>Daily time from January to December </a:t>
            </a:r>
          </a:p>
          <a:p>
            <a:pPr marL="740025" lvl="1" indent="-342900">
              <a:spcAft>
                <a:spcPts val="0"/>
              </a:spcAft>
            </a:pPr>
            <a:r>
              <a:rPr lang="en" sz="1850" dirty="0"/>
              <a:t>2011 data for training</a:t>
            </a:r>
          </a:p>
          <a:p>
            <a:pPr marL="740025" lvl="1" indent="-342900">
              <a:spcAft>
                <a:spcPts val="0"/>
              </a:spcAft>
            </a:pPr>
            <a:r>
              <a:rPr lang="en" sz="1850" dirty="0"/>
              <a:t>2012 data for testing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</a:pPr>
            <a:r>
              <a:rPr lang="en" sz="2000" b="1" dirty="0"/>
              <a:t>Data matrix:</a:t>
            </a:r>
            <a:r>
              <a:rPr lang="en" sz="2000" dirty="0"/>
              <a:t> 362</a:t>
            </a:r>
            <a:r>
              <a:rPr lang="en-US" sz="2000" dirty="0"/>
              <a:t> rows</a:t>
            </a:r>
            <a:r>
              <a:rPr lang="en" sz="2000" dirty="0"/>
              <a:t> ×10 </a:t>
            </a:r>
            <a:r>
              <a:rPr lang="en-US" sz="2000" dirty="0"/>
              <a:t>columns</a:t>
            </a: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390FB-5106-462D-B009-8BD7D174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925" y="133814"/>
            <a:ext cx="8520600" cy="46537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Arrival Number (X</a:t>
            </a:r>
            <a:r>
              <a:rPr lang="en-US" sz="1800" baseline="-25000" dirty="0"/>
              <a:t>1</a:t>
            </a:r>
            <a:r>
              <a:rPr lang="en-US" sz="1800" dirty="0"/>
              <a:t>): Daily number of patient arrivals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Arrival means (X</a:t>
            </a:r>
            <a:r>
              <a:rPr lang="en-US" sz="1800" baseline="-25000" dirty="0"/>
              <a:t>2</a:t>
            </a:r>
            <a:r>
              <a:rPr lang="en-US" sz="1800" dirty="0"/>
              <a:t>): Daily number of patient arrivals not by emergency vehicle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CCMU1(X</a:t>
            </a:r>
            <a:r>
              <a:rPr lang="en-US" sz="1800" baseline="-25000" dirty="0"/>
              <a:t>3</a:t>
            </a:r>
            <a:r>
              <a:rPr lang="en-US" sz="1800" dirty="0"/>
              <a:t>): Daily number of non-urgent patient arrivals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CCMU2 (X</a:t>
            </a:r>
            <a:r>
              <a:rPr lang="en-US" sz="1800" baseline="-25000" dirty="0"/>
              <a:t>4</a:t>
            </a:r>
            <a:r>
              <a:rPr lang="en-US" sz="1800" dirty="0"/>
              <a:t>): Daily number of patient arrivals with a stable prognosis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GEMSA2 (X</a:t>
            </a:r>
            <a:r>
              <a:rPr lang="en-US" sz="1800" baseline="-25000" dirty="0"/>
              <a:t>5</a:t>
            </a:r>
            <a:r>
              <a:rPr lang="en-US" sz="1800" dirty="0"/>
              <a:t>): Daily number of unexpected patients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Radiology (X</a:t>
            </a:r>
            <a:r>
              <a:rPr lang="en-US" sz="1800" baseline="-25000" dirty="0"/>
              <a:t>6</a:t>
            </a:r>
            <a:r>
              <a:rPr lang="en-US" sz="1800" dirty="0"/>
              <a:t>): Daily number of patient arrivals for radiology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Scanner (X</a:t>
            </a:r>
            <a:r>
              <a:rPr lang="en-US" sz="1800" baseline="-25000" dirty="0"/>
              <a:t>7</a:t>
            </a:r>
            <a:r>
              <a:rPr lang="en-US" sz="1800" dirty="0"/>
              <a:t>): Daily number of patient arrivals for scanner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Echography (X</a:t>
            </a:r>
            <a:r>
              <a:rPr lang="en-US" sz="1800" baseline="-25000" dirty="0"/>
              <a:t>8</a:t>
            </a:r>
            <a:r>
              <a:rPr lang="en-US" sz="1800" dirty="0"/>
              <a:t>): Daily number of patient arrivals for echography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Biology (X</a:t>
            </a:r>
            <a:r>
              <a:rPr lang="en-US" sz="1800" baseline="-25000" dirty="0"/>
              <a:t>9</a:t>
            </a:r>
            <a:r>
              <a:rPr lang="en-US" sz="1800" dirty="0"/>
              <a:t>): Daily number of patient arrivals for biology (labs)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Discharge-home (X</a:t>
            </a:r>
            <a:r>
              <a:rPr lang="en-US" sz="1800" baseline="-25000" dirty="0"/>
              <a:t>10</a:t>
            </a:r>
            <a:r>
              <a:rPr lang="en-US" sz="1800" dirty="0"/>
              <a:t>): Daily number of patient discharged (sent home)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713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Introduction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Issue: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-US" sz="1850" dirty="0"/>
              <a:t>From the National Academies for Science, Engineering and Medicine: </a:t>
            </a:r>
            <a:r>
              <a:rPr lang="en" sz="1850" dirty="0"/>
              <a:t>Between 1993 and 2003: </a:t>
            </a:r>
            <a:r>
              <a:rPr lang="en-US" sz="1850" dirty="0"/>
              <a:t>In the U.S. </a:t>
            </a:r>
            <a:r>
              <a:rPr lang="en" sz="1850" dirty="0"/>
              <a:t>patients increased by 26%, while E</a:t>
            </a:r>
            <a:r>
              <a:rPr lang="en-US" sz="1850" dirty="0"/>
              <a:t>emergency </a:t>
            </a:r>
            <a:r>
              <a:rPr lang="en" sz="1850" dirty="0"/>
              <a:t>D</a:t>
            </a:r>
            <a:r>
              <a:rPr lang="en-US" sz="1850" dirty="0"/>
              <a:t>departments (EDs)</a:t>
            </a:r>
            <a:r>
              <a:rPr lang="en" sz="1850" dirty="0"/>
              <a:t> decreased by 9%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 sz="1850" dirty="0"/>
              <a:t>Patient influx </a:t>
            </a:r>
            <a:r>
              <a:rPr lang="en-US" sz="1850" dirty="0"/>
              <a:t>to EDs </a:t>
            </a:r>
            <a:r>
              <a:rPr lang="en" sz="1850" dirty="0"/>
              <a:t>generates </a:t>
            </a:r>
            <a:r>
              <a:rPr lang="en" sz="1850" u="sng" dirty="0"/>
              <a:t>strain situations</a:t>
            </a:r>
            <a:r>
              <a:rPr lang="en" sz="1850" dirty="0"/>
              <a:t> that affect building safety and reliability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Solution: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 sz="1850" u="sng" dirty="0"/>
              <a:t>Detecting abnormal demands</a:t>
            </a:r>
            <a:r>
              <a:rPr lang="en" sz="1850" dirty="0"/>
              <a:t> on EDs will improve the management of patients and medical resources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</a:pPr>
            <a:r>
              <a:rPr lang="en" sz="1850" dirty="0"/>
              <a:t>Technique: Anomaly Detection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997500" y="3688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1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/>
              <a:t>Actual number of arrivals per month from January 2011 to December 2011.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		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title" idx="4294967295"/>
          </p:nvPr>
        </p:nvSpPr>
        <p:spPr>
          <a:xfrm>
            <a:off x="275062" y="4771"/>
            <a:ext cx="3129776" cy="5730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+mn-lt"/>
              </a:rPr>
              <a:t>Monthly PED arrivals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title" idx="4294967295"/>
          </p:nvPr>
        </p:nvSpPr>
        <p:spPr>
          <a:xfrm>
            <a:off x="473617" y="2470991"/>
            <a:ext cx="2596685" cy="5730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" sz="2000" dirty="0">
                <a:solidFill>
                  <a:schemeClr val="tx1"/>
                </a:solidFill>
                <a:latin typeface="+mn-lt"/>
              </a:rPr>
              <a:t>aily PED arrivals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70" y="2907023"/>
            <a:ext cx="7038812" cy="223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70" y="440803"/>
            <a:ext cx="7038812" cy="20301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351BD-0B46-438B-B552-D87303633E10}"/>
              </a:ext>
            </a:extLst>
          </p:cNvPr>
          <p:cNvSpPr txBox="1"/>
          <p:nvPr/>
        </p:nvSpPr>
        <p:spPr>
          <a:xfrm>
            <a:off x="7648833" y="4354349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AE66-75DB-4842-BB7F-8F79C3B6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958"/>
            <a:ext cx="9144000" cy="727838"/>
          </a:xfrm>
        </p:spPr>
        <p:txBody>
          <a:bodyPr>
            <a:normAutofit/>
          </a:bodyPr>
          <a:lstStyle/>
          <a:p>
            <a:r>
              <a:rPr lang="en-US" dirty="0"/>
              <a:t>Anomaly Detection: PCA based 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B123-2BB1-4A47-88F4-614CEEB1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844796"/>
            <a:ext cx="8802624" cy="3844163"/>
          </a:xfrm>
        </p:spPr>
        <p:txBody>
          <a:bodyPr>
            <a:normAutofit/>
          </a:bodyPr>
          <a:lstStyle/>
          <a:p>
            <a:r>
              <a:rPr lang="en-US" sz="2000" dirty="0"/>
              <a:t>Build a profile of “normal behavior”</a:t>
            </a:r>
          </a:p>
          <a:p>
            <a:pPr lvl="1"/>
            <a:r>
              <a:rPr lang="en-US" sz="1850" dirty="0"/>
              <a:t>Use a training set of “normal” operations containing no anomalies </a:t>
            </a:r>
          </a:p>
          <a:p>
            <a:pPr lvl="1"/>
            <a:r>
              <a:rPr lang="en-US" sz="1850" dirty="0"/>
              <a:t>Scale training set to have a zero mean and unit variance</a:t>
            </a:r>
          </a:p>
          <a:p>
            <a:pPr lvl="1"/>
            <a:r>
              <a:rPr lang="en-US" sz="1850" dirty="0"/>
              <a:t>Build a PCA model using training set</a:t>
            </a:r>
          </a:p>
          <a:p>
            <a:pPr lvl="1"/>
            <a:r>
              <a:rPr lang="en-US" sz="1850" dirty="0"/>
              <a:t>Compute control limits for normal operations</a:t>
            </a:r>
          </a:p>
          <a:p>
            <a:r>
              <a:rPr lang="en-US" sz="2000" dirty="0"/>
              <a:t>Use “normal” profile to detect anomalies</a:t>
            </a:r>
          </a:p>
          <a:p>
            <a:pPr lvl="1"/>
            <a:r>
              <a:rPr lang="en-US" sz="1850" dirty="0"/>
              <a:t>Scale new point with mean and standard deviation from training set</a:t>
            </a:r>
          </a:p>
          <a:p>
            <a:pPr lvl="1"/>
            <a:r>
              <a:rPr lang="en-US" sz="1850" dirty="0"/>
              <a:t>For new point, calculate residuals using PCA model</a:t>
            </a:r>
          </a:p>
          <a:p>
            <a:pPr lvl="1"/>
            <a:r>
              <a:rPr lang="en-US" sz="1850" dirty="0"/>
              <a:t>Compute monitoring statistic for new point</a:t>
            </a:r>
          </a:p>
          <a:p>
            <a:pPr lvl="1"/>
            <a:endParaRPr lang="en-US" sz="18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1F550-3018-47A3-BD99-D6A1384C6EB4}"/>
              </a:ext>
            </a:extLst>
          </p:cNvPr>
          <p:cNvSpPr txBox="1"/>
          <p:nvPr/>
        </p:nvSpPr>
        <p:spPr>
          <a:xfrm>
            <a:off x="3296093" y="4731490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AEEF8"/>
                </a:solidFill>
              </a:rPr>
              <a:t>Verbage taken from [2]</a:t>
            </a:r>
          </a:p>
        </p:txBody>
      </p:sp>
    </p:spTree>
    <p:extLst>
      <p:ext uri="{BB962C8B-B14F-4D97-AF65-F5344CB8AC3E}">
        <p14:creationId xmlns:p14="http://schemas.microsoft.com/office/powerpoint/2010/main" val="71160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952-7AAC-4FC8-A89D-D3373934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27838"/>
          </a:xfrm>
        </p:spPr>
        <p:txBody>
          <a:bodyPr>
            <a:normAutofit/>
          </a:bodyPr>
          <a:lstStyle/>
          <a:p>
            <a:r>
              <a:rPr lang="en-US" dirty="0"/>
              <a:t>Anomaly Detection: PCA based Statistical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C439A3-DD07-47E5-A5BA-4C9BEF2009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1299337"/>
                <a:ext cx="8827008" cy="30440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Definition of Outlier: An outlier is a time period that has an abnormal amount of patient arrivals</a:t>
                </a:r>
              </a:p>
              <a:p>
                <a:r>
                  <a:rPr lang="en-US" sz="2000" dirty="0"/>
                  <a:t>Anomaly score function: A data instance’s monitoring statistic is greater than the control limits of normal operations </a:t>
                </a:r>
              </a:p>
              <a:p>
                <a:r>
                  <a:rPr lang="en-US" sz="2000" dirty="0"/>
                  <a:t>How does the approach work?</a:t>
                </a:r>
              </a:p>
              <a:p>
                <a:pPr lvl="1"/>
                <a:r>
                  <a:rPr lang="en-US" sz="1850" dirty="0"/>
                  <a:t>Calculate control limits for normal operations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5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5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18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5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5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850" dirty="0"/>
                  <a:t>)</a:t>
                </a:r>
              </a:p>
              <a:p>
                <a:pPr lvl="1"/>
                <a:r>
                  <a:rPr lang="en-US" sz="1850" dirty="0"/>
                  <a:t>Calculate monitoring statistic for new point (T</a:t>
                </a:r>
                <a:r>
                  <a:rPr lang="en-US" sz="1850" baseline="30000" dirty="0"/>
                  <a:t>2</a:t>
                </a:r>
                <a:r>
                  <a:rPr lang="en-US" sz="1850" dirty="0"/>
                  <a:t> or Q)</a:t>
                </a:r>
              </a:p>
              <a:p>
                <a:pPr lvl="1"/>
                <a:r>
                  <a:rPr lang="en-US" sz="1850" dirty="0"/>
                  <a:t>If T</a:t>
                </a:r>
                <a:r>
                  <a:rPr lang="en-US" sz="1850" baseline="30000" dirty="0"/>
                  <a:t>2</a:t>
                </a:r>
                <a:r>
                  <a:rPr lang="en-US" sz="1850" dirty="0"/>
                  <a:t>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5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18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50" dirty="0"/>
                  <a:t> or Q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850" dirty="0"/>
                  <a:t> then an anomaly is declared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C439A3-DD07-47E5-A5BA-4C9BEF2009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299337"/>
                <a:ext cx="8827008" cy="30440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E65D038-3FDD-4B3E-8FEB-BCE78242428D}"/>
              </a:ext>
            </a:extLst>
          </p:cNvPr>
          <p:cNvSpPr txBox="1"/>
          <p:nvPr/>
        </p:nvSpPr>
        <p:spPr>
          <a:xfrm>
            <a:off x="3296093" y="4731490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AEEF8"/>
                </a:solidFill>
              </a:rPr>
              <a:t>Verbage taken from [2]</a:t>
            </a:r>
          </a:p>
        </p:txBody>
      </p:sp>
    </p:spTree>
    <p:extLst>
      <p:ext uri="{BB962C8B-B14F-4D97-AF65-F5344CB8AC3E}">
        <p14:creationId xmlns:p14="http://schemas.microsoft.com/office/powerpoint/2010/main" val="36305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PCA based statistical monitoring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</a:pPr>
            <a:r>
              <a:rPr lang="en" sz="2000" dirty="0"/>
              <a:t>Raw data matrix X</a:t>
            </a:r>
          </a:p>
          <a:p>
            <a:pPr marL="457200" lvl="0" indent="-342900">
              <a:spcBef>
                <a:spcPts val="0"/>
              </a:spcBef>
            </a:pPr>
            <a:r>
              <a:rPr lang="en" sz="2000" dirty="0"/>
              <a:t>Decompose of X into a process subspace and a residual subspace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70" y="1979730"/>
            <a:ext cx="4131625" cy="30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19A4B-74D0-4A4D-98EA-C12DB9011FAB}"/>
              </a:ext>
            </a:extLst>
          </p:cNvPr>
          <p:cNvSpPr txBox="1"/>
          <p:nvPr/>
        </p:nvSpPr>
        <p:spPr>
          <a:xfrm>
            <a:off x="7648833" y="4476047"/>
            <a:ext cx="149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EEF8"/>
                </a:solidFill>
              </a:rPr>
              <a:t>Taken from [1]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C9DCD-B6D3-45D4-BF48-778C5DD1E81C}"/>
                  </a:ext>
                </a:extLst>
              </p:cNvPr>
              <p:cNvSpPr txBox="1"/>
              <p:nvPr/>
            </p:nvSpPr>
            <p:spPr>
              <a:xfrm>
                <a:off x="4443324" y="2400869"/>
                <a:ext cx="4700675" cy="101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CC9DCD-B6D3-45D4-BF48-778C5DD1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24" y="2400869"/>
                <a:ext cx="4700675" cy="1017971"/>
              </a:xfrm>
              <a:prstGeom prst="rect">
                <a:avLst/>
              </a:prstGeom>
              <a:blipFill>
                <a:blip r:embed="rId4"/>
                <a:stretch>
                  <a:fillRect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1923E9A2-E846-43BF-93E8-072FD18C1DCB}"/>
              </a:ext>
            </a:extLst>
          </p:cNvPr>
          <p:cNvSpPr/>
          <p:nvPr/>
        </p:nvSpPr>
        <p:spPr>
          <a:xfrm rot="5400000">
            <a:off x="5330282" y="2349192"/>
            <a:ext cx="148683" cy="39401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EA0B990-D5C0-44CE-B924-F50C4556402F}"/>
              </a:ext>
            </a:extLst>
          </p:cNvPr>
          <p:cNvSpPr/>
          <p:nvPr/>
        </p:nvSpPr>
        <p:spPr>
          <a:xfrm rot="5400000">
            <a:off x="5892712" y="2276004"/>
            <a:ext cx="148684" cy="540391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C1485EC-6388-45C1-830D-3238315A0A54}"/>
              </a:ext>
            </a:extLst>
          </p:cNvPr>
          <p:cNvSpPr/>
          <p:nvPr/>
        </p:nvSpPr>
        <p:spPr>
          <a:xfrm rot="16200000">
            <a:off x="5324003" y="3180733"/>
            <a:ext cx="148682" cy="59703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F91CC7B-E515-47DA-84EF-0C9630C8B2D7}"/>
              </a:ext>
            </a:extLst>
          </p:cNvPr>
          <p:cNvSpPr/>
          <p:nvPr/>
        </p:nvSpPr>
        <p:spPr>
          <a:xfrm rot="16200000">
            <a:off x="6693357" y="2857405"/>
            <a:ext cx="152904" cy="123946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9C86E-7A30-42F4-8207-57F56BC0F01D}"/>
              </a:ext>
            </a:extLst>
          </p:cNvPr>
          <p:cNvSpPr txBox="1"/>
          <p:nvPr/>
        </p:nvSpPr>
        <p:spPr>
          <a:xfrm>
            <a:off x="5251608" y="2139369"/>
            <a:ext cx="3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A742D-12C2-4D39-A13C-BBDF5265D56C}"/>
              </a:ext>
            </a:extLst>
          </p:cNvPr>
          <p:cNvSpPr txBox="1"/>
          <p:nvPr/>
        </p:nvSpPr>
        <p:spPr>
          <a:xfrm>
            <a:off x="5801458" y="2102523"/>
            <a:ext cx="4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B4D011-5AE9-45E9-83E7-F708659EA44F}"/>
                  </a:ext>
                </a:extLst>
              </p:cNvPr>
              <p:cNvSpPr txBox="1"/>
              <p:nvPr/>
            </p:nvSpPr>
            <p:spPr>
              <a:xfrm>
                <a:off x="5224173" y="3532520"/>
                <a:ext cx="394011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B4D011-5AE9-45E9-83E7-F708659E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73" y="3532520"/>
                <a:ext cx="394011" cy="376770"/>
              </a:xfrm>
              <a:prstGeom prst="rect">
                <a:avLst/>
              </a:prstGeom>
              <a:blipFill>
                <a:blip r:embed="rId5"/>
                <a:stretch>
                  <a:fillRect t="-1613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367314E-6A93-4EB7-8AD2-095182BF38AF}"/>
              </a:ext>
            </a:extLst>
          </p:cNvPr>
          <p:cNvSpPr txBox="1"/>
          <p:nvPr/>
        </p:nvSpPr>
        <p:spPr>
          <a:xfrm>
            <a:off x="6577177" y="3521317"/>
            <a:ext cx="3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380</TotalTime>
  <Words>1082</Words>
  <Application>Microsoft Office PowerPoint</Application>
  <PresentationFormat>On-screen Show (16:9)</PresentationFormat>
  <Paragraphs>130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Wingdings</vt:lpstr>
      <vt:lpstr>Wingdings 2</vt:lpstr>
      <vt:lpstr>Times New Roman</vt:lpstr>
      <vt:lpstr>Calisto MT</vt:lpstr>
      <vt:lpstr>Proxima Nova</vt:lpstr>
      <vt:lpstr>Cambria Math</vt:lpstr>
      <vt:lpstr>Trebuchet MS</vt:lpstr>
      <vt:lpstr>Arial</vt:lpstr>
      <vt:lpstr>Calibri</vt:lpstr>
      <vt:lpstr>Slate</vt:lpstr>
      <vt:lpstr>CS548 Fall 2017 Anomaly Detection</vt:lpstr>
      <vt:lpstr>References   </vt:lpstr>
      <vt:lpstr>Data set</vt:lpstr>
      <vt:lpstr>PowerPoint Presentation</vt:lpstr>
      <vt:lpstr>Introduction</vt:lpstr>
      <vt:lpstr>               Actual number of arrivals per month from January 2011 to December 2011.                   </vt:lpstr>
      <vt:lpstr>Anomaly Detection: PCA based Statistical Modeling</vt:lpstr>
      <vt:lpstr>Anomaly Detection: PCA based Statistical Modeling</vt:lpstr>
      <vt:lpstr>PCA based statistical monitoring </vt:lpstr>
      <vt:lpstr>Control Limits and Monitoring Statistics</vt:lpstr>
      <vt:lpstr>Control Limits and Monitoring Statistics</vt:lpstr>
      <vt:lpstr>PowerPoint Presentation</vt:lpstr>
      <vt:lpstr>Problems with PCA based Statistical Modeling  </vt:lpstr>
      <vt:lpstr>PCA based MCUSUM Anomaly Detection  </vt:lpstr>
      <vt:lpstr>PCA based MCUSUM Anomaly Detection </vt:lpstr>
      <vt:lpstr>Experiments</vt:lpstr>
      <vt:lpstr>PowerPoint Presentation</vt:lpstr>
      <vt:lpstr>PowerPoint Presentation</vt:lpstr>
      <vt:lpstr>PowerPoint Presentation</vt:lpstr>
      <vt:lpstr>PowerPoint Presentation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Fall 2017 Anomaly Detection</dc:title>
  <cp:lastModifiedBy>Weber, Emily Catherine</cp:lastModifiedBy>
  <cp:revision>33</cp:revision>
  <dcterms:modified xsi:type="dcterms:W3CDTF">2017-11-11T20:31:50Z</dcterms:modified>
</cp:coreProperties>
</file>