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9" r:id="rId4"/>
    <p:sldId id="270" r:id="rId5"/>
    <p:sldId id="275" r:id="rId6"/>
    <p:sldId id="277" r:id="rId7"/>
    <p:sldId id="271" r:id="rId8"/>
    <p:sldId id="272" r:id="rId9"/>
    <p:sldId id="273" r:id="rId10"/>
    <p:sldId id="278" r:id="rId11"/>
    <p:sldId id="274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A"/>
    <a:srgbClr val="FFFFF9"/>
    <a:srgbClr val="FFF2EA"/>
    <a:srgbClr val="FFDDEE"/>
    <a:srgbClr val="FFFDF2"/>
    <a:srgbClr val="FFF7E2"/>
    <a:srgbClr val="FFC7DD"/>
    <a:srgbClr val="FFF4DE"/>
    <a:srgbClr val="FFFFDD"/>
    <a:srgbClr val="64A8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93" autoAdjust="0"/>
    <p:restoredTop sz="99452" autoAdjust="0"/>
  </p:normalViewPr>
  <p:slideViewPr>
    <p:cSldViewPr snapToGrid="0" snapToObjects="1">
      <p:cViewPr varScale="1">
        <p:scale>
          <a:sx n="96" d="100"/>
          <a:sy n="96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7792" y="456907"/>
            <a:ext cx="8580843" cy="13388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rgbClr val="FFFFFF"/>
                </a:solidFill>
              </a:rPr>
              <a:t>CS548 Fall 2017 </a:t>
            </a:r>
            <a:r>
              <a:rPr lang="en-US" sz="3600" b="1" dirty="0" smtClean="0">
                <a:solidFill>
                  <a:srgbClr val="FFFFFF"/>
                </a:solidFill>
              </a:rPr>
              <a:t>Association Rule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Showcase by </a:t>
            </a:r>
            <a:r>
              <a:rPr lang="en-US" sz="2000" b="1" dirty="0" err="1">
                <a:solidFill>
                  <a:srgbClr val="FFFFFF"/>
                </a:solidFill>
              </a:rPr>
              <a:t>Jidapa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 err="1">
                <a:solidFill>
                  <a:srgbClr val="FFFFFF"/>
                </a:solidFill>
              </a:rPr>
              <a:t>Thadajarassiri</a:t>
            </a:r>
            <a:r>
              <a:rPr lang="en-US" sz="2000" b="1" dirty="0">
                <a:solidFill>
                  <a:srgbClr val="FFFFFF"/>
                </a:solidFill>
              </a:rPr>
              <a:t>, </a:t>
            </a:r>
            <a:r>
              <a:rPr lang="en-US" sz="2000" b="1" dirty="0" err="1">
                <a:solidFill>
                  <a:srgbClr val="FFFFFF"/>
                </a:solidFill>
              </a:rPr>
              <a:t>Meng</a:t>
            </a:r>
            <a:r>
              <a:rPr lang="en-US" sz="2000" b="1" dirty="0">
                <a:solidFill>
                  <a:srgbClr val="FFFFFF"/>
                </a:solidFill>
              </a:rPr>
              <a:t> Wang, </a:t>
            </a:r>
          </a:p>
          <a:p>
            <a:pPr algn="ctr"/>
            <a:r>
              <a:rPr lang="en-US" sz="2000" b="1" dirty="0" err="1">
                <a:solidFill>
                  <a:srgbClr val="FFFFFF"/>
                </a:solidFill>
              </a:rPr>
              <a:t>Muhammed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 err="1">
                <a:solidFill>
                  <a:srgbClr val="FFFFFF"/>
                </a:solidFill>
              </a:rPr>
              <a:t>Veyis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 err="1">
                <a:solidFill>
                  <a:srgbClr val="FFFFFF"/>
                </a:solidFill>
              </a:rPr>
              <a:t>Kilincer</a:t>
            </a:r>
            <a:r>
              <a:rPr lang="en-US" sz="2000" b="1" dirty="0">
                <a:solidFill>
                  <a:srgbClr val="FFFFFF"/>
                </a:solidFill>
              </a:rPr>
              <a:t>, </a:t>
            </a:r>
            <a:r>
              <a:rPr lang="en-US" sz="2000" b="1" dirty="0" err="1">
                <a:solidFill>
                  <a:srgbClr val="FFFFFF"/>
                </a:solidFill>
              </a:rPr>
              <a:t>Sai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 err="1">
                <a:solidFill>
                  <a:srgbClr val="FFFFFF"/>
                </a:solidFill>
              </a:rPr>
              <a:t>Kiran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 err="1">
                <a:solidFill>
                  <a:srgbClr val="FFFFFF"/>
                </a:solidFill>
              </a:rPr>
              <a:t>Vadlamudi</a:t>
            </a:r>
            <a:r>
              <a:rPr lang="en-US" sz="2000" b="1" dirty="0">
                <a:solidFill>
                  <a:srgbClr val="FFFFFF"/>
                </a:solidFill>
              </a:rPr>
              <a:t>, </a:t>
            </a:r>
            <a:r>
              <a:rPr lang="en-US" sz="2000" b="1" dirty="0" err="1">
                <a:solidFill>
                  <a:srgbClr val="FFFFFF"/>
                </a:solidFill>
              </a:rPr>
              <a:t>Siqin</a:t>
            </a:r>
            <a:r>
              <a:rPr lang="en-US" sz="2000" b="1" dirty="0">
                <a:solidFill>
                  <a:srgbClr val="FFFFFF"/>
                </a:solidFill>
              </a:rPr>
              <a:t> Li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0904" y="3266130"/>
            <a:ext cx="5976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International Journal of Computer Applications (0975 8887)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Volume * - No. *, ——– 2012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3068" y="2193284"/>
            <a:ext cx="7901805" cy="3933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000" dirty="0"/>
              <a:t>Showcasing work </a:t>
            </a:r>
            <a:r>
              <a:rPr lang="en-US" sz="2000" dirty="0" smtClean="0"/>
              <a:t>by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b="1" dirty="0" err="1" smtClean="0"/>
              <a:t>Balázs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Szalkai</a:t>
            </a:r>
            <a:r>
              <a:rPr lang="en-US" sz="2400" b="1" dirty="0" smtClean="0"/>
              <a:t>, Vince </a:t>
            </a:r>
            <a:r>
              <a:rPr lang="en-US" sz="2400" b="1" dirty="0"/>
              <a:t>K. </a:t>
            </a:r>
            <a:r>
              <a:rPr lang="en-US" sz="2400" b="1" dirty="0" err="1" smtClean="0"/>
              <a:t>Grolmusz</a:t>
            </a:r>
            <a:r>
              <a:rPr lang="en-US" sz="2400" b="1" dirty="0" smtClean="0"/>
              <a:t>, </a:t>
            </a:r>
          </a:p>
          <a:p>
            <a:pPr algn="ctr"/>
            <a:r>
              <a:rPr lang="en-US" sz="2400" b="1" dirty="0" smtClean="0"/>
              <a:t>Vince </a:t>
            </a:r>
            <a:r>
              <a:rPr lang="en-US" sz="2400" b="1" dirty="0"/>
              <a:t>I. </a:t>
            </a:r>
            <a:r>
              <a:rPr lang="en-US" sz="2400" b="1" dirty="0" err="1" smtClean="0"/>
              <a:t>Grolmusz</a:t>
            </a:r>
            <a:r>
              <a:rPr lang="en-US" sz="2400" b="1" dirty="0" smtClean="0"/>
              <a:t>, Coalition </a:t>
            </a:r>
            <a:r>
              <a:rPr lang="en-US" sz="2400" b="1" dirty="0"/>
              <a:t>Against Major Diseases</a:t>
            </a:r>
            <a:r>
              <a:rPr lang="th-TH" sz="2400" b="1" dirty="0"/>
              <a:t> </a:t>
            </a:r>
            <a:r>
              <a:rPr lang="en-US" sz="2400" b="1" dirty="0"/>
              <a:t>(CAMD</a:t>
            </a:r>
            <a:r>
              <a:rPr lang="en-US" sz="2400" b="1" dirty="0" smtClean="0"/>
              <a:t>)</a:t>
            </a:r>
          </a:p>
          <a:p>
            <a:pPr algn="ctr">
              <a:lnSpc>
                <a:spcPct val="130000"/>
              </a:lnSpc>
            </a:pPr>
            <a:endParaRPr lang="en-US" sz="2400" dirty="0" smtClean="0"/>
          </a:p>
          <a:p>
            <a:pPr algn="ctr">
              <a:lnSpc>
                <a:spcPct val="130000"/>
              </a:lnSpc>
            </a:pPr>
            <a:r>
              <a:rPr lang="en-US" sz="2400" dirty="0" smtClean="0"/>
              <a:t>On</a:t>
            </a:r>
          </a:p>
          <a:p>
            <a:pPr algn="ctr"/>
            <a:r>
              <a:rPr lang="en-US" sz="3600" b="1" dirty="0">
                <a:ln w="50800"/>
                <a:solidFill>
                  <a:schemeClr val="accent1">
                    <a:lumMod val="75000"/>
                  </a:schemeClr>
                </a:solidFill>
              </a:rPr>
              <a:t>Identifying combinatorial biomarkers </a:t>
            </a:r>
          </a:p>
          <a:p>
            <a:pPr algn="ctr"/>
            <a:r>
              <a:rPr lang="en-US" sz="3600" b="1" dirty="0">
                <a:ln w="50800"/>
                <a:solidFill>
                  <a:schemeClr val="accent1">
                    <a:lumMod val="75000"/>
                  </a:schemeClr>
                </a:solidFill>
              </a:rPr>
              <a:t>by association rule mining </a:t>
            </a:r>
          </a:p>
          <a:p>
            <a:pPr algn="ctr"/>
            <a:r>
              <a:rPr lang="en-US" sz="3600" b="1" dirty="0">
                <a:ln w="50800"/>
                <a:solidFill>
                  <a:schemeClr val="accent1">
                    <a:lumMod val="75000"/>
                  </a:schemeClr>
                </a:solidFill>
              </a:rPr>
              <a:t>in the CAMD Alzheimer's </a:t>
            </a:r>
            <a:r>
              <a:rPr lang="en-US" sz="3600" b="1" dirty="0" smtClean="0">
                <a:ln w="50800"/>
                <a:solidFill>
                  <a:schemeClr val="accent1">
                    <a:lumMod val="75000"/>
                  </a:schemeClr>
                </a:solidFill>
              </a:rPr>
              <a:t>database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6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868857" y="2014274"/>
            <a:ext cx="3726244" cy="1064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3158" y="3335718"/>
            <a:ext cx="4959631" cy="15591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00063" y="5189214"/>
            <a:ext cx="5203405" cy="12885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>
                <a:ln w="50800"/>
                <a:solidFill>
                  <a:schemeClr val="bg1"/>
                </a:solidFill>
              </a:rPr>
              <a:t>Results and </a:t>
            </a:r>
            <a:r>
              <a:rPr lang="en-US" sz="3600" b="1" dirty="0" smtClean="0">
                <a:ln w="50800"/>
                <a:solidFill>
                  <a:schemeClr val="bg1"/>
                </a:solidFill>
              </a:rPr>
              <a:t>Discussion </a:t>
            </a:r>
            <a:r>
              <a:rPr lang="en-US" sz="2000" b="1" dirty="0" smtClean="0">
                <a:ln w="50800"/>
                <a:solidFill>
                  <a:schemeClr val="bg1"/>
                </a:solidFill>
              </a:rPr>
              <a:t>(3/3)</a:t>
            </a:r>
            <a:endParaRPr lang="en-US" sz="2000" b="1" dirty="0">
              <a:ln w="50800"/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892866" y="1985778"/>
            <a:ext cx="3639824" cy="995205"/>
            <a:chOff x="431865" y="1912541"/>
            <a:chExt cx="4085551" cy="995205"/>
          </a:xfrm>
        </p:grpSpPr>
        <p:sp>
          <p:nvSpPr>
            <p:cNvPr id="26" name="Rectangle 25"/>
            <p:cNvSpPr/>
            <p:nvPr/>
          </p:nvSpPr>
          <p:spPr>
            <a:xfrm>
              <a:off x="1488361" y="1912541"/>
              <a:ext cx="20857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Vitamin B12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1865" y="2322970"/>
              <a:ext cx="4085551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/>
                <a:t>Our results: “present </a:t>
              </a:r>
              <a:r>
                <a:rPr lang="en-US" sz="1600" dirty="0"/>
                <a:t>the </a:t>
              </a:r>
              <a:r>
                <a:rPr lang="en-US" sz="1600" dirty="0">
                  <a:solidFill>
                    <a:srgbClr val="730000"/>
                  </a:solidFill>
                </a:rPr>
                <a:t>beneficial</a:t>
              </a:r>
              <a:r>
                <a:rPr lang="en-US" sz="1600" dirty="0"/>
                <a:t> impact of </a:t>
              </a:r>
              <a:r>
                <a:rPr lang="en-US" sz="1600" dirty="0">
                  <a:solidFill>
                    <a:srgbClr val="730000"/>
                  </a:solidFill>
                </a:rPr>
                <a:t>high</a:t>
              </a:r>
              <a:r>
                <a:rPr lang="en-US" sz="1600" dirty="0"/>
                <a:t> 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vitamin B12</a:t>
              </a:r>
              <a:r>
                <a:rPr lang="en-US" sz="1600" dirty="0" smtClean="0"/>
                <a:t> </a:t>
              </a:r>
              <a:r>
                <a:rPr lang="en-US" sz="1600" dirty="0"/>
                <a:t>on </a:t>
              </a:r>
              <a:r>
                <a:rPr lang="en-US" sz="1600" b="1" dirty="0">
                  <a:solidFill>
                    <a:srgbClr val="730000"/>
                  </a:solidFill>
                </a:rPr>
                <a:t>cognition</a:t>
              </a:r>
              <a:r>
                <a:rPr lang="en-US" sz="1600" dirty="0" smtClean="0"/>
                <a:t>”</a:t>
              </a:r>
              <a:endParaRPr lang="en-US" sz="16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542915" y="3290701"/>
            <a:ext cx="4563982" cy="1604189"/>
            <a:chOff x="600616" y="5018937"/>
            <a:chExt cx="4563982" cy="1604189"/>
          </a:xfrm>
        </p:grpSpPr>
        <p:sp>
          <p:nvSpPr>
            <p:cNvPr id="30" name="Rectangle 29"/>
            <p:cNvSpPr/>
            <p:nvPr/>
          </p:nvSpPr>
          <p:spPr>
            <a:xfrm>
              <a:off x="1148800" y="5018937"/>
              <a:ext cx="35556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/>
                <a:t>Hematological parameters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0616" y="5444039"/>
              <a:ext cx="45639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730000"/>
                  </a:solidFill>
                </a:rPr>
                <a:t>Low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 </a:t>
              </a:r>
              <a:r>
                <a:rPr lang="en-US" sz="1600" b="1" dirty="0">
                  <a:solidFill>
                    <a:srgbClr val="730000"/>
                  </a:solidFill>
                </a:rPr>
                <a:t>MCV </a:t>
              </a:r>
              <a:r>
                <a:rPr lang="en-US" sz="1400" dirty="0"/>
                <a:t>(mean corpuscular volume</a:t>
              </a:r>
              <a:r>
                <a:rPr lang="en-US" sz="1400" dirty="0" smtClean="0"/>
                <a:t>)</a:t>
              </a:r>
              <a:endParaRPr lang="en-US" sz="1600" dirty="0" smtClean="0"/>
            </a:p>
            <a:p>
              <a:r>
                <a:rPr lang="en-US" sz="1600" dirty="0" smtClean="0">
                  <a:solidFill>
                    <a:srgbClr val="730000"/>
                  </a:solidFill>
                </a:rPr>
                <a:t>High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 MCH </a:t>
              </a:r>
              <a:r>
                <a:rPr lang="en-US" sz="1400" dirty="0"/>
                <a:t>(mean corpuscular h</a:t>
              </a:r>
              <a:r>
                <a:rPr lang="en-US" sz="1400" dirty="0" smtClean="0"/>
                <a:t>emoglobin)</a:t>
              </a:r>
            </a:p>
            <a:p>
              <a:r>
                <a:rPr lang="en-US" sz="1600" dirty="0" smtClean="0">
                  <a:solidFill>
                    <a:srgbClr val="730000"/>
                  </a:solidFill>
                </a:rPr>
                <a:t>Low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 </a:t>
              </a:r>
              <a:r>
                <a:rPr lang="en-US" sz="1600" b="1" dirty="0">
                  <a:solidFill>
                    <a:srgbClr val="730000"/>
                  </a:solidFill>
                </a:rPr>
                <a:t>MCHC</a:t>
              </a:r>
              <a:r>
                <a:rPr lang="en-US" sz="1400" b="1" dirty="0">
                  <a:solidFill>
                    <a:srgbClr val="730000"/>
                  </a:solidFill>
                </a:rPr>
                <a:t> </a:t>
              </a:r>
              <a:r>
                <a:rPr lang="en-US" sz="1400" dirty="0"/>
                <a:t>(mean corpuscular hemoglobin concentration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26850" y="6274313"/>
              <a:ext cx="215357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-&gt;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solidFill>
                    <a:srgbClr val="730000"/>
                  </a:solidFill>
                </a:rPr>
                <a:t>high</a:t>
              </a:r>
              <a:r>
                <a:rPr lang="en-US" sz="1600" dirty="0" smtClean="0"/>
                <a:t> 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MMSE</a:t>
              </a:r>
              <a:endParaRPr lang="en-US" sz="16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75185" y="5176887"/>
            <a:ext cx="4893900" cy="1207841"/>
            <a:chOff x="-180489" y="1983307"/>
            <a:chExt cx="5493199" cy="1207841"/>
          </a:xfrm>
        </p:grpSpPr>
        <p:sp>
          <p:nvSpPr>
            <p:cNvPr id="40" name="Rectangle 39"/>
            <p:cNvSpPr/>
            <p:nvPr/>
          </p:nvSpPr>
          <p:spPr>
            <a:xfrm>
              <a:off x="158810" y="1983307"/>
              <a:ext cx="49818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/>
                <a:t>Blood </a:t>
              </a:r>
              <a:r>
                <a:rPr lang="en-US" sz="2400" b="1" dirty="0"/>
                <a:t>cholesterol and cognition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80489" y="2429914"/>
              <a:ext cx="5493199" cy="7612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/>
                <a:t>Our results: “</a:t>
              </a:r>
              <a:r>
                <a:rPr lang="en-US" sz="1600" dirty="0"/>
                <a:t>low, </a:t>
              </a:r>
              <a:r>
                <a:rPr lang="en-US" sz="1600" dirty="0" smtClean="0"/>
                <a:t>low</a:t>
              </a:r>
              <a:r>
                <a:rPr lang="en-US" sz="1600" dirty="0"/>
                <a:t>-</a:t>
              </a:r>
              <a:r>
                <a:rPr lang="en-US" sz="1600" dirty="0" smtClean="0"/>
                <a:t>normal</a:t>
              </a:r>
              <a:r>
                <a:rPr lang="en-US" sz="1600" dirty="0"/>
                <a:t> </a:t>
              </a:r>
              <a:r>
                <a:rPr lang="en-US" sz="1600" dirty="0" smtClean="0"/>
                <a:t>or high </a:t>
              </a:r>
              <a:r>
                <a:rPr lang="en-US" sz="1600" dirty="0"/>
                <a:t>cholesterol levels do not </a:t>
              </a:r>
              <a:r>
                <a:rPr lang="en-US" sz="1600" dirty="0" smtClean="0"/>
                <a:t>mean </a:t>
              </a:r>
              <a:r>
                <a:rPr lang="en-US" sz="1600" dirty="0"/>
                <a:t>a higher likelihood of </a:t>
              </a:r>
              <a:r>
                <a:rPr lang="en-US" sz="1600" dirty="0" smtClean="0"/>
                <a:t>impaired cognition </a:t>
              </a:r>
              <a:r>
                <a:rPr lang="en-US" sz="1600" dirty="0"/>
                <a:t>by themselves, but only </a:t>
              </a:r>
              <a:r>
                <a:rPr lang="en-US" sz="1600" b="1" dirty="0">
                  <a:solidFill>
                    <a:srgbClr val="730000"/>
                  </a:solidFill>
                </a:rPr>
                <a:t>combined with high sodium</a:t>
              </a:r>
              <a:r>
                <a:rPr lang="en-US" sz="1600" dirty="0" smtClean="0"/>
                <a:t>”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501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 smtClean="0">
                <a:ln w="50800"/>
                <a:solidFill>
                  <a:schemeClr val="bg1"/>
                </a:solidFill>
              </a:rPr>
              <a:t>Conclusions</a:t>
            </a:r>
            <a:endParaRPr lang="en-US" sz="3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666" y="2744490"/>
            <a:ext cx="765225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000" dirty="0" smtClean="0"/>
              <a:t>A 5,821</a:t>
            </a:r>
            <a:r>
              <a:rPr lang="en-US" sz="2000" dirty="0"/>
              <a:t>-patient, high-quality </a:t>
            </a:r>
            <a:r>
              <a:rPr lang="en-US" sz="2000" dirty="0" smtClean="0"/>
              <a:t>database from CAMD </a:t>
            </a:r>
            <a:r>
              <a:rPr lang="en-US" sz="2000" dirty="0"/>
              <a:t>was </a:t>
            </a:r>
            <a:r>
              <a:rPr lang="en-US" sz="2000" dirty="0" smtClean="0"/>
              <a:t>analyzed.</a:t>
            </a:r>
            <a:endParaRPr lang="th-TH" sz="2000" dirty="0" smtClean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000" dirty="0" smtClean="0">
                <a:ln w="50800"/>
              </a:rPr>
              <a:t>Association </a:t>
            </a:r>
            <a:r>
              <a:rPr lang="en-US" sz="2000" dirty="0">
                <a:ln w="50800"/>
              </a:rPr>
              <a:t>rule </a:t>
            </a:r>
            <a:r>
              <a:rPr lang="en-US" sz="2000" dirty="0" smtClean="0">
                <a:ln w="50800"/>
              </a:rPr>
              <a:t>mining (SCARF) was used.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000" dirty="0"/>
              <a:t>Combinatorial biomarkers </a:t>
            </a:r>
            <a:r>
              <a:rPr lang="en-US" sz="2000" dirty="0" smtClean="0"/>
              <a:t>related to Alzheimer's disease were found.</a:t>
            </a:r>
            <a:endParaRPr lang="en-US" sz="2000" dirty="0" smtClean="0">
              <a:ln w="5080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000" dirty="0" smtClean="0"/>
              <a:t>752 rules were identified.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781447" y="2837142"/>
            <a:ext cx="281906" cy="285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781447" y="3287236"/>
            <a:ext cx="281906" cy="285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788339" y="3758538"/>
            <a:ext cx="281906" cy="285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788339" y="4208770"/>
            <a:ext cx="281906" cy="285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8643" y="2096714"/>
            <a:ext cx="20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 this paper</a:t>
            </a:r>
          </a:p>
        </p:txBody>
      </p:sp>
    </p:spTree>
    <p:extLst>
      <p:ext uri="{BB962C8B-B14F-4D97-AF65-F5344CB8AC3E}">
        <p14:creationId xmlns:p14="http://schemas.microsoft.com/office/powerpoint/2010/main" val="89549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1019" y="462193"/>
            <a:ext cx="8565845" cy="14236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r>
              <a:rPr lang="en-US" sz="5400" b="1" dirty="0" smtClean="0">
                <a:ln w="50800"/>
                <a:solidFill>
                  <a:schemeClr val="bg1"/>
                </a:solidFill>
              </a:rPr>
              <a:t>Thank you!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682" y="2144589"/>
            <a:ext cx="6526120" cy="37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1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 smtClean="0">
                <a:ln w="50800"/>
                <a:solidFill>
                  <a:schemeClr val="bg1"/>
                </a:solidFill>
              </a:rPr>
              <a:t>Reference</a:t>
            </a:r>
            <a:endParaRPr lang="en-US" sz="3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1621" y="2109265"/>
            <a:ext cx="7600838" cy="310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/>
            <a:r>
              <a:rPr lang="en-US" dirty="0">
                <a:ea typeface="Times New Roman"/>
                <a:cs typeface="Times New Roman"/>
                <a:sym typeface="Times New Roman"/>
              </a:rPr>
              <a:t>[1] 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	</a:t>
            </a:r>
            <a:r>
              <a:rPr lang="en-US" dirty="0" smtClean="0">
                <a:ea typeface="Times New Roman"/>
                <a:cs typeface="Times New Roman"/>
              </a:rPr>
              <a:t>B. </a:t>
            </a:r>
            <a:r>
              <a:rPr lang="en-US" dirty="0" err="1">
                <a:ea typeface="Times New Roman"/>
                <a:cs typeface="Times New Roman"/>
              </a:rPr>
              <a:t>Szalkai</a:t>
            </a:r>
            <a:r>
              <a:rPr lang="en-US" dirty="0">
                <a:ea typeface="Times New Roman"/>
                <a:cs typeface="Times New Roman"/>
              </a:rPr>
              <a:t>, </a:t>
            </a:r>
            <a:r>
              <a:rPr lang="en-US" dirty="0" smtClean="0">
                <a:ea typeface="Times New Roman"/>
                <a:cs typeface="Times New Roman"/>
              </a:rPr>
              <a:t>V. </a:t>
            </a:r>
            <a:r>
              <a:rPr lang="en-US" dirty="0">
                <a:ea typeface="Times New Roman"/>
                <a:cs typeface="Times New Roman"/>
              </a:rPr>
              <a:t>K. </a:t>
            </a:r>
            <a:r>
              <a:rPr lang="en-US" dirty="0" err="1">
                <a:ea typeface="Times New Roman"/>
                <a:cs typeface="Times New Roman"/>
              </a:rPr>
              <a:t>Grolmusz</a:t>
            </a:r>
            <a:r>
              <a:rPr lang="en-US" dirty="0">
                <a:ea typeface="Times New Roman"/>
                <a:cs typeface="Times New Roman"/>
              </a:rPr>
              <a:t>, </a:t>
            </a:r>
            <a:r>
              <a:rPr lang="en-US" dirty="0" smtClean="0">
                <a:ea typeface="Times New Roman"/>
                <a:cs typeface="Times New Roman"/>
              </a:rPr>
              <a:t>V. </a:t>
            </a:r>
            <a:r>
              <a:rPr lang="en-US" dirty="0">
                <a:ea typeface="Times New Roman"/>
                <a:cs typeface="Times New Roman"/>
              </a:rPr>
              <a:t>I. </a:t>
            </a:r>
            <a:r>
              <a:rPr lang="en-US" dirty="0" err="1">
                <a:ea typeface="Times New Roman"/>
                <a:cs typeface="Times New Roman"/>
              </a:rPr>
              <a:t>Grolmusz</a:t>
            </a:r>
            <a:r>
              <a:rPr lang="en-US" dirty="0">
                <a:ea typeface="Times New Roman"/>
                <a:cs typeface="Times New Roman"/>
              </a:rPr>
              <a:t>, Coalition Against Major Diseases</a:t>
            </a:r>
            <a:r>
              <a:rPr lang="th-TH" dirty="0">
                <a:ea typeface="Times New Roman"/>
                <a:cs typeface="Times New Roman"/>
              </a:rPr>
              <a:t> </a:t>
            </a:r>
            <a:r>
              <a:rPr lang="en-US" dirty="0">
                <a:ea typeface="Times New Roman"/>
                <a:cs typeface="Times New Roman"/>
              </a:rPr>
              <a:t>(CAMD</a:t>
            </a:r>
            <a:r>
              <a:rPr lang="en-US" dirty="0" smtClean="0">
                <a:ea typeface="Times New Roman"/>
                <a:cs typeface="Times New Roman"/>
              </a:rPr>
              <a:t>), “</a:t>
            </a:r>
            <a:r>
              <a:rPr lang="en-US" dirty="0"/>
              <a:t>Identifying combinatorial biomarkers by association rule mining in </a:t>
            </a:r>
            <a:r>
              <a:rPr lang="en-US" dirty="0" smtClean="0"/>
              <a:t>the CAMD </a:t>
            </a:r>
            <a:r>
              <a:rPr lang="en-US" dirty="0"/>
              <a:t>Alzheimer's </a:t>
            </a:r>
            <a:r>
              <a:rPr lang="en-US" dirty="0" smtClean="0"/>
              <a:t>database”, </a:t>
            </a:r>
            <a:r>
              <a:rPr lang="en-US" i="1" dirty="0"/>
              <a:t>Archives of Gerontology and </a:t>
            </a:r>
            <a:r>
              <a:rPr lang="en-US" i="1" dirty="0" smtClean="0"/>
              <a:t>Geriatrics</a:t>
            </a:r>
            <a:r>
              <a:rPr lang="en-US" dirty="0" smtClean="0"/>
              <a:t>, vol. 73, pp. 300-307, 2017</a:t>
            </a:r>
            <a:endParaRPr lang="en-US" dirty="0">
              <a:ea typeface="Times New Roman"/>
              <a:cs typeface="Times New Roman"/>
            </a:endParaRPr>
          </a:p>
          <a:p>
            <a:pPr marL="365760" lvl="0" indent="-365760">
              <a:lnSpc>
                <a:spcPct val="115000"/>
              </a:lnSpc>
            </a:pPr>
            <a:endParaRPr lang="en-US" dirty="0" smtClean="0">
              <a:ea typeface="Times New Roman"/>
              <a:cs typeface="Times New Roman"/>
              <a:sym typeface="Times New Roman"/>
            </a:endParaRPr>
          </a:p>
          <a:p>
            <a:pPr marL="365760" indent="-365760">
              <a:lnSpc>
                <a:spcPct val="115000"/>
              </a:lnSpc>
            </a:pPr>
            <a:r>
              <a:rPr lang="en-US" dirty="0" smtClean="0">
                <a:ea typeface="Times New Roman"/>
                <a:cs typeface="Times New Roman"/>
                <a:sym typeface="Times New Roman"/>
              </a:rPr>
              <a:t>[2] 	</a:t>
            </a:r>
            <a:r>
              <a:rPr lang="en-US" dirty="0">
                <a:ea typeface="Times New Roman"/>
                <a:cs typeface="Times New Roman"/>
              </a:rPr>
              <a:t>B. </a:t>
            </a:r>
            <a:r>
              <a:rPr lang="en-US" dirty="0" err="1">
                <a:ea typeface="Times New Roman"/>
                <a:cs typeface="Times New Roman"/>
              </a:rPr>
              <a:t>Szalkai</a:t>
            </a:r>
            <a:r>
              <a:rPr lang="en-US" dirty="0">
                <a:ea typeface="Times New Roman"/>
                <a:cs typeface="Times New Roman"/>
              </a:rPr>
              <a:t>, V</a:t>
            </a:r>
            <a:r>
              <a:rPr lang="en-US" dirty="0" smtClean="0">
                <a:ea typeface="Times New Roman"/>
                <a:cs typeface="Times New Roman"/>
              </a:rPr>
              <a:t>. </a:t>
            </a:r>
            <a:r>
              <a:rPr lang="en-US" dirty="0" err="1">
                <a:ea typeface="Times New Roman"/>
                <a:cs typeface="Times New Roman"/>
              </a:rPr>
              <a:t>Grolmusz</a:t>
            </a:r>
            <a:r>
              <a:rPr lang="en-US" dirty="0" smtClean="0">
                <a:ea typeface="Times New Roman"/>
                <a:cs typeface="Times New Roman"/>
              </a:rPr>
              <a:t>, (2017, Sep). </a:t>
            </a:r>
            <a:r>
              <a:rPr lang="en-US" i="1" dirty="0" smtClean="0"/>
              <a:t>SCARF</a:t>
            </a:r>
            <a:r>
              <a:rPr lang="en-US" i="1" dirty="0"/>
              <a:t>: A Biomedical Association Rule Finding </a:t>
            </a:r>
            <a:r>
              <a:rPr lang="en-US" i="1" dirty="0" smtClean="0"/>
              <a:t>Webserver</a:t>
            </a:r>
            <a:r>
              <a:rPr lang="en-US" dirty="0" smtClean="0"/>
              <a:t>, Available: </a:t>
            </a:r>
            <a:r>
              <a:rPr lang="de-DE" dirty="0"/>
              <a:t>https://</a:t>
            </a:r>
            <a:r>
              <a:rPr lang="de-DE" dirty="0" err="1"/>
              <a:t>arxiv.org</a:t>
            </a:r>
            <a:r>
              <a:rPr lang="de-DE" dirty="0"/>
              <a:t>/</a:t>
            </a:r>
            <a:r>
              <a:rPr lang="de-DE" dirty="0" err="1"/>
              <a:t>abs</a:t>
            </a:r>
            <a:r>
              <a:rPr lang="de-DE" dirty="0"/>
              <a:t>/1709.09850</a:t>
            </a:r>
            <a:endParaRPr lang="en-US" dirty="0" smtClean="0">
              <a:ea typeface="Times New Roman"/>
              <a:cs typeface="Times New Roman"/>
              <a:sym typeface="Times New Roman"/>
            </a:endParaRPr>
          </a:p>
          <a:p>
            <a:pPr marL="365760" indent="-365760">
              <a:lnSpc>
                <a:spcPct val="115000"/>
              </a:lnSpc>
            </a:pP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marL="365760" lvl="0" indent="-365760">
              <a:lnSpc>
                <a:spcPct val="115000"/>
              </a:lnSpc>
            </a:pPr>
            <a:r>
              <a:rPr lang="en-US" dirty="0" smtClean="0">
                <a:ea typeface="Times New Roman"/>
                <a:cs typeface="Times New Roman"/>
                <a:sym typeface="Times New Roman"/>
              </a:rPr>
              <a:t>[3]	P</a:t>
            </a:r>
            <a:r>
              <a:rPr lang="en-US" dirty="0">
                <a:ea typeface="Times New Roman"/>
                <a:cs typeface="Times New Roman"/>
                <a:sym typeface="Times New Roman"/>
              </a:rPr>
              <a:t>.-N. Tan, M. Steinbach, V. 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Kumar, “Association Analysis: Basic Concepts and Algorithms,” in </a:t>
            </a:r>
            <a:r>
              <a:rPr lang="en-US" i="1" dirty="0">
                <a:ea typeface="Times New Roman"/>
                <a:cs typeface="Times New Roman"/>
                <a:sym typeface="Times New Roman"/>
              </a:rPr>
              <a:t>Introduction to Data </a:t>
            </a:r>
            <a:r>
              <a:rPr lang="en-US" i="1" dirty="0" smtClean="0">
                <a:ea typeface="Times New Roman"/>
                <a:cs typeface="Times New Roman"/>
                <a:sym typeface="Times New Roman"/>
              </a:rPr>
              <a:t>Mining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, Addison</a:t>
            </a:r>
            <a:r>
              <a:rPr lang="en-US" dirty="0">
                <a:ea typeface="Times New Roman"/>
                <a:cs typeface="Times New Roman"/>
                <a:sym typeface="Times New Roman"/>
              </a:rPr>
              <a:t>-Wesley 2005. </a:t>
            </a:r>
          </a:p>
        </p:txBody>
      </p:sp>
    </p:spTree>
    <p:extLst>
      <p:ext uri="{BB962C8B-B14F-4D97-AF65-F5344CB8AC3E}">
        <p14:creationId xmlns:p14="http://schemas.microsoft.com/office/powerpoint/2010/main" val="399146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 smtClean="0">
                <a:ln w="50800"/>
                <a:solidFill>
                  <a:schemeClr val="bg1"/>
                </a:solidFill>
              </a:rPr>
              <a:t>Introduction</a:t>
            </a:r>
            <a:endParaRPr lang="en-US" sz="3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164" y="1770452"/>
            <a:ext cx="8985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 w="50800"/>
              </a:rPr>
              <a:t>Identifying </a:t>
            </a:r>
            <a:r>
              <a:rPr lang="en-US" sz="2400" b="1" dirty="0">
                <a:ln w="50800"/>
                <a:solidFill>
                  <a:schemeClr val="accent1">
                    <a:lumMod val="75000"/>
                  </a:schemeClr>
                </a:solidFill>
              </a:rPr>
              <a:t>combinatorial biomarkers</a:t>
            </a:r>
            <a:r>
              <a:rPr lang="en-US" sz="2000" b="1" dirty="0">
                <a:ln w="50800"/>
              </a:rPr>
              <a:t> by </a:t>
            </a:r>
            <a:r>
              <a:rPr lang="en-US" sz="2400" b="1" dirty="0">
                <a:ln w="50800"/>
                <a:solidFill>
                  <a:srgbClr val="730000"/>
                </a:solidFill>
              </a:rPr>
              <a:t>association rule mining</a:t>
            </a:r>
            <a:r>
              <a:rPr lang="en-US" sz="2000" b="1" dirty="0">
                <a:ln w="50800"/>
              </a:rPr>
              <a:t> </a:t>
            </a:r>
            <a:endParaRPr lang="en-US" sz="2000" b="1" dirty="0" smtClean="0">
              <a:ln w="50800"/>
            </a:endParaRPr>
          </a:p>
          <a:p>
            <a:pPr algn="ctr"/>
            <a:r>
              <a:rPr lang="en-US" sz="2000" b="1" dirty="0" smtClean="0">
                <a:ln w="50800"/>
              </a:rPr>
              <a:t>in the </a:t>
            </a:r>
            <a:r>
              <a:rPr lang="en-US" sz="2400" b="1" dirty="0" smtClean="0">
                <a:ln w="50800"/>
                <a:solidFill>
                  <a:srgbClr val="730000"/>
                </a:solidFill>
              </a:rPr>
              <a:t>CAMD</a:t>
            </a:r>
            <a:r>
              <a:rPr lang="en-US" sz="2400" b="1" dirty="0" smtClean="0">
                <a:ln w="50800"/>
              </a:rPr>
              <a:t> </a:t>
            </a:r>
            <a:r>
              <a:rPr lang="en-US" sz="2400" b="1" dirty="0">
                <a:ln w="50800"/>
                <a:solidFill>
                  <a:srgbClr val="730000"/>
                </a:solidFill>
              </a:rPr>
              <a:t>Alzheimer</a:t>
            </a:r>
            <a:r>
              <a:rPr lang="en-US" sz="2000" b="1" dirty="0">
                <a:ln w="50800"/>
              </a:rPr>
              <a:t>'s database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33390" y="2700789"/>
            <a:ext cx="8617034" cy="0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/>
          </p:cNvPicPr>
          <p:nvPr/>
        </p:nvPicPr>
        <p:blipFill rotWithShape="1">
          <a:blip r:embed="rId2"/>
          <a:srcRect l="1400" t="7182" b="6378"/>
          <a:stretch/>
        </p:blipFill>
        <p:spPr>
          <a:xfrm>
            <a:off x="4240107" y="3194616"/>
            <a:ext cx="4828914" cy="10523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9948" y="3155391"/>
            <a:ext cx="387293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Alzheimer’s disease (AD)</a:t>
            </a:r>
            <a:endParaRPr lang="en-US" sz="1600" b="1" dirty="0"/>
          </a:p>
          <a:p>
            <a:r>
              <a:rPr lang="en-US" sz="1400" dirty="0"/>
              <a:t>  </a:t>
            </a:r>
            <a:r>
              <a:rPr lang="en-US" sz="1400" dirty="0" smtClean="0"/>
              <a:t>- memory problems</a:t>
            </a:r>
            <a:endParaRPr lang="en-US" sz="1400" dirty="0"/>
          </a:p>
          <a:p>
            <a:r>
              <a:rPr lang="en-US" sz="1400" dirty="0" smtClean="0"/>
              <a:t>  - difficulty: calculation</a:t>
            </a:r>
            <a:r>
              <a:rPr lang="en-US" sz="1400" dirty="0"/>
              <a:t>, language, </a:t>
            </a:r>
            <a:r>
              <a:rPr lang="en-US" sz="1400" dirty="0" smtClean="0"/>
              <a:t>concentration</a:t>
            </a:r>
          </a:p>
          <a:p>
            <a:r>
              <a:rPr lang="en-US" sz="1400" dirty="0" smtClean="0"/>
              <a:t>  - final stage: </a:t>
            </a:r>
            <a:r>
              <a:rPr lang="en-US" sz="1400" dirty="0"/>
              <a:t>incapable of self-</a:t>
            </a:r>
            <a:r>
              <a:rPr lang="en-US" sz="1400" dirty="0" smtClean="0"/>
              <a:t>care, bedbound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46309" y="2744360"/>
            <a:ext cx="27514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n w="50800"/>
              </a:rPr>
              <a:t>-</a:t>
            </a:r>
            <a:r>
              <a:rPr lang="en-US" sz="1600" b="1" dirty="0" smtClean="0">
                <a:ln w="50800"/>
                <a:solidFill>
                  <a:srgbClr val="730000"/>
                </a:solidFill>
              </a:rPr>
              <a:t> </a:t>
            </a:r>
            <a:r>
              <a:rPr lang="en-US" sz="1600" dirty="0" smtClean="0"/>
              <a:t>Dementia’s common cause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005678" y="2129181"/>
            <a:ext cx="1825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50800"/>
                <a:solidFill>
                  <a:srgbClr val="730000"/>
                </a:solidFill>
              </a:rPr>
              <a:t>Alzheimer</a:t>
            </a:r>
            <a:endParaRPr lang="en-US" sz="2000" b="1" dirty="0">
              <a:ln w="5080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2645" y="2125649"/>
            <a:ext cx="1243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50800"/>
                <a:solidFill>
                  <a:srgbClr val="730000"/>
                </a:solidFill>
              </a:rPr>
              <a:t>CAMD</a:t>
            </a:r>
            <a:endParaRPr lang="en-US" b="1" dirty="0">
              <a:ln w="5080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7691" y="1773902"/>
            <a:ext cx="35437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50800"/>
                <a:solidFill>
                  <a:schemeClr val="accent1">
                    <a:lumMod val="75000"/>
                  </a:schemeClr>
                </a:solidFill>
              </a:rPr>
              <a:t>combinatorial biomarkers</a:t>
            </a:r>
            <a:endParaRPr lang="en-US" sz="2000" b="1" dirty="0" smtClean="0">
              <a:ln w="5080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27302" y="1773902"/>
            <a:ext cx="3243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50800"/>
                <a:solidFill>
                  <a:srgbClr val="730000"/>
                </a:solidFill>
              </a:rPr>
              <a:t>association </a:t>
            </a:r>
            <a:r>
              <a:rPr lang="en-US" sz="2400" b="1" dirty="0">
                <a:ln w="50800"/>
                <a:solidFill>
                  <a:srgbClr val="730000"/>
                </a:solidFill>
              </a:rPr>
              <a:t>rule mining</a:t>
            </a:r>
            <a:r>
              <a:rPr lang="en-US" b="1" dirty="0">
                <a:ln w="50800"/>
              </a:rPr>
              <a:t> </a:t>
            </a:r>
            <a:endParaRPr lang="en-US" b="1" dirty="0" smtClean="0">
              <a:ln w="5080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151102" y="2700789"/>
            <a:ext cx="0" cy="4030211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3390" y="4734783"/>
            <a:ext cx="8617034" cy="0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1725" y="5157956"/>
            <a:ext cx="3901155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/>
              <a:t>Simple biomarkers </a:t>
            </a:r>
            <a:endParaRPr lang="en-US" sz="1400" b="1" dirty="0" smtClean="0"/>
          </a:p>
          <a:p>
            <a:pPr>
              <a:lnSpc>
                <a:spcPct val="90000"/>
              </a:lnSpc>
            </a:pPr>
            <a:r>
              <a:rPr lang="en-US" sz="1400" dirty="0"/>
              <a:t> </a:t>
            </a:r>
            <a:r>
              <a:rPr lang="en-US" sz="1400" dirty="0" smtClean="0"/>
              <a:t>  - a </a:t>
            </a:r>
            <a:r>
              <a:rPr lang="en-US" sz="1400" dirty="0"/>
              <a:t>physiological </a:t>
            </a:r>
            <a:r>
              <a:rPr lang="en-US" sz="1400" dirty="0" smtClean="0"/>
              <a:t>condition -&gt; disease appearance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     e.g. high </a:t>
            </a:r>
            <a:r>
              <a:rPr lang="en-US" sz="1400" dirty="0"/>
              <a:t>level of glucose </a:t>
            </a:r>
            <a:r>
              <a:rPr lang="en-US" sz="1400" dirty="0" smtClean="0"/>
              <a:t>-&gt; diabetes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600" b="1" dirty="0" smtClean="0"/>
              <a:t>Combinatorial biomarkers</a:t>
            </a:r>
            <a:endParaRPr lang="en-US" sz="1400" b="1" dirty="0" smtClean="0"/>
          </a:p>
          <a:p>
            <a:pPr>
              <a:lnSpc>
                <a:spcPct val="90000"/>
              </a:lnSpc>
            </a:pPr>
            <a:r>
              <a:rPr lang="en-US" sz="1400" dirty="0"/>
              <a:t> </a:t>
            </a:r>
            <a:r>
              <a:rPr lang="en-US" sz="1400" dirty="0" smtClean="0"/>
              <a:t>  - </a:t>
            </a:r>
            <a:r>
              <a:rPr lang="en-US" sz="1400" dirty="0"/>
              <a:t>high concentration </a:t>
            </a:r>
            <a:r>
              <a:rPr lang="en-US" sz="1400" dirty="0" smtClean="0"/>
              <a:t>of A</a:t>
            </a:r>
            <a:r>
              <a:rPr lang="en-US" sz="1400" dirty="0"/>
              <a:t>, B and C </a:t>
            </a:r>
            <a:r>
              <a:rPr lang="en-US" sz="1400" dirty="0" smtClean="0"/>
              <a:t>-&gt; </a:t>
            </a:r>
            <a:r>
              <a:rPr lang="en-US" sz="1400" dirty="0"/>
              <a:t>condition X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e.g. </a:t>
            </a:r>
            <a:r>
              <a:rPr lang="en-US" sz="1400" dirty="0"/>
              <a:t>a 30-protein </a:t>
            </a:r>
            <a:r>
              <a:rPr lang="en-US" sz="1400" dirty="0" smtClean="0"/>
              <a:t>set -&gt; AD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210778" y="4819402"/>
            <a:ext cx="17754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n w="50800"/>
              </a:rPr>
              <a:t>-</a:t>
            </a:r>
            <a:r>
              <a:rPr lang="en-US" sz="1600" b="1" dirty="0" smtClean="0">
                <a:ln w="50800"/>
                <a:solidFill>
                  <a:srgbClr val="730000"/>
                </a:solidFill>
              </a:rPr>
              <a:t> </a:t>
            </a:r>
            <a:r>
              <a:rPr lang="en-US" sz="1600" dirty="0" smtClean="0"/>
              <a:t>Molecular biology</a:t>
            </a:r>
            <a:endParaRPr lang="en-US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353461" y="5211502"/>
            <a:ext cx="4632721" cy="1622495"/>
            <a:chOff x="4353461" y="4912918"/>
            <a:chExt cx="4632721" cy="1622495"/>
          </a:xfrm>
        </p:grpSpPr>
        <p:sp>
          <p:nvSpPr>
            <p:cNvPr id="26" name="Rectangle 25"/>
            <p:cNvSpPr/>
            <p:nvPr/>
          </p:nvSpPr>
          <p:spPr>
            <a:xfrm>
              <a:off x="4353461" y="4912918"/>
              <a:ext cx="4632721" cy="1622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 dirty="0" smtClean="0"/>
                <a:t>Aim</a:t>
              </a:r>
              <a:r>
                <a:rPr lang="en-US" sz="1400" dirty="0" smtClean="0"/>
                <a:t>: </a:t>
              </a:r>
              <a:r>
                <a:rPr lang="en-US" sz="1400" dirty="0"/>
                <a:t>Find </a:t>
              </a:r>
              <a:r>
                <a:rPr lang="en-US" sz="1400" dirty="0" smtClean="0"/>
                <a:t>combinatorial biomarker</a:t>
              </a:r>
              <a:r>
                <a:rPr lang="en-US" sz="1400" b="1" dirty="0" smtClean="0"/>
                <a:t>s -&gt; </a:t>
              </a:r>
              <a:r>
                <a:rPr lang="en-US" sz="1400" dirty="0" smtClean="0"/>
                <a:t>AD</a:t>
              </a:r>
            </a:p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b="1" dirty="0" smtClean="0"/>
                <a:t>Pattern:   </a:t>
              </a:r>
              <a:r>
                <a:rPr lang="en-US" dirty="0" smtClean="0"/>
                <a:t>       </a:t>
              </a:r>
              <a:r>
                <a:rPr lang="en-US" sz="1400" dirty="0" smtClean="0"/>
                <a:t>&amp;</a:t>
              </a:r>
              <a:r>
                <a:rPr lang="en-US" sz="1600" dirty="0" smtClean="0"/>
                <a:t> (        or         )    →                  </a:t>
              </a:r>
              <a:r>
                <a:rPr lang="is-IS" sz="1400" dirty="0" smtClean="0"/>
                <a:t>…(*)</a:t>
              </a:r>
              <a:endParaRPr lang="en-US" dirty="0" smtClean="0"/>
            </a:p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/>
                <a:t>                                 LHS                                RHS</a:t>
              </a:r>
            </a:p>
            <a:p>
              <a:pPr>
                <a:lnSpc>
                  <a:spcPct val="90000"/>
                </a:lnSpc>
              </a:pPr>
              <a:r>
                <a:rPr lang="en-US" sz="1400" dirty="0" smtClean="0"/>
                <a:t>                 “combinatorial marker”   of   the RHS</a:t>
              </a:r>
            </a:p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/>
                <a:t>sodium=high   &amp; (  protein=high  or  age≥60  ) →  MMSE</a:t>
              </a:r>
              <a:r>
                <a:rPr lang="en-US" sz="1400" baseline="30000" dirty="0" smtClean="0"/>
                <a:t>*</a:t>
              </a:r>
              <a:r>
                <a:rPr lang="en-US" sz="1400" dirty="0" smtClean="0"/>
                <a:t> ≤ 15 </a:t>
              </a:r>
            </a:p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baseline="30000" dirty="0" smtClean="0"/>
                <a:t>*</a:t>
              </a:r>
              <a:r>
                <a:rPr lang="en-US" sz="1200" dirty="0" smtClean="0"/>
                <a:t>MMSE = Mini Mental Sate Examination</a:t>
              </a: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>
            <a:xfrm>
              <a:off x="5249333" y="5306967"/>
              <a:ext cx="148449" cy="151038"/>
            </a:xfrm>
            <a:prstGeom prst="rect">
              <a:avLst/>
            </a:prstGeom>
            <a:noFill/>
            <a:ln w="28575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>
            <a:xfrm>
              <a:off x="5867396" y="5309788"/>
              <a:ext cx="148449" cy="151038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>
            <a:xfrm>
              <a:off x="6414904" y="5309788"/>
              <a:ext cx="148449" cy="151038"/>
            </a:xfrm>
            <a:prstGeom prst="rect">
              <a:avLst/>
            </a:prstGeom>
            <a:noFill/>
            <a:ln w="28575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>
            <a:xfrm>
              <a:off x="7413964" y="5306967"/>
              <a:ext cx="148449" cy="151038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>
              <a:spLocks/>
            </p:cNvSpPr>
            <p:nvPr/>
          </p:nvSpPr>
          <p:spPr>
            <a:xfrm>
              <a:off x="4397345" y="6000648"/>
              <a:ext cx="1021257" cy="217867"/>
            </a:xfrm>
            <a:prstGeom prst="rect">
              <a:avLst/>
            </a:prstGeom>
            <a:noFill/>
            <a:ln w="28575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>
              <a:spLocks/>
            </p:cNvSpPr>
            <p:nvPr/>
          </p:nvSpPr>
          <p:spPr>
            <a:xfrm>
              <a:off x="5739125" y="5993710"/>
              <a:ext cx="1024283" cy="217536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>
            <a:xfrm>
              <a:off x="7001799" y="6003470"/>
              <a:ext cx="602012" cy="212224"/>
            </a:xfrm>
            <a:prstGeom prst="rect">
              <a:avLst/>
            </a:prstGeom>
            <a:noFill/>
            <a:ln w="28575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>
              <a:spLocks/>
            </p:cNvSpPr>
            <p:nvPr/>
          </p:nvSpPr>
          <p:spPr>
            <a:xfrm>
              <a:off x="7944917" y="6003470"/>
              <a:ext cx="953350" cy="219456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583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6218E-6 -1.87457E-6 L -0.42579 0.07614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98" y="37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92883E-7 9.81254E-7 L 0.11474 0.07637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8" y="38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8507E-7 3.09739E-6 L -0.18969 0.43095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93" y="215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2423E-6 3.09739E-6 L -0.13589 0.43118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3" y="2155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8" grpId="0"/>
      <p:bldP spid="17" grpId="0"/>
      <p:bldP spid="19" grpId="0"/>
      <p:bldP spid="13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 smtClean="0">
                <a:ln w="50800"/>
                <a:solidFill>
                  <a:schemeClr val="bg1"/>
                </a:solidFill>
              </a:rPr>
              <a:t>Scope and Objective</a:t>
            </a:r>
            <a:endParaRPr lang="en-US" sz="3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076" y="1799871"/>
            <a:ext cx="55873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Alzheimer’s disease diagnostic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04520"/>
              </p:ext>
            </p:extLst>
          </p:nvPr>
        </p:nvGraphicFramePr>
        <p:xfrm>
          <a:off x="692312" y="2332155"/>
          <a:ext cx="7248952" cy="15819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39295"/>
                <a:gridCol w="3609657"/>
              </a:tblGrid>
              <a:tr h="6053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cerebrospinal fluid analysis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 + clinical signs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 + neuroimaging techniques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reliable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 expensive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not an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early warning-type biomarker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usual clinical laboratory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 + cognitive impairment questionnaires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 + blood-based proteomics assays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reliable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 not an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early warning-type biomarker</a:t>
                      </a: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885888" y="4341610"/>
            <a:ext cx="6504396" cy="2200508"/>
          </a:xfrm>
          <a:prstGeom prst="roundRect">
            <a:avLst/>
          </a:prstGeom>
          <a:solidFill>
            <a:srgbClr val="FFC7DD"/>
          </a:solidFill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45975" y="4691253"/>
            <a:ext cx="66087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Finding new combinatorial biomarkers for Alzheimer’s disease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39835" y="4388582"/>
            <a:ext cx="134842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smtClean="0"/>
              <a:t>Final Goal: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1598" y="5472225"/>
            <a:ext cx="6097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howing certain </a:t>
            </a:r>
            <a:r>
              <a:rPr lang="en-US" dirty="0"/>
              <a:t>sets of laboratory data may make dementia (and not AD) </a:t>
            </a:r>
            <a:r>
              <a:rPr lang="en-US" dirty="0" smtClean="0"/>
              <a:t>more probable</a:t>
            </a:r>
            <a:r>
              <a:rPr lang="en-US" dirty="0"/>
              <a:t>, and certain other sets may make dementia less probable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39835" y="5123097"/>
            <a:ext cx="191155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smtClean="0"/>
              <a:t>In this paper:</a:t>
            </a:r>
            <a:endParaRPr lang="en-US" dirty="0"/>
          </a:p>
        </p:txBody>
      </p:sp>
      <p:sp>
        <p:nvSpPr>
          <p:cNvPr id="6" name="Bent Arrow 5"/>
          <p:cNvSpPr/>
          <p:nvPr/>
        </p:nvSpPr>
        <p:spPr>
          <a:xfrm rot="10800000" flipH="1">
            <a:off x="878795" y="4092033"/>
            <a:ext cx="853145" cy="1321250"/>
          </a:xfrm>
          <a:prstGeom prst="bentArrow">
            <a:avLst>
              <a:gd name="adj1" fmla="val 27604"/>
              <a:gd name="adj2" fmla="val 35974"/>
              <a:gd name="adj3" fmla="val 37195"/>
              <a:gd name="adj4" fmla="val 3155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3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3713485" y="4180235"/>
            <a:ext cx="0" cy="2504986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 smtClean="0">
                <a:ln w="50800"/>
                <a:solidFill>
                  <a:schemeClr val="bg1"/>
                </a:solidFill>
              </a:rPr>
              <a:t>Data</a:t>
            </a:r>
            <a:endParaRPr lang="en-US" sz="3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444" y="1737921"/>
            <a:ext cx="304046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Source:</a:t>
            </a:r>
            <a:r>
              <a:rPr lang="en-US" b="1" dirty="0" smtClean="0"/>
              <a:t> </a:t>
            </a:r>
            <a:r>
              <a:rPr lang="en-US" sz="1600" dirty="0" smtClean="0"/>
              <a:t>CAMD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sz="2000" b="1" dirty="0" smtClean="0"/>
              <a:t>Instances:</a:t>
            </a:r>
            <a:endParaRPr lang="en-US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088"/>
          <a:stretch/>
        </p:blipFill>
        <p:spPr>
          <a:xfrm>
            <a:off x="3835926" y="1941328"/>
            <a:ext cx="4617089" cy="191980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604989" y="2370756"/>
            <a:ext cx="2499673" cy="705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/>
              <a:t>5,821 patients </a:t>
            </a:r>
            <a:r>
              <a:rPr lang="en-US" sz="1400" dirty="0" smtClean="0"/>
              <a:t>(demented </a:t>
            </a:r>
            <a:r>
              <a:rPr lang="en-US" sz="1400" dirty="0"/>
              <a:t>and </a:t>
            </a:r>
            <a:r>
              <a:rPr lang="en-US" sz="1400" dirty="0" smtClean="0"/>
              <a:t>not demented </a:t>
            </a:r>
            <a:r>
              <a:rPr lang="en-US" sz="1400" dirty="0"/>
              <a:t>people of various age and </a:t>
            </a:r>
            <a:r>
              <a:rPr lang="en-US" sz="1400" dirty="0" smtClean="0"/>
              <a:t>sex)</a:t>
            </a:r>
            <a:endParaRPr lang="en-US" sz="16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44896" y="3002577"/>
            <a:ext cx="30404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Attributes: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603441" y="3287976"/>
            <a:ext cx="2499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Standard laboratory data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9393" y="3518497"/>
            <a:ext cx="2499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blood and urine, measured multiple times per subject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604989" y="3982955"/>
            <a:ext cx="3163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/>
              <a:t>Cognitive </a:t>
            </a:r>
            <a:r>
              <a:rPr lang="en-US" sz="1600" b="1" i="1" dirty="0"/>
              <a:t>and psychological </a:t>
            </a:r>
            <a:r>
              <a:rPr lang="en-US" sz="1600" b="1" i="1" dirty="0" smtClean="0"/>
              <a:t>status</a:t>
            </a:r>
          </a:p>
          <a:p>
            <a:r>
              <a:rPr lang="en-US" sz="1200" dirty="0"/>
              <a:t>by standardized questionnaires </a:t>
            </a:r>
            <a:endParaRPr lang="en-US" sz="1600" i="1" dirty="0"/>
          </a:p>
        </p:txBody>
      </p:sp>
      <p:sp>
        <p:nvSpPr>
          <p:cNvPr id="7" name="Rectangle 6"/>
          <p:cNvSpPr/>
          <p:nvPr/>
        </p:nvSpPr>
        <p:spPr>
          <a:xfrm>
            <a:off x="818662" y="4403551"/>
            <a:ext cx="2566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ADAS</a:t>
            </a:r>
            <a:r>
              <a:rPr lang="en-US" sz="1400" dirty="0"/>
              <a:t>-COG</a:t>
            </a:r>
            <a:r>
              <a:rPr lang="en-US" sz="1400" dirty="0" smtClean="0"/>
              <a:t>, ADCS</a:t>
            </a:r>
            <a:r>
              <a:rPr lang="en-US" sz="1400" dirty="0"/>
              <a:t>-ADL, MMSE, </a:t>
            </a:r>
            <a:endParaRPr lang="en-US" sz="1400" dirty="0" smtClean="0"/>
          </a:p>
          <a:p>
            <a:r>
              <a:rPr lang="en-US" sz="1400" dirty="0" smtClean="0"/>
              <a:t>NPI, </a:t>
            </a:r>
            <a:r>
              <a:rPr lang="en-US" sz="1400" dirty="0"/>
              <a:t>SIB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9926" y="4840767"/>
            <a:ext cx="2499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Genetic tests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95878" y="5071288"/>
            <a:ext cx="24996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ApoE</a:t>
            </a:r>
            <a:r>
              <a:rPr lang="en-US" sz="1400" dirty="0" smtClean="0"/>
              <a:t>, MTHFR genotypes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8378" y="5352351"/>
            <a:ext cx="2499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Vital sign measurement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4330" y="5582872"/>
            <a:ext cx="2499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BP</a:t>
            </a:r>
            <a:r>
              <a:rPr lang="en-US" sz="1400" dirty="0"/>
              <a:t>, pulse rate, respiratory </a:t>
            </a:r>
            <a:r>
              <a:rPr lang="en-US" sz="1400" dirty="0" smtClean="0"/>
              <a:t>rate, body temperature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65574" y="4793877"/>
            <a:ext cx="2634710" cy="1007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mpd="sng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 smtClean="0"/>
              <a:t>Main </a:t>
            </a:r>
            <a:r>
              <a:rPr lang="en-US" b="1" dirty="0"/>
              <a:t>table for </a:t>
            </a:r>
            <a:r>
              <a:rPr lang="en-US" b="1" dirty="0" smtClean="0"/>
              <a:t>CAMD</a:t>
            </a:r>
          </a:p>
          <a:p>
            <a:pPr algn="ctr">
              <a:lnSpc>
                <a:spcPct val="120000"/>
              </a:lnSpc>
            </a:pPr>
            <a:r>
              <a:rPr lang="en-US" sz="1600" dirty="0" smtClean="0"/>
              <a:t>170 </a:t>
            </a:r>
            <a:r>
              <a:rPr lang="en-US" sz="1600" dirty="0"/>
              <a:t>columns (record fields</a:t>
            </a:r>
            <a:r>
              <a:rPr lang="en-US" sz="1600" dirty="0" smtClean="0"/>
              <a:t>)</a:t>
            </a:r>
          </a:p>
          <a:p>
            <a:pPr algn="ctr">
              <a:lnSpc>
                <a:spcPct val="120000"/>
              </a:lnSpc>
            </a:pPr>
            <a:r>
              <a:rPr lang="en-US" sz="1600" dirty="0" smtClean="0"/>
              <a:t>5</a:t>
            </a:r>
            <a:r>
              <a:rPr lang="en-US" sz="1600" dirty="0"/>
              <a:t>,</a:t>
            </a:r>
            <a:r>
              <a:rPr lang="en-US" sz="1600" dirty="0" smtClean="0"/>
              <a:t>821 </a:t>
            </a:r>
            <a:r>
              <a:rPr lang="en-US" sz="1600" dirty="0"/>
              <a:t>rows </a:t>
            </a:r>
            <a:r>
              <a:rPr lang="en-US" sz="1600" dirty="0" smtClean="0"/>
              <a:t>(patients)</a:t>
            </a:r>
            <a:endParaRPr lang="en-US" sz="1200" dirty="0"/>
          </a:p>
        </p:txBody>
      </p:sp>
      <p:sp>
        <p:nvSpPr>
          <p:cNvPr id="29" name="Right Arrow 28"/>
          <p:cNvSpPr/>
          <p:nvPr/>
        </p:nvSpPr>
        <p:spPr>
          <a:xfrm>
            <a:off x="3480749" y="4623759"/>
            <a:ext cx="2125603" cy="656101"/>
          </a:xfrm>
          <a:prstGeom prst="rightArrow">
            <a:avLst>
              <a:gd name="adj1" fmla="val 50000"/>
              <a:gd name="adj2" fmla="val 3826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01475" y="4766667"/>
            <a:ext cx="13558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Data Cleaning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713485" y="4205891"/>
            <a:ext cx="5143379" cy="0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2160" y="6026611"/>
            <a:ext cx="2499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Target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8113" y="6283868"/>
            <a:ext cx="2925372" cy="444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/>
              <a:t>MMSE score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(</a:t>
            </a:r>
            <a:r>
              <a:rPr lang="en-US" sz="1400" dirty="0" smtClean="0"/>
              <a:t>mini </a:t>
            </a:r>
            <a:r>
              <a:rPr lang="en-US" sz="1400" dirty="0"/>
              <a:t>mental state </a:t>
            </a:r>
            <a:r>
              <a:rPr lang="en-US" sz="1400" dirty="0" smtClean="0"/>
              <a:t>examination)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35782" y="5124315"/>
            <a:ext cx="1626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182880"/>
            <a:r>
              <a:rPr lang="en-US" sz="1200" dirty="0" smtClean="0"/>
              <a:t>- 	Reduce several row for each person</a:t>
            </a:r>
          </a:p>
          <a:p>
            <a:pPr marL="91440" indent="-182880"/>
            <a:r>
              <a:rPr lang="en-US" sz="1200" dirty="0" smtClean="0"/>
              <a:t>-	Collect from multiple tables</a:t>
            </a:r>
          </a:p>
          <a:p>
            <a:pPr marL="91440" indent="-182880"/>
            <a:r>
              <a:rPr lang="en-US" sz="1200" dirty="0" smtClean="0"/>
              <a:t>-	Average tests on different visit days</a:t>
            </a:r>
          </a:p>
        </p:txBody>
      </p:sp>
    </p:spTree>
    <p:extLst>
      <p:ext uri="{BB962C8B-B14F-4D97-AF65-F5344CB8AC3E}">
        <p14:creationId xmlns:p14="http://schemas.microsoft.com/office/powerpoint/2010/main" val="377140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936397" y="4875859"/>
            <a:ext cx="3952201" cy="1709920"/>
          </a:xfrm>
          <a:prstGeom prst="roundRect">
            <a:avLst>
              <a:gd name="adj" fmla="val 9914"/>
            </a:avLst>
          </a:prstGeom>
          <a:solidFill>
            <a:srgbClr val="FFF8EA"/>
          </a:solidFill>
          <a:ln w="6350" cmpd="sng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937945" y="3983095"/>
            <a:ext cx="3952201" cy="797233"/>
          </a:xfrm>
          <a:prstGeom prst="roundRect">
            <a:avLst/>
          </a:prstGeom>
          <a:solidFill>
            <a:srgbClr val="FFF8EA"/>
          </a:solidFill>
          <a:ln w="6350" cmpd="sng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939513" y="3381466"/>
            <a:ext cx="3950633" cy="500314"/>
          </a:xfrm>
          <a:prstGeom prst="roundRect">
            <a:avLst/>
          </a:prstGeom>
          <a:solidFill>
            <a:srgbClr val="FFF8EA"/>
          </a:solidFill>
          <a:ln w="6350" cmpd="sng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 smtClean="0">
                <a:ln w="50800"/>
                <a:solidFill>
                  <a:schemeClr val="bg1"/>
                </a:solidFill>
              </a:rPr>
              <a:t>Methods </a:t>
            </a:r>
            <a:r>
              <a:rPr lang="en-US" sz="2000" b="1" dirty="0" smtClean="0">
                <a:ln w="50800"/>
                <a:solidFill>
                  <a:schemeClr val="bg1"/>
                </a:solidFill>
              </a:rPr>
              <a:t>(1/2)</a:t>
            </a:r>
            <a:endParaRPr lang="en-US" sz="3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075" y="1799871"/>
            <a:ext cx="6157953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Association rule mining: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SCARF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Simple Combinatorial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Association Rule Finder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5668" y="2530249"/>
            <a:ext cx="3927773" cy="78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/>
            <a:r>
              <a:rPr lang="en-US" sz="1600" dirty="0" smtClean="0"/>
              <a:t>-	Own </a:t>
            </a:r>
            <a:r>
              <a:rPr lang="en-US" sz="1600" dirty="0"/>
              <a:t>new </a:t>
            </a:r>
            <a:r>
              <a:rPr lang="en-US" sz="1600" dirty="0" smtClean="0"/>
              <a:t>program written </a:t>
            </a:r>
            <a:r>
              <a:rPr lang="en-US" sz="1600" dirty="0"/>
              <a:t>in </a:t>
            </a:r>
            <a:r>
              <a:rPr lang="en-US" sz="1600" dirty="0" smtClean="0"/>
              <a:t>C</a:t>
            </a:r>
            <a:r>
              <a:rPr lang="en-US" sz="1600" dirty="0"/>
              <a:t>+</a:t>
            </a:r>
            <a:r>
              <a:rPr lang="en-US" sz="1600" dirty="0" smtClean="0"/>
              <a:t>+</a:t>
            </a:r>
          </a:p>
          <a:p>
            <a:pPr marL="182880" indent="-182880">
              <a:lnSpc>
                <a:spcPct val="90000"/>
              </a:lnSpc>
            </a:pPr>
            <a:r>
              <a:rPr lang="en-US" sz="1600" dirty="0" smtClean="0"/>
              <a:t>-	Various standard numerical values for indicating reliability </a:t>
            </a:r>
            <a:r>
              <a:rPr lang="en-US" sz="1600" dirty="0"/>
              <a:t>and </a:t>
            </a:r>
            <a:r>
              <a:rPr lang="en-US" sz="1600" dirty="0" smtClean="0"/>
              <a:t>validity of rules :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961261" y="3338079"/>
            <a:ext cx="113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Universe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101505" y="3358589"/>
            <a:ext cx="3020683" cy="53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/>
              <a:t>: set of rows - all columns in the 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rule have a known value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959713" y="3937463"/>
            <a:ext cx="2212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LHS support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2112786" y="3970801"/>
            <a:ext cx="2752823" cy="318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/>
              <a:t>: #rows - LHS is true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958165" y="4166831"/>
            <a:ext cx="2212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R</a:t>
            </a:r>
            <a:r>
              <a:rPr lang="en-US" sz="1600" b="1" dirty="0" smtClean="0"/>
              <a:t>HS support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111238" y="4200169"/>
            <a:ext cx="2752823" cy="318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/>
              <a:t>: #rows - </a:t>
            </a:r>
            <a:r>
              <a:rPr lang="en-US" sz="1600" dirty="0"/>
              <a:t>R</a:t>
            </a:r>
            <a:r>
              <a:rPr lang="en-US" sz="1600" dirty="0" smtClean="0"/>
              <a:t>HS is true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956617" y="4396199"/>
            <a:ext cx="2212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Support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109690" y="4429537"/>
            <a:ext cx="2752823" cy="318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/>
              <a:t>: #rows - LHS and RHS are true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958165" y="4806235"/>
            <a:ext cx="2212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Confidence    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956617" y="5151055"/>
            <a:ext cx="2212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Lift                   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955069" y="5611327"/>
            <a:ext cx="2212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Leverage    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345" y="5173509"/>
            <a:ext cx="1063576" cy="42099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/>
          <a:srcRect b="57154"/>
          <a:stretch/>
        </p:blipFill>
        <p:spPr>
          <a:xfrm>
            <a:off x="2260977" y="4910690"/>
            <a:ext cx="1063576" cy="180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032" y="5727662"/>
            <a:ext cx="2525339" cy="189195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939514" y="6246066"/>
            <a:ext cx="1157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E</a:t>
            </a:r>
            <a:r>
              <a:rPr lang="en-US" sz="1600" b="1" dirty="0" smtClean="0"/>
              <a:t>-value 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1742293" y="6247225"/>
            <a:ext cx="32259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p-value </a:t>
            </a:r>
            <a:r>
              <a:rPr lang="en-US" sz="1600" dirty="0" smtClean="0"/>
              <a:t>* total </a:t>
            </a:r>
            <a:r>
              <a:rPr lang="en-US" sz="1600" dirty="0"/>
              <a:t>number </a:t>
            </a:r>
            <a:r>
              <a:rPr lang="en-US" sz="1600" dirty="0" smtClean="0"/>
              <a:t>of pos. </a:t>
            </a:r>
            <a:r>
              <a:rPr lang="en-US" sz="1600" dirty="0"/>
              <a:t>rules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91597" y="5908671"/>
            <a:ext cx="29985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: dependence of LHS and RHS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936666" y="5907512"/>
            <a:ext cx="1134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Brush Script MT Italic"/>
                <a:cs typeface="Brush Script MT Italic"/>
              </a:rPr>
              <a:t>X</a:t>
            </a:r>
            <a:r>
              <a:rPr lang="en-US" sz="1600" baseline="30000" dirty="0" smtClean="0">
                <a:cs typeface="Brush Script MT Italic"/>
              </a:rPr>
              <a:t>2</a:t>
            </a:r>
            <a:r>
              <a:rPr lang="en-US" sz="1600" dirty="0" smtClean="0">
                <a:cs typeface="Brush Script MT Italic"/>
              </a:rPr>
              <a:t>-</a:t>
            </a:r>
            <a:r>
              <a:rPr lang="en-US" sz="1600" b="1" dirty="0" smtClean="0">
                <a:cs typeface="Brush Script MT Italic"/>
              </a:rPr>
              <a:t>statistic</a:t>
            </a:r>
            <a:endParaRPr lang="en-US" sz="1600" b="1" dirty="0">
              <a:cs typeface="Brush Script MT Italic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181487" y="2813357"/>
            <a:ext cx="3893098" cy="3658011"/>
            <a:chOff x="5181487" y="2813357"/>
            <a:chExt cx="3893098" cy="3658011"/>
          </a:xfrm>
        </p:grpSpPr>
        <p:sp>
          <p:nvSpPr>
            <p:cNvPr id="50" name="Rectangle 49"/>
            <p:cNvSpPr/>
            <p:nvPr/>
          </p:nvSpPr>
          <p:spPr>
            <a:xfrm>
              <a:off x="5181487" y="2821242"/>
              <a:ext cx="3893098" cy="3650126"/>
            </a:xfrm>
            <a:prstGeom prst="rect">
              <a:avLst/>
            </a:prstGeom>
            <a:solidFill>
              <a:schemeClr val="accent6">
                <a:lumMod val="50000"/>
                <a:lumOff val="50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lnSpc>
                  <a:spcPct val="130000"/>
                </a:lnSpc>
              </a:pPr>
              <a:endParaRPr lang="en-US" sz="5400" b="1" dirty="0" smtClean="0">
                <a:ln w="50800"/>
                <a:solidFill>
                  <a:schemeClr val="bg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51081" y="3145751"/>
              <a:ext cx="3568196" cy="3201525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5952159" y="2813357"/>
              <a:ext cx="247754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>
                  <a:solidFill>
                    <a:schemeClr val="bg1"/>
                  </a:solidFill>
                </a:rPr>
                <a:t>https://</a:t>
              </a:r>
              <a:r>
                <a:rPr lang="en-US" sz="1600" i="1" dirty="0" err="1">
                  <a:solidFill>
                    <a:schemeClr val="bg1"/>
                  </a:solidFill>
                </a:rPr>
                <a:t>pitgroup.org</a:t>
              </a:r>
              <a:r>
                <a:rPr lang="en-US" sz="1600" i="1" dirty="0">
                  <a:solidFill>
                    <a:schemeClr val="bg1"/>
                  </a:solidFill>
                </a:rPr>
                <a:t>/scarf/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49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>
                <a:ln w="50800"/>
                <a:solidFill>
                  <a:schemeClr val="bg1"/>
                </a:solidFill>
              </a:rPr>
              <a:t>Methods </a:t>
            </a:r>
            <a:r>
              <a:rPr lang="en-US" sz="2000" b="1" dirty="0" smtClean="0">
                <a:ln w="50800"/>
                <a:solidFill>
                  <a:schemeClr val="bg1"/>
                </a:solidFill>
              </a:rPr>
              <a:t>(2/</a:t>
            </a:r>
            <a:r>
              <a:rPr lang="en-US" sz="2000" b="1" dirty="0">
                <a:ln w="50800"/>
                <a:solidFill>
                  <a:schemeClr val="bg1"/>
                </a:solidFill>
              </a:rPr>
              <a:t>2)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5211" y="3595648"/>
            <a:ext cx="7222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certain </a:t>
            </a:r>
            <a:r>
              <a:rPr lang="en-US" dirty="0"/>
              <a:t>values </a:t>
            </a:r>
            <a:r>
              <a:rPr lang="en-US" dirty="0" smtClean="0"/>
              <a:t>of </a:t>
            </a:r>
            <a:r>
              <a:rPr lang="en-US" dirty="0"/>
              <a:t>first two boxes </a:t>
            </a:r>
            <a:r>
              <a:rPr lang="en-US" dirty="0" smtClean="0"/>
              <a:t>fail a rule constraints(regardless third box)</a:t>
            </a:r>
          </a:p>
          <a:p>
            <a:r>
              <a:rPr lang="en-US" dirty="0"/>
              <a:t> </a:t>
            </a:r>
            <a:r>
              <a:rPr lang="en-US" dirty="0" smtClean="0"/>
              <a:t>-&gt; threw </a:t>
            </a:r>
            <a:r>
              <a:rPr lang="en-US" dirty="0"/>
              <a:t>out the rule </a:t>
            </a:r>
            <a:r>
              <a:rPr lang="en-US" dirty="0" smtClean="0"/>
              <a:t>w/o checking third </a:t>
            </a:r>
            <a:r>
              <a:rPr lang="en-US" dirty="0"/>
              <a:t>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076" y="1799871"/>
            <a:ext cx="55873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Association rule mining: SCARF algorithm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037024" y="2295104"/>
            <a:ext cx="3232952" cy="346249"/>
            <a:chOff x="3220123" y="2232960"/>
            <a:chExt cx="3232952" cy="346249"/>
          </a:xfrm>
        </p:grpSpPr>
        <p:sp>
          <p:nvSpPr>
            <p:cNvPr id="8" name="Rectangle 7"/>
            <p:cNvSpPr/>
            <p:nvPr/>
          </p:nvSpPr>
          <p:spPr>
            <a:xfrm>
              <a:off x="3220123" y="2232960"/>
              <a:ext cx="3232952" cy="346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/>
                <a:t> </a:t>
              </a:r>
              <a:r>
                <a:rPr lang="en-US" sz="1400" dirty="0"/>
                <a:t>A</a:t>
              </a:r>
              <a:r>
                <a:rPr lang="en-US" sz="1400" dirty="0" smtClean="0"/>
                <a:t>    &amp;</a:t>
              </a:r>
              <a:r>
                <a:rPr lang="en-US" sz="1600" dirty="0" smtClean="0"/>
                <a:t> (  </a:t>
              </a:r>
              <a:r>
                <a:rPr lang="en-US" sz="1400" dirty="0" smtClean="0"/>
                <a:t>B</a:t>
              </a:r>
              <a:r>
                <a:rPr lang="en-US" sz="1600" dirty="0" smtClean="0"/>
                <a:t>   or   </a:t>
              </a:r>
              <a:r>
                <a:rPr lang="en-US" sz="1400" dirty="0" smtClean="0"/>
                <a:t>C</a:t>
              </a:r>
              <a:r>
                <a:rPr lang="en-US" sz="1600" dirty="0" smtClean="0"/>
                <a:t>   )    →      </a:t>
              </a:r>
              <a:r>
                <a:rPr lang="en-US" sz="1400" dirty="0" smtClean="0"/>
                <a:t>D         </a:t>
              </a:r>
              <a:r>
                <a:rPr lang="is-IS" dirty="0"/>
                <a:t>…</a:t>
              </a:r>
              <a:r>
                <a:rPr lang="en-US" dirty="0"/>
                <a:t>(*)</a:t>
              </a:r>
              <a:endParaRPr lang="en-US" dirty="0" smtClean="0"/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>
            <a:xfrm>
              <a:off x="3294938" y="2331963"/>
              <a:ext cx="194169" cy="197553"/>
            </a:xfrm>
            <a:prstGeom prst="rect">
              <a:avLst/>
            </a:prstGeom>
            <a:noFill/>
            <a:ln w="28575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60000"/>
                </a:lnSpc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>
            <a:xfrm>
              <a:off x="3900172" y="2334784"/>
              <a:ext cx="194169" cy="197553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4460509" y="2334784"/>
              <a:ext cx="194169" cy="197553"/>
            </a:xfrm>
            <a:prstGeom prst="rect">
              <a:avLst/>
            </a:prstGeom>
            <a:noFill/>
            <a:ln w="28575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5382595" y="2331963"/>
              <a:ext cx="194169" cy="197553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804742" y="2283008"/>
            <a:ext cx="2704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I. Start with pattern :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92791" y="2591660"/>
            <a:ext cx="7450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- restriction: LHS - laboratory data and sex, RHS - mental status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0596" y="3047295"/>
            <a:ext cx="73896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II. Consider </a:t>
            </a:r>
            <a:r>
              <a:rPr lang="en-US" dirty="0"/>
              <a:t>all </a:t>
            </a:r>
            <a:r>
              <a:rPr lang="en-US" dirty="0" smtClean="0"/>
              <a:t>possible </a:t>
            </a:r>
            <a:r>
              <a:rPr lang="en-US" dirty="0"/>
              <a:t>logical expressions </a:t>
            </a:r>
            <a:r>
              <a:rPr lang="en-US" dirty="0" smtClean="0"/>
              <a:t>according pattern (</a:t>
            </a:r>
            <a:r>
              <a:rPr lang="en-US" dirty="0"/>
              <a:t>*</a:t>
            </a:r>
            <a:r>
              <a:rPr lang="en-US" dirty="0" smtClean="0"/>
              <a:t>) applied</a:t>
            </a:r>
            <a:endParaRPr lang="en-US" dirty="0"/>
          </a:p>
          <a:p>
            <a:r>
              <a:rPr lang="en-US" dirty="0" smtClean="0"/>
              <a:t>        Branch</a:t>
            </a:r>
            <a:r>
              <a:rPr lang="en-US" dirty="0"/>
              <a:t>-and-</a:t>
            </a:r>
            <a:r>
              <a:rPr lang="en-US" dirty="0" smtClean="0"/>
              <a:t>bound algorithm </a:t>
            </a:r>
            <a:r>
              <a:rPr lang="en-US" dirty="0"/>
              <a:t>: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71056" y="4284647"/>
            <a:ext cx="7972319" cy="1058616"/>
            <a:chOff x="584746" y="4235331"/>
            <a:chExt cx="7972319" cy="1058616"/>
          </a:xfrm>
        </p:grpSpPr>
        <p:sp>
          <p:nvSpPr>
            <p:cNvPr id="23" name="Rectangle 22"/>
            <p:cNvSpPr/>
            <p:nvPr/>
          </p:nvSpPr>
          <p:spPr>
            <a:xfrm>
              <a:off x="584746" y="4235331"/>
              <a:ext cx="79723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III. Evaluate rules under these criteria: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universe ≥ 500,  support ≥ 50,  confidence ≥ 0.5,  </a:t>
              </a:r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lift ≥ 1.2</a:t>
              </a:r>
              <a:r>
                <a:rPr lang="en-US" dirty="0" smtClean="0"/>
                <a:t>,  p-value ≤ 0.05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92424" y="4955393"/>
              <a:ext cx="184783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i="1" dirty="0" smtClean="0">
                  <a:solidFill>
                    <a:srgbClr val="730000"/>
                  </a:solidFill>
                </a:rPr>
                <a:t>Goodness of a rule</a:t>
              </a:r>
              <a:endParaRPr lang="en-US" sz="1600" i="1" dirty="0">
                <a:solidFill>
                  <a:srgbClr val="73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36406" y="4832346"/>
              <a:ext cx="0" cy="210211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41956" y="5438745"/>
            <a:ext cx="7972319" cy="1200329"/>
            <a:chOff x="555646" y="5438745"/>
            <a:chExt cx="7972319" cy="1200329"/>
          </a:xfrm>
        </p:grpSpPr>
        <p:sp>
          <p:nvSpPr>
            <p:cNvPr id="28" name="Rectangle 27"/>
            <p:cNvSpPr/>
            <p:nvPr/>
          </p:nvSpPr>
          <p:spPr>
            <a:xfrm>
              <a:off x="555646" y="5438745"/>
              <a:ext cx="797231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IV. Determine effect on mental state by these definitions: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Positive score    :  #rules with positive RHS</a:t>
              </a:r>
            </a:p>
            <a:p>
              <a:r>
                <a:rPr lang="en-US" dirty="0"/>
                <a:t>         </a:t>
              </a:r>
              <a:r>
                <a:rPr lang="en-US" dirty="0" smtClean="0"/>
                <a:t>Negative score  :  #</a:t>
              </a:r>
              <a:r>
                <a:rPr lang="en-US" dirty="0"/>
                <a:t>rules with </a:t>
              </a:r>
              <a:r>
                <a:rPr lang="en-US" dirty="0" smtClean="0"/>
                <a:t>negative RHS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Score                 </a:t>
              </a:r>
              <a:r>
                <a:rPr lang="en-US" sz="1600" dirty="0" smtClean="0"/>
                <a:t>  </a:t>
              </a:r>
              <a:r>
                <a:rPr lang="en-US" dirty="0" smtClean="0"/>
                <a:t>:  Positive score – Negative score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344824" y="5724242"/>
              <a:ext cx="232423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i="1" dirty="0" smtClean="0">
                  <a:solidFill>
                    <a:srgbClr val="730000"/>
                  </a:solidFill>
                </a:rPr>
                <a:t>-&gt; Positive clause</a:t>
              </a:r>
              <a:endParaRPr lang="en-US" sz="1600" i="1" dirty="0">
                <a:solidFill>
                  <a:srgbClr val="73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44824" y="5992151"/>
              <a:ext cx="232423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i="1" dirty="0" smtClean="0">
                  <a:solidFill>
                    <a:srgbClr val="730000"/>
                  </a:solidFill>
                </a:rPr>
                <a:t>-&gt; Negative clause</a:t>
              </a:r>
              <a:endParaRPr lang="en-US" sz="1600" i="1" dirty="0">
                <a:solidFill>
                  <a:srgbClr val="730000"/>
                </a:solidFill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695676" y="2306528"/>
            <a:ext cx="0" cy="4381862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5676" y="3047295"/>
            <a:ext cx="7972365" cy="0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668041" y="2306528"/>
            <a:ext cx="0" cy="4381862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5676" y="2295104"/>
            <a:ext cx="7972365" cy="11424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5676" y="4309305"/>
            <a:ext cx="7972365" cy="0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5676" y="5426416"/>
            <a:ext cx="7972365" cy="0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95676" y="6669845"/>
            <a:ext cx="7972365" cy="0"/>
          </a:xfrm>
          <a:prstGeom prst="line">
            <a:avLst/>
          </a:prstGeom>
          <a:ln w="9525" cmpd="sng"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83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642364" y="1823589"/>
            <a:ext cx="7931932" cy="8887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159696" y="4863804"/>
            <a:ext cx="5040856" cy="1707547"/>
          </a:xfrm>
          <a:prstGeom prst="roundRect">
            <a:avLst>
              <a:gd name="adj" fmla="val 9914"/>
            </a:avLst>
          </a:prstGeom>
          <a:solidFill>
            <a:srgbClr val="FFF8EA"/>
          </a:solidFill>
          <a:ln w="6350" cmpd="sng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>
                <a:ln w="50800"/>
                <a:solidFill>
                  <a:schemeClr val="bg1"/>
                </a:solidFill>
              </a:rPr>
              <a:t>Results and </a:t>
            </a:r>
            <a:r>
              <a:rPr lang="en-US" sz="3600" b="1" dirty="0" smtClean="0">
                <a:ln w="50800"/>
                <a:solidFill>
                  <a:schemeClr val="bg1"/>
                </a:solidFill>
              </a:rPr>
              <a:t>Discussion </a:t>
            </a:r>
            <a:r>
              <a:rPr lang="en-US" sz="2000" b="1" dirty="0" smtClean="0">
                <a:ln w="50800"/>
                <a:solidFill>
                  <a:schemeClr val="bg1"/>
                </a:solidFill>
              </a:rPr>
              <a:t>(1/3)</a:t>
            </a:r>
            <a:endParaRPr lang="en-US" sz="20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3539" y="1827895"/>
            <a:ext cx="1378953" cy="83099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Outputs</a:t>
            </a:r>
          </a:p>
          <a:p>
            <a:pPr algn="ctr"/>
            <a:r>
              <a:rPr lang="en-US" sz="2400" b="1" dirty="0" smtClean="0"/>
              <a:t>752 </a:t>
            </a:r>
            <a:r>
              <a:rPr lang="en-US" sz="2400" b="1" dirty="0"/>
              <a:t>rules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3200" r="1845" b="33506"/>
          <a:stretch/>
        </p:blipFill>
        <p:spPr>
          <a:xfrm>
            <a:off x="1729178" y="3571686"/>
            <a:ext cx="6305239" cy="11999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86869" y="2992954"/>
            <a:ext cx="1232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total </a:t>
            </a:r>
            <a:r>
              <a:rPr lang="en-US" sz="1400" dirty="0"/>
              <a:t>MMSE </a:t>
            </a:r>
            <a:endParaRPr lang="en-US" sz="1400" dirty="0" smtClean="0"/>
          </a:p>
          <a:p>
            <a:pPr algn="ctr"/>
            <a:r>
              <a:rPr lang="en-US" sz="1400" dirty="0" smtClean="0"/>
              <a:t>Score ≤ 15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829838" y="3016881"/>
            <a:ext cx="1325579" cy="48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Glucose</a:t>
            </a:r>
          </a:p>
          <a:p>
            <a:pPr algn="ctr">
              <a:lnSpc>
                <a:spcPct val="90000"/>
              </a:lnSpc>
            </a:pPr>
            <a:r>
              <a:rPr lang="en-US" sz="1400" dirty="0" smtClean="0"/>
              <a:t>low or normal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981837" y="3090549"/>
            <a:ext cx="3576571" cy="318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/>
              <a:t>     &amp;</a:t>
            </a:r>
            <a:r>
              <a:rPr lang="en-US" sz="1600" dirty="0" smtClean="0"/>
              <a:t> (                        or                   )    →</a:t>
            </a:r>
            <a:endParaRPr lang="en-US" dirty="0" smtClean="0"/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1866828" y="3016881"/>
            <a:ext cx="1239271" cy="480831"/>
          </a:xfrm>
          <a:prstGeom prst="rect">
            <a:avLst/>
          </a:prstGeom>
          <a:noFill/>
          <a:ln w="28575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3556025" y="3016882"/>
            <a:ext cx="975329" cy="483722"/>
          </a:xfrm>
          <a:prstGeom prst="rect">
            <a:avLst/>
          </a:prstGeom>
          <a:noFill/>
          <a:ln w="28575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4866255" y="3017612"/>
            <a:ext cx="714039" cy="483723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1718" y="3017612"/>
            <a:ext cx="1071608" cy="48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Cholesterol</a:t>
            </a:r>
          </a:p>
          <a:p>
            <a:pPr algn="ctr">
              <a:lnSpc>
                <a:spcPct val="90000"/>
              </a:lnSpc>
            </a:pPr>
            <a:r>
              <a:rPr lang="en-US" sz="1400" dirty="0" smtClean="0"/>
              <a:t>low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4841592" y="3002125"/>
            <a:ext cx="738702" cy="48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sodium</a:t>
            </a:r>
          </a:p>
          <a:p>
            <a:pPr algn="ctr">
              <a:lnSpc>
                <a:spcPct val="90000"/>
              </a:lnSpc>
            </a:pPr>
            <a:r>
              <a:rPr lang="en-US" sz="1400" dirty="0" smtClean="0"/>
              <a:t>high</a:t>
            </a:r>
            <a:endParaRPr lang="en-US" sz="1400" dirty="0"/>
          </a:p>
        </p:txBody>
      </p:sp>
      <p:sp>
        <p:nvSpPr>
          <p:cNvPr id="22" name="Rectangle 21"/>
          <p:cNvSpPr>
            <a:spLocks/>
          </p:cNvSpPr>
          <p:nvPr/>
        </p:nvSpPr>
        <p:spPr>
          <a:xfrm>
            <a:off x="6465507" y="3017612"/>
            <a:ext cx="1054617" cy="483723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80381" y="4852309"/>
            <a:ext cx="1928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Greatest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Positive </a:t>
            </a:r>
            <a:r>
              <a:rPr lang="en-US" sz="1400" b="1" dirty="0" smtClean="0"/>
              <a:t>Effect </a:t>
            </a:r>
          </a:p>
          <a:p>
            <a:pPr algn="ctr"/>
            <a:r>
              <a:rPr lang="en-US" sz="1400" b="1" dirty="0" smtClean="0"/>
              <a:t>on Normal Cognition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89363" y="4838854"/>
            <a:ext cx="1995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Greatest </a:t>
            </a:r>
            <a:r>
              <a:rPr lang="en-US" sz="1400" b="1" dirty="0" smtClean="0">
                <a:solidFill>
                  <a:srgbClr val="FF2929"/>
                </a:solidFill>
              </a:rPr>
              <a:t>Negative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b="1" dirty="0" smtClean="0"/>
              <a:t>Effect </a:t>
            </a:r>
          </a:p>
          <a:p>
            <a:pPr algn="ctr"/>
            <a:r>
              <a:rPr lang="en-US" sz="1400" b="1" dirty="0" smtClean="0"/>
              <a:t>on Normal Cognition</a:t>
            </a:r>
            <a:endParaRPr lang="en-US" sz="1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4889363" y="5400096"/>
            <a:ext cx="2081856" cy="1171255"/>
            <a:chOff x="6266118" y="5028649"/>
            <a:chExt cx="2417442" cy="134585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3"/>
            <a:srcRect l="70642" t="25423"/>
            <a:stretch/>
          </p:blipFill>
          <p:spPr>
            <a:xfrm>
              <a:off x="7360820" y="5028649"/>
              <a:ext cx="1322740" cy="1333529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3"/>
            <a:srcRect t="24734" r="71051"/>
            <a:stretch/>
          </p:blipFill>
          <p:spPr>
            <a:xfrm>
              <a:off x="6266118" y="5028650"/>
              <a:ext cx="1304306" cy="1345858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2446619" y="5375441"/>
            <a:ext cx="1688004" cy="1126596"/>
            <a:chOff x="1158990" y="4776633"/>
            <a:chExt cx="1894122" cy="129454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/>
            <a:srcRect r="67283" b="54072"/>
            <a:stretch/>
          </p:blipFill>
          <p:spPr>
            <a:xfrm>
              <a:off x="1158990" y="4800165"/>
              <a:ext cx="1220640" cy="1271011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4"/>
            <a:srcRect l="76552" b="53221"/>
            <a:stretch/>
          </p:blipFill>
          <p:spPr>
            <a:xfrm>
              <a:off x="2178284" y="4776633"/>
              <a:ext cx="874828" cy="1294543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908194" y="3045037"/>
            <a:ext cx="45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12875" y="1930550"/>
            <a:ext cx="5233223" cy="646331"/>
          </a:xfrm>
          <a:prstGeom prst="rect">
            <a:avLst/>
          </a:prstGeom>
          <a:noFill/>
          <a:ln>
            <a:solidFill>
              <a:srgbClr val="FFFFFF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Lift ≥ </a:t>
            </a:r>
            <a:r>
              <a:rPr lang="en-US" b="1" dirty="0" smtClean="0"/>
              <a:t>2 </a:t>
            </a:r>
            <a:r>
              <a:rPr lang="en-US" dirty="0" smtClean="0"/>
              <a:t>: 513 rules</a:t>
            </a:r>
          </a:p>
          <a:p>
            <a:r>
              <a:rPr lang="en-US" dirty="0" smtClean="0"/>
              <a:t>Most rules with </a:t>
            </a:r>
            <a:r>
              <a:rPr lang="en-US" b="1" dirty="0"/>
              <a:t>Lift ≥ </a:t>
            </a:r>
            <a:r>
              <a:rPr lang="en-US" b="1" dirty="0" smtClean="0"/>
              <a:t>3 </a:t>
            </a:r>
            <a:r>
              <a:rPr lang="en-US" dirty="0" smtClean="0"/>
              <a:t>: LHS contained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lb_sodium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= 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Down Arrow 42"/>
          <p:cNvSpPr/>
          <p:nvPr/>
        </p:nvSpPr>
        <p:spPr>
          <a:xfrm rot="16200000" flipH="1">
            <a:off x="2558359" y="2115813"/>
            <a:ext cx="120359" cy="275799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3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362991" y="4424356"/>
            <a:ext cx="6460693" cy="15591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57639" y="2083748"/>
            <a:ext cx="6460693" cy="2075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19" y="454427"/>
            <a:ext cx="8565845" cy="1131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30000"/>
              </a:lnSpc>
            </a:pPr>
            <a:endParaRPr lang="en-US" sz="5400" b="1" dirty="0" smtClean="0">
              <a:ln w="50800"/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076" y="684206"/>
            <a:ext cx="661478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r>
              <a:rPr lang="en-US" sz="3600" b="1" dirty="0">
                <a:ln w="50800"/>
                <a:solidFill>
                  <a:schemeClr val="bg1"/>
                </a:solidFill>
              </a:rPr>
              <a:t>Results and </a:t>
            </a:r>
            <a:r>
              <a:rPr lang="en-US" sz="3600" b="1" dirty="0" smtClean="0">
                <a:ln w="50800"/>
                <a:solidFill>
                  <a:schemeClr val="bg1"/>
                </a:solidFill>
              </a:rPr>
              <a:t>Discussion </a:t>
            </a:r>
            <a:r>
              <a:rPr lang="en-US" sz="2000" b="1" dirty="0" smtClean="0">
                <a:ln w="50800"/>
                <a:solidFill>
                  <a:schemeClr val="bg1"/>
                </a:solidFill>
              </a:rPr>
              <a:t>(2/3)</a:t>
            </a:r>
            <a:endParaRPr lang="en-US" sz="2000" b="1" dirty="0">
              <a:ln w="50800"/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16053" y="2058359"/>
            <a:ext cx="5800550" cy="1952845"/>
            <a:chOff x="252142" y="1833563"/>
            <a:chExt cx="5800550" cy="1952845"/>
          </a:xfrm>
        </p:grpSpPr>
        <p:sp>
          <p:nvSpPr>
            <p:cNvPr id="12" name="Rectangle 11"/>
            <p:cNvSpPr/>
            <p:nvPr/>
          </p:nvSpPr>
          <p:spPr>
            <a:xfrm>
              <a:off x="2266707" y="1833563"/>
              <a:ext cx="23049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Liver function</a:t>
              </a:r>
              <a:endParaRPr lang="en-US" sz="2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3665" y="2323549"/>
              <a:ext cx="5493579" cy="543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dirty="0" smtClean="0">
                  <a:solidFill>
                    <a:srgbClr val="730000"/>
                  </a:solidFill>
                </a:rPr>
                <a:t>    High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 AST</a:t>
              </a:r>
              <a:r>
                <a:rPr lang="en-US" sz="1600" dirty="0" smtClean="0"/>
                <a:t>        +    </a:t>
              </a:r>
              <a:r>
                <a:rPr lang="en-US" sz="1600" dirty="0" smtClean="0">
                  <a:solidFill>
                    <a:srgbClr val="730000"/>
                  </a:solidFill>
                </a:rPr>
                <a:t>Low/high</a:t>
              </a:r>
              <a:r>
                <a:rPr lang="en-US" sz="1600" b="1" dirty="0">
                  <a:solidFill>
                    <a:srgbClr val="730000"/>
                  </a:solidFill>
                </a:rPr>
                <a:t> 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ALT    </a:t>
              </a:r>
              <a:r>
                <a:rPr lang="en-US" sz="2000" dirty="0" smtClean="0"/>
                <a:t>-&gt;    </a:t>
              </a:r>
              <a:r>
                <a:rPr lang="en-US" sz="1600" dirty="0" smtClean="0"/>
                <a:t> </a:t>
              </a:r>
              <a:r>
                <a:rPr lang="en-US" sz="1600" b="1" dirty="0">
                  <a:solidFill>
                    <a:srgbClr val="730000"/>
                  </a:solidFill>
                </a:rPr>
                <a:t>Impaired </a:t>
              </a:r>
              <a:r>
                <a:rPr lang="en-US" sz="1600" dirty="0">
                  <a:solidFill>
                    <a:srgbClr val="730000"/>
                  </a:solidFill>
                </a:rPr>
                <a:t>C</a:t>
              </a:r>
              <a:r>
                <a:rPr lang="en-US" sz="1600" dirty="0" smtClean="0">
                  <a:solidFill>
                    <a:srgbClr val="730000"/>
                  </a:solidFill>
                </a:rPr>
                <a:t>ognition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solidFill>
                    <a:srgbClr val="730000"/>
                  </a:solidFill>
                </a:rPr>
                <a:t> 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                                                                            </a:t>
              </a:r>
              <a:r>
                <a:rPr lang="en-US" sz="1600" dirty="0" smtClean="0">
                  <a:solidFill>
                    <a:srgbClr val="730000"/>
                  </a:solidFill>
                </a:rPr>
                <a:t>(Low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 MMSE</a:t>
              </a:r>
              <a:r>
                <a:rPr lang="en-US" sz="1600" dirty="0" smtClean="0">
                  <a:solidFill>
                    <a:srgbClr val="730000"/>
                  </a:solidFill>
                </a:rPr>
                <a:t>)</a:t>
              </a:r>
              <a:endParaRPr lang="en-US" sz="1600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90013" y="2531614"/>
              <a:ext cx="14890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(aspartate </a:t>
              </a:r>
              <a:r>
                <a:rPr lang="en-US" sz="1400" dirty="0" smtClean="0"/>
                <a:t>amino-</a:t>
              </a:r>
            </a:p>
            <a:p>
              <a:pPr algn="ctr"/>
              <a:r>
                <a:rPr lang="en-US" sz="1400" dirty="0" err="1" smtClean="0"/>
                <a:t>transferase</a:t>
              </a:r>
              <a:r>
                <a:rPr lang="en-US" sz="1400" dirty="0"/>
                <a:t>)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2060670" y="2558440"/>
              <a:ext cx="13445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(</a:t>
              </a:r>
              <a:r>
                <a:rPr lang="en-US" sz="1400" dirty="0"/>
                <a:t>alanine </a:t>
              </a:r>
              <a:r>
                <a:rPr lang="en-US" sz="1400" dirty="0" smtClean="0"/>
                <a:t>amino-</a:t>
              </a:r>
            </a:p>
            <a:p>
              <a:pPr algn="ctr"/>
              <a:r>
                <a:rPr lang="en-US" sz="1400" dirty="0" err="1" smtClean="0"/>
                <a:t>transferase</a:t>
              </a:r>
              <a:r>
                <a:rPr lang="en-US" sz="1400" dirty="0"/>
                <a:t>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05221" y="2757366"/>
              <a:ext cx="256202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(mini mental </a:t>
              </a:r>
              <a:r>
                <a:rPr lang="en-US" sz="1400" dirty="0" smtClean="0"/>
                <a:t>state examination</a:t>
              </a:r>
              <a:r>
                <a:rPr lang="en-US" sz="1400" dirty="0"/>
                <a:t>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2142" y="3201632"/>
              <a:ext cx="580055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Our results: </a:t>
              </a:r>
              <a:r>
                <a:rPr lang="en-US" sz="1600" dirty="0" smtClean="0"/>
                <a:t>“Raise </a:t>
              </a:r>
              <a:r>
                <a:rPr lang="en-US" sz="1600" dirty="0"/>
                <a:t>the possibility of a </a:t>
              </a:r>
              <a:r>
                <a:rPr lang="en-US" sz="1600" dirty="0" smtClean="0"/>
                <a:t>pathogenetic </a:t>
              </a:r>
              <a:r>
                <a:rPr lang="en-US" sz="1600" dirty="0"/>
                <a:t>linkage </a:t>
              </a:r>
              <a:endParaRPr lang="en-US" sz="1600" dirty="0" smtClean="0"/>
            </a:p>
            <a:p>
              <a:pPr algn="ctr"/>
              <a:r>
                <a:rPr lang="en-US" sz="1600" dirty="0"/>
                <a:t>b</a:t>
              </a:r>
              <a:r>
                <a:rPr lang="en-US" sz="1600" dirty="0" smtClean="0"/>
                <a:t>etween 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liver </a:t>
              </a:r>
              <a:r>
                <a:rPr lang="en-US" sz="1600" b="1" dirty="0">
                  <a:solidFill>
                    <a:srgbClr val="730000"/>
                  </a:solidFill>
                </a:rPr>
                <a:t>function</a:t>
              </a:r>
              <a:r>
                <a:rPr lang="en-US" sz="1600" dirty="0"/>
                <a:t> and </a:t>
              </a:r>
              <a:r>
                <a:rPr lang="en-US" sz="1600" b="1" dirty="0">
                  <a:solidFill>
                    <a:srgbClr val="730000"/>
                  </a:solidFill>
                </a:rPr>
                <a:t>mental status in patients with </a:t>
              </a:r>
              <a:r>
                <a:rPr lang="en-US" sz="1600" b="1" dirty="0" smtClean="0">
                  <a:solidFill>
                    <a:srgbClr val="730000"/>
                  </a:solidFill>
                </a:rPr>
                <a:t>AD</a:t>
              </a:r>
              <a:r>
                <a:rPr lang="en-US" sz="1600" dirty="0" smtClean="0"/>
                <a:t>”</a:t>
              </a:r>
              <a:endParaRPr lang="en-US" sz="16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723537" y="4397953"/>
            <a:ext cx="5360113" cy="1466929"/>
            <a:chOff x="19560" y="4563756"/>
            <a:chExt cx="5360113" cy="1466929"/>
          </a:xfrm>
        </p:grpSpPr>
        <p:grpSp>
          <p:nvGrpSpPr>
            <p:cNvPr id="17" name="Group 16"/>
            <p:cNvGrpSpPr/>
            <p:nvPr/>
          </p:nvGrpSpPr>
          <p:grpSpPr>
            <a:xfrm>
              <a:off x="19560" y="4563756"/>
              <a:ext cx="4814666" cy="1466929"/>
              <a:chOff x="-231834" y="1962301"/>
              <a:chExt cx="4814666" cy="146692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611923" y="1962301"/>
                <a:ext cx="22747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/>
                  <a:t>Serum Sodium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231834" y="2478033"/>
                <a:ext cx="4043751" cy="2975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dirty="0">
                    <a:solidFill>
                      <a:srgbClr val="73000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730000"/>
                    </a:solidFill>
                  </a:rPr>
                  <a:t>   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224 </a:t>
                </a:r>
                <a:r>
                  <a:rPr lang="en-US" sz="1600" dirty="0">
                    <a:solidFill>
                      <a:srgbClr val="000000"/>
                    </a:solidFill>
                  </a:rPr>
                  <a:t>rules 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with</a:t>
                </a:r>
                <a:r>
                  <a:rPr lang="en-US" sz="1600" dirty="0">
                    <a:solidFill>
                      <a:srgbClr val="73000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730000"/>
                    </a:solidFill>
                  </a:rPr>
                  <a:t>high </a:t>
                </a:r>
                <a:r>
                  <a:rPr lang="en-US" sz="1600" b="1" dirty="0" smtClean="0">
                    <a:solidFill>
                      <a:srgbClr val="730000"/>
                    </a:solidFill>
                  </a:rPr>
                  <a:t>Sodium</a:t>
                </a:r>
                <a:r>
                  <a:rPr lang="en-US" sz="1600" dirty="0" smtClean="0">
                    <a:solidFill>
                      <a:srgbClr val="73000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in LHS</a:t>
                </a:r>
                <a:endParaRPr lang="en-US" sz="16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1865" y="2844454"/>
                <a:ext cx="4150967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Our results: </a:t>
                </a:r>
                <a:r>
                  <a:rPr lang="en-US" sz="1600" dirty="0" smtClean="0"/>
                  <a:t>“</a:t>
                </a:r>
                <a:r>
                  <a:rPr lang="en-US" sz="1600" dirty="0"/>
                  <a:t>demonstrated a tendency </a:t>
                </a:r>
                <a:r>
                  <a:rPr lang="en-US" sz="1600" dirty="0" smtClean="0"/>
                  <a:t>towards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dehydration</a:t>
                </a:r>
                <a:r>
                  <a:rPr lang="en-US" sz="1600" dirty="0" smtClean="0"/>
                  <a:t> in </a:t>
                </a:r>
                <a:r>
                  <a:rPr lang="en-US" sz="1600" b="1" dirty="0" smtClean="0">
                    <a:solidFill>
                      <a:srgbClr val="730000"/>
                    </a:solidFill>
                  </a:rPr>
                  <a:t>patients with AD</a:t>
                </a:r>
                <a:r>
                  <a:rPr lang="en-US" sz="1600" dirty="0" smtClean="0"/>
                  <a:t>”</a:t>
                </a:r>
                <a:endParaRPr lang="en-US" sz="1600" dirty="0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226103" y="5041560"/>
              <a:ext cx="215357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/>
                <a:t>-&gt; </a:t>
              </a:r>
              <a:r>
                <a:rPr lang="en-US" sz="1600" dirty="0" smtClean="0"/>
                <a:t> </a:t>
              </a:r>
              <a:r>
                <a:rPr lang="en-US" sz="1600" b="1" dirty="0">
                  <a:solidFill>
                    <a:srgbClr val="730000"/>
                  </a:solidFill>
                </a:rPr>
                <a:t>Impaired </a:t>
              </a:r>
              <a:r>
                <a:rPr lang="en-US" sz="1600" dirty="0" smtClean="0">
                  <a:solidFill>
                    <a:srgbClr val="730000"/>
                  </a:solidFill>
                </a:rPr>
                <a:t>Cognition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567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2931</TotalTime>
  <Words>1005</Words>
  <Application>Microsoft Macintosh PowerPoint</Application>
  <PresentationFormat>On-screen Show (4:3)</PresentationFormat>
  <Paragraphs>182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Jida Thada</dc:creator>
  <cp:lastModifiedBy>Jida Thada</cp:lastModifiedBy>
  <cp:revision>288</cp:revision>
  <dcterms:created xsi:type="dcterms:W3CDTF">2017-09-25T17:13:14Z</dcterms:created>
  <dcterms:modified xsi:type="dcterms:W3CDTF">2017-10-01T12:30:20Z</dcterms:modified>
</cp:coreProperties>
</file>