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Proxima Nova" panose="020B0604020202020204" charset="0"/>
      <p:regular r:id="rId33"/>
      <p:bold r:id="rId34"/>
      <p:italic r:id="rId35"/>
      <p:boldItalic r:id="rId36"/>
    </p:embeddedFont>
    <p:embeddedFont>
      <p:font typeface="Tahoma" panose="020B0604030504040204" pitchFamily="34" charset="0"/>
      <p:regular r:id="rId37"/>
      <p:bold r:id="rId38"/>
    </p:embeddedFont>
    <p:embeddedFont>
      <p:font typeface="Open Sans" panose="020B060402020202020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38BCA43-97DD-46B9-A852-95388D6263F1}">
  <a:tblStyle styleId="{E38BCA43-97DD-46B9-A852-95388D6263F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chemeClr val="lt1"/>
                </a:solidFill>
              </a:rPr>
              <a:t>‹#›</a:t>
            </a:fld>
            <a:endParaRPr lang="zh-C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14000" b="1"/>
            </a:lvl1pPr>
            <a:lvl2pPr lvl="1" algn="ctr">
              <a:spcBef>
                <a:spcPts val="0"/>
              </a:spcBef>
              <a:buSzPct val="100000"/>
              <a:defRPr sz="14000" b="1"/>
            </a:lvl2pPr>
            <a:lvl3pPr lvl="2" algn="ctr">
              <a:spcBef>
                <a:spcPts val="0"/>
              </a:spcBef>
              <a:buSzPct val="100000"/>
              <a:defRPr sz="14000" b="1"/>
            </a:lvl3pPr>
            <a:lvl4pPr lvl="3" algn="ctr">
              <a:spcBef>
                <a:spcPts val="0"/>
              </a:spcBef>
              <a:buSzPct val="100000"/>
              <a:defRPr sz="14000" b="1"/>
            </a:lvl4pPr>
            <a:lvl5pPr lvl="4" algn="ctr">
              <a:spcBef>
                <a:spcPts val="0"/>
              </a:spcBef>
              <a:buSzPct val="100000"/>
              <a:defRPr sz="14000" b="1"/>
            </a:lvl5pPr>
            <a:lvl6pPr lvl="5" algn="ctr">
              <a:spcBef>
                <a:spcPts val="0"/>
              </a:spcBef>
              <a:buSzPct val="100000"/>
              <a:defRPr sz="14000" b="1"/>
            </a:lvl6pPr>
            <a:lvl7pPr lvl="6" algn="ctr">
              <a:spcBef>
                <a:spcPts val="0"/>
              </a:spcBef>
              <a:buSzPct val="100000"/>
              <a:defRPr sz="14000" b="1"/>
            </a:lvl7pPr>
            <a:lvl8pPr lvl="7" algn="ctr">
              <a:spcBef>
                <a:spcPts val="0"/>
              </a:spcBef>
              <a:buSzPct val="100000"/>
              <a:defRPr sz="14000" b="1"/>
            </a:lvl8pPr>
            <a:lvl9pPr lvl="8" algn="ctr">
              <a:spcBef>
                <a:spcPts val="0"/>
              </a:spcBef>
              <a:buSzPct val="100000"/>
              <a:defRPr sz="14000" b="1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hape 15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chemeClr val="lt1"/>
                </a:solidFill>
              </a:rPr>
              <a:t>‹#›</a:t>
            </a:fld>
            <a:endParaRPr lang="zh-C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lt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0" name="Shape 4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>
                <a:solidFill>
                  <a:schemeClr val="lt1"/>
                </a:solidFill>
              </a:rPr>
              <a:t>‹#›</a:t>
            </a:fld>
            <a:endParaRPr lang="zh-C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pearmin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zh-C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‹#›</a:t>
            </a:fld>
            <a:endParaRPr lang="zh-CN" sz="1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xfrm>
            <a:off x="523450" y="1086100"/>
            <a:ext cx="8520600" cy="1980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 sz="3600" dirty="0">
                <a:solidFill>
                  <a:srgbClr val="F1C232"/>
                </a:solidFill>
              </a:rPr>
              <a:t>CS548 Fall 2017 Clustering Showcase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zh-CN" sz="3600" dirty="0"/>
              <a:t>Hierarchical Aligned Cluster Analysis</a:t>
            </a:r>
          </a:p>
          <a:p>
            <a:pPr lvl="0" rtl="0">
              <a:spcBef>
                <a:spcPts val="0"/>
              </a:spcBef>
              <a:buNone/>
            </a:pPr>
            <a:r>
              <a:rPr lang="zh-CN" sz="3600" dirty="0"/>
              <a:t>for Temporal Clustering of Human Motion</a:t>
            </a:r>
          </a:p>
        </p:txBody>
      </p:sp>
      <p:sp>
        <p:nvSpPr>
          <p:cNvPr id="60" name="Shape 60"/>
          <p:cNvSpPr txBox="1">
            <a:spLocks noGrp="1"/>
          </p:cNvSpPr>
          <p:nvPr>
            <p:ph type="subTitle" idx="1"/>
          </p:nvPr>
        </p:nvSpPr>
        <p:spPr>
          <a:xfrm>
            <a:off x="523450" y="245157"/>
            <a:ext cx="7923600" cy="503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 sz="1800" b="1" dirty="0"/>
              <a:t>Showcasing work of: Feng Zhou, Fernando de la Torre, Jessica Hodgins</a:t>
            </a:r>
          </a:p>
        </p:txBody>
      </p:sp>
      <p:sp>
        <p:nvSpPr>
          <p:cNvPr id="61" name="Shape 61"/>
          <p:cNvSpPr txBox="1"/>
          <p:nvPr/>
        </p:nvSpPr>
        <p:spPr>
          <a:xfrm>
            <a:off x="348375" y="3982300"/>
            <a:ext cx="8586000" cy="100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zh-C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Showcase by: Janvi Kothari, Sanket Gujar, Mihir Sawant, Umesh Nair, Jin Huang.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311700" y="145975"/>
            <a:ext cx="8520600" cy="860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Dynamic Time Warping (DTW)</a:t>
            </a:r>
          </a:p>
        </p:txBody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311700" y="735436"/>
            <a:ext cx="8520600" cy="3797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76200" lvl="0" rtl="0">
              <a:spcBef>
                <a:spcPts val="0"/>
              </a:spcBef>
              <a:buSzPct val="100000"/>
              <a:buNone/>
            </a:pPr>
            <a:r>
              <a:rPr lang="zh-CN" sz="2400" dirty="0"/>
              <a:t>Why DTW?</a:t>
            </a:r>
          </a:p>
          <a:p>
            <a:pPr marL="914400" lvl="1" indent="-342900" rtl="0">
              <a:spcBef>
                <a:spcPts val="0"/>
              </a:spcBef>
              <a:buSzPct val="100000"/>
              <a:buChar char="○"/>
            </a:pPr>
            <a:r>
              <a:rPr lang="zh-CN" sz="1800" dirty="0"/>
              <a:t>Human motion has varied speeds.</a:t>
            </a:r>
          </a:p>
          <a:p>
            <a:pPr marL="914400" lvl="1" indent="-342900" rtl="0">
              <a:spcBef>
                <a:spcPts val="0"/>
              </a:spcBef>
              <a:buSzPct val="100000"/>
              <a:buChar char="○"/>
            </a:pPr>
            <a:r>
              <a:rPr lang="zh-CN" sz="1800" dirty="0"/>
              <a:t>Video data is analysed using segmented data i.e. time sequenced data.</a:t>
            </a:r>
          </a:p>
          <a:p>
            <a:pPr marL="914400" lvl="1" indent="-342900" rtl="0">
              <a:spcBef>
                <a:spcPts val="0"/>
              </a:spcBef>
              <a:buSzPct val="100000"/>
              <a:buChar char="○"/>
            </a:pPr>
            <a:r>
              <a:rPr lang="zh-CN" sz="1800" dirty="0"/>
              <a:t>Temporal clustering needs to compute distance for these different segments.</a:t>
            </a:r>
          </a:p>
          <a:p>
            <a:pPr marL="914400" lvl="1" indent="-342900" rtl="0">
              <a:spcBef>
                <a:spcPts val="0"/>
              </a:spcBef>
              <a:buSzPct val="100000"/>
              <a:buChar char="○"/>
            </a:pPr>
            <a:r>
              <a:rPr lang="zh-CN" sz="1800" dirty="0"/>
              <a:t>DTW is the algorithm used to align two time sequences with different speeds i.e. computes similarity between two time sequences.</a:t>
            </a:r>
          </a:p>
          <a:p>
            <a:pPr marL="914400" lvl="1" indent="-342900" rtl="0">
              <a:spcBef>
                <a:spcPts val="0"/>
              </a:spcBef>
              <a:buSzPct val="100000"/>
              <a:buChar char="○"/>
            </a:pPr>
            <a:r>
              <a:rPr lang="zh-CN" sz="1800" dirty="0"/>
              <a:t>The distance calculated by DTW has issue of triangular inequality; hence we use Dynamic Time Alignment Kernel (DTAK).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672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Dynamic Time Alignment Kernel (DTAK)</a:t>
            </a:r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311700" y="695700"/>
            <a:ext cx="8520600" cy="4371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Char char="●"/>
            </a:pPr>
            <a:r>
              <a:rPr lang="zh-CN" dirty="0"/>
              <a:t>DTAK algorithm is an extension of DTW.</a:t>
            </a:r>
          </a:p>
          <a:p>
            <a:pPr marL="457200" lvl="0" indent="-342900" rtl="0">
              <a:spcBef>
                <a:spcPts val="0"/>
              </a:spcBef>
              <a:buChar char="●"/>
            </a:pPr>
            <a:r>
              <a:rPr lang="zh-CN" dirty="0"/>
              <a:t>It computes similarity using Dynamic Programming.</a:t>
            </a:r>
          </a:p>
          <a:p>
            <a:pPr marL="457200" lvl="0" indent="-342900" rtl="0">
              <a:spcBef>
                <a:spcPts val="0"/>
              </a:spcBef>
              <a:buClr>
                <a:srgbClr val="666666"/>
              </a:buClr>
              <a:buChar char="●"/>
            </a:pPr>
            <a:r>
              <a:rPr lang="zh-CN" dirty="0">
                <a:solidFill>
                  <a:srgbClr val="666666"/>
                </a:solidFill>
                <a:latin typeface="Tahoma"/>
                <a:ea typeface="Tahoma"/>
                <a:cs typeface="Tahoma"/>
                <a:sym typeface="Tahoma"/>
              </a:rPr>
              <a:t>Uses the cumulative kernel matrix U :</a:t>
            </a: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666666"/>
              </a:solidFill>
              <a:latin typeface="Tahoma"/>
              <a:ea typeface="Tahoma"/>
              <a:cs typeface="Tahoma"/>
              <a:sym typeface="Tahom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666666"/>
              </a:solidFill>
              <a:latin typeface="Tahoma"/>
              <a:ea typeface="Tahoma"/>
              <a:cs typeface="Tahoma"/>
              <a:sym typeface="Tahoma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666666"/>
              </a:solidFill>
              <a:latin typeface="Tahoma"/>
              <a:ea typeface="Tahoma"/>
              <a:cs typeface="Tahoma"/>
              <a:sym typeface="Tahoma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66666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lvl="0" indent="-342900" rtl="0">
              <a:spcBef>
                <a:spcPts val="0"/>
              </a:spcBef>
              <a:buClr>
                <a:srgbClr val="666666"/>
              </a:buClr>
              <a:buFont typeface="Tahoma"/>
              <a:buChar char="●"/>
            </a:pPr>
            <a:r>
              <a:rPr lang="zh-CN" dirty="0">
                <a:solidFill>
                  <a:srgbClr val="666666"/>
                </a:solidFill>
                <a:latin typeface="Tahoma"/>
                <a:ea typeface="Tahoma"/>
                <a:cs typeface="Tahoma"/>
                <a:sym typeface="Tahoma"/>
              </a:rPr>
              <a:t>In this paper, DTAK &amp; </a:t>
            </a:r>
            <a:endParaRPr lang="en-US" altLang="zh-CN" dirty="0" smtClean="0">
              <a:solidFill>
                <a:srgbClr val="66666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14300" lvl="0" rtl="0">
              <a:spcBef>
                <a:spcPts val="0"/>
              </a:spcBef>
              <a:buClr>
                <a:srgbClr val="666666"/>
              </a:buClr>
              <a:buNone/>
            </a:pPr>
            <a:r>
              <a:rPr lang="zh-CN" dirty="0" smtClean="0">
                <a:solidFill>
                  <a:srgbClr val="666666"/>
                </a:solidFill>
                <a:latin typeface="Tahoma"/>
                <a:ea typeface="Tahoma"/>
                <a:cs typeface="Tahoma"/>
                <a:sym typeface="Tahoma"/>
              </a:rPr>
              <a:t>G</a:t>
            </a:r>
            <a:r>
              <a:rPr lang="zh-CN" dirty="0">
                <a:solidFill>
                  <a:srgbClr val="666666"/>
                </a:solidFill>
                <a:latin typeface="Tahoma"/>
                <a:ea typeface="Tahoma"/>
                <a:cs typeface="Tahoma"/>
                <a:sym typeface="Tahoma"/>
              </a:rPr>
              <a:t>eneralized DTAK is used.</a:t>
            </a: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666666"/>
              </a:solidFill>
              <a:latin typeface="Tahoma"/>
              <a:ea typeface="Tahoma"/>
              <a:cs typeface="Tahoma"/>
              <a:sym typeface="Tahoma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rgbClr val="66666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lvl="0" indent="0">
              <a:spcBef>
                <a:spcPts val="0"/>
              </a:spcBef>
              <a:buNone/>
            </a:pPr>
            <a:endParaRPr dirty="0">
              <a:solidFill>
                <a:srgbClr val="66666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36" name="Shape 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166730"/>
            <a:ext cx="3492475" cy="1598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04175" y="2378190"/>
            <a:ext cx="4833776" cy="238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Energy Function for ACA</a:t>
            </a:r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spcBef>
                <a:spcPts val="0"/>
              </a:spcBef>
            </a:pPr>
            <a:r>
              <a:rPr lang="zh-CN"/>
              <a:t>With n samples, ACA decomposes a sequence X into m disjointed segments, each of which corresponds to one of k classes 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7150" y="1989850"/>
            <a:ext cx="3758975" cy="304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Energy Function for ACA (2)</a:t>
            </a:r>
          </a:p>
        </p:txBody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311700" y="907310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</a:pPr>
            <a:r>
              <a:rPr lang="zh-CN"/>
              <a:t>A major limitation of standard k-means clustering for analysis of time series data is that the temporal ordering of the frames is not taken into account. </a:t>
            </a:r>
          </a:p>
          <a:p>
            <a:pPr marL="457200" lvl="0" indent="-342900" rtl="0">
              <a:spcBef>
                <a:spcPts val="0"/>
              </a:spcBef>
            </a:pPr>
            <a:r>
              <a:rPr lang="zh-CN"/>
              <a:t>This function combines KKM and Spectral Clustering with the DTAK to achieve temporal clustering.</a:t>
            </a:r>
          </a:p>
          <a:p>
            <a:pPr marL="457200" lvl="0" indent="-342900" rtl="0">
              <a:spcBef>
                <a:spcPts val="0"/>
              </a:spcBef>
            </a:pPr>
            <a:r>
              <a:rPr lang="zh-CN"/>
              <a:t>Minimize this-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5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7502" y="3028673"/>
            <a:ext cx="4678900" cy="169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Bellman’s Equation</a:t>
            </a:r>
          </a:p>
        </p:txBody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  <a:p>
            <a:pPr marL="457200" lvl="0" indent="-342900" rtl="0">
              <a:spcBef>
                <a:spcPts val="0"/>
              </a:spcBef>
            </a:pPr>
            <a:r>
              <a:rPr lang="zh-CN"/>
              <a:t>Apply Dynamic Programming</a:t>
            </a:r>
          </a:p>
          <a:p>
            <a:pPr marL="914400" lvl="1" indent="-342900" rtl="0">
              <a:spcBef>
                <a:spcPts val="0"/>
              </a:spcBef>
              <a:buSzPct val="100000"/>
            </a:pPr>
            <a:r>
              <a:rPr lang="zh-CN" sz="1800"/>
              <a:t>Lowers time complexity from O(n</a:t>
            </a:r>
            <a:r>
              <a:rPr lang="zh-CN" sz="1800" baseline="30000"/>
              <a:t>2</a:t>
            </a:r>
            <a:r>
              <a:rPr lang="zh-CN" sz="1800"/>
              <a:t>n</a:t>
            </a:r>
            <a:r>
              <a:rPr lang="zh-CN" sz="1800" baseline="30000"/>
              <a:t>2</a:t>
            </a:r>
            <a:r>
              <a:rPr lang="zh-CN" sz="1800" baseline="-25000"/>
              <a:t>max</a:t>
            </a:r>
            <a:r>
              <a:rPr lang="zh-CN" sz="1800"/>
              <a:t>) to O(n</a:t>
            </a:r>
            <a:r>
              <a:rPr lang="zh-CN" sz="1800" baseline="30000"/>
              <a:t>2</a:t>
            </a:r>
            <a:r>
              <a:rPr lang="zh-CN" sz="1800"/>
              <a:t>n</a:t>
            </a:r>
            <a:r>
              <a:rPr lang="zh-CN" sz="1800" baseline="-25000"/>
              <a:t>max</a:t>
            </a:r>
            <a:r>
              <a:rPr lang="zh-CN" sz="1800"/>
              <a:t>)</a:t>
            </a:r>
          </a:p>
          <a:p>
            <a:pPr marL="914400" lvl="1" indent="-342900" rtl="0">
              <a:spcBef>
                <a:spcPts val="0"/>
              </a:spcBef>
              <a:buSzPct val="100000"/>
            </a:pPr>
            <a:r>
              <a:rPr lang="zh-CN" sz="1800"/>
              <a:t>Easier computation</a:t>
            </a:r>
          </a:p>
          <a:p>
            <a:pPr marL="457200" lvl="0" indent="-342900" rtl="0">
              <a:spcBef>
                <a:spcPts val="0"/>
              </a:spcBef>
            </a:pPr>
            <a:r>
              <a:rPr lang="zh-CN"/>
              <a:t>Minimize J(v)</a:t>
            </a:r>
          </a:p>
          <a:p>
            <a:pPr marL="457200" lvl="0" indent="-342900" rtl="0">
              <a:spcBef>
                <a:spcPts val="0"/>
              </a:spcBef>
            </a:pPr>
            <a:r>
              <a:rPr lang="zh-CN"/>
              <a:t>dist</a:t>
            </a:r>
            <a:r>
              <a:rPr lang="zh-CN" baseline="30000"/>
              <a:t>2</a:t>
            </a:r>
            <a:r>
              <a:rPr lang="zh-CN"/>
              <a:t> is the squared distance between the segment and the center of the class.</a:t>
            </a:r>
          </a:p>
        </p:txBody>
      </p:sp>
      <p:pic>
        <p:nvPicPr>
          <p:cNvPr id="158" name="Shape 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7375" y="1073800"/>
            <a:ext cx="5229225" cy="66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311700" y="132500"/>
            <a:ext cx="8520600" cy="70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DPsearch</a:t>
            </a:r>
          </a:p>
        </p:txBody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311700" y="920400"/>
            <a:ext cx="8520600" cy="330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DPsearch optimizes ACA w.r.t </a:t>
            </a:r>
            <a:r>
              <a:rPr lang="zh-CN" b="1"/>
              <a:t>G</a:t>
            </a:r>
            <a:r>
              <a:rPr lang="zh-CN"/>
              <a:t>(segment-cluster correspondence) and </a:t>
            </a:r>
            <a:r>
              <a:rPr lang="zh-CN" b="1"/>
              <a:t>s</a:t>
            </a:r>
            <a:r>
              <a:rPr lang="zh-CN"/>
              <a:t>(sample-segment correspondence). </a:t>
            </a:r>
          </a:p>
          <a:p>
            <a:pPr lvl="0">
              <a:spcBef>
                <a:spcPts val="0"/>
              </a:spcBef>
              <a:buNone/>
            </a:pPr>
            <a:r>
              <a:rPr lang="zh-CN"/>
              <a:t>DP search only requires two parameters:</a:t>
            </a:r>
          </a:p>
          <a:p>
            <a:pPr marL="457200" lvl="0" indent="-342900" rtl="0">
              <a:spcBef>
                <a:spcPts val="0"/>
              </a:spcBef>
              <a:buAutoNum type="arabicPeriod"/>
            </a:pPr>
            <a:r>
              <a:rPr lang="zh-CN"/>
              <a:t>Length constraint (n</a:t>
            </a:r>
            <a:r>
              <a:rPr lang="zh-CN" baseline="-25000"/>
              <a:t>max</a:t>
            </a:r>
            <a:r>
              <a:rPr lang="zh-CN"/>
              <a:t>).</a:t>
            </a:r>
          </a:p>
          <a:p>
            <a:pPr marL="457200" lvl="0" indent="-342900" rtl="0">
              <a:spcBef>
                <a:spcPts val="0"/>
              </a:spcBef>
              <a:buAutoNum type="arabicPeriod"/>
            </a:pPr>
            <a:r>
              <a:rPr lang="zh-CN"/>
              <a:t>Number of Clusters (k).</a:t>
            </a:r>
          </a:p>
          <a:p>
            <a:pPr lvl="0">
              <a:spcBef>
                <a:spcPts val="0"/>
              </a:spcBef>
              <a:buNone/>
            </a:pPr>
            <a:r>
              <a:rPr lang="zh-CN"/>
              <a:t>The Overall time complexity for DPsearch is O( n</a:t>
            </a:r>
            <a:r>
              <a:rPr lang="zh-CN" baseline="30000"/>
              <a:t>2 </a:t>
            </a:r>
            <a:r>
              <a:rPr lang="zh-CN"/>
              <a:t>n</a:t>
            </a:r>
            <a:r>
              <a:rPr lang="zh-CN" baseline="-25000"/>
              <a:t>max </a:t>
            </a:r>
            <a:r>
              <a:rPr lang="zh-CN"/>
              <a:t>t), where t is the number of iterations. </a:t>
            </a:r>
          </a:p>
          <a:p>
            <a:pPr lvl="0" rtl="0">
              <a:spcBef>
                <a:spcPts val="0"/>
              </a:spcBef>
              <a:buNone/>
            </a:pPr>
            <a:r>
              <a:rPr lang="zh-CN"/>
              <a:t>Whereas straight-forward implementation of Bellman’s equation will have complexity of O( n</a:t>
            </a:r>
            <a:r>
              <a:rPr lang="zh-CN" baseline="30000"/>
              <a:t>2 </a:t>
            </a:r>
            <a:r>
              <a:rPr lang="zh-CN"/>
              <a:t>n</a:t>
            </a:r>
            <a:r>
              <a:rPr lang="zh-CN" baseline="-25000"/>
              <a:t>max</a:t>
            </a:r>
            <a:r>
              <a:rPr lang="zh-CN" baseline="30000"/>
              <a:t>2</a:t>
            </a:r>
            <a:r>
              <a:rPr lang="zh-CN" baseline="-25000"/>
              <a:t> </a:t>
            </a:r>
            <a:r>
              <a:rPr lang="zh-CN"/>
              <a:t>t)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246600" y="132525"/>
            <a:ext cx="8520600" cy="70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DPsearch Algorithm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71" name="Shape 171"/>
          <p:cNvPicPr preferRelativeResize="0"/>
          <p:nvPr/>
        </p:nvPicPr>
        <p:blipFill rotWithShape="1">
          <a:blip r:embed="rId3">
            <a:alphaModFix/>
          </a:blip>
          <a:srcRect l="10115" t="18998" r="52421" b="17945"/>
          <a:stretch/>
        </p:blipFill>
        <p:spPr>
          <a:xfrm>
            <a:off x="396825" y="759550"/>
            <a:ext cx="5292298" cy="426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xfrm>
            <a:off x="311700" y="55825"/>
            <a:ext cx="8520600" cy="577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DPsearch Algorithm</a:t>
            </a:r>
          </a:p>
        </p:txBody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78" name="Shape 178"/>
          <p:cNvPicPr preferRelativeResize="0"/>
          <p:nvPr/>
        </p:nvPicPr>
        <p:blipFill rotWithShape="1">
          <a:blip r:embed="rId3">
            <a:alphaModFix/>
          </a:blip>
          <a:srcRect l="7894" t="16917" r="8827" b="15574"/>
          <a:stretch/>
        </p:blipFill>
        <p:spPr>
          <a:xfrm>
            <a:off x="311700" y="747875"/>
            <a:ext cx="8609299" cy="417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11700" y="12397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Hierarchical Aligned Cluster Analysis (HACA)</a:t>
            </a:r>
          </a:p>
        </p:txBody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311700" y="7767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HACA reduces the computational complexity of ACA and provides a hierarchical decomposition at different temporal scales. </a:t>
            </a:r>
          </a:p>
          <a:p>
            <a:pPr lvl="0">
              <a:spcBef>
                <a:spcPts val="0"/>
              </a:spcBef>
              <a:buNone/>
            </a:pPr>
            <a:r>
              <a:rPr lang="zh-CN"/>
              <a:t>HACA starts with small temporal scale and propagates the result to larger temporal scale. </a:t>
            </a:r>
          </a:p>
          <a:p>
            <a:pPr lvl="0">
              <a:spcBef>
                <a:spcPts val="0"/>
              </a:spcBef>
              <a:buNone/>
            </a:pPr>
            <a:r>
              <a:rPr lang="zh-CN"/>
              <a:t>Recall that the computational complexity is O( n</a:t>
            </a:r>
            <a:r>
              <a:rPr lang="zh-CN" baseline="30000"/>
              <a:t>2 </a:t>
            </a:r>
            <a:r>
              <a:rPr lang="zh-CN"/>
              <a:t>n</a:t>
            </a:r>
            <a:r>
              <a:rPr lang="zh-CN" baseline="-25000"/>
              <a:t>max </a:t>
            </a:r>
            <a:r>
              <a:rPr lang="zh-CN"/>
              <a:t>), HACA is efficient because it starts with a small temporal scale (n</a:t>
            </a:r>
            <a:r>
              <a:rPr lang="zh-CN" baseline="-25000"/>
              <a:t>max </a:t>
            </a:r>
            <a:r>
              <a:rPr lang="zh-CN"/>
              <a:t>).</a:t>
            </a:r>
          </a:p>
          <a:p>
            <a:pPr lvl="0">
              <a:spcBef>
                <a:spcPts val="0"/>
              </a:spcBef>
              <a:buNone/>
            </a:pPr>
            <a:r>
              <a:rPr lang="zh-CN"/>
              <a:t>HACA replaces DTAK with Generalized DTAK (GDTAK). </a:t>
            </a:r>
          </a:p>
          <a:p>
            <a:pPr lvl="0">
              <a:spcBef>
                <a:spcPts val="0"/>
              </a:spcBef>
              <a:buNone/>
            </a:pPr>
            <a:r>
              <a:rPr lang="zh-CN"/>
              <a:t>DTAK propagate solutions at different temporal scale, whereas GDTAK uses values from the lower level to compute similarity in a bottom-up way.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311700" y="124525"/>
            <a:ext cx="8520600" cy="70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HACA</a:t>
            </a:r>
          </a:p>
        </p:txBody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311700" y="831925"/>
            <a:ext cx="8520600" cy="330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The GDTAK is defined at the second level as: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zh-CN"/>
              <a:t>n : length of segment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91" name="Shape 191"/>
          <p:cNvPicPr preferRelativeResize="0"/>
          <p:nvPr/>
        </p:nvPicPr>
        <p:blipFill rotWithShape="1">
          <a:blip r:embed="rId3">
            <a:alphaModFix/>
          </a:blip>
          <a:srcRect l="50269" t="35458" r="10692" b="52374"/>
          <a:stretch/>
        </p:blipFill>
        <p:spPr>
          <a:xfrm>
            <a:off x="465500" y="1213375"/>
            <a:ext cx="5982950" cy="115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Reference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 sz="1400"/>
              <a:t>[1] Zhou. Feng, K. Jessica “Hierarchical Aligned Cluster Analysis for Temporal Clustering of Human Motion“, IEEE TRANSACTIONS ON PATTERN ANALYSIS AND MACHINE INTELLIGENCE, VOL. 35, NO. 3,  2013</a:t>
            </a:r>
          </a:p>
          <a:p>
            <a:pPr lvl="0">
              <a:spcBef>
                <a:spcPts val="0"/>
              </a:spcBef>
              <a:buNone/>
            </a:pPr>
            <a:r>
              <a:rPr lang="zh-CN" sz="1400"/>
              <a:t>[2] Y. Rui and P. Anandan, “Segmenting Visual Actions Based on Spatio-Temporal Motion Patterns,” Proc. IEEE Conf. Computer Vision and Pattern Recognition, 2000.</a:t>
            </a:r>
          </a:p>
          <a:p>
            <a:pPr lvl="0">
              <a:spcBef>
                <a:spcPts val="0"/>
              </a:spcBef>
              <a:buNone/>
            </a:pPr>
            <a:r>
              <a:rPr lang="zh-CN" sz="1400"/>
              <a:t>[3] E. Fox, E. Sudderth, M. Jordan, and A. Willsky, “Nonparametric Bayesian Learning of Switching Linear Dynamical Systems,” Proc. Neural Information Processing Systems, 2008.</a:t>
            </a:r>
          </a:p>
          <a:p>
            <a:pPr lvl="0">
              <a:spcBef>
                <a:spcPts val="0"/>
              </a:spcBef>
              <a:buNone/>
            </a:pPr>
            <a:r>
              <a:rPr lang="zh-CN" sz="1400"/>
              <a:t>[4] Videos: http://www.f-zhou.com/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311700" y="78725"/>
            <a:ext cx="8520600" cy="70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 dirty="0"/>
              <a:t>HAC</a:t>
            </a:r>
            <a:r>
              <a:rPr lang="zh-CN" dirty="0" smtClean="0"/>
              <a:t>A</a:t>
            </a:r>
            <a:r>
              <a:rPr lang="en-US" altLang="zh-CN" dirty="0" smtClean="0"/>
              <a:t> </a:t>
            </a:r>
            <a:endParaRPr lang="zh-CN" dirty="0"/>
          </a:p>
        </p:txBody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311700" y="557525"/>
            <a:ext cx="8520600" cy="330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AutoNum type="arabicPeriod"/>
            </a:pPr>
            <a:r>
              <a:rPr lang="zh-CN" dirty="0"/>
              <a:t>The input </a:t>
            </a:r>
            <a:r>
              <a:rPr lang="en-US" altLang="zh-CN" dirty="0" smtClean="0"/>
              <a:t>s</a:t>
            </a:r>
            <a:r>
              <a:rPr lang="zh-CN" dirty="0" smtClean="0"/>
              <a:t>e</a:t>
            </a:r>
            <a:r>
              <a:rPr lang="zh-CN" dirty="0"/>
              <a:t>quence is represented as a sequences of frames.</a:t>
            </a:r>
          </a:p>
          <a:p>
            <a:pPr marL="457200" lvl="0" indent="-342900" rtl="0">
              <a:spcBef>
                <a:spcPts val="0"/>
              </a:spcBef>
              <a:buAutoNum type="arabicPeriod"/>
            </a:pPr>
            <a:r>
              <a:rPr lang="zh-CN" dirty="0"/>
              <a:t>Extracting the features and calculating the frame kernel matrix</a:t>
            </a:r>
          </a:p>
          <a:p>
            <a:pPr marL="457200" lvl="0" indent="-342900" rtl="0">
              <a:spcBef>
                <a:spcPts val="0"/>
              </a:spcBef>
              <a:buAutoNum type="arabicPeriod"/>
            </a:pPr>
            <a:r>
              <a:rPr lang="zh-CN" dirty="0"/>
              <a:t>ACA is applied to obtain and refine temporal segmentation result.</a:t>
            </a:r>
          </a:p>
          <a:p>
            <a:pPr marL="457200" lvl="0" indent="-342900" rtl="0">
              <a:spcBef>
                <a:spcPts val="0"/>
              </a:spcBef>
              <a:buAutoNum type="arabicPeriod"/>
            </a:pPr>
            <a:r>
              <a:rPr lang="zh-CN" dirty="0"/>
              <a:t>In </a:t>
            </a:r>
            <a:r>
              <a:rPr lang="en-US" altLang="zh-CN" dirty="0" smtClean="0"/>
              <a:t>f</a:t>
            </a:r>
            <a:r>
              <a:rPr lang="zh-CN" dirty="0" smtClean="0"/>
              <a:t>i</a:t>
            </a:r>
            <a:r>
              <a:rPr lang="zh-CN" dirty="0"/>
              <a:t>rst Iteration, we set small length constraint (n</a:t>
            </a:r>
            <a:r>
              <a:rPr lang="zh-CN" baseline="-25000" dirty="0"/>
              <a:t>max </a:t>
            </a:r>
            <a:r>
              <a:rPr lang="zh-CN" dirty="0"/>
              <a:t>) to extract short premitive, such as bending a leg.</a:t>
            </a:r>
          </a:p>
          <a:p>
            <a:pPr marL="457200" lvl="0" indent="-342900" rtl="0">
              <a:spcBef>
                <a:spcPts val="0"/>
              </a:spcBef>
              <a:buAutoNum type="arabicPeriod"/>
            </a:pPr>
            <a:r>
              <a:rPr lang="zh-CN" dirty="0"/>
              <a:t>To propagate to the next level we recalculate the frame kernel matrix in the second iteration using GDTAK on the segmented frames.</a:t>
            </a:r>
          </a:p>
          <a:p>
            <a:pPr marL="457200" lvl="0" indent="-342900" rtl="0">
              <a:spcBef>
                <a:spcPts val="0"/>
              </a:spcBef>
              <a:buAutoNum type="arabicPeriod"/>
            </a:pPr>
            <a:r>
              <a:rPr lang="zh-CN" dirty="0"/>
              <a:t>ACA is then applied to obtain a new segmentation with longer segmentation.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04" name="Shape 204"/>
          <p:cNvPicPr preferRelativeResize="0"/>
          <p:nvPr/>
        </p:nvPicPr>
        <p:blipFill rotWithShape="1">
          <a:blip r:embed="rId3">
            <a:alphaModFix/>
          </a:blip>
          <a:srcRect l="8263" t="23888" r="51029" b="23883"/>
          <a:stretch/>
        </p:blipFill>
        <p:spPr>
          <a:xfrm>
            <a:off x="106850" y="83950"/>
            <a:ext cx="8951502" cy="4914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11" name="Shape 2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850" y="273225"/>
            <a:ext cx="8367575" cy="380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Shape 212"/>
          <p:cNvSpPr txBox="1"/>
          <p:nvPr/>
        </p:nvSpPr>
        <p:spPr>
          <a:xfrm>
            <a:off x="3101125" y="4672175"/>
            <a:ext cx="3859200" cy="18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13" name="Shape 2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7275" y="3968625"/>
            <a:ext cx="6291875" cy="105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324952" y="166730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 dirty="0"/>
              <a:t>Video Result</a:t>
            </a:r>
          </a:p>
        </p:txBody>
      </p:sp>
      <p:pic>
        <p:nvPicPr>
          <p:cNvPr id="2" name="video_we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857" y="1017725"/>
            <a:ext cx="6596638" cy="3710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Video Data Test Result</a:t>
            </a: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186650" y="3570500"/>
            <a:ext cx="6538200" cy="1283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-Motions like walking and running are only similar in certain phases.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-Both ACA and HACA can discriminate walking from running by integrating temporal information.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-HACA has higher accuracy than ACA. </a:t>
            </a:r>
          </a:p>
        </p:txBody>
      </p:sp>
      <p:pic>
        <p:nvPicPr>
          <p:cNvPr id="226" name="Shape 226"/>
          <p:cNvPicPr preferRelativeResize="0"/>
          <p:nvPr/>
        </p:nvPicPr>
        <p:blipFill rotWithShape="1">
          <a:blip r:embed="rId3">
            <a:alphaModFix/>
          </a:blip>
          <a:srcRect l="1970" b="10346"/>
          <a:stretch/>
        </p:blipFill>
        <p:spPr>
          <a:xfrm>
            <a:off x="89900" y="1094625"/>
            <a:ext cx="8964201" cy="23834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7" name="Shape 227"/>
          <p:cNvGraphicFramePr/>
          <p:nvPr/>
        </p:nvGraphicFramePr>
        <p:xfrm>
          <a:off x="6724850" y="3570500"/>
          <a:ext cx="2047300" cy="1188630"/>
        </p:xfrm>
        <a:graphic>
          <a:graphicData uri="http://schemas.openxmlformats.org/drawingml/2006/table">
            <a:tbl>
              <a:tblPr>
                <a:noFill/>
                <a:tableStyleId>{E38BCA43-97DD-46B9-A852-95388D6263F1}</a:tableStyleId>
              </a:tblPr>
              <a:tblGrid>
                <a:gridCol w="1023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3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2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zh-CN"/>
                        <a:t>Accuracy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zh-CN"/>
                        <a:t>ACA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zh-CN"/>
                        <a:t>0.76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zh-CN"/>
                        <a:t>HACA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zh-CN"/>
                        <a:t>0.77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Advantages of using HACA</a:t>
            </a:r>
          </a:p>
        </p:txBody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The temporal clustering problem is posed as an energy minimization.</a:t>
            </a:r>
          </a:p>
          <a:p>
            <a:pPr lvl="0" rtl="0">
              <a:spcBef>
                <a:spcPts val="0"/>
              </a:spcBef>
              <a:buNone/>
            </a:pPr>
            <a:r>
              <a:rPr lang="zh-CN"/>
              <a:t>HACA provides a natural embedding for clustering and visualizing time series data.</a:t>
            </a:r>
          </a:p>
          <a:p>
            <a:pPr lvl="0">
              <a:spcBef>
                <a:spcPts val="0"/>
              </a:spcBef>
              <a:buNone/>
            </a:pPr>
            <a:r>
              <a:rPr lang="zh-CN"/>
              <a:t> HACA provides a hierarchical decomposition at several temporal scales. The time granularity of the motion primitives is specified manually.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2415375" y="1728025"/>
            <a:ext cx="5310000" cy="1900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 sz="7200" dirty="0"/>
              <a:t>Thank </a:t>
            </a:r>
            <a:r>
              <a:rPr lang="en-US" altLang="zh-CN" sz="7200" dirty="0" smtClean="0"/>
              <a:t>Y</a:t>
            </a:r>
            <a:r>
              <a:rPr lang="zh-CN" sz="7200" dirty="0" smtClean="0"/>
              <a:t>o</a:t>
            </a:r>
            <a:r>
              <a:rPr lang="zh-CN" sz="7200" dirty="0"/>
              <a:t>u!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311700" y="173355"/>
            <a:ext cx="8520600" cy="70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Introduction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311700" y="623595"/>
            <a:ext cx="8520600" cy="330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Char char="●"/>
            </a:pPr>
            <a:r>
              <a:rPr lang="zh-CN" b="1" dirty="0"/>
              <a:t>Temporal Clustering</a:t>
            </a:r>
            <a:br>
              <a:rPr lang="zh-CN" b="1" dirty="0"/>
            </a:br>
            <a:r>
              <a:rPr lang="zh-CN" dirty="0"/>
              <a:t>Temporal Clustering is the process of grouping objects based on their temporal (time) similarity.</a:t>
            </a:r>
            <a:br>
              <a:rPr lang="zh-CN" dirty="0"/>
            </a:br>
            <a:endParaRPr lang="zh-CN" dirty="0"/>
          </a:p>
          <a:p>
            <a:pPr marL="457200" lvl="0" indent="-342900" rtl="0">
              <a:spcBef>
                <a:spcPts val="0"/>
              </a:spcBef>
              <a:buChar char="●"/>
            </a:pPr>
            <a:r>
              <a:rPr lang="zh-CN" dirty="0"/>
              <a:t>Temporal segmentation of human motion into plausible motion primitives is central to understanding and building computational models of human motion.</a:t>
            </a:r>
            <a:br>
              <a:rPr lang="zh-CN" dirty="0"/>
            </a:br>
            <a:r>
              <a:rPr lang="zh-CN" dirty="0"/>
              <a:t>	</a:t>
            </a:r>
            <a:r>
              <a:rPr lang="zh-CN" sz="1600" b="1" dirty="0"/>
              <a:t>Applications</a:t>
            </a:r>
            <a:r>
              <a:rPr lang="zh-CN" b="1" dirty="0"/>
              <a:t>:</a:t>
            </a:r>
          </a:p>
          <a:p>
            <a:pPr marL="914400" lvl="1" indent="-317500" rtl="0">
              <a:spcBef>
                <a:spcPts val="0"/>
              </a:spcBef>
              <a:buChar char="○"/>
            </a:pPr>
            <a:r>
              <a:rPr lang="zh-CN" sz="1500" dirty="0"/>
              <a:t>Smart Surveillance systems for advanced user interfaces</a:t>
            </a:r>
          </a:p>
          <a:p>
            <a:pPr marL="914400" lvl="1" indent="-317500" rtl="0">
              <a:spcBef>
                <a:spcPts val="0"/>
              </a:spcBef>
              <a:buChar char="○"/>
            </a:pPr>
            <a:r>
              <a:rPr lang="zh-CN" sz="1500" dirty="0"/>
              <a:t>Motion Analysis</a:t>
            </a:r>
          </a:p>
          <a:p>
            <a:pPr marL="914400" lvl="1" indent="-323850" rtl="0">
              <a:spcBef>
                <a:spcPts val="0"/>
              </a:spcBef>
              <a:buSzPct val="100000"/>
              <a:buChar char="○"/>
            </a:pPr>
            <a:r>
              <a:rPr lang="zh-CN" sz="1500" dirty="0"/>
              <a:t>Virtual Reality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70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Motivation</a:t>
            </a:r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311700" y="722985"/>
            <a:ext cx="8520600" cy="330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 dirty="0"/>
              <a:t>Both research and industry are interested in systems that can detect, recognize, and synthesize human motion.</a:t>
            </a:r>
          </a:p>
          <a:p>
            <a:pPr lvl="0">
              <a:spcBef>
                <a:spcPts val="0"/>
              </a:spcBef>
              <a:buNone/>
            </a:pPr>
            <a:r>
              <a:rPr lang="zh-CN" dirty="0"/>
              <a:t>Many scientists in computer vision are interested in unsupervised techniques to learn motion primitives from data.</a:t>
            </a:r>
          </a:p>
          <a:p>
            <a:pPr lvl="0" rtl="0">
              <a:spcBef>
                <a:spcPts val="0"/>
              </a:spcBef>
              <a:buNone/>
            </a:pPr>
            <a:r>
              <a:rPr lang="zh-CN" b="1" dirty="0"/>
              <a:t>Challenges addressed </a:t>
            </a:r>
            <a:r>
              <a:rPr lang="zh-CN" dirty="0"/>
              <a:t>: </a:t>
            </a:r>
            <a:br>
              <a:rPr lang="zh-CN" dirty="0"/>
            </a:br>
            <a:r>
              <a:rPr lang="zh-CN" dirty="0"/>
              <a:t>o Large number of possible movement combinations</a:t>
            </a:r>
          </a:p>
          <a:p>
            <a:pPr lvl="0" rtl="0">
              <a:spcBef>
                <a:spcPts val="0"/>
              </a:spcBef>
              <a:buNone/>
            </a:pPr>
            <a:r>
              <a:rPr lang="zh-CN" dirty="0"/>
              <a:t>o A relatively large range of temporal scales for different behaviors</a:t>
            </a:r>
          </a:p>
          <a:p>
            <a:pPr lvl="0" rtl="0">
              <a:spcBef>
                <a:spcPts val="0"/>
              </a:spcBef>
              <a:buNone/>
            </a:pPr>
            <a:r>
              <a:rPr lang="zh-CN" dirty="0"/>
              <a:t>o The irregularity in the periodicity of human actions</a:t>
            </a:r>
          </a:p>
          <a:p>
            <a:pPr lvl="0" rtl="0">
              <a:spcBef>
                <a:spcPts val="0"/>
              </a:spcBef>
              <a:buNone/>
            </a:pPr>
            <a:r>
              <a:rPr lang="zh-CN" dirty="0"/>
              <a:t>o The intra-person motion variability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305074" y="47460"/>
            <a:ext cx="8520600" cy="70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Data Set</a:t>
            </a:r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237721" y="500037"/>
            <a:ext cx="8520600" cy="1374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36550" rtl="0">
              <a:spcBef>
                <a:spcPts val="0"/>
              </a:spcBef>
              <a:buSzPct val="100000"/>
              <a:buChar char="●"/>
            </a:pPr>
            <a:r>
              <a:rPr lang="zh-CN" sz="1700" dirty="0"/>
              <a:t>Video data from Weizmann and KTH databases</a:t>
            </a:r>
          </a:p>
          <a:p>
            <a:pPr marL="457200" lvl="0" indent="-336550" rtl="0">
              <a:spcBef>
                <a:spcPts val="0"/>
              </a:spcBef>
              <a:buSzPct val="100000"/>
              <a:buChar char="●"/>
            </a:pPr>
            <a:r>
              <a:rPr lang="zh-CN" sz="1700" dirty="0"/>
              <a:t>Weizmann: 90 videos of 10 individuals performing 9 different actions like walking, running, jumping and waving.</a:t>
            </a:r>
          </a:p>
          <a:p>
            <a:pPr marL="457200" lvl="0" indent="-342900">
              <a:spcBef>
                <a:spcPts val="0"/>
              </a:spcBef>
              <a:buChar char="●"/>
            </a:pPr>
            <a:r>
              <a:rPr lang="zh-CN" sz="1700" dirty="0"/>
              <a:t>Set of testing videos synthesized by concatenating randomly selected clips</a:t>
            </a:r>
            <a:r>
              <a:rPr lang="zh-CN" dirty="0"/>
              <a:t>.</a:t>
            </a:r>
            <a:br>
              <a:rPr lang="zh-CN" dirty="0"/>
            </a:br>
            <a:endParaRPr lang="zh-CN" dirty="0"/>
          </a:p>
        </p:txBody>
      </p:sp>
      <p:pic>
        <p:nvPicPr>
          <p:cNvPr id="87" name="Shape 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9875" y="2273425"/>
            <a:ext cx="3656775" cy="26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ntro_wal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8663" y="2326614"/>
            <a:ext cx="3242641" cy="2594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70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 dirty="0"/>
              <a:t>Pre-processing: Feature Extraction</a:t>
            </a:r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245439" y="422715"/>
            <a:ext cx="8520600" cy="3416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Char char="●"/>
            </a:pPr>
            <a:r>
              <a:rPr lang="zh-CN" b="1" dirty="0"/>
              <a:t>Silhouette - based: </a:t>
            </a:r>
          </a:p>
          <a:p>
            <a:pPr marL="914400" lvl="1" indent="-323850" rtl="0">
              <a:spcBef>
                <a:spcPts val="0"/>
              </a:spcBef>
              <a:buSzPct val="100000"/>
              <a:buChar char="○"/>
            </a:pPr>
            <a:r>
              <a:rPr lang="zh-CN" sz="1500" dirty="0"/>
              <a:t>Used for Weizmann dataset</a:t>
            </a:r>
          </a:p>
          <a:p>
            <a:pPr marL="914400" lvl="1" indent="-323850" rtl="0">
              <a:spcBef>
                <a:spcPts val="0"/>
              </a:spcBef>
              <a:buSzPct val="100000"/>
              <a:buChar char="○"/>
            </a:pPr>
            <a:r>
              <a:rPr lang="zh-CN" sz="1500" dirty="0"/>
              <a:t>Silhouette with background subtraction is computed.</a:t>
            </a:r>
          </a:p>
          <a:p>
            <a:pPr marL="914400" lvl="1" indent="-323850" rtl="0">
              <a:spcBef>
                <a:spcPts val="0"/>
              </a:spcBef>
              <a:buSzPct val="100000"/>
              <a:buChar char="○"/>
            </a:pPr>
            <a:r>
              <a:rPr lang="zh-CN" sz="1500" dirty="0"/>
              <a:t>Person is represented as a binary mask, which is scale-normalized.</a:t>
            </a:r>
          </a:p>
          <a:p>
            <a:pPr marL="914400" lvl="1" indent="-323850" rtl="0">
              <a:spcBef>
                <a:spcPts val="0"/>
              </a:spcBef>
              <a:buSzPct val="100000"/>
              <a:buChar char="○"/>
            </a:pPr>
            <a:r>
              <a:rPr lang="zh-CN" sz="1500" dirty="0"/>
              <a:t>Second mask which contains only the hands and legs, to remove torso pixels.</a:t>
            </a:r>
          </a:p>
          <a:p>
            <a:pPr marL="914400" lvl="1" indent="-323850" rtl="0">
              <a:spcBef>
                <a:spcPts val="0"/>
              </a:spcBef>
              <a:buSzPct val="100000"/>
              <a:buChar char="○"/>
            </a:pPr>
            <a:r>
              <a:rPr lang="zh-CN" sz="1500" dirty="0"/>
              <a:t>Maximum overlap is used as similarity measure.</a:t>
            </a:r>
            <a:br>
              <a:rPr lang="zh-CN" sz="1500" dirty="0"/>
            </a:br>
            <a:endParaRPr lang="zh-CN" sz="1500" dirty="0"/>
          </a:p>
          <a:p>
            <a:pPr marL="0" lvl="0" indent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2017" y="3120887"/>
            <a:ext cx="4214721" cy="1088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4533" y="4392799"/>
            <a:ext cx="4142216" cy="56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Prerequisites</a:t>
            </a:r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buChar char="●"/>
            </a:pPr>
            <a:r>
              <a:rPr lang="zh-CN" sz="2400"/>
              <a:t>K-means and kernel k-means</a:t>
            </a: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buChar char="●"/>
            </a:pPr>
            <a:r>
              <a:rPr lang="zh-CN" sz="2400"/>
              <a:t>Frame Kernel Matrix</a:t>
            </a: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buChar char="●"/>
            </a:pPr>
            <a:r>
              <a:rPr lang="zh-CN" sz="2400"/>
              <a:t>Dynamic Time Alignment Kernel</a:t>
            </a: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buChar char="●"/>
            </a:pPr>
            <a:r>
              <a:rPr lang="zh-CN" sz="2400"/>
              <a:t>Generalized Dynamic Time Alignment Kernel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7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Kernel k-means (KKM)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411900" y="3506575"/>
            <a:ext cx="6288900" cy="1142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        is the squared distance between the ith sample and the center of class c in the feature space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is      in higher dimensional.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Shape 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722" y="1268060"/>
            <a:ext cx="5279525" cy="136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1725" y="2729978"/>
            <a:ext cx="5279525" cy="761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3525" y="3623400"/>
            <a:ext cx="1071209" cy="26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3000" y="3592425"/>
            <a:ext cx="315291" cy="30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9775" y="4109550"/>
            <a:ext cx="495675" cy="34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Shape 1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29631" y="4186850"/>
            <a:ext cx="211044" cy="269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 txBox="1"/>
          <p:nvPr/>
        </p:nvSpPr>
        <p:spPr>
          <a:xfrm>
            <a:off x="6653075" y="587450"/>
            <a:ext cx="2279100" cy="270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 sz="1800">
                <a:latin typeface="Calibri"/>
                <a:ea typeface="Calibri"/>
                <a:cs typeface="Calibri"/>
                <a:sym typeface="Calibri"/>
              </a:rPr>
              <a:t>Limitation of k-means: optimal only for spherical clusters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zh-CN" sz="1800">
                <a:latin typeface="Calibri"/>
                <a:ea typeface="Calibri"/>
                <a:cs typeface="Calibri"/>
                <a:sym typeface="Calibri"/>
              </a:rPr>
              <a:t>Solution: Kernel k-means maps the data to a higher dimensional space using kernels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/>
              <a:t>Frame Kernel Matrix</a:t>
            </a:r>
          </a:p>
        </p:txBody>
      </p:sp>
      <p:pic>
        <p:nvPicPr>
          <p:cNvPr id="120" name="Shape 120"/>
          <p:cNvPicPr preferRelativeResize="0"/>
          <p:nvPr/>
        </p:nvPicPr>
        <p:blipFill rotWithShape="1">
          <a:blip r:embed="rId3">
            <a:alphaModFix/>
          </a:blip>
          <a:srcRect t="1671" r="7424" b="27801"/>
          <a:stretch/>
        </p:blipFill>
        <p:spPr>
          <a:xfrm>
            <a:off x="3062600" y="1106100"/>
            <a:ext cx="5706000" cy="293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 txBox="1"/>
          <p:nvPr/>
        </p:nvSpPr>
        <p:spPr>
          <a:xfrm>
            <a:off x="2908525" y="4037400"/>
            <a:ext cx="6114600" cy="103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Period ambiguity: </a:t>
            </a:r>
            <a:r>
              <a:rPr lang="zh-CN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 different but valid decompositions of the same time series at 2 different temporal scales. </a:t>
            </a:r>
          </a:p>
          <a:p>
            <a:pPr lvl="0" rtl="0">
              <a:spcBef>
                <a:spcPts val="0"/>
              </a:spcBef>
              <a:buNone/>
            </a:pPr>
            <a:r>
              <a:rPr lang="zh-CN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Solution: Constrain the length of the segments (2 and 4) 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/>
          <p:nvPr/>
        </p:nvSpPr>
        <p:spPr>
          <a:xfrm>
            <a:off x="284750" y="1339725"/>
            <a:ext cx="2778000" cy="314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zh-CN" sz="2000">
                <a:latin typeface="Calibri"/>
                <a:ea typeface="Calibri"/>
                <a:cs typeface="Calibri"/>
                <a:sym typeface="Calibri"/>
              </a:rPr>
              <a:t>                                </a:t>
            </a:r>
          </a:p>
          <a:p>
            <a:pPr lvl="0">
              <a:spcBef>
                <a:spcPts val="0"/>
              </a:spcBef>
              <a:buNone/>
            </a:pPr>
            <a:r>
              <a:rPr lang="zh-CN" sz="2000"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lvl="0">
              <a:spcBef>
                <a:spcPts val="0"/>
              </a:spcBef>
              <a:buNone/>
            </a:pPr>
            <a:r>
              <a:rPr lang="zh-CN" sz="2000">
                <a:latin typeface="Calibri"/>
                <a:ea typeface="Calibri"/>
                <a:cs typeface="Calibri"/>
                <a:sym typeface="Calibri"/>
              </a:rPr>
              <a:t>X is a multidimensional  time series of length n</a:t>
            </a:r>
          </a:p>
          <a:p>
            <a:pPr lvl="0">
              <a:spcBef>
                <a:spcPts val="0"/>
              </a:spcBef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0"/>
              </a:spcBef>
              <a:buNone/>
            </a:pPr>
            <a:r>
              <a:rPr lang="zh-CN" sz="2000">
                <a:latin typeface="Calibri"/>
                <a:ea typeface="Calibri"/>
                <a:cs typeface="Calibri"/>
                <a:sym typeface="Calibri"/>
              </a:rPr>
              <a:t>Each entry defines the similarity of two frames </a:t>
            </a:r>
          </a:p>
        </p:txBody>
      </p:sp>
      <p:pic>
        <p:nvPicPr>
          <p:cNvPr id="123" name="Shape 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275" y="1607800"/>
            <a:ext cx="1818341" cy="35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5019</Words>
  <Application>Microsoft Office PowerPoint</Application>
  <PresentationFormat>On-screen Show (16:9)</PresentationFormat>
  <Paragraphs>126</Paragraphs>
  <Slides>26</Slides>
  <Notes>26</Notes>
  <HiddenSlides>3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Calibri</vt:lpstr>
      <vt:lpstr>Proxima Nova</vt:lpstr>
      <vt:lpstr>Tahoma</vt:lpstr>
      <vt:lpstr>Open Sans</vt:lpstr>
      <vt:lpstr>Arial</vt:lpstr>
      <vt:lpstr>Spearmint</vt:lpstr>
      <vt:lpstr>CS548 Fall 2017 Clustering Showcase Hierarchical Aligned Cluster Analysis for Temporal Clustering of Human Motion</vt:lpstr>
      <vt:lpstr>Reference</vt:lpstr>
      <vt:lpstr>Introduction</vt:lpstr>
      <vt:lpstr>Motivation</vt:lpstr>
      <vt:lpstr>Data Set</vt:lpstr>
      <vt:lpstr>Pre-processing: Feature Extraction</vt:lpstr>
      <vt:lpstr>Prerequisites</vt:lpstr>
      <vt:lpstr>Kernel k-means (KKM)  </vt:lpstr>
      <vt:lpstr>Frame Kernel Matrix</vt:lpstr>
      <vt:lpstr>Dynamic Time Warping (DTW)</vt:lpstr>
      <vt:lpstr>Dynamic Time Alignment Kernel (DTAK)</vt:lpstr>
      <vt:lpstr>Energy Function for ACA</vt:lpstr>
      <vt:lpstr>Energy Function for ACA (2)</vt:lpstr>
      <vt:lpstr>Bellman’s Equation</vt:lpstr>
      <vt:lpstr>DPsearch</vt:lpstr>
      <vt:lpstr>DPsearch Algorithm </vt:lpstr>
      <vt:lpstr>DPsearch Algorithm</vt:lpstr>
      <vt:lpstr>Hierarchical Aligned Cluster Analysis (HACA)</vt:lpstr>
      <vt:lpstr>HACA</vt:lpstr>
      <vt:lpstr>HACA </vt:lpstr>
      <vt:lpstr>PowerPoint Presentation</vt:lpstr>
      <vt:lpstr>PowerPoint Presentation</vt:lpstr>
      <vt:lpstr>Video Result</vt:lpstr>
      <vt:lpstr>Video Data Test Result</vt:lpstr>
      <vt:lpstr>Advantages of using HACA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CS548 Fall 2017 Clustering Showcase Hierarchical Aligned Cluster Analysis for Temporal Clustering of Human Motion</dc:title>
  <cp:lastModifiedBy>Huang, Jin</cp:lastModifiedBy>
  <cp:revision>4</cp:revision>
  <dcterms:modified xsi:type="dcterms:W3CDTF">2017-10-31T02:08:12Z</dcterms:modified>
</cp:coreProperties>
</file>