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1" r:id="rId6"/>
    <p:sldId id="271" r:id="rId7"/>
    <p:sldId id="262" r:id="rId8"/>
    <p:sldId id="264" r:id="rId9"/>
    <p:sldId id="272" r:id="rId10"/>
    <p:sldId id="263" r:id="rId11"/>
    <p:sldId id="265" r:id="rId12"/>
    <p:sldId id="266" r:id="rId13"/>
    <p:sldId id="267" r:id="rId14"/>
    <p:sldId id="268" r:id="rId15"/>
    <p:sldId id="269" r:id="rId16"/>
    <p:sldId id="270" r:id="rId17"/>
  </p:sldIdLst>
  <p:sldSz cx="9144000" cy="5143500" type="screen16x9"/>
  <p:notesSz cx="6858000" cy="9144000"/>
  <p:embeddedFontLst>
    <p:embeddedFont>
      <p:font typeface="Cambria Math" panose="02040503050406030204" pitchFamily="18" charset="0"/>
      <p:regular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E81358-6BBB-4B36-AF14-F2717BCA03F9}">
  <a:tblStyle styleId="{BAE81358-6BBB-4B36-AF14-F2717BCA03F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20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1pPr>
            <a:lvl2pPr marL="457200" marR="0" lvl="1"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2pPr>
            <a:lvl3pPr marL="914400" marR="0" lvl="2"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3pPr>
            <a:lvl4pPr marL="1371600" marR="0" lvl="3"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4pPr>
            <a:lvl5pPr marL="1828800" marR="0" lvl="4"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5pPr>
            <a:lvl6pPr marL="2286000" marR="0" lvl="5"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743200" marR="0" lvl="6"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200400" marR="0" lvl="7"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657600" marR="0" lvl="8"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Homoscedasticit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onlinelibrary.wiley.com/doi/10.1111/hae.12778/ful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457200" marR="0" lvl="0" indent="-317500" algn="l" rtl="0">
              <a:spcBef>
                <a:spcPts val="0"/>
              </a:spcBef>
              <a:buClr>
                <a:schemeClr val="dk1"/>
              </a:buClr>
              <a:buSzPct val="100000"/>
              <a:buFont typeface="Arial"/>
              <a:buChar char="●"/>
            </a:pPr>
            <a:r>
              <a:rPr lang="en-US" sz="1300" b="0" i="0" u="none" strike="noStrike" cap="none">
                <a:solidFill>
                  <a:schemeClr val="dk1"/>
                </a:solidFill>
                <a:latin typeface="Arial"/>
                <a:ea typeface="Arial"/>
                <a:cs typeface="Arial"/>
                <a:sym typeface="Arial"/>
              </a:rPr>
              <a:t>Regression tree fit for one of the five cross-validation folds. Leaf nodes give the predicted influence for the corresponding partition, where the left (right) child is followed if the node condition is satisfied (violated).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dirty="0" err="1">
                <a:solidFill>
                  <a:schemeClr val="dk1"/>
                </a:solidFill>
                <a:latin typeface="Arial"/>
                <a:ea typeface="Arial"/>
                <a:cs typeface="Arial"/>
                <a:sym typeface="Arial"/>
              </a:rPr>
              <a:t>Img</a:t>
            </a:r>
            <a:r>
              <a:rPr lang="en-US" sz="1100" b="0" i="0" u="none" strike="noStrike" cap="none" dirty="0">
                <a:solidFill>
                  <a:schemeClr val="dk1"/>
                </a:solidFill>
                <a:latin typeface="Arial"/>
                <a:ea typeface="Arial"/>
                <a:cs typeface="Arial"/>
                <a:sym typeface="Arial"/>
              </a:rPr>
              <a:t> reference: </a:t>
            </a:r>
            <a:r>
              <a:rPr lang="en-US" sz="1100" b="0" i="0" u="sng" strike="noStrike" cap="none" dirty="0">
                <a:solidFill>
                  <a:schemeClr val="hlink"/>
                </a:solidFill>
                <a:latin typeface="Arial"/>
                <a:ea typeface="Arial"/>
                <a:cs typeface="Arial"/>
                <a:sym typeface="Arial"/>
                <a:hlinkClick r:id="rId3"/>
              </a:rPr>
              <a:t>https://en.wikipedia.org/wiki/Homoscedasticity</a:t>
            </a:r>
            <a:r>
              <a:rPr lang="en-US" sz="1100" b="0" i="0" u="none" strike="noStrike" cap="none" dirty="0">
                <a:solidFill>
                  <a:schemeClr val="dk1"/>
                </a:solidFill>
                <a:latin typeface="Arial"/>
                <a:ea typeface="Arial"/>
                <a:cs typeface="Arial"/>
                <a:sym typeface="Arial"/>
              </a:rPr>
              <a:t>, http://davidmlane.com/hyperstat/A121947.html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Roboto"/>
              <a:buNone/>
            </a:pPr>
            <a:r>
              <a:rPr lang="en-US" sz="1800" b="0" i="0" u="none" strike="noStrike" cap="none">
                <a:solidFill>
                  <a:schemeClr val="dk1"/>
                </a:solidFill>
                <a:latin typeface="Roboto"/>
                <a:ea typeface="Roboto"/>
                <a:cs typeface="Roboto"/>
                <a:sym typeface="Roboto"/>
              </a:rPr>
              <a:t>OLR tends to fit the vast majority of small cascades at the expense of larger ones, the piecewise constant nature of the regression tree function allows cascades of different sizes to be fit independently.</a:t>
            </a:r>
          </a:p>
          <a:p>
            <a:pPr marL="0" marR="0" lvl="0" indent="0" algn="l" rtl="0">
              <a:spcBef>
                <a:spcPts val="1600"/>
              </a:spcBef>
              <a:spcAft>
                <a:spcPts val="0"/>
              </a:spcAft>
              <a:buClr>
                <a:schemeClr val="dk1"/>
              </a:buClr>
              <a:buSzPct val="25000"/>
              <a:buFont typeface="Roboto"/>
              <a:buNone/>
            </a:pPr>
            <a:r>
              <a:rPr lang="en-US" sz="1800" b="0" i="0" u="none" strike="noStrike" cap="none">
                <a:solidFill>
                  <a:schemeClr val="dk1"/>
                </a:solidFill>
                <a:latin typeface="Roboto"/>
                <a:ea typeface="Roboto"/>
                <a:cs typeface="Roboto"/>
                <a:sym typeface="Roboto"/>
              </a:rPr>
              <a:t>The result is that the regression tree model is much better calibrated than the equivalent OLR model.</a:t>
            </a:r>
          </a:p>
          <a:p>
            <a:pPr marL="0" marR="0" lvl="0" indent="0" algn="l" rtl="0">
              <a:spcBef>
                <a:spcPts val="1600"/>
              </a:spcBef>
              <a:spcAft>
                <a:spcPts val="0"/>
              </a:spcAft>
              <a:buClr>
                <a:schemeClr val="hlink"/>
              </a:buClr>
              <a:buSzPct val="25000"/>
              <a:buFont typeface="Arial"/>
              <a:buNone/>
            </a:pPr>
            <a:r>
              <a:rPr lang="en-US" sz="1100" b="0" i="0" u="sng" strike="noStrike" cap="none">
                <a:solidFill>
                  <a:schemeClr val="hlink"/>
                </a:solidFill>
                <a:latin typeface="Arial"/>
                <a:ea typeface="Arial"/>
                <a:cs typeface="Arial"/>
                <a:sym typeface="Arial"/>
                <a:hlinkClick r:id="rId3"/>
              </a:rPr>
              <a:t>http://onlinelibrary.wiley.com/doi/10.1111/hae.12778/full</a:t>
            </a:r>
            <a:r>
              <a:rPr lang="en-US" sz="1100" b="0" i="0" u="none" strike="noStrike" cap="none">
                <a:solidFill>
                  <a:schemeClr val="dk1"/>
                </a:solidFill>
                <a:latin typeface="Arial"/>
                <a:ea typeface="Arial"/>
                <a:cs typeface="Arial"/>
                <a:sym typeface="Arial"/>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Advertising on social network is a common method promoting products . A question for marketers is that how can we propagate information as much as possible with limited cost. </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A method people usually employed is paying money to celberities to post promotional posts . For example, Taylor swift ….. </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But, how can we know which users are influential so that we should invest our money  effectively?</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Zubiaga et al. proposed 6 features to model each users on Twitter and using Regression Tree to quantify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80031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0298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2" y="4245927"/>
            <a:ext cx="897599" cy="897599"/>
          </a:xfrm>
          <a:prstGeom prst="rtTriangle">
            <a:avLst/>
          </a:prstGeom>
          <a:solidFill>
            <a:schemeClr val="lt1"/>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flipH="1">
            <a:off x="8246402" y="4245877"/>
            <a:ext cx="897599" cy="897599"/>
          </a:xfrm>
          <a:prstGeom prst="round1Rect">
            <a:avLst>
              <a:gd name="adj" fmla="val 16667"/>
            </a:avLst>
          </a:prstGeom>
          <a:solidFill>
            <a:schemeClr val="lt1">
              <a:alpha val="67843"/>
            </a:schemeClr>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txBox="1">
            <a:spLocks noGrp="1"/>
          </p:cNvSpPr>
          <p:nvPr>
            <p:ph type="ctrTitle"/>
          </p:nvPr>
        </p:nvSpPr>
        <p:spPr>
          <a:xfrm>
            <a:off x="390526" y="1819277"/>
            <a:ext cx="8222100" cy="9335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Roboto"/>
              <a:buNone/>
              <a:defRPr sz="48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4800">
                <a:solidFill>
                  <a:schemeClr val="lt1"/>
                </a:solidFill>
                <a:latin typeface="Roboto"/>
                <a:ea typeface="Roboto"/>
                <a:cs typeface="Roboto"/>
                <a:sym typeface="Roboto"/>
              </a:defRPr>
            </a:lvl2pPr>
            <a:lvl3pPr lvl="2" indent="0">
              <a:spcBef>
                <a:spcPts val="0"/>
              </a:spcBef>
              <a:buClr>
                <a:schemeClr val="lt1"/>
              </a:buClr>
              <a:buFont typeface="Roboto"/>
              <a:buNone/>
              <a:defRPr sz="4800">
                <a:solidFill>
                  <a:schemeClr val="lt1"/>
                </a:solidFill>
                <a:latin typeface="Roboto"/>
                <a:ea typeface="Roboto"/>
                <a:cs typeface="Roboto"/>
                <a:sym typeface="Roboto"/>
              </a:defRPr>
            </a:lvl3pPr>
            <a:lvl4pPr lvl="3" indent="0">
              <a:spcBef>
                <a:spcPts val="0"/>
              </a:spcBef>
              <a:buClr>
                <a:schemeClr val="lt1"/>
              </a:buClr>
              <a:buFont typeface="Roboto"/>
              <a:buNone/>
              <a:defRPr sz="4800">
                <a:solidFill>
                  <a:schemeClr val="lt1"/>
                </a:solidFill>
                <a:latin typeface="Roboto"/>
                <a:ea typeface="Roboto"/>
                <a:cs typeface="Roboto"/>
                <a:sym typeface="Roboto"/>
              </a:defRPr>
            </a:lvl4pPr>
            <a:lvl5pPr lvl="4" indent="0">
              <a:spcBef>
                <a:spcPts val="0"/>
              </a:spcBef>
              <a:buClr>
                <a:schemeClr val="lt1"/>
              </a:buClr>
              <a:buFont typeface="Roboto"/>
              <a:buNone/>
              <a:defRPr sz="4800">
                <a:solidFill>
                  <a:schemeClr val="lt1"/>
                </a:solidFill>
                <a:latin typeface="Roboto"/>
                <a:ea typeface="Roboto"/>
                <a:cs typeface="Roboto"/>
                <a:sym typeface="Roboto"/>
              </a:defRPr>
            </a:lvl5pPr>
            <a:lvl6pPr lvl="5" indent="0">
              <a:spcBef>
                <a:spcPts val="0"/>
              </a:spcBef>
              <a:buClr>
                <a:schemeClr val="lt1"/>
              </a:buClr>
              <a:buFont typeface="Roboto"/>
              <a:buNone/>
              <a:defRPr sz="4800">
                <a:solidFill>
                  <a:schemeClr val="lt1"/>
                </a:solidFill>
                <a:latin typeface="Roboto"/>
                <a:ea typeface="Roboto"/>
                <a:cs typeface="Roboto"/>
                <a:sym typeface="Roboto"/>
              </a:defRPr>
            </a:lvl6pPr>
            <a:lvl7pPr lvl="6" indent="0">
              <a:spcBef>
                <a:spcPts val="0"/>
              </a:spcBef>
              <a:buClr>
                <a:schemeClr val="lt1"/>
              </a:buClr>
              <a:buFont typeface="Roboto"/>
              <a:buNone/>
              <a:defRPr sz="4800">
                <a:solidFill>
                  <a:schemeClr val="lt1"/>
                </a:solidFill>
                <a:latin typeface="Roboto"/>
                <a:ea typeface="Roboto"/>
                <a:cs typeface="Roboto"/>
                <a:sym typeface="Roboto"/>
              </a:defRPr>
            </a:lvl7pPr>
            <a:lvl8pPr lvl="7" indent="0">
              <a:spcBef>
                <a:spcPts val="0"/>
              </a:spcBef>
              <a:buClr>
                <a:schemeClr val="lt1"/>
              </a:buClr>
              <a:buFont typeface="Roboto"/>
              <a:buNone/>
              <a:defRPr sz="4800">
                <a:solidFill>
                  <a:schemeClr val="lt1"/>
                </a:solidFill>
                <a:latin typeface="Roboto"/>
                <a:ea typeface="Roboto"/>
                <a:cs typeface="Roboto"/>
                <a:sym typeface="Roboto"/>
              </a:defRPr>
            </a:lvl8pPr>
            <a:lvl9pPr lvl="8" indent="0">
              <a:spcBef>
                <a:spcPts val="0"/>
              </a:spcBef>
              <a:buClr>
                <a:schemeClr val="lt1"/>
              </a:buClr>
              <a:buFont typeface="Roboto"/>
              <a:buNone/>
              <a:defRPr sz="4800">
                <a:solidFill>
                  <a:schemeClr val="lt1"/>
                </a:solidFill>
                <a:latin typeface="Roboto"/>
                <a:ea typeface="Roboto"/>
                <a:cs typeface="Roboto"/>
                <a:sym typeface="Roboto"/>
              </a:defRPr>
            </a:lvl9pPr>
          </a:lstStyle>
          <a:p>
            <a:endParaRPr/>
          </a:p>
        </p:txBody>
      </p:sp>
      <p:sp>
        <p:nvSpPr>
          <p:cNvPr id="13" name="Shape 13"/>
          <p:cNvSpPr txBox="1">
            <a:spLocks noGrp="1"/>
          </p:cNvSpPr>
          <p:nvPr>
            <p:ph type="subTitle" idx="1"/>
          </p:nvPr>
        </p:nvSpPr>
        <p:spPr>
          <a:xfrm>
            <a:off x="390526" y="2789131"/>
            <a:ext cx="8222100" cy="4328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1pPr>
            <a:lvl2pPr marL="0" marR="0" lvl="1"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2pPr>
            <a:lvl3pPr marL="0" marR="0" lvl="2"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3pPr>
            <a:lvl4pPr marL="0" marR="0" lvl="3"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4pPr>
            <a:lvl5pPr marL="0" marR="0" lvl="4"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5pPr>
            <a:lvl6pPr marL="0" marR="0" lvl="5"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6pPr>
            <a:lvl7pPr marL="0" marR="0" lvl="6"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7pPr>
            <a:lvl8pPr marL="0" marR="0" lvl="7"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8pPr>
            <a:lvl9pPr marL="0" marR="0" lvl="8"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14" name="Shape 14"/>
          <p:cNvSpPr txBox="1">
            <a:spLocks noGrp="1"/>
          </p:cNvSpPr>
          <p:nvPr>
            <p:ph type="sldNum" idx="12"/>
          </p:nvPr>
        </p:nvSpPr>
        <p:spPr>
          <a:xfrm>
            <a:off x="8523541" y="4695623"/>
            <a:ext cx="548699" cy="3936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US" sz="1400" smtClean="0"/>
              <a:pPr>
                <a:buClr>
                  <a:srgbClr val="000000"/>
                </a:buClr>
                <a:buSzPct val="25000"/>
              </a:pPr>
              <a:t>‹#›</a:t>
            </a:fld>
            <a:endParaRPr lang="en-US"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1" y="1258525"/>
            <a:ext cx="8222100" cy="19635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2"/>
              </a:buClr>
              <a:buFont typeface="Roboto"/>
              <a:buNone/>
              <a:defRPr sz="12000" b="0" i="0" u="none" strike="noStrike" cap="none">
                <a:solidFill>
                  <a:schemeClr val="dk2"/>
                </a:solidFill>
                <a:latin typeface="Roboto"/>
                <a:ea typeface="Roboto"/>
                <a:cs typeface="Roboto"/>
                <a:sym typeface="Roboto"/>
              </a:defRPr>
            </a:lvl1pPr>
            <a:lvl2pPr lvl="1" indent="0" algn="ctr">
              <a:spcBef>
                <a:spcPts val="0"/>
              </a:spcBef>
              <a:buClr>
                <a:schemeClr val="dk2"/>
              </a:buClr>
              <a:buFont typeface="Roboto"/>
              <a:buNone/>
              <a:defRPr sz="12000">
                <a:solidFill>
                  <a:schemeClr val="dk2"/>
                </a:solidFill>
                <a:latin typeface="Roboto"/>
                <a:ea typeface="Roboto"/>
                <a:cs typeface="Roboto"/>
                <a:sym typeface="Roboto"/>
              </a:defRPr>
            </a:lvl2pPr>
            <a:lvl3pPr lvl="2" indent="0" algn="ctr">
              <a:spcBef>
                <a:spcPts val="0"/>
              </a:spcBef>
              <a:buClr>
                <a:schemeClr val="dk2"/>
              </a:buClr>
              <a:buFont typeface="Roboto"/>
              <a:buNone/>
              <a:defRPr sz="12000">
                <a:solidFill>
                  <a:schemeClr val="dk2"/>
                </a:solidFill>
                <a:latin typeface="Roboto"/>
                <a:ea typeface="Roboto"/>
                <a:cs typeface="Roboto"/>
                <a:sym typeface="Roboto"/>
              </a:defRPr>
            </a:lvl3pPr>
            <a:lvl4pPr lvl="3" indent="0" algn="ctr">
              <a:spcBef>
                <a:spcPts val="0"/>
              </a:spcBef>
              <a:buClr>
                <a:schemeClr val="dk2"/>
              </a:buClr>
              <a:buFont typeface="Roboto"/>
              <a:buNone/>
              <a:defRPr sz="12000">
                <a:solidFill>
                  <a:schemeClr val="dk2"/>
                </a:solidFill>
                <a:latin typeface="Roboto"/>
                <a:ea typeface="Roboto"/>
                <a:cs typeface="Roboto"/>
                <a:sym typeface="Roboto"/>
              </a:defRPr>
            </a:lvl4pPr>
            <a:lvl5pPr lvl="4" indent="0" algn="ctr">
              <a:spcBef>
                <a:spcPts val="0"/>
              </a:spcBef>
              <a:buClr>
                <a:schemeClr val="dk2"/>
              </a:buClr>
              <a:buFont typeface="Roboto"/>
              <a:buNone/>
              <a:defRPr sz="12000">
                <a:solidFill>
                  <a:schemeClr val="dk2"/>
                </a:solidFill>
                <a:latin typeface="Roboto"/>
                <a:ea typeface="Roboto"/>
                <a:cs typeface="Roboto"/>
                <a:sym typeface="Roboto"/>
              </a:defRPr>
            </a:lvl5pPr>
            <a:lvl6pPr lvl="5" indent="0" algn="ctr">
              <a:spcBef>
                <a:spcPts val="0"/>
              </a:spcBef>
              <a:buClr>
                <a:schemeClr val="dk2"/>
              </a:buClr>
              <a:buFont typeface="Roboto"/>
              <a:buNone/>
              <a:defRPr sz="12000">
                <a:solidFill>
                  <a:schemeClr val="dk2"/>
                </a:solidFill>
                <a:latin typeface="Roboto"/>
                <a:ea typeface="Roboto"/>
                <a:cs typeface="Roboto"/>
                <a:sym typeface="Roboto"/>
              </a:defRPr>
            </a:lvl6pPr>
            <a:lvl7pPr lvl="6" indent="0" algn="ctr">
              <a:spcBef>
                <a:spcPts val="0"/>
              </a:spcBef>
              <a:buClr>
                <a:schemeClr val="dk2"/>
              </a:buClr>
              <a:buFont typeface="Roboto"/>
              <a:buNone/>
              <a:defRPr sz="12000">
                <a:solidFill>
                  <a:schemeClr val="dk2"/>
                </a:solidFill>
                <a:latin typeface="Roboto"/>
                <a:ea typeface="Roboto"/>
                <a:cs typeface="Roboto"/>
                <a:sym typeface="Roboto"/>
              </a:defRPr>
            </a:lvl7pPr>
            <a:lvl8pPr lvl="7" indent="0" algn="ctr">
              <a:spcBef>
                <a:spcPts val="0"/>
              </a:spcBef>
              <a:buClr>
                <a:schemeClr val="dk2"/>
              </a:buClr>
              <a:buFont typeface="Roboto"/>
              <a:buNone/>
              <a:defRPr sz="12000">
                <a:solidFill>
                  <a:schemeClr val="dk2"/>
                </a:solidFill>
                <a:latin typeface="Roboto"/>
                <a:ea typeface="Roboto"/>
                <a:cs typeface="Roboto"/>
                <a:sym typeface="Roboto"/>
              </a:defRPr>
            </a:lvl8pPr>
            <a:lvl9pPr lvl="8" indent="0" algn="ctr">
              <a:spcBef>
                <a:spcPts val="0"/>
              </a:spcBef>
              <a:buClr>
                <a:schemeClr val="dk2"/>
              </a:buClr>
              <a:buFont typeface="Roboto"/>
              <a:buNone/>
              <a:defRPr sz="12000">
                <a:solidFill>
                  <a:schemeClr val="dk2"/>
                </a:solidFill>
                <a:latin typeface="Roboto"/>
                <a:ea typeface="Roboto"/>
                <a:cs typeface="Roboto"/>
                <a:sym typeface="Roboto"/>
              </a:defRPr>
            </a:lvl9pPr>
          </a:lstStyle>
          <a:p>
            <a:endParaRPr/>
          </a:p>
        </p:txBody>
      </p:sp>
      <p:sp>
        <p:nvSpPr>
          <p:cNvPr id="59" name="Shape 59"/>
          <p:cNvSpPr txBox="1">
            <a:spLocks noGrp="1"/>
          </p:cNvSpPr>
          <p:nvPr>
            <p:ph type="body" idx="1"/>
          </p:nvPr>
        </p:nvSpPr>
        <p:spPr>
          <a:xfrm>
            <a:off x="475501" y="3304625"/>
            <a:ext cx="8222100" cy="1300800"/>
          </a:xfrm>
          <a:prstGeom prst="rect">
            <a:avLst/>
          </a:prstGeom>
          <a:noFill/>
          <a:ln>
            <a:noFill/>
          </a:ln>
        </p:spPr>
        <p:txBody>
          <a:bodyPr wrap="square" lIns="91425" tIns="91425" rIns="91425" bIns="91425" anchor="t" anchorCtr="0"/>
          <a:lstStyle>
            <a:lvl1pPr marL="0" marR="0" lvl="0" indent="114297" algn="ctr" rtl="0">
              <a:lnSpc>
                <a:spcPct val="115000"/>
              </a:lnSpc>
              <a:spcBef>
                <a:spcPts val="0"/>
              </a:spcBef>
              <a:spcAft>
                <a:spcPts val="1600"/>
              </a:spcAft>
              <a:buClr>
                <a:schemeClr val="lt2"/>
              </a:buClr>
              <a:buSzPct val="100000"/>
              <a:buFont typeface="Roboto"/>
              <a:buChar char="●"/>
              <a:defRPr sz="1800" b="0" i="0" u="none" strike="noStrike" cap="none">
                <a:solidFill>
                  <a:schemeClr val="lt2"/>
                </a:solidFill>
                <a:latin typeface="Roboto"/>
                <a:ea typeface="Roboto"/>
                <a:cs typeface="Roboto"/>
                <a:sym typeface="Roboto"/>
              </a:defRPr>
            </a:lvl1pPr>
            <a:lvl2pPr marL="0" marR="0" lvl="1" indent="88898" algn="ctr"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2pPr>
            <a:lvl3pPr marL="0" marR="0" lvl="2" indent="88898" algn="ctr"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3pPr>
            <a:lvl4pPr marL="0" marR="0" lvl="3" indent="88898" algn="ctr"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4pPr>
            <a:lvl5pPr marL="0" marR="0" lvl="4" indent="88898" algn="ctr"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5pPr>
            <a:lvl6pPr marL="0" marR="0" lvl="5" indent="88898" algn="ctr"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6pPr>
            <a:lvl7pPr marL="0" marR="0" lvl="6" indent="88898" algn="ctr"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7pPr>
            <a:lvl8pPr marL="0" marR="0" lvl="7" indent="88898" algn="ctr"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8pPr>
            <a:lvl9pPr marL="0" marR="0" lvl="8" indent="88898" algn="ctr"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60" name="Shape 60"/>
          <p:cNvSpPr txBox="1">
            <a:spLocks noGrp="1"/>
          </p:cNvSpPr>
          <p:nvPr>
            <p:ph type="sldNum" idx="12"/>
          </p:nvPr>
        </p:nvSpPr>
        <p:spPr>
          <a:xfrm>
            <a:off x="8523541" y="4695623"/>
            <a:ext cx="548699" cy="3936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US" sz="1400" smtClean="0"/>
              <a:pPr>
                <a:buClr>
                  <a:srgbClr val="000000"/>
                </a:buClr>
                <a:buSzPct val="25000"/>
              </a:pPr>
              <a:t>‹#›</a:t>
            </a:fld>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699" cy="3936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US" sz="1400" smtClean="0"/>
              <a:pPr>
                <a:buClr>
                  <a:srgbClr val="000000"/>
                </a:buClr>
                <a:buSzPct val="25000"/>
              </a:pP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
        <p:cNvGrpSpPr/>
        <p:nvPr/>
      </p:nvGrpSpPr>
      <p:grpSpPr>
        <a:xfrm>
          <a:off x="0" y="0"/>
          <a:ext cx="0" cy="0"/>
          <a:chOff x="0" y="0"/>
          <a:chExt cx="0" cy="0"/>
        </a:xfrm>
      </p:grpSpPr>
      <p:sp>
        <p:nvSpPr>
          <p:cNvPr id="16" name="Shape 16"/>
          <p:cNvSpPr/>
          <p:nvPr/>
        </p:nvSpPr>
        <p:spPr>
          <a:xfrm rot="10800000" flipH="1">
            <a:off x="0" y="656399"/>
            <a:ext cx="9144000" cy="4487100"/>
          </a:xfrm>
          <a:prstGeom prst="rect">
            <a:avLst/>
          </a:prstGeom>
          <a:solidFill>
            <a:schemeClr val="accent4"/>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 name="Shape 17"/>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 name="Shape 18"/>
          <p:cNvSpPr txBox="1">
            <a:spLocks noGrp="1"/>
          </p:cNvSpPr>
          <p:nvPr>
            <p:ph type="title"/>
          </p:nvPr>
        </p:nvSpPr>
        <p:spPr>
          <a:xfrm>
            <a:off x="98251" y="16350"/>
            <a:ext cx="8826599" cy="602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1800">
                <a:solidFill>
                  <a:schemeClr val="lt1"/>
                </a:solidFill>
                <a:latin typeface="Roboto"/>
                <a:ea typeface="Roboto"/>
                <a:cs typeface="Roboto"/>
                <a:sym typeface="Roboto"/>
              </a:defRPr>
            </a:lvl2pPr>
            <a:lvl3pPr lvl="2" indent="0">
              <a:spcBef>
                <a:spcPts val="0"/>
              </a:spcBef>
              <a:buClr>
                <a:schemeClr val="lt1"/>
              </a:buClr>
              <a:buFont typeface="Roboto"/>
              <a:buNone/>
              <a:defRPr sz="1800">
                <a:solidFill>
                  <a:schemeClr val="lt1"/>
                </a:solidFill>
                <a:latin typeface="Roboto"/>
                <a:ea typeface="Roboto"/>
                <a:cs typeface="Roboto"/>
                <a:sym typeface="Roboto"/>
              </a:defRPr>
            </a:lvl3pPr>
            <a:lvl4pPr lvl="3" indent="0">
              <a:spcBef>
                <a:spcPts val="0"/>
              </a:spcBef>
              <a:buClr>
                <a:schemeClr val="lt1"/>
              </a:buClr>
              <a:buFont typeface="Roboto"/>
              <a:buNone/>
              <a:defRPr sz="1800">
                <a:solidFill>
                  <a:schemeClr val="lt1"/>
                </a:solidFill>
                <a:latin typeface="Roboto"/>
                <a:ea typeface="Roboto"/>
                <a:cs typeface="Roboto"/>
                <a:sym typeface="Roboto"/>
              </a:defRPr>
            </a:lvl4pPr>
            <a:lvl5pPr lvl="4" indent="0">
              <a:spcBef>
                <a:spcPts val="0"/>
              </a:spcBef>
              <a:buClr>
                <a:schemeClr val="lt1"/>
              </a:buClr>
              <a:buFont typeface="Roboto"/>
              <a:buNone/>
              <a:defRPr sz="1800">
                <a:solidFill>
                  <a:schemeClr val="lt1"/>
                </a:solidFill>
                <a:latin typeface="Roboto"/>
                <a:ea typeface="Roboto"/>
                <a:cs typeface="Roboto"/>
                <a:sym typeface="Roboto"/>
              </a:defRPr>
            </a:lvl5pPr>
            <a:lvl6pPr lvl="5" indent="0">
              <a:spcBef>
                <a:spcPts val="0"/>
              </a:spcBef>
              <a:buClr>
                <a:schemeClr val="lt1"/>
              </a:buClr>
              <a:buFont typeface="Roboto"/>
              <a:buNone/>
              <a:defRPr sz="1800">
                <a:solidFill>
                  <a:schemeClr val="lt1"/>
                </a:solidFill>
                <a:latin typeface="Roboto"/>
                <a:ea typeface="Roboto"/>
                <a:cs typeface="Roboto"/>
                <a:sym typeface="Roboto"/>
              </a:defRPr>
            </a:lvl6pPr>
            <a:lvl7pPr lvl="6" indent="0">
              <a:spcBef>
                <a:spcPts val="0"/>
              </a:spcBef>
              <a:buClr>
                <a:schemeClr val="lt1"/>
              </a:buClr>
              <a:buFont typeface="Roboto"/>
              <a:buNone/>
              <a:defRPr sz="1800">
                <a:solidFill>
                  <a:schemeClr val="lt1"/>
                </a:solidFill>
                <a:latin typeface="Roboto"/>
                <a:ea typeface="Roboto"/>
                <a:cs typeface="Roboto"/>
                <a:sym typeface="Roboto"/>
              </a:defRPr>
            </a:lvl7pPr>
            <a:lvl8pPr lvl="7" indent="0">
              <a:spcBef>
                <a:spcPts val="0"/>
              </a:spcBef>
              <a:buClr>
                <a:schemeClr val="lt1"/>
              </a:buClr>
              <a:buFont typeface="Roboto"/>
              <a:buNone/>
              <a:defRPr sz="1800">
                <a:solidFill>
                  <a:schemeClr val="lt1"/>
                </a:solidFill>
                <a:latin typeface="Roboto"/>
                <a:ea typeface="Roboto"/>
                <a:cs typeface="Roboto"/>
                <a:sym typeface="Roboto"/>
              </a:defRPr>
            </a:lvl8pPr>
            <a:lvl9pPr lvl="8" indent="0">
              <a:spcBef>
                <a:spcPts val="0"/>
              </a:spcBef>
              <a:buClr>
                <a:schemeClr val="lt1"/>
              </a:buClr>
              <a:buFont typeface="Roboto"/>
              <a:buNone/>
              <a:defRPr sz="1800">
                <a:solidFill>
                  <a:schemeClr val="lt1"/>
                </a:solidFill>
                <a:latin typeface="Roboto"/>
                <a:ea typeface="Roboto"/>
                <a:cs typeface="Roboto"/>
                <a:sym typeface="Roboto"/>
              </a:defRPr>
            </a:lvl9pPr>
          </a:lstStyle>
          <a:p>
            <a:endParaRPr/>
          </a:p>
        </p:txBody>
      </p:sp>
      <p:sp>
        <p:nvSpPr>
          <p:cNvPr id="19" name="Shape 19"/>
          <p:cNvSpPr txBox="1">
            <a:spLocks noGrp="1"/>
          </p:cNvSpPr>
          <p:nvPr>
            <p:ph type="sldNum" idx="12"/>
          </p:nvPr>
        </p:nvSpPr>
        <p:spPr>
          <a:xfrm>
            <a:off x="8523541" y="4695623"/>
            <a:ext cx="548699" cy="3936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US" sz="1400" smtClean="0"/>
              <a:pPr>
                <a:buClr>
                  <a:srgbClr val="000000"/>
                </a:buClr>
                <a:buSzPct val="25000"/>
              </a:pPr>
              <a:t>‹#›</a:t>
            </a:fld>
            <a:endParaRPr lang="en-US"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60951" y="2065351"/>
            <a:ext cx="8222100" cy="1012799"/>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42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4200">
                <a:solidFill>
                  <a:schemeClr val="lt1"/>
                </a:solidFill>
                <a:latin typeface="Roboto"/>
                <a:ea typeface="Roboto"/>
                <a:cs typeface="Roboto"/>
                <a:sym typeface="Roboto"/>
              </a:defRPr>
            </a:lvl2pPr>
            <a:lvl3pPr lvl="2" indent="0">
              <a:spcBef>
                <a:spcPts val="0"/>
              </a:spcBef>
              <a:buClr>
                <a:schemeClr val="lt1"/>
              </a:buClr>
              <a:buFont typeface="Roboto"/>
              <a:buNone/>
              <a:defRPr sz="4200">
                <a:solidFill>
                  <a:schemeClr val="lt1"/>
                </a:solidFill>
                <a:latin typeface="Roboto"/>
                <a:ea typeface="Roboto"/>
                <a:cs typeface="Roboto"/>
                <a:sym typeface="Roboto"/>
              </a:defRPr>
            </a:lvl3pPr>
            <a:lvl4pPr lvl="3" indent="0">
              <a:spcBef>
                <a:spcPts val="0"/>
              </a:spcBef>
              <a:buClr>
                <a:schemeClr val="lt1"/>
              </a:buClr>
              <a:buFont typeface="Roboto"/>
              <a:buNone/>
              <a:defRPr sz="4200">
                <a:solidFill>
                  <a:schemeClr val="lt1"/>
                </a:solidFill>
                <a:latin typeface="Roboto"/>
                <a:ea typeface="Roboto"/>
                <a:cs typeface="Roboto"/>
                <a:sym typeface="Roboto"/>
              </a:defRPr>
            </a:lvl4pPr>
            <a:lvl5pPr lvl="4" indent="0">
              <a:spcBef>
                <a:spcPts val="0"/>
              </a:spcBef>
              <a:buClr>
                <a:schemeClr val="lt1"/>
              </a:buClr>
              <a:buFont typeface="Roboto"/>
              <a:buNone/>
              <a:defRPr sz="4200">
                <a:solidFill>
                  <a:schemeClr val="lt1"/>
                </a:solidFill>
                <a:latin typeface="Roboto"/>
                <a:ea typeface="Roboto"/>
                <a:cs typeface="Roboto"/>
                <a:sym typeface="Roboto"/>
              </a:defRPr>
            </a:lvl5pPr>
            <a:lvl6pPr lvl="5" indent="0">
              <a:spcBef>
                <a:spcPts val="0"/>
              </a:spcBef>
              <a:buClr>
                <a:schemeClr val="lt1"/>
              </a:buClr>
              <a:buFont typeface="Roboto"/>
              <a:buNone/>
              <a:defRPr sz="4200">
                <a:solidFill>
                  <a:schemeClr val="lt1"/>
                </a:solidFill>
                <a:latin typeface="Roboto"/>
                <a:ea typeface="Roboto"/>
                <a:cs typeface="Roboto"/>
                <a:sym typeface="Roboto"/>
              </a:defRPr>
            </a:lvl6pPr>
            <a:lvl7pPr lvl="6" indent="0">
              <a:spcBef>
                <a:spcPts val="0"/>
              </a:spcBef>
              <a:buClr>
                <a:schemeClr val="lt1"/>
              </a:buClr>
              <a:buFont typeface="Roboto"/>
              <a:buNone/>
              <a:defRPr sz="4200">
                <a:solidFill>
                  <a:schemeClr val="lt1"/>
                </a:solidFill>
                <a:latin typeface="Roboto"/>
                <a:ea typeface="Roboto"/>
                <a:cs typeface="Roboto"/>
                <a:sym typeface="Roboto"/>
              </a:defRPr>
            </a:lvl7pPr>
            <a:lvl8pPr lvl="7" indent="0">
              <a:spcBef>
                <a:spcPts val="0"/>
              </a:spcBef>
              <a:buClr>
                <a:schemeClr val="lt1"/>
              </a:buClr>
              <a:buFont typeface="Roboto"/>
              <a:buNone/>
              <a:defRPr sz="4200">
                <a:solidFill>
                  <a:schemeClr val="lt1"/>
                </a:solidFill>
                <a:latin typeface="Roboto"/>
                <a:ea typeface="Roboto"/>
                <a:cs typeface="Roboto"/>
                <a:sym typeface="Roboto"/>
              </a:defRPr>
            </a:lvl8pPr>
            <a:lvl9pPr lvl="8" indent="0">
              <a:spcBef>
                <a:spcPts val="0"/>
              </a:spcBef>
              <a:buClr>
                <a:schemeClr val="lt1"/>
              </a:buClr>
              <a:buFont typeface="Roboto"/>
              <a:buNone/>
              <a:defRPr sz="4200">
                <a:solidFill>
                  <a:schemeClr val="lt1"/>
                </a:solidFill>
                <a:latin typeface="Roboto"/>
                <a:ea typeface="Roboto"/>
                <a:cs typeface="Roboto"/>
                <a:sym typeface="Roboto"/>
              </a:defRPr>
            </a:lvl9pPr>
          </a:lstStyle>
          <a:p>
            <a:endParaRPr/>
          </a:p>
        </p:txBody>
      </p:sp>
      <p:sp>
        <p:nvSpPr>
          <p:cNvPr id="22" name="Shape 22"/>
          <p:cNvSpPr txBox="1">
            <a:spLocks noGrp="1"/>
          </p:cNvSpPr>
          <p:nvPr>
            <p:ph type="sldNum" idx="12"/>
          </p:nvPr>
        </p:nvSpPr>
        <p:spPr>
          <a:xfrm>
            <a:off x="8523541" y="4695623"/>
            <a:ext cx="548699" cy="393600"/>
          </a:xfrm>
          <a:prstGeom prst="rect">
            <a:avLst/>
          </a:prstGeom>
          <a:noFill/>
          <a:ln>
            <a:noFill/>
          </a:ln>
        </p:spPr>
        <p:txBody>
          <a:bodyPr wrap="square" lIns="91425" tIns="91425" rIns="91425" bIns="91425" anchor="ctr" anchorCtr="0">
            <a:noAutofit/>
          </a:bodyPr>
          <a:lstStyle/>
          <a:p>
            <a:pPr>
              <a:buClr>
                <a:schemeClr val="lt1"/>
              </a:buClr>
              <a:buSzPct val="25000"/>
            </a:pPr>
            <a:fld id="{00000000-1234-1234-1234-123412341234}" type="slidenum">
              <a:rPr lang="en-US" sz="1400" smtClean="0">
                <a:solidFill>
                  <a:schemeClr val="lt1"/>
                </a:solidFill>
              </a:rPr>
              <a:pPr>
                <a:buClr>
                  <a:schemeClr val="lt1"/>
                </a:buClr>
                <a:buSzPct val="25000"/>
              </a:pPr>
              <a:t>‹#›</a:t>
            </a:fld>
            <a:endParaRPr lang="en-US" sz="1400">
              <a:solidFill>
                <a:schemeClr val="l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sp>
        <p:nvSpPr>
          <p:cNvPr id="24" name="Shape 24"/>
          <p:cNvSpPr/>
          <p:nvPr/>
        </p:nvSpPr>
        <p:spPr>
          <a:xfrm rot="10800000" flipH="1">
            <a:off x="0" y="1685999"/>
            <a:ext cx="9144000" cy="3457500"/>
          </a:xfrm>
          <a:prstGeom prst="rect">
            <a:avLst/>
          </a:prstGeom>
          <a:solidFill>
            <a:schemeClr val="accent4"/>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 name="Shape 2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 name="Shape 26"/>
          <p:cNvSpPr txBox="1">
            <a:spLocks noGrp="1"/>
          </p:cNvSpPr>
          <p:nvPr>
            <p:ph type="title"/>
          </p:nvPr>
        </p:nvSpPr>
        <p:spPr>
          <a:xfrm>
            <a:off x="471901" y="738727"/>
            <a:ext cx="8222100" cy="7676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3200">
                <a:solidFill>
                  <a:schemeClr val="lt1"/>
                </a:solidFill>
                <a:latin typeface="Roboto"/>
                <a:ea typeface="Roboto"/>
                <a:cs typeface="Roboto"/>
                <a:sym typeface="Roboto"/>
              </a:defRPr>
            </a:lvl2pPr>
            <a:lvl3pPr lvl="2" indent="0">
              <a:spcBef>
                <a:spcPts val="0"/>
              </a:spcBef>
              <a:buClr>
                <a:schemeClr val="lt1"/>
              </a:buClr>
              <a:buFont typeface="Roboto"/>
              <a:buNone/>
              <a:defRPr sz="3200">
                <a:solidFill>
                  <a:schemeClr val="lt1"/>
                </a:solidFill>
                <a:latin typeface="Roboto"/>
                <a:ea typeface="Roboto"/>
                <a:cs typeface="Roboto"/>
                <a:sym typeface="Roboto"/>
              </a:defRPr>
            </a:lvl3pPr>
            <a:lvl4pPr lvl="3" indent="0">
              <a:spcBef>
                <a:spcPts val="0"/>
              </a:spcBef>
              <a:buClr>
                <a:schemeClr val="lt1"/>
              </a:buClr>
              <a:buFont typeface="Roboto"/>
              <a:buNone/>
              <a:defRPr sz="3200">
                <a:solidFill>
                  <a:schemeClr val="lt1"/>
                </a:solidFill>
                <a:latin typeface="Roboto"/>
                <a:ea typeface="Roboto"/>
                <a:cs typeface="Roboto"/>
                <a:sym typeface="Roboto"/>
              </a:defRPr>
            </a:lvl4pPr>
            <a:lvl5pPr lvl="4" indent="0">
              <a:spcBef>
                <a:spcPts val="0"/>
              </a:spcBef>
              <a:buClr>
                <a:schemeClr val="lt1"/>
              </a:buClr>
              <a:buFont typeface="Roboto"/>
              <a:buNone/>
              <a:defRPr sz="3200">
                <a:solidFill>
                  <a:schemeClr val="lt1"/>
                </a:solidFill>
                <a:latin typeface="Roboto"/>
                <a:ea typeface="Roboto"/>
                <a:cs typeface="Roboto"/>
                <a:sym typeface="Roboto"/>
              </a:defRPr>
            </a:lvl5pPr>
            <a:lvl6pPr lvl="5" indent="0">
              <a:spcBef>
                <a:spcPts val="0"/>
              </a:spcBef>
              <a:buClr>
                <a:schemeClr val="lt1"/>
              </a:buClr>
              <a:buFont typeface="Roboto"/>
              <a:buNone/>
              <a:defRPr sz="3200">
                <a:solidFill>
                  <a:schemeClr val="lt1"/>
                </a:solidFill>
                <a:latin typeface="Roboto"/>
                <a:ea typeface="Roboto"/>
                <a:cs typeface="Roboto"/>
                <a:sym typeface="Roboto"/>
              </a:defRPr>
            </a:lvl6pPr>
            <a:lvl7pPr lvl="6" indent="0">
              <a:spcBef>
                <a:spcPts val="0"/>
              </a:spcBef>
              <a:buClr>
                <a:schemeClr val="lt1"/>
              </a:buClr>
              <a:buFont typeface="Roboto"/>
              <a:buNone/>
              <a:defRPr sz="3200">
                <a:solidFill>
                  <a:schemeClr val="lt1"/>
                </a:solidFill>
                <a:latin typeface="Roboto"/>
                <a:ea typeface="Roboto"/>
                <a:cs typeface="Roboto"/>
                <a:sym typeface="Roboto"/>
              </a:defRPr>
            </a:lvl7pPr>
            <a:lvl8pPr lvl="7" indent="0">
              <a:spcBef>
                <a:spcPts val="0"/>
              </a:spcBef>
              <a:buClr>
                <a:schemeClr val="lt1"/>
              </a:buClr>
              <a:buFont typeface="Roboto"/>
              <a:buNone/>
              <a:defRPr sz="3200">
                <a:solidFill>
                  <a:schemeClr val="lt1"/>
                </a:solidFill>
                <a:latin typeface="Roboto"/>
                <a:ea typeface="Roboto"/>
                <a:cs typeface="Roboto"/>
                <a:sym typeface="Roboto"/>
              </a:defRPr>
            </a:lvl8pPr>
            <a:lvl9pPr lvl="8" indent="0">
              <a:spcBef>
                <a:spcPts val="0"/>
              </a:spcBef>
              <a:buClr>
                <a:schemeClr val="lt1"/>
              </a:buClr>
              <a:buFont typeface="Roboto"/>
              <a:buNone/>
              <a:defRPr sz="3200">
                <a:solidFill>
                  <a:schemeClr val="lt1"/>
                </a:solidFill>
                <a:latin typeface="Roboto"/>
                <a:ea typeface="Roboto"/>
                <a:cs typeface="Roboto"/>
                <a:sym typeface="Roboto"/>
              </a:defRPr>
            </a:lvl9pPr>
          </a:lstStyle>
          <a:p>
            <a:endParaRPr/>
          </a:p>
        </p:txBody>
      </p:sp>
      <p:sp>
        <p:nvSpPr>
          <p:cNvPr id="27" name="Shape 27"/>
          <p:cNvSpPr txBox="1">
            <a:spLocks noGrp="1"/>
          </p:cNvSpPr>
          <p:nvPr>
            <p:ph type="body" idx="1"/>
          </p:nvPr>
        </p:nvSpPr>
        <p:spPr>
          <a:xfrm>
            <a:off x="471901" y="1919075"/>
            <a:ext cx="8222100" cy="2710200"/>
          </a:xfrm>
          <a:prstGeom prst="rect">
            <a:avLst/>
          </a:prstGeom>
          <a:noFill/>
          <a:ln>
            <a:noFill/>
          </a:ln>
        </p:spPr>
        <p:txBody>
          <a:bodyPr wrap="square" lIns="91425" tIns="91425" rIns="91425" bIns="91425" anchor="t" anchorCtr="0"/>
          <a:lstStyle>
            <a:lvl1pPr marL="0" marR="0" lvl="0" indent="114297" algn="l" rtl="0">
              <a:lnSpc>
                <a:spcPct val="115000"/>
              </a:lnSpc>
              <a:spcBef>
                <a:spcPts val="0"/>
              </a:spcBef>
              <a:spcAft>
                <a:spcPts val="1600"/>
              </a:spcAft>
              <a:buClr>
                <a:schemeClr val="lt2"/>
              </a:buClr>
              <a:buSzPct val="100000"/>
              <a:buFont typeface="Roboto"/>
              <a:buChar char="●"/>
              <a:defRPr sz="1800" b="0" i="0" u="none" strike="noStrike" cap="none">
                <a:solidFill>
                  <a:schemeClr val="lt2"/>
                </a:solidFill>
                <a:latin typeface="Roboto"/>
                <a:ea typeface="Roboto"/>
                <a:cs typeface="Roboto"/>
                <a:sym typeface="Roboto"/>
              </a:defRPr>
            </a:lvl1pPr>
            <a:lvl2pPr marL="0" marR="0" lvl="1"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2pPr>
            <a:lvl3pPr marL="0" marR="0" lvl="2"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3pPr>
            <a:lvl4pPr marL="0" marR="0" lvl="3"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4pPr>
            <a:lvl5pPr marL="0" marR="0" lvl="4"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5pPr>
            <a:lvl6pPr marL="0" marR="0" lvl="5"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6pPr>
            <a:lvl7pPr marL="0" marR="0" lvl="6"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7pPr>
            <a:lvl8pPr marL="0" marR="0" lvl="7"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8pPr>
            <a:lvl9pPr marL="0" marR="0" lvl="8"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28" name="Shape 28"/>
          <p:cNvSpPr txBox="1">
            <a:spLocks noGrp="1"/>
          </p:cNvSpPr>
          <p:nvPr>
            <p:ph type="sldNum" idx="12"/>
          </p:nvPr>
        </p:nvSpPr>
        <p:spPr>
          <a:xfrm>
            <a:off x="8523541" y="4695623"/>
            <a:ext cx="548699" cy="3936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US" sz="1400" smtClean="0"/>
              <a:pPr>
                <a:buClr>
                  <a:srgbClr val="000000"/>
                </a:buClr>
                <a:buSzPct val="25000"/>
              </a:pPr>
              <a:t>‹#›</a:t>
            </a:fld>
            <a:endParaRPr 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9"/>
        <p:cNvGrpSpPr/>
        <p:nvPr/>
      </p:nvGrpSpPr>
      <p:grpSpPr>
        <a:xfrm>
          <a:off x="0" y="0"/>
          <a:ext cx="0" cy="0"/>
          <a:chOff x="0" y="0"/>
          <a:chExt cx="0" cy="0"/>
        </a:xfrm>
      </p:grpSpPr>
      <p:sp>
        <p:nvSpPr>
          <p:cNvPr id="30" name="Shape 30"/>
          <p:cNvSpPr/>
          <p:nvPr/>
        </p:nvSpPr>
        <p:spPr>
          <a:xfrm rot="10800000" flipH="1">
            <a:off x="0" y="1685999"/>
            <a:ext cx="9144000" cy="3457500"/>
          </a:xfrm>
          <a:prstGeom prst="rect">
            <a:avLst/>
          </a:prstGeom>
          <a:solidFill>
            <a:schemeClr val="accent4"/>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 name="Shape 32"/>
          <p:cNvSpPr txBox="1">
            <a:spLocks noGrp="1"/>
          </p:cNvSpPr>
          <p:nvPr>
            <p:ph type="title"/>
          </p:nvPr>
        </p:nvSpPr>
        <p:spPr>
          <a:xfrm>
            <a:off x="471901" y="738727"/>
            <a:ext cx="8222100" cy="7676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3200">
                <a:solidFill>
                  <a:schemeClr val="lt1"/>
                </a:solidFill>
                <a:latin typeface="Roboto"/>
                <a:ea typeface="Roboto"/>
                <a:cs typeface="Roboto"/>
                <a:sym typeface="Roboto"/>
              </a:defRPr>
            </a:lvl2pPr>
            <a:lvl3pPr lvl="2" indent="0">
              <a:spcBef>
                <a:spcPts val="0"/>
              </a:spcBef>
              <a:buClr>
                <a:schemeClr val="lt1"/>
              </a:buClr>
              <a:buFont typeface="Roboto"/>
              <a:buNone/>
              <a:defRPr sz="3200">
                <a:solidFill>
                  <a:schemeClr val="lt1"/>
                </a:solidFill>
                <a:latin typeface="Roboto"/>
                <a:ea typeface="Roboto"/>
                <a:cs typeface="Roboto"/>
                <a:sym typeface="Roboto"/>
              </a:defRPr>
            </a:lvl3pPr>
            <a:lvl4pPr lvl="3" indent="0">
              <a:spcBef>
                <a:spcPts val="0"/>
              </a:spcBef>
              <a:buClr>
                <a:schemeClr val="lt1"/>
              </a:buClr>
              <a:buFont typeface="Roboto"/>
              <a:buNone/>
              <a:defRPr sz="3200">
                <a:solidFill>
                  <a:schemeClr val="lt1"/>
                </a:solidFill>
                <a:latin typeface="Roboto"/>
                <a:ea typeface="Roboto"/>
                <a:cs typeface="Roboto"/>
                <a:sym typeface="Roboto"/>
              </a:defRPr>
            </a:lvl4pPr>
            <a:lvl5pPr lvl="4" indent="0">
              <a:spcBef>
                <a:spcPts val="0"/>
              </a:spcBef>
              <a:buClr>
                <a:schemeClr val="lt1"/>
              </a:buClr>
              <a:buFont typeface="Roboto"/>
              <a:buNone/>
              <a:defRPr sz="3200">
                <a:solidFill>
                  <a:schemeClr val="lt1"/>
                </a:solidFill>
                <a:latin typeface="Roboto"/>
                <a:ea typeface="Roboto"/>
                <a:cs typeface="Roboto"/>
                <a:sym typeface="Roboto"/>
              </a:defRPr>
            </a:lvl5pPr>
            <a:lvl6pPr lvl="5" indent="0">
              <a:spcBef>
                <a:spcPts val="0"/>
              </a:spcBef>
              <a:buClr>
                <a:schemeClr val="lt1"/>
              </a:buClr>
              <a:buFont typeface="Roboto"/>
              <a:buNone/>
              <a:defRPr sz="3200">
                <a:solidFill>
                  <a:schemeClr val="lt1"/>
                </a:solidFill>
                <a:latin typeface="Roboto"/>
                <a:ea typeface="Roboto"/>
                <a:cs typeface="Roboto"/>
                <a:sym typeface="Roboto"/>
              </a:defRPr>
            </a:lvl6pPr>
            <a:lvl7pPr lvl="6" indent="0">
              <a:spcBef>
                <a:spcPts val="0"/>
              </a:spcBef>
              <a:buClr>
                <a:schemeClr val="lt1"/>
              </a:buClr>
              <a:buFont typeface="Roboto"/>
              <a:buNone/>
              <a:defRPr sz="3200">
                <a:solidFill>
                  <a:schemeClr val="lt1"/>
                </a:solidFill>
                <a:latin typeface="Roboto"/>
                <a:ea typeface="Roboto"/>
                <a:cs typeface="Roboto"/>
                <a:sym typeface="Roboto"/>
              </a:defRPr>
            </a:lvl7pPr>
            <a:lvl8pPr lvl="7" indent="0">
              <a:spcBef>
                <a:spcPts val="0"/>
              </a:spcBef>
              <a:buClr>
                <a:schemeClr val="lt1"/>
              </a:buClr>
              <a:buFont typeface="Roboto"/>
              <a:buNone/>
              <a:defRPr sz="3200">
                <a:solidFill>
                  <a:schemeClr val="lt1"/>
                </a:solidFill>
                <a:latin typeface="Roboto"/>
                <a:ea typeface="Roboto"/>
                <a:cs typeface="Roboto"/>
                <a:sym typeface="Roboto"/>
              </a:defRPr>
            </a:lvl8pPr>
            <a:lvl9pPr lvl="8" indent="0">
              <a:spcBef>
                <a:spcPts val="0"/>
              </a:spcBef>
              <a:buClr>
                <a:schemeClr val="lt1"/>
              </a:buClr>
              <a:buFont typeface="Roboto"/>
              <a:buNone/>
              <a:defRPr sz="3200">
                <a:solidFill>
                  <a:schemeClr val="lt1"/>
                </a:solidFill>
                <a:latin typeface="Roboto"/>
                <a:ea typeface="Roboto"/>
                <a:cs typeface="Roboto"/>
                <a:sym typeface="Roboto"/>
              </a:defRPr>
            </a:lvl9pPr>
          </a:lstStyle>
          <a:p>
            <a:endParaRPr/>
          </a:p>
        </p:txBody>
      </p:sp>
      <p:sp>
        <p:nvSpPr>
          <p:cNvPr id="33" name="Shape 33"/>
          <p:cNvSpPr txBox="1">
            <a:spLocks noGrp="1"/>
          </p:cNvSpPr>
          <p:nvPr>
            <p:ph type="body" idx="1"/>
          </p:nvPr>
        </p:nvSpPr>
        <p:spPr>
          <a:xfrm>
            <a:off x="471900" y="1919075"/>
            <a:ext cx="3999899" cy="2710198"/>
          </a:xfrm>
          <a:prstGeom prst="rect">
            <a:avLst/>
          </a:prstGeom>
          <a:noFill/>
          <a:ln>
            <a:noFill/>
          </a:ln>
        </p:spPr>
        <p:txBody>
          <a:bodyPr wrap="square" lIns="91425" tIns="91425" rIns="91425" bIns="91425" anchor="t" anchorCtr="0"/>
          <a:lstStyle>
            <a:lvl1pPr marL="0" marR="0" lvl="0"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1pPr>
            <a:lvl2pPr marL="0" marR="0" lvl="1"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2pPr>
            <a:lvl3pPr marL="0" marR="0" lvl="2"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3pPr>
            <a:lvl4pPr marL="0" marR="0" lvl="3"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4pPr>
            <a:lvl5pPr marL="0" marR="0" lvl="4"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5pPr>
            <a:lvl6pPr marL="0" marR="0" lvl="5"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6pPr>
            <a:lvl7pPr marL="0" marR="0" lvl="6"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7pPr>
            <a:lvl8pPr marL="0" marR="0" lvl="7"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8pPr>
            <a:lvl9pPr marL="0" marR="0" lvl="8"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9pPr>
          </a:lstStyle>
          <a:p>
            <a:endParaRPr/>
          </a:p>
        </p:txBody>
      </p:sp>
      <p:sp>
        <p:nvSpPr>
          <p:cNvPr id="34" name="Shape 34"/>
          <p:cNvSpPr txBox="1">
            <a:spLocks noGrp="1"/>
          </p:cNvSpPr>
          <p:nvPr>
            <p:ph type="body" idx="2"/>
          </p:nvPr>
        </p:nvSpPr>
        <p:spPr>
          <a:xfrm>
            <a:off x="4694251" y="1919075"/>
            <a:ext cx="3999899" cy="2710198"/>
          </a:xfrm>
          <a:prstGeom prst="rect">
            <a:avLst/>
          </a:prstGeom>
          <a:noFill/>
          <a:ln>
            <a:noFill/>
          </a:ln>
        </p:spPr>
        <p:txBody>
          <a:bodyPr wrap="square" lIns="91425" tIns="91425" rIns="91425" bIns="91425" anchor="t" anchorCtr="0"/>
          <a:lstStyle>
            <a:lvl1pPr marL="0" marR="0" lvl="0"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1pPr>
            <a:lvl2pPr marL="0" marR="0" lvl="1"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2pPr>
            <a:lvl3pPr marL="0" marR="0" lvl="2"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3pPr>
            <a:lvl4pPr marL="0" marR="0" lvl="3"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4pPr>
            <a:lvl5pPr marL="0" marR="0" lvl="4"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5pPr>
            <a:lvl6pPr marL="0" marR="0" lvl="5"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6pPr>
            <a:lvl7pPr marL="0" marR="0" lvl="6"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7pPr>
            <a:lvl8pPr marL="0" marR="0" lvl="7"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8pPr>
            <a:lvl9pPr marL="0" marR="0" lvl="8" indent="76198" algn="l" rtl="0">
              <a:lnSpc>
                <a:spcPct val="115000"/>
              </a:lnSpc>
              <a:spcBef>
                <a:spcPts val="0"/>
              </a:spcBef>
              <a:spcAft>
                <a:spcPts val="1600"/>
              </a:spcAft>
              <a:buClr>
                <a:schemeClr val="lt2"/>
              </a:buClr>
              <a:buSzPct val="100000"/>
              <a:buFont typeface="Roboto"/>
              <a:buChar char="■"/>
              <a:defRPr sz="1200" b="0" i="0" u="none" strike="noStrike" cap="none">
                <a:solidFill>
                  <a:schemeClr val="lt2"/>
                </a:solidFill>
                <a:latin typeface="Roboto"/>
                <a:ea typeface="Roboto"/>
                <a:cs typeface="Roboto"/>
                <a:sym typeface="Roboto"/>
              </a:defRPr>
            </a:lvl9pPr>
          </a:lstStyle>
          <a:p>
            <a:endParaRPr/>
          </a:p>
        </p:txBody>
      </p:sp>
      <p:sp>
        <p:nvSpPr>
          <p:cNvPr id="35" name="Shape 35"/>
          <p:cNvSpPr txBox="1">
            <a:spLocks noGrp="1"/>
          </p:cNvSpPr>
          <p:nvPr>
            <p:ph type="sldNum" idx="12"/>
          </p:nvPr>
        </p:nvSpPr>
        <p:spPr>
          <a:xfrm>
            <a:off x="8523541" y="4695623"/>
            <a:ext cx="548699" cy="3936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US" sz="1400" smtClean="0"/>
              <a:pPr>
                <a:buClr>
                  <a:srgbClr val="000000"/>
                </a:buClr>
                <a:buSzPct val="25000"/>
              </a:pPr>
              <a:t>‹#›</a:t>
            </a:fld>
            <a:endParaRPr lang="en-U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7"/>
            <a:ext cx="5867400" cy="5143499"/>
          </a:xfrm>
          <a:prstGeom prst="rect">
            <a:avLst/>
          </a:prstGeom>
          <a:solidFill>
            <a:schemeClr val="accent4"/>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p:nvPr/>
        </p:nvSpPr>
        <p:spPr>
          <a:xfrm rot="-5400000">
            <a:off x="759151"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txBox="1">
            <a:spLocks noGrp="1"/>
          </p:cNvSpPr>
          <p:nvPr>
            <p:ph type="title"/>
          </p:nvPr>
        </p:nvSpPr>
        <p:spPr>
          <a:xfrm>
            <a:off x="226078" y="357802"/>
            <a:ext cx="2807999" cy="9533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2400">
                <a:solidFill>
                  <a:schemeClr val="lt1"/>
                </a:solidFill>
                <a:latin typeface="Roboto"/>
                <a:ea typeface="Roboto"/>
                <a:cs typeface="Roboto"/>
                <a:sym typeface="Roboto"/>
              </a:defRPr>
            </a:lvl2pPr>
            <a:lvl3pPr lvl="2" indent="0">
              <a:spcBef>
                <a:spcPts val="0"/>
              </a:spcBef>
              <a:buClr>
                <a:schemeClr val="lt1"/>
              </a:buClr>
              <a:buFont typeface="Roboto"/>
              <a:buNone/>
              <a:defRPr sz="2400">
                <a:solidFill>
                  <a:schemeClr val="lt1"/>
                </a:solidFill>
                <a:latin typeface="Roboto"/>
                <a:ea typeface="Roboto"/>
                <a:cs typeface="Roboto"/>
                <a:sym typeface="Roboto"/>
              </a:defRPr>
            </a:lvl3pPr>
            <a:lvl4pPr lvl="3" indent="0">
              <a:spcBef>
                <a:spcPts val="0"/>
              </a:spcBef>
              <a:buClr>
                <a:schemeClr val="lt1"/>
              </a:buClr>
              <a:buFont typeface="Roboto"/>
              <a:buNone/>
              <a:defRPr sz="2400">
                <a:solidFill>
                  <a:schemeClr val="lt1"/>
                </a:solidFill>
                <a:latin typeface="Roboto"/>
                <a:ea typeface="Roboto"/>
                <a:cs typeface="Roboto"/>
                <a:sym typeface="Roboto"/>
              </a:defRPr>
            </a:lvl4pPr>
            <a:lvl5pPr lvl="4" indent="0">
              <a:spcBef>
                <a:spcPts val="0"/>
              </a:spcBef>
              <a:buClr>
                <a:schemeClr val="lt1"/>
              </a:buClr>
              <a:buFont typeface="Roboto"/>
              <a:buNone/>
              <a:defRPr sz="2400">
                <a:solidFill>
                  <a:schemeClr val="lt1"/>
                </a:solidFill>
                <a:latin typeface="Roboto"/>
                <a:ea typeface="Roboto"/>
                <a:cs typeface="Roboto"/>
                <a:sym typeface="Roboto"/>
              </a:defRPr>
            </a:lvl5pPr>
            <a:lvl6pPr lvl="5" indent="0">
              <a:spcBef>
                <a:spcPts val="0"/>
              </a:spcBef>
              <a:buClr>
                <a:schemeClr val="lt1"/>
              </a:buClr>
              <a:buFont typeface="Roboto"/>
              <a:buNone/>
              <a:defRPr sz="2400">
                <a:solidFill>
                  <a:schemeClr val="lt1"/>
                </a:solidFill>
                <a:latin typeface="Roboto"/>
                <a:ea typeface="Roboto"/>
                <a:cs typeface="Roboto"/>
                <a:sym typeface="Roboto"/>
              </a:defRPr>
            </a:lvl6pPr>
            <a:lvl7pPr lvl="6" indent="0">
              <a:spcBef>
                <a:spcPts val="0"/>
              </a:spcBef>
              <a:buClr>
                <a:schemeClr val="lt1"/>
              </a:buClr>
              <a:buFont typeface="Roboto"/>
              <a:buNone/>
              <a:defRPr sz="2400">
                <a:solidFill>
                  <a:schemeClr val="lt1"/>
                </a:solidFill>
                <a:latin typeface="Roboto"/>
                <a:ea typeface="Roboto"/>
                <a:cs typeface="Roboto"/>
                <a:sym typeface="Roboto"/>
              </a:defRPr>
            </a:lvl7pPr>
            <a:lvl8pPr lvl="7" indent="0">
              <a:spcBef>
                <a:spcPts val="0"/>
              </a:spcBef>
              <a:buClr>
                <a:schemeClr val="lt1"/>
              </a:buClr>
              <a:buFont typeface="Roboto"/>
              <a:buNone/>
              <a:defRPr sz="2400">
                <a:solidFill>
                  <a:schemeClr val="lt1"/>
                </a:solidFill>
                <a:latin typeface="Roboto"/>
                <a:ea typeface="Roboto"/>
                <a:cs typeface="Roboto"/>
                <a:sym typeface="Roboto"/>
              </a:defRPr>
            </a:lvl8pPr>
            <a:lvl9pPr lvl="8" indent="0">
              <a:spcBef>
                <a:spcPts val="0"/>
              </a:spcBef>
              <a:buClr>
                <a:schemeClr val="lt1"/>
              </a:buClr>
              <a:buFont typeface="Roboto"/>
              <a:buNone/>
              <a:defRPr sz="2400">
                <a:solidFill>
                  <a:schemeClr val="lt1"/>
                </a:solidFill>
                <a:latin typeface="Roboto"/>
                <a:ea typeface="Roboto"/>
                <a:cs typeface="Roboto"/>
                <a:sym typeface="Roboto"/>
              </a:defRPr>
            </a:lvl9pPr>
          </a:lstStyle>
          <a:p>
            <a:endParaRPr/>
          </a:p>
        </p:txBody>
      </p:sp>
      <p:sp>
        <p:nvSpPr>
          <p:cNvPr id="40" name="Shape 40"/>
          <p:cNvSpPr txBox="1">
            <a:spLocks noGrp="1"/>
          </p:cNvSpPr>
          <p:nvPr>
            <p:ph type="body" idx="1"/>
          </p:nvPr>
        </p:nvSpPr>
        <p:spPr>
          <a:xfrm>
            <a:off x="226076" y="1465802"/>
            <a:ext cx="2807999" cy="3163499"/>
          </a:xfrm>
          <a:prstGeom prst="rect">
            <a:avLst/>
          </a:prstGeom>
          <a:noFill/>
          <a:ln>
            <a:noFill/>
          </a:ln>
        </p:spPr>
        <p:txBody>
          <a:bodyPr wrap="square" lIns="91425" tIns="91425" rIns="91425" bIns="91425" anchor="t" anchorCtr="0"/>
          <a:lstStyle>
            <a:lvl1pPr marL="0" marR="0" lvl="0" indent="76198" algn="l" rtl="0">
              <a:lnSpc>
                <a:spcPct val="115000"/>
              </a:lnSpc>
              <a:spcBef>
                <a:spcPts val="0"/>
              </a:spcBef>
              <a:spcAft>
                <a:spcPts val="1600"/>
              </a:spcAft>
              <a:buClr>
                <a:schemeClr val="lt1"/>
              </a:buClr>
              <a:buSzPct val="100000"/>
              <a:buFont typeface="Roboto"/>
              <a:buChar char="●"/>
              <a:defRPr sz="1200" b="0" i="0" u="none" strike="noStrike" cap="none">
                <a:solidFill>
                  <a:schemeClr val="lt1"/>
                </a:solidFill>
                <a:latin typeface="Roboto"/>
                <a:ea typeface="Roboto"/>
                <a:cs typeface="Roboto"/>
                <a:sym typeface="Roboto"/>
              </a:defRPr>
            </a:lvl1pPr>
            <a:lvl2pPr marL="0" marR="0" lvl="1" indent="76198" algn="l" rtl="0">
              <a:lnSpc>
                <a:spcPct val="115000"/>
              </a:lnSpc>
              <a:spcBef>
                <a:spcPts val="0"/>
              </a:spcBef>
              <a:spcAft>
                <a:spcPts val="1600"/>
              </a:spcAft>
              <a:buClr>
                <a:schemeClr val="lt1"/>
              </a:buClr>
              <a:buSzPct val="100000"/>
              <a:buFont typeface="Roboto"/>
              <a:buChar char="○"/>
              <a:defRPr sz="1200" b="0" i="0" u="none" strike="noStrike" cap="none">
                <a:solidFill>
                  <a:schemeClr val="lt1"/>
                </a:solidFill>
                <a:latin typeface="Roboto"/>
                <a:ea typeface="Roboto"/>
                <a:cs typeface="Roboto"/>
                <a:sym typeface="Roboto"/>
              </a:defRPr>
            </a:lvl2pPr>
            <a:lvl3pPr marL="0" marR="0" lvl="2" indent="76198" algn="l" rtl="0">
              <a:lnSpc>
                <a:spcPct val="115000"/>
              </a:lnSpc>
              <a:spcBef>
                <a:spcPts val="0"/>
              </a:spcBef>
              <a:spcAft>
                <a:spcPts val="1600"/>
              </a:spcAft>
              <a:buClr>
                <a:schemeClr val="lt1"/>
              </a:buClr>
              <a:buSzPct val="100000"/>
              <a:buFont typeface="Roboto"/>
              <a:buChar char="■"/>
              <a:defRPr sz="1200" b="0" i="0" u="none" strike="noStrike" cap="none">
                <a:solidFill>
                  <a:schemeClr val="lt1"/>
                </a:solidFill>
                <a:latin typeface="Roboto"/>
                <a:ea typeface="Roboto"/>
                <a:cs typeface="Roboto"/>
                <a:sym typeface="Roboto"/>
              </a:defRPr>
            </a:lvl3pPr>
            <a:lvl4pPr marL="0" marR="0" lvl="3" indent="76198" algn="l" rtl="0">
              <a:lnSpc>
                <a:spcPct val="115000"/>
              </a:lnSpc>
              <a:spcBef>
                <a:spcPts val="0"/>
              </a:spcBef>
              <a:spcAft>
                <a:spcPts val="1600"/>
              </a:spcAft>
              <a:buClr>
                <a:schemeClr val="lt1"/>
              </a:buClr>
              <a:buSzPct val="100000"/>
              <a:buFont typeface="Roboto"/>
              <a:buChar char="●"/>
              <a:defRPr sz="1200" b="0" i="0" u="none" strike="noStrike" cap="none">
                <a:solidFill>
                  <a:schemeClr val="lt1"/>
                </a:solidFill>
                <a:latin typeface="Roboto"/>
                <a:ea typeface="Roboto"/>
                <a:cs typeface="Roboto"/>
                <a:sym typeface="Roboto"/>
              </a:defRPr>
            </a:lvl4pPr>
            <a:lvl5pPr marL="0" marR="0" lvl="4" indent="76198" algn="l" rtl="0">
              <a:lnSpc>
                <a:spcPct val="115000"/>
              </a:lnSpc>
              <a:spcBef>
                <a:spcPts val="0"/>
              </a:spcBef>
              <a:spcAft>
                <a:spcPts val="1600"/>
              </a:spcAft>
              <a:buClr>
                <a:schemeClr val="lt1"/>
              </a:buClr>
              <a:buSzPct val="100000"/>
              <a:buFont typeface="Roboto"/>
              <a:buChar char="○"/>
              <a:defRPr sz="1200" b="0" i="0" u="none" strike="noStrike" cap="none">
                <a:solidFill>
                  <a:schemeClr val="lt1"/>
                </a:solidFill>
                <a:latin typeface="Roboto"/>
                <a:ea typeface="Roboto"/>
                <a:cs typeface="Roboto"/>
                <a:sym typeface="Roboto"/>
              </a:defRPr>
            </a:lvl5pPr>
            <a:lvl6pPr marL="0" marR="0" lvl="5" indent="76198" algn="l" rtl="0">
              <a:lnSpc>
                <a:spcPct val="115000"/>
              </a:lnSpc>
              <a:spcBef>
                <a:spcPts val="0"/>
              </a:spcBef>
              <a:spcAft>
                <a:spcPts val="1600"/>
              </a:spcAft>
              <a:buClr>
                <a:schemeClr val="lt1"/>
              </a:buClr>
              <a:buSzPct val="100000"/>
              <a:buFont typeface="Roboto"/>
              <a:buChar char="■"/>
              <a:defRPr sz="1200" b="0" i="0" u="none" strike="noStrike" cap="none">
                <a:solidFill>
                  <a:schemeClr val="lt1"/>
                </a:solidFill>
                <a:latin typeface="Roboto"/>
                <a:ea typeface="Roboto"/>
                <a:cs typeface="Roboto"/>
                <a:sym typeface="Roboto"/>
              </a:defRPr>
            </a:lvl6pPr>
            <a:lvl7pPr marL="0" marR="0" lvl="6" indent="76198" algn="l" rtl="0">
              <a:lnSpc>
                <a:spcPct val="115000"/>
              </a:lnSpc>
              <a:spcBef>
                <a:spcPts val="0"/>
              </a:spcBef>
              <a:spcAft>
                <a:spcPts val="1600"/>
              </a:spcAft>
              <a:buClr>
                <a:schemeClr val="lt1"/>
              </a:buClr>
              <a:buSzPct val="100000"/>
              <a:buFont typeface="Roboto"/>
              <a:buChar char="●"/>
              <a:defRPr sz="1200" b="0" i="0" u="none" strike="noStrike" cap="none">
                <a:solidFill>
                  <a:schemeClr val="lt1"/>
                </a:solidFill>
                <a:latin typeface="Roboto"/>
                <a:ea typeface="Roboto"/>
                <a:cs typeface="Roboto"/>
                <a:sym typeface="Roboto"/>
              </a:defRPr>
            </a:lvl7pPr>
            <a:lvl8pPr marL="0" marR="0" lvl="7" indent="76198" algn="l" rtl="0">
              <a:lnSpc>
                <a:spcPct val="115000"/>
              </a:lnSpc>
              <a:spcBef>
                <a:spcPts val="0"/>
              </a:spcBef>
              <a:spcAft>
                <a:spcPts val="1600"/>
              </a:spcAft>
              <a:buClr>
                <a:schemeClr val="lt1"/>
              </a:buClr>
              <a:buSzPct val="100000"/>
              <a:buFont typeface="Roboto"/>
              <a:buChar char="○"/>
              <a:defRPr sz="1200" b="0" i="0" u="none" strike="noStrike" cap="none">
                <a:solidFill>
                  <a:schemeClr val="lt1"/>
                </a:solidFill>
                <a:latin typeface="Roboto"/>
                <a:ea typeface="Roboto"/>
                <a:cs typeface="Roboto"/>
                <a:sym typeface="Roboto"/>
              </a:defRPr>
            </a:lvl8pPr>
            <a:lvl9pPr marL="0" marR="0" lvl="8" indent="76198" algn="l" rtl="0">
              <a:lnSpc>
                <a:spcPct val="115000"/>
              </a:lnSpc>
              <a:spcBef>
                <a:spcPts val="0"/>
              </a:spcBef>
              <a:spcAft>
                <a:spcPts val="1600"/>
              </a:spcAft>
              <a:buClr>
                <a:schemeClr val="lt1"/>
              </a:buClr>
              <a:buSzPct val="100000"/>
              <a:buFont typeface="Roboto"/>
              <a:buChar char="■"/>
              <a:defRPr sz="1200" b="0" i="0" u="none" strike="noStrike" cap="none">
                <a:solidFill>
                  <a:schemeClr val="lt1"/>
                </a:solidFill>
                <a:latin typeface="Roboto"/>
                <a:ea typeface="Roboto"/>
                <a:cs typeface="Roboto"/>
                <a:sym typeface="Roboto"/>
              </a:defRPr>
            </a:lvl9pPr>
          </a:lstStyle>
          <a:p>
            <a:endParaRPr/>
          </a:p>
        </p:txBody>
      </p:sp>
      <p:sp>
        <p:nvSpPr>
          <p:cNvPr id="41" name="Shape 41"/>
          <p:cNvSpPr txBox="1">
            <a:spLocks noGrp="1"/>
          </p:cNvSpPr>
          <p:nvPr>
            <p:ph type="sldNum" idx="12"/>
          </p:nvPr>
        </p:nvSpPr>
        <p:spPr>
          <a:xfrm>
            <a:off x="8523541" y="4695623"/>
            <a:ext cx="548699" cy="3936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US" sz="1400" smtClean="0"/>
              <a:pPr>
                <a:buClr>
                  <a:srgbClr val="000000"/>
                </a:buClr>
                <a:buSzPct val="25000"/>
              </a:pPr>
              <a:t>‹#›</a:t>
            </a:fld>
            <a:endParaRPr lang="en-U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1" y="488250"/>
            <a:ext cx="6227100" cy="4090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60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6000">
                <a:solidFill>
                  <a:schemeClr val="lt1"/>
                </a:solidFill>
                <a:latin typeface="Roboto"/>
                <a:ea typeface="Roboto"/>
                <a:cs typeface="Roboto"/>
                <a:sym typeface="Roboto"/>
              </a:defRPr>
            </a:lvl2pPr>
            <a:lvl3pPr lvl="2" indent="0">
              <a:spcBef>
                <a:spcPts val="0"/>
              </a:spcBef>
              <a:buClr>
                <a:schemeClr val="lt1"/>
              </a:buClr>
              <a:buFont typeface="Roboto"/>
              <a:buNone/>
              <a:defRPr sz="6000">
                <a:solidFill>
                  <a:schemeClr val="lt1"/>
                </a:solidFill>
                <a:latin typeface="Roboto"/>
                <a:ea typeface="Roboto"/>
                <a:cs typeface="Roboto"/>
                <a:sym typeface="Roboto"/>
              </a:defRPr>
            </a:lvl3pPr>
            <a:lvl4pPr lvl="3" indent="0">
              <a:spcBef>
                <a:spcPts val="0"/>
              </a:spcBef>
              <a:buClr>
                <a:schemeClr val="lt1"/>
              </a:buClr>
              <a:buFont typeface="Roboto"/>
              <a:buNone/>
              <a:defRPr sz="6000">
                <a:solidFill>
                  <a:schemeClr val="lt1"/>
                </a:solidFill>
                <a:latin typeface="Roboto"/>
                <a:ea typeface="Roboto"/>
                <a:cs typeface="Roboto"/>
                <a:sym typeface="Roboto"/>
              </a:defRPr>
            </a:lvl4pPr>
            <a:lvl5pPr lvl="4" indent="0">
              <a:spcBef>
                <a:spcPts val="0"/>
              </a:spcBef>
              <a:buClr>
                <a:schemeClr val="lt1"/>
              </a:buClr>
              <a:buFont typeface="Roboto"/>
              <a:buNone/>
              <a:defRPr sz="6000">
                <a:solidFill>
                  <a:schemeClr val="lt1"/>
                </a:solidFill>
                <a:latin typeface="Roboto"/>
                <a:ea typeface="Roboto"/>
                <a:cs typeface="Roboto"/>
                <a:sym typeface="Roboto"/>
              </a:defRPr>
            </a:lvl5pPr>
            <a:lvl6pPr lvl="5" indent="0">
              <a:spcBef>
                <a:spcPts val="0"/>
              </a:spcBef>
              <a:buClr>
                <a:schemeClr val="lt1"/>
              </a:buClr>
              <a:buFont typeface="Roboto"/>
              <a:buNone/>
              <a:defRPr sz="6000">
                <a:solidFill>
                  <a:schemeClr val="lt1"/>
                </a:solidFill>
                <a:latin typeface="Roboto"/>
                <a:ea typeface="Roboto"/>
                <a:cs typeface="Roboto"/>
                <a:sym typeface="Roboto"/>
              </a:defRPr>
            </a:lvl6pPr>
            <a:lvl7pPr lvl="6" indent="0">
              <a:spcBef>
                <a:spcPts val="0"/>
              </a:spcBef>
              <a:buClr>
                <a:schemeClr val="lt1"/>
              </a:buClr>
              <a:buFont typeface="Roboto"/>
              <a:buNone/>
              <a:defRPr sz="6000">
                <a:solidFill>
                  <a:schemeClr val="lt1"/>
                </a:solidFill>
                <a:latin typeface="Roboto"/>
                <a:ea typeface="Roboto"/>
                <a:cs typeface="Roboto"/>
                <a:sym typeface="Roboto"/>
              </a:defRPr>
            </a:lvl7pPr>
            <a:lvl8pPr lvl="7" indent="0">
              <a:spcBef>
                <a:spcPts val="0"/>
              </a:spcBef>
              <a:buClr>
                <a:schemeClr val="lt1"/>
              </a:buClr>
              <a:buFont typeface="Roboto"/>
              <a:buNone/>
              <a:defRPr sz="6000">
                <a:solidFill>
                  <a:schemeClr val="lt1"/>
                </a:solidFill>
                <a:latin typeface="Roboto"/>
                <a:ea typeface="Roboto"/>
                <a:cs typeface="Roboto"/>
                <a:sym typeface="Roboto"/>
              </a:defRPr>
            </a:lvl8pPr>
            <a:lvl9pPr lvl="8" indent="0">
              <a:spcBef>
                <a:spcPts val="0"/>
              </a:spcBef>
              <a:buClr>
                <a:schemeClr val="lt1"/>
              </a:buClr>
              <a:buFont typeface="Roboto"/>
              <a:buNone/>
              <a:defRPr sz="6000">
                <a:solidFill>
                  <a:schemeClr val="lt1"/>
                </a:solidFill>
                <a:latin typeface="Roboto"/>
                <a:ea typeface="Roboto"/>
                <a:cs typeface="Roboto"/>
                <a:sym typeface="Roboto"/>
              </a:defRPr>
            </a:lvl9pPr>
          </a:lstStyle>
          <a:p>
            <a:endParaRPr/>
          </a:p>
        </p:txBody>
      </p:sp>
      <p:sp>
        <p:nvSpPr>
          <p:cNvPr id="44" name="Shape 44"/>
          <p:cNvSpPr txBox="1">
            <a:spLocks noGrp="1"/>
          </p:cNvSpPr>
          <p:nvPr>
            <p:ph type="sldNum" idx="12"/>
          </p:nvPr>
        </p:nvSpPr>
        <p:spPr>
          <a:xfrm>
            <a:off x="8523541" y="4695623"/>
            <a:ext cx="548699" cy="393600"/>
          </a:xfrm>
          <a:prstGeom prst="rect">
            <a:avLst/>
          </a:prstGeom>
          <a:noFill/>
          <a:ln>
            <a:noFill/>
          </a:ln>
        </p:spPr>
        <p:txBody>
          <a:bodyPr wrap="square" lIns="91425" tIns="91425" rIns="91425" bIns="91425" anchor="ctr" anchorCtr="0">
            <a:noAutofit/>
          </a:bodyPr>
          <a:lstStyle/>
          <a:p>
            <a:pPr>
              <a:buClr>
                <a:schemeClr val="lt1"/>
              </a:buClr>
              <a:buSzPct val="25000"/>
            </a:pPr>
            <a:fld id="{00000000-1234-1234-1234-123412341234}" type="slidenum">
              <a:rPr lang="en-US" sz="1400" smtClean="0">
                <a:solidFill>
                  <a:schemeClr val="lt1"/>
                </a:solidFill>
              </a:rPr>
              <a:pPr>
                <a:buClr>
                  <a:schemeClr val="lt1"/>
                </a:buClr>
                <a:buSzPct val="25000"/>
              </a:pPr>
              <a:t>‹#›</a:t>
            </a:fld>
            <a:endParaRPr lang="en-US" sz="1400">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1"/>
            <a:ext cx="4572000" cy="5143499"/>
          </a:xfrm>
          <a:prstGeom prst="rect">
            <a:avLst/>
          </a:prstGeom>
          <a:solidFill>
            <a:schemeClr val="accent4"/>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8" name="Shape 48"/>
          <p:cNvSpPr txBox="1">
            <a:spLocks noGrp="1"/>
          </p:cNvSpPr>
          <p:nvPr>
            <p:ph type="title"/>
          </p:nvPr>
        </p:nvSpPr>
        <p:spPr>
          <a:xfrm>
            <a:off x="265502" y="1233175"/>
            <a:ext cx="4045199" cy="14823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2"/>
              </a:buClr>
              <a:buFont typeface="Roboto"/>
              <a:buNone/>
              <a:defRPr sz="4200" b="0" i="0" u="none" strike="noStrike" cap="none">
                <a:solidFill>
                  <a:schemeClr val="dk2"/>
                </a:solidFill>
                <a:latin typeface="Roboto"/>
                <a:ea typeface="Roboto"/>
                <a:cs typeface="Roboto"/>
                <a:sym typeface="Roboto"/>
              </a:defRPr>
            </a:lvl1pPr>
            <a:lvl2pPr lvl="1" indent="0" algn="ctr">
              <a:spcBef>
                <a:spcPts val="0"/>
              </a:spcBef>
              <a:buClr>
                <a:schemeClr val="dk2"/>
              </a:buClr>
              <a:buFont typeface="Roboto"/>
              <a:buNone/>
              <a:defRPr sz="4200">
                <a:solidFill>
                  <a:schemeClr val="dk2"/>
                </a:solidFill>
                <a:latin typeface="Roboto"/>
                <a:ea typeface="Roboto"/>
                <a:cs typeface="Roboto"/>
                <a:sym typeface="Roboto"/>
              </a:defRPr>
            </a:lvl2pPr>
            <a:lvl3pPr lvl="2" indent="0" algn="ctr">
              <a:spcBef>
                <a:spcPts val="0"/>
              </a:spcBef>
              <a:buClr>
                <a:schemeClr val="dk2"/>
              </a:buClr>
              <a:buFont typeface="Roboto"/>
              <a:buNone/>
              <a:defRPr sz="4200">
                <a:solidFill>
                  <a:schemeClr val="dk2"/>
                </a:solidFill>
                <a:latin typeface="Roboto"/>
                <a:ea typeface="Roboto"/>
                <a:cs typeface="Roboto"/>
                <a:sym typeface="Roboto"/>
              </a:defRPr>
            </a:lvl3pPr>
            <a:lvl4pPr lvl="3" indent="0" algn="ctr">
              <a:spcBef>
                <a:spcPts val="0"/>
              </a:spcBef>
              <a:buClr>
                <a:schemeClr val="dk2"/>
              </a:buClr>
              <a:buFont typeface="Roboto"/>
              <a:buNone/>
              <a:defRPr sz="4200">
                <a:solidFill>
                  <a:schemeClr val="dk2"/>
                </a:solidFill>
                <a:latin typeface="Roboto"/>
                <a:ea typeface="Roboto"/>
                <a:cs typeface="Roboto"/>
                <a:sym typeface="Roboto"/>
              </a:defRPr>
            </a:lvl4pPr>
            <a:lvl5pPr lvl="4" indent="0" algn="ctr">
              <a:spcBef>
                <a:spcPts val="0"/>
              </a:spcBef>
              <a:buClr>
                <a:schemeClr val="dk2"/>
              </a:buClr>
              <a:buFont typeface="Roboto"/>
              <a:buNone/>
              <a:defRPr sz="4200">
                <a:solidFill>
                  <a:schemeClr val="dk2"/>
                </a:solidFill>
                <a:latin typeface="Roboto"/>
                <a:ea typeface="Roboto"/>
                <a:cs typeface="Roboto"/>
                <a:sym typeface="Roboto"/>
              </a:defRPr>
            </a:lvl5pPr>
            <a:lvl6pPr lvl="5" indent="0" algn="ctr">
              <a:spcBef>
                <a:spcPts val="0"/>
              </a:spcBef>
              <a:buClr>
                <a:schemeClr val="dk2"/>
              </a:buClr>
              <a:buFont typeface="Roboto"/>
              <a:buNone/>
              <a:defRPr sz="4200">
                <a:solidFill>
                  <a:schemeClr val="dk2"/>
                </a:solidFill>
                <a:latin typeface="Roboto"/>
                <a:ea typeface="Roboto"/>
                <a:cs typeface="Roboto"/>
                <a:sym typeface="Roboto"/>
              </a:defRPr>
            </a:lvl6pPr>
            <a:lvl7pPr lvl="6" indent="0" algn="ctr">
              <a:spcBef>
                <a:spcPts val="0"/>
              </a:spcBef>
              <a:buClr>
                <a:schemeClr val="dk2"/>
              </a:buClr>
              <a:buFont typeface="Roboto"/>
              <a:buNone/>
              <a:defRPr sz="4200">
                <a:solidFill>
                  <a:schemeClr val="dk2"/>
                </a:solidFill>
                <a:latin typeface="Roboto"/>
                <a:ea typeface="Roboto"/>
                <a:cs typeface="Roboto"/>
                <a:sym typeface="Roboto"/>
              </a:defRPr>
            </a:lvl7pPr>
            <a:lvl8pPr lvl="7" indent="0" algn="ctr">
              <a:spcBef>
                <a:spcPts val="0"/>
              </a:spcBef>
              <a:buClr>
                <a:schemeClr val="dk2"/>
              </a:buClr>
              <a:buFont typeface="Roboto"/>
              <a:buNone/>
              <a:defRPr sz="4200">
                <a:solidFill>
                  <a:schemeClr val="dk2"/>
                </a:solidFill>
                <a:latin typeface="Roboto"/>
                <a:ea typeface="Roboto"/>
                <a:cs typeface="Roboto"/>
                <a:sym typeface="Roboto"/>
              </a:defRPr>
            </a:lvl8pPr>
            <a:lvl9pPr lvl="8" indent="0" algn="ctr">
              <a:spcBef>
                <a:spcPts val="0"/>
              </a:spcBef>
              <a:buClr>
                <a:schemeClr val="dk2"/>
              </a:buClr>
              <a:buFont typeface="Roboto"/>
              <a:buNone/>
              <a:defRPr sz="4200">
                <a:solidFill>
                  <a:schemeClr val="dk2"/>
                </a:solidFill>
                <a:latin typeface="Roboto"/>
                <a:ea typeface="Roboto"/>
                <a:cs typeface="Roboto"/>
                <a:sym typeface="Roboto"/>
              </a:defRPr>
            </a:lvl9pPr>
          </a:lstStyle>
          <a:p>
            <a:endParaRPr/>
          </a:p>
        </p:txBody>
      </p:sp>
      <p:sp>
        <p:nvSpPr>
          <p:cNvPr id="49" name="Shape 49"/>
          <p:cNvSpPr txBox="1">
            <a:spLocks noGrp="1"/>
          </p:cNvSpPr>
          <p:nvPr>
            <p:ph type="subTitle" idx="1"/>
          </p:nvPr>
        </p:nvSpPr>
        <p:spPr>
          <a:xfrm>
            <a:off x="265502" y="2779466"/>
            <a:ext cx="4045199" cy="1235098"/>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1pPr>
            <a:lvl2pPr marL="0" marR="0" lvl="1"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2pPr>
            <a:lvl3pPr marL="0" marR="0" lvl="2"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3pPr>
            <a:lvl4pPr marL="0" marR="0" lvl="3"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4pPr>
            <a:lvl5pPr marL="0" marR="0" lvl="4"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5pPr>
            <a:lvl6pPr marL="0" marR="0" lvl="5"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6pPr>
            <a:lvl7pPr marL="0" marR="0" lvl="6"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7pPr>
            <a:lvl8pPr marL="0" marR="0" lvl="7"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8pPr>
            <a:lvl9pPr marL="0" marR="0" lvl="8"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9pPr>
          </a:lstStyle>
          <a:p>
            <a:endParaRPr/>
          </a:p>
        </p:txBody>
      </p:sp>
      <p:sp>
        <p:nvSpPr>
          <p:cNvPr id="50" name="Shape 50"/>
          <p:cNvSpPr txBox="1">
            <a:spLocks noGrp="1"/>
          </p:cNvSpPr>
          <p:nvPr>
            <p:ph type="body" idx="2"/>
          </p:nvPr>
        </p:nvSpPr>
        <p:spPr>
          <a:xfrm>
            <a:off x="4939500" y="724201"/>
            <a:ext cx="3837000" cy="3695099"/>
          </a:xfrm>
          <a:prstGeom prst="rect">
            <a:avLst/>
          </a:prstGeom>
          <a:noFill/>
          <a:ln>
            <a:noFill/>
          </a:ln>
        </p:spPr>
        <p:txBody>
          <a:bodyPr wrap="square" lIns="91425" tIns="91425" rIns="91425" bIns="91425" anchor="ctr" anchorCtr="0"/>
          <a:lstStyle>
            <a:lvl1pPr marL="0" marR="0" lvl="0" indent="114297" algn="l" rtl="0">
              <a:lnSpc>
                <a:spcPct val="115000"/>
              </a:lnSpc>
              <a:spcBef>
                <a:spcPts val="0"/>
              </a:spcBef>
              <a:spcAft>
                <a:spcPts val="1600"/>
              </a:spcAft>
              <a:buClr>
                <a:schemeClr val="lt1"/>
              </a:buClr>
              <a:buSzPct val="100000"/>
              <a:buFont typeface="Roboto"/>
              <a:buChar char="●"/>
              <a:defRPr sz="1800" b="0" i="0" u="none" strike="noStrike" cap="none">
                <a:solidFill>
                  <a:schemeClr val="lt1"/>
                </a:solidFill>
                <a:latin typeface="Roboto"/>
                <a:ea typeface="Roboto"/>
                <a:cs typeface="Roboto"/>
                <a:sym typeface="Roboto"/>
              </a:defRPr>
            </a:lvl1pPr>
            <a:lvl2pPr marL="0" marR="0" lvl="1" indent="88898" algn="l" rtl="0">
              <a:lnSpc>
                <a:spcPct val="115000"/>
              </a:lnSpc>
              <a:spcBef>
                <a:spcPts val="0"/>
              </a:spcBef>
              <a:spcAft>
                <a:spcPts val="1600"/>
              </a:spcAft>
              <a:buClr>
                <a:schemeClr val="lt1"/>
              </a:buClr>
              <a:buSzPct val="100000"/>
              <a:buFont typeface="Roboto"/>
              <a:buChar char="○"/>
              <a:defRPr sz="1400" b="0" i="0" u="none" strike="noStrike" cap="none">
                <a:solidFill>
                  <a:schemeClr val="lt1"/>
                </a:solidFill>
                <a:latin typeface="Roboto"/>
                <a:ea typeface="Roboto"/>
                <a:cs typeface="Roboto"/>
                <a:sym typeface="Roboto"/>
              </a:defRPr>
            </a:lvl2pPr>
            <a:lvl3pPr marL="0" marR="0" lvl="2" indent="88898" algn="l" rtl="0">
              <a:lnSpc>
                <a:spcPct val="115000"/>
              </a:lnSpc>
              <a:spcBef>
                <a:spcPts val="0"/>
              </a:spcBef>
              <a:spcAft>
                <a:spcPts val="1600"/>
              </a:spcAft>
              <a:buClr>
                <a:schemeClr val="lt1"/>
              </a:buClr>
              <a:buSzPct val="100000"/>
              <a:buFont typeface="Roboto"/>
              <a:buChar char="■"/>
              <a:defRPr sz="1400" b="0" i="0" u="none" strike="noStrike" cap="none">
                <a:solidFill>
                  <a:schemeClr val="lt1"/>
                </a:solidFill>
                <a:latin typeface="Roboto"/>
                <a:ea typeface="Roboto"/>
                <a:cs typeface="Roboto"/>
                <a:sym typeface="Roboto"/>
              </a:defRPr>
            </a:lvl3pPr>
            <a:lvl4pPr marL="0" marR="0" lvl="3" indent="88898" algn="l" rtl="0">
              <a:lnSpc>
                <a:spcPct val="115000"/>
              </a:lnSpc>
              <a:spcBef>
                <a:spcPts val="0"/>
              </a:spcBef>
              <a:spcAft>
                <a:spcPts val="1600"/>
              </a:spcAft>
              <a:buClr>
                <a:schemeClr val="lt1"/>
              </a:buClr>
              <a:buSzPct val="100000"/>
              <a:buFont typeface="Roboto"/>
              <a:buChar char="●"/>
              <a:defRPr sz="1400" b="0" i="0" u="none" strike="noStrike" cap="none">
                <a:solidFill>
                  <a:schemeClr val="lt1"/>
                </a:solidFill>
                <a:latin typeface="Roboto"/>
                <a:ea typeface="Roboto"/>
                <a:cs typeface="Roboto"/>
                <a:sym typeface="Roboto"/>
              </a:defRPr>
            </a:lvl4pPr>
            <a:lvl5pPr marL="0" marR="0" lvl="4" indent="88898" algn="l" rtl="0">
              <a:lnSpc>
                <a:spcPct val="115000"/>
              </a:lnSpc>
              <a:spcBef>
                <a:spcPts val="0"/>
              </a:spcBef>
              <a:spcAft>
                <a:spcPts val="1600"/>
              </a:spcAft>
              <a:buClr>
                <a:schemeClr val="lt1"/>
              </a:buClr>
              <a:buSzPct val="100000"/>
              <a:buFont typeface="Roboto"/>
              <a:buChar char="○"/>
              <a:defRPr sz="1400" b="0" i="0" u="none" strike="noStrike" cap="none">
                <a:solidFill>
                  <a:schemeClr val="lt1"/>
                </a:solidFill>
                <a:latin typeface="Roboto"/>
                <a:ea typeface="Roboto"/>
                <a:cs typeface="Roboto"/>
                <a:sym typeface="Roboto"/>
              </a:defRPr>
            </a:lvl5pPr>
            <a:lvl6pPr marL="0" marR="0" lvl="5" indent="88898" algn="l" rtl="0">
              <a:lnSpc>
                <a:spcPct val="115000"/>
              </a:lnSpc>
              <a:spcBef>
                <a:spcPts val="0"/>
              </a:spcBef>
              <a:spcAft>
                <a:spcPts val="1600"/>
              </a:spcAft>
              <a:buClr>
                <a:schemeClr val="lt1"/>
              </a:buClr>
              <a:buSzPct val="100000"/>
              <a:buFont typeface="Roboto"/>
              <a:buChar char="■"/>
              <a:defRPr sz="1400" b="0" i="0" u="none" strike="noStrike" cap="none">
                <a:solidFill>
                  <a:schemeClr val="lt1"/>
                </a:solidFill>
                <a:latin typeface="Roboto"/>
                <a:ea typeface="Roboto"/>
                <a:cs typeface="Roboto"/>
                <a:sym typeface="Roboto"/>
              </a:defRPr>
            </a:lvl6pPr>
            <a:lvl7pPr marL="0" marR="0" lvl="6" indent="88898" algn="l" rtl="0">
              <a:lnSpc>
                <a:spcPct val="115000"/>
              </a:lnSpc>
              <a:spcBef>
                <a:spcPts val="0"/>
              </a:spcBef>
              <a:spcAft>
                <a:spcPts val="1600"/>
              </a:spcAft>
              <a:buClr>
                <a:schemeClr val="lt1"/>
              </a:buClr>
              <a:buSzPct val="100000"/>
              <a:buFont typeface="Roboto"/>
              <a:buChar char="●"/>
              <a:defRPr sz="1400" b="0" i="0" u="none" strike="noStrike" cap="none">
                <a:solidFill>
                  <a:schemeClr val="lt1"/>
                </a:solidFill>
                <a:latin typeface="Roboto"/>
                <a:ea typeface="Roboto"/>
                <a:cs typeface="Roboto"/>
                <a:sym typeface="Roboto"/>
              </a:defRPr>
            </a:lvl7pPr>
            <a:lvl8pPr marL="0" marR="0" lvl="7" indent="88898" algn="l" rtl="0">
              <a:lnSpc>
                <a:spcPct val="115000"/>
              </a:lnSpc>
              <a:spcBef>
                <a:spcPts val="0"/>
              </a:spcBef>
              <a:spcAft>
                <a:spcPts val="1600"/>
              </a:spcAft>
              <a:buClr>
                <a:schemeClr val="lt1"/>
              </a:buClr>
              <a:buSzPct val="100000"/>
              <a:buFont typeface="Roboto"/>
              <a:buChar char="○"/>
              <a:defRPr sz="1400" b="0" i="0" u="none" strike="noStrike" cap="none">
                <a:solidFill>
                  <a:schemeClr val="lt1"/>
                </a:solidFill>
                <a:latin typeface="Roboto"/>
                <a:ea typeface="Roboto"/>
                <a:cs typeface="Roboto"/>
                <a:sym typeface="Roboto"/>
              </a:defRPr>
            </a:lvl8pPr>
            <a:lvl9pPr marL="0" marR="0" lvl="8" indent="88898" algn="l" rtl="0">
              <a:lnSpc>
                <a:spcPct val="115000"/>
              </a:lnSpc>
              <a:spcBef>
                <a:spcPts val="0"/>
              </a:spcBef>
              <a:spcAft>
                <a:spcPts val="1600"/>
              </a:spcAft>
              <a:buClr>
                <a:schemeClr val="lt1"/>
              </a:buClr>
              <a:buSzPct val="100000"/>
              <a:buFont typeface="Roboto"/>
              <a:buChar char="■"/>
              <a:defRPr sz="1400" b="0" i="0" u="none" strike="noStrike" cap="none">
                <a:solidFill>
                  <a:schemeClr val="lt1"/>
                </a:solidFill>
                <a:latin typeface="Roboto"/>
                <a:ea typeface="Roboto"/>
                <a:cs typeface="Roboto"/>
                <a:sym typeface="Roboto"/>
              </a:defRPr>
            </a:lvl9pPr>
          </a:lstStyle>
          <a:p>
            <a:endParaRPr/>
          </a:p>
        </p:txBody>
      </p:sp>
      <p:sp>
        <p:nvSpPr>
          <p:cNvPr id="51" name="Shape 51"/>
          <p:cNvSpPr txBox="1">
            <a:spLocks noGrp="1"/>
          </p:cNvSpPr>
          <p:nvPr>
            <p:ph type="sldNum" idx="12"/>
          </p:nvPr>
        </p:nvSpPr>
        <p:spPr>
          <a:xfrm>
            <a:off x="8523541" y="4695623"/>
            <a:ext cx="548699" cy="393600"/>
          </a:xfrm>
          <a:prstGeom prst="rect">
            <a:avLst/>
          </a:prstGeom>
          <a:noFill/>
          <a:ln>
            <a:noFill/>
          </a:ln>
        </p:spPr>
        <p:txBody>
          <a:bodyPr wrap="square" lIns="91425" tIns="91425" rIns="91425" bIns="91425" anchor="ctr" anchorCtr="0">
            <a:noAutofit/>
          </a:bodyPr>
          <a:lstStyle/>
          <a:p>
            <a:pPr>
              <a:buClr>
                <a:schemeClr val="lt1"/>
              </a:buClr>
              <a:buSzPct val="25000"/>
            </a:pPr>
            <a:fld id="{00000000-1234-1234-1234-123412341234}" type="slidenum">
              <a:rPr lang="en-US" sz="1400" smtClean="0">
                <a:solidFill>
                  <a:schemeClr val="lt1"/>
                </a:solidFill>
              </a:rPr>
              <a:pPr>
                <a:buClr>
                  <a:schemeClr val="lt1"/>
                </a:buClr>
                <a:buSzPct val="25000"/>
              </a:pPr>
              <a:t>‹#›</a:t>
            </a:fld>
            <a:endParaRPr lang="en-US" sz="1400">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2"/>
            <a:ext cx="9144000" cy="4695899"/>
          </a:xfrm>
          <a:prstGeom prst="rect">
            <a:avLst/>
          </a:prstGeom>
          <a:solidFill>
            <a:schemeClr val="accent4"/>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4" name="Shape 54"/>
          <p:cNvSpPr/>
          <p:nvPr/>
        </p:nvSpPr>
        <p:spPr>
          <a:xfrm rot="10800000" flipH="1">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txBox="1">
            <a:spLocks noGrp="1"/>
          </p:cNvSpPr>
          <p:nvPr>
            <p:ph type="body" idx="1"/>
          </p:nvPr>
        </p:nvSpPr>
        <p:spPr>
          <a:xfrm>
            <a:off x="57151" y="4696825"/>
            <a:ext cx="8381999" cy="446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1pPr>
            <a:lvl2pPr marL="0" marR="0" lvl="1"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2pPr>
            <a:lvl3pPr marL="0" marR="0" lvl="2"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3pPr>
            <a:lvl4pPr marL="0" marR="0" lvl="3"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4pPr>
            <a:lvl5pPr marL="0" marR="0" lvl="4"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5pPr>
            <a:lvl6pPr marL="0" marR="0" lvl="5"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6pPr>
            <a:lvl7pPr marL="0" marR="0" lvl="6"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7pPr>
            <a:lvl8pPr marL="0" marR="0" lvl="7"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8pPr>
            <a:lvl9pPr marL="0" marR="0" lvl="8" indent="88898"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56" name="Shape 56"/>
          <p:cNvSpPr txBox="1">
            <a:spLocks noGrp="1"/>
          </p:cNvSpPr>
          <p:nvPr>
            <p:ph type="sldNum" idx="12"/>
          </p:nvPr>
        </p:nvSpPr>
        <p:spPr>
          <a:xfrm>
            <a:off x="8523541" y="4695623"/>
            <a:ext cx="548699" cy="393600"/>
          </a:xfrm>
          <a:prstGeom prst="rect">
            <a:avLst/>
          </a:prstGeom>
          <a:noFill/>
          <a:ln>
            <a:noFill/>
          </a:ln>
        </p:spPr>
        <p:txBody>
          <a:bodyPr wrap="square" lIns="91425" tIns="91425" rIns="91425" bIns="91425" anchor="ctr" anchorCtr="0">
            <a:noAutofit/>
          </a:bodyPr>
          <a:lstStyle/>
          <a:p>
            <a:pPr>
              <a:buClr>
                <a:schemeClr val="lt1"/>
              </a:buClr>
              <a:buSzPct val="25000"/>
            </a:pPr>
            <a:fld id="{00000000-1234-1234-1234-123412341234}" type="slidenum">
              <a:rPr lang="en-US" sz="1400" smtClean="0">
                <a:solidFill>
                  <a:schemeClr val="lt1"/>
                </a:solidFill>
              </a:rPr>
              <a:pPr>
                <a:buClr>
                  <a:schemeClr val="lt1"/>
                </a:buClr>
                <a:buSzPct val="25000"/>
              </a:pPr>
              <a:t>‹#›</a:t>
            </a:fld>
            <a:endParaRPr lang="en-US" sz="1400">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1" y="738727"/>
            <a:ext cx="8222100" cy="7676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3200">
                <a:solidFill>
                  <a:schemeClr val="lt1"/>
                </a:solidFill>
                <a:latin typeface="Roboto"/>
                <a:ea typeface="Roboto"/>
                <a:cs typeface="Roboto"/>
                <a:sym typeface="Roboto"/>
              </a:defRPr>
            </a:lvl2pPr>
            <a:lvl3pPr lvl="2" indent="0">
              <a:spcBef>
                <a:spcPts val="0"/>
              </a:spcBef>
              <a:buClr>
                <a:schemeClr val="lt1"/>
              </a:buClr>
              <a:buFont typeface="Roboto"/>
              <a:buNone/>
              <a:defRPr sz="3200">
                <a:solidFill>
                  <a:schemeClr val="lt1"/>
                </a:solidFill>
                <a:latin typeface="Roboto"/>
                <a:ea typeface="Roboto"/>
                <a:cs typeface="Roboto"/>
                <a:sym typeface="Roboto"/>
              </a:defRPr>
            </a:lvl3pPr>
            <a:lvl4pPr lvl="3" indent="0">
              <a:spcBef>
                <a:spcPts val="0"/>
              </a:spcBef>
              <a:buClr>
                <a:schemeClr val="lt1"/>
              </a:buClr>
              <a:buFont typeface="Roboto"/>
              <a:buNone/>
              <a:defRPr sz="3200">
                <a:solidFill>
                  <a:schemeClr val="lt1"/>
                </a:solidFill>
                <a:latin typeface="Roboto"/>
                <a:ea typeface="Roboto"/>
                <a:cs typeface="Roboto"/>
                <a:sym typeface="Roboto"/>
              </a:defRPr>
            </a:lvl4pPr>
            <a:lvl5pPr lvl="4" indent="0">
              <a:spcBef>
                <a:spcPts val="0"/>
              </a:spcBef>
              <a:buClr>
                <a:schemeClr val="lt1"/>
              </a:buClr>
              <a:buFont typeface="Roboto"/>
              <a:buNone/>
              <a:defRPr sz="3200">
                <a:solidFill>
                  <a:schemeClr val="lt1"/>
                </a:solidFill>
                <a:latin typeface="Roboto"/>
                <a:ea typeface="Roboto"/>
                <a:cs typeface="Roboto"/>
                <a:sym typeface="Roboto"/>
              </a:defRPr>
            </a:lvl5pPr>
            <a:lvl6pPr lvl="5" indent="0">
              <a:spcBef>
                <a:spcPts val="0"/>
              </a:spcBef>
              <a:buClr>
                <a:schemeClr val="lt1"/>
              </a:buClr>
              <a:buFont typeface="Roboto"/>
              <a:buNone/>
              <a:defRPr sz="3200">
                <a:solidFill>
                  <a:schemeClr val="lt1"/>
                </a:solidFill>
                <a:latin typeface="Roboto"/>
                <a:ea typeface="Roboto"/>
                <a:cs typeface="Roboto"/>
                <a:sym typeface="Roboto"/>
              </a:defRPr>
            </a:lvl6pPr>
            <a:lvl7pPr lvl="6" indent="0">
              <a:spcBef>
                <a:spcPts val="0"/>
              </a:spcBef>
              <a:buClr>
                <a:schemeClr val="lt1"/>
              </a:buClr>
              <a:buFont typeface="Roboto"/>
              <a:buNone/>
              <a:defRPr sz="3200">
                <a:solidFill>
                  <a:schemeClr val="lt1"/>
                </a:solidFill>
                <a:latin typeface="Roboto"/>
                <a:ea typeface="Roboto"/>
                <a:cs typeface="Roboto"/>
                <a:sym typeface="Roboto"/>
              </a:defRPr>
            </a:lvl7pPr>
            <a:lvl8pPr lvl="7" indent="0">
              <a:spcBef>
                <a:spcPts val="0"/>
              </a:spcBef>
              <a:buClr>
                <a:schemeClr val="lt1"/>
              </a:buClr>
              <a:buFont typeface="Roboto"/>
              <a:buNone/>
              <a:defRPr sz="3200">
                <a:solidFill>
                  <a:schemeClr val="lt1"/>
                </a:solidFill>
                <a:latin typeface="Roboto"/>
                <a:ea typeface="Roboto"/>
                <a:cs typeface="Roboto"/>
                <a:sym typeface="Roboto"/>
              </a:defRPr>
            </a:lvl8pPr>
            <a:lvl9pPr lvl="8" indent="0">
              <a:spcBef>
                <a:spcPts val="0"/>
              </a:spcBef>
              <a:buClr>
                <a:schemeClr val="lt1"/>
              </a:buClr>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1" y="1919075"/>
            <a:ext cx="8222100" cy="27102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lt2"/>
              </a:buClr>
              <a:buSzPct val="100000"/>
              <a:buFont typeface="Roboto"/>
              <a:buChar char="●"/>
              <a:defRPr sz="1800" b="0" i="0" u="none" strike="noStrike" cap="none">
                <a:solidFill>
                  <a:schemeClr val="lt2"/>
                </a:solidFill>
                <a:latin typeface="Roboto"/>
                <a:ea typeface="Roboto"/>
                <a:cs typeface="Roboto"/>
                <a:sym typeface="Roboto"/>
              </a:defRPr>
            </a:lvl1pPr>
            <a:lvl2pPr marL="0" marR="0" lvl="1" indent="8890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2pPr>
            <a:lvl3pPr marL="0" marR="0" lvl="2" indent="8890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3pPr>
            <a:lvl4pPr marL="0" marR="0" lvl="3" indent="8890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4pPr>
            <a:lvl5pPr marL="0" marR="0" lvl="4" indent="8890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5pPr>
            <a:lvl6pPr marL="0" marR="0" lvl="5" indent="8890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6pPr>
            <a:lvl7pPr marL="0" marR="0" lvl="6" indent="8890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7pPr>
            <a:lvl8pPr marL="0" marR="0" lvl="7" indent="8890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8pPr>
            <a:lvl9pPr marL="0" marR="0" lvl="8" indent="8890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699" cy="393600"/>
          </a:xfrm>
          <a:prstGeom prst="rect">
            <a:avLst/>
          </a:prstGeom>
          <a:noFill/>
          <a:ln>
            <a:noFill/>
          </a:ln>
        </p:spPr>
        <p:txBody>
          <a:bodyPr wrap="square" lIns="91425" tIns="91425" rIns="91425" bIns="91425" anchor="ctr" anchorCtr="0">
            <a:noAutofit/>
          </a:bodyPr>
          <a:lstStyle/>
          <a:p>
            <a:pPr algn="r">
              <a:buClr>
                <a:schemeClr val="lt2"/>
              </a:buClr>
              <a:buSzPct val="25000"/>
            </a:pPr>
            <a:fld id="{00000000-1234-1234-1234-123412341234}" type="slidenum">
              <a:rPr lang="en-US" sz="1000" smtClean="0">
                <a:solidFill>
                  <a:schemeClr val="lt2"/>
                </a:solidFill>
                <a:latin typeface="Roboto"/>
                <a:ea typeface="Roboto"/>
                <a:cs typeface="Roboto"/>
                <a:sym typeface="Roboto"/>
              </a:rPr>
              <a:pPr algn="r">
                <a:buClr>
                  <a:schemeClr val="lt2"/>
                </a:buClr>
                <a:buSzPct val="25000"/>
              </a:pPr>
              <a:t>‹#›</a:t>
            </a:fld>
            <a:endParaRPr lang="en-US"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87724" y="1037967"/>
            <a:ext cx="8714050" cy="1321603"/>
          </a:xfrm>
          <a:prstGeom prst="rect">
            <a:avLst/>
          </a:prstGeom>
          <a:noFill/>
          <a:ln>
            <a:noFill/>
          </a:ln>
        </p:spPr>
        <p:txBody>
          <a:bodyPr wrap="square" lIns="91425" tIns="91425" rIns="91425" bIns="91425" anchor="b" anchorCtr="0">
            <a:noAutofit/>
          </a:bodyPr>
          <a:lstStyle/>
          <a:p>
            <a:pPr algn="ctr">
              <a:lnSpc>
                <a:spcPct val="115000"/>
              </a:lnSpc>
              <a:buSzPct val="25000"/>
            </a:pPr>
            <a:r>
              <a:rPr lang="en-US" sz="2100" b="1" dirty="0">
                <a:solidFill>
                  <a:srgbClr val="FFFFFF"/>
                </a:solidFill>
                <a:latin typeface="Arial"/>
                <a:ea typeface="Arial"/>
                <a:cs typeface="Arial"/>
                <a:sym typeface="Arial"/>
              </a:rPr>
              <a:t>CS548 Fall 2017 Model and Regression Trees Showcase</a:t>
            </a:r>
            <a:br>
              <a:rPr lang="en-US" sz="2100" b="1" dirty="0">
                <a:solidFill>
                  <a:srgbClr val="FFFFFF"/>
                </a:solidFill>
                <a:latin typeface="Arial"/>
                <a:ea typeface="Arial"/>
                <a:cs typeface="Arial"/>
                <a:sym typeface="Arial"/>
              </a:rPr>
            </a:br>
            <a:r>
              <a:rPr lang="en-US" sz="2100" b="1" dirty="0">
                <a:solidFill>
                  <a:srgbClr val="FFFFFF"/>
                </a:solidFill>
                <a:latin typeface="Arial"/>
                <a:ea typeface="Arial"/>
                <a:cs typeface="Arial"/>
                <a:sym typeface="Arial"/>
              </a:rPr>
              <a:t>by </a:t>
            </a:r>
            <a:r>
              <a:rPr lang="en-US" sz="2100" b="1" dirty="0" smtClean="0">
                <a:solidFill>
                  <a:srgbClr val="FFFFFF"/>
                </a:solidFill>
                <a:latin typeface="Arial"/>
                <a:ea typeface="Arial"/>
                <a:cs typeface="Arial"/>
                <a:sym typeface="Arial"/>
              </a:rPr>
              <a:t/>
            </a:r>
            <a:br>
              <a:rPr lang="en-US" sz="2100" b="1" dirty="0" smtClean="0">
                <a:solidFill>
                  <a:srgbClr val="FFFFFF"/>
                </a:solidFill>
                <a:latin typeface="Arial"/>
                <a:ea typeface="Arial"/>
                <a:cs typeface="Arial"/>
                <a:sym typeface="Arial"/>
              </a:rPr>
            </a:br>
            <a:r>
              <a:rPr lang="en-US" sz="2100" b="1" dirty="0" smtClean="0">
                <a:solidFill>
                  <a:srgbClr val="FFFFFF"/>
                </a:solidFill>
                <a:latin typeface="Arial"/>
                <a:ea typeface="Arial"/>
                <a:cs typeface="Arial"/>
                <a:sym typeface="Arial"/>
              </a:rPr>
              <a:t>Nguyen </a:t>
            </a:r>
            <a:r>
              <a:rPr lang="en-US" sz="2100" b="1" dirty="0">
                <a:solidFill>
                  <a:srgbClr val="FFFFFF"/>
                </a:solidFill>
                <a:latin typeface="Arial"/>
                <a:ea typeface="Arial"/>
                <a:cs typeface="Arial"/>
                <a:sym typeface="Arial"/>
              </a:rPr>
              <a:t>Vo, </a:t>
            </a:r>
            <a:r>
              <a:rPr lang="en-US" sz="2100" b="1" dirty="0" err="1">
                <a:solidFill>
                  <a:srgbClr val="FFFFFF"/>
                </a:solidFill>
                <a:latin typeface="Arial"/>
                <a:ea typeface="Arial"/>
                <a:cs typeface="Arial"/>
                <a:sym typeface="Arial"/>
              </a:rPr>
              <a:t>Bolun</a:t>
            </a:r>
            <a:r>
              <a:rPr lang="en-US" sz="2100" b="1" dirty="0">
                <a:solidFill>
                  <a:srgbClr val="FFFFFF"/>
                </a:solidFill>
                <a:latin typeface="Arial"/>
                <a:ea typeface="Arial"/>
                <a:cs typeface="Arial"/>
                <a:sym typeface="Arial"/>
              </a:rPr>
              <a:t> Lin, Qing Xu, Ishaan </a:t>
            </a:r>
            <a:r>
              <a:rPr lang="en-US" sz="2100" b="1" dirty="0" err="1">
                <a:solidFill>
                  <a:srgbClr val="FFFFFF"/>
                </a:solidFill>
                <a:latin typeface="Arial"/>
                <a:ea typeface="Arial"/>
                <a:cs typeface="Arial"/>
                <a:sym typeface="Arial"/>
              </a:rPr>
              <a:t>Singhal</a:t>
            </a:r>
            <a:r>
              <a:rPr lang="en-US" sz="2100" b="1" dirty="0">
                <a:solidFill>
                  <a:srgbClr val="FFFFFF"/>
                </a:solidFill>
                <a:latin typeface="Arial"/>
                <a:ea typeface="Arial"/>
                <a:cs typeface="Arial"/>
                <a:sym typeface="Arial"/>
              </a:rPr>
              <a:t>, and Andi </a:t>
            </a:r>
            <a:r>
              <a:rPr lang="en-US" sz="2100" b="1" dirty="0" err="1">
                <a:solidFill>
                  <a:srgbClr val="FFFFFF"/>
                </a:solidFill>
                <a:latin typeface="Arial"/>
                <a:ea typeface="Arial"/>
                <a:cs typeface="Arial"/>
                <a:sym typeface="Arial"/>
              </a:rPr>
              <a:t>Dhroso</a:t>
            </a:r>
            <a:endParaRPr lang="en-US" sz="2100" b="1" dirty="0">
              <a:solidFill>
                <a:srgbClr val="FFFFFF"/>
              </a:solidFill>
              <a:latin typeface="Arial"/>
              <a:ea typeface="Arial"/>
              <a:cs typeface="Arial"/>
              <a:sym typeface="Arial"/>
            </a:endParaRPr>
          </a:p>
        </p:txBody>
      </p:sp>
      <p:sp>
        <p:nvSpPr>
          <p:cNvPr id="68" name="Shape 68"/>
          <p:cNvSpPr txBox="1">
            <a:spLocks noGrp="1"/>
          </p:cNvSpPr>
          <p:nvPr>
            <p:ph type="subTitle" idx="1"/>
          </p:nvPr>
        </p:nvSpPr>
        <p:spPr>
          <a:xfrm>
            <a:off x="390526" y="2887752"/>
            <a:ext cx="8222100" cy="1173503"/>
          </a:xfrm>
          <a:prstGeom prst="rect">
            <a:avLst/>
          </a:prstGeom>
          <a:noFill/>
          <a:ln>
            <a:noFill/>
          </a:ln>
        </p:spPr>
        <p:txBody>
          <a:bodyPr wrap="square" lIns="91425" tIns="91425" rIns="91425" bIns="91425" anchor="t" anchorCtr="0">
            <a:noAutofit/>
          </a:bodyPr>
          <a:lstStyle/>
          <a:p>
            <a:pPr algn="ctr">
              <a:buSzPct val="25000"/>
            </a:pPr>
            <a:r>
              <a:rPr lang="en-US" dirty="0">
                <a:solidFill>
                  <a:srgbClr val="FFFFFF"/>
                </a:solidFill>
                <a:latin typeface="Arial"/>
                <a:ea typeface="Arial"/>
                <a:cs typeface="Arial"/>
                <a:sym typeface="Arial"/>
              </a:rPr>
              <a:t>Showcasing work by </a:t>
            </a:r>
            <a:endParaRPr lang="en-US" dirty="0" smtClean="0">
              <a:solidFill>
                <a:srgbClr val="FFFFFF"/>
              </a:solidFill>
              <a:latin typeface="Arial"/>
              <a:ea typeface="Arial"/>
              <a:cs typeface="Arial"/>
              <a:sym typeface="Arial"/>
            </a:endParaRPr>
          </a:p>
          <a:p>
            <a:pPr algn="ctr">
              <a:buSzPct val="25000"/>
            </a:pPr>
            <a:r>
              <a:rPr lang="en-US" dirty="0" err="1" smtClean="0">
                <a:solidFill>
                  <a:srgbClr val="FFFFFF"/>
                </a:solidFill>
                <a:latin typeface="Arial"/>
                <a:ea typeface="Arial"/>
                <a:cs typeface="Arial"/>
                <a:sym typeface="Arial"/>
              </a:rPr>
              <a:t>Eytan</a:t>
            </a:r>
            <a:r>
              <a:rPr lang="en-US" dirty="0" smtClean="0">
                <a:solidFill>
                  <a:srgbClr val="FFFFFF"/>
                </a:solidFill>
                <a:latin typeface="Arial"/>
                <a:ea typeface="Arial"/>
                <a:cs typeface="Arial"/>
                <a:sym typeface="Arial"/>
              </a:rPr>
              <a:t> </a:t>
            </a:r>
            <a:r>
              <a:rPr lang="en-US" dirty="0" err="1">
                <a:solidFill>
                  <a:srgbClr val="FFFFFF"/>
                </a:solidFill>
                <a:latin typeface="Arial"/>
                <a:ea typeface="Arial"/>
                <a:cs typeface="Arial"/>
                <a:sym typeface="Arial"/>
              </a:rPr>
              <a:t>Bakshy</a:t>
            </a:r>
            <a:r>
              <a:rPr lang="en-US" dirty="0">
                <a:solidFill>
                  <a:srgbClr val="FFFFFF"/>
                </a:solidFill>
                <a:latin typeface="Arial"/>
                <a:ea typeface="Arial"/>
                <a:cs typeface="Arial"/>
                <a:sym typeface="Arial"/>
              </a:rPr>
              <a:t>, Jake M. </a:t>
            </a:r>
            <a:r>
              <a:rPr lang="en-US" dirty="0" err="1">
                <a:solidFill>
                  <a:srgbClr val="FFFFFF"/>
                </a:solidFill>
                <a:latin typeface="Arial"/>
                <a:ea typeface="Arial"/>
                <a:cs typeface="Arial"/>
                <a:sym typeface="Arial"/>
              </a:rPr>
              <a:t>Hofman</a:t>
            </a:r>
            <a:r>
              <a:rPr lang="en-US" dirty="0">
                <a:solidFill>
                  <a:srgbClr val="FFFFFF"/>
                </a:solidFill>
                <a:latin typeface="Arial"/>
                <a:ea typeface="Arial"/>
                <a:cs typeface="Arial"/>
                <a:sym typeface="Arial"/>
              </a:rPr>
              <a:t>, Winter A. Mason, Duncan J. Watts </a:t>
            </a:r>
            <a:endParaRPr lang="en-US" dirty="0" smtClean="0">
              <a:solidFill>
                <a:srgbClr val="FFFFFF"/>
              </a:solidFill>
              <a:latin typeface="Arial"/>
              <a:ea typeface="Arial"/>
              <a:cs typeface="Arial"/>
              <a:sym typeface="Arial"/>
            </a:endParaRPr>
          </a:p>
          <a:p>
            <a:pPr algn="ctr">
              <a:buSzPct val="25000"/>
            </a:pPr>
            <a:r>
              <a:rPr lang="en-US" dirty="0" smtClean="0">
                <a:solidFill>
                  <a:srgbClr val="FFFFFF"/>
                </a:solidFill>
                <a:latin typeface="Arial"/>
                <a:ea typeface="Arial"/>
                <a:cs typeface="Arial"/>
                <a:sym typeface="Arial"/>
              </a:rPr>
              <a:t>on </a:t>
            </a:r>
          </a:p>
          <a:p>
            <a:pPr algn="ctr">
              <a:buSzPct val="25000"/>
            </a:pPr>
            <a:r>
              <a:rPr lang="en-US" dirty="0" smtClean="0">
                <a:solidFill>
                  <a:srgbClr val="FFFFFF"/>
                </a:solidFill>
                <a:latin typeface="Arial"/>
                <a:ea typeface="Arial"/>
                <a:cs typeface="Arial"/>
                <a:sym typeface="Arial"/>
              </a:rPr>
              <a:t>“</a:t>
            </a:r>
            <a:r>
              <a:rPr lang="en-US" dirty="0">
                <a:solidFill>
                  <a:srgbClr val="FFFFFF"/>
                </a:solidFill>
                <a:latin typeface="Arial"/>
                <a:ea typeface="Arial"/>
                <a:cs typeface="Arial"/>
                <a:sym typeface="Arial"/>
              </a:rPr>
              <a:t>Everyone’s an Influencer: Quantifying Influence on Twitter”</a:t>
            </a:r>
          </a:p>
        </p:txBody>
      </p:sp>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98251" y="16351"/>
            <a:ext cx="8826599" cy="602700"/>
          </a:xfrm>
          <a:prstGeom prst="rect">
            <a:avLst/>
          </a:prstGeom>
          <a:noFill/>
          <a:ln>
            <a:noFill/>
          </a:ln>
        </p:spPr>
        <p:txBody>
          <a:bodyPr wrap="square" lIns="91425" tIns="91425" rIns="91425" bIns="91425" anchor="ctr" anchorCtr="0">
            <a:noAutofit/>
          </a:bodyPr>
          <a:lstStyle/>
          <a:p>
            <a:pPr>
              <a:buSzPct val="25000"/>
            </a:pPr>
            <a:r>
              <a:rPr lang="en-US" dirty="0" smtClean="0"/>
              <a:t>Data Insights - Influence </a:t>
            </a:r>
            <a:r>
              <a:rPr lang="en-US" dirty="0"/>
              <a:t>and Cascading</a:t>
            </a:r>
          </a:p>
        </p:txBody>
      </p:sp>
      <p:sp>
        <p:nvSpPr>
          <p:cNvPr id="114" name="Shape 114"/>
          <p:cNvSpPr txBox="1">
            <a:spLocks noGrp="1"/>
          </p:cNvSpPr>
          <p:nvPr>
            <p:ph type="body" idx="4294967295"/>
          </p:nvPr>
        </p:nvSpPr>
        <p:spPr>
          <a:xfrm>
            <a:off x="460951" y="924801"/>
            <a:ext cx="6671100" cy="2026799"/>
          </a:xfrm>
          <a:prstGeom prst="rect">
            <a:avLst/>
          </a:prstGeom>
          <a:noFill/>
          <a:ln>
            <a:noFill/>
          </a:ln>
        </p:spPr>
        <p:txBody>
          <a:bodyPr wrap="square" lIns="91425" tIns="91425" rIns="91425" bIns="91425" anchor="t" anchorCtr="0">
            <a:noAutofit/>
          </a:bodyPr>
          <a:lstStyle/>
          <a:p>
            <a:pPr marL="457189" indent="-228594">
              <a:lnSpc>
                <a:spcPct val="100000"/>
              </a:lnSpc>
              <a:spcAft>
                <a:spcPts val="0"/>
              </a:spcAft>
            </a:pPr>
            <a:r>
              <a:rPr lang="en-US" sz="1400" dirty="0" smtClean="0">
                <a:solidFill>
                  <a:srgbClr val="000000"/>
                </a:solidFill>
                <a:sym typeface="Arial"/>
              </a:rPr>
              <a:t>User </a:t>
            </a:r>
            <a:r>
              <a:rPr lang="en-US" sz="1400" dirty="0">
                <a:solidFill>
                  <a:srgbClr val="000000"/>
                </a:solidFill>
                <a:sym typeface="Arial"/>
              </a:rPr>
              <a:t>A is considered to influence user B if:</a:t>
            </a:r>
          </a:p>
          <a:p>
            <a:pPr marL="914377" lvl="1" indent="-228594">
              <a:lnSpc>
                <a:spcPct val="100000"/>
              </a:lnSpc>
              <a:spcAft>
                <a:spcPts val="0"/>
              </a:spcAft>
            </a:pPr>
            <a:r>
              <a:rPr lang="en-US" dirty="0">
                <a:solidFill>
                  <a:srgbClr val="000000"/>
                </a:solidFill>
                <a:sym typeface="Arial"/>
              </a:rPr>
              <a:t>B follows A and A tweets 1st among all users B follows (first influence)</a:t>
            </a:r>
          </a:p>
          <a:p>
            <a:pPr marL="457189" indent="-228594">
              <a:lnSpc>
                <a:spcPct val="100000"/>
              </a:lnSpc>
              <a:spcAft>
                <a:spcPts val="0"/>
              </a:spcAft>
            </a:pPr>
            <a:r>
              <a:rPr lang="en-US" sz="1400" dirty="0">
                <a:solidFill>
                  <a:srgbClr val="000000"/>
                </a:solidFill>
                <a:sym typeface="Arial"/>
              </a:rPr>
              <a:t>More than 1 user has influenced B if:</a:t>
            </a:r>
          </a:p>
          <a:p>
            <a:pPr marL="914377" lvl="1" indent="-228594">
              <a:lnSpc>
                <a:spcPct val="100000"/>
              </a:lnSpc>
              <a:spcAft>
                <a:spcPts val="0"/>
              </a:spcAft>
            </a:pPr>
            <a:r>
              <a:rPr lang="en-US" dirty="0">
                <a:solidFill>
                  <a:srgbClr val="000000"/>
                </a:solidFill>
                <a:sym typeface="Arial"/>
              </a:rPr>
              <a:t>B follows A, C, D and all have tweeted the same URL</a:t>
            </a:r>
          </a:p>
          <a:p>
            <a:pPr marL="914377" lvl="1" indent="-228594">
              <a:lnSpc>
                <a:spcPct val="100000"/>
              </a:lnSpc>
              <a:spcAft>
                <a:spcPts val="0"/>
              </a:spcAft>
            </a:pPr>
            <a:r>
              <a:rPr lang="en-US" dirty="0">
                <a:solidFill>
                  <a:srgbClr val="000000"/>
                </a:solidFill>
                <a:sym typeface="Arial"/>
              </a:rPr>
              <a:t>Look at most recent user to tweet (last influence)</a:t>
            </a:r>
          </a:p>
          <a:p>
            <a:pPr marL="914377" lvl="1" indent="-228594">
              <a:lnSpc>
                <a:spcPct val="100000"/>
              </a:lnSpc>
              <a:spcAft>
                <a:spcPts val="0"/>
              </a:spcAft>
            </a:pPr>
            <a:r>
              <a:rPr lang="en-US" dirty="0">
                <a:solidFill>
                  <a:srgbClr val="000000"/>
                </a:solidFill>
                <a:sym typeface="Arial"/>
              </a:rPr>
              <a:t>Giving all users equal weightage (split influence)</a:t>
            </a:r>
          </a:p>
        </p:txBody>
      </p:sp>
      <p:pic>
        <p:nvPicPr>
          <p:cNvPr id="115" name="Shape 115"/>
          <p:cNvPicPr preferRelativeResize="0"/>
          <p:nvPr/>
        </p:nvPicPr>
        <p:blipFill rotWithShape="1">
          <a:blip r:embed="rId3">
            <a:alphaModFix/>
          </a:blip>
          <a:srcRect/>
          <a:stretch/>
        </p:blipFill>
        <p:spPr>
          <a:xfrm>
            <a:off x="5955343" y="2045623"/>
            <a:ext cx="2969507" cy="2619927"/>
          </a:xfrm>
          <a:prstGeom prst="rect">
            <a:avLst/>
          </a:prstGeom>
          <a:noFill/>
          <a:ln>
            <a:noFill/>
          </a:ln>
        </p:spPr>
      </p:pic>
      <p:pic>
        <p:nvPicPr>
          <p:cNvPr id="116" name="Shape 116"/>
          <p:cNvPicPr preferRelativeResize="0"/>
          <p:nvPr/>
        </p:nvPicPr>
        <p:blipFill rotWithShape="1">
          <a:blip r:embed="rId4">
            <a:alphaModFix/>
          </a:blip>
          <a:srcRect/>
          <a:stretch/>
        </p:blipFill>
        <p:spPr>
          <a:xfrm>
            <a:off x="2173651" y="2747752"/>
            <a:ext cx="3559376" cy="1947871"/>
          </a:xfrm>
          <a:prstGeom prst="rect">
            <a:avLst/>
          </a:prstGeom>
          <a:noFill/>
          <a:ln>
            <a:noFill/>
          </a:ln>
        </p:spPr>
      </p:pic>
      <p:sp>
        <p:nvSpPr>
          <p:cNvPr id="117" name="Shape 117"/>
          <p:cNvSpPr txBox="1"/>
          <p:nvPr/>
        </p:nvSpPr>
        <p:spPr>
          <a:xfrm>
            <a:off x="357293" y="3023737"/>
            <a:ext cx="1705200" cy="1395899"/>
          </a:xfrm>
          <a:prstGeom prst="rect">
            <a:avLst/>
          </a:prstGeom>
          <a:noFill/>
          <a:ln>
            <a:noFill/>
          </a:ln>
        </p:spPr>
        <p:txBody>
          <a:bodyPr wrap="square" lIns="91425" tIns="91425" rIns="91425" bIns="91425" anchor="t" anchorCtr="0">
            <a:noAutofit/>
          </a:bodyPr>
          <a:lstStyle/>
          <a:p>
            <a:pPr>
              <a:lnSpc>
                <a:spcPct val="115000"/>
              </a:lnSpc>
              <a:buClr>
                <a:srgbClr val="000000"/>
              </a:buClr>
              <a:buSzPct val="25000"/>
            </a:pPr>
            <a:r>
              <a:rPr lang="en-US" sz="1200" dirty="0">
                <a:latin typeface="Roboto"/>
                <a:ea typeface="Roboto"/>
                <a:cs typeface="Roboto"/>
                <a:sym typeface="Roboto"/>
              </a:rPr>
              <a:t>User’s influence = log(</a:t>
            </a:r>
            <a:r>
              <a:rPr lang="en-US" sz="1200" dirty="0" err="1">
                <a:latin typeface="Roboto"/>
                <a:ea typeface="Roboto"/>
                <a:cs typeface="Roboto"/>
                <a:sym typeface="Roboto"/>
              </a:rPr>
              <a:t>Avg</a:t>
            </a:r>
            <a:r>
              <a:rPr lang="en-US" sz="1200" dirty="0">
                <a:latin typeface="Roboto"/>
                <a:ea typeface="Roboto"/>
                <a:cs typeface="Roboto"/>
                <a:sym typeface="Roboto"/>
              </a:rPr>
              <a:t> size of cascades </a:t>
            </a:r>
            <a:r>
              <a:rPr lang="en-US" sz="1200" dirty="0" smtClean="0">
                <a:latin typeface="Roboto"/>
                <a:ea typeface="Roboto"/>
                <a:cs typeface="Roboto"/>
                <a:sym typeface="Roboto"/>
              </a:rPr>
              <a:t>seed users)</a:t>
            </a:r>
            <a:endParaRPr lang="en-US" sz="1200" dirty="0">
              <a:latin typeface="Roboto"/>
              <a:ea typeface="Roboto"/>
              <a:cs typeface="Roboto"/>
              <a:sym typeface="Roboto"/>
            </a:endParaRPr>
          </a:p>
          <a:p>
            <a:pPr>
              <a:lnSpc>
                <a:spcPct val="115000"/>
              </a:lnSpc>
              <a:spcBef>
                <a:spcPts val="1600"/>
              </a:spcBef>
              <a:buClr>
                <a:srgbClr val="000000"/>
              </a:buClr>
              <a:buSzPct val="25000"/>
            </a:pPr>
            <a:r>
              <a:rPr lang="en-US" sz="1100" i="1" dirty="0">
                <a:latin typeface="Roboto"/>
                <a:ea typeface="Roboto"/>
                <a:cs typeface="Roboto"/>
                <a:sym typeface="Roboto"/>
              </a:rPr>
              <a:t>*Log to account for skewed distribution</a:t>
            </a:r>
          </a:p>
        </p:txBody>
      </p:sp>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98251" y="16351"/>
            <a:ext cx="8826599" cy="602700"/>
          </a:xfrm>
          <a:prstGeom prst="rect">
            <a:avLst/>
          </a:prstGeom>
          <a:noFill/>
          <a:ln>
            <a:noFill/>
          </a:ln>
        </p:spPr>
        <p:txBody>
          <a:bodyPr wrap="square" lIns="91425" tIns="91425" rIns="91425" bIns="91425" anchor="ctr" anchorCtr="0">
            <a:noAutofit/>
          </a:bodyPr>
          <a:lstStyle/>
          <a:p>
            <a:pPr>
              <a:buSzPct val="25000"/>
            </a:pPr>
            <a:r>
              <a:rPr lang="en-US" dirty="0" smtClean="0"/>
              <a:t>Data Insights - Feature Importance</a:t>
            </a:r>
            <a:endParaRPr lang="en-US" dirty="0"/>
          </a:p>
        </p:txBody>
      </p:sp>
      <p:sp>
        <p:nvSpPr>
          <p:cNvPr id="131" name="Shape 131"/>
          <p:cNvSpPr txBox="1"/>
          <p:nvPr/>
        </p:nvSpPr>
        <p:spPr>
          <a:xfrm>
            <a:off x="464076" y="3526629"/>
            <a:ext cx="8276099" cy="973200"/>
          </a:xfrm>
          <a:prstGeom prst="rect">
            <a:avLst/>
          </a:prstGeom>
          <a:noFill/>
          <a:ln>
            <a:noFill/>
          </a:ln>
        </p:spPr>
        <p:txBody>
          <a:bodyPr wrap="square" lIns="91425" tIns="91425" rIns="91425" bIns="91425" anchor="t" anchorCtr="0">
            <a:noAutofit/>
          </a:bodyPr>
          <a:lstStyle/>
          <a:p>
            <a:pPr marL="457189" indent="-317492">
              <a:buClr>
                <a:srgbClr val="000000"/>
              </a:buClr>
              <a:buSzPct val="100000"/>
              <a:buFont typeface="Roboto"/>
              <a:buChar char="●"/>
            </a:pPr>
            <a:r>
              <a:rPr lang="en-US" sz="1300" u="sng" dirty="0">
                <a:latin typeface="Roboto"/>
                <a:ea typeface="Roboto"/>
                <a:cs typeface="Roboto"/>
                <a:sym typeface="Roboto"/>
              </a:rPr>
              <a:t>Most informative features</a:t>
            </a:r>
            <a:r>
              <a:rPr lang="en-US" sz="1300" dirty="0">
                <a:latin typeface="Roboto"/>
                <a:ea typeface="Roboto"/>
                <a:cs typeface="Roboto"/>
                <a:sym typeface="Roboto"/>
              </a:rPr>
              <a:t>: past local influence, # followers</a:t>
            </a:r>
          </a:p>
          <a:p>
            <a:pPr marL="457189" indent="-317492">
              <a:buClr>
                <a:srgbClr val="000000"/>
              </a:buClr>
              <a:buSzPct val="100000"/>
              <a:buFont typeface="Roboto"/>
              <a:buChar char="●"/>
            </a:pPr>
            <a:r>
              <a:rPr lang="en-US" sz="1300" dirty="0">
                <a:latin typeface="Roboto"/>
                <a:ea typeface="Roboto"/>
                <a:cs typeface="Roboto"/>
                <a:sym typeface="Roboto"/>
              </a:rPr>
              <a:t>The rightmost leaf indicates that users with upwards of 1870 followers who had on average 6.2 reposts by direct followers (past local influence) are predicted to have the largest average total influence, generating cascades of approximately 8.7 additional posts (</a:t>
            </a:r>
            <a:r>
              <a:rPr lang="en-US" sz="1300" i="1" dirty="0">
                <a:latin typeface="Roboto"/>
                <a:ea typeface="Roboto"/>
                <a:cs typeface="Roboto"/>
                <a:sym typeface="Roboto"/>
              </a:rPr>
              <a:t>calculations done by taking 10</a:t>
            </a:r>
            <a:r>
              <a:rPr lang="en-US" sz="1300" i="1" baseline="30000" dirty="0">
                <a:latin typeface="Roboto"/>
                <a:ea typeface="Roboto"/>
                <a:cs typeface="Roboto"/>
                <a:sym typeface="Roboto"/>
              </a:rPr>
              <a:t>x</a:t>
            </a:r>
            <a:r>
              <a:rPr lang="en-US" sz="1300" i="1" dirty="0">
                <a:latin typeface="Roboto"/>
                <a:ea typeface="Roboto"/>
                <a:cs typeface="Roboto"/>
                <a:sym typeface="Roboto"/>
              </a:rPr>
              <a:t>)</a:t>
            </a:r>
            <a:r>
              <a:rPr lang="en-US" sz="1300" dirty="0">
                <a:latin typeface="Roboto"/>
                <a:ea typeface="Roboto"/>
                <a:cs typeface="Roboto"/>
                <a:sym typeface="Roboto"/>
              </a:rPr>
              <a:t>.</a:t>
            </a:r>
          </a:p>
        </p:txBody>
      </p:sp>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11</a:t>
            </a:fld>
            <a:endParaRPr lang="en-US"/>
          </a:p>
        </p:txBody>
      </p:sp>
      <p:pic>
        <p:nvPicPr>
          <p:cNvPr id="3" name="Picture 2"/>
          <p:cNvPicPr>
            <a:picLocks noChangeAspect="1"/>
          </p:cNvPicPr>
          <p:nvPr/>
        </p:nvPicPr>
        <p:blipFill>
          <a:blip r:embed="rId3"/>
          <a:stretch>
            <a:fillRect/>
          </a:stretch>
        </p:blipFill>
        <p:spPr>
          <a:xfrm>
            <a:off x="379328" y="1242141"/>
            <a:ext cx="8360847" cy="2088694"/>
          </a:xfrm>
          <a:prstGeom prst="rect">
            <a:avLst/>
          </a:prstGeom>
        </p:spPr>
      </p:pic>
      <p:sp>
        <p:nvSpPr>
          <p:cNvPr id="4" name="TextBox 3"/>
          <p:cNvSpPr txBox="1"/>
          <p:nvPr/>
        </p:nvSpPr>
        <p:spPr>
          <a:xfrm>
            <a:off x="464076" y="892458"/>
            <a:ext cx="3456395" cy="307777"/>
          </a:xfrm>
          <a:prstGeom prst="rect">
            <a:avLst/>
          </a:prstGeom>
          <a:noFill/>
        </p:spPr>
        <p:txBody>
          <a:bodyPr wrap="none" rtlCol="0">
            <a:spAutoFit/>
          </a:bodyPr>
          <a:lstStyle/>
          <a:p>
            <a:r>
              <a:rPr lang="en-US" dirty="0" smtClean="0"/>
              <a:t>Fitted Regression Tree in 4 training folds: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a:stretch/>
        </p:blipFill>
        <p:spPr>
          <a:xfrm>
            <a:off x="369938" y="771450"/>
            <a:ext cx="8369119" cy="4219651"/>
          </a:xfrm>
          <a:prstGeom prst="rect">
            <a:avLst/>
          </a:prstGeom>
          <a:noFill/>
          <a:ln>
            <a:noFill/>
          </a:ln>
        </p:spPr>
      </p:pic>
      <p:sp>
        <p:nvSpPr>
          <p:cNvPr id="138" name="Shape 138"/>
          <p:cNvSpPr txBox="1">
            <a:spLocks noGrp="1"/>
          </p:cNvSpPr>
          <p:nvPr>
            <p:ph type="title"/>
          </p:nvPr>
        </p:nvSpPr>
        <p:spPr>
          <a:xfrm>
            <a:off x="98251" y="16351"/>
            <a:ext cx="8826599" cy="602700"/>
          </a:xfrm>
          <a:prstGeom prst="rect">
            <a:avLst/>
          </a:prstGeom>
          <a:noFill/>
          <a:ln>
            <a:noFill/>
          </a:ln>
        </p:spPr>
        <p:txBody>
          <a:bodyPr wrap="square" lIns="91425" tIns="91425" rIns="91425" bIns="91425" anchor="ctr" anchorCtr="0">
            <a:noAutofit/>
          </a:bodyPr>
          <a:lstStyle/>
          <a:p>
            <a:pPr>
              <a:buSzPct val="25000"/>
            </a:pPr>
            <a:r>
              <a:rPr lang="en-US"/>
              <a:t>Data insights</a:t>
            </a:r>
          </a:p>
        </p:txBody>
      </p:sp>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98251" y="16351"/>
            <a:ext cx="8826599" cy="602700"/>
          </a:xfrm>
          <a:prstGeom prst="rect">
            <a:avLst/>
          </a:prstGeom>
          <a:noFill/>
          <a:ln>
            <a:noFill/>
          </a:ln>
        </p:spPr>
        <p:txBody>
          <a:bodyPr wrap="square" lIns="91425" tIns="91425" rIns="91425" bIns="91425" anchor="ctr" anchorCtr="0">
            <a:noAutofit/>
          </a:bodyPr>
          <a:lstStyle/>
          <a:p>
            <a:pPr>
              <a:buSzPct val="25000"/>
            </a:pPr>
            <a:r>
              <a:rPr lang="en-US"/>
              <a:t>Advantages of Regression trees</a:t>
            </a:r>
          </a:p>
        </p:txBody>
      </p:sp>
      <p:sp>
        <p:nvSpPr>
          <p:cNvPr id="144" name="Shape 144"/>
          <p:cNvSpPr txBox="1">
            <a:spLocks noGrp="1"/>
          </p:cNvSpPr>
          <p:nvPr>
            <p:ph type="body" idx="4294967295"/>
          </p:nvPr>
        </p:nvSpPr>
        <p:spPr>
          <a:xfrm>
            <a:off x="460951" y="793838"/>
            <a:ext cx="8222100" cy="927619"/>
          </a:xfrm>
          <a:prstGeom prst="rect">
            <a:avLst/>
          </a:prstGeom>
          <a:noFill/>
          <a:ln>
            <a:noFill/>
          </a:ln>
        </p:spPr>
        <p:txBody>
          <a:bodyPr wrap="square" lIns="91425" tIns="91425" rIns="91425" bIns="91425" anchor="t" anchorCtr="0">
            <a:noAutofit/>
          </a:bodyPr>
          <a:lstStyle/>
          <a:p>
            <a:pPr indent="0">
              <a:lnSpc>
                <a:spcPct val="100000"/>
              </a:lnSpc>
              <a:spcAft>
                <a:spcPts val="0"/>
              </a:spcAft>
              <a:buSzPct val="25000"/>
              <a:buNone/>
            </a:pPr>
            <a:r>
              <a:rPr lang="en-US" sz="1300" dirty="0">
                <a:solidFill>
                  <a:srgbClr val="000000"/>
                </a:solidFill>
                <a:sym typeface="Arial"/>
              </a:rPr>
              <a:t>An advantage over linear regression:                                                                     </a:t>
            </a:r>
            <a:endParaRPr lang="en-US" sz="1300" dirty="0" smtClean="0">
              <a:solidFill>
                <a:srgbClr val="000000"/>
              </a:solidFill>
              <a:sym typeface="Arial"/>
            </a:endParaRPr>
          </a:p>
          <a:p>
            <a:pPr indent="0">
              <a:lnSpc>
                <a:spcPct val="100000"/>
              </a:lnSpc>
              <a:spcAft>
                <a:spcPts val="0"/>
              </a:spcAft>
              <a:buSzPct val="25000"/>
              <a:buNone/>
            </a:pPr>
            <a:r>
              <a:rPr lang="en-US" sz="1300" dirty="0" smtClean="0">
                <a:solidFill>
                  <a:srgbClr val="000000"/>
                </a:solidFill>
                <a:sym typeface="Arial"/>
              </a:rPr>
              <a:t>Linear </a:t>
            </a:r>
            <a:r>
              <a:rPr lang="en-US" sz="1300" dirty="0">
                <a:solidFill>
                  <a:srgbClr val="000000"/>
                </a:solidFill>
                <a:sym typeface="Arial"/>
              </a:rPr>
              <a:t>regression requires presumptions such as normality of residuals, homoscedasticity and so on…</a:t>
            </a:r>
          </a:p>
        </p:txBody>
      </p:sp>
      <p:pic>
        <p:nvPicPr>
          <p:cNvPr id="145" name="Shape 145"/>
          <p:cNvPicPr preferRelativeResize="0"/>
          <p:nvPr/>
        </p:nvPicPr>
        <p:blipFill rotWithShape="1">
          <a:blip r:embed="rId3">
            <a:alphaModFix/>
          </a:blip>
          <a:srcRect/>
          <a:stretch/>
        </p:blipFill>
        <p:spPr>
          <a:xfrm>
            <a:off x="987236" y="1771221"/>
            <a:ext cx="2292678" cy="2429718"/>
          </a:xfrm>
          <a:prstGeom prst="rect">
            <a:avLst/>
          </a:prstGeom>
          <a:noFill/>
          <a:ln>
            <a:noFill/>
          </a:ln>
        </p:spPr>
      </p:pic>
      <p:pic>
        <p:nvPicPr>
          <p:cNvPr id="146" name="Shape 146"/>
          <p:cNvPicPr preferRelativeResize="0"/>
          <p:nvPr/>
        </p:nvPicPr>
        <p:blipFill rotWithShape="1">
          <a:blip r:embed="rId4">
            <a:alphaModFix/>
          </a:blip>
          <a:srcRect/>
          <a:stretch/>
        </p:blipFill>
        <p:spPr>
          <a:xfrm>
            <a:off x="4079283" y="1544896"/>
            <a:ext cx="4053511" cy="2656043"/>
          </a:xfrm>
          <a:prstGeom prst="rect">
            <a:avLst/>
          </a:prstGeom>
          <a:noFill/>
          <a:ln>
            <a:noFill/>
          </a:ln>
        </p:spPr>
      </p:pic>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98251" y="16351"/>
            <a:ext cx="8826599" cy="602700"/>
          </a:xfrm>
          <a:prstGeom prst="rect">
            <a:avLst/>
          </a:prstGeom>
          <a:noFill/>
          <a:ln>
            <a:noFill/>
          </a:ln>
        </p:spPr>
        <p:txBody>
          <a:bodyPr wrap="square" lIns="91425" tIns="91425" rIns="91425" bIns="91425" anchor="ctr" anchorCtr="0">
            <a:noAutofit/>
          </a:bodyPr>
          <a:lstStyle/>
          <a:p>
            <a:pPr>
              <a:buSzPct val="25000"/>
            </a:pPr>
            <a:r>
              <a:rPr lang="en-US" dirty="0"/>
              <a:t>Advantages of Regression trees (contd...)</a:t>
            </a:r>
          </a:p>
        </p:txBody>
      </p:sp>
      <p:sp>
        <p:nvSpPr>
          <p:cNvPr id="153" name="Shape 153"/>
          <p:cNvSpPr txBox="1"/>
          <p:nvPr/>
        </p:nvSpPr>
        <p:spPr>
          <a:xfrm>
            <a:off x="557795" y="750601"/>
            <a:ext cx="4298100" cy="604199"/>
          </a:xfrm>
          <a:prstGeom prst="rect">
            <a:avLst/>
          </a:prstGeom>
          <a:noFill/>
          <a:ln>
            <a:noFill/>
          </a:ln>
        </p:spPr>
        <p:txBody>
          <a:bodyPr wrap="square" lIns="91425" tIns="91425" rIns="91425" bIns="91425" anchor="t" anchorCtr="0">
            <a:noAutofit/>
          </a:bodyPr>
          <a:lstStyle/>
          <a:p>
            <a:pPr algn="ctr">
              <a:buClr>
                <a:srgbClr val="131313"/>
              </a:buClr>
              <a:buSzPct val="25000"/>
            </a:pPr>
            <a:r>
              <a:rPr lang="en-US" dirty="0">
                <a:latin typeface="Roboto"/>
                <a:ea typeface="Roboto"/>
                <a:cs typeface="Roboto"/>
              </a:rPr>
              <a:t>Derivation of Candidate Clinical Decision Rules to Identify </a:t>
            </a:r>
            <a:r>
              <a:rPr lang="en-US" dirty="0" smtClean="0">
                <a:latin typeface="Roboto"/>
                <a:ea typeface="Roboto"/>
                <a:cs typeface="Roboto"/>
              </a:rPr>
              <a:t>Infants </a:t>
            </a:r>
            <a:r>
              <a:rPr lang="en-US" dirty="0">
                <a:latin typeface="Roboto"/>
                <a:ea typeface="Roboto"/>
                <a:cs typeface="Roboto"/>
              </a:rPr>
              <a:t>at Risk for Central Apnea</a:t>
            </a:r>
          </a:p>
          <a:p>
            <a:pPr>
              <a:buClr>
                <a:srgbClr val="000000"/>
              </a:buClr>
            </a:pPr>
            <a:endParaRPr sz="1200" dirty="0"/>
          </a:p>
        </p:txBody>
      </p:sp>
      <p:pic>
        <p:nvPicPr>
          <p:cNvPr id="154" name="Shape 154"/>
          <p:cNvPicPr preferRelativeResize="0"/>
          <p:nvPr/>
        </p:nvPicPr>
        <p:blipFill rotWithShape="1">
          <a:blip r:embed="rId3">
            <a:alphaModFix/>
          </a:blip>
          <a:srcRect/>
          <a:stretch/>
        </p:blipFill>
        <p:spPr>
          <a:xfrm>
            <a:off x="828260" y="1486350"/>
            <a:ext cx="3948549" cy="2872643"/>
          </a:xfrm>
          <a:prstGeom prst="rect">
            <a:avLst/>
          </a:prstGeom>
          <a:noFill/>
          <a:ln>
            <a:noFill/>
          </a:ln>
        </p:spPr>
      </p:pic>
      <p:sp>
        <p:nvSpPr>
          <p:cNvPr id="155" name="Shape 155"/>
          <p:cNvSpPr txBox="1"/>
          <p:nvPr/>
        </p:nvSpPr>
        <p:spPr>
          <a:xfrm>
            <a:off x="44951" y="4824195"/>
            <a:ext cx="3434999" cy="278147"/>
          </a:xfrm>
          <a:prstGeom prst="rect">
            <a:avLst/>
          </a:prstGeom>
          <a:noFill/>
          <a:ln>
            <a:noFill/>
          </a:ln>
        </p:spPr>
        <p:txBody>
          <a:bodyPr wrap="square" lIns="91425" tIns="91425" rIns="91425" bIns="91425" anchor="t" anchorCtr="0">
            <a:noAutofit/>
          </a:bodyPr>
          <a:lstStyle/>
          <a:p>
            <a:pPr>
              <a:buClr>
                <a:srgbClr val="000000"/>
              </a:buClr>
              <a:buSzPct val="25000"/>
            </a:pPr>
            <a:r>
              <a:rPr lang="en-US" sz="800"/>
              <a:t>Walsh </a:t>
            </a:r>
            <a:r>
              <a:rPr lang="en-US" sz="800" i="1"/>
              <a:t>et al</a:t>
            </a:r>
            <a:r>
              <a:rPr lang="en-US" sz="800"/>
              <a:t> Pediatrics. 2015 Nov, 136(5): e1228–e1236</a:t>
            </a:r>
            <a:r>
              <a:rPr lang="en-US" sz="1000"/>
              <a:t>.</a:t>
            </a:r>
          </a:p>
        </p:txBody>
      </p:sp>
      <p:cxnSp>
        <p:nvCxnSpPr>
          <p:cNvPr id="156" name="Shape 156"/>
          <p:cNvCxnSpPr/>
          <p:nvPr/>
        </p:nvCxnSpPr>
        <p:spPr>
          <a:xfrm>
            <a:off x="5190001" y="1562825"/>
            <a:ext cx="2699" cy="3084300"/>
          </a:xfrm>
          <a:prstGeom prst="straightConnector1">
            <a:avLst/>
          </a:prstGeom>
          <a:noFill/>
          <a:ln w="9525" cap="flat" cmpd="sng">
            <a:solidFill>
              <a:srgbClr val="CCCCCC"/>
            </a:solidFill>
            <a:prstDash val="solid"/>
            <a:round/>
            <a:headEnd type="none" w="med" len="med"/>
            <a:tailEnd type="none" w="med" len="med"/>
          </a:ln>
        </p:spPr>
      </p:cxnSp>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14</a:t>
            </a:fld>
            <a:endParaRPr lang="en-US"/>
          </a:p>
        </p:txBody>
      </p:sp>
      <p:sp>
        <p:nvSpPr>
          <p:cNvPr id="4" name="TextBox 3"/>
          <p:cNvSpPr txBox="1"/>
          <p:nvPr/>
        </p:nvSpPr>
        <p:spPr>
          <a:xfrm>
            <a:off x="5483918" y="1641674"/>
            <a:ext cx="3464442" cy="2031325"/>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Roboto"/>
                <a:ea typeface="Roboto"/>
                <a:cs typeface="Roboto"/>
                <a:sym typeface="Roboto"/>
              </a:rPr>
              <a:t>Decision trees perform a more fined-grained optimization </a:t>
            </a:r>
          </a:p>
          <a:p>
            <a:pPr marL="285750" indent="-285750">
              <a:buFont typeface="Wingdings" panose="05000000000000000000" pitchFamily="2" charset="2"/>
              <a:buChar char="§"/>
            </a:pPr>
            <a:r>
              <a:rPr lang="en-US" dirty="0">
                <a:latin typeface="Roboto"/>
                <a:ea typeface="Roboto"/>
                <a:cs typeface="Roboto"/>
                <a:sym typeface="Roboto"/>
              </a:rPr>
              <a:t>Variable transformation</a:t>
            </a:r>
          </a:p>
          <a:p>
            <a:pPr marL="285750" indent="-285750">
              <a:buFont typeface="Wingdings" panose="05000000000000000000" pitchFamily="2" charset="2"/>
              <a:buChar char="§"/>
            </a:pPr>
            <a:r>
              <a:rPr lang="en-US" dirty="0">
                <a:latin typeface="Roboto"/>
                <a:ea typeface="Roboto"/>
                <a:cs typeface="Roboto"/>
                <a:sym typeface="Roboto"/>
              </a:rPr>
              <a:t>Nonlinear relationships between parameters do not affect tree performance</a:t>
            </a:r>
          </a:p>
          <a:p>
            <a:pPr marL="285750" indent="-285750">
              <a:buFont typeface="Wingdings" panose="05000000000000000000" pitchFamily="2" charset="2"/>
              <a:buChar char="§"/>
            </a:pPr>
            <a:r>
              <a:rPr lang="en-US" dirty="0">
                <a:latin typeface="Roboto"/>
                <a:ea typeface="Roboto"/>
                <a:cs typeface="Roboto"/>
                <a:sym typeface="Roboto"/>
              </a:rPr>
              <a:t>Easy to interpret and explain to decision makers</a:t>
            </a:r>
          </a:p>
          <a:p>
            <a:pPr marL="285750" indent="-285750">
              <a:buFont typeface="Wingdings" panose="05000000000000000000" pitchFamily="2" charset="2"/>
              <a:buChar cha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98251" y="16351"/>
            <a:ext cx="8826599" cy="602700"/>
          </a:xfrm>
          <a:prstGeom prst="rect">
            <a:avLst/>
          </a:prstGeom>
          <a:noFill/>
          <a:ln>
            <a:noFill/>
          </a:ln>
        </p:spPr>
        <p:txBody>
          <a:bodyPr wrap="square" lIns="91425" tIns="91425" rIns="91425" bIns="91425" anchor="ctr" anchorCtr="0">
            <a:noAutofit/>
          </a:bodyPr>
          <a:lstStyle/>
          <a:p>
            <a:pPr>
              <a:buSzPct val="25000"/>
            </a:pPr>
            <a:r>
              <a:rPr lang="en-US"/>
              <a:t>Conclusion</a:t>
            </a:r>
          </a:p>
        </p:txBody>
      </p:sp>
      <p:sp>
        <p:nvSpPr>
          <p:cNvPr id="162" name="Shape 162"/>
          <p:cNvSpPr txBox="1">
            <a:spLocks noGrp="1"/>
          </p:cNvSpPr>
          <p:nvPr>
            <p:ph type="body" idx="4294967295"/>
          </p:nvPr>
        </p:nvSpPr>
        <p:spPr>
          <a:xfrm>
            <a:off x="400501" y="972870"/>
            <a:ext cx="8222100" cy="3376493"/>
          </a:xfrm>
          <a:prstGeom prst="rect">
            <a:avLst/>
          </a:prstGeom>
          <a:noFill/>
          <a:ln>
            <a:noFill/>
          </a:ln>
        </p:spPr>
        <p:txBody>
          <a:bodyPr wrap="square" lIns="91425" tIns="91425" rIns="91425" bIns="91425" anchor="t" anchorCtr="0">
            <a:noAutofit/>
          </a:bodyPr>
          <a:lstStyle/>
          <a:p>
            <a:pPr marL="457189" indent="-228594">
              <a:lnSpc>
                <a:spcPct val="150000"/>
              </a:lnSpc>
              <a:spcAft>
                <a:spcPts val="0"/>
              </a:spcAft>
              <a:buClr>
                <a:srgbClr val="000000"/>
              </a:buClr>
              <a:buFont typeface="Roboto"/>
              <a:buChar char="-"/>
            </a:pPr>
            <a:r>
              <a:rPr lang="en-US" sz="1300" dirty="0">
                <a:solidFill>
                  <a:srgbClr val="000000"/>
                </a:solidFill>
                <a:sym typeface="Arial"/>
              </a:rPr>
              <a:t>Influence of users on social network is quantified by building a regression tree over 10 features.</a:t>
            </a:r>
          </a:p>
          <a:p>
            <a:pPr marL="457189" indent="-228594">
              <a:lnSpc>
                <a:spcPct val="150000"/>
              </a:lnSpc>
              <a:spcAft>
                <a:spcPts val="0"/>
              </a:spcAft>
              <a:buClr>
                <a:srgbClr val="000000"/>
              </a:buClr>
              <a:buFont typeface="Roboto"/>
              <a:buChar char="-"/>
            </a:pPr>
            <a:r>
              <a:rPr lang="en-US" sz="1300" dirty="0">
                <a:solidFill>
                  <a:srgbClr val="000000"/>
                </a:solidFill>
                <a:sym typeface="Arial"/>
              </a:rPr>
              <a:t>The larger number of followers, the more influential you are.</a:t>
            </a:r>
          </a:p>
          <a:p>
            <a:pPr marL="457189" indent="-228594">
              <a:lnSpc>
                <a:spcPct val="150000"/>
              </a:lnSpc>
              <a:spcAft>
                <a:spcPts val="0"/>
              </a:spcAft>
              <a:buClr>
                <a:srgbClr val="000000"/>
              </a:buClr>
              <a:buFont typeface="Roboto"/>
              <a:buChar char="-"/>
            </a:pPr>
            <a:r>
              <a:rPr lang="en-US" sz="1300" dirty="0">
                <a:solidFill>
                  <a:srgbClr val="000000"/>
                </a:solidFill>
                <a:sym typeface="Arial"/>
              </a:rPr>
              <a:t>If you are an influential guy in the past, you’re likely to continue to have strong impact in the future.</a:t>
            </a:r>
          </a:p>
          <a:p>
            <a:pPr marL="457189" indent="-228594">
              <a:lnSpc>
                <a:spcPct val="150000"/>
              </a:lnSpc>
              <a:spcAft>
                <a:spcPts val="0"/>
              </a:spcAft>
              <a:buClr>
                <a:srgbClr val="000000"/>
              </a:buClr>
              <a:buFont typeface="Roboto"/>
              <a:buChar char="-"/>
            </a:pPr>
            <a:r>
              <a:rPr lang="en-US" sz="1300" dirty="0">
                <a:solidFill>
                  <a:srgbClr val="000000"/>
                </a:solidFill>
                <a:sym typeface="Arial"/>
              </a:rPr>
              <a:t>Regression trees do not rely on parameters</a:t>
            </a:r>
          </a:p>
          <a:p>
            <a:pPr marL="457189" indent="-228594">
              <a:lnSpc>
                <a:spcPct val="150000"/>
              </a:lnSpc>
              <a:spcAft>
                <a:spcPts val="0"/>
              </a:spcAft>
              <a:buClr>
                <a:srgbClr val="000000"/>
              </a:buClr>
              <a:buFont typeface="Roboto"/>
              <a:buChar char="-"/>
            </a:pPr>
            <a:r>
              <a:rPr lang="en-US" sz="1300" dirty="0">
                <a:solidFill>
                  <a:srgbClr val="000000"/>
                </a:solidFill>
                <a:sym typeface="Arial"/>
              </a:rPr>
              <a:t>Regression trees are easy to interpret to non-technical users</a:t>
            </a:r>
          </a:p>
        </p:txBody>
      </p:sp>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98251" y="16351"/>
            <a:ext cx="8826599" cy="602700"/>
          </a:xfrm>
          <a:prstGeom prst="rect">
            <a:avLst/>
          </a:prstGeom>
          <a:noFill/>
          <a:ln>
            <a:noFill/>
          </a:ln>
        </p:spPr>
        <p:txBody>
          <a:bodyPr wrap="square" lIns="91425" tIns="91425" rIns="91425" bIns="91425" anchor="ctr" anchorCtr="0">
            <a:noAutofit/>
          </a:bodyPr>
          <a:lstStyle/>
          <a:p>
            <a:pPr>
              <a:buSzPct val="25000"/>
            </a:pPr>
            <a:r>
              <a:rPr lang="en-US"/>
              <a:t>Questions?</a:t>
            </a:r>
          </a:p>
        </p:txBody>
      </p:sp>
      <p:pic>
        <p:nvPicPr>
          <p:cNvPr id="168" name="Shape 168"/>
          <p:cNvPicPr preferRelativeResize="0"/>
          <p:nvPr/>
        </p:nvPicPr>
        <p:blipFill rotWithShape="1">
          <a:blip r:embed="rId3">
            <a:alphaModFix/>
          </a:blip>
          <a:srcRect/>
          <a:stretch/>
        </p:blipFill>
        <p:spPr>
          <a:xfrm>
            <a:off x="2377442" y="1120637"/>
            <a:ext cx="4004807" cy="3003607"/>
          </a:xfrm>
          <a:prstGeom prst="rect">
            <a:avLst/>
          </a:prstGeom>
          <a:noFill/>
          <a:ln>
            <a:noFill/>
          </a:ln>
        </p:spPr>
      </p:pic>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98251" y="16351"/>
            <a:ext cx="8826600" cy="602700"/>
          </a:xfrm>
          <a:prstGeom prst="rect">
            <a:avLst/>
          </a:prstGeom>
          <a:noFill/>
          <a:ln>
            <a:noFill/>
          </a:ln>
        </p:spPr>
        <p:txBody>
          <a:bodyPr wrap="square" lIns="91425" tIns="91425" rIns="91425" bIns="91425" anchor="ctr" anchorCtr="0">
            <a:noAutofit/>
          </a:bodyPr>
          <a:lstStyle/>
          <a:p>
            <a:pPr>
              <a:buSzPct val="25000"/>
            </a:pPr>
            <a:r>
              <a:rPr lang="en-US"/>
              <a:t>References</a:t>
            </a:r>
          </a:p>
        </p:txBody>
      </p:sp>
      <p:sp>
        <p:nvSpPr>
          <p:cNvPr id="74" name="Shape 74"/>
          <p:cNvSpPr txBox="1">
            <a:spLocks noGrp="1"/>
          </p:cNvSpPr>
          <p:nvPr>
            <p:ph type="body" idx="4294967295"/>
          </p:nvPr>
        </p:nvSpPr>
        <p:spPr>
          <a:xfrm>
            <a:off x="400501" y="914401"/>
            <a:ext cx="8222100" cy="4031100"/>
          </a:xfrm>
          <a:prstGeom prst="rect">
            <a:avLst/>
          </a:prstGeom>
          <a:noFill/>
          <a:ln>
            <a:noFill/>
          </a:ln>
        </p:spPr>
        <p:txBody>
          <a:bodyPr wrap="square" lIns="91425" tIns="91425" rIns="91425" bIns="91425" anchor="t" anchorCtr="0">
            <a:noAutofit/>
          </a:bodyPr>
          <a:lstStyle/>
          <a:p>
            <a:pPr indent="0">
              <a:spcAft>
                <a:spcPts val="0"/>
              </a:spcAft>
              <a:buNone/>
            </a:pPr>
            <a:r>
              <a:rPr lang="en-US" sz="1600" dirty="0">
                <a:solidFill>
                  <a:schemeClr val="bg2">
                    <a:lumMod val="50000"/>
                  </a:schemeClr>
                </a:solidFill>
              </a:rPr>
              <a:t>[1] </a:t>
            </a:r>
            <a:r>
              <a:rPr lang="en-US" sz="1600" dirty="0" err="1">
                <a:solidFill>
                  <a:schemeClr val="bg2">
                    <a:lumMod val="50000"/>
                  </a:schemeClr>
                </a:solidFill>
              </a:rPr>
              <a:t>Bakshy</a:t>
            </a:r>
            <a:r>
              <a:rPr lang="en-US" sz="1600" dirty="0">
                <a:solidFill>
                  <a:schemeClr val="bg2">
                    <a:lumMod val="50000"/>
                  </a:schemeClr>
                </a:solidFill>
              </a:rPr>
              <a:t>, E., </a:t>
            </a:r>
            <a:r>
              <a:rPr lang="en-US" sz="1600" dirty="0" err="1">
                <a:solidFill>
                  <a:schemeClr val="bg2">
                    <a:lumMod val="50000"/>
                  </a:schemeClr>
                </a:solidFill>
              </a:rPr>
              <a:t>Hofman</a:t>
            </a:r>
            <a:r>
              <a:rPr lang="en-US" sz="1600" dirty="0">
                <a:solidFill>
                  <a:schemeClr val="bg2">
                    <a:lumMod val="50000"/>
                  </a:schemeClr>
                </a:solidFill>
              </a:rPr>
              <a:t>, J. M., Mason, W. A., &amp; Watts, D. J. “Everyone’s an influencer: Quantifying Influence on Twitter”. in Tenth ACM International Web Search and Data Mining, 2011, (pp. 65-74).</a:t>
            </a:r>
          </a:p>
          <a:p>
            <a:pPr indent="0">
              <a:spcAft>
                <a:spcPts val="0"/>
              </a:spcAft>
              <a:buNone/>
            </a:pPr>
            <a:r>
              <a:rPr lang="en-US" sz="1600" dirty="0">
                <a:solidFill>
                  <a:schemeClr val="bg2">
                    <a:lumMod val="50000"/>
                  </a:schemeClr>
                </a:solidFill>
              </a:rPr>
              <a:t>[2] James, G., Witten, D., Hastie, T., &amp; </a:t>
            </a:r>
            <a:r>
              <a:rPr lang="en-US" sz="1600" dirty="0" err="1">
                <a:solidFill>
                  <a:schemeClr val="bg2">
                    <a:lumMod val="50000"/>
                  </a:schemeClr>
                </a:solidFill>
              </a:rPr>
              <a:t>Tibshirani</a:t>
            </a:r>
            <a:r>
              <a:rPr lang="en-US" sz="1600" dirty="0">
                <a:solidFill>
                  <a:schemeClr val="bg2">
                    <a:lumMod val="50000"/>
                  </a:schemeClr>
                </a:solidFill>
              </a:rPr>
              <a:t>, R. “An Introduction to Statistical Learning”. New York: Springer, 2015</a:t>
            </a:r>
          </a:p>
          <a:p>
            <a:pPr indent="0">
              <a:spcAft>
                <a:spcPts val="0"/>
              </a:spcAft>
              <a:buNone/>
            </a:pPr>
            <a:r>
              <a:rPr lang="en-US" sz="1600" dirty="0">
                <a:solidFill>
                  <a:schemeClr val="bg2">
                    <a:lumMod val="50000"/>
                  </a:schemeClr>
                </a:solidFill>
              </a:rPr>
              <a:t>[3] Unknown. (2006, October 23). “Homoscedasticity”. Retrieved from Wikipedia: https://en.wikipedia.org/wiki/Homoscedasticity</a:t>
            </a:r>
          </a:p>
          <a:p>
            <a:pPr indent="0">
              <a:spcAft>
                <a:spcPts val="0"/>
              </a:spcAft>
              <a:buNone/>
            </a:pPr>
            <a:r>
              <a:rPr lang="en-US" sz="1600" dirty="0">
                <a:solidFill>
                  <a:schemeClr val="bg2">
                    <a:lumMod val="50000"/>
                  </a:schemeClr>
                </a:solidFill>
              </a:rPr>
              <a:t>[4] Lane, D. (</a:t>
            </a:r>
            <a:r>
              <a:rPr lang="en-US" sz="1600" dirty="0" err="1">
                <a:solidFill>
                  <a:schemeClr val="bg2">
                    <a:lumMod val="50000"/>
                  </a:schemeClr>
                </a:solidFill>
              </a:rPr>
              <a:t>n.d.</a:t>
            </a:r>
            <a:r>
              <a:rPr lang="en-US" sz="1600" dirty="0">
                <a:solidFill>
                  <a:schemeClr val="bg2">
                    <a:lumMod val="50000"/>
                  </a:schemeClr>
                </a:solidFill>
              </a:rPr>
              <a:t>). Retrieved from http://davidmlane.com/hyperstat/A121947.html</a:t>
            </a:r>
          </a:p>
          <a:p>
            <a:pPr indent="0">
              <a:spcAft>
                <a:spcPts val="0"/>
              </a:spcAft>
              <a:buNone/>
            </a:pPr>
            <a:r>
              <a:rPr lang="en-US" sz="1600" dirty="0">
                <a:solidFill>
                  <a:schemeClr val="bg2">
                    <a:lumMod val="50000"/>
                  </a:schemeClr>
                </a:solidFill>
              </a:rPr>
              <a:t>[5] </a:t>
            </a:r>
            <a:r>
              <a:rPr lang="en-US" sz="1600" dirty="0" err="1">
                <a:solidFill>
                  <a:schemeClr val="bg2">
                    <a:lumMod val="50000"/>
                  </a:schemeClr>
                </a:solidFill>
              </a:rPr>
              <a:t>Henrard</a:t>
            </a:r>
            <a:r>
              <a:rPr lang="en-US" sz="1600" dirty="0">
                <a:solidFill>
                  <a:schemeClr val="bg2">
                    <a:lumMod val="50000"/>
                  </a:schemeClr>
                </a:solidFill>
              </a:rPr>
              <a:t>, S., </a:t>
            </a:r>
            <a:r>
              <a:rPr lang="en-US" sz="1600" dirty="0" err="1">
                <a:solidFill>
                  <a:schemeClr val="bg2">
                    <a:lumMod val="50000"/>
                  </a:schemeClr>
                </a:solidFill>
              </a:rPr>
              <a:t>Speybroeck</a:t>
            </a:r>
            <a:r>
              <a:rPr lang="en-US" sz="1600" dirty="0">
                <a:solidFill>
                  <a:schemeClr val="bg2">
                    <a:lumMod val="50000"/>
                  </a:schemeClr>
                </a:solidFill>
              </a:rPr>
              <a:t>, N. and </a:t>
            </a:r>
            <a:r>
              <a:rPr lang="en-US" sz="1600" dirty="0" err="1">
                <a:solidFill>
                  <a:schemeClr val="bg2">
                    <a:lumMod val="50000"/>
                  </a:schemeClr>
                </a:solidFill>
              </a:rPr>
              <a:t>Hermans</a:t>
            </a:r>
            <a:r>
              <a:rPr lang="en-US" sz="1600" dirty="0">
                <a:solidFill>
                  <a:schemeClr val="bg2">
                    <a:lumMod val="50000"/>
                  </a:schemeClr>
                </a:solidFill>
              </a:rPr>
              <a:t>, C. (2015), “Classification and regression tree analysis vs. multivariable linear and logistic regression methods as statistical tools for studying </a:t>
            </a:r>
            <a:r>
              <a:rPr lang="en-US" sz="1600" dirty="0" err="1">
                <a:solidFill>
                  <a:schemeClr val="bg2">
                    <a:lumMod val="50000"/>
                  </a:schemeClr>
                </a:solidFill>
              </a:rPr>
              <a:t>haemophilia</a:t>
            </a:r>
            <a:r>
              <a:rPr lang="en-US" sz="1600" dirty="0">
                <a:solidFill>
                  <a:schemeClr val="bg2">
                    <a:lumMod val="50000"/>
                  </a:schemeClr>
                </a:solidFill>
              </a:rPr>
              <a:t>”. </a:t>
            </a:r>
            <a:r>
              <a:rPr lang="en-US" sz="1600" dirty="0" err="1">
                <a:solidFill>
                  <a:schemeClr val="bg2">
                    <a:lumMod val="50000"/>
                  </a:schemeClr>
                </a:solidFill>
              </a:rPr>
              <a:t>Haemophilia</a:t>
            </a:r>
            <a:r>
              <a:rPr lang="en-US" sz="1600" dirty="0">
                <a:solidFill>
                  <a:schemeClr val="bg2">
                    <a:lumMod val="50000"/>
                  </a:schemeClr>
                </a:solidFill>
              </a:rPr>
              <a:t>, 21: 715–722. doi:10.1111/hae.12778</a:t>
            </a:r>
          </a:p>
          <a:p>
            <a:pPr indent="0">
              <a:spcAft>
                <a:spcPts val="0"/>
              </a:spcAft>
              <a:buNone/>
            </a:pPr>
            <a:r>
              <a:rPr lang="en-US" sz="1600" dirty="0">
                <a:solidFill>
                  <a:schemeClr val="bg2">
                    <a:lumMod val="50000"/>
                  </a:schemeClr>
                </a:solidFill>
              </a:rPr>
              <a:t>[6] Introduction to Data Mining, P.-N. Tan, M. Steinbach, V. Kumar. Addison-Wesley 2005. ISBN-10: 0321321367 ISBN-13: 9780321321367</a:t>
            </a:r>
          </a:p>
        </p:txBody>
      </p:sp>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98251" y="16351"/>
            <a:ext cx="8826600" cy="602700"/>
          </a:xfrm>
          <a:prstGeom prst="rect">
            <a:avLst/>
          </a:prstGeom>
        </p:spPr>
        <p:txBody>
          <a:bodyPr wrap="square" lIns="91425" tIns="91425" rIns="91425" bIns="91425" anchor="ctr" anchorCtr="0">
            <a:noAutofit/>
          </a:bodyPr>
          <a:lstStyle/>
          <a:p>
            <a:r>
              <a:rPr lang="en-US" dirty="0"/>
              <a:t>Introduction  </a:t>
            </a:r>
          </a:p>
        </p:txBody>
      </p:sp>
      <p:sp>
        <p:nvSpPr>
          <p:cNvPr id="80" name="Shape 80"/>
          <p:cNvSpPr txBox="1"/>
          <p:nvPr/>
        </p:nvSpPr>
        <p:spPr>
          <a:xfrm>
            <a:off x="1006351" y="1202337"/>
            <a:ext cx="7010400" cy="2910000"/>
          </a:xfrm>
          <a:prstGeom prst="rect">
            <a:avLst/>
          </a:prstGeom>
          <a:noFill/>
          <a:ln>
            <a:noFill/>
          </a:ln>
        </p:spPr>
        <p:txBody>
          <a:bodyPr wrap="square" lIns="91425" tIns="91425" rIns="91425" bIns="91425" anchor="t" anchorCtr="0">
            <a:noAutofit/>
          </a:bodyPr>
          <a:lstStyle/>
          <a:p>
            <a:pPr marL="457189" indent="-228594">
              <a:buChar char="●"/>
            </a:pPr>
            <a:r>
              <a:rPr lang="en-US" b="1" dirty="0"/>
              <a:t>The importance of quantifying influence of users:</a:t>
            </a:r>
          </a:p>
          <a:p>
            <a:pPr marL="1028683" indent="-342900">
              <a:buFont typeface="Wingdings" panose="05000000000000000000" pitchFamily="2" charset="2"/>
              <a:buChar char="§"/>
            </a:pPr>
            <a:r>
              <a:rPr lang="en-US" dirty="0"/>
              <a:t>Targeting right users to promote content on social network. For example: online advertising. </a:t>
            </a:r>
          </a:p>
          <a:p>
            <a:pPr marL="1028683" indent="-342900">
              <a:buFont typeface="Wingdings" panose="05000000000000000000" pitchFamily="2" charset="2"/>
              <a:buChar char="§"/>
            </a:pPr>
            <a:r>
              <a:rPr lang="en-US" dirty="0"/>
              <a:t>In emergencies, fast spreading urgent messages on social network can save many lives (e.g., Hurricane Sandy)</a:t>
            </a:r>
          </a:p>
          <a:p>
            <a:pPr marL="457189" indent="-228594">
              <a:buChar char="●"/>
            </a:pPr>
            <a:r>
              <a:rPr lang="en-US" b="1" dirty="0"/>
              <a:t>Challenges:</a:t>
            </a:r>
          </a:p>
          <a:p>
            <a:pPr marL="971533" indent="-285750">
              <a:buFont typeface="Wingdings" panose="05000000000000000000" pitchFamily="2" charset="2"/>
              <a:buChar char="§"/>
            </a:pPr>
            <a:r>
              <a:rPr lang="en-US" dirty="0"/>
              <a:t>It is very hard to define how influential a user is. </a:t>
            </a:r>
          </a:p>
          <a:p>
            <a:pPr marL="971533" indent="-285750">
              <a:buFont typeface="Wingdings" panose="05000000000000000000" pitchFamily="2" charset="2"/>
              <a:buChar char="§"/>
            </a:pPr>
            <a:r>
              <a:rPr lang="en-US" dirty="0"/>
              <a:t>There are too many users on social network.</a:t>
            </a:r>
          </a:p>
          <a:p>
            <a:pPr marL="457189" indent="-228594">
              <a:buChar char="●"/>
            </a:pPr>
            <a:r>
              <a:rPr lang="en-US" b="1" dirty="0"/>
              <a:t>Novelty: </a:t>
            </a:r>
          </a:p>
          <a:p>
            <a:pPr marL="971533" indent="-285750">
              <a:buFont typeface="Wingdings" panose="05000000000000000000" pitchFamily="2" charset="2"/>
              <a:buChar char="§"/>
            </a:pPr>
            <a:r>
              <a:rPr lang="en-US" dirty="0"/>
              <a:t>The first attempt in finding influential users on social network</a:t>
            </a:r>
          </a:p>
          <a:p>
            <a:pPr marL="971533" indent="-285750">
              <a:buFont typeface="Wingdings" panose="05000000000000000000" pitchFamily="2" charset="2"/>
              <a:buChar char="§"/>
            </a:pPr>
            <a:r>
              <a:rPr lang="en-US" dirty="0"/>
              <a:t>Using Regression Tree to quantify influence level.</a:t>
            </a:r>
          </a:p>
          <a:p>
            <a:pPr marL="971533" indent="-285750">
              <a:buFont typeface="Wingdings" panose="05000000000000000000" pitchFamily="2" charset="2"/>
              <a:buChar char="§"/>
            </a:pPr>
            <a:r>
              <a:rPr lang="en-US" dirty="0"/>
              <a:t>Regression Tree also helps selecting important features.</a:t>
            </a:r>
          </a:p>
          <a:p>
            <a:endParaRPr dirty="0"/>
          </a:p>
        </p:txBody>
      </p:sp>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98251" y="16351"/>
            <a:ext cx="8826599" cy="602700"/>
          </a:xfrm>
          <a:prstGeom prst="rect">
            <a:avLst/>
          </a:prstGeom>
          <a:noFill/>
          <a:ln>
            <a:noFill/>
          </a:ln>
        </p:spPr>
        <p:txBody>
          <a:bodyPr wrap="square" lIns="91425" tIns="91425" rIns="91425" bIns="91425" anchor="ctr" anchorCtr="0">
            <a:noAutofit/>
          </a:bodyPr>
          <a:lstStyle/>
          <a:p>
            <a:pPr>
              <a:buSzPct val="25000"/>
            </a:pPr>
            <a:r>
              <a:rPr lang="en-US" dirty="0" smtClean="0"/>
              <a:t>Seed user and influence score. </a:t>
            </a:r>
            <a:endParaRPr lang="en-US" dirty="0"/>
          </a:p>
        </p:txBody>
      </p:sp>
      <p:pic>
        <p:nvPicPr>
          <p:cNvPr id="86" name="Shape 86" descr="fig1.jpg"/>
          <p:cNvPicPr preferRelativeResize="0"/>
          <p:nvPr/>
        </p:nvPicPr>
        <p:blipFill rotWithShape="1">
          <a:blip r:embed="rId3">
            <a:alphaModFix/>
          </a:blip>
          <a:srcRect/>
          <a:stretch/>
        </p:blipFill>
        <p:spPr>
          <a:xfrm>
            <a:off x="5662873" y="1188646"/>
            <a:ext cx="2993190" cy="2791204"/>
          </a:xfrm>
          <a:prstGeom prst="rect">
            <a:avLst/>
          </a:prstGeom>
          <a:noFill/>
          <a:ln>
            <a:noFill/>
          </a:ln>
        </p:spPr>
      </p:pic>
      <p:sp>
        <p:nvSpPr>
          <p:cNvPr id="87" name="Shape 87"/>
          <p:cNvSpPr txBox="1"/>
          <p:nvPr/>
        </p:nvSpPr>
        <p:spPr>
          <a:xfrm>
            <a:off x="5315901" y="4066025"/>
            <a:ext cx="3859500" cy="273900"/>
          </a:xfrm>
          <a:prstGeom prst="rect">
            <a:avLst/>
          </a:prstGeom>
          <a:noFill/>
          <a:ln>
            <a:noFill/>
          </a:ln>
        </p:spPr>
        <p:txBody>
          <a:bodyPr wrap="square" lIns="91425" tIns="91425" rIns="91425" bIns="91425" anchor="t" anchorCtr="0">
            <a:noAutofit/>
          </a:bodyPr>
          <a:lstStyle/>
          <a:p>
            <a:pPr algn="ctr">
              <a:buClr>
                <a:srgbClr val="000000"/>
              </a:buClr>
            </a:pPr>
            <a:r>
              <a:rPr lang="en-US" dirty="0">
                <a:latin typeface="Roboto"/>
                <a:ea typeface="Roboto"/>
                <a:cs typeface="Roboto"/>
                <a:sym typeface="Roboto"/>
              </a:rPr>
              <a:t>URL propagation on social </a:t>
            </a:r>
            <a:r>
              <a:rPr lang="en-US" dirty="0" smtClean="0">
                <a:latin typeface="Roboto"/>
                <a:ea typeface="Roboto"/>
                <a:cs typeface="Roboto"/>
                <a:sym typeface="Roboto"/>
              </a:rPr>
              <a:t>network,</a:t>
            </a:r>
          </a:p>
          <a:p>
            <a:pPr algn="ctr">
              <a:buClr>
                <a:srgbClr val="000000"/>
              </a:buClr>
            </a:pPr>
            <a:r>
              <a:rPr lang="en-US" dirty="0" smtClean="0">
                <a:latin typeface="Roboto"/>
                <a:ea typeface="Roboto"/>
                <a:cs typeface="Roboto"/>
                <a:sym typeface="Roboto"/>
              </a:rPr>
              <a:t>Cascade size = 9</a:t>
            </a:r>
          </a:p>
        </p:txBody>
      </p:sp>
      <mc:AlternateContent xmlns:mc="http://schemas.openxmlformats.org/markup-compatibility/2006" xmlns:a14="http://schemas.microsoft.com/office/drawing/2010/main">
        <mc:Choice Requires="a14">
          <p:sp>
            <p:nvSpPr>
              <p:cNvPr id="88" name="Shape 88"/>
              <p:cNvSpPr txBox="1"/>
              <p:nvPr/>
            </p:nvSpPr>
            <p:spPr>
              <a:xfrm>
                <a:off x="342046" y="901452"/>
                <a:ext cx="4890053" cy="3794171"/>
              </a:xfrm>
              <a:prstGeom prst="rect">
                <a:avLst/>
              </a:prstGeom>
              <a:noFill/>
              <a:ln>
                <a:noFill/>
              </a:ln>
            </p:spPr>
            <p:txBody>
              <a:bodyPr wrap="square" lIns="91425" tIns="91425" rIns="91425" bIns="91425" anchor="t" anchorCtr="0">
                <a:noAutofit/>
              </a:bodyPr>
              <a:lstStyle/>
              <a:p>
                <a:pPr>
                  <a:buClr>
                    <a:srgbClr val="0000FF"/>
                  </a:buClr>
                  <a:buSzPct val="25000"/>
                </a:pPr>
                <a:r>
                  <a:rPr lang="en-US" b="1" dirty="0" smtClean="0">
                    <a:solidFill>
                      <a:srgbClr val="0000FF"/>
                    </a:solidFill>
                    <a:latin typeface="Roboto"/>
                    <a:ea typeface="Roboto"/>
                    <a:cs typeface="Roboto"/>
                    <a:sym typeface="Roboto"/>
                  </a:rPr>
                  <a:t>Q:</a:t>
                </a:r>
                <a:r>
                  <a:rPr lang="en-US" dirty="0">
                    <a:solidFill>
                      <a:srgbClr val="0000FF"/>
                    </a:solidFill>
                    <a:latin typeface="Roboto"/>
                    <a:ea typeface="Roboto"/>
                    <a:cs typeface="Roboto"/>
                    <a:sym typeface="Roboto"/>
                  </a:rPr>
                  <a:t> How information is propagated on social network?</a:t>
                </a:r>
              </a:p>
              <a:p>
                <a:pPr>
                  <a:buClr>
                    <a:srgbClr val="000000"/>
                  </a:buClr>
                </a:pPr>
                <a:endParaRPr lang="en-US" dirty="0">
                  <a:latin typeface="Roboto"/>
                  <a:ea typeface="Roboto"/>
                  <a:cs typeface="Roboto"/>
                  <a:sym typeface="Roboto"/>
                </a:endParaRPr>
              </a:p>
              <a:p>
                <a:pPr>
                  <a:buClr>
                    <a:srgbClr val="000000"/>
                  </a:buClr>
                  <a:buSzPct val="25000"/>
                </a:pPr>
                <a:r>
                  <a:rPr lang="en-US" dirty="0" smtClean="0">
                    <a:latin typeface="Roboto"/>
                    <a:ea typeface="Roboto"/>
                    <a:cs typeface="Roboto"/>
                    <a:sym typeface="Roboto"/>
                  </a:rPr>
                  <a:t>Given directed graph </a:t>
                </a:r>
                <a14:m>
                  <m:oMath xmlns:m="http://schemas.openxmlformats.org/officeDocument/2006/math">
                    <m:r>
                      <a:rPr lang="en-US" i="1" dirty="0" smtClean="0">
                        <a:latin typeface="Cambria Math" panose="02040503050406030204" pitchFamily="18" charset="0"/>
                        <a:ea typeface="Roboto"/>
                        <a:cs typeface="Roboto"/>
                        <a:sym typeface="Roboto"/>
                      </a:rPr>
                      <m:t>𝐺</m:t>
                    </m:r>
                    <m:r>
                      <a:rPr lang="en-US" i="1" dirty="0" smtClean="0">
                        <a:latin typeface="Cambria Math" panose="02040503050406030204" pitchFamily="18" charset="0"/>
                        <a:ea typeface="Roboto"/>
                        <a:cs typeface="Roboto"/>
                        <a:sym typeface="Roboto"/>
                      </a:rPr>
                      <m:t>(</m:t>
                    </m:r>
                    <m:r>
                      <a:rPr lang="en-US" i="1" dirty="0" smtClean="0">
                        <a:latin typeface="Cambria Math" panose="02040503050406030204" pitchFamily="18" charset="0"/>
                        <a:ea typeface="Roboto"/>
                        <a:cs typeface="Roboto"/>
                        <a:sym typeface="Roboto"/>
                      </a:rPr>
                      <m:t>𝑉</m:t>
                    </m:r>
                    <m:r>
                      <a:rPr lang="en-US" i="1" dirty="0" smtClean="0">
                        <a:latin typeface="Cambria Math" panose="02040503050406030204" pitchFamily="18" charset="0"/>
                        <a:ea typeface="Roboto"/>
                        <a:cs typeface="Roboto"/>
                        <a:sym typeface="Roboto"/>
                      </a:rPr>
                      <m:t>, </m:t>
                    </m:r>
                    <m:r>
                      <a:rPr lang="en-US" i="1" dirty="0" smtClean="0">
                        <a:latin typeface="Cambria Math" panose="02040503050406030204" pitchFamily="18" charset="0"/>
                        <a:ea typeface="Roboto"/>
                        <a:cs typeface="Roboto"/>
                        <a:sym typeface="Roboto"/>
                      </a:rPr>
                      <m:t>𝐸</m:t>
                    </m:r>
                    <m:r>
                      <a:rPr lang="en-US" i="1" dirty="0" smtClean="0">
                        <a:latin typeface="Cambria Math" panose="02040503050406030204" pitchFamily="18" charset="0"/>
                        <a:ea typeface="Roboto"/>
                        <a:cs typeface="Roboto"/>
                        <a:sym typeface="Roboto"/>
                      </a:rPr>
                      <m:t>)</m:t>
                    </m:r>
                  </m:oMath>
                </a14:m>
                <a:r>
                  <a:rPr lang="en-US" dirty="0" smtClean="0">
                    <a:latin typeface="Roboto"/>
                    <a:ea typeface="Roboto"/>
                    <a:cs typeface="Roboto"/>
                    <a:sym typeface="Roboto"/>
                  </a:rPr>
                  <a:t> where </a:t>
                </a:r>
                <a14:m>
                  <m:oMath xmlns:m="http://schemas.openxmlformats.org/officeDocument/2006/math">
                    <m:r>
                      <a:rPr lang="en-US" i="1" dirty="0" smtClean="0">
                        <a:latin typeface="Cambria Math" panose="02040503050406030204" pitchFamily="18" charset="0"/>
                        <a:ea typeface="Roboto"/>
                        <a:cs typeface="Roboto"/>
                        <a:sym typeface="Roboto"/>
                      </a:rPr>
                      <m:t>𝑉</m:t>
                    </m:r>
                  </m:oMath>
                </a14:m>
                <a:r>
                  <a:rPr lang="en-US" dirty="0" smtClean="0">
                    <a:latin typeface="Roboto"/>
                    <a:ea typeface="Roboto"/>
                    <a:cs typeface="Roboto"/>
                    <a:sym typeface="Roboto"/>
                  </a:rPr>
                  <a:t> is the set of user, </a:t>
                </a:r>
                <a14:m>
                  <m:oMath xmlns:m="http://schemas.openxmlformats.org/officeDocument/2006/math">
                    <m:d>
                      <m:dPr>
                        <m:ctrlPr>
                          <a:rPr lang="en-US" i="1" dirty="0" smtClean="0">
                            <a:latin typeface="Cambria Math" panose="02040503050406030204" pitchFamily="18" charset="0"/>
                            <a:ea typeface="Roboto"/>
                            <a:cs typeface="Roboto"/>
                            <a:sym typeface="Roboto"/>
                          </a:rPr>
                        </m:ctrlPr>
                      </m:dPr>
                      <m:e>
                        <m:r>
                          <a:rPr lang="en-US" i="1" dirty="0" err="1" smtClean="0">
                            <a:latin typeface="Cambria Math" panose="02040503050406030204" pitchFamily="18" charset="0"/>
                            <a:ea typeface="Roboto"/>
                            <a:cs typeface="Roboto"/>
                            <a:sym typeface="Roboto"/>
                          </a:rPr>
                          <m:t>𝑢</m:t>
                        </m:r>
                        <m:r>
                          <a:rPr lang="en-US" i="1" dirty="0" err="1" smtClean="0">
                            <a:latin typeface="Cambria Math" panose="02040503050406030204" pitchFamily="18" charset="0"/>
                            <a:ea typeface="Roboto"/>
                            <a:cs typeface="Roboto"/>
                            <a:sym typeface="Roboto"/>
                          </a:rPr>
                          <m:t>,</m:t>
                        </m:r>
                        <m:r>
                          <a:rPr lang="en-US" i="1" dirty="0" err="1" smtClean="0">
                            <a:latin typeface="Cambria Math" panose="02040503050406030204" pitchFamily="18" charset="0"/>
                            <a:ea typeface="Roboto"/>
                            <a:cs typeface="Roboto"/>
                            <a:sym typeface="Roboto"/>
                          </a:rPr>
                          <m:t>𝑣</m:t>
                        </m:r>
                      </m:e>
                    </m:d>
                    <m:r>
                      <a:rPr lang="en-US" b="0" i="1" dirty="0" smtClean="0">
                        <a:latin typeface="Cambria Math" panose="02040503050406030204" pitchFamily="18" charset="0"/>
                        <a:ea typeface="Roboto"/>
                        <a:cs typeface="Roboto"/>
                        <a:sym typeface="Roboto"/>
                      </a:rPr>
                      <m:t>∈</m:t>
                    </m:r>
                    <m:r>
                      <a:rPr lang="en-US" b="0" i="1" dirty="0" smtClean="0">
                        <a:latin typeface="Cambria Math" panose="02040503050406030204" pitchFamily="18" charset="0"/>
                        <a:ea typeface="Roboto"/>
                        <a:cs typeface="Roboto"/>
                        <a:sym typeface="Roboto"/>
                      </a:rPr>
                      <m:t>𝐸</m:t>
                    </m:r>
                    <m:r>
                      <a:rPr lang="en-US" b="0" i="1" dirty="0" smtClean="0">
                        <a:latin typeface="Cambria Math" panose="02040503050406030204" pitchFamily="18" charset="0"/>
                        <a:ea typeface="Roboto"/>
                        <a:cs typeface="Roboto"/>
                        <a:sym typeface="Roboto"/>
                      </a:rPr>
                      <m:t>  </m:t>
                    </m:r>
                  </m:oMath>
                </a14:m>
                <a:r>
                  <a:rPr lang="en-US" dirty="0" smtClean="0">
                    <a:latin typeface="Roboto"/>
                    <a:ea typeface="Roboto"/>
                    <a:cs typeface="Roboto"/>
                    <a:sym typeface="Roboto"/>
                  </a:rPr>
                  <a:t>if </a:t>
                </a:r>
                <a14:m>
                  <m:oMath xmlns:m="http://schemas.openxmlformats.org/officeDocument/2006/math">
                    <m:r>
                      <a:rPr lang="en-US" i="1" dirty="0">
                        <a:latin typeface="Cambria Math" panose="02040503050406030204" pitchFamily="18" charset="0"/>
                        <a:ea typeface="Roboto"/>
                        <a:cs typeface="Roboto"/>
                        <a:sym typeface="Roboto"/>
                      </a:rPr>
                      <m:t>𝑢</m:t>
                    </m:r>
                  </m:oMath>
                </a14:m>
                <a:r>
                  <a:rPr lang="en-US" dirty="0" smtClean="0">
                    <a:latin typeface="Roboto"/>
                    <a:ea typeface="Roboto"/>
                    <a:cs typeface="Roboto"/>
                    <a:sym typeface="Roboto"/>
                  </a:rPr>
                  <a:t> follows </a:t>
                </a:r>
                <a14:m>
                  <m:oMath xmlns:m="http://schemas.openxmlformats.org/officeDocument/2006/math">
                    <m:r>
                      <a:rPr lang="en-US" i="1" dirty="0">
                        <a:latin typeface="Cambria Math" panose="02040503050406030204" pitchFamily="18" charset="0"/>
                        <a:ea typeface="Roboto"/>
                        <a:cs typeface="Roboto"/>
                        <a:sym typeface="Roboto"/>
                      </a:rPr>
                      <m:t>𝑣</m:t>
                    </m:r>
                  </m:oMath>
                </a14:m>
                <a:r>
                  <a:rPr lang="en-US" dirty="0" smtClean="0">
                    <a:latin typeface="Roboto"/>
                    <a:ea typeface="Roboto"/>
                    <a:cs typeface="Roboto"/>
                    <a:sym typeface="Roboto"/>
                  </a:rPr>
                  <a:t>.</a:t>
                </a:r>
              </a:p>
              <a:p>
                <a:pPr>
                  <a:buClr>
                    <a:srgbClr val="000000"/>
                  </a:buClr>
                  <a:buSzPct val="25000"/>
                </a:pPr>
                <a:endParaRPr lang="en-US" dirty="0">
                  <a:latin typeface="Roboto"/>
                  <a:ea typeface="Roboto"/>
                  <a:cs typeface="Roboto"/>
                  <a:sym typeface="Roboto"/>
                </a:endParaRPr>
              </a:p>
              <a:p>
                <a:pPr>
                  <a:buClr>
                    <a:srgbClr val="000000"/>
                  </a:buClr>
                  <a:buSzPct val="25000"/>
                </a:pPr>
                <a:r>
                  <a:rPr lang="en-US" b="1" u="sng" dirty="0">
                    <a:latin typeface="Roboto"/>
                    <a:ea typeface="Roboto"/>
                    <a:cs typeface="Roboto"/>
                    <a:sym typeface="Roboto"/>
                  </a:rPr>
                  <a:t>At t0:</a:t>
                </a:r>
                <a:r>
                  <a:rPr lang="en-US" dirty="0">
                    <a:latin typeface="Roboto"/>
                    <a:ea typeface="Roboto"/>
                    <a:cs typeface="Roboto"/>
                    <a:sym typeface="Roboto"/>
                  </a:rPr>
                  <a:t> </a:t>
                </a:r>
                <a:r>
                  <a:rPr lang="en-US" dirty="0" smtClean="0">
                    <a:latin typeface="Roboto"/>
                    <a:ea typeface="Roboto"/>
                    <a:cs typeface="Roboto"/>
                    <a:sym typeface="Roboto"/>
                  </a:rPr>
                  <a:t>Seed user posted </a:t>
                </a:r>
                <a:r>
                  <a:rPr lang="en-US" dirty="0">
                    <a:latin typeface="Roboto"/>
                    <a:ea typeface="Roboto"/>
                    <a:cs typeface="Roboto"/>
                    <a:sym typeface="Roboto"/>
                  </a:rPr>
                  <a:t>a </a:t>
                </a:r>
                <a:r>
                  <a:rPr lang="en-US" b="1" dirty="0">
                    <a:latin typeface="Roboto"/>
                    <a:ea typeface="Roboto"/>
                    <a:cs typeface="Roboto"/>
                    <a:sym typeface="Roboto"/>
                  </a:rPr>
                  <a:t>bit.ly</a:t>
                </a:r>
                <a:r>
                  <a:rPr lang="en-US" dirty="0">
                    <a:latin typeface="Roboto"/>
                    <a:ea typeface="Roboto"/>
                    <a:cs typeface="Roboto"/>
                    <a:sym typeface="Roboto"/>
                  </a:rPr>
                  <a:t> URL. </a:t>
                </a:r>
              </a:p>
              <a:p>
                <a:pPr>
                  <a:buClr>
                    <a:srgbClr val="000000"/>
                  </a:buClr>
                  <a:buSzPct val="25000"/>
                </a:pPr>
                <a:r>
                  <a:rPr lang="en-US" b="1" u="sng" dirty="0">
                    <a:latin typeface="Roboto"/>
                    <a:ea typeface="Roboto"/>
                    <a:cs typeface="Roboto"/>
                    <a:sym typeface="Roboto"/>
                  </a:rPr>
                  <a:t>At t1:</a:t>
                </a:r>
                <a:r>
                  <a:rPr lang="en-US" dirty="0">
                    <a:latin typeface="Roboto"/>
                    <a:ea typeface="Roboto"/>
                    <a:cs typeface="Roboto"/>
                    <a:sym typeface="Roboto"/>
                  </a:rPr>
                  <a:t> 4 more users </a:t>
                </a:r>
                <a:r>
                  <a:rPr lang="en-US" dirty="0" err="1">
                    <a:latin typeface="Roboto"/>
                    <a:ea typeface="Roboto"/>
                    <a:cs typeface="Roboto"/>
                    <a:sym typeface="Roboto"/>
                  </a:rPr>
                  <a:t>spreaded</a:t>
                </a:r>
                <a:r>
                  <a:rPr lang="en-US" dirty="0">
                    <a:latin typeface="Roboto"/>
                    <a:ea typeface="Roboto"/>
                    <a:cs typeface="Roboto"/>
                    <a:sym typeface="Roboto"/>
                  </a:rPr>
                  <a:t> it</a:t>
                </a:r>
              </a:p>
              <a:p>
                <a:pPr>
                  <a:buClr>
                    <a:srgbClr val="000000"/>
                  </a:buClr>
                  <a:buSzPct val="25000"/>
                </a:pPr>
                <a:r>
                  <a:rPr lang="en-US" b="1" u="sng" dirty="0">
                    <a:latin typeface="Roboto"/>
                    <a:ea typeface="Roboto"/>
                    <a:cs typeface="Roboto"/>
                    <a:sym typeface="Roboto"/>
                  </a:rPr>
                  <a:t>At t2:</a:t>
                </a:r>
                <a:r>
                  <a:rPr lang="en-US" b="1" dirty="0">
                    <a:latin typeface="Roboto"/>
                    <a:ea typeface="Roboto"/>
                    <a:cs typeface="Roboto"/>
                    <a:sym typeface="Roboto"/>
                  </a:rPr>
                  <a:t> </a:t>
                </a:r>
                <a:r>
                  <a:rPr lang="en-US" dirty="0">
                    <a:latin typeface="Roboto"/>
                    <a:ea typeface="Roboto"/>
                    <a:cs typeface="Roboto"/>
                    <a:sym typeface="Roboto"/>
                  </a:rPr>
                  <a:t>2 more users and so on</a:t>
                </a:r>
              </a:p>
              <a:p>
                <a:pPr>
                  <a:buClr>
                    <a:srgbClr val="000000"/>
                  </a:buClr>
                </a:pPr>
                <a:endParaRPr lang="en-US" dirty="0" smtClean="0">
                  <a:latin typeface="Roboto"/>
                  <a:ea typeface="Roboto"/>
                  <a:cs typeface="Roboto"/>
                  <a:sym typeface="Roboto"/>
                </a:endParaRPr>
              </a:p>
              <a:p>
                <a:pPr>
                  <a:buClr>
                    <a:srgbClr val="000000"/>
                  </a:buClr>
                </a:pPr>
                <a:r>
                  <a:rPr lang="en-US" b="1" u="sng" dirty="0" smtClean="0">
                    <a:latin typeface="Roboto"/>
                    <a:ea typeface="Roboto"/>
                    <a:cs typeface="Roboto"/>
                    <a:sym typeface="Roboto"/>
                  </a:rPr>
                  <a:t>Terminologies: </a:t>
                </a:r>
                <a:endParaRPr lang="en-US" b="1" u="sng" dirty="0">
                  <a:latin typeface="Roboto"/>
                  <a:ea typeface="Roboto"/>
                  <a:cs typeface="Roboto"/>
                  <a:sym typeface="Roboto"/>
                </a:endParaRPr>
              </a:p>
              <a:p>
                <a:pPr marL="285750" indent="-285750">
                  <a:buClr>
                    <a:srgbClr val="000000"/>
                  </a:buClr>
                  <a:buFont typeface="Arial" panose="020B0604020202020204" pitchFamily="34" charset="0"/>
                  <a:buChar char="•"/>
                </a:pPr>
                <a:r>
                  <a:rPr lang="en-US" b="1" dirty="0" smtClean="0">
                    <a:solidFill>
                      <a:srgbClr val="FF0000"/>
                    </a:solidFill>
                    <a:latin typeface="Roboto"/>
                    <a:ea typeface="Roboto"/>
                    <a:cs typeface="Roboto"/>
                    <a:sym typeface="Roboto"/>
                  </a:rPr>
                  <a:t>Seed user </a:t>
                </a:r>
                <a:r>
                  <a:rPr lang="en-US" dirty="0" smtClean="0">
                    <a:latin typeface="Roboto"/>
                    <a:ea typeface="Roboto"/>
                    <a:cs typeface="Roboto"/>
                    <a:sym typeface="Roboto"/>
                  </a:rPr>
                  <a:t>is the first user that posted a specific URL in dataset. </a:t>
                </a:r>
              </a:p>
              <a:p>
                <a:pPr marL="285750" indent="-285750">
                  <a:buClr>
                    <a:srgbClr val="000000"/>
                  </a:buClr>
                  <a:buFont typeface="Arial" panose="020B0604020202020204" pitchFamily="34" charset="0"/>
                  <a:buChar char="•"/>
                </a:pPr>
                <a:r>
                  <a:rPr lang="en-US" i="1" dirty="0" smtClean="0">
                    <a:solidFill>
                      <a:srgbClr val="00B050"/>
                    </a:solidFill>
                    <a:latin typeface="Roboto"/>
                    <a:ea typeface="Roboto"/>
                    <a:cs typeface="Roboto"/>
                    <a:sym typeface="Roboto"/>
                  </a:rPr>
                  <a:t>Influence value of this seed user</a:t>
                </a:r>
                <a:r>
                  <a:rPr lang="en-US" dirty="0" smtClean="0">
                    <a:solidFill>
                      <a:srgbClr val="00B050"/>
                    </a:solidFill>
                    <a:latin typeface="Roboto"/>
                    <a:ea typeface="Roboto"/>
                    <a:cs typeface="Roboto"/>
                    <a:sym typeface="Roboto"/>
                  </a:rPr>
                  <a:t> </a:t>
                </a:r>
                <a:r>
                  <a:rPr lang="en-US" dirty="0" smtClean="0">
                    <a:latin typeface="Roboto"/>
                    <a:ea typeface="Roboto"/>
                    <a:cs typeface="Roboto"/>
                    <a:sym typeface="Roboto"/>
                  </a:rPr>
                  <a:t>is logarithm of the number of users (cascade size) who reposted his bit.ly URLs:  </a:t>
                </a:r>
                <a14:m>
                  <m:oMath xmlns:m="http://schemas.openxmlformats.org/officeDocument/2006/math">
                    <m:func>
                      <m:funcPr>
                        <m:ctrlPr>
                          <a:rPr lang="en-US" i="1">
                            <a:latin typeface="Cambria Math" panose="02040503050406030204" pitchFamily="18" charset="0"/>
                            <a:ea typeface="Roboto"/>
                            <a:cs typeface="Roboto"/>
                            <a:sym typeface="Roboto"/>
                          </a:rPr>
                        </m:ctrlPr>
                      </m:funcPr>
                      <m:fName>
                        <m:sSub>
                          <m:sSubPr>
                            <m:ctrlPr>
                              <a:rPr lang="en-US" i="1">
                                <a:latin typeface="Cambria Math" panose="02040503050406030204" pitchFamily="18" charset="0"/>
                                <a:ea typeface="Roboto"/>
                                <a:cs typeface="Roboto"/>
                                <a:sym typeface="Roboto"/>
                              </a:rPr>
                            </m:ctrlPr>
                          </m:sSubPr>
                          <m:e>
                            <m:r>
                              <m:rPr>
                                <m:sty m:val="p"/>
                              </m:rPr>
                              <a:rPr lang="en-US">
                                <a:latin typeface="Cambria Math" panose="02040503050406030204" pitchFamily="18" charset="0"/>
                                <a:ea typeface="Roboto"/>
                                <a:cs typeface="Roboto"/>
                                <a:sym typeface="Roboto"/>
                              </a:rPr>
                              <m:t>log</m:t>
                            </m:r>
                          </m:e>
                          <m:sub>
                            <m:r>
                              <a:rPr lang="en-US" i="1">
                                <a:latin typeface="Cambria Math" panose="02040503050406030204" pitchFamily="18" charset="0"/>
                                <a:ea typeface="Roboto"/>
                                <a:cs typeface="Roboto"/>
                                <a:sym typeface="Roboto"/>
                              </a:rPr>
                              <m:t>10</m:t>
                            </m:r>
                          </m:sub>
                        </m:sSub>
                      </m:fName>
                      <m:e>
                        <m:r>
                          <a:rPr lang="en-US" i="1">
                            <a:latin typeface="Cambria Math" panose="02040503050406030204" pitchFamily="18" charset="0"/>
                            <a:ea typeface="Roboto"/>
                            <a:cs typeface="Roboto"/>
                            <a:sym typeface="Roboto"/>
                          </a:rPr>
                          <m:t>9</m:t>
                        </m:r>
                      </m:e>
                    </m:func>
                    <m:r>
                      <a:rPr lang="en-US" i="1">
                        <a:latin typeface="Cambria Math" panose="02040503050406030204" pitchFamily="18" charset="0"/>
                        <a:ea typeface="Roboto"/>
                        <a:cs typeface="Roboto"/>
                        <a:sym typeface="Roboto"/>
                      </a:rPr>
                      <m:t>∼0.95</m:t>
                    </m:r>
                  </m:oMath>
                </a14:m>
                <a:endParaRPr lang="en-US" dirty="0" smtClean="0">
                  <a:latin typeface="Roboto"/>
                  <a:ea typeface="Roboto"/>
                  <a:cs typeface="Roboto"/>
                  <a:sym typeface="Roboto"/>
                </a:endParaRPr>
              </a:p>
              <a:p>
                <a:pPr marL="285750" indent="-285750">
                  <a:buClr>
                    <a:srgbClr val="000000"/>
                  </a:buClr>
                  <a:buFont typeface="Arial" panose="020B0604020202020204" pitchFamily="34" charset="0"/>
                  <a:buChar char="•"/>
                </a:pPr>
                <a:r>
                  <a:rPr lang="en-US" dirty="0">
                    <a:latin typeface="Roboto"/>
                    <a:ea typeface="Roboto"/>
                    <a:cs typeface="Roboto"/>
                  </a:rPr>
                  <a:t>Seed user </a:t>
                </a:r>
                <a14:m>
                  <m:oMath xmlns:m="http://schemas.openxmlformats.org/officeDocument/2006/math">
                    <m:sSub>
                      <m:sSubPr>
                        <m:ctrlPr>
                          <a:rPr lang="en-US" i="1" dirty="0">
                            <a:latin typeface="Cambria Math" panose="02040503050406030204" pitchFamily="18" charset="0"/>
                            <a:ea typeface="Roboto"/>
                            <a:cs typeface="Roboto"/>
                          </a:rPr>
                        </m:ctrlPr>
                      </m:sSubPr>
                      <m:e>
                        <m:r>
                          <a:rPr lang="en-US" dirty="0">
                            <a:latin typeface="Cambria Math" panose="02040503050406030204" pitchFamily="18" charset="0"/>
                            <a:ea typeface="Roboto"/>
                            <a:cs typeface="Roboto"/>
                          </a:rPr>
                          <m:t>𝑢</m:t>
                        </m:r>
                      </m:e>
                      <m:sub>
                        <m:r>
                          <a:rPr lang="en-US" dirty="0">
                            <a:latin typeface="Cambria Math" panose="02040503050406030204" pitchFamily="18" charset="0"/>
                            <a:ea typeface="Roboto"/>
                            <a:cs typeface="Roboto"/>
                          </a:rPr>
                          <m:t>0</m:t>
                        </m:r>
                      </m:sub>
                    </m:sSub>
                  </m:oMath>
                </a14:m>
                <a:r>
                  <a:rPr lang="en-US" dirty="0">
                    <a:latin typeface="Roboto"/>
                    <a:ea typeface="Roboto"/>
                    <a:cs typeface="Roboto"/>
                  </a:rPr>
                  <a:t> may post many bit.ly URLs, so </a:t>
                </a:r>
                <a:r>
                  <a:rPr lang="en-US" dirty="0" smtClean="0">
                    <a:latin typeface="Roboto"/>
                    <a:ea typeface="Roboto"/>
                    <a:cs typeface="Roboto"/>
                  </a:rPr>
                  <a:t>his influence is logarithm </a:t>
                </a:r>
                <a:r>
                  <a:rPr lang="en-US" dirty="0">
                    <a:latin typeface="Roboto"/>
                    <a:ea typeface="Roboto"/>
                    <a:cs typeface="Roboto"/>
                  </a:rPr>
                  <a:t>of average cascade size.</a:t>
                </a:r>
              </a:p>
              <a:p>
                <a:pPr>
                  <a:buClr>
                    <a:srgbClr val="000000"/>
                  </a:buClr>
                </a:pPr>
                <a:endParaRPr lang="en-US" dirty="0"/>
              </a:p>
              <a:p>
                <a:pPr>
                  <a:buClr>
                    <a:srgbClr val="000000"/>
                  </a:buClr>
                </a:pPr>
                <a:endParaRPr lang="en-US" dirty="0">
                  <a:latin typeface="Roboto"/>
                  <a:ea typeface="Roboto"/>
                  <a:cs typeface="Roboto"/>
                  <a:sym typeface="Roboto"/>
                </a:endParaRPr>
              </a:p>
              <a:p>
                <a:pPr>
                  <a:buClr>
                    <a:srgbClr val="000000"/>
                  </a:buClr>
                </a:pPr>
                <a:endParaRPr lang="en-US" dirty="0">
                  <a:latin typeface="Roboto"/>
                  <a:ea typeface="Roboto"/>
                  <a:cs typeface="Roboto"/>
                  <a:sym typeface="Roboto"/>
                </a:endParaRPr>
              </a:p>
              <a:p>
                <a:pPr>
                  <a:buClr>
                    <a:srgbClr val="000000"/>
                  </a:buClr>
                </a:pPr>
                <a:endParaRPr dirty="0">
                  <a:latin typeface="Roboto"/>
                  <a:ea typeface="Roboto"/>
                  <a:cs typeface="Roboto"/>
                  <a:sym typeface="Roboto"/>
                </a:endParaRPr>
              </a:p>
            </p:txBody>
          </p:sp>
        </mc:Choice>
        <mc:Fallback xmlns="">
          <p:sp>
            <p:nvSpPr>
              <p:cNvPr id="88" name="Shape 88"/>
              <p:cNvSpPr txBox="1">
                <a:spLocks noRot="1" noChangeAspect="1" noMove="1" noResize="1" noEditPoints="1" noAdjustHandles="1" noChangeArrowheads="1" noChangeShapeType="1" noTextEdit="1"/>
              </p:cNvSpPr>
              <p:nvPr/>
            </p:nvSpPr>
            <p:spPr>
              <a:xfrm>
                <a:off x="342046" y="901452"/>
                <a:ext cx="4890053" cy="3794171"/>
              </a:xfrm>
              <a:prstGeom prst="rect">
                <a:avLst/>
              </a:prstGeom>
              <a:blipFill>
                <a:blip r:embed="rId4"/>
                <a:stretch>
                  <a:fillRect l="-374" b="-965"/>
                </a:stretch>
              </a:blipFill>
              <a:ln>
                <a:noFill/>
              </a:ln>
            </p:spPr>
            <p:txBody>
              <a:bodyPr/>
              <a:lstStyle/>
              <a:p>
                <a:r>
                  <a:rPr lang="en-US">
                    <a:noFill/>
                  </a:rPr>
                  <a:t> </a:t>
                </a:r>
              </a:p>
            </p:txBody>
          </p:sp>
        </mc:Fallback>
      </mc:AlternateContent>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4</a:t>
            </a:fld>
            <a:endParaRPr lang="en-US"/>
          </a:p>
        </p:txBody>
      </p:sp>
      <p:cxnSp>
        <p:nvCxnSpPr>
          <p:cNvPr id="4" name="Straight Arrow Connector 3"/>
          <p:cNvCxnSpPr/>
          <p:nvPr/>
        </p:nvCxnSpPr>
        <p:spPr>
          <a:xfrm flipH="1">
            <a:off x="7275444" y="2160104"/>
            <a:ext cx="556591" cy="27167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739270" y="1914002"/>
            <a:ext cx="1000595" cy="307777"/>
          </a:xfrm>
          <a:prstGeom prst="rect">
            <a:avLst/>
          </a:prstGeom>
          <a:noFill/>
        </p:spPr>
        <p:txBody>
          <a:bodyPr wrap="none" rtlCol="0">
            <a:spAutoFit/>
          </a:bodyPr>
          <a:lstStyle/>
          <a:p>
            <a:r>
              <a:rPr lang="en-US" dirty="0" smtClean="0">
                <a:solidFill>
                  <a:srgbClr val="00B050"/>
                </a:solidFill>
              </a:rPr>
              <a:t>Seed user</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98251" y="16351"/>
            <a:ext cx="8826599" cy="602700"/>
          </a:xfrm>
          <a:prstGeom prst="rect">
            <a:avLst/>
          </a:prstGeom>
          <a:noFill/>
          <a:ln>
            <a:noFill/>
          </a:ln>
        </p:spPr>
        <p:txBody>
          <a:bodyPr wrap="square" lIns="91425" tIns="91425" rIns="91425" bIns="91425" anchor="ctr" anchorCtr="0">
            <a:noAutofit/>
          </a:bodyPr>
          <a:lstStyle/>
          <a:p>
            <a:pPr>
              <a:buSzPct val="25000"/>
            </a:pPr>
            <a:r>
              <a:rPr lang="en-US"/>
              <a:t>Features</a:t>
            </a:r>
          </a:p>
        </p:txBody>
      </p:sp>
      <p:sp>
        <p:nvSpPr>
          <p:cNvPr id="100" name="Shape 100"/>
          <p:cNvSpPr txBox="1">
            <a:spLocks noGrp="1"/>
          </p:cNvSpPr>
          <p:nvPr>
            <p:ph type="body" idx="4294967295"/>
          </p:nvPr>
        </p:nvSpPr>
        <p:spPr>
          <a:xfrm>
            <a:off x="714232" y="1032296"/>
            <a:ext cx="7594636" cy="2380138"/>
          </a:xfrm>
          <a:prstGeom prst="rect">
            <a:avLst/>
          </a:prstGeom>
          <a:noFill/>
          <a:ln>
            <a:noFill/>
          </a:ln>
        </p:spPr>
        <p:txBody>
          <a:bodyPr wrap="square" lIns="91425" tIns="91425" rIns="91425" bIns="91425" anchor="t" anchorCtr="0">
            <a:noAutofit/>
          </a:bodyPr>
          <a:lstStyle/>
          <a:p>
            <a:pPr indent="0">
              <a:lnSpc>
                <a:spcPct val="100000"/>
              </a:lnSpc>
              <a:spcAft>
                <a:spcPts val="0"/>
              </a:spcAft>
              <a:buSzPct val="25000"/>
              <a:buNone/>
            </a:pPr>
            <a:r>
              <a:rPr lang="en-US" sz="2000" dirty="0">
                <a:solidFill>
                  <a:srgbClr val="000000"/>
                </a:solidFill>
              </a:rPr>
              <a:t>For each </a:t>
            </a:r>
            <a:r>
              <a:rPr lang="en-US" sz="2000" dirty="0" smtClean="0">
                <a:solidFill>
                  <a:srgbClr val="000000"/>
                </a:solidFill>
              </a:rPr>
              <a:t>seed user </a:t>
            </a:r>
            <a:r>
              <a:rPr lang="en-US" sz="2000" b="1" dirty="0" smtClean="0">
                <a:solidFill>
                  <a:srgbClr val="0000FF"/>
                </a:solidFill>
              </a:rPr>
              <a:t>u</a:t>
            </a:r>
            <a:r>
              <a:rPr lang="en-US" sz="2000" dirty="0" smtClean="0">
                <a:solidFill>
                  <a:srgbClr val="000000"/>
                </a:solidFill>
              </a:rPr>
              <a:t>, 10 </a:t>
            </a:r>
            <a:r>
              <a:rPr lang="en-US" sz="2000" dirty="0">
                <a:solidFill>
                  <a:srgbClr val="000000"/>
                </a:solidFill>
              </a:rPr>
              <a:t>following features were extracted:</a:t>
            </a:r>
          </a:p>
          <a:p>
            <a:pPr marL="571495" indent="-342900">
              <a:lnSpc>
                <a:spcPct val="100000"/>
              </a:lnSpc>
              <a:spcAft>
                <a:spcPts val="0"/>
              </a:spcAft>
              <a:buClr>
                <a:srgbClr val="000000"/>
              </a:buClr>
              <a:buFont typeface="Wingdings" panose="05000000000000000000" pitchFamily="2" charset="2"/>
              <a:buChar char="§"/>
            </a:pPr>
            <a:r>
              <a:rPr lang="en-US" sz="2000" dirty="0" smtClean="0">
                <a:solidFill>
                  <a:srgbClr val="000000"/>
                </a:solidFill>
              </a:rPr>
              <a:t>#followers	              i.e. How many people are following </a:t>
            </a:r>
            <a:r>
              <a:rPr lang="en-US" sz="2000" b="1" dirty="0" smtClean="0">
                <a:solidFill>
                  <a:srgbClr val="0000FF"/>
                </a:solidFill>
              </a:rPr>
              <a:t>u </a:t>
            </a:r>
          </a:p>
          <a:p>
            <a:pPr marL="571495" indent="-342900">
              <a:lnSpc>
                <a:spcPct val="100000"/>
              </a:lnSpc>
              <a:spcAft>
                <a:spcPts val="0"/>
              </a:spcAft>
              <a:buClr>
                <a:srgbClr val="000000"/>
              </a:buClr>
              <a:buFont typeface="Wingdings" panose="05000000000000000000" pitchFamily="2" charset="2"/>
              <a:buChar char="§"/>
            </a:pPr>
            <a:r>
              <a:rPr lang="en-US" sz="2000" dirty="0" smtClean="0">
                <a:solidFill>
                  <a:srgbClr val="000000"/>
                </a:solidFill>
              </a:rPr>
              <a:t>#</a:t>
            </a:r>
            <a:r>
              <a:rPr lang="en-US" sz="2000" dirty="0" err="1" smtClean="0">
                <a:solidFill>
                  <a:srgbClr val="000000"/>
                </a:solidFill>
              </a:rPr>
              <a:t>followees</a:t>
            </a:r>
            <a:r>
              <a:rPr lang="en-US" sz="2000" dirty="0" smtClean="0">
                <a:solidFill>
                  <a:srgbClr val="000000"/>
                </a:solidFill>
              </a:rPr>
              <a:t>   	i.e. How many people </a:t>
            </a:r>
            <a:r>
              <a:rPr lang="en-US" sz="2000" b="1" dirty="0" smtClean="0">
                <a:solidFill>
                  <a:srgbClr val="0000FF"/>
                </a:solidFill>
              </a:rPr>
              <a:t>u </a:t>
            </a:r>
            <a:r>
              <a:rPr lang="en-US" sz="2000" dirty="0" smtClean="0">
                <a:solidFill>
                  <a:srgbClr val="000000"/>
                </a:solidFill>
              </a:rPr>
              <a:t>are</a:t>
            </a:r>
            <a:r>
              <a:rPr lang="en-US" sz="2000" b="1" dirty="0" smtClean="0">
                <a:solidFill>
                  <a:srgbClr val="0000FF"/>
                </a:solidFill>
              </a:rPr>
              <a:t> </a:t>
            </a:r>
            <a:r>
              <a:rPr lang="en-US" sz="2000" dirty="0" smtClean="0">
                <a:solidFill>
                  <a:srgbClr val="000000"/>
                </a:solidFill>
              </a:rPr>
              <a:t>following</a:t>
            </a:r>
          </a:p>
          <a:p>
            <a:pPr marL="571495" indent="-342900">
              <a:lnSpc>
                <a:spcPct val="100000"/>
              </a:lnSpc>
              <a:spcAft>
                <a:spcPts val="0"/>
              </a:spcAft>
              <a:buClr>
                <a:srgbClr val="000000"/>
              </a:buClr>
              <a:buFont typeface="Wingdings" panose="05000000000000000000" pitchFamily="2" charset="2"/>
              <a:buChar char="§"/>
            </a:pPr>
            <a:r>
              <a:rPr lang="en-US" sz="2000" dirty="0" smtClean="0">
                <a:solidFill>
                  <a:srgbClr val="000000"/>
                </a:solidFill>
              </a:rPr>
              <a:t>#</a:t>
            </a:r>
            <a:r>
              <a:rPr lang="en-US" sz="2000" dirty="0">
                <a:solidFill>
                  <a:srgbClr val="000000"/>
                </a:solidFill>
              </a:rPr>
              <a:t>tweets		</a:t>
            </a:r>
            <a:r>
              <a:rPr lang="en-US" sz="2000" dirty="0" smtClean="0">
                <a:solidFill>
                  <a:srgbClr val="000000"/>
                </a:solidFill>
              </a:rPr>
              <a:t>i.e. How many tweets </a:t>
            </a:r>
            <a:r>
              <a:rPr lang="en-US" sz="2000" b="1" dirty="0" smtClean="0">
                <a:solidFill>
                  <a:srgbClr val="0000FF"/>
                </a:solidFill>
              </a:rPr>
              <a:t>u </a:t>
            </a:r>
            <a:r>
              <a:rPr lang="en-US" sz="2000" dirty="0" smtClean="0">
                <a:solidFill>
                  <a:srgbClr val="000000"/>
                </a:solidFill>
              </a:rPr>
              <a:t>posted</a:t>
            </a:r>
          </a:p>
          <a:p>
            <a:pPr marL="571495" indent="-342900">
              <a:lnSpc>
                <a:spcPct val="100000"/>
              </a:lnSpc>
              <a:spcAft>
                <a:spcPts val="0"/>
              </a:spcAft>
              <a:buClr>
                <a:srgbClr val="000000"/>
              </a:buClr>
              <a:buFont typeface="Wingdings" panose="05000000000000000000" pitchFamily="2" charset="2"/>
              <a:buChar char="§"/>
            </a:pPr>
            <a:r>
              <a:rPr lang="en-US" sz="2000" dirty="0" smtClean="0">
                <a:solidFill>
                  <a:srgbClr val="000000"/>
                </a:solidFill>
              </a:rPr>
              <a:t>Registration date of </a:t>
            </a:r>
            <a:r>
              <a:rPr lang="en-US" sz="2000" b="1" dirty="0" smtClean="0">
                <a:solidFill>
                  <a:srgbClr val="0000FF"/>
                </a:solidFill>
              </a:rPr>
              <a:t>u</a:t>
            </a:r>
          </a:p>
          <a:p>
            <a:pPr marL="571495" indent="-342900">
              <a:lnSpc>
                <a:spcPct val="100000"/>
              </a:lnSpc>
              <a:spcAft>
                <a:spcPts val="0"/>
              </a:spcAft>
              <a:buClr>
                <a:srgbClr val="000000"/>
              </a:buClr>
              <a:buFont typeface="Wingdings" panose="05000000000000000000" pitchFamily="2" charset="2"/>
              <a:buChar char="§"/>
            </a:pPr>
            <a:r>
              <a:rPr lang="en-US" sz="2000" dirty="0" smtClean="0">
                <a:solidFill>
                  <a:srgbClr val="000000"/>
                </a:solidFill>
              </a:rPr>
              <a:t>Average</a:t>
            </a:r>
            <a:r>
              <a:rPr lang="en-US" sz="2000" dirty="0">
                <a:solidFill>
                  <a:srgbClr val="000000"/>
                </a:solidFill>
              </a:rPr>
              <a:t>, minimum, and maximum </a:t>
            </a:r>
            <a:r>
              <a:rPr lang="en-US" sz="2000" dirty="0">
                <a:solidFill>
                  <a:srgbClr val="00B050"/>
                </a:solidFill>
              </a:rPr>
              <a:t>past</a:t>
            </a:r>
            <a:r>
              <a:rPr lang="en-US" sz="2000" dirty="0" smtClean="0">
                <a:solidFill>
                  <a:srgbClr val="000000"/>
                </a:solidFill>
              </a:rPr>
              <a:t> </a:t>
            </a:r>
            <a:r>
              <a:rPr lang="en-US" sz="2000" b="1" dirty="0" smtClean="0">
                <a:solidFill>
                  <a:srgbClr val="00B050"/>
                </a:solidFill>
              </a:rPr>
              <a:t>total </a:t>
            </a:r>
            <a:r>
              <a:rPr lang="en-US" sz="2000" dirty="0">
                <a:solidFill>
                  <a:srgbClr val="00B050"/>
                </a:solidFill>
              </a:rPr>
              <a:t>influence </a:t>
            </a:r>
            <a:r>
              <a:rPr lang="en-US" sz="2000" dirty="0">
                <a:solidFill>
                  <a:srgbClr val="000000"/>
                </a:solidFill>
              </a:rPr>
              <a:t>of </a:t>
            </a:r>
            <a:r>
              <a:rPr lang="en-US" sz="2000" b="1" dirty="0" smtClean="0">
                <a:solidFill>
                  <a:srgbClr val="0000FF"/>
                </a:solidFill>
              </a:rPr>
              <a:t>u</a:t>
            </a:r>
          </a:p>
          <a:p>
            <a:pPr marL="571495" indent="-342900">
              <a:lnSpc>
                <a:spcPct val="100000"/>
              </a:lnSpc>
              <a:spcAft>
                <a:spcPts val="0"/>
              </a:spcAft>
              <a:buClr>
                <a:srgbClr val="000000"/>
              </a:buClr>
              <a:buFont typeface="Wingdings" panose="05000000000000000000" pitchFamily="2" charset="2"/>
              <a:buChar char="§"/>
            </a:pPr>
            <a:r>
              <a:rPr lang="en-US" sz="2000" dirty="0" smtClean="0">
                <a:solidFill>
                  <a:srgbClr val="000000"/>
                </a:solidFill>
              </a:rPr>
              <a:t>Average</a:t>
            </a:r>
            <a:r>
              <a:rPr lang="en-US" sz="2000" dirty="0">
                <a:solidFill>
                  <a:srgbClr val="000000"/>
                </a:solidFill>
              </a:rPr>
              <a:t>, minimum, and maximum </a:t>
            </a:r>
            <a:r>
              <a:rPr lang="en-US" sz="2000" dirty="0">
                <a:solidFill>
                  <a:srgbClr val="C00000"/>
                </a:solidFill>
              </a:rPr>
              <a:t>past</a:t>
            </a:r>
            <a:r>
              <a:rPr lang="en-US" sz="2000" dirty="0" smtClean="0">
                <a:solidFill>
                  <a:srgbClr val="000000"/>
                </a:solidFill>
              </a:rPr>
              <a:t> </a:t>
            </a:r>
            <a:r>
              <a:rPr lang="en-US" sz="2000" b="1" dirty="0" smtClean="0">
                <a:solidFill>
                  <a:srgbClr val="C00000"/>
                </a:solidFill>
              </a:rPr>
              <a:t>local </a:t>
            </a:r>
            <a:r>
              <a:rPr lang="en-US" sz="2000" dirty="0">
                <a:solidFill>
                  <a:srgbClr val="C00000"/>
                </a:solidFill>
              </a:rPr>
              <a:t>influence </a:t>
            </a:r>
            <a:r>
              <a:rPr lang="en-US" sz="2000" dirty="0">
                <a:solidFill>
                  <a:srgbClr val="000000"/>
                </a:solidFill>
              </a:rPr>
              <a:t>of </a:t>
            </a:r>
            <a:r>
              <a:rPr lang="en-US" sz="2000" b="1" dirty="0">
                <a:solidFill>
                  <a:srgbClr val="0000FF"/>
                </a:solidFill>
              </a:rPr>
              <a:t>u</a:t>
            </a:r>
          </a:p>
          <a:p>
            <a:pPr marL="914377" indent="0">
              <a:lnSpc>
                <a:spcPct val="100000"/>
              </a:lnSpc>
              <a:spcAft>
                <a:spcPts val="0"/>
              </a:spcAft>
              <a:buNone/>
            </a:pPr>
            <a:endParaRPr sz="2000" dirty="0">
              <a:solidFill>
                <a:srgbClr val="000000"/>
              </a:solidFill>
            </a:endParaRPr>
          </a:p>
        </p:txBody>
      </p:sp>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98251" y="16351"/>
            <a:ext cx="8826599" cy="602700"/>
          </a:xfrm>
          <a:prstGeom prst="rect">
            <a:avLst/>
          </a:prstGeom>
          <a:noFill/>
          <a:ln>
            <a:noFill/>
          </a:ln>
        </p:spPr>
        <p:txBody>
          <a:bodyPr wrap="square" lIns="91425" tIns="91425" rIns="91425" bIns="91425" anchor="ctr" anchorCtr="0">
            <a:noAutofit/>
          </a:bodyPr>
          <a:lstStyle/>
          <a:p>
            <a:pPr>
              <a:buSzPct val="25000"/>
            </a:pPr>
            <a:r>
              <a:rPr lang="en-US" dirty="0" smtClean="0"/>
              <a:t>Features – Local influence vs. Total Influence</a:t>
            </a:r>
            <a:endParaRPr lang="en-US" dirty="0"/>
          </a:p>
        </p:txBody>
      </p:sp>
      <mc:AlternateContent xmlns:mc="http://schemas.openxmlformats.org/markup-compatibility/2006" xmlns:a14="http://schemas.microsoft.com/office/drawing/2010/main">
        <mc:Choice Requires="a14">
          <p:sp>
            <p:nvSpPr>
              <p:cNvPr id="100" name="Shape 100"/>
              <p:cNvSpPr txBox="1">
                <a:spLocks noGrp="1"/>
              </p:cNvSpPr>
              <p:nvPr>
                <p:ph type="body" idx="4294967295"/>
              </p:nvPr>
            </p:nvSpPr>
            <p:spPr>
              <a:xfrm>
                <a:off x="98252" y="886522"/>
                <a:ext cx="5785410" cy="3937269"/>
              </a:xfrm>
              <a:prstGeom prst="rect">
                <a:avLst/>
              </a:prstGeom>
              <a:noFill/>
              <a:ln>
                <a:noFill/>
              </a:ln>
            </p:spPr>
            <p:txBody>
              <a:bodyPr wrap="square" lIns="91425" tIns="91425" rIns="91425" bIns="91425" anchor="t" anchorCtr="0">
                <a:noAutofit/>
              </a:bodyPr>
              <a:lstStyle/>
              <a:p>
                <a:pPr indent="0">
                  <a:lnSpc>
                    <a:spcPct val="100000"/>
                  </a:lnSpc>
                  <a:spcAft>
                    <a:spcPts val="0"/>
                  </a:spcAft>
                  <a:buSzPct val="25000"/>
                  <a:buNone/>
                </a:pPr>
                <a:r>
                  <a:rPr lang="en-US" sz="2000" dirty="0" smtClean="0">
                    <a:solidFill>
                      <a:srgbClr val="000000"/>
                    </a:solidFill>
                  </a:rPr>
                  <a:t>For each seed user </a:t>
                </a:r>
                <a:r>
                  <a:rPr lang="en-US" sz="2000" b="1" dirty="0">
                    <a:solidFill>
                      <a:srgbClr val="0000FF"/>
                    </a:solidFill>
                  </a:rPr>
                  <a:t>u</a:t>
                </a:r>
                <a:r>
                  <a:rPr lang="en-US" sz="2000" dirty="0">
                    <a:solidFill>
                      <a:srgbClr val="000000"/>
                    </a:solidFill>
                  </a:rPr>
                  <a:t> in the training </a:t>
                </a:r>
                <a:r>
                  <a:rPr lang="en-US" sz="2000" dirty="0" smtClean="0">
                    <a:solidFill>
                      <a:srgbClr val="000000"/>
                    </a:solidFill>
                  </a:rPr>
                  <a:t>set, 10 </a:t>
                </a:r>
                <a:r>
                  <a:rPr lang="en-US" sz="2000" dirty="0">
                    <a:solidFill>
                      <a:srgbClr val="000000"/>
                    </a:solidFill>
                  </a:rPr>
                  <a:t>following features were extracted:</a:t>
                </a:r>
              </a:p>
              <a:p>
                <a:pPr marL="571495" indent="-342900">
                  <a:lnSpc>
                    <a:spcPct val="100000"/>
                  </a:lnSpc>
                  <a:spcAft>
                    <a:spcPts val="0"/>
                  </a:spcAft>
                  <a:buClr>
                    <a:srgbClr val="000000"/>
                  </a:buClr>
                  <a:buFont typeface="Wingdings" panose="05000000000000000000" pitchFamily="2" charset="2"/>
                  <a:buChar char="§"/>
                </a:pPr>
                <a:r>
                  <a:rPr lang="en-US" sz="2000" b="1" dirty="0" smtClean="0">
                    <a:solidFill>
                      <a:srgbClr val="00B050"/>
                    </a:solidFill>
                  </a:rPr>
                  <a:t>total </a:t>
                </a:r>
                <a:r>
                  <a:rPr lang="en-US" sz="2000" dirty="0" smtClean="0">
                    <a:solidFill>
                      <a:srgbClr val="00B050"/>
                    </a:solidFill>
                  </a:rPr>
                  <a:t>influence: </a:t>
                </a:r>
                <a:r>
                  <a:rPr lang="en-US" sz="2000" dirty="0">
                    <a:solidFill>
                      <a:schemeClr val="bg2">
                        <a:lumMod val="50000"/>
                      </a:schemeClr>
                    </a:solidFill>
                  </a:rPr>
                  <a:t>Total number of users who reposted u’s bit.ly URL. </a:t>
                </a:r>
                <a:endParaRPr lang="en-US" sz="2000" b="1" dirty="0" smtClean="0">
                  <a:solidFill>
                    <a:srgbClr val="0000FF"/>
                  </a:solidFill>
                </a:endParaRPr>
              </a:p>
              <a:p>
                <a:pPr marL="571495" indent="-342900">
                  <a:lnSpc>
                    <a:spcPct val="100000"/>
                  </a:lnSpc>
                  <a:spcAft>
                    <a:spcPts val="0"/>
                  </a:spcAft>
                  <a:buClr>
                    <a:srgbClr val="000000"/>
                  </a:buClr>
                  <a:buFont typeface="Wingdings" panose="05000000000000000000" pitchFamily="2" charset="2"/>
                  <a:buChar char="§"/>
                </a:pPr>
                <a:r>
                  <a:rPr lang="en-US" sz="2000" b="1" dirty="0" smtClean="0">
                    <a:solidFill>
                      <a:srgbClr val="C00000"/>
                    </a:solidFill>
                  </a:rPr>
                  <a:t>local </a:t>
                </a:r>
                <a:r>
                  <a:rPr lang="en-US" sz="2000" dirty="0" smtClean="0">
                    <a:solidFill>
                      <a:srgbClr val="C00000"/>
                    </a:solidFill>
                  </a:rPr>
                  <a:t>influence: </a:t>
                </a:r>
                <a:r>
                  <a:rPr lang="en-US" sz="2000" dirty="0">
                    <a:solidFill>
                      <a:schemeClr val="bg2">
                        <a:lumMod val="50000"/>
                      </a:schemeClr>
                    </a:solidFill>
                  </a:rPr>
                  <a:t>#followers of u who reposted u’s specific bit.ly URL. </a:t>
                </a:r>
                <a:endParaRPr lang="en-US" sz="2000" b="1" dirty="0">
                  <a:solidFill>
                    <a:srgbClr val="0000FF"/>
                  </a:solidFill>
                </a:endParaRPr>
              </a:p>
              <a:p>
                <a:pPr indent="0">
                  <a:lnSpc>
                    <a:spcPct val="100000"/>
                  </a:lnSpc>
                  <a:spcAft>
                    <a:spcPts val="0"/>
                  </a:spcAft>
                  <a:buNone/>
                </a:pPr>
                <a:endParaRPr lang="en-US" sz="2000" b="1" u="sng" dirty="0" smtClean="0">
                  <a:solidFill>
                    <a:schemeClr val="bg2">
                      <a:lumMod val="50000"/>
                    </a:schemeClr>
                  </a:solidFill>
                </a:endParaRPr>
              </a:p>
              <a:p>
                <a:pPr indent="0">
                  <a:lnSpc>
                    <a:spcPct val="100000"/>
                  </a:lnSpc>
                  <a:spcAft>
                    <a:spcPts val="0"/>
                  </a:spcAft>
                  <a:buNone/>
                </a:pPr>
                <a:r>
                  <a:rPr lang="en-US" sz="2000" b="1" u="sng" dirty="0" smtClean="0">
                    <a:solidFill>
                      <a:schemeClr val="bg2">
                        <a:lumMod val="50000"/>
                      </a:schemeClr>
                    </a:solidFill>
                  </a:rPr>
                  <a:t>Example: </a:t>
                </a:r>
                <a:r>
                  <a:rPr lang="en-US" sz="2000" dirty="0">
                    <a:solidFill>
                      <a:schemeClr val="bg2">
                        <a:lumMod val="50000"/>
                      </a:schemeClr>
                    </a:solidFill>
                  </a:rPr>
                  <a:t>Total influence of </a:t>
                </a:r>
                <a14:m>
                  <m:oMath xmlns:m="http://schemas.openxmlformats.org/officeDocument/2006/math">
                    <m:sSub>
                      <m:sSubPr>
                        <m:ctrlPr>
                          <a:rPr lang="en-US" sz="2000" i="1" dirty="0">
                            <a:solidFill>
                              <a:schemeClr val="bg2">
                                <a:lumMod val="50000"/>
                              </a:schemeClr>
                            </a:solidFill>
                            <a:latin typeface="Cambria Math" panose="02040503050406030204" pitchFamily="18" charset="0"/>
                          </a:rPr>
                        </m:ctrlPr>
                      </m:sSubPr>
                      <m:e>
                        <m:r>
                          <a:rPr lang="en-US" sz="2000" dirty="0">
                            <a:solidFill>
                              <a:schemeClr val="bg2">
                                <a:lumMod val="50000"/>
                              </a:schemeClr>
                            </a:solidFill>
                            <a:latin typeface="Cambria Math" panose="02040503050406030204" pitchFamily="18" charset="0"/>
                          </a:rPr>
                          <m:t>𝑢</m:t>
                        </m:r>
                      </m:e>
                      <m:sub>
                        <m:r>
                          <a:rPr lang="en-US" sz="2000" dirty="0">
                            <a:solidFill>
                              <a:schemeClr val="bg2">
                                <a:lumMod val="50000"/>
                              </a:schemeClr>
                            </a:solidFill>
                            <a:latin typeface="Cambria Math" panose="02040503050406030204" pitchFamily="18" charset="0"/>
                          </a:rPr>
                          <m:t>0</m:t>
                        </m:r>
                      </m:sub>
                    </m:sSub>
                  </m:oMath>
                </a14:m>
                <a:r>
                  <a:rPr lang="en-US" sz="2000" dirty="0">
                    <a:solidFill>
                      <a:schemeClr val="bg2">
                        <a:lumMod val="50000"/>
                      </a:schemeClr>
                    </a:solidFill>
                  </a:rPr>
                  <a:t> is 9, local influence of </a:t>
                </a:r>
                <a14:m>
                  <m:oMath xmlns:m="http://schemas.openxmlformats.org/officeDocument/2006/math">
                    <m:sSub>
                      <m:sSubPr>
                        <m:ctrlPr>
                          <a:rPr lang="en-US" sz="2000" i="1" dirty="0">
                            <a:solidFill>
                              <a:schemeClr val="bg2">
                                <a:lumMod val="50000"/>
                              </a:schemeClr>
                            </a:solidFill>
                            <a:latin typeface="Cambria Math" panose="02040503050406030204" pitchFamily="18" charset="0"/>
                          </a:rPr>
                        </m:ctrlPr>
                      </m:sSubPr>
                      <m:e>
                        <m:r>
                          <a:rPr lang="en-US" sz="2000" dirty="0">
                            <a:solidFill>
                              <a:schemeClr val="bg2">
                                <a:lumMod val="50000"/>
                              </a:schemeClr>
                            </a:solidFill>
                            <a:latin typeface="Cambria Math" panose="02040503050406030204" pitchFamily="18" charset="0"/>
                          </a:rPr>
                          <m:t>𝑢</m:t>
                        </m:r>
                      </m:e>
                      <m:sub>
                        <m:r>
                          <a:rPr lang="en-US" sz="2000" dirty="0">
                            <a:solidFill>
                              <a:schemeClr val="bg2">
                                <a:lumMod val="50000"/>
                              </a:schemeClr>
                            </a:solidFill>
                            <a:latin typeface="Cambria Math" panose="02040503050406030204" pitchFamily="18" charset="0"/>
                          </a:rPr>
                          <m:t>0</m:t>
                        </m:r>
                      </m:sub>
                    </m:sSub>
                  </m:oMath>
                </a14:m>
                <a:r>
                  <a:rPr lang="en-US" sz="2000" dirty="0">
                    <a:solidFill>
                      <a:schemeClr val="bg2">
                        <a:lumMod val="50000"/>
                      </a:schemeClr>
                    </a:solidFill>
                  </a:rPr>
                  <a:t> is 4 with URL bit.ly/</a:t>
                </a:r>
                <a:r>
                  <a:rPr lang="en-US" sz="2000" dirty="0" err="1">
                    <a:solidFill>
                      <a:schemeClr val="bg2">
                        <a:lumMod val="50000"/>
                      </a:schemeClr>
                    </a:solidFill>
                  </a:rPr>
                  <a:t>mrattractor</a:t>
                </a:r>
                <a:endParaRPr lang="en-US" sz="2000" dirty="0">
                  <a:solidFill>
                    <a:schemeClr val="bg2">
                      <a:lumMod val="50000"/>
                    </a:schemeClr>
                  </a:solidFill>
                </a:endParaRPr>
              </a:p>
              <a:p>
                <a:pPr indent="0">
                  <a:lnSpc>
                    <a:spcPct val="100000"/>
                  </a:lnSpc>
                  <a:spcAft>
                    <a:spcPts val="0"/>
                  </a:spcAft>
                  <a:buNone/>
                </a:pPr>
                <a:endParaRPr lang="en-US" sz="2000" dirty="0" smtClean="0">
                  <a:solidFill>
                    <a:schemeClr val="bg2">
                      <a:lumMod val="50000"/>
                    </a:schemeClr>
                  </a:solidFill>
                </a:endParaRPr>
              </a:p>
              <a:p>
                <a:pPr indent="0">
                  <a:lnSpc>
                    <a:spcPct val="100000"/>
                  </a:lnSpc>
                  <a:spcAft>
                    <a:spcPts val="0"/>
                  </a:spcAft>
                  <a:buNone/>
                </a:pPr>
                <a:r>
                  <a:rPr lang="en-US" sz="2000" dirty="0" smtClean="0">
                    <a:solidFill>
                      <a:schemeClr val="bg2">
                        <a:lumMod val="50000"/>
                      </a:schemeClr>
                    </a:solidFill>
                  </a:rPr>
                  <a:t>Seed user </a:t>
                </a:r>
                <a14:m>
                  <m:oMath xmlns:m="http://schemas.openxmlformats.org/officeDocument/2006/math">
                    <m:sSub>
                      <m:sSubPr>
                        <m:ctrlPr>
                          <a:rPr lang="en-US" sz="2000" i="1" dirty="0">
                            <a:solidFill>
                              <a:schemeClr val="bg2">
                                <a:lumMod val="50000"/>
                              </a:schemeClr>
                            </a:solidFill>
                            <a:latin typeface="Cambria Math" panose="02040503050406030204" pitchFamily="18" charset="0"/>
                          </a:rPr>
                        </m:ctrlPr>
                      </m:sSubPr>
                      <m:e>
                        <m:r>
                          <a:rPr lang="en-US" sz="2000" dirty="0">
                            <a:solidFill>
                              <a:schemeClr val="bg2">
                                <a:lumMod val="50000"/>
                              </a:schemeClr>
                            </a:solidFill>
                            <a:latin typeface="Cambria Math" panose="02040503050406030204" pitchFamily="18" charset="0"/>
                          </a:rPr>
                          <m:t>𝑢</m:t>
                        </m:r>
                      </m:e>
                      <m:sub>
                        <m:r>
                          <a:rPr lang="en-US" sz="2000" dirty="0">
                            <a:solidFill>
                              <a:schemeClr val="bg2">
                                <a:lumMod val="50000"/>
                              </a:schemeClr>
                            </a:solidFill>
                            <a:latin typeface="Cambria Math" panose="02040503050406030204" pitchFamily="18" charset="0"/>
                          </a:rPr>
                          <m:t>0</m:t>
                        </m:r>
                      </m:sub>
                    </m:sSub>
                  </m:oMath>
                </a14:m>
                <a:r>
                  <a:rPr lang="en-US" sz="2000" dirty="0" smtClean="0">
                    <a:solidFill>
                      <a:schemeClr val="bg2">
                        <a:lumMod val="50000"/>
                      </a:schemeClr>
                    </a:solidFill>
                  </a:rPr>
                  <a:t> may post many bit.ly URLs, so we need average, min and max.</a:t>
                </a:r>
              </a:p>
            </p:txBody>
          </p:sp>
        </mc:Choice>
        <mc:Fallback xmlns="">
          <p:sp>
            <p:nvSpPr>
              <p:cNvPr id="100" name="Shape 100"/>
              <p:cNvSpPr txBox="1">
                <a:spLocks noGrp="1" noRot="1" noChangeAspect="1" noMove="1" noResize="1" noEditPoints="1" noAdjustHandles="1" noChangeArrowheads="1" noChangeShapeType="1" noTextEdit="1"/>
              </p:cNvSpPr>
              <p:nvPr>
                <p:ph type="body" idx="4294967295"/>
              </p:nvPr>
            </p:nvSpPr>
            <p:spPr>
              <a:xfrm>
                <a:off x="98252" y="886522"/>
                <a:ext cx="5785410" cy="3937269"/>
              </a:xfrm>
              <a:prstGeom prst="rect">
                <a:avLst/>
              </a:prstGeom>
              <a:blipFill>
                <a:blip r:embed="rId3"/>
                <a:stretch>
                  <a:fillRect l="-1054"/>
                </a:stretch>
              </a:blipFill>
              <a:ln>
                <a:noFill/>
              </a:ln>
            </p:spPr>
            <p:txBody>
              <a:bodyPr/>
              <a:lstStyle/>
              <a:p>
                <a:r>
                  <a:rPr lang="en-US">
                    <a:noFill/>
                  </a:rPr>
                  <a:t> </a:t>
                </a:r>
              </a:p>
            </p:txBody>
          </p:sp>
        </mc:Fallback>
      </mc:AlternateContent>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6</a:t>
            </a:fld>
            <a:endParaRPr lang="en-US"/>
          </a:p>
        </p:txBody>
      </p:sp>
      <p:pic>
        <p:nvPicPr>
          <p:cNvPr id="6" name="Shape 86" descr="fig1.jpg"/>
          <p:cNvPicPr preferRelativeResize="0"/>
          <p:nvPr/>
        </p:nvPicPr>
        <p:blipFill rotWithShape="1">
          <a:blip r:embed="rId4">
            <a:alphaModFix/>
          </a:blip>
          <a:srcRect/>
          <a:stretch/>
        </p:blipFill>
        <p:spPr>
          <a:xfrm>
            <a:off x="6031051" y="1073656"/>
            <a:ext cx="2993190" cy="2791204"/>
          </a:xfrm>
          <a:prstGeom prst="rect">
            <a:avLst/>
          </a:prstGeom>
          <a:noFill/>
          <a:ln>
            <a:noFill/>
          </a:ln>
        </p:spPr>
      </p:pic>
      <p:cxnSp>
        <p:nvCxnSpPr>
          <p:cNvPr id="7" name="Straight Arrow Connector 6"/>
          <p:cNvCxnSpPr>
            <a:stCxn id="8" idx="0"/>
          </p:cNvCxnSpPr>
          <p:nvPr/>
        </p:nvCxnSpPr>
        <p:spPr>
          <a:xfrm flipH="1" flipV="1">
            <a:off x="7527646" y="2604054"/>
            <a:ext cx="605632" cy="1407634"/>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7341705" y="4011688"/>
                <a:ext cx="1583146" cy="738664"/>
              </a:xfrm>
              <a:prstGeom prst="rect">
                <a:avLst/>
              </a:prstGeom>
              <a:noFill/>
              <a:ln w="3175">
                <a:solidFill>
                  <a:schemeClr val="tx1"/>
                </a:solidFill>
              </a:ln>
            </p:spPr>
            <p:txBody>
              <a:bodyPr wrap="square" rtlCol="0">
                <a:spAutoFit/>
              </a:bodyPr>
              <a:lstStyle/>
              <a:p>
                <a14:m>
                  <m:oMath xmlns:m="http://schemas.openxmlformats.org/officeDocument/2006/math">
                    <m:sSub>
                      <m:sSubPr>
                        <m:ctrlPr>
                          <a:rPr lang="en-US" i="1" dirty="0" smtClean="0">
                            <a:solidFill>
                              <a:schemeClr val="tx1">
                                <a:lumMod val="50000"/>
                              </a:schemeClr>
                            </a:solidFill>
                            <a:latin typeface="Cambria Math" panose="02040503050406030204" pitchFamily="18" charset="0"/>
                          </a:rPr>
                        </m:ctrlPr>
                      </m:sSubPr>
                      <m:e>
                        <m:r>
                          <a:rPr lang="en-US" dirty="0">
                            <a:solidFill>
                              <a:schemeClr val="tx1">
                                <a:lumMod val="50000"/>
                              </a:schemeClr>
                            </a:solidFill>
                            <a:latin typeface="Cambria Math" panose="02040503050406030204" pitchFamily="18" charset="0"/>
                          </a:rPr>
                          <m:t>𝑢</m:t>
                        </m:r>
                      </m:e>
                      <m:sub>
                        <m:r>
                          <a:rPr lang="en-US" dirty="0">
                            <a:solidFill>
                              <a:schemeClr val="tx1">
                                <a:lumMod val="50000"/>
                              </a:schemeClr>
                            </a:solidFill>
                            <a:latin typeface="Cambria Math" panose="02040503050406030204" pitchFamily="18" charset="0"/>
                          </a:rPr>
                          <m:t>0</m:t>
                        </m:r>
                      </m:sub>
                    </m:sSub>
                  </m:oMath>
                </a14:m>
                <a:r>
                  <a:rPr lang="en-US" dirty="0">
                    <a:solidFill>
                      <a:schemeClr val="tx1">
                        <a:lumMod val="50000"/>
                      </a:schemeClr>
                    </a:solidFill>
                  </a:rPr>
                  <a:t> - seed </a:t>
                </a:r>
                <a:r>
                  <a:rPr lang="en-US" dirty="0" smtClean="0">
                    <a:solidFill>
                      <a:schemeClr val="tx1">
                        <a:lumMod val="50000"/>
                      </a:schemeClr>
                    </a:solidFill>
                  </a:rPr>
                  <a:t>user</a:t>
                </a:r>
              </a:p>
              <a:p>
                <a:r>
                  <a:rPr lang="en-US" dirty="0">
                    <a:solidFill>
                      <a:schemeClr val="tx1">
                        <a:lumMod val="50000"/>
                      </a:schemeClr>
                    </a:solidFill>
                  </a:rPr>
                  <a:t>w</a:t>
                </a:r>
                <a:r>
                  <a:rPr lang="en-US" dirty="0" smtClean="0">
                    <a:solidFill>
                      <a:schemeClr val="tx1">
                        <a:lumMod val="50000"/>
                      </a:schemeClr>
                    </a:solidFill>
                  </a:rPr>
                  <a:t>ho posted bit.ly/</a:t>
                </a:r>
                <a:r>
                  <a:rPr lang="en-US" dirty="0" err="1" smtClean="0">
                    <a:solidFill>
                      <a:schemeClr val="tx1">
                        <a:lumMod val="50000"/>
                      </a:schemeClr>
                    </a:solidFill>
                  </a:rPr>
                  <a:t>mrattractor</a:t>
                </a:r>
                <a:endParaRPr lang="en-US" dirty="0">
                  <a:solidFill>
                    <a:schemeClr val="tx1">
                      <a:lumMod val="50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341705" y="4011688"/>
                <a:ext cx="1583146" cy="738664"/>
              </a:xfrm>
              <a:prstGeom prst="rect">
                <a:avLst/>
              </a:prstGeom>
              <a:blipFill>
                <a:blip r:embed="rId5"/>
                <a:stretch>
                  <a:fillRect l="-1149" t="-1639" b="-7377"/>
                </a:stretch>
              </a:blipFill>
              <a:ln w="31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517121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98251" y="16351"/>
            <a:ext cx="8826599" cy="602700"/>
          </a:xfrm>
          <a:prstGeom prst="rect">
            <a:avLst/>
          </a:prstGeom>
          <a:noFill/>
          <a:ln>
            <a:noFill/>
          </a:ln>
        </p:spPr>
        <p:txBody>
          <a:bodyPr wrap="square" lIns="91425" tIns="91425" rIns="91425" bIns="91425" anchor="ctr" anchorCtr="0">
            <a:noAutofit/>
          </a:bodyPr>
          <a:lstStyle/>
          <a:p>
            <a:pPr>
              <a:buSzPct val="25000"/>
            </a:pPr>
            <a:r>
              <a:rPr lang="en-US"/>
              <a:t>Datasets</a:t>
            </a:r>
          </a:p>
        </p:txBody>
      </p:sp>
      <p:sp>
        <p:nvSpPr>
          <p:cNvPr id="106" name="Shape 106"/>
          <p:cNvSpPr txBox="1">
            <a:spLocks noGrp="1"/>
          </p:cNvSpPr>
          <p:nvPr>
            <p:ph type="body" idx="4294967295"/>
          </p:nvPr>
        </p:nvSpPr>
        <p:spPr>
          <a:xfrm>
            <a:off x="457826" y="1008574"/>
            <a:ext cx="3415500" cy="3412200"/>
          </a:xfrm>
          <a:prstGeom prst="rect">
            <a:avLst/>
          </a:prstGeom>
          <a:noFill/>
          <a:ln>
            <a:noFill/>
          </a:ln>
        </p:spPr>
        <p:txBody>
          <a:bodyPr wrap="square" lIns="91425" tIns="91425" rIns="91425" bIns="91425" anchor="t" anchorCtr="0">
            <a:noAutofit/>
          </a:bodyPr>
          <a:lstStyle/>
          <a:p>
            <a:pPr marL="457189" indent="-317492">
              <a:spcAft>
                <a:spcPts val="0"/>
              </a:spcAft>
              <a:buClr>
                <a:srgbClr val="000000"/>
              </a:buClr>
              <a:buFont typeface="Roboto"/>
              <a:buAutoNum type="arabicPeriod"/>
            </a:pPr>
            <a:r>
              <a:rPr lang="en-US" sz="1400">
                <a:solidFill>
                  <a:srgbClr val="000000"/>
                </a:solidFill>
              </a:rPr>
              <a:t>Collected all 1.03B public tweets broadcast on Twitter during two months: Sept 2009 and Nov 2009.</a:t>
            </a:r>
          </a:p>
          <a:p>
            <a:pPr marL="457189" indent="-317492">
              <a:spcAft>
                <a:spcPts val="0"/>
              </a:spcAft>
              <a:buClr>
                <a:srgbClr val="000000"/>
              </a:buClr>
              <a:buFont typeface="Roboto"/>
              <a:buAutoNum type="arabicPeriod"/>
            </a:pPr>
            <a:r>
              <a:rPr lang="en-US" sz="1400">
                <a:solidFill>
                  <a:srgbClr val="000000"/>
                </a:solidFill>
              </a:rPr>
              <a:t>Among them, there are 87M tweets that included bit.ly URLs, which identifies diffusion events.</a:t>
            </a:r>
          </a:p>
          <a:p>
            <a:pPr marL="457189" indent="-317492">
              <a:spcAft>
                <a:spcPts val="0"/>
              </a:spcAft>
              <a:buClr>
                <a:srgbClr val="000000"/>
              </a:buClr>
              <a:buFont typeface="Roboto"/>
              <a:buAutoNum type="arabicPeriod"/>
            </a:pPr>
            <a:r>
              <a:rPr lang="en-US" sz="1400">
                <a:solidFill>
                  <a:srgbClr val="000000"/>
                </a:solidFill>
              </a:rPr>
              <a:t>Analyzed</a:t>
            </a:r>
            <a:r>
              <a:rPr lang="en-US" sz="1400" b="1">
                <a:solidFill>
                  <a:srgbClr val="000000"/>
                </a:solidFill>
              </a:rPr>
              <a:t> </a:t>
            </a:r>
            <a:r>
              <a:rPr lang="en-US" sz="1400">
                <a:solidFill>
                  <a:srgbClr val="000000"/>
                </a:solidFill>
              </a:rPr>
              <a:t>events only initiated by seed users who were active in both the first and second months.</a:t>
            </a:r>
          </a:p>
          <a:p>
            <a:pPr marL="457189" indent="-317492">
              <a:spcAft>
                <a:spcPts val="0"/>
              </a:spcAft>
              <a:buClr>
                <a:srgbClr val="000000"/>
              </a:buClr>
              <a:buFont typeface="Roboto"/>
              <a:buAutoNum type="arabicPeriod"/>
            </a:pPr>
            <a:r>
              <a:rPr lang="en-US" sz="1400">
                <a:solidFill>
                  <a:srgbClr val="000000"/>
                </a:solidFill>
              </a:rPr>
              <a:t>Identified 1.6M </a:t>
            </a:r>
            <a:r>
              <a:rPr lang="en-US" sz="1400" b="1">
                <a:solidFill>
                  <a:srgbClr val="000000"/>
                </a:solidFill>
              </a:rPr>
              <a:t>seed users</a:t>
            </a:r>
            <a:r>
              <a:rPr lang="en-US" sz="1400">
                <a:solidFill>
                  <a:srgbClr val="000000"/>
                </a:solidFill>
              </a:rPr>
              <a:t> and constructed a follower graph.</a:t>
            </a:r>
          </a:p>
          <a:p>
            <a:pPr marL="457189" indent="-317492">
              <a:spcAft>
                <a:spcPts val="0"/>
              </a:spcAft>
              <a:buClr>
                <a:srgbClr val="000000"/>
              </a:buClr>
              <a:buFont typeface="Roboto"/>
              <a:buAutoNum type="arabicPeriod"/>
            </a:pPr>
            <a:r>
              <a:rPr lang="en-US" sz="1400">
                <a:solidFill>
                  <a:srgbClr val="000000"/>
                </a:solidFill>
              </a:rPr>
              <a:t>Crawled the graph with breadth first search.</a:t>
            </a:r>
          </a:p>
        </p:txBody>
      </p:sp>
      <p:graphicFrame>
        <p:nvGraphicFramePr>
          <p:cNvPr id="107" name="Shape 107"/>
          <p:cNvGraphicFramePr/>
          <p:nvPr/>
        </p:nvGraphicFramePr>
        <p:xfrm>
          <a:off x="4303225" y="1374350"/>
          <a:ext cx="4776800" cy="1874400"/>
        </p:xfrm>
        <a:graphic>
          <a:graphicData uri="http://schemas.openxmlformats.org/drawingml/2006/table">
            <a:tbl>
              <a:tblPr>
                <a:noFill/>
                <a:tableStyleId>{BAE81358-6BBB-4B36-AF14-F2717BCA03F9}</a:tableStyleId>
              </a:tblPr>
              <a:tblGrid>
                <a:gridCol w="910675">
                  <a:extLst>
                    <a:ext uri="{9D8B030D-6E8A-4147-A177-3AD203B41FA5}">
                      <a16:colId xmlns:a16="http://schemas.microsoft.com/office/drawing/2014/main" val="20000"/>
                    </a:ext>
                  </a:extLst>
                </a:gridCol>
                <a:gridCol w="1477725">
                  <a:extLst>
                    <a:ext uri="{9D8B030D-6E8A-4147-A177-3AD203B41FA5}">
                      <a16:colId xmlns:a16="http://schemas.microsoft.com/office/drawing/2014/main" val="20001"/>
                    </a:ext>
                  </a:extLst>
                </a:gridCol>
                <a:gridCol w="1194200">
                  <a:extLst>
                    <a:ext uri="{9D8B030D-6E8A-4147-A177-3AD203B41FA5}">
                      <a16:colId xmlns:a16="http://schemas.microsoft.com/office/drawing/2014/main" val="20002"/>
                    </a:ext>
                  </a:extLst>
                </a:gridCol>
                <a:gridCol w="1194200">
                  <a:extLst>
                    <a:ext uri="{9D8B030D-6E8A-4147-A177-3AD203B41FA5}">
                      <a16:colId xmlns:a16="http://schemas.microsoft.com/office/drawing/2014/main" val="20003"/>
                    </a:ext>
                  </a:extLst>
                </a:gridCol>
              </a:tblGrid>
              <a:tr h="629891">
                <a:tc>
                  <a:txBody>
                    <a:bodyPr/>
                    <a:lstStyle/>
                    <a:p>
                      <a:pPr marL="0" marR="0" lvl="0" indent="0" algn="l" rtl="0">
                        <a:lnSpc>
                          <a:spcPct val="100000"/>
                        </a:lnSpc>
                        <a:spcBef>
                          <a:spcPts val="0"/>
                        </a:spcBef>
                        <a:spcAft>
                          <a:spcPts val="0"/>
                        </a:spcAft>
                        <a:buClr>
                          <a:srgbClr val="000000"/>
                        </a:buClr>
                        <a:buSzPct val="25000"/>
                        <a:buFont typeface="Arial"/>
                        <a:buNone/>
                      </a:pP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#Followers</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#Followees</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#URL posted</a:t>
                      </a:r>
                    </a:p>
                  </a:txBody>
                  <a:tcPr marL="91425" marR="91425" marT="91425" marB="91425"/>
                </a:tc>
                <a:extLst>
                  <a:ext uri="{0D108BD9-81ED-4DB2-BD59-A6C34878D82A}">
                    <a16:rowId xmlns:a16="http://schemas.microsoft.com/office/drawing/2014/main" val="10000"/>
                  </a:ext>
                </a:extLst>
              </a:tr>
              <a:tr h="406371">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Median</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85.00</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82.00</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11.00</a:t>
                      </a:r>
                    </a:p>
                  </a:txBody>
                  <a:tcPr marL="91425" marR="91425" marT="91425" marB="91425"/>
                </a:tc>
                <a:extLst>
                  <a:ext uri="{0D108BD9-81ED-4DB2-BD59-A6C34878D82A}">
                    <a16:rowId xmlns:a16="http://schemas.microsoft.com/office/drawing/2014/main" val="10001"/>
                  </a:ext>
                </a:extLst>
              </a:tr>
              <a:tr h="406371">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Mean</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557.10</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294.10</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46.33</a:t>
                      </a:r>
                    </a:p>
                  </a:txBody>
                  <a:tcPr marL="91425" marR="91425" marT="91425" marB="91425"/>
                </a:tc>
                <a:extLst>
                  <a:ext uri="{0D108BD9-81ED-4DB2-BD59-A6C34878D82A}">
                    <a16:rowId xmlns:a16="http://schemas.microsoft.com/office/drawing/2014/main" val="10002"/>
                  </a:ext>
                </a:extLst>
              </a:tr>
              <a:tr h="406371">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Max</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3.9M</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759,700</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Arial"/>
                        <a:buNone/>
                      </a:pPr>
                      <a:r>
                        <a:rPr lang="en-US" sz="1500" u="none" strike="noStrike" cap="none"/>
                        <a:t>54,890</a:t>
                      </a:r>
                    </a:p>
                  </a:txBody>
                  <a:tcPr marL="91425" marR="91425" marT="91425" marB="91425"/>
                </a:tc>
                <a:extLst>
                  <a:ext uri="{0D108BD9-81ED-4DB2-BD59-A6C34878D82A}">
                    <a16:rowId xmlns:a16="http://schemas.microsoft.com/office/drawing/2014/main" val="10003"/>
                  </a:ext>
                </a:extLst>
              </a:tr>
            </a:tbl>
          </a:graphicData>
        </a:graphic>
      </p:graphicFrame>
      <p:sp>
        <p:nvSpPr>
          <p:cNvPr id="108" name="Shape 108"/>
          <p:cNvSpPr txBox="1"/>
          <p:nvPr/>
        </p:nvSpPr>
        <p:spPr>
          <a:xfrm>
            <a:off x="4436975" y="3211533"/>
            <a:ext cx="4509300" cy="526200"/>
          </a:xfrm>
          <a:prstGeom prst="rect">
            <a:avLst/>
          </a:prstGeom>
          <a:noFill/>
          <a:ln>
            <a:noFill/>
          </a:ln>
        </p:spPr>
        <p:txBody>
          <a:bodyPr wrap="square" lIns="91425" tIns="91425" rIns="91425" bIns="91425" anchor="t" anchorCtr="0">
            <a:noAutofit/>
          </a:bodyPr>
          <a:lstStyle/>
          <a:p>
            <a:pPr>
              <a:buClr>
                <a:srgbClr val="000000"/>
              </a:buClr>
              <a:buSzPct val="25000"/>
            </a:pPr>
            <a:r>
              <a:rPr lang="en-US" i="1"/>
              <a:t>Statistics of Twitter follower graph and #URLs posted</a:t>
            </a:r>
          </a:p>
        </p:txBody>
      </p:sp>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98251" y="16351"/>
            <a:ext cx="8826599" cy="602700"/>
          </a:xfrm>
          <a:prstGeom prst="rect">
            <a:avLst/>
          </a:prstGeom>
          <a:noFill/>
          <a:ln>
            <a:noFill/>
          </a:ln>
        </p:spPr>
        <p:txBody>
          <a:bodyPr wrap="square" lIns="91425" tIns="91425" rIns="91425" bIns="91425" anchor="ctr" anchorCtr="0">
            <a:noAutofit/>
          </a:bodyPr>
          <a:lstStyle/>
          <a:p>
            <a:pPr>
              <a:buSzPct val="25000"/>
            </a:pPr>
            <a:r>
              <a:rPr lang="en-US" dirty="0" smtClean="0"/>
              <a:t>Methodology – Constructing Regression Tree</a:t>
            </a:r>
            <a:endParaRPr lang="en-US" dirty="0"/>
          </a:p>
        </p:txBody>
      </p:sp>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8</a:t>
            </a:fld>
            <a:endParaRPr lang="en-US"/>
          </a:p>
        </p:txBody>
      </p:sp>
      <p:pic>
        <p:nvPicPr>
          <p:cNvPr id="5" name="Picture 4"/>
          <p:cNvPicPr>
            <a:picLocks noChangeAspect="1"/>
          </p:cNvPicPr>
          <p:nvPr/>
        </p:nvPicPr>
        <p:blipFill>
          <a:blip r:embed="rId3"/>
          <a:stretch>
            <a:fillRect/>
          </a:stretch>
        </p:blipFill>
        <p:spPr>
          <a:xfrm>
            <a:off x="4842691" y="1013240"/>
            <a:ext cx="3842489" cy="3288194"/>
          </a:xfrm>
          <a:prstGeom prst="rect">
            <a:avLst/>
          </a:prstGeom>
        </p:spPr>
      </p:pic>
      <p:sp>
        <p:nvSpPr>
          <p:cNvPr id="4" name="Rectangle 3"/>
          <p:cNvSpPr/>
          <p:nvPr/>
        </p:nvSpPr>
        <p:spPr>
          <a:xfrm>
            <a:off x="5188226" y="1066248"/>
            <a:ext cx="556591" cy="29226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44817" y="1066248"/>
            <a:ext cx="2617305" cy="29226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71322" y="1080052"/>
            <a:ext cx="2564295" cy="147099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71322" y="2590799"/>
            <a:ext cx="2564295" cy="13649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298176" y="797159"/>
                <a:ext cx="4432852" cy="4952253"/>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The aim of regression tree is to partition data objects in training data into non-overlapping regions such that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𝑅𝑆𝑆</m:t>
                      </m:r>
                      <m:r>
                        <a:rPr lang="en-US" b="0" i="1" smtClean="0">
                          <a:latin typeface="Cambria Math" panose="02040503050406030204" pitchFamily="18" charset="0"/>
                        </a:rPr>
                        <m:t>=</m:t>
                      </m:r>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𝐽</m:t>
                          </m:r>
                        </m:sup>
                        <m:e>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𝑗</m:t>
                                  </m:r>
                                </m:sub>
                              </m:sSub>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sSub>
                                            <m:sSubPr>
                                              <m:ctrlPr>
                                                <a:rPr lang="en-US" b="0" i="1" smtClean="0">
                                                  <a:latin typeface="Cambria Math" panose="02040503050406030204" pitchFamily="18" charset="0"/>
                                                </a:rPr>
                                              </m:ctrlPr>
                                            </m:sSubPr>
                                            <m:e>
                                              <m:r>
                                                <m:rPr>
                                                  <m:brk m:alnAt="23"/>
                                                </m:rPr>
                                                <a:rPr lang="en-US" b="0" i="1" smtClean="0">
                                                  <a:latin typeface="Cambria Math" panose="02040503050406030204" pitchFamily="18" charset="0"/>
                                                </a:rPr>
                                                <m:t>𝑅</m:t>
                                              </m:r>
                                            </m:e>
                                            <m:sub>
                                              <m:r>
                                                <m:rPr>
                                                  <m:brk m:alnAt="23"/>
                                                </m:rPr>
                                                <a:rPr lang="en-US" b="0" i="1" smtClean="0">
                                                  <a:latin typeface="Cambria Math" panose="02040503050406030204" pitchFamily="18" charset="0"/>
                                                </a:rPr>
                                                <m:t>𝑗</m:t>
                                              </m:r>
                                            </m:sub>
                                          </m:sSub>
                                        </m:sub>
                                      </m:sSub>
                                    </m:e>
                                  </m:d>
                                </m:e>
                                <m:sup>
                                  <m:r>
                                    <m:rPr>
                                      <m:brk m:alnAt="23"/>
                                    </m:rPr>
                                    <a:rPr lang="en-US" b="0" i="1" smtClean="0">
                                      <a:latin typeface="Cambria Math" panose="02040503050406030204" pitchFamily="18" charset="0"/>
                                    </a:rPr>
                                    <m:t>2</m:t>
                                  </m:r>
                                </m:sup>
                              </m:sSup>
                            </m:e>
                          </m:nary>
                        </m:e>
                      </m:nary>
                    </m:oMath>
                  </m:oMathPara>
                </a14:m>
                <a:endParaRPr lang="en-US" dirty="0"/>
              </a:p>
              <a:p>
                <a:pPr marL="285750" indent="-285750">
                  <a:buFont typeface="Wingdings" panose="05000000000000000000" pitchFamily="2" charset="2"/>
                  <a:buChar char="q"/>
                </a:pPr>
                <a:r>
                  <a:rPr lang="en-US" dirty="0" smtClean="0"/>
                  <a:t>It is infeasible to find all possible partitions</a:t>
                </a:r>
              </a:p>
              <a:p>
                <a:pPr marL="285750" indent="-285750">
                  <a:buFont typeface="Wingdings" panose="05000000000000000000" pitchFamily="2" charset="2"/>
                  <a:buChar char="q"/>
                </a:pPr>
                <a:r>
                  <a:rPr lang="en-US" dirty="0" smtClean="0"/>
                  <a:t>Greedy method: Recursive Binary </a:t>
                </a:r>
                <a:r>
                  <a:rPr lang="en-US" dirty="0" err="1" smtClean="0"/>
                  <a:t>Spliting</a:t>
                </a:r>
                <a:r>
                  <a:rPr lang="en-US" dirty="0" smtClean="0"/>
                  <a:t>:</a:t>
                </a:r>
              </a:p>
              <a:p>
                <a:pPr marL="285750" lvl="8" indent="-285750">
                  <a:buFontTx/>
                  <a:buChar char="-"/>
                </a:pPr>
                <a:endParaRPr lang="en-US" dirty="0" smtClean="0"/>
              </a:p>
              <a:p>
                <a:pPr marL="285750" lvl="8" indent="-285750">
                  <a:buFontTx/>
                  <a:buChar char="-"/>
                </a:pPr>
                <a:r>
                  <a:rPr lang="en-US" dirty="0" smtClean="0"/>
                  <a:t>First</a:t>
                </a:r>
                <a:r>
                  <a:rPr lang="en-US" dirty="0"/>
                  <a:t>, selecting predictor </a:t>
                </a:r>
                <a14:m>
                  <m:oMath xmlns:m="http://schemas.openxmlformats.org/officeDocument/2006/math">
                    <m:sSub>
                      <m:sSubPr>
                        <m:ctrlPr>
                          <a:rPr lang="en-US" i="1" dirty="0">
                            <a:latin typeface="Cambria Math" panose="02040503050406030204" pitchFamily="18" charset="0"/>
                          </a:rPr>
                        </m:ctrlPr>
                      </m:sSubPr>
                      <m:e>
                        <m:r>
                          <a:rPr lang="en-US" dirty="0">
                            <a:latin typeface="Cambria Math" panose="02040503050406030204" pitchFamily="18" charset="0"/>
                          </a:rPr>
                          <m:t>𝑋</m:t>
                        </m:r>
                      </m:e>
                      <m:sub>
                        <m:r>
                          <a:rPr lang="en-US" dirty="0">
                            <a:latin typeface="Cambria Math" panose="02040503050406030204" pitchFamily="18" charset="0"/>
                          </a:rPr>
                          <m:t>𝑗</m:t>
                        </m:r>
                      </m:sub>
                    </m:sSub>
                  </m:oMath>
                </a14:m>
                <a:r>
                  <a:rPr lang="en-US" dirty="0"/>
                  <a:t> and </a:t>
                </a:r>
                <a:r>
                  <a:rPr lang="en-US" dirty="0" err="1"/>
                  <a:t>cutpoint</a:t>
                </a:r>
                <a:r>
                  <a:rPr lang="en-US" dirty="0"/>
                  <a:t> </a:t>
                </a:r>
                <a14:m>
                  <m:oMath xmlns:m="http://schemas.openxmlformats.org/officeDocument/2006/math">
                    <m:r>
                      <a:rPr lang="en-US" dirty="0">
                        <a:latin typeface="Cambria Math" panose="02040503050406030204" pitchFamily="18" charset="0"/>
                      </a:rPr>
                      <m:t>𝑠</m:t>
                    </m:r>
                  </m:oMath>
                </a14:m>
                <a:r>
                  <a:rPr lang="en-US" dirty="0"/>
                  <a:t>, such that splitting predictor space into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1</m:t>
                        </m:r>
                      </m:sub>
                    </m:sSub>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𝑋</m:t>
                        </m:r>
                      </m:e>
                      <m:e>
                        <m:sSub>
                          <m:sSubPr>
                            <m:ctrlPr>
                              <a:rPr lang="en-US" i="1">
                                <a:latin typeface="Cambria Math" panose="02040503050406030204" pitchFamily="18" charset="0"/>
                              </a:rPr>
                            </m:ctrlPr>
                          </m:sSubPr>
                          <m:e>
                            <m:r>
                              <a:rPr lang="en-US">
                                <a:latin typeface="Cambria Math" panose="02040503050406030204" pitchFamily="18" charset="0"/>
                              </a:rPr>
                              <m:t>𝑋</m:t>
                            </m:r>
                          </m:e>
                          <m:sub>
                            <m:r>
                              <a:rPr lang="en-US">
                                <a:latin typeface="Cambria Math" panose="02040503050406030204" pitchFamily="18" charset="0"/>
                              </a:rPr>
                              <m:t>𝑗</m:t>
                            </m:r>
                          </m:sub>
                        </m:sSub>
                        <m:r>
                          <a:rPr lang="en-US">
                            <a:latin typeface="Cambria Math" panose="02040503050406030204" pitchFamily="18" charset="0"/>
                          </a:rPr>
                          <m:t>&lt;</m:t>
                        </m:r>
                        <m:r>
                          <a:rPr lang="en-US">
                            <a:latin typeface="Cambria Math" panose="02040503050406030204" pitchFamily="18" charset="0"/>
                          </a:rPr>
                          <m:t>𝑠</m:t>
                        </m:r>
                      </m:e>
                    </m:d>
                  </m:oMath>
                </a14:m>
                <a:r>
                  <a:rPr lang="en-US" dirty="0"/>
                  <a:t> and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2</m:t>
                        </m:r>
                      </m:sub>
                    </m:sSub>
                    <m:r>
                      <a:rPr lang="en-US">
                        <a:latin typeface="Cambria Math" panose="02040503050406030204" pitchFamily="18" charset="0"/>
                      </a:rPr>
                      <m:t>= </m:t>
                    </m:r>
                    <m:d>
                      <m:dPr>
                        <m:begChr m:val="{"/>
                        <m:endChr m:val="}"/>
                        <m:ctrlPr>
                          <a:rPr lang="en-US" i="1">
                            <a:latin typeface="Cambria Math" panose="02040503050406030204" pitchFamily="18" charset="0"/>
                          </a:rPr>
                        </m:ctrlPr>
                      </m:dPr>
                      <m:e>
                        <m:r>
                          <a:rPr lang="en-US">
                            <a:latin typeface="Cambria Math" panose="02040503050406030204" pitchFamily="18" charset="0"/>
                          </a:rPr>
                          <m:t>𝑋</m:t>
                        </m:r>
                      </m:e>
                      <m:e>
                        <m:sSub>
                          <m:sSubPr>
                            <m:ctrlPr>
                              <a:rPr lang="en-US" i="1">
                                <a:latin typeface="Cambria Math" panose="02040503050406030204" pitchFamily="18" charset="0"/>
                              </a:rPr>
                            </m:ctrlPr>
                          </m:sSubPr>
                          <m:e>
                            <m:r>
                              <a:rPr lang="en-US">
                                <a:latin typeface="Cambria Math" panose="02040503050406030204" pitchFamily="18" charset="0"/>
                              </a:rPr>
                              <m:t>𝑋</m:t>
                            </m:r>
                          </m:e>
                          <m:sub>
                            <m:r>
                              <a:rPr lang="en-US">
                                <a:latin typeface="Cambria Math" panose="02040503050406030204" pitchFamily="18" charset="0"/>
                              </a:rPr>
                              <m:t>𝑗</m:t>
                            </m:r>
                          </m:sub>
                        </m:sSub>
                        <m:r>
                          <a:rPr lang="en-US">
                            <a:latin typeface="Cambria Math" panose="02040503050406030204" pitchFamily="18" charset="0"/>
                          </a:rPr>
                          <m:t>≥</m:t>
                        </m:r>
                        <m:r>
                          <a:rPr lang="en-US">
                            <a:latin typeface="Cambria Math" panose="02040503050406030204" pitchFamily="18" charset="0"/>
                          </a:rPr>
                          <m:t>𝑠</m:t>
                        </m:r>
                      </m:e>
                    </m:d>
                  </m:oMath>
                </a14:m>
                <a:r>
                  <a:rPr lang="en-US" dirty="0"/>
                  <a:t> leads to smallest reduction of RSS</a:t>
                </a:r>
              </a:p>
              <a:p>
                <a:pPr marL="285750" lvl="8" indent="-285750">
                  <a:buFontTx/>
                  <a:buChar char="-"/>
                </a:pPr>
                <a:r>
                  <a:rPr lang="en-US" dirty="0" smtClean="0"/>
                  <a:t>Second, recursively apply the first step to above one of above regions. </a:t>
                </a:r>
              </a:p>
              <a:p>
                <a:pPr marL="285750" lvl="8" indent="-285750">
                  <a:buFontTx/>
                  <a:buChar char="-"/>
                </a:pPr>
                <a:r>
                  <a:rPr lang="en-US" dirty="0" smtClean="0"/>
                  <a:t>Third, continue to do that until each leaf node has at least </a:t>
                </a:r>
                <a14:m>
                  <m:oMath xmlns:m="http://schemas.openxmlformats.org/officeDocument/2006/math">
                    <m:r>
                      <a:rPr lang="en-US" i="1" dirty="0" smtClean="0">
                        <a:latin typeface="Cambria Math" panose="02040503050406030204" pitchFamily="18" charset="0"/>
                      </a:rPr>
                      <m:t>𝑘</m:t>
                    </m:r>
                  </m:oMath>
                </a14:m>
                <a:r>
                  <a:rPr lang="en-US" dirty="0" smtClean="0"/>
                  <a:t> data objects. </a:t>
                </a:r>
              </a:p>
              <a:p>
                <a:pPr marL="285750" lvl="8" indent="-285750">
                  <a:buFontTx/>
                  <a:buChar char="-"/>
                </a:pPr>
                <a:r>
                  <a:rPr lang="en-US" dirty="0" smtClean="0"/>
                  <a:t>The value of each leaf is mean value of all data objects in that leaf.</a:t>
                </a:r>
              </a:p>
              <a:p>
                <a:pPr marL="285750" lvl="8" indent="-285750">
                  <a:buFontTx/>
                  <a:buChar char="-"/>
                </a:pPr>
                <a:endParaRPr lang="en-US" dirty="0" smtClean="0"/>
              </a:p>
              <a:p>
                <a:pPr lvl="8"/>
                <a:endParaRPr lang="en-US" dirty="0" smtClean="0"/>
              </a:p>
              <a:p>
                <a:pPr lvl="3"/>
                <a:r>
                  <a:rPr lang="en-US" dirty="0"/>
                  <a:t>	</a:t>
                </a:r>
                <a:r>
                  <a:rPr lang="en-US" dirty="0" smtClean="0"/>
                  <a:t>	</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98176" y="797159"/>
                <a:ext cx="4432852" cy="4952253"/>
              </a:xfrm>
              <a:prstGeom prst="rect">
                <a:avLst/>
              </a:prstGeom>
              <a:blipFill>
                <a:blip r:embed="rId4"/>
                <a:stretch>
                  <a:fillRect l="-275" t="-246" r="-12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20748" y="4301434"/>
                <a:ext cx="3041374" cy="738664"/>
              </a:xfrm>
              <a:prstGeom prst="rect">
                <a:avLst/>
              </a:prstGeom>
              <a:noFill/>
            </p:spPr>
            <p:txBody>
              <a:bodyPr wrap="square" rtlCol="0">
                <a:spAutoFit/>
              </a:bodyPr>
              <a:lstStyle/>
              <a:p>
                <a:r>
                  <a:rPr lang="en-US" dirty="0" smtClean="0"/>
                  <a:t>Predictor </a:t>
                </a:r>
                <a:r>
                  <a:rPr lang="en-US" b="1" i="1" dirty="0" smtClean="0"/>
                  <a:t>Years</a:t>
                </a:r>
                <a:r>
                  <a:rPr lang="en-US" i="1" dirty="0" smtClean="0"/>
                  <a:t> </a:t>
                </a:r>
                <a:r>
                  <a:rPr lang="en-US" dirty="0" smtClean="0"/>
                  <a:t>is selected, s=4.5, two regions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1</m:t>
                        </m:r>
                      </m:sub>
                    </m:sSub>
                  </m:oMath>
                </a14:m>
                <a:r>
                  <a:rPr lang="en-US" dirty="0" smtClean="0"/>
                  <a:t> and </a:t>
                </a:r>
                <a14:m>
                  <m:oMath xmlns:m="http://schemas.openxmlformats.org/officeDocument/2006/math">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R</m:t>
                        </m:r>
                      </m:e>
                      <m:sub>
                        <m:r>
                          <a:rPr lang="en-US" b="0" i="0" dirty="0" smtClean="0">
                            <a:latin typeface="Cambria Math" panose="02040503050406030204" pitchFamily="18" charset="0"/>
                          </a:rPr>
                          <m:t>2</m:t>
                        </m:r>
                      </m:sub>
                    </m:sSub>
                  </m:oMath>
                </a14:m>
                <a:r>
                  <a:rPr lang="en-US" dirty="0" smtClean="0"/>
                  <a:t>. Region </a:t>
                </a:r>
                <a14:m>
                  <m:oMath xmlns:m="http://schemas.openxmlformats.org/officeDocument/2006/math">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R</m:t>
                        </m:r>
                      </m:e>
                      <m:sub>
                        <m:r>
                          <a:rPr lang="en-US" b="0" i="0" dirty="0" smtClean="0">
                            <a:latin typeface="Cambria Math" panose="02040503050406030204" pitchFamily="18" charset="0"/>
                          </a:rPr>
                          <m:t>2</m:t>
                        </m:r>
                      </m:sub>
                    </m:sSub>
                  </m:oMath>
                </a14:m>
                <a:r>
                  <a:rPr lang="en-US" dirty="0" smtClean="0"/>
                  <a:t> is then partitioned into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21</m:t>
                        </m:r>
                      </m:sub>
                    </m:sSub>
                  </m:oMath>
                </a14:m>
                <a:r>
                  <a:rPr lang="en-US" dirty="0" smtClean="0"/>
                  <a:t> and </a:t>
                </a:r>
                <a14:m>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R</m:t>
                        </m:r>
                      </m:e>
                      <m:sub>
                        <m:r>
                          <a:rPr lang="en-US" i="0">
                            <a:latin typeface="Cambria Math" panose="02040503050406030204" pitchFamily="18" charset="0"/>
                          </a:rPr>
                          <m:t>2</m:t>
                        </m:r>
                        <m:r>
                          <a:rPr lang="en-US" b="0" i="0" smtClean="0">
                            <a:latin typeface="Cambria Math" panose="02040503050406030204" pitchFamily="18" charset="0"/>
                          </a:rPr>
                          <m:t>2</m:t>
                        </m:r>
                      </m:sub>
                    </m:sSub>
                  </m:oMath>
                </a14:m>
                <a:r>
                  <a:rPr lang="en-US" i="1" dirty="0" smtClean="0"/>
                  <a:t> </a:t>
                </a:r>
                <a:endParaRPr lang="en-US" i="1" dirty="0"/>
              </a:p>
            </p:txBody>
          </p:sp>
        </mc:Choice>
        <mc:Fallback xmlns="">
          <p:sp>
            <p:nvSpPr>
              <p:cNvPr id="10" name="TextBox 9"/>
              <p:cNvSpPr txBox="1">
                <a:spLocks noRot="1" noChangeAspect="1" noMove="1" noResize="1" noEditPoints="1" noAdjustHandles="1" noChangeArrowheads="1" noChangeShapeType="1" noTextEdit="1"/>
              </p:cNvSpPr>
              <p:nvPr/>
            </p:nvSpPr>
            <p:spPr>
              <a:xfrm>
                <a:off x="5320748" y="4301434"/>
                <a:ext cx="3041374" cy="738664"/>
              </a:xfrm>
              <a:prstGeom prst="rect">
                <a:avLst/>
              </a:prstGeom>
              <a:blipFill>
                <a:blip r:embed="rId5"/>
                <a:stretch>
                  <a:fillRect l="-601" t="-1653" r="-1403" b="-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856480" y="2109256"/>
                <a:ext cx="227504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21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22</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856480" y="2109256"/>
                <a:ext cx="2275045" cy="461665"/>
              </a:xfrm>
              <a:prstGeom prst="rect">
                <a:avLst/>
              </a:prstGeom>
              <a:blipFill>
                <a:blip r:embed="rId6"/>
                <a:stretch>
                  <a:fillRect b="-3947"/>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98251" y="16351"/>
            <a:ext cx="8826599" cy="602700"/>
          </a:xfrm>
          <a:prstGeom prst="rect">
            <a:avLst/>
          </a:prstGeom>
          <a:noFill/>
          <a:ln>
            <a:noFill/>
          </a:ln>
        </p:spPr>
        <p:txBody>
          <a:bodyPr wrap="square" lIns="91425" tIns="91425" rIns="91425" bIns="91425" anchor="ctr" anchorCtr="0">
            <a:noAutofit/>
          </a:bodyPr>
          <a:lstStyle/>
          <a:p>
            <a:pPr>
              <a:buSzPct val="25000"/>
            </a:pPr>
            <a:r>
              <a:rPr lang="en-US" dirty="0" smtClean="0"/>
              <a:t>Methodology – Prediction and Evaluation.</a:t>
            </a:r>
            <a:endParaRPr lang="en-US" dirty="0"/>
          </a:p>
        </p:txBody>
      </p:sp>
      <p:sp>
        <p:nvSpPr>
          <p:cNvPr id="2" name="Slide Number Placeholder 1"/>
          <p:cNvSpPr>
            <a:spLocks noGrp="1"/>
          </p:cNvSpPr>
          <p:nvPr>
            <p:ph type="sldNum" idx="12"/>
          </p:nvPr>
        </p:nvSpPr>
        <p:spPr/>
        <p:txBody>
          <a:bodyPr/>
          <a:lstStyle/>
          <a:p>
            <a:pPr>
              <a:buClr>
                <a:srgbClr val="000000"/>
              </a:buClr>
              <a:buSzPct val="25000"/>
            </a:pPr>
            <a:fld id="{00000000-1234-1234-1234-123412341234}" type="slidenum">
              <a:rPr lang="en-US"/>
              <a:pPr>
                <a:buClr>
                  <a:srgbClr val="000000"/>
                </a:buClr>
                <a:buSzPct val="25000"/>
              </a:pPr>
              <a:t>9</a:t>
            </a:fld>
            <a:endParaRPr lang="en-US"/>
          </a:p>
        </p:txBody>
      </p:sp>
      <mc:AlternateContent xmlns:mc="http://schemas.openxmlformats.org/markup-compatibility/2006" xmlns:a14="http://schemas.microsoft.com/office/drawing/2010/main">
        <mc:Choice Requires="a14">
          <p:sp>
            <p:nvSpPr>
              <p:cNvPr id="7" name="Shape 125"/>
              <p:cNvSpPr txBox="1"/>
              <p:nvPr/>
            </p:nvSpPr>
            <p:spPr>
              <a:xfrm>
                <a:off x="566770" y="904930"/>
                <a:ext cx="5265070" cy="3355800"/>
              </a:xfrm>
              <a:prstGeom prst="rect">
                <a:avLst/>
              </a:prstGeom>
              <a:noFill/>
              <a:ln>
                <a:noFill/>
              </a:ln>
            </p:spPr>
            <p:txBody>
              <a:bodyPr wrap="square" lIns="91425" tIns="91425" rIns="91425" bIns="91425" anchor="t" anchorCtr="0">
                <a:noAutofit/>
              </a:bodyPr>
              <a:lstStyle/>
              <a:p>
                <a:pPr marL="457189" indent="-228594">
                  <a:buClr>
                    <a:srgbClr val="000000"/>
                  </a:buClr>
                  <a:buSzPct val="100000"/>
                  <a:buFont typeface="Roboto"/>
                  <a:buChar char="●"/>
                </a:pPr>
                <a:endParaRPr lang="en-US" dirty="0" smtClean="0">
                  <a:latin typeface="Roboto"/>
                  <a:ea typeface="Roboto"/>
                  <a:cs typeface="Roboto"/>
                  <a:sym typeface="Roboto"/>
                </a:endParaRPr>
              </a:p>
              <a:p>
                <a:pPr marL="457189" indent="-228594">
                  <a:buClr>
                    <a:srgbClr val="000000"/>
                  </a:buClr>
                  <a:buSzPct val="100000"/>
                  <a:buFont typeface="Roboto"/>
                  <a:buChar char="●"/>
                </a:pPr>
                <a:r>
                  <a:rPr lang="en-US" dirty="0" smtClean="0">
                    <a:latin typeface="Roboto"/>
                    <a:ea typeface="Roboto"/>
                    <a:cs typeface="Roboto"/>
                    <a:sym typeface="Roboto"/>
                  </a:rPr>
                  <a:t>With each data object in testing set, we find what leaf it belongs to based on trained regression tree.</a:t>
                </a:r>
              </a:p>
              <a:p>
                <a:pPr marL="457189" indent="-228594">
                  <a:buClr>
                    <a:srgbClr val="000000"/>
                  </a:buClr>
                  <a:buSzPct val="100000"/>
                  <a:buFont typeface="Roboto"/>
                  <a:buChar char="●"/>
                </a:pPr>
                <a:r>
                  <a:rPr lang="en-US" dirty="0" smtClean="0">
                    <a:latin typeface="Roboto"/>
                    <a:ea typeface="Roboto"/>
                    <a:cs typeface="Roboto"/>
                    <a:sym typeface="Roboto"/>
                  </a:rPr>
                  <a:t>The value of that leaf node is predicted value.</a:t>
                </a:r>
              </a:p>
              <a:p>
                <a:pPr marL="457189" indent="-228594">
                  <a:buClr>
                    <a:srgbClr val="000000"/>
                  </a:buClr>
                  <a:buSzPct val="100000"/>
                  <a:buFont typeface="Roboto"/>
                  <a:buChar char="●"/>
                </a:pPr>
                <a:r>
                  <a:rPr lang="en-US" dirty="0" smtClean="0">
                    <a:latin typeface="Roboto"/>
                    <a:ea typeface="Roboto"/>
                    <a:cs typeface="Roboto"/>
                    <a:sym typeface="Roboto"/>
                  </a:rPr>
                  <a:t>The metric used to evaluate performance is RSS.</a:t>
                </a:r>
                <a:endParaRPr lang="en-US" dirty="0">
                  <a:latin typeface="Roboto"/>
                  <a:ea typeface="Roboto"/>
                  <a:cs typeface="Roboto"/>
                  <a:sym typeface="Roboto"/>
                </a:endParaRPr>
              </a:p>
              <a:p>
                <a:pPr marL="457189" indent="-228594">
                  <a:buClr>
                    <a:srgbClr val="000000"/>
                  </a:buClr>
                  <a:buSzPct val="100000"/>
                  <a:buFont typeface="Roboto"/>
                  <a:buChar char="●"/>
                </a:pPr>
                <a:r>
                  <a:rPr lang="en-US" dirty="0" smtClean="0">
                    <a:latin typeface="Roboto"/>
                    <a:ea typeface="Roboto"/>
                    <a:cs typeface="Roboto"/>
                    <a:sym typeface="Roboto"/>
                  </a:rPr>
                  <a:t>The smaller RSS means prediction is very well. </a:t>
                </a:r>
              </a:p>
              <a:p>
                <a:pPr marL="457189" indent="-228594">
                  <a:buClr>
                    <a:srgbClr val="000000"/>
                  </a:buClr>
                  <a:buSzPct val="100000"/>
                  <a:buFont typeface="Roboto"/>
                  <a:buChar char="●"/>
                </a:pPr>
                <a:r>
                  <a:rPr lang="en-US" dirty="0" smtClean="0">
                    <a:latin typeface="Roboto"/>
                    <a:ea typeface="Roboto"/>
                    <a:cs typeface="Roboto"/>
                    <a:sym typeface="Roboto"/>
                  </a:rPr>
                  <a:t>To avoid overfitting, adding constraints: </a:t>
                </a:r>
              </a:p>
              <a:p>
                <a:pPr marL="228595">
                  <a:buClr>
                    <a:srgbClr val="000000"/>
                  </a:buClr>
                  <a:buSzPct val="100000"/>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𝑅𝑆𝑆</m:t>
                      </m:r>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𝐽</m:t>
                          </m:r>
                        </m:sup>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𝑗</m:t>
                                  </m:r>
                                </m:sub>
                              </m:sSub>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sSub>
                                            <m:sSubPr>
                                              <m:ctrlPr>
                                                <a:rPr lang="en-US" i="1">
                                                  <a:latin typeface="Cambria Math" panose="02040503050406030204" pitchFamily="18" charset="0"/>
                                                </a:rPr>
                                              </m:ctrlPr>
                                            </m:sSubPr>
                                            <m:e>
                                              <m:r>
                                                <m:rPr>
                                                  <m:brk m:alnAt="23"/>
                                                </m:rPr>
                                                <a:rPr lang="en-US" i="1">
                                                  <a:latin typeface="Cambria Math" panose="02040503050406030204" pitchFamily="18" charset="0"/>
                                                </a:rPr>
                                                <m:t>𝑅</m:t>
                                              </m:r>
                                            </m:e>
                                            <m:sub>
                                              <m:r>
                                                <m:rPr>
                                                  <m:brk m:alnAt="23"/>
                                                </m:rPr>
                                                <a:rPr lang="en-US" i="1">
                                                  <a:latin typeface="Cambria Math" panose="02040503050406030204" pitchFamily="18" charset="0"/>
                                                </a:rPr>
                                                <m:t>𝑗</m:t>
                                              </m:r>
                                            </m:sub>
                                          </m:sSub>
                                        </m:sub>
                                      </m:sSub>
                                    </m:e>
                                  </m:d>
                                </m:e>
                                <m:sup>
                                  <m:r>
                                    <m:rPr>
                                      <m:brk m:alnAt="23"/>
                                    </m:rPr>
                                    <a:rPr lang="en-US" i="1">
                                      <a:latin typeface="Cambria Math" panose="02040503050406030204" pitchFamily="18" charset="0"/>
                                    </a:rPr>
                                    <m:t>2</m:t>
                                  </m:r>
                                </m:sup>
                              </m:sSup>
                            </m:e>
                          </m:nary>
                        </m:e>
                      </m:nary>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oMath>
                  </m:oMathPara>
                </a14:m>
                <a:endParaRPr lang="en-US" dirty="0" smtClean="0">
                  <a:latin typeface="Roboto"/>
                  <a:ea typeface="Roboto"/>
                  <a:cs typeface="Roboto"/>
                  <a:sym typeface="Roboto"/>
                </a:endParaRPr>
              </a:p>
              <a:p>
                <a:pPr marL="457189" indent="-228594">
                  <a:buClr>
                    <a:srgbClr val="000000"/>
                  </a:buClr>
                  <a:buSzPct val="100000"/>
                  <a:buFont typeface="Roboto"/>
                  <a:buChar char="●"/>
                </a:pP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𝐽</m:t>
                    </m:r>
                    <m:r>
                      <a:rPr lang="en-US" i="1">
                        <a:latin typeface="Cambria Math" panose="02040503050406030204" pitchFamily="18" charset="0"/>
                      </a:rPr>
                      <m:t>|</m:t>
                    </m:r>
                  </m:oMath>
                </a14:m>
                <a:r>
                  <a:rPr lang="en-US" dirty="0" smtClean="0">
                    <a:latin typeface="Roboto"/>
                    <a:ea typeface="Roboto"/>
                    <a:cs typeface="Roboto"/>
                    <a:sym typeface="Roboto"/>
                  </a:rPr>
                  <a:t> indicates the number of leaves. The larger </a:t>
                </a:r>
                <a14:m>
                  <m:oMath xmlns:m="http://schemas.openxmlformats.org/officeDocument/2006/math">
                    <m:r>
                      <a:rPr lang="en-US" i="1">
                        <a:latin typeface="Cambria Math" panose="02040503050406030204" pitchFamily="18" charset="0"/>
                      </a:rPr>
                      <m:t>𝛼</m:t>
                    </m:r>
                  </m:oMath>
                </a14:m>
                <a:r>
                  <a:rPr lang="en-US" dirty="0" smtClean="0">
                    <a:latin typeface="Roboto"/>
                    <a:ea typeface="Roboto"/>
                    <a:cs typeface="Roboto"/>
                    <a:sym typeface="Roboto"/>
                  </a:rPr>
                  <a:t>, the smaller tree is. It is similar to regularization in linear regression </a:t>
                </a:r>
                <a14:m>
                  <m:oMath xmlns:m="http://schemas.openxmlformats.org/officeDocument/2006/math">
                    <m:sSup>
                      <m:sSupPr>
                        <m:ctrlPr>
                          <a:rPr lang="en-US" b="1" i="1" smtClean="0">
                            <a:latin typeface="Cambria Math" panose="02040503050406030204" pitchFamily="18" charset="0"/>
                            <a:ea typeface="Roboto"/>
                            <a:cs typeface="Roboto"/>
                            <a:sym typeface="Roboto"/>
                          </a:rPr>
                        </m:ctrlPr>
                      </m:sSupPr>
                      <m:e>
                        <m:d>
                          <m:dPr>
                            <m:ctrlPr>
                              <a:rPr lang="en-US" b="0" i="1" smtClean="0">
                                <a:latin typeface="Cambria Math" panose="02040503050406030204" pitchFamily="18" charset="0"/>
                                <a:ea typeface="Roboto"/>
                                <a:cs typeface="Roboto"/>
                                <a:sym typeface="Roboto"/>
                              </a:rPr>
                            </m:ctrlPr>
                          </m:dPr>
                          <m:e>
                            <m:r>
                              <a:rPr lang="en-US" b="1" i="1" smtClean="0">
                                <a:latin typeface="Cambria Math" panose="02040503050406030204" pitchFamily="18" charset="0"/>
                                <a:ea typeface="Roboto"/>
                                <a:cs typeface="Roboto"/>
                                <a:sym typeface="Roboto"/>
                              </a:rPr>
                              <m:t>𝒀</m:t>
                            </m:r>
                            <m:r>
                              <a:rPr lang="en-US" b="0" i="1" smtClean="0">
                                <a:latin typeface="Cambria Math" panose="02040503050406030204" pitchFamily="18" charset="0"/>
                                <a:ea typeface="Roboto"/>
                                <a:cs typeface="Roboto"/>
                                <a:sym typeface="Roboto"/>
                              </a:rPr>
                              <m:t>−</m:t>
                            </m:r>
                            <m:sSup>
                              <m:sSupPr>
                                <m:ctrlPr>
                                  <a:rPr lang="en-US" b="0" i="1" smtClean="0">
                                    <a:latin typeface="Cambria Math" panose="02040503050406030204" pitchFamily="18" charset="0"/>
                                    <a:ea typeface="Roboto"/>
                                    <a:cs typeface="Roboto"/>
                                    <a:sym typeface="Roboto"/>
                                  </a:rPr>
                                </m:ctrlPr>
                              </m:sSupPr>
                              <m:e>
                                <m:r>
                                  <a:rPr lang="en-US" b="0" i="1" smtClean="0">
                                    <a:latin typeface="Cambria Math" panose="02040503050406030204" pitchFamily="18" charset="0"/>
                                    <a:ea typeface="Roboto"/>
                                    <a:cs typeface="Roboto"/>
                                    <a:sym typeface="Roboto"/>
                                  </a:rPr>
                                  <m:t>𝜃</m:t>
                                </m:r>
                              </m:e>
                              <m:sup>
                                <m:r>
                                  <a:rPr lang="en-US" b="0" i="1" smtClean="0">
                                    <a:latin typeface="Cambria Math" panose="02040503050406030204" pitchFamily="18" charset="0"/>
                                    <a:ea typeface="Roboto"/>
                                    <a:cs typeface="Roboto"/>
                                    <a:sym typeface="Roboto"/>
                                  </a:rPr>
                                  <m:t>𝑇</m:t>
                                </m:r>
                              </m:sup>
                            </m:sSup>
                            <m:r>
                              <a:rPr lang="en-US" b="1" i="1" smtClean="0">
                                <a:latin typeface="Cambria Math" panose="02040503050406030204" pitchFamily="18" charset="0"/>
                                <a:ea typeface="Roboto"/>
                                <a:cs typeface="Roboto"/>
                                <a:sym typeface="Roboto"/>
                              </a:rPr>
                              <m:t>𝑿</m:t>
                            </m:r>
                          </m:e>
                        </m:d>
                      </m:e>
                      <m:sup>
                        <m:r>
                          <a:rPr lang="en-US" b="0" i="1" smtClean="0">
                            <a:latin typeface="Cambria Math" panose="02040503050406030204" pitchFamily="18" charset="0"/>
                            <a:ea typeface="Roboto"/>
                            <a:cs typeface="Roboto"/>
                            <a:sym typeface="Roboto"/>
                          </a:rPr>
                          <m:t>𝑇</m:t>
                        </m:r>
                      </m:sup>
                    </m:sSup>
                    <m:d>
                      <m:dPr>
                        <m:ctrlPr>
                          <a:rPr lang="en-US" i="1">
                            <a:latin typeface="Cambria Math" panose="02040503050406030204" pitchFamily="18" charset="0"/>
                            <a:ea typeface="Roboto"/>
                            <a:cs typeface="Roboto"/>
                            <a:sym typeface="Roboto"/>
                          </a:rPr>
                        </m:ctrlPr>
                      </m:dPr>
                      <m:e>
                        <m:r>
                          <a:rPr lang="en-US" b="1" i="1">
                            <a:latin typeface="Cambria Math" panose="02040503050406030204" pitchFamily="18" charset="0"/>
                            <a:ea typeface="Roboto"/>
                            <a:cs typeface="Roboto"/>
                            <a:sym typeface="Roboto"/>
                          </a:rPr>
                          <m:t>𝒀</m:t>
                        </m:r>
                        <m:r>
                          <a:rPr lang="en-US" i="1">
                            <a:latin typeface="Cambria Math" panose="02040503050406030204" pitchFamily="18" charset="0"/>
                            <a:ea typeface="Roboto"/>
                            <a:cs typeface="Roboto"/>
                            <a:sym typeface="Roboto"/>
                          </a:rPr>
                          <m:t>−</m:t>
                        </m:r>
                        <m:sSup>
                          <m:sSupPr>
                            <m:ctrlPr>
                              <a:rPr lang="en-US" i="1">
                                <a:latin typeface="Cambria Math" panose="02040503050406030204" pitchFamily="18" charset="0"/>
                                <a:ea typeface="Roboto"/>
                                <a:cs typeface="Roboto"/>
                                <a:sym typeface="Roboto"/>
                              </a:rPr>
                            </m:ctrlPr>
                          </m:sSupPr>
                          <m:e>
                            <m:r>
                              <a:rPr lang="en-US" i="1">
                                <a:latin typeface="Cambria Math" panose="02040503050406030204" pitchFamily="18" charset="0"/>
                                <a:ea typeface="Roboto"/>
                                <a:cs typeface="Roboto"/>
                                <a:sym typeface="Roboto"/>
                              </a:rPr>
                              <m:t>𝜃</m:t>
                            </m:r>
                          </m:e>
                          <m:sup>
                            <m:r>
                              <a:rPr lang="en-US" i="1">
                                <a:latin typeface="Cambria Math" panose="02040503050406030204" pitchFamily="18" charset="0"/>
                                <a:ea typeface="Roboto"/>
                                <a:cs typeface="Roboto"/>
                                <a:sym typeface="Roboto"/>
                              </a:rPr>
                              <m:t>𝑇</m:t>
                            </m:r>
                          </m:sup>
                        </m:sSup>
                        <m:r>
                          <a:rPr lang="en-US" b="1" i="1">
                            <a:latin typeface="Cambria Math" panose="02040503050406030204" pitchFamily="18" charset="0"/>
                            <a:ea typeface="Roboto"/>
                            <a:cs typeface="Roboto"/>
                            <a:sym typeface="Roboto"/>
                          </a:rPr>
                          <m:t>𝑿</m:t>
                        </m:r>
                      </m:e>
                    </m:d>
                    <m:r>
                      <a:rPr lang="en-US" b="0" i="1" smtClean="0">
                        <a:latin typeface="Cambria Math" panose="02040503050406030204" pitchFamily="18" charset="0"/>
                        <a:ea typeface="Roboto"/>
                        <a:cs typeface="Roboto"/>
                        <a:sym typeface="Roboto"/>
                      </a:rPr>
                      <m:t>+</m:t>
                    </m:r>
                    <m:sSubSup>
                      <m:sSubSupPr>
                        <m:ctrlPr>
                          <a:rPr lang="en-US" b="0" i="1" dirty="0" smtClean="0">
                            <a:latin typeface="Cambria Math" panose="02040503050406030204" pitchFamily="18" charset="0"/>
                            <a:ea typeface="Roboto"/>
                            <a:sym typeface="Roboto"/>
                          </a:rPr>
                        </m:ctrlPr>
                      </m:sSubSupPr>
                      <m:e>
                        <m:r>
                          <a:rPr lang="en-US" b="0" i="1" dirty="0" smtClean="0">
                            <a:latin typeface="Cambria Math" panose="02040503050406030204" pitchFamily="18" charset="0"/>
                            <a:ea typeface="Roboto"/>
                            <a:sym typeface="Roboto"/>
                          </a:rPr>
                          <m:t>|</m:t>
                        </m:r>
                        <m:d>
                          <m:dPr>
                            <m:begChr m:val="|"/>
                            <m:endChr m:val="|"/>
                            <m:ctrlPr>
                              <a:rPr lang="en-US" b="0" i="1" dirty="0" smtClean="0">
                                <a:latin typeface="Cambria Math" panose="02040503050406030204" pitchFamily="18" charset="0"/>
                                <a:ea typeface="Roboto"/>
                                <a:sym typeface="Roboto"/>
                              </a:rPr>
                            </m:ctrlPr>
                          </m:dPr>
                          <m:e>
                            <m:r>
                              <a:rPr lang="en-US" b="0" i="1" dirty="0" smtClean="0">
                                <a:latin typeface="Cambria Math" panose="02040503050406030204" pitchFamily="18" charset="0"/>
                                <a:ea typeface="Roboto"/>
                                <a:sym typeface="Roboto"/>
                              </a:rPr>
                              <m:t>𝜃</m:t>
                            </m:r>
                          </m:e>
                        </m:d>
                        <m:r>
                          <a:rPr lang="en-US" b="0" i="1" dirty="0" smtClean="0">
                            <a:latin typeface="Cambria Math" panose="02040503050406030204" pitchFamily="18" charset="0"/>
                            <a:ea typeface="Roboto"/>
                            <a:sym typeface="Roboto"/>
                          </a:rPr>
                          <m:t>|</m:t>
                        </m:r>
                      </m:e>
                      <m:sub>
                        <m:r>
                          <a:rPr lang="en-US" b="0" i="1" dirty="0" smtClean="0">
                            <a:latin typeface="Cambria Math" panose="02040503050406030204" pitchFamily="18" charset="0"/>
                            <a:ea typeface="Roboto"/>
                            <a:sym typeface="Roboto"/>
                          </a:rPr>
                          <m:t>2</m:t>
                        </m:r>
                      </m:sub>
                      <m:sup>
                        <m:r>
                          <a:rPr lang="en-US" b="0" i="1" dirty="0" smtClean="0">
                            <a:latin typeface="Cambria Math" panose="02040503050406030204" pitchFamily="18" charset="0"/>
                            <a:ea typeface="Roboto"/>
                            <a:sym typeface="Roboto"/>
                          </a:rPr>
                          <m:t>2</m:t>
                        </m:r>
                      </m:sup>
                    </m:sSubSup>
                  </m:oMath>
                </a14:m>
                <a:endParaRPr lang="en-US" b="1" dirty="0" smtClean="0">
                  <a:latin typeface="Roboto"/>
                  <a:ea typeface="Roboto"/>
                  <a:cs typeface="Roboto"/>
                  <a:sym typeface="Roboto"/>
                </a:endParaRPr>
              </a:p>
              <a:p>
                <a:pPr marL="457189" indent="-228594">
                  <a:buClr>
                    <a:srgbClr val="000000"/>
                  </a:buClr>
                  <a:buSzPct val="100000"/>
                  <a:buFont typeface="Roboto"/>
                  <a:buChar char="●"/>
                </a:pPr>
                <a14:m>
                  <m:oMath xmlns:m="http://schemas.openxmlformats.org/officeDocument/2006/math">
                    <m:r>
                      <a:rPr lang="en-US" i="1">
                        <a:latin typeface="Cambria Math" panose="02040503050406030204" pitchFamily="18" charset="0"/>
                      </a:rPr>
                      <m:t>𝛼</m:t>
                    </m:r>
                  </m:oMath>
                </a14:m>
                <a:r>
                  <a:rPr lang="en-US" b="1" dirty="0" smtClean="0">
                    <a:latin typeface="Roboto"/>
                    <a:ea typeface="Roboto"/>
                    <a:cs typeface="Roboto"/>
                    <a:sym typeface="Roboto"/>
                  </a:rPr>
                  <a:t> </a:t>
                </a:r>
                <a:r>
                  <a:rPr lang="en-US" dirty="0">
                    <a:latin typeface="Roboto"/>
                    <a:ea typeface="Roboto"/>
                    <a:cs typeface="Roboto"/>
                    <a:sym typeface="Roboto"/>
                  </a:rPr>
                  <a:t>is selected based on cross validation on training set</a:t>
                </a:r>
                <a:r>
                  <a:rPr lang="en-US" dirty="0" smtClean="0">
                    <a:latin typeface="Roboto"/>
                    <a:ea typeface="Roboto"/>
                    <a:cs typeface="Roboto"/>
                    <a:sym typeface="Roboto"/>
                  </a:rPr>
                  <a:t>.</a:t>
                </a:r>
              </a:p>
              <a:p>
                <a:pPr marL="457189" indent="-228594">
                  <a:buClr>
                    <a:srgbClr val="000000"/>
                  </a:buClr>
                  <a:buSzPct val="100000"/>
                  <a:buFont typeface="Roboto"/>
                  <a:buChar char="●"/>
                </a:pPr>
                <a:r>
                  <a:rPr lang="en-US" dirty="0" smtClean="0">
                    <a:latin typeface="Roboto"/>
                    <a:ea typeface="Roboto"/>
                    <a:cs typeface="Roboto"/>
                    <a:sym typeface="Roboto"/>
                  </a:rPr>
                  <a:t>The paper we present used 5-fold cross validation. </a:t>
                </a:r>
                <a:endParaRPr lang="en-US" dirty="0">
                  <a:latin typeface="Roboto"/>
                  <a:ea typeface="Roboto"/>
                  <a:cs typeface="Roboto"/>
                  <a:sym typeface="Roboto"/>
                </a:endParaRPr>
              </a:p>
              <a:p>
                <a:pPr marL="457189" indent="-228594">
                  <a:buClr>
                    <a:srgbClr val="000000"/>
                  </a:buClr>
                  <a:buSzPct val="100000"/>
                  <a:buFont typeface="Roboto"/>
                  <a:buChar char="●"/>
                </a:pPr>
                <a:endParaRPr lang="en-US" dirty="0">
                  <a:latin typeface="Roboto"/>
                  <a:ea typeface="Roboto"/>
                  <a:cs typeface="Roboto"/>
                  <a:sym typeface="Roboto"/>
                </a:endParaRPr>
              </a:p>
              <a:p>
                <a:pPr marL="457189" indent="-228594">
                  <a:buClr>
                    <a:srgbClr val="000000"/>
                  </a:buClr>
                  <a:buSzPct val="100000"/>
                  <a:buFont typeface="Roboto"/>
                  <a:buChar char="●"/>
                </a:pPr>
                <a:endParaRPr lang="en-US" dirty="0">
                  <a:latin typeface="Roboto"/>
                  <a:ea typeface="Roboto"/>
                  <a:cs typeface="Roboto"/>
                  <a:sym typeface="Roboto"/>
                </a:endParaRPr>
              </a:p>
            </p:txBody>
          </p:sp>
        </mc:Choice>
        <mc:Fallback xmlns="">
          <p:sp>
            <p:nvSpPr>
              <p:cNvPr id="7" name="Shape 125"/>
              <p:cNvSpPr txBox="1">
                <a:spLocks noRot="1" noChangeAspect="1" noMove="1" noResize="1" noEditPoints="1" noAdjustHandles="1" noChangeArrowheads="1" noChangeShapeType="1" noTextEdit="1"/>
              </p:cNvSpPr>
              <p:nvPr/>
            </p:nvSpPr>
            <p:spPr>
              <a:xfrm>
                <a:off x="566770" y="904930"/>
                <a:ext cx="5265070" cy="3355800"/>
              </a:xfrm>
              <a:prstGeom prst="rect">
                <a:avLst/>
              </a:prstGeom>
              <a:blipFill>
                <a:blip r:embed="rId3"/>
                <a:stretch>
                  <a:fillRect b="-2178"/>
                </a:stretch>
              </a:blipFill>
              <a:ln>
                <a:noFill/>
              </a:ln>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6055677" y="904930"/>
            <a:ext cx="2600325" cy="2352675"/>
          </a:xfrm>
          <a:prstGeom prst="rect">
            <a:avLst/>
          </a:prstGeom>
        </p:spPr>
      </p:pic>
    </p:spTree>
    <p:extLst>
      <p:ext uri="{BB962C8B-B14F-4D97-AF65-F5344CB8AC3E}">
        <p14:creationId xmlns:p14="http://schemas.microsoft.com/office/powerpoint/2010/main" val="3679200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1190</Words>
  <Application>Microsoft Office PowerPoint</Application>
  <PresentationFormat>On-screen Show (16:9)</PresentationFormat>
  <Paragraphs>165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Wingdings</vt:lpstr>
      <vt:lpstr>Arial</vt:lpstr>
      <vt:lpstr>Cambria Math</vt:lpstr>
      <vt:lpstr>Roboto</vt:lpstr>
      <vt:lpstr>Material</vt:lpstr>
      <vt:lpstr>CS548 Fall 2017 Model and Regression Trees Showcase by  Nguyen Vo, Bolun Lin, Qing Xu, Ishaan Singhal, and Andi Dhroso</vt:lpstr>
      <vt:lpstr>References</vt:lpstr>
      <vt:lpstr>Introduction  </vt:lpstr>
      <vt:lpstr>Seed user and influence score. </vt:lpstr>
      <vt:lpstr>Features</vt:lpstr>
      <vt:lpstr>Features – Local influence vs. Total Influence</vt:lpstr>
      <vt:lpstr>Datasets</vt:lpstr>
      <vt:lpstr>Methodology – Constructing Regression Tree</vt:lpstr>
      <vt:lpstr>Methodology – Prediction and Evaluation.</vt:lpstr>
      <vt:lpstr>Data Insights - Influence and Cascading</vt:lpstr>
      <vt:lpstr>Data Insights - Feature Importance</vt:lpstr>
      <vt:lpstr>Data insights</vt:lpstr>
      <vt:lpstr>Advantages of Regression trees</vt:lpstr>
      <vt:lpstr>Advantages of Regression trees (contd...)</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CS548 Fall 2017 Model and Regression Trees Showcase by Ben Vo, Bolun Lin, Qing Xu, Ishaan Singhal, and Andi Dhroso</dc:title>
  <cp:lastModifiedBy>Ruiz</cp:lastModifiedBy>
  <cp:revision>49</cp:revision>
  <dcterms:modified xsi:type="dcterms:W3CDTF">2017-09-28T18:03:15Z</dcterms:modified>
</cp:coreProperties>
</file>