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116"/>
  </p:normalViewPr>
  <p:slideViewPr>
    <p:cSldViewPr snapToGrid="0" snapToObjects="1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Emma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Susan</a:t>
            </a:r>
          </a:p>
          <a:p>
            <a:pPr lvl="0" rtl="0">
              <a:spcBef>
                <a:spcPts val="0"/>
              </a:spcBef>
              <a:buNone/>
            </a:pPr>
            <a:endParaRPr lang="en-GB"/>
          </a:p>
          <a:p>
            <a:pPr lvl="0" rtl="0">
              <a:spcBef>
                <a:spcPts val="0"/>
              </a:spcBef>
              <a:buNone/>
            </a:pPr>
            <a:r>
              <a:rPr lang="en-GB"/>
              <a:t>For example consider the atom D.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In our original database in figure 1, we see that D occurs in the following input-sequence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and event identifier pairs {(1, 10), (1, 25), (4, 10)}. This forms the id-list for item 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Susan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Susan</a:t>
            </a:r>
          </a:p>
          <a:p>
            <a:pPr lvl="0" rtl="0">
              <a:spcBef>
                <a:spcPts val="0"/>
              </a:spcBef>
              <a:buNone/>
            </a:pPr>
            <a:endParaRPr lang="en-GB"/>
          </a:p>
          <a:p>
            <a:pPr lvl="0" rtl="0">
              <a:spcBef>
                <a:spcPts val="0"/>
              </a:spcBef>
              <a:buNone/>
            </a:pPr>
            <a:r>
              <a:rPr lang="en-GB"/>
              <a:t>To compute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the new id-list for the resulting event atom P → AF, we simply need to check for equality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of (sid, eid) pairs. In our example, the only matching pairs are {(8, 30), (8, 50), (8, 80)}.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This forms the id-list for P → AF.</a:t>
            </a:r>
          </a:p>
          <a:p>
            <a:pPr lvl="0" rtl="0">
              <a:spcBef>
                <a:spcPts val="0"/>
              </a:spcBef>
              <a:buNone/>
            </a:pPr>
            <a:endParaRPr lang="en-GB"/>
          </a:p>
          <a:p>
            <a:pPr lvl="0" rtl="0">
              <a:spcBef>
                <a:spcPts val="0"/>
              </a:spcBef>
              <a:buNone/>
            </a:pPr>
            <a:r>
              <a:rPr lang="en-GB"/>
              <a:t>To compute the id-list for the new sequence atom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P → A → F, we need to check for a temporal relationship, i.e., for a given pair (s, t1)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in L(P → A), we check whether there exists a pair (s, t2) in L(P → F) with the same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sid s, but with t2 &gt; t1. If this is true, it means that the item F follows the item A for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input-sequence s. In other words, the input-sequence s contains the pattern P → A → F,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and the pair (s, t2) is added to the pattern’s id-list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Nan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Nan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Nan</a:t>
            </a:r>
          </a:p>
          <a:p>
            <a:pPr lvl="0">
              <a:spcBef>
                <a:spcPts val="0"/>
              </a:spcBef>
              <a:buNone/>
            </a:pPr>
            <a:endParaRPr lang="en-GB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Thicker edges between nodes denote a pattern of higher support.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Temporal direction is consistent with recommendation made by American Diabetes Association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Nan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After excluding patients with more than one drug class initiated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during the same transaction, we were left with 121,584 patients in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our training set and 11,664 patients in our test set. We were able to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correctly guess the next class of diabetes medication prescribed for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6943 (59.5%) of patients using one attempt, and this number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increased with successive attempts, so that 10,493 (90.0%) had a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correct prediction when 3 attempts were made, and 11,401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(97.7%) when 5 attempts were made (Fig. 4).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  <a:sym typeface="+mn-ea"/>
              </a:rPr>
              <a:t>Rule not reaching 5 attempt, base stem truncate.</a:t>
            </a:r>
            <a:endParaRPr lang="en-GB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GB"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Tesia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Proxima Nova" panose="02000506030000020004"/>
              <a:buChar char="●"/>
            </a:pPr>
            <a:r>
              <a:rPr lang="en-GB" sz="10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Accuracy was surprisingly high when patient’s base stem was not used to make prediction</a:t>
            </a:r>
          </a:p>
          <a:p>
            <a: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Proxima Nova" panose="02000506030000020004"/>
              <a:buChar char="○"/>
            </a:pPr>
            <a:r>
              <a:rPr lang="en-GB" sz="10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i.e. prediction of first medication</a:t>
            </a:r>
          </a:p>
          <a:p>
            <a: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000"/>
              <a:buFont typeface="Proxima Nova" panose="02000506030000020004"/>
              <a:buChar char="○"/>
            </a:pPr>
            <a:r>
              <a:rPr lang="en-GB" sz="10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This makes sense since the American Diabetes Association’s published guidelines for diabetes treatment start with lifestyle changes and metformin/biguanide</a:t>
            </a:r>
          </a:p>
          <a:p>
            <a: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000"/>
              <a:buFont typeface="Proxima Nova" panose="02000506030000020004"/>
              <a:buChar char="○"/>
            </a:pPr>
            <a:r>
              <a:rPr lang="en-GB" sz="10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(tess, we’re starting the google hangout call in a bit) 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Proxima Nova" panose="02000506030000020004"/>
              <a:buChar char="●"/>
            </a:pPr>
            <a:r>
              <a:rPr lang="en-GB" sz="10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1-2 item stems led to more accurate predictions, but not using the entire stem</a:t>
            </a:r>
          </a:p>
          <a:p>
            <a: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Proxima Nova" panose="02000506030000020004"/>
              <a:buChar char="○"/>
            </a:pPr>
            <a:r>
              <a:rPr lang="en-GB" sz="10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Doctors may not be conditioning their prescribing behaviors based on the patient’s entire medication history</a:t>
            </a:r>
          </a:p>
          <a:p>
            <a:pPr lvl="0">
              <a:spcBef>
                <a:spcPts val="0"/>
              </a:spcBef>
              <a:buNone/>
            </a:pPr>
            <a:endParaRPr lang="en-GB" sz="1000"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Tesia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Much higher than expected if random chance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Tesia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Emma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Shivangi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Everyone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Emma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How does Sequential Pattern Mining apply to this paper?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Proxima Nova" panose="02000506030000020004"/>
              <a:buChar char="○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This paper uses sequential pattern mining to infer relationships between medications for diabetes patients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Proxima Nova" panose="02000506030000020004"/>
              <a:buChar char="○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The transitioning from paper to electronic medical records has helped accumulate large amounts of clinical data</a:t>
            </a:r>
          </a:p>
          <a:p>
            <a:pPr lvl="0">
              <a:spcBef>
                <a:spcPts val="0"/>
              </a:spcBef>
              <a:buNone/>
            </a:pPr>
            <a:endParaRPr lang="en-GB" sz="1800"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 u="sng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Emma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u="sng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Stepwise Pharmacological Therapy:</a:t>
            </a:r>
          </a:p>
          <a:p>
            <a:pPr lvl="0" rtl="0">
              <a:spcBef>
                <a:spcPts val="0"/>
              </a:spcBef>
              <a:buNone/>
            </a:pPr>
            <a:endParaRPr sz="1400" u="sng"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 sz="14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Recommends a treatment algorithm (clinical decision support system) according to the progression of diseases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 sz="14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Common for progressive conditions like diabetes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 sz="14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Relies on an updated knowledge base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 u="sng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Sequential Pattern Mining: </a:t>
            </a:r>
            <a:r>
              <a:rPr lang="en-GB" sz="14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Application in this paper: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Automated development of a knowledge base of temporal relationships between medications, which could be used to guide clinical decision support based around drug regimen changes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Emma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Emma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Identified 161,497 patients prescribed </a:t>
            </a:r>
            <a:r>
              <a:rPr lang="en-GB" sz="1800">
                <a:solidFill>
                  <a:srgbClr val="FF0000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at least one diabetes medication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/>
              <a:t>Shivangi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/>
              <a:t>World Health Organization Anatomic Therapeutic Chemical (ATC) classes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4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/>
              <a:t>Drug Class: 10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/>
              <a:t>Generic Drug: 38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Shivangi</a:t>
            </a:r>
          </a:p>
          <a:p>
            <a:pPr marL="457200" lvl="0" indent="-342900" rtl="0">
              <a:spcBef>
                <a:spcPts val="0"/>
              </a:spcBef>
              <a:buSzPts val="1800"/>
              <a:buFont typeface="Proxima Nova" panose="02000506030000020004"/>
              <a:buAutoNum type="arabicPeriod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Create mapping of drug information either at the </a:t>
            </a:r>
            <a:r>
              <a:rPr lang="en-GB" sz="1800">
                <a:solidFill>
                  <a:srgbClr val="FF0000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drug level</a:t>
            </a: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 or the </a:t>
            </a:r>
            <a:r>
              <a:rPr lang="en-GB" sz="1800">
                <a:solidFill>
                  <a:srgbClr val="FF0000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class level</a:t>
            </a:r>
          </a:p>
          <a:p>
            <a:pPr marL="457200" lvl="0" indent="-342900" rtl="0">
              <a:spcBef>
                <a:spcPts val="0"/>
              </a:spcBef>
              <a:buSzPts val="1800"/>
              <a:buFont typeface="Proxima Nova" panose="02000506030000020004"/>
              <a:buAutoNum type="arabicPeriod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Gather information from the database </a:t>
            </a:r>
          </a:p>
          <a:p>
            <a:pPr marL="457200" lvl="0" indent="-342900" rtl="0">
              <a:spcBef>
                <a:spcPts val="0"/>
              </a:spcBef>
              <a:buSzPts val="1800"/>
              <a:buFont typeface="Proxima Nova" panose="02000506030000020004"/>
              <a:buAutoNum type="arabicPeriod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Format the data for sequential pattern mining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ts val="1800"/>
              <a:buFont typeface="Proxima Nova" panose="02000506030000020004"/>
              <a:buAutoNum type="arabicPeriod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Used the R package ‘arulesSequences’ to mine the data for </a:t>
            </a:r>
            <a:r>
              <a:rPr lang="en-GB" sz="1800">
                <a:solidFill>
                  <a:srgbClr val="FF0000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frequent patterns using a support of 1e-10.</a:t>
            </a:r>
          </a:p>
          <a:p>
            <a:pPr marL="457200" lvl="0" indent="-342900" rtl="0">
              <a:spcBef>
                <a:spcPts val="0"/>
              </a:spcBef>
              <a:buSzPts val="1800"/>
              <a:buFont typeface="Proxima Nova" panose="02000506030000020004"/>
              <a:buAutoNum type="arabicPeriod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Evaluate results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Shivangi</a:t>
            </a:r>
          </a:p>
          <a:p>
            <a:pPr lvl="0">
              <a:spcBef>
                <a:spcPts val="0"/>
              </a:spcBef>
              <a:buNone/>
            </a:pPr>
            <a:endParaRPr lang="en-GB"/>
          </a:p>
          <a:p>
            <a:pPr lvl="0">
              <a:spcBef>
                <a:spcPts val="0"/>
              </a:spcBef>
              <a:buNone/>
            </a:pPr>
            <a:r>
              <a:rPr lang="en-GB"/>
              <a:t>arulesSequences package contains CSPADE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buSzPts val="14000"/>
              <a:buNone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roxima Nova" panose="02000506030000020004"/>
              <a:buChar char="●"/>
              <a:defRPr sz="1800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‹#›</a:t>
            </a:fld>
            <a:endParaRPr lang="en-GB" sz="1000">
              <a:solidFill>
                <a:schemeClr val="dk1"/>
              </a:solidFill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76075" y="3650550"/>
            <a:ext cx="8264100" cy="1350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 algn="ctr">
              <a:spcBef>
                <a:spcPts val="0"/>
              </a:spcBef>
              <a:buNone/>
            </a:pPr>
            <a:r>
              <a:rPr lang="en-GB" sz="1800"/>
              <a:t>Showcasing work by:</a:t>
            </a:r>
            <a:r>
              <a:rPr lang="en-GB" sz="3000"/>
              <a:t> </a:t>
            </a:r>
            <a:r>
              <a:rPr lang="en-GB" sz="1800"/>
              <a:t>Aileen P. Wright, Adam T. Wright, Allison B. McCoy, Dean F. Sittig on </a:t>
            </a:r>
            <a:r>
              <a:rPr lang="en-GB" sz="3000"/>
              <a:t> </a:t>
            </a:r>
            <a:r>
              <a:rPr lang="en-GB" sz="2400"/>
              <a:t>“The Use of Sequential Pattern Mining to Predict Next Prescribed Medications” 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0" name="Shape 60"/>
          <p:cNvSpPr txBox="1"/>
          <p:nvPr/>
        </p:nvSpPr>
        <p:spPr>
          <a:xfrm>
            <a:off x="672000" y="1819425"/>
            <a:ext cx="7612200" cy="11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>
                <a:solidFill>
                  <a:schemeClr val="lt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CS548 Fall 2017: Sequence Mining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chemeClr val="lt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by: Emma Clavet, Nan Hu, Shivangi Pandey, Tesia Shizume, Xiaojun Wang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245500"/>
            <a:ext cx="8792700" cy="54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000000"/>
                </a:solidFill>
              </a:rPr>
              <a:t>SPADE (Sequential Pattern Discovery using Equivalence Classes) Algorithm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28900" y="1231200"/>
            <a:ext cx="7667400" cy="291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Transform horizontal database layout into a vertical “id-lists” 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</a:pPr>
            <a:r>
              <a:rPr lang="en-GB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Minimizes the number of database scans required.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cSPADE incorporates constraints on sequences, like length or time of a sequence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Used R package: ‘arulesSequences’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6050" y="2267775"/>
            <a:ext cx="2656272" cy="275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91250" y="2332525"/>
            <a:ext cx="4904350" cy="204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866825" y="4305400"/>
            <a:ext cx="51615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600"/>
              <a:t>Support Counting: S(A) =4, S(B)=4,S(D) = 2, S(F) = 4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299525" y="4615700"/>
            <a:ext cx="4300500" cy="39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1155CC"/>
                </a:solidFill>
              </a:rPr>
              <a:t>Id-lists</a:t>
            </a:r>
            <a:r>
              <a:rPr lang="en-GB" b="1"/>
              <a:t> of the most frequent items (1-sequences)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45500"/>
            <a:ext cx="8792700" cy="54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000000"/>
                </a:solidFill>
              </a:rPr>
              <a:t>SPADE (Sequential Pattern Discovery using Equivalence Classes) Algorithm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11700" y="1079900"/>
            <a:ext cx="3598500" cy="356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11785" y="1231265"/>
            <a:ext cx="5083810" cy="3228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/>
              <a:t>Equivalence classes 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 panose="02000506030000020004"/>
              <a:buChar char="○"/>
            </a:pPr>
            <a:r>
              <a:rPr lang="en-GB"/>
              <a:t>2 sequences are in the same class if they share a commonn length prefix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</a:pPr>
            <a:r>
              <a:rPr lang="en-GB"/>
              <a:t>Rules of temporal id-list join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</a:pPr>
            <a:r>
              <a:rPr lang="en-GB"/>
              <a:t>Event atom with event atom</a:t>
            </a: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  &amp;  PF          PAF</a:t>
            </a: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</a:pPr>
            <a:r>
              <a:rPr lang="en-GB"/>
              <a:t>Event atom with sequence atom</a:t>
            </a: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PF &amp;  P → A        PF → A</a:t>
            </a: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</a:pPr>
            <a:r>
              <a:rPr lang="en-GB"/>
              <a:t>Sequence atom with sequence atom</a:t>
            </a:r>
          </a:p>
          <a:p>
            <a:pPr marL="22860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	P → A → F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en-GB"/>
              <a:t>P → A  &amp; P → F 		P → F → A</a:t>
            </a:r>
          </a:p>
          <a:p>
            <a:pPr marL="22860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	P →FA</a:t>
            </a:r>
          </a:p>
          <a:p>
            <a:pPr marL="22860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GB"/>
          </a:p>
        </p:txBody>
      </p:sp>
      <p:sp>
        <p:nvSpPr>
          <p:cNvPr id="158" name="Shape 158"/>
          <p:cNvSpPr/>
          <p:nvPr/>
        </p:nvSpPr>
        <p:spPr>
          <a:xfrm>
            <a:off x="2598750" y="2584525"/>
            <a:ext cx="310500" cy="113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2802700" y="3196125"/>
            <a:ext cx="310500" cy="113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343880" y="4046925"/>
            <a:ext cx="310500" cy="113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92288" y="1450800"/>
            <a:ext cx="3743325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45500"/>
            <a:ext cx="8792700" cy="54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000000"/>
                </a:solidFill>
              </a:rPr>
              <a:t>SPADE (Sequential Pattern Discovery using Equivalence Classes) Algorithm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11700" y="1079900"/>
            <a:ext cx="3598500" cy="356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311700" y="1231200"/>
            <a:ext cx="7926300" cy="32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Char char="●"/>
            </a:pPr>
            <a:r>
              <a:rPr lang="en-GB"/>
              <a:t>Sequence atom with sequence atom</a:t>
            </a:r>
          </a:p>
          <a:p>
            <a:pPr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P → A &amp; P → F             P → A → F</a:t>
            </a:r>
          </a:p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P → F → A</a:t>
            </a:r>
          </a:p>
          <a:p>
            <a:pPr marL="1828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P →FA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Char char="●"/>
            </a:pPr>
            <a:r>
              <a:rPr lang="en-GB"/>
              <a:t>Decrease the memory requirement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22860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GB"/>
          </a:p>
        </p:txBody>
      </p:sp>
      <p:sp>
        <p:nvSpPr>
          <p:cNvPr id="170" name="Shape 170"/>
          <p:cNvSpPr/>
          <p:nvPr/>
        </p:nvSpPr>
        <p:spPr>
          <a:xfrm>
            <a:off x="2227400" y="1845025"/>
            <a:ext cx="310500" cy="113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组合 0"/>
          <p:cNvGrpSpPr/>
          <p:nvPr/>
        </p:nvGrpSpPr>
        <p:grpSpPr>
          <a:xfrm>
            <a:off x="4420235" y="840105"/>
            <a:ext cx="3954780" cy="4213860"/>
            <a:chOff x="6961" y="1323"/>
            <a:chExt cx="6228" cy="6636"/>
          </a:xfrm>
        </p:grpSpPr>
        <p:pic>
          <p:nvPicPr>
            <p:cNvPr id="169" name="Shape 169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6961" y="1323"/>
              <a:ext cx="6229" cy="6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Shape 171"/>
            <p:cNvSpPr txBox="1"/>
            <p:nvPr/>
          </p:nvSpPr>
          <p:spPr>
            <a:xfrm>
              <a:off x="7078" y="6381"/>
              <a:ext cx="1562" cy="8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Evaluation of Results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/>
          <a:srcRect l="16798" t="4974" r="19087" b="17173"/>
          <a:stretch>
            <a:fillRect/>
          </a:stretch>
        </p:blipFill>
        <p:spPr>
          <a:xfrm>
            <a:off x="953312" y="1017725"/>
            <a:ext cx="7237376" cy="347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628200" y="4406200"/>
            <a:ext cx="7887600" cy="5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" b="1"/>
              <a:t>Fig. 2.</a:t>
            </a:r>
            <a:r>
              <a:rPr lang="en-GB" sz="1200"/>
              <a:t> Evaluation example. Mined patterns from training data are transformed into rules which are used to predict the next drug, given base stems derived from patient sequences in the test set.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Evaluation of Results - Dataset statistics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15750" y="1316800"/>
            <a:ext cx="4165200" cy="310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The top patterns of length 2–6 items: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87% (13/15) begin with a Biguanide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47% (7/15) have a Sulfonylurea as the second item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67% (10/15) end with Insulin. 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Consistent with recommendation made by American Diabetes Association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13550" y="1017725"/>
            <a:ext cx="3900300" cy="403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/>
          <a:srcRect l="20637" t="2257" r="23481" b="10238"/>
          <a:stretch>
            <a:fillRect/>
          </a:stretch>
        </p:blipFill>
        <p:spPr>
          <a:xfrm>
            <a:off x="4930048" y="244775"/>
            <a:ext cx="4085500" cy="3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1631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Visualization of top 2-item sequential patterns </a:t>
            </a:r>
          </a:p>
          <a:p>
            <a:pPr lvl="0">
              <a:spcBef>
                <a:spcPts val="0"/>
              </a:spcBef>
              <a:buNone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55275" y="863550"/>
            <a:ext cx="3258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949750" y="4177550"/>
            <a:ext cx="4046100" cy="8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b="1"/>
              <a:t>Fig. 3.</a:t>
            </a:r>
            <a:r>
              <a:rPr lang="en-GB" sz="1000"/>
              <a:t> Digraph of diabetes medications. The most frequent 2-item sequences are shown. Differences in support are represented by edge thickness. For clarity, only the direction between nodes with highest support are shown; reverse directions with lesser support are suppressed.</a:t>
            </a:r>
          </a:p>
        </p:txBody>
      </p:sp>
      <p:cxnSp>
        <p:nvCxnSpPr>
          <p:cNvPr id="194" name="Shape 194"/>
          <p:cNvCxnSpPr/>
          <p:nvPr/>
        </p:nvCxnSpPr>
        <p:spPr>
          <a:xfrm>
            <a:off x="6750800" y="1085575"/>
            <a:ext cx="444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5" name="Shape 195"/>
          <p:cNvCxnSpPr/>
          <p:nvPr/>
        </p:nvCxnSpPr>
        <p:spPr>
          <a:xfrm>
            <a:off x="5818525" y="1632775"/>
            <a:ext cx="519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7" name="Shape 197"/>
          <p:cNvSpPr txBox="1"/>
          <p:nvPr/>
        </p:nvSpPr>
        <p:spPr>
          <a:xfrm>
            <a:off x="338750" y="4318950"/>
            <a:ext cx="4591200" cy="85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Figure 2-</a:t>
            </a:r>
            <a:r>
              <a:rPr lang="en-GB"/>
              <a:t> Algorithm for the metabolic management of type 2 diabetes</a:t>
            </a:r>
          </a:p>
        </p:txBody>
      </p:sp>
      <p:pic>
        <p:nvPicPr>
          <p:cNvPr id="2" name="图片 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" y="1122680"/>
            <a:ext cx="4811395" cy="3072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/>
              <a:t>Evaluation at drug class level &amp; generic drug level</a:t>
            </a:r>
          </a:p>
          <a:p>
            <a:pPr lvl="0" rtl="0">
              <a:spcBef>
                <a:spcPts val="0"/>
              </a:spcBef>
              <a:buNone/>
            </a:pPr>
            <a:endParaRPr lang="en-GB"/>
          </a:p>
        </p:txBody>
      </p:sp>
      <p:pic>
        <p:nvPicPr>
          <p:cNvPr id="203" name="Shape 2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688" y="1092075"/>
            <a:ext cx="6123124" cy="39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6263640" y="1290955"/>
            <a:ext cx="3075940" cy="1174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Rules not reaching 5 attempts: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Meglitinide</a:t>
            </a:r>
            <a:r>
              <a:rPr lang="en-GB" dirty="0"/>
              <a:t>      </a:t>
            </a:r>
            <a:r>
              <a:rPr lang="en-GB" dirty="0" err="1"/>
              <a:t>Biguanide</a:t>
            </a:r>
            <a:r>
              <a:rPr lang="en-GB" dirty="0"/>
              <a:t>     </a:t>
            </a:r>
            <a:r>
              <a:rPr lang="en-GB" dirty="0" err="1"/>
              <a:t>Sul-fonylurea</a:t>
            </a:r>
            <a:r>
              <a:rPr lang="en-GB" dirty="0"/>
              <a:t>       DPP-4inhibitor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0000FF"/>
                </a:solidFill>
              </a:rPr>
              <a:t>Attempt 1: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Meglitinide</a:t>
            </a:r>
            <a:r>
              <a:rPr lang="en-GB" dirty="0"/>
              <a:t>      </a:t>
            </a:r>
            <a:r>
              <a:rPr lang="en-GB" dirty="0" err="1"/>
              <a:t>Biguanide</a:t>
            </a:r>
            <a:r>
              <a:rPr lang="en-GB" dirty="0"/>
              <a:t> </a:t>
            </a:r>
            <a:r>
              <a:rPr lang="en-GB" dirty="0" err="1"/>
              <a:t>Sul-fonylurea</a:t>
            </a:r>
            <a:r>
              <a:rPr lang="en-GB" dirty="0"/>
              <a:t>       DPP-4inhibitor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0000FF"/>
                </a:solidFill>
              </a:rPr>
              <a:t>Attempt 2: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Biguanide</a:t>
            </a:r>
            <a:r>
              <a:rPr lang="en-GB" dirty="0"/>
              <a:t>       </a:t>
            </a:r>
            <a:r>
              <a:rPr lang="en-GB" dirty="0" err="1"/>
              <a:t>Sul-fonylurea</a:t>
            </a:r>
            <a:r>
              <a:rPr lang="en-GB" dirty="0"/>
              <a:t>       DPP-4inhibitor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>
                <a:solidFill>
                  <a:srgbClr val="0000FF"/>
                </a:solidFill>
              </a:rPr>
              <a:t>Attempt 3: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/>
              <a:t>Sul-fonylurea</a:t>
            </a:r>
            <a:r>
              <a:rPr lang="en-GB" dirty="0"/>
              <a:t>       DPP-4inhibitor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  <p:cxnSp>
        <p:nvCxnSpPr>
          <p:cNvPr id="205" name="Shape 205"/>
          <p:cNvCxnSpPr/>
          <p:nvPr/>
        </p:nvCxnSpPr>
        <p:spPr>
          <a:xfrm>
            <a:off x="7226875" y="1732425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6" name="Shape 206"/>
          <p:cNvCxnSpPr/>
          <p:nvPr/>
        </p:nvCxnSpPr>
        <p:spPr>
          <a:xfrm>
            <a:off x="8285935" y="1732425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7" name="Shape 207"/>
          <p:cNvCxnSpPr/>
          <p:nvPr/>
        </p:nvCxnSpPr>
        <p:spPr>
          <a:xfrm>
            <a:off x="7151705" y="1930525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208"/>
          <p:cNvCxnSpPr/>
          <p:nvPr/>
        </p:nvCxnSpPr>
        <p:spPr>
          <a:xfrm>
            <a:off x="7226875" y="2571750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/>
          <p:nvPr/>
        </p:nvCxnSpPr>
        <p:spPr>
          <a:xfrm>
            <a:off x="8692335" y="2571750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0" name="Shape 210"/>
          <p:cNvCxnSpPr/>
          <p:nvPr/>
        </p:nvCxnSpPr>
        <p:spPr>
          <a:xfrm>
            <a:off x="7226635" y="2763400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1" name="Shape 211"/>
          <p:cNvCxnSpPr/>
          <p:nvPr/>
        </p:nvCxnSpPr>
        <p:spPr>
          <a:xfrm>
            <a:off x="7226875" y="3407225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2" name="Shape 212"/>
          <p:cNvCxnSpPr/>
          <p:nvPr/>
        </p:nvCxnSpPr>
        <p:spPr>
          <a:xfrm>
            <a:off x="8620450" y="3407225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3" name="Shape 213"/>
          <p:cNvCxnSpPr/>
          <p:nvPr/>
        </p:nvCxnSpPr>
        <p:spPr>
          <a:xfrm>
            <a:off x="7438725" y="4235875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352" y="1085412"/>
            <a:ext cx="2867390" cy="33391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/>
              <a:t>Evaluation at drug class level &amp; generic drug level</a:t>
            </a:r>
          </a:p>
          <a:p>
            <a:pPr lvl="0">
              <a:spcBef>
                <a:spcPts val="0"/>
              </a:spcBef>
              <a:buNone/>
            </a:pPr>
            <a:endParaRPr lang="en-GB"/>
          </a:p>
        </p:txBody>
      </p:sp>
      <p:pic>
        <p:nvPicPr>
          <p:cNvPr id="219" name="Shape 2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6115" y="1152475"/>
            <a:ext cx="8011774" cy="388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Evaluation -- 10-fold Cross validation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Under 10-fold cross validation at the drug class level, the percentage of patients with a </a:t>
            </a:r>
            <a:r>
              <a:rPr lang="en-GB">
                <a:solidFill>
                  <a:srgbClr val="FF0000"/>
                </a:solidFill>
              </a:rPr>
              <a:t>correct prediction</a:t>
            </a:r>
            <a:r>
              <a:rPr lang="en-GB">
                <a:solidFill>
                  <a:srgbClr val="000000"/>
                </a:solidFill>
              </a:rPr>
              <a:t> made </a:t>
            </a:r>
            <a:r>
              <a:rPr lang="en-GB">
                <a:solidFill>
                  <a:srgbClr val="FF0000"/>
                </a:solidFill>
              </a:rPr>
              <a:t>within 3 attempts</a:t>
            </a:r>
            <a:r>
              <a:rPr lang="en-GB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6450" y="2295101"/>
            <a:ext cx="7871100" cy="24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546649"/>
            <a:ext cx="9143999" cy="328862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/>
              <a:t>Medication prediction use case</a:t>
            </a:r>
          </a:p>
          <a:p>
            <a:pPr lvl="0">
              <a:spcBef>
                <a:spcPts val="0"/>
              </a:spcBef>
              <a:buNone/>
            </a:pPr>
            <a:endParaRPr lang="en-GB"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11700" y="1216350"/>
            <a:ext cx="2823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Physician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Patient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Pharmacy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/>
              <a:t>References</a:t>
            </a:r>
          </a:p>
          <a:p>
            <a:pPr lvl="0" rtl="0">
              <a:spcBef>
                <a:spcPts val="0"/>
              </a:spcBef>
              <a:buNone/>
            </a:pPr>
            <a:endParaRPr lang="en-GB"/>
          </a:p>
        </p:txBody>
      </p:sp>
      <p:sp>
        <p:nvSpPr>
          <p:cNvPr id="66" name="Shape 66"/>
          <p:cNvSpPr txBox="1"/>
          <p:nvPr/>
        </p:nvSpPr>
        <p:spPr>
          <a:xfrm>
            <a:off x="304125" y="1332625"/>
            <a:ext cx="8839800" cy="304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[1]. Wright, A., Wright, A., McCoy, A. and </a:t>
            </a:r>
            <a:r>
              <a:rPr lang="en-GB" sz="1100" dirty="0" err="1"/>
              <a:t>Sittig</a:t>
            </a:r>
            <a:r>
              <a:rPr lang="en-GB" sz="1100" dirty="0"/>
              <a:t>, D. (2015). The use of sequential pattern mining to predict next prescribed medications. </a:t>
            </a:r>
            <a:r>
              <a:rPr lang="en-GB" sz="1100" i="1" dirty="0"/>
              <a:t>Journal of Biomedical Informatics</a:t>
            </a:r>
            <a:r>
              <a:rPr lang="en-GB" sz="1100" dirty="0"/>
              <a:t>, 53, pp.73-80. </a:t>
            </a:r>
          </a:p>
          <a:p>
            <a:pPr marL="628650" marR="0" lvl="1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"/>
            </a:pPr>
            <a:r>
              <a:rPr lang="en-GB" sz="1100" dirty="0">
                <a:solidFill>
                  <a:srgbClr val="FF0000"/>
                </a:solidFill>
              </a:rPr>
              <a:t>Figures on slides 7, 9, 13,14,15,16,17,19  were taken from this paper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100" dirty="0"/>
              <a:t>[2]. </a:t>
            </a:r>
            <a:r>
              <a:rPr lang="en-GB" sz="1100" dirty="0" err="1"/>
              <a:t>Srikant</a:t>
            </a:r>
            <a:r>
              <a:rPr lang="en-GB" sz="1100" dirty="0"/>
              <a:t> R, Agrawal R. Mining sequential patterns: generalizations and performance improvements. Springer; 1996.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100" dirty="0"/>
              <a:t>[3]. “ </a:t>
            </a:r>
            <a:r>
              <a:rPr lang="en-GB" sz="1100" dirty="0" err="1"/>
              <a:t>Almaden</a:t>
            </a:r>
            <a:r>
              <a:rPr lang="en-GB" sz="1100" dirty="0"/>
              <a:t> Institute - IBM, 25-Jul-2016. [Online]. </a:t>
            </a:r>
            <a:r>
              <a:rPr lang="en-GB" sz="1100" dirty="0" err="1"/>
              <a:t>Available:http</a:t>
            </a:r>
            <a:r>
              <a:rPr lang="en-GB" sz="1100" dirty="0"/>
              <a:t>://researcher.watson.ibm.com/researcher/</a:t>
            </a:r>
            <a:r>
              <a:rPr lang="en-GB" sz="1100" dirty="0" err="1"/>
              <a:t>view_group.php?id</a:t>
            </a:r>
            <a:r>
              <a:rPr lang="en-GB" sz="1100" dirty="0"/>
              <a:t>=4260. [Accessed: 29-Nov-2017].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[4]. Blue Cross Blue Shield of Texas. (2017). Special </a:t>
            </a:r>
            <a:r>
              <a:rPr lang="en-GB" sz="1100" dirty="0" err="1"/>
              <a:t>Enrollment</a:t>
            </a:r>
            <a:r>
              <a:rPr lang="en-GB" sz="1100" dirty="0"/>
              <a:t>. [online] Available at: https://www.bcbstx.com/ [Accessed 30 Nov. 2017].</a:t>
            </a:r>
            <a:endParaRPr lang="en-GB" sz="1200" dirty="0"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100" dirty="0"/>
              <a:t>[5]. </a:t>
            </a:r>
            <a:r>
              <a:rPr lang="en-GB" sz="1100" dirty="0" err="1"/>
              <a:t>Zaki</a:t>
            </a:r>
            <a:r>
              <a:rPr lang="en-GB" sz="1100" dirty="0"/>
              <a:t> MJ. SPADE: an efﬁcient algorithm for mining frequent sequences.MachLearn2001;42(1–2):31–60.</a:t>
            </a:r>
          </a:p>
          <a:p>
            <a:pPr marL="628650" lvl="1" indent="-171450" rtl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"/>
            </a:pPr>
            <a:r>
              <a:rPr lang="en-GB" sz="1100" dirty="0">
                <a:solidFill>
                  <a:srgbClr val="FF0000"/>
                </a:solidFill>
              </a:rPr>
              <a:t>Figures on slides 10, 11, 12 were taken from this paper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</a:pPr>
            <a:r>
              <a:rPr lang="en-GB" sz="1100" dirty="0"/>
              <a:t>[6].D. Nathan, J. </a:t>
            </a:r>
            <a:r>
              <a:rPr lang="en-GB" sz="1100" dirty="0" err="1"/>
              <a:t>Buse</a:t>
            </a:r>
            <a:r>
              <a:rPr lang="en-GB" sz="1100" dirty="0"/>
              <a:t>, M. Davidson, E. </a:t>
            </a:r>
            <a:r>
              <a:rPr lang="en-GB" sz="1100" dirty="0" err="1"/>
              <a:t>Ferrannini</a:t>
            </a:r>
            <a:r>
              <a:rPr lang="en-GB" sz="1100" dirty="0"/>
              <a:t>, R. Holman, R. Sherwin and B. </a:t>
            </a:r>
            <a:r>
              <a:rPr lang="en-GB" sz="1100" dirty="0" err="1"/>
              <a:t>Zinman</a:t>
            </a:r>
            <a:r>
              <a:rPr lang="en-GB" sz="1100" dirty="0"/>
              <a:t>. (2009) Medical Management of </a:t>
            </a:r>
            <a:r>
              <a:rPr lang="en-GB" sz="1100" dirty="0" err="1"/>
              <a:t>Hyperglycemia</a:t>
            </a:r>
            <a:r>
              <a:rPr lang="en-GB" sz="1100" dirty="0"/>
              <a:t> in Type 2 Diabetes: A Consensus Algorithm for the Initiation and Adjustment of Therapy. Diabetes care, 32, pp. 193-203</a:t>
            </a:r>
            <a:r>
              <a:rPr lang="en-US" altLang="en-GB" sz="1100" dirty="0"/>
              <a:t>.</a:t>
            </a:r>
          </a:p>
          <a:p>
            <a:pPr marL="628650" lvl="1" indent="-171450" algn="l" rtl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"/>
            </a:pPr>
            <a:r>
              <a:rPr lang="en-GB" sz="1100" dirty="0">
                <a:solidFill>
                  <a:srgbClr val="FF0000"/>
                </a:solidFill>
              </a:rPr>
              <a:t>Figure 2 on slide 15 was taken from this paper and modified to use only drug classes</a:t>
            </a:r>
          </a:p>
          <a:p>
            <a:pPr marL="292100" lvl="0" indent="-27940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1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Conclusions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Sequential pattern mining is </a:t>
            </a:r>
            <a:r>
              <a:rPr lang="en-GB">
                <a:solidFill>
                  <a:srgbClr val="FF0000"/>
                </a:solidFill>
              </a:rPr>
              <a:t>a useful data mining technique</a:t>
            </a:r>
            <a:r>
              <a:rPr lang="en-GB">
                <a:solidFill>
                  <a:srgbClr val="000000"/>
                </a:solidFill>
              </a:rPr>
              <a:t> for identifying temporal relationships between medications.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FF0000"/>
                </a:solidFill>
              </a:rPr>
              <a:t>The temporal relationships</a:t>
            </a:r>
            <a:r>
              <a:rPr lang="en-GB">
                <a:solidFill>
                  <a:srgbClr val="000000"/>
                </a:solidFill>
              </a:rPr>
              <a:t> are useful for making predictions about which medication a prescriber is likely to choose next when treating a progressive disease, such as diabetes.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Future work:</a:t>
            </a:r>
            <a:r>
              <a:rPr lang="en-GB">
                <a:solidFill>
                  <a:srgbClr val="FF0000"/>
                </a:solidFill>
              </a:rPr>
              <a:t> optimize</a:t>
            </a:r>
            <a:r>
              <a:rPr lang="en-GB">
                <a:solidFill>
                  <a:srgbClr val="000000"/>
                </a:solidFill>
              </a:rPr>
              <a:t> the use of sequential pattern mining to detect temporal relationships among items in medical records and improve patient care.</a:t>
            </a:r>
          </a:p>
          <a:p>
            <a:pPr lvl="0">
              <a:spcBef>
                <a:spcPts val="0"/>
              </a:spcBef>
              <a:buNone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Introduction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2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What is Sequential Pattern Mining?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A data mining technique used to identify patterns of </a:t>
            </a:r>
            <a:r>
              <a:rPr lang="en-GB" sz="1800">
                <a:solidFill>
                  <a:srgbClr val="FF0000"/>
                </a:solidFill>
              </a:rPr>
              <a:t>ordered events</a:t>
            </a:r>
            <a:r>
              <a:rPr lang="en-GB" sz="1100">
                <a:solidFill>
                  <a:srgbClr val="000000"/>
                </a:solidFill>
              </a:rPr>
              <a:t>[3] </a:t>
            </a:r>
            <a:r>
              <a:rPr lang="en-GB" sz="1800">
                <a:solidFill>
                  <a:srgbClr val="000000"/>
                </a:solidFill>
              </a:rPr>
              <a:t>within a database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Original applications were in the </a:t>
            </a:r>
            <a:r>
              <a:rPr lang="en-GB" sz="1800">
                <a:solidFill>
                  <a:srgbClr val="FF0000"/>
                </a:solidFill>
              </a:rPr>
              <a:t>retail industry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How does Sequential Pattern Mining apply to this paper?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This paper uses sequential pattern mining to infer relationships between medications for diabetes patients 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The transitioning from paper to electronic medical records has helped accumulate large amounts of clinical 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Background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11700" y="1079900"/>
            <a:ext cx="3889800" cy="356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u="sng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Stepwise Pharmacological Therapy:</a:t>
            </a:r>
          </a:p>
          <a:p>
            <a:pPr lvl="0">
              <a:spcBef>
                <a:spcPts val="0"/>
              </a:spcBef>
              <a:buNone/>
            </a:pPr>
            <a:endParaRPr u="sng"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Recommends a treatment algorithm (clinical decision support system) according to the progression of diseases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Common for progressive conditions like diabetes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Proxima Nova" panose="02000506030000020004"/>
              <a:buChar char="●"/>
            </a:pPr>
            <a:r>
              <a:rPr lang="en-GB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Relies on an updated knowledge base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4484350" y="1079900"/>
            <a:ext cx="4091700" cy="34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u="sng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Sequential Pattern Mining: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ts val="1400"/>
              <a:buFont typeface="Proxima Nova" panose="02000506030000020004"/>
              <a:buChar char="●"/>
            </a:pPr>
            <a:r>
              <a:rPr lang="en-GB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Automated development of a knowledge base of temporal relationships between medications, which could be used to guide clinical decision support based around drug regimen changes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u="sng"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u="sng"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74225" y="167875"/>
            <a:ext cx="1378225" cy="13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42500" y="3200930"/>
            <a:ext cx="3889799" cy="149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5850" y="3200925"/>
            <a:ext cx="4201500" cy="158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Hypothesis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“Sequential Pattern Mining is an effective technique to identify temporal relationships between medications and generate rules which diabetes medication is prescribed next for a patient.”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Research explored two questions: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>
                <a:solidFill>
                  <a:srgbClr val="000000"/>
                </a:solidFill>
              </a:rPr>
              <a:t>Is sequential pattern mining useful for predicting changes to a patient’s </a:t>
            </a:r>
            <a:r>
              <a:rPr lang="en-GB">
                <a:solidFill>
                  <a:srgbClr val="FF0000"/>
                </a:solidFill>
              </a:rPr>
              <a:t>diabetes medications</a:t>
            </a:r>
            <a:r>
              <a:rPr lang="en-GB">
                <a:solidFill>
                  <a:srgbClr val="000000"/>
                </a:solidFill>
              </a:rPr>
              <a:t>?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AutoNum type="arabicPeriod"/>
            </a:pPr>
            <a:r>
              <a:rPr lang="en-GB">
                <a:solidFill>
                  <a:srgbClr val="000000"/>
                </a:solidFill>
              </a:rPr>
              <a:t>How useful is the patient’s history of </a:t>
            </a:r>
            <a:r>
              <a:rPr lang="en-GB">
                <a:solidFill>
                  <a:srgbClr val="FF0000"/>
                </a:solidFill>
              </a:rPr>
              <a:t>prior medication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FF0000"/>
                </a:solidFill>
              </a:rPr>
              <a:t>changes</a:t>
            </a:r>
            <a:r>
              <a:rPr lang="en-GB">
                <a:solidFill>
                  <a:srgbClr val="000000"/>
                </a:solidFill>
              </a:rPr>
              <a:t> to predicting the </a:t>
            </a:r>
            <a:r>
              <a:rPr lang="en-GB">
                <a:solidFill>
                  <a:srgbClr val="FF0000"/>
                </a:solidFill>
              </a:rPr>
              <a:t>next medication</a:t>
            </a:r>
            <a:r>
              <a:rPr lang="en-GB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Dataset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70400" y="1082000"/>
            <a:ext cx="4313100" cy="350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u="sng">
                <a:solidFill>
                  <a:srgbClr val="000000"/>
                </a:solidFill>
              </a:rPr>
              <a:t>Description: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Claims data from Blue Cross Blue Shield of Texas, for medications between 2008 and 2011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Included patients on at least one diabetes medication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Split 90% Training set, 10% Test set 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023875" y="1082000"/>
            <a:ext cx="3627000" cy="321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u="sng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Limitations: </a:t>
            </a:r>
          </a:p>
          <a:p>
            <a:pPr lvl="0">
              <a:spcBef>
                <a:spcPts val="0"/>
              </a:spcBef>
              <a:buNone/>
            </a:pPr>
            <a:endParaRPr sz="1800" u="sng"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If a patient started on diabetes medication before 2008 that would not be captured </a:t>
            </a:r>
          </a:p>
          <a:p>
            <a:pPr marL="457200" lvl="0" indent="-342900">
              <a:spcBef>
                <a:spcPts val="0"/>
              </a:spcBef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This dataset only spans 3 years, and the progression of Type II diabetes can take decades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0401" y="1666825"/>
            <a:ext cx="4155174" cy="284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56437" y="1666825"/>
            <a:ext cx="2183100" cy="12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783325" y="4513350"/>
            <a:ext cx="3536400" cy="3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(Claims records from 2008-2011)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717250" y="4131725"/>
            <a:ext cx="3756900" cy="38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  n = 145,936                    n = 16,011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32900" y="2027650"/>
            <a:ext cx="7883700" cy="5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World Health Organization Anatomic Therapeutic Chemical drug classes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4450" y="2532375"/>
            <a:ext cx="8275099" cy="2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429275" y="2532375"/>
            <a:ext cx="791400" cy="3108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2967725" y="2532375"/>
            <a:ext cx="791400" cy="3108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88562" y="522697"/>
            <a:ext cx="4591575" cy="164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Shape 109"/>
          <p:cNvCxnSpPr>
            <a:stCxn id="107" idx="1"/>
            <a:endCxn id="106" idx="3"/>
          </p:cNvCxnSpPr>
          <p:nvPr/>
        </p:nvCxnSpPr>
        <p:spPr>
          <a:xfrm rot="10800000">
            <a:off x="1220825" y="2687775"/>
            <a:ext cx="17469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" name="Shape 110"/>
          <p:cNvSpPr txBox="1"/>
          <p:nvPr/>
        </p:nvSpPr>
        <p:spPr>
          <a:xfrm>
            <a:off x="675625" y="564150"/>
            <a:ext cx="3017100" cy="58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Data Collection &amp;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Preprocessing</a:t>
            </a:r>
          </a:p>
          <a:p>
            <a:pPr lvl="0">
              <a:spcBef>
                <a:spcPts val="0"/>
              </a:spcBef>
              <a:buNone/>
            </a:pPr>
            <a:endParaRPr lang="en-GB" sz="2800">
              <a:solidFill>
                <a:schemeClr val="dk1"/>
              </a:solidFill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0" y="4751275"/>
            <a:ext cx="8038500" cy="22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E.g. (</a:t>
            </a:r>
            <a:r>
              <a:rPr lang="en-GB">
                <a:solidFill>
                  <a:srgbClr val="1155CC"/>
                </a:solidFill>
              </a:rPr>
              <a:t>Biguanide</a:t>
            </a:r>
            <a:r>
              <a:rPr lang="en-GB"/>
              <a:t>,</a:t>
            </a:r>
            <a:r>
              <a:rPr lang="en-GB">
                <a:solidFill>
                  <a:srgbClr val="CC0000"/>
                </a:solidFill>
              </a:rPr>
              <a:t>Sulfonylurea</a:t>
            </a:r>
            <a:r>
              <a:rPr lang="en-GB"/>
              <a:t>)             (</a:t>
            </a:r>
            <a:r>
              <a:rPr lang="en-GB">
                <a:solidFill>
                  <a:srgbClr val="1155CC"/>
                </a:solidFill>
              </a:rPr>
              <a:t>Metformin</a:t>
            </a:r>
            <a:r>
              <a:rPr lang="en-GB"/>
              <a:t>,</a:t>
            </a:r>
            <a:r>
              <a:rPr lang="en-GB">
                <a:solidFill>
                  <a:srgbClr val="CC0000"/>
                </a:solidFill>
              </a:rPr>
              <a:t>Glipizide,Glyburide</a:t>
            </a:r>
            <a:r>
              <a:rPr lang="en-GB"/>
              <a:t>)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06050" y="1281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Process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22575" y="903825"/>
            <a:ext cx="8423100" cy="387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018031"/>
            <a:ext cx="9143999" cy="365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206050" y="700800"/>
            <a:ext cx="7820100" cy="60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Proxima Nova" panose="02000506030000020004"/>
              <a:buChar char="●"/>
            </a:pP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Two experiments: </a:t>
            </a:r>
            <a:r>
              <a:rPr lang="en-GB" sz="1800" u="sng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Generic Drug Level</a:t>
            </a:r>
            <a:r>
              <a:rPr lang="en-GB" sz="1800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 &amp; </a:t>
            </a:r>
            <a:r>
              <a:rPr lang="en-GB" sz="1800" u="sng"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rPr>
              <a:t>Drug Class Level</a:t>
            </a:r>
          </a:p>
          <a:p>
            <a:pPr lvl="0">
              <a:spcBef>
                <a:spcPts val="0"/>
              </a:spcBef>
              <a:buNone/>
            </a:pPr>
            <a:endParaRPr lang="en-GB" sz="1800" u="sng">
              <a:latin typeface="Proxima Nova" panose="02000506030000020004"/>
              <a:ea typeface="Proxima Nova" panose="02000506030000020004"/>
              <a:cs typeface="Proxima Nova" panose="02000506030000020004"/>
              <a:sym typeface="Proxima Nova" panose="020005060300000200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8650" y="209525"/>
            <a:ext cx="1920925" cy="12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31198" y="209523"/>
            <a:ext cx="1999515" cy="12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789948" y="209523"/>
            <a:ext cx="1975279" cy="12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931563" y="208125"/>
            <a:ext cx="1999525" cy="1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04800" y="2942525"/>
            <a:ext cx="3127550" cy="20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966400" y="1796800"/>
            <a:ext cx="2986250" cy="10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4952650" y="1796800"/>
            <a:ext cx="3572700" cy="10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5534825" y="2892375"/>
            <a:ext cx="3572700" cy="213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Shape 132"/>
          <p:cNvCxnSpPr/>
          <p:nvPr/>
        </p:nvCxnSpPr>
        <p:spPr>
          <a:xfrm>
            <a:off x="359362" y="1458500"/>
            <a:ext cx="827700" cy="149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" name="Shape 133"/>
          <p:cNvCxnSpPr>
            <a:endCxn id="125" idx="1"/>
          </p:cNvCxnSpPr>
          <p:nvPr/>
        </p:nvCxnSpPr>
        <p:spPr>
          <a:xfrm rot="10800000" flipH="1">
            <a:off x="1271798" y="853636"/>
            <a:ext cx="1259400" cy="2094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4" name="Shape 134"/>
          <p:cNvCxnSpPr>
            <a:stCxn id="125" idx="2"/>
          </p:cNvCxnSpPr>
          <p:nvPr/>
        </p:nvCxnSpPr>
        <p:spPr>
          <a:xfrm>
            <a:off x="3530955" y="1497748"/>
            <a:ext cx="199500" cy="339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5" name="Shape 135"/>
          <p:cNvCxnSpPr>
            <a:endCxn id="126" idx="1"/>
          </p:cNvCxnSpPr>
          <p:nvPr/>
        </p:nvCxnSpPr>
        <p:spPr>
          <a:xfrm rot="10800000" flipH="1">
            <a:off x="4442848" y="853635"/>
            <a:ext cx="347100" cy="983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6" name="Shape 136"/>
          <p:cNvCxnSpPr>
            <a:stCxn id="126" idx="2"/>
          </p:cNvCxnSpPr>
          <p:nvPr/>
        </p:nvCxnSpPr>
        <p:spPr>
          <a:xfrm>
            <a:off x="5777587" y="1497748"/>
            <a:ext cx="119400" cy="32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/>
          <p:nvPr/>
        </p:nvCxnSpPr>
        <p:spPr>
          <a:xfrm rot="10800000" flipH="1">
            <a:off x="7046400" y="1488250"/>
            <a:ext cx="376800" cy="339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8" name="Shape 138"/>
          <p:cNvCxnSpPr/>
          <p:nvPr/>
        </p:nvCxnSpPr>
        <p:spPr>
          <a:xfrm>
            <a:off x="8704375" y="1507250"/>
            <a:ext cx="18900" cy="144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9" name="Shape 139"/>
          <p:cNvSpPr/>
          <p:nvPr/>
        </p:nvSpPr>
        <p:spPr>
          <a:xfrm>
            <a:off x="4993225" y="1844275"/>
            <a:ext cx="3476700" cy="102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5777575" y="2838850"/>
            <a:ext cx="614700" cy="57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100"/>
              <a:t>sid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1756</Words>
  <Application>Microsoft Office PowerPoint</Application>
  <PresentationFormat>On-screen Show (16:9)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Proxima Nova</vt:lpstr>
      <vt:lpstr>Times New Roman</vt:lpstr>
      <vt:lpstr>Wingdings</vt:lpstr>
      <vt:lpstr>Spearmint</vt:lpstr>
      <vt:lpstr>   Showcasing work by: Aileen P. Wright, Adam T. Wright, Allison B. McCoy, Dean F. Sittig on  “The Use of Sequential Pattern Mining to Predict Next Prescribed Medications”   </vt:lpstr>
      <vt:lpstr>References </vt:lpstr>
      <vt:lpstr>Introduction</vt:lpstr>
      <vt:lpstr>Background</vt:lpstr>
      <vt:lpstr>Hypothesis</vt:lpstr>
      <vt:lpstr>Dataset </vt:lpstr>
      <vt:lpstr>PowerPoint Presentation</vt:lpstr>
      <vt:lpstr>Process</vt:lpstr>
      <vt:lpstr>PowerPoint Presentation</vt:lpstr>
      <vt:lpstr>SPADE (Sequential Pattern Discovery using Equivalence Classes) Algorithm</vt:lpstr>
      <vt:lpstr>SPADE (Sequential Pattern Discovery using Equivalence Classes) Algorithm</vt:lpstr>
      <vt:lpstr>SPADE (Sequential Pattern Discovery using Equivalence Classes) Algorithm</vt:lpstr>
      <vt:lpstr>Evaluation of Results</vt:lpstr>
      <vt:lpstr>Evaluation of Results - Dataset statistics</vt:lpstr>
      <vt:lpstr>Visualization of top 2-item sequential patterns  </vt:lpstr>
      <vt:lpstr>Evaluation at drug class level &amp; generic drug level </vt:lpstr>
      <vt:lpstr>Evaluation at drug class level &amp; generic drug level </vt:lpstr>
      <vt:lpstr>Evaluation -- 10-fold Cross validation</vt:lpstr>
      <vt:lpstr>Medication prediction use case 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_x000d__x000d__x000d_Showcasing work by: Aileen P. Wright, Adam T. Wright, Allison B. McCoy, Dean F. Sittig on  “The Use of Sequential Pattern Mining to Predict Next Prescribed Medications” _x000d__x000d_</dc:title>
  <dc:creator/>
  <cp:lastModifiedBy>Ruiz</cp:lastModifiedBy>
  <cp:revision>12</cp:revision>
  <dcterms:created xsi:type="dcterms:W3CDTF">2017-11-30T02:24:00Z</dcterms:created>
  <dcterms:modified xsi:type="dcterms:W3CDTF">2017-11-30T19:49:29Z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