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1"/>
  </p:notesMasterIdLst>
  <p:sldIdLst>
    <p:sldId id="256" r:id="rId2"/>
    <p:sldId id="257" r:id="rId3"/>
    <p:sldId id="258" r:id="rId4"/>
    <p:sldId id="276" r:id="rId5"/>
    <p:sldId id="262" r:id="rId6"/>
    <p:sldId id="263" r:id="rId7"/>
    <p:sldId id="264" r:id="rId8"/>
    <p:sldId id="265" r:id="rId9"/>
    <p:sldId id="266" r:id="rId10"/>
    <p:sldId id="267" r:id="rId11"/>
    <p:sldId id="269" r:id="rId12"/>
    <p:sldId id="268" r:id="rId13"/>
    <p:sldId id="277" r:id="rId14"/>
    <p:sldId id="270" r:id="rId15"/>
    <p:sldId id="273" r:id="rId16"/>
    <p:sldId id="271" r:id="rId17"/>
    <p:sldId id="272" r:id="rId18"/>
    <p:sldId id="274" r:id="rId19"/>
    <p:sldId id="275" r:id="rId2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474F"/>
    <a:srgbClr val="E0E0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81"/>
  </p:normalViewPr>
  <p:slideViewPr>
    <p:cSldViewPr snapToGrid="0">
      <p:cViewPr varScale="1">
        <p:scale>
          <a:sx n="86" d="100"/>
          <a:sy n="86" d="100"/>
        </p:scale>
        <p:origin x="58" y="34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9"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 name="Shape 5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Shape 6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5" name="Shape 7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69850" algn="l" rtl="0">
              <a:spcBef>
                <a:spcPts val="0"/>
              </a:spcBef>
              <a:buClr>
                <a:schemeClr val="dk1"/>
              </a:buClr>
              <a:buSzPct val="100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9579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 name="Shape 13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zh-CN"/>
              <a:t>Online Sina sports community exhibits a tree-like structure with root forums, branch forums and a non separable bottom layer of leaf forums.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1" name="Shape 14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lnSpc>
                <a:spcPct val="115000"/>
              </a:lnSpc>
              <a:spcBef>
                <a:spcPts val="0"/>
              </a:spcBef>
              <a:buNone/>
            </a:pPr>
            <a:r>
              <a:rPr lang="zh-CN" sz="1200"/>
              <a:t>Step 1. Manually create table SINA_LEAFORUM_URLLIST</a:t>
            </a:r>
          </a:p>
          <a:p>
            <a:pPr lvl="0" rtl="0">
              <a:lnSpc>
                <a:spcPct val="115000"/>
              </a:lnSpc>
              <a:spcBef>
                <a:spcPts val="0"/>
              </a:spcBef>
              <a:buNone/>
            </a:pPr>
            <a:r>
              <a:rPr lang="zh-CN" sz="1200"/>
              <a:t>In this step, we manually store the information for all the 49 forums into a table named SINA_LEAFORUM_URLLIST in the database, where their names and URL links are contained.</a:t>
            </a:r>
          </a:p>
          <a:p>
            <a:pPr lvl="0" rtl="0">
              <a:lnSpc>
                <a:spcPct val="115000"/>
              </a:lnSpc>
              <a:spcBef>
                <a:spcPts val="0"/>
              </a:spcBef>
              <a:buNone/>
            </a:pPr>
            <a:r>
              <a:rPr lang="zh-CN" sz="1200"/>
              <a:t>Step 2. Create table SINA_FORUM_URL based on SINA_LEAFORUM_URLLIST</a:t>
            </a:r>
          </a:p>
          <a:p>
            <a:pPr lvl="0" rtl="0">
              <a:lnSpc>
                <a:spcPct val="115000"/>
              </a:lnSpc>
              <a:spcBef>
                <a:spcPts val="0"/>
              </a:spcBef>
              <a:buNone/>
            </a:pPr>
            <a:r>
              <a:rPr lang="zh-CN" sz="1200"/>
              <a:t>After the acquisition of the links for all the leaf forums, we parse the first pages of them in depth and generate a list of URLs of web pages that contain all the topic posts and the comment posts. The list will be written into the SINA_FORUM_URL table in the database.</a:t>
            </a:r>
          </a:p>
          <a:p>
            <a:pPr lvl="0" rtl="0">
              <a:lnSpc>
                <a:spcPct val="115000"/>
              </a:lnSpc>
              <a:spcBef>
                <a:spcPts val="0"/>
              </a:spcBef>
              <a:buNone/>
            </a:pPr>
            <a:r>
              <a:rPr lang="zh-CN" sz="1200"/>
              <a:t>Step 3. Traverse the links in the SINA_FORUM_URL table and crawl down all the posts</a:t>
            </a:r>
          </a:p>
          <a:p>
            <a:pPr lvl="0" rtl="0">
              <a:lnSpc>
                <a:spcPct val="115000"/>
              </a:lnSpc>
              <a:spcBef>
                <a:spcPts val="0"/>
              </a:spcBef>
              <a:buNone/>
            </a:pPr>
            <a:r>
              <a:rPr lang="zh-CN" sz="1200"/>
              <a:t>This step is to traverse through all the links that are in the SINA_FORUM_URL table, to parse out all the topic and comment posts contained on the corresponding web pages, and to store them into two tables of SINA_FORUM_TOPIC_POST and SINA_FORUM_COMMENT_POST. Two parsing templates are designed in XML format to parse the posts, which are SinaSportForumReplyPostParseTemplate.xml and SinaSportForumTopicPostParseTemplate.xml. Fig. 3 demonstrates the crawling procedure and the structures of the relational tables and the XML templates, where the green highlighted item in the tables are the primary keys.</a:t>
            </a:r>
          </a:p>
          <a:p>
            <a:pPr lvl="0" rtl="0">
              <a:lnSpc>
                <a:spcPct val="115000"/>
              </a:lnSpc>
              <a:spcBef>
                <a:spcPts val="0"/>
              </a:spcBef>
              <a:buNone/>
            </a:pPr>
            <a:r>
              <a:rPr lang="zh-CN" sz="1200"/>
              <a:t>Step 4. Data cleansing</a:t>
            </a:r>
          </a:p>
          <a:p>
            <a:pPr lvl="0" rtl="0">
              <a:lnSpc>
                <a:spcPct val="115000"/>
              </a:lnSpc>
              <a:spcBef>
                <a:spcPts val="0"/>
              </a:spcBef>
              <a:buNone/>
            </a:pPr>
            <a:r>
              <a:rPr lang="zh-CN" sz="1200"/>
              <a:t>When the crawling process is accomplished, data cleansing process is applied to the downloaded post sets. In this phase, we manually remove noise data and irrelevant data. Noise data include forums with strange picture/video postings that are not clearly shown online. Irrelevant data are from forums where there are not enough postings or posting contents that are not related to the forum topics at all. After removing noisy data and outliers, the set of leaf forums is narrowed down to 31, with a time span of 52 time windows across the year of 2007 and each time window is of a week length.</a:t>
            </a:r>
          </a:p>
          <a:p>
            <a:pPr lvl="0">
              <a:spcBef>
                <a:spcPts val="0"/>
              </a:spcBef>
              <a:buNone/>
            </a:pPr>
            <a:endParaRPr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grpSp>
        <p:nvGrpSpPr>
          <p:cNvPr id="10" name="Shape 10"/>
          <p:cNvGrpSpPr/>
          <p:nvPr/>
        </p:nvGrpSpPr>
        <p:grpSpPr>
          <a:xfrm>
            <a:off x="4350279" y="2855377"/>
            <a:ext cx="443589" cy="105632"/>
            <a:chOff x="4137525" y="2915950"/>
            <a:chExt cx="869100" cy="207000"/>
          </a:xfrm>
        </p:grpSpPr>
        <p:sp>
          <p:nvSpPr>
            <p:cNvPr id="11" name="Shape 11"/>
            <p:cNvSpPr/>
            <p:nvPr/>
          </p:nvSpPr>
          <p:spPr>
            <a:xfrm>
              <a:off x="4468575" y="2915950"/>
              <a:ext cx="207000" cy="207000"/>
            </a:xfrm>
            <a:prstGeom prst="ellipse">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sp>
          <p:nvSpPr>
            <p:cNvPr id="12" name="Shape 12"/>
            <p:cNvSpPr/>
            <p:nvPr/>
          </p:nvSpPr>
          <p:spPr>
            <a:xfrm>
              <a:off x="4799625" y="2915950"/>
              <a:ext cx="207000" cy="207000"/>
            </a:xfrm>
            <a:prstGeom prst="ellipse">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sp>
          <p:nvSpPr>
            <p:cNvPr id="13" name="Shape 13"/>
            <p:cNvSpPr/>
            <p:nvPr/>
          </p:nvSpPr>
          <p:spPr>
            <a:xfrm>
              <a:off x="4137525" y="2915950"/>
              <a:ext cx="207000" cy="207000"/>
            </a:xfrm>
            <a:prstGeom prst="ellipse">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grpSp>
      <p:sp>
        <p:nvSpPr>
          <p:cNvPr id="14" name="Shape 14"/>
          <p:cNvSpPr txBox="1">
            <a:spLocks noGrp="1"/>
          </p:cNvSpPr>
          <p:nvPr>
            <p:ph type="ctrTitle"/>
          </p:nvPr>
        </p:nvSpPr>
        <p:spPr>
          <a:xfrm>
            <a:off x="671258" y="990800"/>
            <a:ext cx="7801500" cy="1730100"/>
          </a:xfrm>
          <a:prstGeom prst="rect">
            <a:avLst/>
          </a:prstGeom>
        </p:spPr>
        <p:txBody>
          <a:bodyPr wrap="square" lIns="91425" tIns="91425" rIns="91425" bIns="91425" anchor="b" anchorCtr="0"/>
          <a:lstStyle>
            <a:lvl1pPr lvl="0" algn="ctr">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a:endParaRPr/>
          </a:p>
        </p:txBody>
      </p:sp>
      <p:sp>
        <p:nvSpPr>
          <p:cNvPr id="15" name="Shape 15"/>
          <p:cNvSpPr txBox="1">
            <a:spLocks noGrp="1"/>
          </p:cNvSpPr>
          <p:nvPr>
            <p:ph type="subTitle" idx="1"/>
          </p:nvPr>
        </p:nvSpPr>
        <p:spPr>
          <a:xfrm>
            <a:off x="671250" y="3174876"/>
            <a:ext cx="7801500" cy="792600"/>
          </a:xfrm>
          <a:prstGeom prst="rect">
            <a:avLst/>
          </a:prstGeom>
        </p:spPr>
        <p:txBody>
          <a:bodyPr wrap="square"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16" name="Shape 16"/>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zh-CN"/>
              <a:t>‹#›</a:t>
            </a:fld>
            <a:endParaRPr 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311700" y="1255275"/>
            <a:ext cx="8520600" cy="1890600"/>
          </a:xfrm>
          <a:prstGeom prst="rect">
            <a:avLst/>
          </a:prstGeom>
        </p:spPr>
        <p:txBody>
          <a:bodyPr wrap="square"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51" name="Shape 51"/>
          <p:cNvSpPr txBox="1">
            <a:spLocks noGrp="1"/>
          </p:cNvSpPr>
          <p:nvPr>
            <p:ph type="body" idx="1"/>
          </p:nvPr>
        </p:nvSpPr>
        <p:spPr>
          <a:xfrm>
            <a:off x="311700" y="3228425"/>
            <a:ext cx="8520600" cy="1300800"/>
          </a:xfrm>
          <a:prstGeom prst="rect">
            <a:avLst/>
          </a:prstGeom>
        </p:spPr>
        <p:txBody>
          <a:bodyPr wrap="square"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52" name="Shape 52"/>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zh-CN"/>
              <a:t>‹#›</a:t>
            </a:fld>
            <a:endParaRPr 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3"/>
        <p:cNvGrpSpPr/>
        <p:nvPr/>
      </p:nvGrpSpPr>
      <p:grpSpPr>
        <a:xfrm>
          <a:off x="0" y="0"/>
          <a:ext cx="0" cy="0"/>
          <a:chOff x="0" y="0"/>
          <a:chExt cx="0" cy="0"/>
        </a:xfrm>
      </p:grpSpPr>
      <p:sp>
        <p:nvSpPr>
          <p:cNvPr id="54" name="Shape 54"/>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zh-CN"/>
              <a:t>‹#›</a:t>
            </a:fld>
            <a:endParaRPr 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671250" y="2141250"/>
            <a:ext cx="7852200" cy="861000"/>
          </a:xfrm>
          <a:prstGeom prst="rect">
            <a:avLst/>
          </a:prstGeom>
        </p:spPr>
        <p:txBody>
          <a:bodyPr wrap="square"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9" name="Shape 19"/>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zh-CN"/>
              <a:t>‹#›</a:t>
            </a:fld>
            <a:endParaRPr 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8520600" cy="34164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zh-CN"/>
              <a:t>‹#›</a:t>
            </a:fld>
            <a:endParaRPr 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6" name="Shape 26"/>
          <p:cNvSpPr txBox="1">
            <a:spLocks noGrp="1"/>
          </p:cNvSpPr>
          <p:nvPr>
            <p:ph type="body" idx="1"/>
          </p:nvPr>
        </p:nvSpPr>
        <p:spPr>
          <a:xfrm>
            <a:off x="311700" y="1152475"/>
            <a:ext cx="3999900" cy="3416400"/>
          </a:xfrm>
          <a:prstGeom prst="rect">
            <a:avLst/>
          </a:prstGeom>
        </p:spPr>
        <p:txBody>
          <a:bodyPr wrap="square"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7" name="Shape 27"/>
          <p:cNvSpPr txBox="1">
            <a:spLocks noGrp="1"/>
          </p:cNvSpPr>
          <p:nvPr>
            <p:ph type="body" idx="2"/>
          </p:nvPr>
        </p:nvSpPr>
        <p:spPr>
          <a:xfrm>
            <a:off x="4832400" y="1152475"/>
            <a:ext cx="3999900" cy="3416400"/>
          </a:xfrm>
          <a:prstGeom prst="rect">
            <a:avLst/>
          </a:prstGeom>
        </p:spPr>
        <p:txBody>
          <a:bodyPr wrap="square"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8" name="Shape 28"/>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zh-CN"/>
              <a:t>‹#›</a:t>
            </a:fld>
            <a:endParaRPr 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1" name="Shape 31"/>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zh-CN"/>
              <a:t>‹#›</a:t>
            </a:fld>
            <a:endParaRPr 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311700" y="555600"/>
            <a:ext cx="2808000" cy="755700"/>
          </a:xfrm>
          <a:prstGeom prst="rect">
            <a:avLst/>
          </a:prstGeom>
        </p:spPr>
        <p:txBody>
          <a:bodyPr wrap="square"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4" name="Shape 34"/>
          <p:cNvSpPr txBox="1">
            <a:spLocks noGrp="1"/>
          </p:cNvSpPr>
          <p:nvPr>
            <p:ph type="body" idx="1"/>
          </p:nvPr>
        </p:nvSpPr>
        <p:spPr>
          <a:xfrm>
            <a:off x="311700" y="1389600"/>
            <a:ext cx="2808000" cy="3179400"/>
          </a:xfrm>
          <a:prstGeom prst="rect">
            <a:avLst/>
          </a:prstGeom>
        </p:spPr>
        <p:txBody>
          <a:bodyPr wrap="square"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5" name="Shape 35"/>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zh-CN"/>
              <a:t>‹#›</a:t>
            </a:fld>
            <a:endParaRPr 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bg>
      <p:bgPr>
        <a:solidFill>
          <a:schemeClr val="lt2"/>
        </a:solidFill>
        <a:effectLst/>
      </p:bgPr>
    </p:bg>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90250" y="526350"/>
            <a:ext cx="6227100" cy="4090800"/>
          </a:xfrm>
          <a:prstGeom prst="rect">
            <a:avLst/>
          </a:prstGeom>
        </p:spPr>
        <p:txBody>
          <a:bodyPr wrap="square" lIns="91425" tIns="91425" rIns="91425" bIns="91425" anchor="ctr" anchorCtr="0"/>
          <a:lstStyle>
            <a:lvl1pPr lvl="0">
              <a:spcBef>
                <a:spcPts val="0"/>
              </a:spcBef>
              <a:buClr>
                <a:schemeClr val="lt1"/>
              </a:buClr>
              <a:buSzPct val="100000"/>
              <a:defRPr sz="4800">
                <a:solidFill>
                  <a:schemeClr val="lt1"/>
                </a:solidFill>
              </a:defRPr>
            </a:lvl1pPr>
            <a:lvl2pPr lvl="1">
              <a:spcBef>
                <a:spcPts val="0"/>
              </a:spcBef>
              <a:buClr>
                <a:schemeClr val="lt1"/>
              </a:buClr>
              <a:buSzPct val="100000"/>
              <a:defRPr sz="4800">
                <a:solidFill>
                  <a:schemeClr val="lt1"/>
                </a:solidFill>
              </a:defRPr>
            </a:lvl2pPr>
            <a:lvl3pPr lvl="2">
              <a:spcBef>
                <a:spcPts val="0"/>
              </a:spcBef>
              <a:buClr>
                <a:schemeClr val="lt1"/>
              </a:buClr>
              <a:buSzPct val="100000"/>
              <a:defRPr sz="4800">
                <a:solidFill>
                  <a:schemeClr val="lt1"/>
                </a:solidFill>
              </a:defRPr>
            </a:lvl3pPr>
            <a:lvl4pPr lvl="3">
              <a:spcBef>
                <a:spcPts val="0"/>
              </a:spcBef>
              <a:buClr>
                <a:schemeClr val="lt1"/>
              </a:buClr>
              <a:buSzPct val="100000"/>
              <a:defRPr sz="4800">
                <a:solidFill>
                  <a:schemeClr val="lt1"/>
                </a:solidFill>
              </a:defRPr>
            </a:lvl4pPr>
            <a:lvl5pPr lvl="4">
              <a:spcBef>
                <a:spcPts val="0"/>
              </a:spcBef>
              <a:buClr>
                <a:schemeClr val="lt1"/>
              </a:buClr>
              <a:buSzPct val="100000"/>
              <a:defRPr sz="4800">
                <a:solidFill>
                  <a:schemeClr val="lt1"/>
                </a:solidFill>
              </a:defRPr>
            </a:lvl5pPr>
            <a:lvl6pPr lvl="5">
              <a:spcBef>
                <a:spcPts val="0"/>
              </a:spcBef>
              <a:buClr>
                <a:schemeClr val="lt1"/>
              </a:buClr>
              <a:buSzPct val="100000"/>
              <a:defRPr sz="4800">
                <a:solidFill>
                  <a:schemeClr val="lt1"/>
                </a:solidFill>
              </a:defRPr>
            </a:lvl6pPr>
            <a:lvl7pPr lvl="6">
              <a:spcBef>
                <a:spcPts val="0"/>
              </a:spcBef>
              <a:buClr>
                <a:schemeClr val="lt1"/>
              </a:buClr>
              <a:buSzPct val="100000"/>
              <a:defRPr sz="4800">
                <a:solidFill>
                  <a:schemeClr val="lt1"/>
                </a:solidFill>
              </a:defRPr>
            </a:lvl7pPr>
            <a:lvl8pPr lvl="7">
              <a:spcBef>
                <a:spcPts val="0"/>
              </a:spcBef>
              <a:buClr>
                <a:schemeClr val="lt1"/>
              </a:buClr>
              <a:buSzPct val="100000"/>
              <a:defRPr sz="4800">
                <a:solidFill>
                  <a:schemeClr val="lt1"/>
                </a:solidFill>
              </a:defRPr>
            </a:lvl8pPr>
            <a:lvl9pPr lvl="8">
              <a:spcBef>
                <a:spcPts val="0"/>
              </a:spcBef>
              <a:buClr>
                <a:schemeClr val="lt1"/>
              </a:buClr>
              <a:buSzPct val="100000"/>
              <a:defRPr sz="4800">
                <a:solidFill>
                  <a:schemeClr val="lt1"/>
                </a:solidFill>
              </a:defRPr>
            </a:lvl9pPr>
          </a:lstStyle>
          <a:p>
            <a:endParaRPr/>
          </a:p>
        </p:txBody>
      </p:sp>
      <p:sp>
        <p:nvSpPr>
          <p:cNvPr id="38" name="Shape 38"/>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zh-CN">
                <a:solidFill>
                  <a:schemeClr val="lt1"/>
                </a:solidFill>
              </a:rPr>
              <a:t>‹#›</a:t>
            </a:fld>
            <a:endParaRPr lang="zh-CN">
              <a:solidFill>
                <a:schemeClr val="lt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9"/>
        <p:cNvGrpSpPr/>
        <p:nvPr/>
      </p:nvGrpSpPr>
      <p:grpSpPr>
        <a:xfrm>
          <a:off x="0" y="0"/>
          <a:ext cx="0" cy="0"/>
          <a:chOff x="0" y="0"/>
          <a:chExt cx="0" cy="0"/>
        </a:xfrm>
      </p:grpSpPr>
      <p:sp>
        <p:nvSpPr>
          <p:cNvPr id="40" name="Shape 40"/>
          <p:cNvSpPr/>
          <p:nvPr/>
        </p:nvSpPr>
        <p:spPr>
          <a:xfrm>
            <a:off x="4572000" y="0"/>
            <a:ext cx="4572000" cy="5143500"/>
          </a:xfrm>
          <a:prstGeom prst="rect">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cxnSp>
        <p:nvCxnSpPr>
          <p:cNvPr id="41" name="Shape 41"/>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42" name="Shape 42"/>
          <p:cNvSpPr txBox="1">
            <a:spLocks noGrp="1"/>
          </p:cNvSpPr>
          <p:nvPr>
            <p:ph type="title"/>
          </p:nvPr>
        </p:nvSpPr>
        <p:spPr>
          <a:xfrm>
            <a:off x="265500" y="1081400"/>
            <a:ext cx="4045200" cy="1710300"/>
          </a:xfrm>
          <a:prstGeom prst="rect">
            <a:avLst/>
          </a:prstGeom>
        </p:spPr>
        <p:txBody>
          <a:bodyPr wrap="square"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43" name="Shape 43"/>
          <p:cNvSpPr txBox="1">
            <a:spLocks noGrp="1"/>
          </p:cNvSpPr>
          <p:nvPr>
            <p:ph type="subTitle" idx="1"/>
          </p:nvPr>
        </p:nvSpPr>
        <p:spPr>
          <a:xfrm>
            <a:off x="265500" y="2845201"/>
            <a:ext cx="4045200" cy="1345500"/>
          </a:xfrm>
          <a:prstGeom prst="rect">
            <a:avLst/>
          </a:prstGeom>
        </p:spPr>
        <p:txBody>
          <a:bodyPr wrap="square" lIns="91425" tIns="91425" rIns="91425" bIns="91425" anchor="t" anchorCtr="0"/>
          <a:lstStyle>
            <a:lvl1pPr lvl="0" algn="ctr">
              <a:lnSpc>
                <a:spcPct val="100000"/>
              </a:lnSpc>
              <a:spcBef>
                <a:spcPts val="0"/>
              </a:spcBef>
              <a:spcAft>
                <a:spcPts val="0"/>
              </a:spcAft>
              <a:buClr>
                <a:schemeClr val="dk1"/>
              </a:buClr>
              <a:buSzPct val="100000"/>
              <a:buNone/>
              <a:defRPr sz="2100">
                <a:solidFill>
                  <a:schemeClr val="dk1"/>
                </a:solidFill>
              </a:defRPr>
            </a:lvl1pPr>
            <a:lvl2pPr lvl="1" algn="ctr">
              <a:lnSpc>
                <a:spcPct val="100000"/>
              </a:lnSpc>
              <a:spcBef>
                <a:spcPts val="0"/>
              </a:spcBef>
              <a:spcAft>
                <a:spcPts val="0"/>
              </a:spcAft>
              <a:buClr>
                <a:schemeClr val="dk1"/>
              </a:buClr>
              <a:buSzPct val="100000"/>
              <a:buNone/>
              <a:defRPr sz="2100">
                <a:solidFill>
                  <a:schemeClr val="dk1"/>
                </a:solidFill>
              </a:defRPr>
            </a:lvl2pPr>
            <a:lvl3pPr lvl="2" algn="ctr">
              <a:lnSpc>
                <a:spcPct val="100000"/>
              </a:lnSpc>
              <a:spcBef>
                <a:spcPts val="0"/>
              </a:spcBef>
              <a:spcAft>
                <a:spcPts val="0"/>
              </a:spcAft>
              <a:buClr>
                <a:schemeClr val="dk1"/>
              </a:buClr>
              <a:buSzPct val="100000"/>
              <a:buNone/>
              <a:defRPr sz="2100">
                <a:solidFill>
                  <a:schemeClr val="dk1"/>
                </a:solidFill>
              </a:defRPr>
            </a:lvl3pPr>
            <a:lvl4pPr lvl="3" algn="ctr">
              <a:lnSpc>
                <a:spcPct val="100000"/>
              </a:lnSpc>
              <a:spcBef>
                <a:spcPts val="0"/>
              </a:spcBef>
              <a:spcAft>
                <a:spcPts val="0"/>
              </a:spcAft>
              <a:buClr>
                <a:schemeClr val="dk1"/>
              </a:buClr>
              <a:buSzPct val="100000"/>
              <a:buNone/>
              <a:defRPr sz="2100">
                <a:solidFill>
                  <a:schemeClr val="dk1"/>
                </a:solidFill>
              </a:defRPr>
            </a:lvl4pPr>
            <a:lvl5pPr lvl="4" algn="ctr">
              <a:lnSpc>
                <a:spcPct val="100000"/>
              </a:lnSpc>
              <a:spcBef>
                <a:spcPts val="0"/>
              </a:spcBef>
              <a:spcAft>
                <a:spcPts val="0"/>
              </a:spcAft>
              <a:buClr>
                <a:schemeClr val="dk1"/>
              </a:buClr>
              <a:buSzPct val="100000"/>
              <a:buNone/>
              <a:defRPr sz="2100">
                <a:solidFill>
                  <a:schemeClr val="dk1"/>
                </a:solidFill>
              </a:defRPr>
            </a:lvl5pPr>
            <a:lvl6pPr lvl="5" algn="ctr">
              <a:lnSpc>
                <a:spcPct val="100000"/>
              </a:lnSpc>
              <a:spcBef>
                <a:spcPts val="0"/>
              </a:spcBef>
              <a:spcAft>
                <a:spcPts val="0"/>
              </a:spcAft>
              <a:buClr>
                <a:schemeClr val="dk1"/>
              </a:buClr>
              <a:buSzPct val="100000"/>
              <a:buNone/>
              <a:defRPr sz="2100">
                <a:solidFill>
                  <a:schemeClr val="dk1"/>
                </a:solidFill>
              </a:defRPr>
            </a:lvl6pPr>
            <a:lvl7pPr lvl="6" algn="ctr">
              <a:lnSpc>
                <a:spcPct val="100000"/>
              </a:lnSpc>
              <a:spcBef>
                <a:spcPts val="0"/>
              </a:spcBef>
              <a:spcAft>
                <a:spcPts val="0"/>
              </a:spcAft>
              <a:buClr>
                <a:schemeClr val="dk1"/>
              </a:buClr>
              <a:buSzPct val="100000"/>
              <a:buNone/>
              <a:defRPr sz="2100">
                <a:solidFill>
                  <a:schemeClr val="dk1"/>
                </a:solidFill>
              </a:defRPr>
            </a:lvl7pPr>
            <a:lvl8pPr lvl="7" algn="ctr">
              <a:lnSpc>
                <a:spcPct val="100000"/>
              </a:lnSpc>
              <a:spcBef>
                <a:spcPts val="0"/>
              </a:spcBef>
              <a:spcAft>
                <a:spcPts val="0"/>
              </a:spcAft>
              <a:buClr>
                <a:schemeClr val="dk1"/>
              </a:buClr>
              <a:buSzPct val="100000"/>
              <a:buNone/>
              <a:defRPr sz="2100">
                <a:solidFill>
                  <a:schemeClr val="dk1"/>
                </a:solidFill>
              </a:defRPr>
            </a:lvl8pPr>
            <a:lvl9pPr lvl="8" algn="ctr">
              <a:lnSpc>
                <a:spcPct val="100000"/>
              </a:lnSpc>
              <a:spcBef>
                <a:spcPts val="0"/>
              </a:spcBef>
              <a:spcAft>
                <a:spcPts val="0"/>
              </a:spcAft>
              <a:buClr>
                <a:schemeClr val="dk1"/>
              </a:buClr>
              <a:buSzPct val="100000"/>
              <a:buNone/>
              <a:defRPr sz="2100">
                <a:solidFill>
                  <a:schemeClr val="dk1"/>
                </a:solidFill>
              </a:defRPr>
            </a:lvl9pPr>
          </a:lstStyle>
          <a:p>
            <a:endParaRPr/>
          </a:p>
        </p:txBody>
      </p:sp>
      <p:sp>
        <p:nvSpPr>
          <p:cNvPr id="44" name="Shape 44"/>
          <p:cNvSpPr txBox="1">
            <a:spLocks noGrp="1"/>
          </p:cNvSpPr>
          <p:nvPr>
            <p:ph type="body" idx="2"/>
          </p:nvPr>
        </p:nvSpPr>
        <p:spPr>
          <a:xfrm>
            <a:off x="4939500" y="724200"/>
            <a:ext cx="3837000" cy="3695100"/>
          </a:xfrm>
          <a:prstGeom prst="rect">
            <a:avLst/>
          </a:prstGeom>
        </p:spPr>
        <p:txBody>
          <a:bodyPr wrap="square" lIns="91425" tIns="91425" rIns="91425" bIns="91425" anchor="ctr"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45" name="Shape 45"/>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zh-CN">
                <a:solidFill>
                  <a:schemeClr val="lt1"/>
                </a:solidFill>
              </a:rPr>
              <a:t>‹#›</a:t>
            </a:fld>
            <a:endParaRPr lang="zh-CN">
              <a:solidFill>
                <a:schemeClr val="lt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6"/>
        <p:cNvGrpSpPr/>
        <p:nvPr/>
      </p:nvGrpSpPr>
      <p:grpSpPr>
        <a:xfrm>
          <a:off x="0" y="0"/>
          <a:ext cx="0" cy="0"/>
          <a:chOff x="0" y="0"/>
          <a:chExt cx="0" cy="0"/>
        </a:xfrm>
      </p:grpSpPr>
      <p:sp>
        <p:nvSpPr>
          <p:cNvPr id="47" name="Shape 47"/>
          <p:cNvSpPr txBox="1">
            <a:spLocks noGrp="1"/>
          </p:cNvSpPr>
          <p:nvPr>
            <p:ph type="body" idx="1"/>
          </p:nvPr>
        </p:nvSpPr>
        <p:spPr>
          <a:xfrm>
            <a:off x="311700" y="4230575"/>
            <a:ext cx="5998800" cy="605100"/>
          </a:xfrm>
          <a:prstGeom prst="rect">
            <a:avLst/>
          </a:prstGeom>
        </p:spPr>
        <p:txBody>
          <a:bodyPr wrap="square" lIns="91425" tIns="91425" rIns="91425" bIns="91425" anchor="ctr" anchorCtr="0"/>
          <a:lstStyle>
            <a:lvl1pPr lvl="0">
              <a:lnSpc>
                <a:spcPct val="100000"/>
              </a:lnSpc>
              <a:spcBef>
                <a:spcPts val="0"/>
              </a:spcBef>
              <a:spcAft>
                <a:spcPts val="0"/>
              </a:spcAft>
              <a:buClr>
                <a:schemeClr val="dk1"/>
              </a:buClr>
              <a:buSzPct val="100000"/>
              <a:buFont typeface="Oswald"/>
              <a:buNone/>
              <a:defRPr sz="2100">
                <a:solidFill>
                  <a:schemeClr val="dk1"/>
                </a:solidFill>
                <a:latin typeface="Oswald"/>
                <a:ea typeface="Oswald"/>
                <a:cs typeface="Oswald"/>
                <a:sym typeface="Oswald"/>
              </a:defRPr>
            </a:lvl1pPr>
          </a:lstStyle>
          <a:p>
            <a:endParaRPr/>
          </a:p>
        </p:txBody>
      </p:sp>
      <p:sp>
        <p:nvSpPr>
          <p:cNvPr id="48" name="Shape 48"/>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zh-CN"/>
              <a:t>‹#›</a:t>
            </a:fld>
            <a:endParaRPr 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ate">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wrap="square" lIns="91425" tIns="91425" rIns="91425" bIns="91425" anchor="t" anchorCtr="0"/>
          <a:lstStyle>
            <a:lvl1pPr lvl="0">
              <a:spcBef>
                <a:spcPts val="0"/>
              </a:spcBef>
              <a:buClr>
                <a:schemeClr val="dk1"/>
              </a:buClr>
              <a:buSzPct val="100000"/>
              <a:buFont typeface="Oswald"/>
              <a:buNone/>
              <a:defRPr sz="3000">
                <a:solidFill>
                  <a:schemeClr val="dk1"/>
                </a:solidFill>
                <a:latin typeface="Oswald"/>
                <a:ea typeface="Oswald"/>
                <a:cs typeface="Oswald"/>
                <a:sym typeface="Oswald"/>
              </a:defRPr>
            </a:lvl1pPr>
            <a:lvl2pPr lvl="1">
              <a:spcBef>
                <a:spcPts val="0"/>
              </a:spcBef>
              <a:buClr>
                <a:schemeClr val="dk1"/>
              </a:buClr>
              <a:buSzPct val="100000"/>
              <a:buFont typeface="Oswald"/>
              <a:buNone/>
              <a:defRPr sz="3000">
                <a:solidFill>
                  <a:schemeClr val="dk1"/>
                </a:solidFill>
                <a:latin typeface="Oswald"/>
                <a:ea typeface="Oswald"/>
                <a:cs typeface="Oswald"/>
                <a:sym typeface="Oswald"/>
              </a:defRPr>
            </a:lvl2pPr>
            <a:lvl3pPr lvl="2">
              <a:spcBef>
                <a:spcPts val="0"/>
              </a:spcBef>
              <a:buClr>
                <a:schemeClr val="dk1"/>
              </a:buClr>
              <a:buSzPct val="100000"/>
              <a:buFont typeface="Oswald"/>
              <a:buNone/>
              <a:defRPr sz="3000">
                <a:solidFill>
                  <a:schemeClr val="dk1"/>
                </a:solidFill>
                <a:latin typeface="Oswald"/>
                <a:ea typeface="Oswald"/>
                <a:cs typeface="Oswald"/>
                <a:sym typeface="Oswald"/>
              </a:defRPr>
            </a:lvl3pPr>
            <a:lvl4pPr lvl="3">
              <a:spcBef>
                <a:spcPts val="0"/>
              </a:spcBef>
              <a:buClr>
                <a:schemeClr val="dk1"/>
              </a:buClr>
              <a:buSzPct val="100000"/>
              <a:buFont typeface="Oswald"/>
              <a:buNone/>
              <a:defRPr sz="3000">
                <a:solidFill>
                  <a:schemeClr val="dk1"/>
                </a:solidFill>
                <a:latin typeface="Oswald"/>
                <a:ea typeface="Oswald"/>
                <a:cs typeface="Oswald"/>
                <a:sym typeface="Oswald"/>
              </a:defRPr>
            </a:lvl4pPr>
            <a:lvl5pPr lvl="4">
              <a:spcBef>
                <a:spcPts val="0"/>
              </a:spcBef>
              <a:buClr>
                <a:schemeClr val="dk1"/>
              </a:buClr>
              <a:buSzPct val="100000"/>
              <a:buFont typeface="Oswald"/>
              <a:buNone/>
              <a:defRPr sz="3000">
                <a:solidFill>
                  <a:schemeClr val="dk1"/>
                </a:solidFill>
                <a:latin typeface="Oswald"/>
                <a:ea typeface="Oswald"/>
                <a:cs typeface="Oswald"/>
                <a:sym typeface="Oswald"/>
              </a:defRPr>
            </a:lvl5pPr>
            <a:lvl6pPr lvl="5">
              <a:spcBef>
                <a:spcPts val="0"/>
              </a:spcBef>
              <a:buClr>
                <a:schemeClr val="dk1"/>
              </a:buClr>
              <a:buSzPct val="100000"/>
              <a:buFont typeface="Oswald"/>
              <a:buNone/>
              <a:defRPr sz="3000">
                <a:solidFill>
                  <a:schemeClr val="dk1"/>
                </a:solidFill>
                <a:latin typeface="Oswald"/>
                <a:ea typeface="Oswald"/>
                <a:cs typeface="Oswald"/>
                <a:sym typeface="Oswald"/>
              </a:defRPr>
            </a:lvl6pPr>
            <a:lvl7pPr lvl="6">
              <a:spcBef>
                <a:spcPts val="0"/>
              </a:spcBef>
              <a:buClr>
                <a:schemeClr val="dk1"/>
              </a:buClr>
              <a:buSzPct val="100000"/>
              <a:buFont typeface="Oswald"/>
              <a:buNone/>
              <a:defRPr sz="3000">
                <a:solidFill>
                  <a:schemeClr val="dk1"/>
                </a:solidFill>
                <a:latin typeface="Oswald"/>
                <a:ea typeface="Oswald"/>
                <a:cs typeface="Oswald"/>
                <a:sym typeface="Oswald"/>
              </a:defRPr>
            </a:lvl7pPr>
            <a:lvl8pPr lvl="7">
              <a:spcBef>
                <a:spcPts val="0"/>
              </a:spcBef>
              <a:buClr>
                <a:schemeClr val="dk1"/>
              </a:buClr>
              <a:buSzPct val="100000"/>
              <a:buFont typeface="Oswald"/>
              <a:buNone/>
              <a:defRPr sz="3000">
                <a:solidFill>
                  <a:schemeClr val="dk1"/>
                </a:solidFill>
                <a:latin typeface="Oswald"/>
                <a:ea typeface="Oswald"/>
                <a:cs typeface="Oswald"/>
                <a:sym typeface="Oswald"/>
              </a:defRPr>
            </a:lvl8pPr>
            <a:lvl9pPr lvl="8">
              <a:spcBef>
                <a:spcPts val="0"/>
              </a:spcBef>
              <a:buClr>
                <a:schemeClr val="dk1"/>
              </a:buClr>
              <a:buSzPct val="100000"/>
              <a:buFont typeface="Oswald"/>
              <a:buNone/>
              <a:defRPr sz="3000">
                <a:solidFill>
                  <a:schemeClr val="dk1"/>
                </a:solidFill>
                <a:latin typeface="Oswald"/>
                <a:ea typeface="Oswald"/>
                <a:cs typeface="Oswald"/>
                <a:sym typeface="Oswald"/>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wrap="square" lIns="91425" tIns="91425" rIns="91425" bIns="91425" anchor="t" anchorCtr="0"/>
          <a:lstStyle>
            <a:lvl1pPr lvl="0">
              <a:lnSpc>
                <a:spcPct val="115000"/>
              </a:lnSpc>
              <a:spcBef>
                <a:spcPts val="0"/>
              </a:spcBef>
              <a:spcAft>
                <a:spcPts val="1600"/>
              </a:spcAft>
              <a:buClr>
                <a:schemeClr val="accent3"/>
              </a:buClr>
              <a:buSzPct val="100000"/>
              <a:buFont typeface="Average"/>
              <a:buChar char="●"/>
              <a:defRPr sz="1800">
                <a:solidFill>
                  <a:schemeClr val="accent3"/>
                </a:solidFill>
                <a:latin typeface="Average"/>
                <a:ea typeface="Average"/>
                <a:cs typeface="Average"/>
                <a:sym typeface="Average"/>
              </a:defRPr>
            </a:lvl1pPr>
            <a:lvl2pPr lvl="1">
              <a:lnSpc>
                <a:spcPct val="115000"/>
              </a:lnSpc>
              <a:spcBef>
                <a:spcPts val="0"/>
              </a:spcBef>
              <a:spcAft>
                <a:spcPts val="1600"/>
              </a:spcAft>
              <a:buClr>
                <a:schemeClr val="accent3"/>
              </a:buClr>
              <a:buFont typeface="Average"/>
              <a:buChar char="○"/>
              <a:defRPr>
                <a:solidFill>
                  <a:schemeClr val="accent3"/>
                </a:solidFill>
                <a:latin typeface="Average"/>
                <a:ea typeface="Average"/>
                <a:cs typeface="Average"/>
                <a:sym typeface="Average"/>
              </a:defRPr>
            </a:lvl2pPr>
            <a:lvl3pPr lvl="2">
              <a:lnSpc>
                <a:spcPct val="115000"/>
              </a:lnSpc>
              <a:spcBef>
                <a:spcPts val="0"/>
              </a:spcBef>
              <a:spcAft>
                <a:spcPts val="1600"/>
              </a:spcAft>
              <a:buClr>
                <a:schemeClr val="accent3"/>
              </a:buClr>
              <a:buFont typeface="Average"/>
              <a:buChar char="■"/>
              <a:defRPr>
                <a:solidFill>
                  <a:schemeClr val="accent3"/>
                </a:solidFill>
                <a:latin typeface="Average"/>
                <a:ea typeface="Average"/>
                <a:cs typeface="Average"/>
                <a:sym typeface="Average"/>
              </a:defRPr>
            </a:lvl3pPr>
            <a:lvl4pPr lvl="3">
              <a:lnSpc>
                <a:spcPct val="115000"/>
              </a:lnSpc>
              <a:spcBef>
                <a:spcPts val="0"/>
              </a:spcBef>
              <a:spcAft>
                <a:spcPts val="1600"/>
              </a:spcAft>
              <a:buClr>
                <a:schemeClr val="accent3"/>
              </a:buClr>
              <a:buFont typeface="Average"/>
              <a:buChar char="●"/>
              <a:defRPr>
                <a:solidFill>
                  <a:schemeClr val="accent3"/>
                </a:solidFill>
                <a:latin typeface="Average"/>
                <a:ea typeface="Average"/>
                <a:cs typeface="Average"/>
                <a:sym typeface="Average"/>
              </a:defRPr>
            </a:lvl4pPr>
            <a:lvl5pPr lvl="4">
              <a:lnSpc>
                <a:spcPct val="115000"/>
              </a:lnSpc>
              <a:spcBef>
                <a:spcPts val="0"/>
              </a:spcBef>
              <a:spcAft>
                <a:spcPts val="1600"/>
              </a:spcAft>
              <a:buClr>
                <a:schemeClr val="accent3"/>
              </a:buClr>
              <a:buFont typeface="Average"/>
              <a:buChar char="○"/>
              <a:defRPr>
                <a:solidFill>
                  <a:schemeClr val="accent3"/>
                </a:solidFill>
                <a:latin typeface="Average"/>
                <a:ea typeface="Average"/>
                <a:cs typeface="Average"/>
                <a:sym typeface="Average"/>
              </a:defRPr>
            </a:lvl5pPr>
            <a:lvl6pPr lvl="5">
              <a:lnSpc>
                <a:spcPct val="115000"/>
              </a:lnSpc>
              <a:spcBef>
                <a:spcPts val="0"/>
              </a:spcBef>
              <a:spcAft>
                <a:spcPts val="1600"/>
              </a:spcAft>
              <a:buClr>
                <a:schemeClr val="accent3"/>
              </a:buClr>
              <a:buFont typeface="Average"/>
              <a:buChar char="■"/>
              <a:defRPr>
                <a:solidFill>
                  <a:schemeClr val="accent3"/>
                </a:solidFill>
                <a:latin typeface="Average"/>
                <a:ea typeface="Average"/>
                <a:cs typeface="Average"/>
                <a:sym typeface="Average"/>
              </a:defRPr>
            </a:lvl6pPr>
            <a:lvl7pPr lvl="6">
              <a:lnSpc>
                <a:spcPct val="115000"/>
              </a:lnSpc>
              <a:spcBef>
                <a:spcPts val="0"/>
              </a:spcBef>
              <a:spcAft>
                <a:spcPts val="1600"/>
              </a:spcAft>
              <a:buClr>
                <a:schemeClr val="accent3"/>
              </a:buClr>
              <a:buFont typeface="Average"/>
              <a:buChar char="●"/>
              <a:defRPr>
                <a:solidFill>
                  <a:schemeClr val="accent3"/>
                </a:solidFill>
                <a:latin typeface="Average"/>
                <a:ea typeface="Average"/>
                <a:cs typeface="Average"/>
                <a:sym typeface="Average"/>
              </a:defRPr>
            </a:lvl7pPr>
            <a:lvl8pPr lvl="7">
              <a:lnSpc>
                <a:spcPct val="115000"/>
              </a:lnSpc>
              <a:spcBef>
                <a:spcPts val="0"/>
              </a:spcBef>
              <a:spcAft>
                <a:spcPts val="1600"/>
              </a:spcAft>
              <a:buClr>
                <a:schemeClr val="accent3"/>
              </a:buClr>
              <a:buFont typeface="Average"/>
              <a:buChar char="○"/>
              <a:defRPr>
                <a:solidFill>
                  <a:schemeClr val="accent3"/>
                </a:solidFill>
                <a:latin typeface="Average"/>
                <a:ea typeface="Average"/>
                <a:cs typeface="Average"/>
                <a:sym typeface="Average"/>
              </a:defRPr>
            </a:lvl8pPr>
            <a:lvl9pPr lvl="8">
              <a:lnSpc>
                <a:spcPct val="115000"/>
              </a:lnSpc>
              <a:spcBef>
                <a:spcPts val="0"/>
              </a:spcBef>
              <a:spcAft>
                <a:spcPts val="1600"/>
              </a:spcAft>
              <a:buClr>
                <a:schemeClr val="accent3"/>
              </a:buClr>
              <a:buFont typeface="Average"/>
              <a:buChar char="■"/>
              <a:defRPr>
                <a:solidFill>
                  <a:schemeClr val="accent3"/>
                </a:solidFill>
                <a:latin typeface="Average"/>
                <a:ea typeface="Average"/>
                <a:cs typeface="Average"/>
                <a:sym typeface="Average"/>
              </a:defRPr>
            </a:lvl9pPr>
          </a:lstStyle>
          <a:p>
            <a:endParaRPr/>
          </a:p>
        </p:txBody>
      </p:sp>
      <p:sp>
        <p:nvSpPr>
          <p:cNvPr id="8" name="Shape 8"/>
          <p:cNvSpPr txBox="1">
            <a:spLocks noGrp="1"/>
          </p:cNvSpPr>
          <p:nvPr>
            <p:ph type="sldNum" idx="12"/>
          </p:nvPr>
        </p:nvSpPr>
        <p:spPr>
          <a:xfrm>
            <a:off x="8490250" y="4681009"/>
            <a:ext cx="548700" cy="393600"/>
          </a:xfrm>
          <a:prstGeom prst="rect">
            <a:avLst/>
          </a:prstGeom>
          <a:noFill/>
          <a:ln>
            <a:noFill/>
          </a:ln>
        </p:spPr>
        <p:txBody>
          <a:bodyPr wrap="square" lIns="91425" tIns="91425" rIns="91425" bIns="91425" anchor="ctr" anchorCtr="0">
            <a:noAutofit/>
          </a:bodyPr>
          <a:lstStyle/>
          <a:p>
            <a:pPr lvl="0" algn="r">
              <a:spcBef>
                <a:spcPts val="0"/>
              </a:spcBef>
              <a:buNone/>
            </a:pPr>
            <a:fld id="{00000000-1234-1234-1234-123412341234}" type="slidenum">
              <a:rPr lang="zh-CN" sz="1000">
                <a:solidFill>
                  <a:schemeClr val="accent3"/>
                </a:solidFill>
                <a:latin typeface="Average"/>
                <a:ea typeface="Average"/>
                <a:cs typeface="Average"/>
                <a:sym typeface="Average"/>
              </a:rPr>
              <a:t>‹#›</a:t>
            </a:fld>
            <a:endParaRPr lang="zh-CN" sz="1000">
              <a:solidFill>
                <a:schemeClr val="accent3"/>
              </a:solidFill>
              <a:latin typeface="Average"/>
              <a:ea typeface="Average"/>
              <a:cs typeface="Average"/>
              <a:sym typeface="Average"/>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3.xml"/><Relationship Id="rId6" Type="http://schemas.openxmlformats.org/officeDocument/2006/relationships/image" Target="../media/image19.tiff"/><Relationship Id="rId5" Type="http://schemas.openxmlformats.org/officeDocument/2006/relationships/image" Target="../media/image18.tiff"/><Relationship Id="rId4" Type="http://schemas.openxmlformats.org/officeDocument/2006/relationships/image" Target="../media/image17.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
        <p:cNvGrpSpPr/>
        <p:nvPr/>
      </p:nvGrpSpPr>
      <p:grpSpPr>
        <a:xfrm>
          <a:off x="0" y="0"/>
          <a:ext cx="0" cy="0"/>
          <a:chOff x="0" y="0"/>
          <a:chExt cx="0" cy="0"/>
        </a:xfrm>
      </p:grpSpPr>
      <p:sp>
        <p:nvSpPr>
          <p:cNvPr id="59" name="Shape 59"/>
          <p:cNvSpPr txBox="1">
            <a:spLocks noGrp="1"/>
          </p:cNvSpPr>
          <p:nvPr>
            <p:ph type="ctrTitle"/>
          </p:nvPr>
        </p:nvSpPr>
        <p:spPr>
          <a:xfrm>
            <a:off x="313765" y="1161075"/>
            <a:ext cx="8525435" cy="1224200"/>
          </a:xfrm>
          <a:prstGeom prst="rect">
            <a:avLst/>
          </a:prstGeom>
        </p:spPr>
        <p:txBody>
          <a:bodyPr wrap="square" lIns="91425" tIns="91425" rIns="91425" bIns="91425" anchor="b" anchorCtr="0">
            <a:noAutofit/>
          </a:bodyPr>
          <a:lstStyle/>
          <a:p>
            <a:pPr lvl="0"/>
            <a:r>
              <a:rPr lang="en-US" altLang="zh-CN" sz="3600" b="1" dirty="0">
                <a:latin typeface="Trebuchet MS" panose="020B0603020202020204" pitchFamily="34" charset="0"/>
              </a:rPr>
              <a:t>CS548 Text Mining Showcase</a:t>
            </a:r>
          </a:p>
          <a:p>
            <a:pPr lvl="0"/>
            <a:r>
              <a:rPr lang="en-US" altLang="zh-CN" sz="2000" dirty="0">
                <a:latin typeface="Trebuchet MS" panose="020B0603020202020204" pitchFamily="34" charset="0"/>
              </a:rPr>
              <a:t>By Zhiqi Chen, Yuchen Shen, Tianyu Wu, Di You, Xiaoyu Zheng</a:t>
            </a:r>
          </a:p>
        </p:txBody>
      </p:sp>
      <p:sp>
        <p:nvSpPr>
          <p:cNvPr id="60" name="Shape 60"/>
          <p:cNvSpPr txBox="1">
            <a:spLocks noGrp="1"/>
          </p:cNvSpPr>
          <p:nvPr>
            <p:ph type="subTitle" idx="1"/>
          </p:nvPr>
        </p:nvSpPr>
        <p:spPr>
          <a:xfrm>
            <a:off x="242048" y="2981039"/>
            <a:ext cx="8525434" cy="792600"/>
          </a:xfrm>
          <a:prstGeom prst="rect">
            <a:avLst/>
          </a:prstGeom>
        </p:spPr>
        <p:txBody>
          <a:bodyPr wrap="square" lIns="91425" tIns="91425" rIns="91425" bIns="91425" anchor="t" anchorCtr="0">
            <a:noAutofit/>
          </a:bodyPr>
          <a:lstStyle/>
          <a:p>
            <a:r>
              <a:rPr lang="en-US" altLang="zh-CN" sz="2800" dirty="0">
                <a:solidFill>
                  <a:schemeClr val="dk1"/>
                </a:solidFill>
                <a:latin typeface="Calibri" panose="020F0502020204030204" pitchFamily="34" charset="0"/>
                <a:ea typeface="Oswald"/>
                <a:cs typeface="Calibri" panose="020F0502020204030204" pitchFamily="34" charset="0"/>
                <a:sym typeface="Oswald"/>
              </a:rPr>
              <a:t>Showcasing work by </a:t>
            </a:r>
            <a:r>
              <a:rPr lang="en-US" altLang="zh-CN" sz="2800" i="1" dirty="0">
                <a:solidFill>
                  <a:schemeClr val="dk1"/>
                </a:solidFill>
                <a:latin typeface="Calibri" panose="020F0502020204030204" pitchFamily="34" charset="0"/>
                <a:ea typeface="Oswald"/>
                <a:cs typeface="Calibri" panose="020F0502020204030204" pitchFamily="34" charset="0"/>
                <a:sym typeface="Oswald"/>
              </a:rPr>
              <a:t>Nan Li, </a:t>
            </a:r>
            <a:r>
              <a:rPr lang="en-US" altLang="zh-CN" sz="2800" i="1" dirty="0" err="1">
                <a:solidFill>
                  <a:schemeClr val="dk1"/>
                </a:solidFill>
                <a:latin typeface="Calibri" panose="020F0502020204030204" pitchFamily="34" charset="0"/>
                <a:ea typeface="Oswald"/>
                <a:cs typeface="Calibri" panose="020F0502020204030204" pitchFamily="34" charset="0"/>
                <a:sym typeface="Oswald"/>
              </a:rPr>
              <a:t>Desheng</a:t>
            </a:r>
            <a:r>
              <a:rPr lang="en-US" altLang="zh-CN" sz="2800" i="1" dirty="0">
                <a:solidFill>
                  <a:schemeClr val="dk1"/>
                </a:solidFill>
                <a:latin typeface="Calibri" panose="020F0502020204030204" pitchFamily="34" charset="0"/>
                <a:ea typeface="Oswald"/>
                <a:cs typeface="Calibri" panose="020F0502020204030204" pitchFamily="34" charset="0"/>
                <a:sym typeface="Oswald"/>
              </a:rPr>
              <a:t> Dash Wu </a:t>
            </a:r>
            <a:r>
              <a:rPr lang="en-US" altLang="zh-CN" sz="2800" dirty="0">
                <a:solidFill>
                  <a:schemeClr val="dk1"/>
                </a:solidFill>
                <a:latin typeface="Calibri" panose="020F0502020204030204" pitchFamily="34" charset="0"/>
                <a:ea typeface="Oswald"/>
                <a:cs typeface="Calibri" panose="020F0502020204030204" pitchFamily="34" charset="0"/>
                <a:sym typeface="Oswald"/>
              </a:rPr>
              <a:t>on “Using text mining and sentiment analysis for online forums hotspot detection and forecast”</a:t>
            </a:r>
          </a:p>
          <a:p>
            <a:endParaRPr lang="zh-CN" sz="3000" dirty="0">
              <a:solidFill>
                <a:schemeClr val="dk1"/>
              </a:solidFill>
              <a:latin typeface="Oswald"/>
              <a:ea typeface="Oswald"/>
              <a:cs typeface="Oswald"/>
              <a:sym typeface="Oswald"/>
            </a:endParaRPr>
          </a:p>
        </p:txBody>
      </p:sp>
    </p:spTree>
  </p:cSld>
  <p:clrMapOvr>
    <a:overrideClrMapping bg1="lt1" tx1="dk1" bg2="dk2" tx2="lt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标题 1">
                <a:extLst>
                  <a:ext uri="{FF2B5EF4-FFF2-40B4-BE49-F238E27FC236}">
                    <a16:creationId xmlns:a16="http://schemas.microsoft.com/office/drawing/2014/main" id="{4593FF5C-7EF0-4095-8B28-A3D1DF3DDD01}"/>
                  </a:ext>
                </a:extLst>
              </p:cNvPr>
              <p:cNvSpPr>
                <a:spLocks noGrp="1"/>
              </p:cNvSpPr>
              <p:nvPr>
                <p:ph type="title"/>
              </p:nvPr>
            </p:nvSpPr>
            <p:spPr>
              <a:xfrm>
                <a:off x="311700" y="564110"/>
                <a:ext cx="9495773" cy="572700"/>
              </a:xfrm>
            </p:spPr>
            <p:txBody>
              <a:bodyPr/>
              <a:lstStyle/>
              <a:p>
                <a:r>
                  <a:rPr lang="en-US" altLang="zh-CN" sz="2400" dirty="0">
                    <a:latin typeface="Trebuchet MS" panose="020B0603020202020204" pitchFamily="34" charset="0"/>
                    <a:cs typeface="Calibri" panose="020F0502020204030204" pitchFamily="34" charset="0"/>
                  </a:rPr>
                  <a:t>Meaning of structure of the representation vector of </a:t>
                </a:r>
                <a14:m>
                  <m:oMath xmlns:m="http://schemas.openxmlformats.org/officeDocument/2006/math">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𝐹</m:t>
                        </m:r>
                      </m:e>
                      <m:sub>
                        <m:r>
                          <a:rPr lang="en-US" altLang="zh-CN" sz="2400" i="1">
                            <a:latin typeface="Cambria Math" panose="02040503050406030204" pitchFamily="18" charset="0"/>
                          </a:rPr>
                          <m:t>𝑗</m:t>
                        </m:r>
                      </m:sub>
                    </m:sSub>
                  </m:oMath>
                </a14:m>
                <a:r>
                  <a:rPr lang="en-US" altLang="zh-CN" sz="2400" dirty="0">
                    <a:latin typeface="Trebuchet MS" panose="020B0603020202020204" pitchFamily="34" charset="0"/>
                    <a:cs typeface="Calibri" panose="020F0502020204030204" pitchFamily="34" charset="0"/>
                  </a:rPr>
                  <a:t> </a:t>
                </a:r>
                <a:endParaRPr lang="zh-CN" altLang="en-US" sz="2400" dirty="0">
                  <a:latin typeface="Trebuchet MS" panose="020B0603020202020204" pitchFamily="34" charset="0"/>
                  <a:cs typeface="Calibri" panose="020F0502020204030204" pitchFamily="34" charset="0"/>
                </a:endParaRPr>
              </a:p>
            </p:txBody>
          </p:sp>
        </mc:Choice>
        <mc:Fallback xmlns="">
          <p:sp>
            <p:nvSpPr>
              <p:cNvPr id="2" name="标题 1">
                <a:extLst>
                  <a:ext uri="{FF2B5EF4-FFF2-40B4-BE49-F238E27FC236}">
                    <a16:creationId xmlns:a16="http://schemas.microsoft.com/office/drawing/2014/main" id="{4593FF5C-7EF0-4095-8B28-A3D1DF3DDD01}"/>
                  </a:ext>
                </a:extLst>
              </p:cNvPr>
              <p:cNvSpPr>
                <a:spLocks noGrp="1" noRot="1" noChangeAspect="1" noMove="1" noResize="1" noEditPoints="1" noAdjustHandles="1" noChangeArrowheads="1" noChangeShapeType="1" noTextEdit="1"/>
              </p:cNvSpPr>
              <p:nvPr>
                <p:ph type="title"/>
              </p:nvPr>
            </p:nvSpPr>
            <p:spPr>
              <a:xfrm>
                <a:off x="311700" y="564110"/>
                <a:ext cx="9495773" cy="572700"/>
              </a:xfrm>
              <a:blipFill>
                <a:blip r:embed="rId2"/>
                <a:stretch>
                  <a:fillRect l="-963" t="-2151" b="-1182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 name="文本占位符 2">
                <a:extLst>
                  <a:ext uri="{FF2B5EF4-FFF2-40B4-BE49-F238E27FC236}">
                    <a16:creationId xmlns:a16="http://schemas.microsoft.com/office/drawing/2014/main" id="{F401540D-D421-42C4-B699-CAC61178D4E3}"/>
                  </a:ext>
                </a:extLst>
              </p:cNvPr>
              <p:cNvSpPr>
                <a:spLocks noGrp="1"/>
              </p:cNvSpPr>
              <p:nvPr>
                <p:ph type="body" idx="1"/>
              </p:nvPr>
            </p:nvSpPr>
            <p:spPr>
              <a:xfrm>
                <a:off x="311700" y="1488464"/>
                <a:ext cx="8520600" cy="3416400"/>
              </a:xfrm>
            </p:spPr>
            <p:txBody>
              <a:bodyPr/>
              <a:lstStyle/>
              <a:p>
                <a14:m>
                  <m:oMath xmlns:m="http://schemas.openxmlformats.org/officeDocument/2006/math">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 </m:t>
                        </m:r>
                        <m:r>
                          <a:rPr lang="en-US" altLang="zh-CN" i="1">
                            <a:latin typeface="Cambria Math" panose="02040503050406030204" pitchFamily="18" charset="0"/>
                          </a:rPr>
                          <m:t>𝑁𝑈𝑀</m:t>
                        </m:r>
                      </m:e>
                      <m:sup>
                        <m:r>
                          <a:rPr lang="en-US" altLang="zh-CN" i="1">
                            <a:latin typeface="Cambria Math" panose="02040503050406030204" pitchFamily="18" charset="0"/>
                          </a:rPr>
                          <m:t>𝑖</m:t>
                        </m:r>
                      </m:sup>
                    </m:sSup>
                    <m:r>
                      <a:rPr lang="en-US" altLang="zh-CN" i="1">
                        <a:latin typeface="Cambria Math" panose="02040503050406030204" pitchFamily="18" charset="0"/>
                      </a:rPr>
                      <m:t>(</m:t>
                    </m:r>
                    <m:r>
                      <a:rPr lang="en-US" altLang="zh-CN" i="1">
                        <a:latin typeface="Cambria Math" panose="02040503050406030204" pitchFamily="18" charset="0"/>
                      </a:rPr>
                      <m:t>𝑗</m:t>
                    </m:r>
                    <m:r>
                      <a:rPr lang="en-US" altLang="zh-CN" i="1">
                        <a:latin typeface="Cambria Math" panose="02040503050406030204" pitchFamily="18" charset="0"/>
                      </a:rPr>
                      <m:t>)</m:t>
                    </m:r>
                  </m:oMath>
                </a14:m>
                <a:r>
                  <a:rPr lang="en-US" altLang="zh-CN" dirty="0">
                    <a:latin typeface="Calibri" panose="020F0502020204030204" pitchFamily="34" charset="0"/>
                    <a:cs typeface="Calibri" panose="020F0502020204030204" pitchFamily="34" charset="0"/>
                  </a:rPr>
                  <a:t> represents # of the topic posts in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𝐹</m:t>
                        </m:r>
                      </m:e>
                      <m:sub>
                        <m:r>
                          <a:rPr lang="en-US" altLang="zh-CN" i="1">
                            <a:latin typeface="Cambria Math" panose="02040503050406030204" pitchFamily="18" charset="0"/>
                          </a:rPr>
                          <m:t>𝑗</m:t>
                        </m:r>
                      </m:sub>
                    </m:sSub>
                  </m:oMath>
                </a14:m>
                <a:r>
                  <a:rPr lang="en-US" altLang="zh-CN" dirty="0">
                    <a:latin typeface="Calibri" panose="020F0502020204030204" pitchFamily="34" charset="0"/>
                    <a:cs typeface="Calibri" panose="020F0502020204030204" pitchFamily="34" charset="0"/>
                  </a:rPr>
                  <a:t> within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𝑊</m:t>
                        </m:r>
                      </m:e>
                      <m:sub>
                        <m:r>
                          <a:rPr lang="en-US" altLang="zh-CN" i="1">
                            <a:latin typeface="Cambria Math" panose="02040503050406030204" pitchFamily="18" charset="0"/>
                          </a:rPr>
                          <m:t>𝑖</m:t>
                        </m:r>
                      </m:sub>
                    </m:sSub>
                  </m:oMath>
                </a14:m>
                <a:r>
                  <a:rPr lang="zh-CN" altLang="en-US" dirty="0">
                    <a:latin typeface="Calibri" panose="020F0502020204030204" pitchFamily="34" charset="0"/>
                    <a:cs typeface="Calibri" panose="020F0502020204030204" pitchFamily="34" charset="0"/>
                  </a:rPr>
                  <a:t> </a:t>
                </a:r>
                <a:endParaRPr lang="en-US" altLang="zh-CN" dirty="0">
                  <a:latin typeface="Calibri" panose="020F0502020204030204" pitchFamily="34" charset="0"/>
                  <a:cs typeface="Calibri" panose="020F0502020204030204" pitchFamily="34" charset="0"/>
                </a:endParaRPr>
              </a:p>
              <a:p>
                <a:r>
                  <a:rPr lang="en-US" altLang="zh-CN" dirty="0">
                    <a:latin typeface="Calibri" panose="020F0502020204030204" pitchFamily="34" charset="0"/>
                    <a:cs typeface="Calibri" panose="020F0502020204030204" pitchFamily="34" charset="0"/>
                  </a:rPr>
                  <a:t> </a:t>
                </a:r>
                <a14:m>
                  <m:oMath xmlns:m="http://schemas.openxmlformats.org/officeDocument/2006/math">
                    <m:acc>
                      <m:accPr>
                        <m:chr m:val="̅"/>
                        <m:ctrlPr>
                          <a:rPr lang="zh-CN" altLang="en-US" i="1">
                            <a:latin typeface="Cambria Math" panose="02040503050406030204" pitchFamily="18" charset="0"/>
                          </a:rPr>
                        </m:ctrlPr>
                      </m:accPr>
                      <m:e>
                        <m:sSup>
                          <m:sSupPr>
                            <m:ctrlPr>
                              <a:rPr lang="en-US" altLang="zh-CN" i="1">
                                <a:latin typeface="Cambria Math" panose="02040503050406030204" pitchFamily="18" charset="0"/>
                              </a:rPr>
                            </m:ctrlPr>
                          </m:sSupPr>
                          <m:e>
                            <m:r>
                              <a:rPr lang="en-US" altLang="zh-CN" i="1">
                                <a:latin typeface="Cambria Math" panose="02040503050406030204" pitchFamily="18" charset="0"/>
                              </a:rPr>
                              <m:t>𝑅𝐸𝑆𝑃𝑂𝑁𝑆𝐸</m:t>
                            </m:r>
                          </m:e>
                          <m:sup>
                            <m:r>
                              <a:rPr lang="en-US" altLang="zh-CN" i="1">
                                <a:latin typeface="Cambria Math" panose="02040503050406030204" pitchFamily="18" charset="0"/>
                              </a:rPr>
                              <m:t>𝑖</m:t>
                            </m:r>
                          </m:sup>
                        </m:sSup>
                      </m:e>
                    </m:acc>
                    <m:r>
                      <a:rPr lang="en-US" altLang="zh-CN" i="1">
                        <a:latin typeface="Cambria Math" panose="02040503050406030204" pitchFamily="18" charset="0"/>
                      </a:rPr>
                      <m:t>(</m:t>
                    </m:r>
                    <m:r>
                      <a:rPr lang="en-US" altLang="zh-CN" i="1">
                        <a:latin typeface="Cambria Math" panose="02040503050406030204" pitchFamily="18" charset="0"/>
                      </a:rPr>
                      <m:t>𝑗</m:t>
                    </m:r>
                    <m:r>
                      <a:rPr lang="en-US" altLang="zh-CN" i="1">
                        <a:latin typeface="Cambria Math" panose="02040503050406030204" pitchFamily="18" charset="0"/>
                      </a:rPr>
                      <m:t>)</m:t>
                    </m:r>
                  </m:oMath>
                </a14:m>
                <a:r>
                  <a:rPr lang="en-US" altLang="zh-CN" dirty="0">
                    <a:latin typeface="Calibri" panose="020F0502020204030204" pitchFamily="34" charset="0"/>
                    <a:cs typeface="Calibri" panose="020F0502020204030204" pitchFamily="34" charset="0"/>
                  </a:rPr>
                  <a:t> represents the average # of responses of topic posts</a:t>
                </a:r>
                <a:endParaRPr lang="en-US" altLang="zh-CN" i="1" dirty="0">
                  <a:latin typeface="Calibri" panose="020F0502020204030204" pitchFamily="34" charset="0"/>
                  <a:cs typeface="Calibri" panose="020F0502020204030204" pitchFamily="34" charset="0"/>
                </a:endParaRPr>
              </a:p>
              <a:p>
                <a14:m>
                  <m:oMath xmlns:m="http://schemas.openxmlformats.org/officeDocument/2006/math">
                    <m:r>
                      <a:rPr lang="en-US" altLang="zh-CN" b="0" i="1" smtClean="0">
                        <a:latin typeface="Cambria Math" panose="02040503050406030204" pitchFamily="18" charset="0"/>
                      </a:rPr>
                      <m:t> </m:t>
                    </m:r>
                    <m:acc>
                      <m:accPr>
                        <m:chr m:val="̅"/>
                        <m:ctrlPr>
                          <a:rPr lang="zh-CN" altLang="en-US" i="1">
                            <a:latin typeface="Cambria Math" panose="02040503050406030204" pitchFamily="18" charset="0"/>
                          </a:rPr>
                        </m:ctrlPr>
                      </m:accPr>
                      <m:e>
                        <m:sSup>
                          <m:sSupPr>
                            <m:ctrlPr>
                              <a:rPr lang="en-US" altLang="zh-CN" i="1">
                                <a:latin typeface="Cambria Math" panose="02040503050406030204" pitchFamily="18" charset="0"/>
                              </a:rPr>
                            </m:ctrlPr>
                          </m:sSupPr>
                          <m:e>
                            <m:r>
                              <a:rPr lang="en-US" altLang="zh-CN" i="1">
                                <a:latin typeface="Cambria Math" panose="02040503050406030204" pitchFamily="18" charset="0"/>
                              </a:rPr>
                              <m:t>𝑆𝐸𝑁𝑇𝐼𝑀𝐸𝑁𝑇</m:t>
                            </m:r>
                          </m:e>
                          <m:sup>
                            <m:r>
                              <a:rPr lang="en-US" altLang="zh-CN" i="1">
                                <a:latin typeface="Cambria Math" panose="02040503050406030204" pitchFamily="18" charset="0"/>
                              </a:rPr>
                              <m:t>𝑖</m:t>
                            </m:r>
                          </m:sup>
                        </m:sSup>
                      </m:e>
                    </m:acc>
                    <m:r>
                      <a:rPr lang="en-US" altLang="zh-CN" i="1">
                        <a:latin typeface="Cambria Math" panose="02040503050406030204" pitchFamily="18" charset="0"/>
                      </a:rPr>
                      <m:t>(</m:t>
                    </m:r>
                    <m:r>
                      <a:rPr lang="en-US" altLang="zh-CN" i="1">
                        <a:latin typeface="Cambria Math" panose="02040503050406030204" pitchFamily="18" charset="0"/>
                      </a:rPr>
                      <m:t>𝑗</m:t>
                    </m:r>
                    <m:r>
                      <a:rPr lang="en-US" altLang="zh-CN" i="1">
                        <a:latin typeface="Cambria Math" panose="02040503050406030204" pitchFamily="18" charset="0"/>
                      </a:rPr>
                      <m:t>)</m:t>
                    </m:r>
                  </m:oMath>
                </a14:m>
                <a:r>
                  <a:rPr lang="en-US" altLang="zh-CN" dirty="0">
                    <a:latin typeface="Calibri" panose="020F0502020204030204" pitchFamily="34" charset="0"/>
                    <a:cs typeface="Calibri" panose="020F0502020204030204" pitchFamily="34" charset="0"/>
                  </a:rPr>
                  <a:t> represents sentiment value of topic posts</a:t>
                </a:r>
              </a:p>
              <a:p>
                <a:r>
                  <a:rPr lang="en-US" altLang="zh-CN" dirty="0">
                    <a:latin typeface="Calibri" panose="020F0502020204030204" pitchFamily="34" charset="0"/>
                    <a:cs typeface="Calibri" panose="020F0502020204030204" pitchFamily="34" charset="0"/>
                  </a:rPr>
                  <a:t> </a:t>
                </a:r>
                <a14:m>
                  <m:oMath xmlns:m="http://schemas.openxmlformats.org/officeDocument/2006/math">
                    <m:sSup>
                      <m:sSupPr>
                        <m:ctrlPr>
                          <a:rPr lang="en-US" altLang="zh-CN" i="1">
                            <a:latin typeface="Cambria Math" panose="02040503050406030204" pitchFamily="18" charset="0"/>
                          </a:rPr>
                        </m:ctrlPr>
                      </m:sSupPr>
                      <m:e>
                        <m:r>
                          <a:rPr lang="en-US" altLang="zh-CN" i="1">
                            <a:latin typeface="Cambria Math" panose="02040503050406030204" pitchFamily="18" charset="0"/>
                          </a:rPr>
                          <m:t>𝑃𝑂𝑆</m:t>
                        </m:r>
                        <m:r>
                          <a:rPr lang="en-US" altLang="zh-CN" i="1">
                            <a:latin typeface="Cambria Math" panose="02040503050406030204" pitchFamily="18" charset="0"/>
                          </a:rPr>
                          <m:t>_</m:t>
                        </m:r>
                        <m:r>
                          <a:rPr lang="en-US" altLang="zh-CN" i="1">
                            <a:latin typeface="Cambria Math" panose="02040503050406030204" pitchFamily="18" charset="0"/>
                          </a:rPr>
                          <m:t>𝑃𝐸𝑅𝐶</m:t>
                        </m:r>
                      </m:e>
                      <m:sup>
                        <m:r>
                          <a:rPr lang="en-US" altLang="zh-CN" i="1">
                            <a:latin typeface="Cambria Math" panose="02040503050406030204" pitchFamily="18" charset="0"/>
                          </a:rPr>
                          <m:t>𝑖</m:t>
                        </m:r>
                      </m:sup>
                    </m:sSup>
                    <m:r>
                      <a:rPr lang="en-US" altLang="zh-CN" i="1">
                        <a:latin typeface="Cambria Math" panose="02040503050406030204" pitchFamily="18" charset="0"/>
                      </a:rPr>
                      <m:t>(</m:t>
                    </m:r>
                    <m:r>
                      <a:rPr lang="en-US" altLang="zh-CN" i="1">
                        <a:latin typeface="Cambria Math" panose="02040503050406030204" pitchFamily="18" charset="0"/>
                      </a:rPr>
                      <m:t>𝑗</m:t>
                    </m:r>
                    <m:r>
                      <a:rPr lang="en-US" altLang="zh-CN" i="1">
                        <a:latin typeface="Cambria Math" panose="02040503050406030204" pitchFamily="18" charset="0"/>
                      </a:rPr>
                      <m:t>)</m:t>
                    </m:r>
                  </m:oMath>
                </a14:m>
                <a:r>
                  <a:rPr lang="en-US" altLang="zh-CN" dirty="0">
                    <a:latin typeface="Calibri" panose="020F0502020204030204" pitchFamily="34" charset="0"/>
                    <a:cs typeface="Calibri" panose="020F0502020204030204" pitchFamily="34" charset="0"/>
                  </a:rPr>
                  <a:t> represents the fraction of positive posts among all the topic posts</a:t>
                </a:r>
              </a:p>
              <a:p>
                <a14:m>
                  <m:oMath xmlns:m="http://schemas.openxmlformats.org/officeDocument/2006/math">
                    <m:sSup>
                      <m:sSupPr>
                        <m:ctrlPr>
                          <a:rPr lang="en-US" altLang="zh-CN" i="1">
                            <a:latin typeface="Cambria Math" panose="02040503050406030204" pitchFamily="18" charset="0"/>
                          </a:rPr>
                        </m:ctrlPr>
                      </m:sSupPr>
                      <m:e>
                        <m:r>
                          <a:rPr lang="en-US" altLang="zh-CN" i="1">
                            <a:latin typeface="Cambria Math" panose="02040503050406030204" pitchFamily="18" charset="0"/>
                          </a:rPr>
                          <m:t> </m:t>
                        </m:r>
                        <m:r>
                          <a:rPr lang="en-US" altLang="zh-CN" i="1">
                            <a:latin typeface="Cambria Math" panose="02040503050406030204" pitchFamily="18" charset="0"/>
                          </a:rPr>
                          <m:t>𝑁𝐸𝐺</m:t>
                        </m:r>
                        <m:r>
                          <a:rPr lang="en-US" altLang="zh-CN" i="1">
                            <a:latin typeface="Cambria Math" panose="02040503050406030204" pitchFamily="18" charset="0"/>
                          </a:rPr>
                          <m:t>_</m:t>
                        </m:r>
                        <m:r>
                          <a:rPr lang="en-US" altLang="zh-CN" i="1">
                            <a:latin typeface="Cambria Math" panose="02040503050406030204" pitchFamily="18" charset="0"/>
                          </a:rPr>
                          <m:t>𝑃𝐸𝑅𝐶</m:t>
                        </m:r>
                      </m:e>
                      <m:sup>
                        <m:r>
                          <a:rPr lang="en-US" altLang="zh-CN" i="1">
                            <a:latin typeface="Cambria Math" panose="02040503050406030204" pitchFamily="18" charset="0"/>
                          </a:rPr>
                          <m:t>𝑖</m:t>
                        </m:r>
                      </m:sup>
                    </m:sSup>
                    <m:r>
                      <a:rPr lang="en-US" altLang="zh-CN" i="1">
                        <a:latin typeface="Cambria Math" panose="02040503050406030204" pitchFamily="18" charset="0"/>
                      </a:rPr>
                      <m:t>(</m:t>
                    </m:r>
                    <m:r>
                      <a:rPr lang="en-US" altLang="zh-CN" i="1">
                        <a:latin typeface="Cambria Math" panose="02040503050406030204" pitchFamily="18" charset="0"/>
                      </a:rPr>
                      <m:t>𝑗</m:t>
                    </m:r>
                  </m:oMath>
                </a14:m>
                <a:r>
                  <a:rPr lang="en-US" altLang="zh-CN" dirty="0">
                    <a:latin typeface="Calibri" panose="020F0502020204030204" pitchFamily="34" charset="0"/>
                    <a:cs typeface="Calibri" panose="020F0502020204030204" pitchFamily="34" charset="0"/>
                  </a:rPr>
                  <a:t>) represents the fraction of negative posts among all the topic posts</a:t>
                </a:r>
                <a:endParaRPr lang="zh-CN" altLang="en-US" dirty="0">
                  <a:latin typeface="Calibri" panose="020F0502020204030204" pitchFamily="34" charset="0"/>
                  <a:cs typeface="Calibri" panose="020F0502020204030204" pitchFamily="34" charset="0"/>
                </a:endParaRPr>
              </a:p>
            </p:txBody>
          </p:sp>
        </mc:Choice>
        <mc:Fallback xmlns="">
          <p:sp>
            <p:nvSpPr>
              <p:cNvPr id="3" name="文本占位符 2">
                <a:extLst>
                  <a:ext uri="{FF2B5EF4-FFF2-40B4-BE49-F238E27FC236}">
                    <a16:creationId xmlns:a16="http://schemas.microsoft.com/office/drawing/2014/main" id="{F401540D-D421-42C4-B699-CAC61178D4E3}"/>
                  </a:ext>
                </a:extLst>
              </p:cNvPr>
              <p:cNvSpPr>
                <a:spLocks noGrp="1" noRot="1" noChangeAspect="1" noMove="1" noResize="1" noEditPoints="1" noAdjustHandles="1" noChangeArrowheads="1" noChangeShapeType="1" noTextEdit="1"/>
              </p:cNvSpPr>
              <p:nvPr>
                <p:ph type="body" idx="1"/>
              </p:nvPr>
            </p:nvSpPr>
            <p:spPr>
              <a:xfrm>
                <a:off x="311700" y="1488464"/>
                <a:ext cx="8520600" cy="3416400"/>
              </a:xfrm>
              <a:blipFill>
                <a:blip r:embed="rId3"/>
                <a:stretch>
                  <a:fillRect l="-57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3145977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Trebuchet MS" panose="020B0603020202020204" pitchFamily="34" charset="0"/>
              </a:rPr>
              <a:t>Support</a:t>
            </a:r>
            <a:r>
              <a:rPr lang="zh-CN" altLang="en-US" dirty="0">
                <a:latin typeface="Trebuchet MS" panose="020B0603020202020204" pitchFamily="34" charset="0"/>
              </a:rPr>
              <a:t> </a:t>
            </a:r>
            <a:r>
              <a:rPr lang="en-US" altLang="zh-CN" dirty="0">
                <a:latin typeface="Trebuchet MS" panose="020B0603020202020204" pitchFamily="34" charset="0"/>
              </a:rPr>
              <a:t>Vector</a:t>
            </a:r>
            <a:r>
              <a:rPr lang="zh-CN" altLang="en-US" dirty="0">
                <a:latin typeface="Trebuchet MS" panose="020B0603020202020204" pitchFamily="34" charset="0"/>
              </a:rPr>
              <a:t> </a:t>
            </a:r>
            <a:r>
              <a:rPr lang="en-US" altLang="zh-CN" dirty="0">
                <a:latin typeface="Trebuchet MS" panose="020B0603020202020204" pitchFamily="34" charset="0"/>
              </a:rPr>
              <a:t>Machine(SVM)</a:t>
            </a:r>
            <a:endParaRPr kumimoji="1" lang="zh-CN" altLang="en-US" dirty="0">
              <a:latin typeface="Trebuchet MS" panose="020B0603020202020204" pitchFamily="34" charset="0"/>
            </a:endParaRPr>
          </a:p>
        </p:txBody>
      </p:sp>
      <p:sp>
        <p:nvSpPr>
          <p:cNvPr id="3" name="文本占位符 2"/>
          <p:cNvSpPr>
            <a:spLocks noGrp="1"/>
          </p:cNvSpPr>
          <p:nvPr>
            <p:ph type="body" idx="1"/>
          </p:nvPr>
        </p:nvSpPr>
        <p:spPr>
          <a:xfrm>
            <a:off x="311700" y="1303278"/>
            <a:ext cx="8520600" cy="3644114"/>
          </a:xfrm>
        </p:spPr>
        <p:txBody>
          <a:bodyPr/>
          <a:lstStyle/>
          <a:p>
            <a:pPr>
              <a:spcAft>
                <a:spcPts val="600"/>
              </a:spcAft>
            </a:pPr>
            <a:r>
              <a:rPr lang="en-US" altLang="zh-CN" i="1" dirty="0"/>
              <a:t> </a:t>
            </a:r>
            <a:r>
              <a:rPr lang="en-US" altLang="zh-CN" i="1" dirty="0">
                <a:solidFill>
                  <a:srgbClr val="FFFF00"/>
                </a:solidFill>
                <a:latin typeface="Calibri" panose="020F0502020204030204" pitchFamily="34" charset="0"/>
                <a:cs typeface="Calibri" panose="020F0502020204030204" pitchFamily="34" charset="0"/>
              </a:rPr>
              <a:t>Supervised</a:t>
            </a:r>
            <a:r>
              <a:rPr lang="zh-CN" altLang="en-US" i="1" dirty="0">
                <a:solidFill>
                  <a:srgbClr val="FFFF00"/>
                </a:solidFill>
                <a:latin typeface="Calibri" panose="020F0502020204030204" pitchFamily="34" charset="0"/>
                <a:cs typeface="Calibri" panose="020F0502020204030204" pitchFamily="34" charset="0"/>
              </a:rPr>
              <a:t> </a:t>
            </a:r>
            <a:r>
              <a:rPr lang="en-US" altLang="zh-CN" i="1" dirty="0">
                <a:solidFill>
                  <a:srgbClr val="FFFF00"/>
                </a:solidFill>
                <a:latin typeface="Calibri" panose="020F0502020204030204" pitchFamily="34" charset="0"/>
                <a:cs typeface="Calibri" panose="020F0502020204030204" pitchFamily="34" charset="0"/>
              </a:rPr>
              <a:t>Learning</a:t>
            </a:r>
            <a:r>
              <a:rPr lang="zh-CN" altLang="en-US" i="1" dirty="0">
                <a:solidFill>
                  <a:srgbClr val="FFFF00"/>
                </a:solidFill>
                <a:latin typeface="Calibri" panose="020F0502020204030204" pitchFamily="34" charset="0"/>
                <a:cs typeface="Calibri" panose="020F0502020204030204" pitchFamily="34" charset="0"/>
              </a:rPr>
              <a:t> </a:t>
            </a:r>
            <a:endParaRPr lang="en-US" altLang="zh-CN" i="1" dirty="0">
              <a:solidFill>
                <a:srgbClr val="FFFF00"/>
              </a:solidFill>
              <a:latin typeface="Calibri" panose="020F0502020204030204" pitchFamily="34" charset="0"/>
              <a:cs typeface="Calibri" panose="020F0502020204030204" pitchFamily="34" charset="0"/>
            </a:endParaRPr>
          </a:p>
          <a:p>
            <a:pPr>
              <a:lnSpc>
                <a:spcPct val="100000"/>
              </a:lnSpc>
              <a:spcAft>
                <a:spcPts val="1200"/>
              </a:spcAft>
            </a:pP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for </a:t>
            </a:r>
            <a:r>
              <a:rPr lang="en-US" altLang="zh-CN" i="1" dirty="0">
                <a:solidFill>
                  <a:srgbClr val="FFFF00"/>
                </a:solidFill>
                <a:latin typeface="Calibri" panose="020F0502020204030204" pitchFamily="34" charset="0"/>
                <a:cs typeface="Calibri" panose="020F0502020204030204" pitchFamily="34" charset="0"/>
              </a:rPr>
              <a:t>Classification</a:t>
            </a:r>
            <a:r>
              <a:rPr lang="en-US" altLang="zh-CN" dirty="0">
                <a:latin typeface="Calibri" panose="020F0502020204030204" pitchFamily="34" charset="0"/>
                <a:cs typeface="Calibri" panose="020F0502020204030204" pitchFamily="34" charset="0"/>
              </a:rPr>
              <a:t> and </a:t>
            </a:r>
            <a:r>
              <a:rPr lang="en-US" altLang="zh-CN" i="1" dirty="0">
                <a:solidFill>
                  <a:srgbClr val="FFFF00"/>
                </a:solidFill>
                <a:latin typeface="Calibri" panose="020F0502020204030204" pitchFamily="34" charset="0"/>
                <a:cs typeface="Calibri" panose="020F0502020204030204" pitchFamily="34" charset="0"/>
              </a:rPr>
              <a:t>Regression</a:t>
            </a:r>
            <a:r>
              <a:rPr lang="zh-CN" altLang="en-US" i="1" dirty="0">
                <a:solidFill>
                  <a:srgbClr val="FFFF00"/>
                </a:solidFill>
                <a:latin typeface="Calibri" panose="020F0502020204030204" pitchFamily="34" charset="0"/>
                <a:cs typeface="Calibri" panose="020F0502020204030204" pitchFamily="34" charset="0"/>
              </a:rPr>
              <a:t> </a:t>
            </a:r>
            <a:r>
              <a:rPr lang="en-US" altLang="zh-CN" i="1" dirty="0">
                <a:solidFill>
                  <a:srgbClr val="FFFF00"/>
                </a:solidFill>
                <a:latin typeface="Calibri" panose="020F0502020204030204" pitchFamily="34" charset="0"/>
                <a:cs typeface="Calibri" panose="020F0502020204030204" pitchFamily="34" charset="0"/>
              </a:rPr>
              <a:t>Analysis</a:t>
            </a:r>
            <a:r>
              <a:rPr lang="en-US" altLang="zh-CN" dirty="0">
                <a:latin typeface="Calibri" panose="020F0502020204030204" pitchFamily="34" charset="0"/>
                <a:cs typeface="Calibri" panose="020F0502020204030204" pitchFamily="34" charset="0"/>
              </a:rPr>
              <a:t>. </a:t>
            </a:r>
          </a:p>
          <a:p>
            <a:pPr>
              <a:lnSpc>
                <a:spcPct val="100000"/>
              </a:lnSpc>
              <a:spcAft>
                <a:spcPts val="1200"/>
              </a:spcAft>
            </a:pP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Given a set of training data</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set, each marked as belonging to one or the other of two categories, an SVM training algorithm builds a model that assigns new examples to one category or the other, making it a </a:t>
            </a:r>
            <a:r>
              <a:rPr lang="en-US" altLang="zh-CN" i="1" dirty="0">
                <a:solidFill>
                  <a:srgbClr val="FFFF00"/>
                </a:solidFill>
                <a:latin typeface="Calibri" panose="020F0502020204030204" pitchFamily="34" charset="0"/>
                <a:cs typeface="Calibri" panose="020F0502020204030204" pitchFamily="34" charset="0"/>
              </a:rPr>
              <a:t>non-probabilistic binary</a:t>
            </a:r>
            <a:r>
              <a:rPr lang="zh-CN" altLang="en-US" i="1" dirty="0">
                <a:solidFill>
                  <a:srgbClr val="FFFF00"/>
                </a:solidFill>
                <a:latin typeface="Calibri" panose="020F0502020204030204" pitchFamily="34" charset="0"/>
                <a:cs typeface="Calibri" panose="020F0502020204030204" pitchFamily="34" charset="0"/>
              </a:rPr>
              <a:t> </a:t>
            </a:r>
            <a:r>
              <a:rPr lang="en-US" altLang="zh-CN" i="1" dirty="0">
                <a:solidFill>
                  <a:srgbClr val="FFFF00"/>
                </a:solidFill>
                <a:latin typeface="Calibri" panose="020F0502020204030204" pitchFamily="34" charset="0"/>
                <a:cs typeface="Calibri" panose="020F0502020204030204" pitchFamily="34" charset="0"/>
              </a:rPr>
              <a:t>linear</a:t>
            </a:r>
            <a:r>
              <a:rPr lang="en-US" altLang="zh-CN" i="1" dirty="0">
                <a:latin typeface="Calibri" panose="020F0502020204030204" pitchFamily="34" charset="0"/>
                <a:cs typeface="Calibri" panose="020F0502020204030204" pitchFamily="34" charset="0"/>
              </a:rPr>
              <a:t>.</a:t>
            </a:r>
          </a:p>
          <a:p>
            <a:pPr>
              <a:lnSpc>
                <a:spcPct val="100000"/>
              </a:lnSpc>
              <a:spcAft>
                <a:spcPts val="1200"/>
              </a:spcAft>
            </a:pPr>
            <a:r>
              <a:rPr lang="en-US" altLang="zh-CN" dirty="0">
                <a:latin typeface="Calibri" panose="020F0502020204030204" pitchFamily="34" charset="0"/>
                <a:cs typeface="Calibri" panose="020F0502020204030204" pitchFamily="34" charset="0"/>
              </a:rPr>
              <a:t>An SVM model is a representation of the examples as points in space, mapped so that the examples of the separate categories are divided by a clear gap that is as wide as possible. </a:t>
            </a:r>
            <a:endParaRPr kumimoji="1" lang="zh-CN" altLang="en-US" dirty="0">
              <a:latin typeface="Calibri" panose="020F0502020204030204" pitchFamily="34" charset="0"/>
              <a:cs typeface="Calibri" panose="020F0502020204030204" pitchFamily="34" charset="0"/>
            </a:endParaRPr>
          </a:p>
        </p:txBody>
      </p:sp>
      <p:pic>
        <p:nvPicPr>
          <p:cNvPr id="5" name="图片 4"/>
          <p:cNvPicPr>
            <a:picLocks noChangeAspect="1"/>
          </p:cNvPicPr>
          <p:nvPr/>
        </p:nvPicPr>
        <p:blipFill>
          <a:blip r:embed="rId2"/>
          <a:stretch>
            <a:fillRect/>
          </a:stretch>
        </p:blipFill>
        <p:spPr>
          <a:xfrm>
            <a:off x="6400443" y="291600"/>
            <a:ext cx="1984468" cy="1716506"/>
          </a:xfrm>
          <a:prstGeom prst="rect">
            <a:avLst/>
          </a:prstGeom>
        </p:spPr>
      </p:pic>
    </p:spTree>
    <p:extLst>
      <p:ext uri="{BB962C8B-B14F-4D97-AF65-F5344CB8AC3E}">
        <p14:creationId xmlns:p14="http://schemas.microsoft.com/office/powerpoint/2010/main" val="8136876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16269" y="307003"/>
            <a:ext cx="8728027" cy="572700"/>
          </a:xfrm>
        </p:spPr>
        <p:txBody>
          <a:bodyPr/>
          <a:lstStyle/>
          <a:p>
            <a:r>
              <a:rPr lang="en-US" altLang="zh-CN" dirty="0">
                <a:latin typeface="Trebuchet MS" panose="020B0603020202020204" pitchFamily="34" charset="0"/>
              </a:rPr>
              <a:t>Hotspot Detection using SVM</a:t>
            </a:r>
            <a:endParaRPr kumimoji="1" lang="zh-CN" altLang="en-US" dirty="0">
              <a:latin typeface="Trebuchet MS" panose="020B0603020202020204" pitchFamily="34" charset="0"/>
            </a:endParaRPr>
          </a:p>
        </p:txBody>
      </p:sp>
      <mc:AlternateContent xmlns:mc="http://schemas.openxmlformats.org/markup-compatibility/2006" xmlns:a14="http://schemas.microsoft.com/office/drawing/2010/main">
        <mc:Choice Requires="a14">
          <p:sp>
            <p:nvSpPr>
              <p:cNvPr id="3" name="文本占位符 2"/>
              <p:cNvSpPr>
                <a:spLocks noGrp="1"/>
              </p:cNvSpPr>
              <p:nvPr>
                <p:ph type="body" idx="1"/>
              </p:nvPr>
            </p:nvSpPr>
            <p:spPr>
              <a:xfrm>
                <a:off x="316269" y="1076015"/>
                <a:ext cx="8635225" cy="4224846"/>
              </a:xfrm>
            </p:spPr>
            <p:txBody>
              <a:bodyPr/>
              <a:lstStyle/>
              <a:p>
                <a:pPr>
                  <a:lnSpc>
                    <a:spcPct val="114000"/>
                  </a:lnSpc>
                  <a:spcAft>
                    <a:spcPts val="0"/>
                  </a:spcAft>
                </a:pPr>
                <a:r>
                  <a:rPr lang="en-US" altLang="zh-CN" sz="1600" dirty="0">
                    <a:latin typeface="Calibri" panose="020F0502020204030204" pitchFamily="34" charset="0"/>
                    <a:cs typeface="Calibri" panose="020F0502020204030204" pitchFamily="34" charset="0"/>
                  </a:rPr>
                  <a:t>T</a:t>
                </a:r>
                <a:r>
                  <a:rPr lang="zh-CN" altLang="en-US" sz="1600" dirty="0">
                    <a:latin typeface="Calibri" panose="020F0502020204030204" pitchFamily="34" charset="0"/>
                    <a:cs typeface="Calibri" panose="020F0502020204030204" pitchFamily="34" charset="0"/>
                  </a:rPr>
                  <a:t> </a:t>
                </a:r>
                <a:r>
                  <a:rPr lang="en-US" altLang="zh-CN" sz="1600" dirty="0">
                    <a:latin typeface="Calibri" panose="020F0502020204030204" pitchFamily="34" charset="0"/>
                    <a:cs typeface="Calibri" panose="020F0502020204030204" pitchFamily="34" charset="0"/>
                  </a:rPr>
                  <a:t>time</a:t>
                </a:r>
                <a:r>
                  <a:rPr lang="zh-CN" altLang="en-US" sz="1600" dirty="0">
                    <a:latin typeface="Calibri" panose="020F0502020204030204" pitchFamily="34" charset="0"/>
                    <a:cs typeface="Calibri" panose="020F0502020204030204" pitchFamily="34" charset="0"/>
                  </a:rPr>
                  <a:t> </a:t>
                </a:r>
                <a:r>
                  <a:rPr lang="en-US" altLang="zh-CN" sz="1600" dirty="0">
                    <a:latin typeface="Calibri" panose="020F0502020204030204" pitchFamily="34" charset="0"/>
                    <a:cs typeface="Calibri" panose="020F0502020204030204" pitchFamily="34" charset="0"/>
                  </a:rPr>
                  <a:t>windows,</a:t>
                </a:r>
                <a:r>
                  <a:rPr lang="zh-CN" altLang="en-US" sz="1600" dirty="0">
                    <a:latin typeface="Calibri" panose="020F0502020204030204" pitchFamily="34" charset="0"/>
                    <a:cs typeface="Calibri" panose="020F0502020204030204" pitchFamily="34" charset="0"/>
                  </a:rPr>
                  <a:t> </a:t>
                </a:r>
                <a:r>
                  <a:rPr lang="en-US" altLang="zh-CN" sz="1600" dirty="0">
                    <a:latin typeface="Calibri" panose="020F0502020204030204" pitchFamily="34" charset="0"/>
                    <a:cs typeface="Calibri" panose="020F0502020204030204" pitchFamily="34" charset="0"/>
                  </a:rPr>
                  <a:t>{</a:t>
                </a:r>
                <a14:m>
                  <m:oMath xmlns:m="http://schemas.openxmlformats.org/officeDocument/2006/math">
                    <m:sSub>
                      <m:sSubPr>
                        <m:ctrlPr>
                          <a:rPr lang="en-US" altLang="zh-CN" sz="1600" i="1">
                            <a:latin typeface="Cambria Math" panose="02040503050406030204" pitchFamily="18" charset="0"/>
                            <a:cs typeface="Calibri" panose="020F0502020204030204" pitchFamily="34" charset="0"/>
                          </a:rPr>
                        </m:ctrlPr>
                      </m:sSubPr>
                      <m:e>
                        <m:r>
                          <a:rPr lang="en-US" altLang="zh-CN" sz="1600">
                            <a:latin typeface="Cambria Math" charset="0"/>
                            <a:cs typeface="Calibri" panose="020F0502020204030204" pitchFamily="34" charset="0"/>
                          </a:rPr>
                          <m:t>𝑊</m:t>
                        </m:r>
                      </m:e>
                      <m:sub>
                        <m:r>
                          <a:rPr lang="en-US" altLang="zh-CN" sz="1600">
                            <a:latin typeface="Cambria Math" charset="0"/>
                            <a:cs typeface="Calibri" panose="020F0502020204030204" pitchFamily="34" charset="0"/>
                          </a:rPr>
                          <m:t>1</m:t>
                        </m:r>
                      </m:sub>
                    </m:sSub>
                  </m:oMath>
                </a14:m>
                <a:r>
                  <a:rPr lang="en-US" altLang="zh-CN" sz="1600" dirty="0">
                    <a:latin typeface="Calibri" panose="020F0502020204030204" pitchFamily="34" charset="0"/>
                    <a:cs typeface="Calibri" panose="020F0502020204030204" pitchFamily="34" charset="0"/>
                  </a:rPr>
                  <a:t>, </a:t>
                </a:r>
                <a14:m>
                  <m:oMath xmlns:m="http://schemas.openxmlformats.org/officeDocument/2006/math">
                    <m:sSub>
                      <m:sSubPr>
                        <m:ctrlPr>
                          <a:rPr lang="en-US" altLang="zh-CN" sz="1600" i="1">
                            <a:latin typeface="Cambria Math" panose="02040503050406030204" pitchFamily="18" charset="0"/>
                            <a:cs typeface="Calibri" panose="020F0502020204030204" pitchFamily="34" charset="0"/>
                          </a:rPr>
                        </m:ctrlPr>
                      </m:sSubPr>
                      <m:e>
                        <m:r>
                          <a:rPr lang="en-US" altLang="zh-CN" sz="1600">
                            <a:latin typeface="Cambria Math" charset="0"/>
                            <a:cs typeface="Calibri" panose="020F0502020204030204" pitchFamily="34" charset="0"/>
                          </a:rPr>
                          <m:t>𝑊</m:t>
                        </m:r>
                      </m:e>
                      <m:sub>
                        <m:r>
                          <a:rPr lang="en-US" altLang="zh-CN" sz="1600">
                            <a:latin typeface="Cambria Math" charset="0"/>
                            <a:cs typeface="Calibri" panose="020F0502020204030204" pitchFamily="34" charset="0"/>
                          </a:rPr>
                          <m:t>2</m:t>
                        </m:r>
                      </m:sub>
                    </m:sSub>
                  </m:oMath>
                </a14:m>
                <a:r>
                  <a:rPr lang="en-US" altLang="zh-CN" sz="1600" dirty="0">
                    <a:latin typeface="Calibri" panose="020F0502020204030204" pitchFamily="34" charset="0"/>
                    <a:cs typeface="Calibri" panose="020F0502020204030204" pitchFamily="34" charset="0"/>
                  </a:rPr>
                  <a:t>,…,</a:t>
                </a:r>
                <a14:m>
                  <m:oMath xmlns:m="http://schemas.openxmlformats.org/officeDocument/2006/math">
                    <m:sSub>
                      <m:sSubPr>
                        <m:ctrlPr>
                          <a:rPr lang="en-US" altLang="zh-CN" sz="1600" i="1">
                            <a:latin typeface="Cambria Math" panose="02040503050406030204" pitchFamily="18" charset="0"/>
                            <a:cs typeface="Calibri" panose="020F0502020204030204" pitchFamily="34" charset="0"/>
                          </a:rPr>
                        </m:ctrlPr>
                      </m:sSubPr>
                      <m:e>
                        <m:r>
                          <a:rPr lang="en-US" altLang="zh-CN" sz="1600">
                            <a:latin typeface="Cambria Math" charset="0"/>
                            <a:cs typeface="Calibri" panose="020F0502020204030204" pitchFamily="34" charset="0"/>
                          </a:rPr>
                          <m:t>𝑊</m:t>
                        </m:r>
                      </m:e>
                      <m:sub>
                        <m:r>
                          <a:rPr lang="en-US" altLang="zh-CN" sz="1600">
                            <a:latin typeface="Cambria Math" charset="0"/>
                            <a:cs typeface="Calibri" panose="020F0502020204030204" pitchFamily="34" charset="0"/>
                          </a:rPr>
                          <m:t>𝑡</m:t>
                        </m:r>
                      </m:sub>
                    </m:sSub>
                  </m:oMath>
                </a14:m>
                <a:r>
                  <a:rPr lang="en-US" altLang="zh-CN" sz="1600" dirty="0">
                    <a:latin typeface="Calibri" panose="020F0502020204030204" pitchFamily="34" charset="0"/>
                    <a:cs typeface="Calibri" panose="020F0502020204030204" pitchFamily="34" charset="0"/>
                  </a:rPr>
                  <a:t>},</a:t>
                </a:r>
                <a:r>
                  <a:rPr lang="zh-CN" altLang="en-US" sz="1600" dirty="0">
                    <a:latin typeface="Calibri" panose="020F0502020204030204" pitchFamily="34" charset="0"/>
                    <a:cs typeface="Calibri" panose="020F0502020204030204" pitchFamily="34" charset="0"/>
                  </a:rPr>
                  <a:t> </a:t>
                </a:r>
                <a:r>
                  <a:rPr lang="en-US" altLang="zh-CN" sz="1600" dirty="0">
                    <a:latin typeface="Calibri" panose="020F0502020204030204" pitchFamily="34" charset="0"/>
                    <a:cs typeface="Calibri" panose="020F0502020204030204" pitchFamily="34" charset="0"/>
                  </a:rPr>
                  <a:t>Current</a:t>
                </a:r>
                <a:r>
                  <a:rPr lang="zh-CN" altLang="en-US" sz="1600" dirty="0">
                    <a:latin typeface="Calibri" panose="020F0502020204030204" pitchFamily="34" charset="0"/>
                    <a:cs typeface="Calibri" panose="020F0502020204030204" pitchFamily="34" charset="0"/>
                  </a:rPr>
                  <a:t> </a:t>
                </a:r>
                <a:r>
                  <a:rPr lang="en-US" altLang="zh-CN" sz="1600" dirty="0">
                    <a:latin typeface="Calibri" panose="020F0502020204030204" pitchFamily="34" charset="0"/>
                    <a:cs typeface="Calibri" panose="020F0502020204030204" pitchFamily="34" charset="0"/>
                  </a:rPr>
                  <a:t>time</a:t>
                </a:r>
                <a:r>
                  <a:rPr lang="zh-CN" altLang="en-US" sz="1600" dirty="0">
                    <a:latin typeface="Calibri" panose="020F0502020204030204" pitchFamily="34" charset="0"/>
                    <a:cs typeface="Calibri" panose="020F0502020204030204" pitchFamily="34" charset="0"/>
                  </a:rPr>
                  <a:t> </a:t>
                </a:r>
                <a:r>
                  <a:rPr lang="en-US" altLang="zh-CN" sz="1600" dirty="0">
                    <a:latin typeface="Calibri" panose="020F0502020204030204" pitchFamily="34" charset="0"/>
                    <a:cs typeface="Calibri" panose="020F0502020204030204" pitchFamily="34" charset="0"/>
                  </a:rPr>
                  <a:t>window</a:t>
                </a:r>
                <a:r>
                  <a:rPr lang="zh-CN" altLang="en-US" sz="1600" dirty="0">
                    <a:latin typeface="Calibri" panose="020F0502020204030204" pitchFamily="34" charset="0"/>
                    <a:cs typeface="Calibri" panose="020F0502020204030204" pitchFamily="34" charset="0"/>
                  </a:rPr>
                  <a:t> </a:t>
                </a:r>
                <a:r>
                  <a:rPr lang="en-US" altLang="zh-CN" sz="1600" dirty="0">
                    <a:latin typeface="Calibri" panose="020F0502020204030204" pitchFamily="34" charset="0"/>
                    <a:cs typeface="Calibri" panose="020F0502020204030204" pitchFamily="34" charset="0"/>
                  </a:rPr>
                  <a:t>is</a:t>
                </a:r>
                <a:r>
                  <a:rPr lang="zh-CN" altLang="en-US" sz="1600" dirty="0">
                    <a:latin typeface="Calibri" panose="020F0502020204030204" pitchFamily="34" charset="0"/>
                    <a:cs typeface="Calibri" panose="020F0502020204030204" pitchFamily="34" charset="0"/>
                  </a:rPr>
                  <a:t> </a:t>
                </a:r>
                <a14:m>
                  <m:oMath xmlns:m="http://schemas.openxmlformats.org/officeDocument/2006/math">
                    <m:sSub>
                      <m:sSubPr>
                        <m:ctrlPr>
                          <a:rPr lang="en-US" altLang="zh-CN" sz="1600" i="1">
                            <a:latin typeface="Cambria Math" panose="02040503050406030204" pitchFamily="18" charset="0"/>
                            <a:cs typeface="Calibri" panose="020F0502020204030204" pitchFamily="34" charset="0"/>
                          </a:rPr>
                        </m:ctrlPr>
                      </m:sSubPr>
                      <m:e>
                        <m:r>
                          <a:rPr lang="en-US" altLang="zh-CN" sz="1600">
                            <a:latin typeface="Cambria Math" charset="0"/>
                            <a:cs typeface="Calibri" panose="020F0502020204030204" pitchFamily="34" charset="0"/>
                          </a:rPr>
                          <m:t>𝑊</m:t>
                        </m:r>
                      </m:e>
                      <m:sub>
                        <m:r>
                          <a:rPr lang="en-US" altLang="zh-CN" sz="1600">
                            <a:latin typeface="Cambria Math" charset="0"/>
                            <a:cs typeface="Calibri" panose="020F0502020204030204" pitchFamily="34" charset="0"/>
                          </a:rPr>
                          <m:t>𝑖</m:t>
                        </m:r>
                      </m:sub>
                    </m:sSub>
                  </m:oMath>
                </a14:m>
                <a:r>
                  <a:rPr lang="en-US" altLang="zh-CN" sz="1600" dirty="0">
                    <a:latin typeface="Calibri" panose="020F0502020204030204" pitchFamily="34" charset="0"/>
                    <a:cs typeface="Calibri" panose="020F0502020204030204" pitchFamily="34" charset="0"/>
                  </a:rPr>
                  <a:t>.</a:t>
                </a:r>
              </a:p>
              <a:p>
                <a:pPr>
                  <a:lnSpc>
                    <a:spcPct val="114000"/>
                  </a:lnSpc>
                  <a:spcAft>
                    <a:spcPts val="0"/>
                  </a:spcAft>
                </a:pPr>
                <a:r>
                  <a:rPr lang="en-US" altLang="zh-CN" sz="1600" dirty="0">
                    <a:latin typeface="Calibri" panose="020F0502020204030204" pitchFamily="34" charset="0"/>
                    <a:cs typeface="Calibri" panose="020F0502020204030204" pitchFamily="34" charset="0"/>
                  </a:rPr>
                  <a:t>If</a:t>
                </a:r>
                <a:r>
                  <a:rPr lang="zh-CN" altLang="en-US" sz="1600" dirty="0">
                    <a:latin typeface="Calibri" panose="020F0502020204030204" pitchFamily="34" charset="0"/>
                    <a:cs typeface="Calibri" panose="020F0502020204030204" pitchFamily="34" charset="0"/>
                  </a:rPr>
                  <a:t> </a:t>
                </a:r>
                <a:r>
                  <a:rPr lang="en-US" altLang="zh-CN" sz="1600" dirty="0">
                    <a:latin typeface="Calibri" panose="020F0502020204030204" pitchFamily="34" charset="0"/>
                    <a:cs typeface="Calibri" panose="020F0502020204030204" pitchFamily="34" charset="0"/>
                  </a:rPr>
                  <a:t>a</a:t>
                </a:r>
                <a:r>
                  <a:rPr lang="zh-CN" altLang="en-US" sz="1600" dirty="0">
                    <a:latin typeface="Calibri" panose="020F0502020204030204" pitchFamily="34" charset="0"/>
                    <a:cs typeface="Calibri" panose="020F0502020204030204" pitchFamily="34" charset="0"/>
                  </a:rPr>
                  <a:t> </a:t>
                </a:r>
                <a:r>
                  <a:rPr lang="en-US" altLang="zh-CN" sz="1600" dirty="0">
                    <a:latin typeface="Calibri" panose="020F0502020204030204" pitchFamily="34" charset="0"/>
                    <a:cs typeface="Calibri" panose="020F0502020204030204" pitchFamily="34" charset="0"/>
                  </a:rPr>
                  <a:t>forecast</a:t>
                </a:r>
                <a:r>
                  <a:rPr lang="zh-CN" altLang="en-US" sz="1600" dirty="0">
                    <a:latin typeface="Calibri" panose="020F0502020204030204" pitchFamily="34" charset="0"/>
                    <a:cs typeface="Calibri" panose="020F0502020204030204" pitchFamily="34" charset="0"/>
                  </a:rPr>
                  <a:t> </a:t>
                </a:r>
                <a:r>
                  <a:rPr lang="en-US" altLang="zh-CN" sz="1600" dirty="0">
                    <a:latin typeface="Calibri" panose="020F0502020204030204" pitchFamily="34" charset="0"/>
                    <a:cs typeface="Calibri" panose="020F0502020204030204" pitchFamily="34" charset="0"/>
                  </a:rPr>
                  <a:t>of</a:t>
                </a:r>
                <a:r>
                  <a:rPr lang="zh-CN" altLang="en-US" sz="1600" dirty="0">
                    <a:latin typeface="Calibri" panose="020F0502020204030204" pitchFamily="34" charset="0"/>
                    <a:cs typeface="Calibri" panose="020F0502020204030204" pitchFamily="34" charset="0"/>
                  </a:rPr>
                  <a:t> </a:t>
                </a:r>
                <a14:m>
                  <m:oMath xmlns:m="http://schemas.openxmlformats.org/officeDocument/2006/math">
                    <m:sSub>
                      <m:sSubPr>
                        <m:ctrlPr>
                          <a:rPr lang="en-US" altLang="zh-CN" sz="1600" i="1">
                            <a:latin typeface="Cambria Math" panose="02040503050406030204" pitchFamily="18" charset="0"/>
                            <a:cs typeface="Calibri" panose="020F0502020204030204" pitchFamily="34" charset="0"/>
                          </a:rPr>
                        </m:ctrlPr>
                      </m:sSubPr>
                      <m:e>
                        <m:r>
                          <a:rPr lang="en-US" altLang="zh-CN" sz="1600">
                            <a:latin typeface="Cambria Math" charset="0"/>
                            <a:cs typeface="Calibri" panose="020F0502020204030204" pitchFamily="34" charset="0"/>
                          </a:rPr>
                          <m:t>𝑊</m:t>
                        </m:r>
                      </m:e>
                      <m:sub>
                        <m:r>
                          <a:rPr lang="en-US" altLang="zh-CN" sz="1600">
                            <a:latin typeface="Cambria Math" charset="0"/>
                            <a:cs typeface="Calibri" panose="020F0502020204030204" pitchFamily="34" charset="0"/>
                          </a:rPr>
                          <m:t>𝑖</m:t>
                        </m:r>
                        <m:r>
                          <a:rPr lang="en-US" altLang="zh-CN" sz="1600">
                            <a:latin typeface="Cambria Math" charset="0"/>
                            <a:cs typeface="Calibri" panose="020F0502020204030204" pitchFamily="34" charset="0"/>
                          </a:rPr>
                          <m:t>+1</m:t>
                        </m:r>
                      </m:sub>
                    </m:sSub>
                  </m:oMath>
                </a14:m>
                <a:r>
                  <a:rPr lang="zh-CN" altLang="en-US" sz="1600" dirty="0">
                    <a:latin typeface="Calibri" panose="020F0502020204030204" pitchFamily="34" charset="0"/>
                    <a:cs typeface="Calibri" panose="020F0502020204030204" pitchFamily="34" charset="0"/>
                  </a:rPr>
                  <a:t> </a:t>
                </a:r>
                <a:r>
                  <a:rPr lang="en-US" altLang="zh-CN" sz="1600" dirty="0">
                    <a:latin typeface="Calibri" panose="020F0502020204030204" pitchFamily="34" charset="0"/>
                    <a:cs typeface="Calibri" panose="020F0502020204030204" pitchFamily="34" charset="0"/>
                  </a:rPr>
                  <a:t>is</a:t>
                </a:r>
                <a:r>
                  <a:rPr lang="zh-CN" altLang="en-US" sz="1600" dirty="0">
                    <a:latin typeface="Calibri" panose="020F0502020204030204" pitchFamily="34" charset="0"/>
                    <a:cs typeface="Calibri" panose="020F0502020204030204" pitchFamily="34" charset="0"/>
                  </a:rPr>
                  <a:t> </a:t>
                </a:r>
                <a:r>
                  <a:rPr lang="en-US" altLang="zh-CN" sz="1600" dirty="0">
                    <a:latin typeface="Calibri" panose="020F0502020204030204" pitchFamily="34" charset="0"/>
                    <a:cs typeface="Calibri" panose="020F0502020204030204" pitchFamily="34" charset="0"/>
                  </a:rPr>
                  <a:t>expected,</a:t>
                </a:r>
                <a:r>
                  <a:rPr lang="zh-CN" altLang="en-US" sz="1600" dirty="0">
                    <a:latin typeface="Calibri" panose="020F0502020204030204" pitchFamily="34" charset="0"/>
                    <a:cs typeface="Calibri" panose="020F0502020204030204" pitchFamily="34" charset="0"/>
                  </a:rPr>
                  <a:t> </a:t>
                </a:r>
                <a:r>
                  <a:rPr lang="en-US" altLang="zh-CN" sz="1600" dirty="0">
                    <a:latin typeface="Calibri" panose="020F0502020204030204" pitchFamily="34" charset="0"/>
                    <a:cs typeface="Calibri" panose="020F0502020204030204" pitchFamily="34" charset="0"/>
                  </a:rPr>
                  <a:t>we</a:t>
                </a:r>
                <a:r>
                  <a:rPr lang="zh-CN" altLang="en-US" sz="1600" dirty="0">
                    <a:latin typeface="Calibri" panose="020F0502020204030204" pitchFamily="34" charset="0"/>
                    <a:cs typeface="Calibri" panose="020F0502020204030204" pitchFamily="34" charset="0"/>
                  </a:rPr>
                  <a:t> </a:t>
                </a:r>
                <a:r>
                  <a:rPr lang="en-US" altLang="zh-CN" sz="1600" dirty="0">
                    <a:latin typeface="Calibri" panose="020F0502020204030204" pitchFamily="34" charset="0"/>
                    <a:cs typeface="Calibri" panose="020F0502020204030204" pitchFamily="34" charset="0"/>
                  </a:rPr>
                  <a:t>first</a:t>
                </a:r>
                <a:r>
                  <a:rPr lang="zh-CN" altLang="en-US" sz="1600" dirty="0">
                    <a:latin typeface="Calibri" panose="020F0502020204030204" pitchFamily="34" charset="0"/>
                    <a:cs typeface="Calibri" panose="020F0502020204030204" pitchFamily="34" charset="0"/>
                  </a:rPr>
                  <a:t> </a:t>
                </a:r>
                <a:r>
                  <a:rPr lang="en-US" altLang="zh-CN" sz="1600" dirty="0">
                    <a:latin typeface="Calibri" panose="020F0502020204030204" pitchFamily="34" charset="0"/>
                    <a:cs typeface="Calibri" panose="020F0502020204030204" pitchFamily="34" charset="0"/>
                  </a:rPr>
                  <a:t>train</a:t>
                </a:r>
                <a:r>
                  <a:rPr lang="zh-CN" altLang="en-US" sz="1600" dirty="0">
                    <a:latin typeface="Calibri" panose="020F0502020204030204" pitchFamily="34" charset="0"/>
                    <a:cs typeface="Calibri" panose="020F0502020204030204" pitchFamily="34" charset="0"/>
                  </a:rPr>
                  <a:t> </a:t>
                </a:r>
                <a:r>
                  <a:rPr lang="en-US" altLang="zh-CN" sz="1600" dirty="0">
                    <a:latin typeface="Calibri" panose="020F0502020204030204" pitchFamily="34" charset="0"/>
                    <a:cs typeface="Calibri" panose="020F0502020204030204" pitchFamily="34" charset="0"/>
                  </a:rPr>
                  <a:t>a</a:t>
                </a:r>
                <a:r>
                  <a:rPr lang="zh-CN" altLang="en-US" sz="1600" dirty="0">
                    <a:latin typeface="Calibri" panose="020F0502020204030204" pitchFamily="34" charset="0"/>
                    <a:cs typeface="Calibri" panose="020F0502020204030204" pitchFamily="34" charset="0"/>
                  </a:rPr>
                  <a:t> </a:t>
                </a:r>
                <a:r>
                  <a:rPr lang="en-US" altLang="zh-CN" sz="1600" dirty="0">
                    <a:latin typeface="Calibri" panose="020F0502020204030204" pitchFamily="34" charset="0"/>
                    <a:cs typeface="Calibri" panose="020F0502020204030204" pitchFamily="34" charset="0"/>
                  </a:rPr>
                  <a:t>SVM</a:t>
                </a:r>
                <a:r>
                  <a:rPr lang="zh-CN" altLang="en-US" sz="1600" dirty="0">
                    <a:latin typeface="Calibri" panose="020F0502020204030204" pitchFamily="34" charset="0"/>
                    <a:cs typeface="Calibri" panose="020F0502020204030204" pitchFamily="34" charset="0"/>
                  </a:rPr>
                  <a:t> </a:t>
                </a:r>
                <a:r>
                  <a:rPr lang="en-US" altLang="zh-CN" sz="1600" dirty="0">
                    <a:latin typeface="Calibri" panose="020F0502020204030204" pitchFamily="34" charset="0"/>
                    <a:cs typeface="Calibri" panose="020F0502020204030204" pitchFamily="34" charset="0"/>
                  </a:rPr>
                  <a:t>by</a:t>
                </a:r>
                <a:r>
                  <a:rPr lang="zh-CN" altLang="en-US" sz="1600" dirty="0">
                    <a:latin typeface="Calibri" panose="020F0502020204030204" pitchFamily="34" charset="0"/>
                    <a:cs typeface="Calibri" panose="020F0502020204030204" pitchFamily="34" charset="0"/>
                  </a:rPr>
                  <a:t> </a:t>
                </a:r>
                <a:r>
                  <a:rPr lang="en-US" altLang="zh-CN" sz="1600" dirty="0">
                    <a:latin typeface="Calibri" panose="020F0502020204030204" pitchFamily="34" charset="0"/>
                    <a:cs typeface="Calibri" panose="020F0502020204030204" pitchFamily="34" charset="0"/>
                  </a:rPr>
                  <a:t>inputting</a:t>
                </a:r>
                <a:r>
                  <a:rPr lang="zh-CN" altLang="en-US" sz="1600" dirty="0">
                    <a:latin typeface="Calibri" panose="020F0502020204030204" pitchFamily="34" charset="0"/>
                    <a:cs typeface="Calibri" panose="020F0502020204030204" pitchFamily="34" charset="0"/>
                  </a:rPr>
                  <a:t> </a:t>
                </a:r>
                <a:r>
                  <a:rPr lang="en-US" altLang="zh-CN" sz="1600" dirty="0">
                    <a:latin typeface="Calibri" panose="020F0502020204030204" pitchFamily="34" charset="0"/>
                    <a:cs typeface="Calibri" panose="020F0502020204030204" pitchFamily="34" charset="0"/>
                  </a:rPr>
                  <a:t>forum’s</a:t>
                </a:r>
                <a:r>
                  <a:rPr lang="zh-CN" altLang="en-US" sz="1600" dirty="0">
                    <a:latin typeface="Calibri" panose="020F0502020204030204" pitchFamily="34" charset="0"/>
                    <a:cs typeface="Calibri" panose="020F0502020204030204" pitchFamily="34" charset="0"/>
                  </a:rPr>
                  <a:t> </a:t>
                </a:r>
                <a:r>
                  <a:rPr lang="en-US" altLang="zh-CN" sz="1600" dirty="0">
                    <a:latin typeface="Calibri" panose="020F0502020204030204" pitchFamily="34" charset="0"/>
                    <a:cs typeface="Calibri" panose="020F0502020204030204" pitchFamily="34" charset="0"/>
                  </a:rPr>
                  <a:t>representation</a:t>
                </a:r>
                <a:r>
                  <a:rPr lang="zh-CN" altLang="en-US" sz="1600" dirty="0">
                    <a:latin typeface="Calibri" panose="020F0502020204030204" pitchFamily="34" charset="0"/>
                    <a:cs typeface="Calibri" panose="020F0502020204030204" pitchFamily="34" charset="0"/>
                  </a:rPr>
                  <a:t> </a:t>
                </a:r>
                <a:r>
                  <a:rPr lang="en-US" altLang="zh-CN" sz="1600" dirty="0">
                    <a:latin typeface="Calibri" panose="020F0502020204030204" pitchFamily="34" charset="0"/>
                    <a:cs typeface="Calibri" panose="020F0502020204030204" pitchFamily="34" charset="0"/>
                  </a:rPr>
                  <a:t>vectors</a:t>
                </a:r>
                <a:r>
                  <a:rPr lang="zh-CN" altLang="en-US" sz="1600" dirty="0">
                    <a:latin typeface="Calibri" panose="020F0502020204030204" pitchFamily="34" charset="0"/>
                    <a:cs typeface="Calibri" panose="020F0502020204030204" pitchFamily="34" charset="0"/>
                  </a:rPr>
                  <a:t> </a:t>
                </a:r>
                <a:r>
                  <a:rPr lang="en-US" altLang="zh-CN" sz="1600" dirty="0">
                    <a:latin typeface="Calibri" panose="020F0502020204030204" pitchFamily="34" charset="0"/>
                    <a:cs typeface="Calibri" panose="020F0502020204030204" pitchFamily="34" charset="0"/>
                  </a:rPr>
                  <a:t>of</a:t>
                </a:r>
                <a:r>
                  <a:rPr lang="zh-CN" altLang="en-US" sz="1600" dirty="0">
                    <a:latin typeface="Calibri" panose="020F0502020204030204" pitchFamily="34" charset="0"/>
                    <a:cs typeface="Calibri" panose="020F0502020204030204" pitchFamily="34" charset="0"/>
                  </a:rPr>
                  <a:t> </a:t>
                </a:r>
                <a14:m>
                  <m:oMath xmlns:m="http://schemas.openxmlformats.org/officeDocument/2006/math">
                    <m:sSub>
                      <m:sSubPr>
                        <m:ctrlPr>
                          <a:rPr lang="en-US" altLang="zh-CN" sz="1600" i="1">
                            <a:latin typeface="Cambria Math" panose="02040503050406030204" pitchFamily="18" charset="0"/>
                            <a:cs typeface="Calibri" panose="020F0502020204030204" pitchFamily="34" charset="0"/>
                          </a:rPr>
                        </m:ctrlPr>
                      </m:sSubPr>
                      <m:e>
                        <m:r>
                          <a:rPr lang="en-US" altLang="zh-CN" sz="1600">
                            <a:latin typeface="Cambria Math" charset="0"/>
                            <a:cs typeface="Calibri" panose="020F0502020204030204" pitchFamily="34" charset="0"/>
                          </a:rPr>
                          <m:t>𝑊</m:t>
                        </m:r>
                      </m:e>
                      <m:sub>
                        <m:r>
                          <a:rPr lang="en-US" altLang="zh-CN" sz="1600">
                            <a:latin typeface="Cambria Math" charset="0"/>
                            <a:cs typeface="Calibri" panose="020F0502020204030204" pitchFamily="34" charset="0"/>
                          </a:rPr>
                          <m:t>𝑖</m:t>
                        </m:r>
                        <m:r>
                          <a:rPr lang="en-US" altLang="zh-CN" sz="1600">
                            <a:latin typeface="Cambria Math" charset="0"/>
                            <a:cs typeface="Calibri" panose="020F0502020204030204" pitchFamily="34" charset="0"/>
                          </a:rPr>
                          <m:t>−1</m:t>
                        </m:r>
                      </m:sub>
                    </m:sSub>
                  </m:oMath>
                </a14:m>
                <a:r>
                  <a:rPr lang="zh-CN" altLang="en-US" sz="1600" dirty="0">
                    <a:latin typeface="Calibri" panose="020F0502020204030204" pitchFamily="34" charset="0"/>
                    <a:cs typeface="Calibri" panose="020F0502020204030204" pitchFamily="34" charset="0"/>
                  </a:rPr>
                  <a:t> </a:t>
                </a:r>
                <a:r>
                  <a:rPr lang="en-US" altLang="zh-CN" sz="1600" dirty="0">
                    <a:latin typeface="Calibri" panose="020F0502020204030204" pitchFamily="34" charset="0"/>
                    <a:cs typeface="Calibri" panose="020F0502020204030204" pitchFamily="34" charset="0"/>
                  </a:rPr>
                  <a:t>and</a:t>
                </a:r>
                <a:r>
                  <a:rPr lang="zh-CN" altLang="en-US" sz="1600" dirty="0">
                    <a:latin typeface="Calibri" panose="020F0502020204030204" pitchFamily="34" charset="0"/>
                    <a:cs typeface="Calibri" panose="020F0502020204030204" pitchFamily="34" charset="0"/>
                  </a:rPr>
                  <a:t> </a:t>
                </a:r>
                <a:r>
                  <a:rPr lang="en-US" altLang="zh-CN" sz="1600" dirty="0">
                    <a:latin typeface="Calibri" panose="020F0502020204030204" pitchFamily="34" charset="0"/>
                    <a:cs typeface="Calibri" panose="020F0502020204030204" pitchFamily="34" charset="0"/>
                  </a:rPr>
                  <a:t>setting</a:t>
                </a:r>
                <a:r>
                  <a:rPr lang="zh-CN" altLang="en-US" sz="1600" dirty="0">
                    <a:latin typeface="Calibri" panose="020F0502020204030204" pitchFamily="34" charset="0"/>
                    <a:cs typeface="Calibri" panose="020F0502020204030204" pitchFamily="34" charset="0"/>
                  </a:rPr>
                  <a:t> </a:t>
                </a:r>
                <a:r>
                  <a:rPr lang="en-US" altLang="zh-CN" sz="1600" dirty="0">
                    <a:latin typeface="Calibri" panose="020F0502020204030204" pitchFamily="34" charset="0"/>
                    <a:cs typeface="Calibri" panose="020F0502020204030204" pitchFamily="34" charset="0"/>
                  </a:rPr>
                  <a:t>the</a:t>
                </a:r>
                <a:r>
                  <a:rPr lang="zh-CN" altLang="en-US" sz="1600" dirty="0">
                    <a:latin typeface="Calibri" panose="020F0502020204030204" pitchFamily="34" charset="0"/>
                    <a:cs typeface="Calibri" panose="020F0502020204030204" pitchFamily="34" charset="0"/>
                  </a:rPr>
                  <a:t> </a:t>
                </a:r>
                <a:r>
                  <a:rPr lang="en-US" altLang="zh-CN" sz="1600" dirty="0">
                    <a:latin typeface="Calibri" panose="020F0502020204030204" pitchFamily="34" charset="0"/>
                    <a:cs typeface="Calibri" panose="020F0502020204030204" pitchFamily="34" charset="0"/>
                  </a:rPr>
                  <a:t>output</a:t>
                </a:r>
                <a:r>
                  <a:rPr lang="zh-CN" altLang="en-US" sz="1600" dirty="0">
                    <a:latin typeface="Calibri" panose="020F0502020204030204" pitchFamily="34" charset="0"/>
                    <a:cs typeface="Calibri" panose="020F0502020204030204" pitchFamily="34" charset="0"/>
                  </a:rPr>
                  <a:t> </a:t>
                </a:r>
                <a:r>
                  <a:rPr lang="en-US" altLang="zh-CN" sz="1600" dirty="0">
                    <a:latin typeface="Calibri" panose="020F0502020204030204" pitchFamily="34" charset="0"/>
                    <a:cs typeface="Calibri" panose="020F0502020204030204" pitchFamily="34" charset="0"/>
                  </a:rPr>
                  <a:t>as</a:t>
                </a:r>
                <a:r>
                  <a:rPr lang="zh-CN" altLang="en-US" sz="1600" dirty="0">
                    <a:latin typeface="Calibri" panose="020F0502020204030204" pitchFamily="34" charset="0"/>
                    <a:cs typeface="Calibri" panose="020F0502020204030204" pitchFamily="34" charset="0"/>
                  </a:rPr>
                  <a:t> </a:t>
                </a:r>
                <a:r>
                  <a:rPr lang="en-US" altLang="zh-CN" sz="1600" dirty="0">
                    <a:latin typeface="Calibri" panose="020F0502020204030204" pitchFamily="34" charset="0"/>
                    <a:cs typeface="Calibri" panose="020F0502020204030204" pitchFamily="34" charset="0"/>
                  </a:rPr>
                  <a:t>the</a:t>
                </a:r>
                <a:r>
                  <a:rPr lang="zh-CN" altLang="en-US" sz="1600" dirty="0">
                    <a:latin typeface="Calibri" panose="020F0502020204030204" pitchFamily="34" charset="0"/>
                    <a:cs typeface="Calibri" panose="020F0502020204030204" pitchFamily="34" charset="0"/>
                  </a:rPr>
                  <a:t> </a:t>
                </a:r>
                <a:r>
                  <a:rPr lang="en-US" altLang="zh-CN" sz="1600" dirty="0">
                    <a:latin typeface="Calibri" panose="020F0502020204030204" pitchFamily="34" charset="0"/>
                    <a:cs typeface="Calibri" panose="020F0502020204030204" pitchFamily="34" charset="0"/>
                  </a:rPr>
                  <a:t>clustering</a:t>
                </a:r>
                <a:r>
                  <a:rPr lang="zh-CN" altLang="en-US" sz="1600" dirty="0">
                    <a:latin typeface="Calibri" panose="020F0502020204030204" pitchFamily="34" charset="0"/>
                    <a:cs typeface="Calibri" panose="020F0502020204030204" pitchFamily="34" charset="0"/>
                  </a:rPr>
                  <a:t> </a:t>
                </a:r>
                <a:r>
                  <a:rPr lang="en-US" altLang="zh-CN" sz="1600" dirty="0">
                    <a:latin typeface="Calibri" panose="020F0502020204030204" pitchFamily="34" charset="0"/>
                    <a:cs typeface="Calibri" panose="020F0502020204030204" pitchFamily="34" charset="0"/>
                  </a:rPr>
                  <a:t>result</a:t>
                </a:r>
                <a:r>
                  <a:rPr lang="zh-CN" altLang="en-US" sz="1600" dirty="0">
                    <a:latin typeface="Calibri" panose="020F0502020204030204" pitchFamily="34" charset="0"/>
                    <a:cs typeface="Calibri" panose="020F0502020204030204" pitchFamily="34" charset="0"/>
                  </a:rPr>
                  <a:t> </a:t>
                </a:r>
                <a:r>
                  <a:rPr lang="en-US" altLang="zh-CN" sz="1600" dirty="0">
                    <a:latin typeface="Calibri" panose="020F0502020204030204" pitchFamily="34" charset="0"/>
                    <a:cs typeface="Calibri" panose="020F0502020204030204" pitchFamily="34" charset="0"/>
                  </a:rPr>
                  <a:t>for</a:t>
                </a:r>
                <a:r>
                  <a:rPr lang="zh-CN" altLang="en-US" sz="1600" dirty="0">
                    <a:latin typeface="Calibri" panose="020F0502020204030204" pitchFamily="34" charset="0"/>
                    <a:cs typeface="Calibri" panose="020F0502020204030204" pitchFamily="34" charset="0"/>
                  </a:rPr>
                  <a:t> </a:t>
                </a:r>
                <a14:m>
                  <m:oMath xmlns:m="http://schemas.openxmlformats.org/officeDocument/2006/math">
                    <m:sSub>
                      <m:sSubPr>
                        <m:ctrlPr>
                          <a:rPr lang="en-US" altLang="zh-CN" sz="1600" i="1">
                            <a:latin typeface="Cambria Math" panose="02040503050406030204" pitchFamily="18" charset="0"/>
                            <a:cs typeface="Calibri" panose="020F0502020204030204" pitchFamily="34" charset="0"/>
                          </a:rPr>
                        </m:ctrlPr>
                      </m:sSubPr>
                      <m:e>
                        <m:r>
                          <a:rPr lang="en-US" altLang="zh-CN" sz="1600">
                            <a:latin typeface="Cambria Math" charset="0"/>
                            <a:cs typeface="Calibri" panose="020F0502020204030204" pitchFamily="34" charset="0"/>
                          </a:rPr>
                          <m:t>𝑊</m:t>
                        </m:r>
                      </m:e>
                      <m:sub>
                        <m:r>
                          <a:rPr lang="en-US" altLang="zh-CN" sz="1600">
                            <a:latin typeface="Cambria Math" charset="0"/>
                            <a:cs typeface="Calibri" panose="020F0502020204030204" pitchFamily="34" charset="0"/>
                          </a:rPr>
                          <m:t>𝑖</m:t>
                        </m:r>
                      </m:sub>
                    </m:sSub>
                  </m:oMath>
                </a14:m>
                <a:r>
                  <a:rPr lang="zh-CN" altLang="en-US" sz="1600" dirty="0">
                    <a:latin typeface="Calibri" panose="020F0502020204030204" pitchFamily="34" charset="0"/>
                    <a:cs typeface="Calibri" panose="020F0502020204030204" pitchFamily="34" charset="0"/>
                  </a:rPr>
                  <a:t> </a:t>
                </a:r>
                <a:r>
                  <a:rPr lang="en-US" altLang="zh-CN" sz="1600" dirty="0">
                    <a:latin typeface="Calibri" panose="020F0502020204030204" pitchFamily="34" charset="0"/>
                    <a:cs typeface="Calibri" panose="020F0502020204030204" pitchFamily="34" charset="0"/>
                  </a:rPr>
                  <a:t>by</a:t>
                </a:r>
                <a:r>
                  <a:rPr lang="zh-CN" altLang="en-US" sz="1600" dirty="0">
                    <a:latin typeface="Calibri" panose="020F0502020204030204" pitchFamily="34" charset="0"/>
                    <a:cs typeface="Calibri" panose="020F0502020204030204" pitchFamily="34" charset="0"/>
                  </a:rPr>
                  <a:t> </a:t>
                </a:r>
                <a:r>
                  <a:rPr lang="en-US" altLang="zh-CN" sz="1600" dirty="0">
                    <a:latin typeface="Calibri" panose="020F0502020204030204" pitchFamily="34" charset="0"/>
                    <a:cs typeface="Calibri" panose="020F0502020204030204" pitchFamily="34" charset="0"/>
                  </a:rPr>
                  <a:t>K-means.</a:t>
                </a:r>
              </a:p>
              <a:p>
                <a:pPr>
                  <a:lnSpc>
                    <a:spcPct val="100000"/>
                  </a:lnSpc>
                  <a:spcAft>
                    <a:spcPts val="0"/>
                  </a:spcAft>
                </a:pPr>
                <a14:m>
                  <m:oMath xmlns:m="http://schemas.openxmlformats.org/officeDocument/2006/math">
                    <m:r>
                      <a:rPr kumimoji="1" lang="en-US" altLang="zh-CN" sz="1200" b="0" i="1" smtClean="0">
                        <a:latin typeface="Cambria Math" charset="0"/>
                      </a:rPr>
                      <m:t>𝐼</m:t>
                    </m:r>
                    <m:r>
                      <a:rPr kumimoji="1" lang="en-US" altLang="zh-CN" sz="1200" b="0" i="1" smtClean="0">
                        <a:latin typeface="Cambria Math" charset="0"/>
                      </a:rPr>
                      <m:t>=</m:t>
                    </m:r>
                    <m:d>
                      <m:dPr>
                        <m:ctrlPr>
                          <a:rPr kumimoji="1" lang="en-US" altLang="zh-CN" sz="1200" b="0" i="1" smtClean="0">
                            <a:latin typeface="Cambria Math" panose="02040503050406030204" pitchFamily="18" charset="0"/>
                          </a:rPr>
                        </m:ctrlPr>
                      </m:dPr>
                      <m:e>
                        <m:eqArr>
                          <m:eqArrPr>
                            <m:ctrlPr>
                              <a:rPr kumimoji="1" lang="en-US" altLang="zh-CN" sz="1200" b="0" i="1" smtClean="0">
                                <a:latin typeface="Cambria Math" panose="02040503050406030204" pitchFamily="18" charset="0"/>
                              </a:rPr>
                            </m:ctrlPr>
                          </m:eqArrPr>
                          <m:e>
                            <m:eqArr>
                              <m:eqArrPr>
                                <m:ctrlPr>
                                  <a:rPr kumimoji="1" lang="en-US" altLang="zh-CN" sz="1200" b="0" i="1" smtClean="0">
                                    <a:latin typeface="Cambria Math" panose="02040503050406030204" pitchFamily="18" charset="0"/>
                                  </a:rPr>
                                </m:ctrlPr>
                              </m:eqArrPr>
                              <m:e>
                                <m:m>
                                  <m:mPr>
                                    <m:mcs>
                                      <m:mc>
                                        <m:mcPr>
                                          <m:count m:val="1"/>
                                          <m:mcJc m:val="center"/>
                                        </m:mcPr>
                                      </m:mc>
                                    </m:mcs>
                                    <m:ctrlPr>
                                      <a:rPr kumimoji="1" lang="en-US" altLang="zh-CN" sz="1200" b="0" i="1" smtClean="0">
                                        <a:latin typeface="Cambria Math" panose="02040503050406030204" pitchFamily="18" charset="0"/>
                                      </a:rPr>
                                    </m:ctrlPr>
                                  </m:mPr>
                                  <m:mr>
                                    <m:e>
                                      <m:sSup>
                                        <m:sSupPr>
                                          <m:ctrlPr>
                                            <a:rPr kumimoji="1" lang="en-US" altLang="zh-CN" sz="1200" b="0" i="1" smtClean="0">
                                              <a:latin typeface="Cambria Math" panose="02040503050406030204" pitchFamily="18" charset="0"/>
                                            </a:rPr>
                                          </m:ctrlPr>
                                        </m:sSupPr>
                                        <m:e>
                                          <m:r>
                                            <a:rPr kumimoji="1" lang="en-US" altLang="zh-CN" sz="1200" b="0" i="1" smtClean="0">
                                              <a:latin typeface="Cambria Math" charset="0"/>
                                            </a:rPr>
                                            <m:t>𝑉</m:t>
                                          </m:r>
                                        </m:e>
                                        <m:sup>
                                          <m:r>
                                            <a:rPr kumimoji="1" lang="en-US" altLang="zh-CN" sz="1200" b="0" i="1" smtClean="0">
                                              <a:latin typeface="Cambria Math" charset="0"/>
                                            </a:rPr>
                                            <m:t>𝑖</m:t>
                                          </m:r>
                                          <m:r>
                                            <a:rPr kumimoji="1" lang="en-US" altLang="zh-CN" sz="1200" b="0" i="1" smtClean="0">
                                              <a:latin typeface="Cambria Math" charset="0"/>
                                            </a:rPr>
                                            <m:t>−1</m:t>
                                          </m:r>
                                        </m:sup>
                                      </m:sSup>
                                      <m:r>
                                        <m:rPr>
                                          <m:brk m:alnAt="7"/>
                                        </m:rPr>
                                        <a:rPr kumimoji="1" lang="en-US" altLang="zh-CN" sz="1200" b="0" i="1" smtClean="0">
                                          <a:latin typeface="Cambria Math" charset="0"/>
                                        </a:rPr>
                                        <m:t>(</m:t>
                                      </m:r>
                                      <m:r>
                                        <a:rPr kumimoji="1" lang="en-US" altLang="zh-CN" sz="1200" b="0" i="1" smtClean="0">
                                          <a:latin typeface="Cambria Math" charset="0"/>
                                        </a:rPr>
                                        <m:t>1)</m:t>
                                      </m:r>
                                    </m:e>
                                  </m:mr>
                                  <m:mr>
                                    <m:e>
                                      <m:sSup>
                                        <m:sSupPr>
                                          <m:ctrlPr>
                                            <a:rPr kumimoji="1" lang="en-US" altLang="zh-CN" sz="1200" i="1">
                                              <a:latin typeface="Cambria Math" panose="02040503050406030204" pitchFamily="18" charset="0"/>
                                            </a:rPr>
                                          </m:ctrlPr>
                                        </m:sSupPr>
                                        <m:e>
                                          <m:r>
                                            <a:rPr kumimoji="1" lang="en-US" altLang="zh-CN" sz="1200" i="1">
                                              <a:latin typeface="Cambria Math" charset="0"/>
                                            </a:rPr>
                                            <m:t>𝑉</m:t>
                                          </m:r>
                                        </m:e>
                                        <m:sup>
                                          <m:r>
                                            <a:rPr kumimoji="1" lang="en-US" altLang="zh-CN" sz="1200" i="1">
                                              <a:latin typeface="Cambria Math" charset="0"/>
                                            </a:rPr>
                                            <m:t>𝑖</m:t>
                                          </m:r>
                                          <m:r>
                                            <a:rPr kumimoji="1" lang="en-US" altLang="zh-CN" sz="1200" i="1">
                                              <a:latin typeface="Cambria Math" charset="0"/>
                                            </a:rPr>
                                            <m:t>−1</m:t>
                                          </m:r>
                                        </m:sup>
                                      </m:sSup>
                                      <m:r>
                                        <a:rPr kumimoji="1" lang="en-US" altLang="zh-CN" sz="1200" b="0" i="1" smtClean="0">
                                          <a:latin typeface="Cambria Math" charset="0"/>
                                        </a:rPr>
                                        <m:t>(2)</m:t>
                                      </m:r>
                                    </m:e>
                                  </m:mr>
                                  <m:mr>
                                    <m:e>
                                      <m:r>
                                        <a:rPr kumimoji="1" lang="en-US" altLang="zh-CN" sz="1200" b="0" i="1" smtClean="0">
                                          <a:latin typeface="Cambria Math" charset="0"/>
                                          <a:ea typeface="Cambria Math" charset="0"/>
                                          <a:cs typeface="Cambria Math" charset="0"/>
                                        </a:rPr>
                                        <m:t>⋯</m:t>
                                      </m:r>
                                    </m:e>
                                  </m:mr>
                                </m:m>
                              </m:e>
                              <m:e>
                                <m:sSup>
                                  <m:sSupPr>
                                    <m:ctrlPr>
                                      <a:rPr kumimoji="1" lang="en-US" altLang="zh-CN" sz="1200" i="1">
                                        <a:latin typeface="Cambria Math" panose="02040503050406030204" pitchFamily="18" charset="0"/>
                                      </a:rPr>
                                    </m:ctrlPr>
                                  </m:sSupPr>
                                  <m:e>
                                    <m:r>
                                      <a:rPr kumimoji="1" lang="en-US" altLang="zh-CN" sz="1200" i="1">
                                        <a:latin typeface="Cambria Math" charset="0"/>
                                      </a:rPr>
                                      <m:t>𝑉</m:t>
                                    </m:r>
                                  </m:e>
                                  <m:sup>
                                    <m:r>
                                      <a:rPr kumimoji="1" lang="en-US" altLang="zh-CN" sz="1200" i="1">
                                        <a:latin typeface="Cambria Math" charset="0"/>
                                      </a:rPr>
                                      <m:t>𝑖</m:t>
                                    </m:r>
                                    <m:r>
                                      <a:rPr kumimoji="1" lang="en-US" altLang="zh-CN" sz="1200" i="1">
                                        <a:latin typeface="Cambria Math" charset="0"/>
                                      </a:rPr>
                                      <m:t>−1</m:t>
                                    </m:r>
                                  </m:sup>
                                </m:sSup>
                                <m:r>
                                  <a:rPr kumimoji="1" lang="en-US" altLang="zh-CN" sz="1200" b="0" i="1" smtClean="0">
                                    <a:latin typeface="Cambria Math" charset="0"/>
                                  </a:rPr>
                                  <m:t>(</m:t>
                                </m:r>
                                <m:r>
                                  <a:rPr kumimoji="1" lang="en-US" altLang="zh-CN" sz="1200" b="0" i="1" smtClean="0">
                                    <a:latin typeface="Cambria Math" charset="0"/>
                                  </a:rPr>
                                  <m:t>𝑗</m:t>
                                </m:r>
                                <m:r>
                                  <a:rPr kumimoji="1" lang="en-US" altLang="zh-CN" sz="1200" b="0" i="1" smtClean="0">
                                    <a:latin typeface="Cambria Math" charset="0"/>
                                  </a:rPr>
                                  <m:t>)</m:t>
                                </m:r>
                              </m:e>
                            </m:eqArr>
                          </m:e>
                          <m:e>
                            <m:r>
                              <a:rPr kumimoji="1" lang="en-US" altLang="zh-CN" sz="1200" b="0" i="1" smtClean="0">
                                <a:latin typeface="Cambria Math" charset="0"/>
                                <a:ea typeface="Cambria Math" charset="0"/>
                                <a:cs typeface="Cambria Math" charset="0"/>
                              </a:rPr>
                              <m:t>⋯</m:t>
                            </m:r>
                          </m:e>
                          <m:e>
                            <m:sSup>
                              <m:sSupPr>
                                <m:ctrlPr>
                                  <a:rPr kumimoji="1" lang="en-US" altLang="zh-CN" sz="1200" i="1">
                                    <a:latin typeface="Cambria Math" panose="02040503050406030204" pitchFamily="18" charset="0"/>
                                  </a:rPr>
                                </m:ctrlPr>
                              </m:sSupPr>
                              <m:e>
                                <m:r>
                                  <a:rPr kumimoji="1" lang="en-US" altLang="zh-CN" sz="1200" i="1">
                                    <a:latin typeface="Cambria Math" charset="0"/>
                                  </a:rPr>
                                  <m:t>𝑉</m:t>
                                </m:r>
                              </m:e>
                              <m:sup>
                                <m:r>
                                  <a:rPr kumimoji="1" lang="en-US" altLang="zh-CN" sz="1200" i="1">
                                    <a:latin typeface="Cambria Math" charset="0"/>
                                  </a:rPr>
                                  <m:t>𝑖</m:t>
                                </m:r>
                                <m:r>
                                  <a:rPr kumimoji="1" lang="en-US" altLang="zh-CN" sz="1200" i="1">
                                    <a:latin typeface="Cambria Math" charset="0"/>
                                  </a:rPr>
                                  <m:t>−1</m:t>
                                </m:r>
                              </m:sup>
                            </m:sSup>
                            <m:r>
                              <a:rPr kumimoji="1" lang="en-US" altLang="zh-CN" sz="1200" b="0" i="1" smtClean="0">
                                <a:latin typeface="Cambria Math" charset="0"/>
                              </a:rPr>
                              <m:t>(31)</m:t>
                            </m:r>
                          </m:e>
                        </m:eqArr>
                      </m:e>
                    </m:d>
                    <m:r>
                      <a:rPr kumimoji="1" lang="en-US" altLang="zh-CN" sz="1200" b="0" i="0" smtClean="0">
                        <a:latin typeface="Cambria Math" charset="0"/>
                      </a:rPr>
                      <m:t>=</m:t>
                    </m:r>
                    <m:d>
                      <m:dPr>
                        <m:ctrlPr>
                          <a:rPr kumimoji="1" lang="en-US" altLang="zh-CN" sz="1200" b="0" i="1" smtClean="0">
                            <a:latin typeface="Cambria Math" panose="02040503050406030204" pitchFamily="18" charset="0"/>
                          </a:rPr>
                        </m:ctrlPr>
                      </m:dPr>
                      <m:e>
                        <m:eqArr>
                          <m:eqArrPr>
                            <m:ctrlPr>
                              <a:rPr kumimoji="1" lang="en-US" altLang="zh-CN" sz="1200" b="0" i="1" smtClean="0">
                                <a:latin typeface="Cambria Math" panose="02040503050406030204" pitchFamily="18" charset="0"/>
                              </a:rPr>
                            </m:ctrlPr>
                          </m:eqArrPr>
                          <m:e>
                            <m:sSup>
                              <m:sSupPr>
                                <m:ctrlPr>
                                  <a:rPr kumimoji="1" lang="en-US" altLang="zh-CN" sz="1200" i="1">
                                    <a:latin typeface="Cambria Math" panose="02040503050406030204" pitchFamily="18" charset="0"/>
                                  </a:rPr>
                                </m:ctrlPr>
                              </m:sSupPr>
                              <m:e>
                                <m:r>
                                  <a:rPr kumimoji="1" lang="en-US" altLang="zh-CN" sz="1200" b="0" i="1" smtClean="0">
                                    <a:latin typeface="Cambria Math" charset="0"/>
                                  </a:rPr>
                                  <m:t>𝑁𝑈𝑀</m:t>
                                </m:r>
                              </m:e>
                              <m:sup>
                                <m:r>
                                  <a:rPr kumimoji="1" lang="en-US" altLang="zh-CN" sz="1200" i="1">
                                    <a:latin typeface="Cambria Math" charset="0"/>
                                  </a:rPr>
                                  <m:t>𝑖</m:t>
                                </m:r>
                                <m:r>
                                  <a:rPr kumimoji="1" lang="en-US" altLang="zh-CN" sz="1200" i="1">
                                    <a:latin typeface="Cambria Math" charset="0"/>
                                  </a:rPr>
                                  <m:t>−1</m:t>
                                </m:r>
                              </m:sup>
                            </m:sSup>
                            <m:d>
                              <m:dPr>
                                <m:ctrlPr>
                                  <a:rPr kumimoji="1" lang="en-US" altLang="zh-CN" sz="1200" b="0" i="1" smtClean="0">
                                    <a:latin typeface="Cambria Math" panose="02040503050406030204" pitchFamily="18" charset="0"/>
                                  </a:rPr>
                                </m:ctrlPr>
                              </m:dPr>
                              <m:e>
                                <m:r>
                                  <a:rPr kumimoji="1" lang="en-US" altLang="zh-CN" sz="1200" b="0" i="1" smtClean="0">
                                    <a:latin typeface="Cambria Math" charset="0"/>
                                  </a:rPr>
                                  <m:t>1</m:t>
                                </m:r>
                              </m:e>
                            </m:d>
                            <m:r>
                              <a:rPr kumimoji="1" lang="en-US" altLang="zh-CN" sz="1200" b="0" i="1" smtClean="0">
                                <a:latin typeface="Cambria Math" charset="0"/>
                              </a:rPr>
                              <m:t>,</m:t>
                            </m:r>
                            <m:sSup>
                              <m:sSupPr>
                                <m:ctrlPr>
                                  <a:rPr kumimoji="1" lang="en-US" altLang="zh-CN" sz="1200" b="0" i="1" smtClean="0">
                                    <a:latin typeface="Cambria Math" panose="02040503050406030204" pitchFamily="18" charset="0"/>
                                  </a:rPr>
                                </m:ctrlPr>
                              </m:sSupPr>
                              <m:e>
                                <m:bar>
                                  <m:barPr>
                                    <m:pos m:val="top"/>
                                    <m:ctrlPr>
                                      <a:rPr kumimoji="1" lang="en-US" altLang="zh-CN" sz="1200" b="0" i="1" smtClean="0">
                                        <a:latin typeface="Cambria Math" panose="02040503050406030204" pitchFamily="18" charset="0"/>
                                      </a:rPr>
                                    </m:ctrlPr>
                                  </m:barPr>
                                  <m:e>
                                    <m:r>
                                      <a:rPr kumimoji="1" lang="en-US" altLang="zh-CN" sz="1200" b="0" i="1" smtClean="0">
                                        <a:latin typeface="Cambria Math" charset="0"/>
                                      </a:rPr>
                                      <m:t>𝑅𝐸𝑆𝑃𝑂𝑁𝑆𝐸</m:t>
                                    </m:r>
                                  </m:e>
                                </m:bar>
                              </m:e>
                              <m:sup>
                                <m:r>
                                  <a:rPr kumimoji="1" lang="en-US" altLang="zh-CN" sz="1200" b="0" i="1" smtClean="0">
                                    <a:latin typeface="Cambria Math" charset="0"/>
                                  </a:rPr>
                                  <m:t>𝑖</m:t>
                                </m:r>
                                <m:r>
                                  <a:rPr kumimoji="1" lang="en-US" altLang="zh-CN" sz="1200" b="0" i="1" smtClean="0">
                                    <a:latin typeface="Cambria Math" charset="0"/>
                                  </a:rPr>
                                  <m:t>−1</m:t>
                                </m:r>
                              </m:sup>
                            </m:sSup>
                            <m:d>
                              <m:dPr>
                                <m:ctrlPr>
                                  <a:rPr kumimoji="1" lang="en-US" altLang="zh-CN" sz="1200" b="0" i="1" smtClean="0">
                                    <a:latin typeface="Cambria Math" panose="02040503050406030204" pitchFamily="18" charset="0"/>
                                  </a:rPr>
                                </m:ctrlPr>
                              </m:dPr>
                              <m:e>
                                <m:r>
                                  <a:rPr kumimoji="1" lang="en-US" altLang="zh-CN" sz="1200" b="0" i="1" smtClean="0">
                                    <a:latin typeface="Cambria Math" charset="0"/>
                                  </a:rPr>
                                  <m:t>1</m:t>
                                </m:r>
                              </m:e>
                            </m:d>
                            <m:r>
                              <a:rPr kumimoji="1" lang="en-US" altLang="zh-CN" sz="1200" b="0" i="1" smtClean="0">
                                <a:latin typeface="Cambria Math" charset="0"/>
                              </a:rPr>
                              <m:t>,</m:t>
                            </m:r>
                            <m:r>
                              <a:rPr kumimoji="1" lang="zh-CN" altLang="en-US" sz="1200" b="0" i="1" smtClean="0">
                                <a:latin typeface="Cambria Math" charset="0"/>
                              </a:rPr>
                              <m:t> </m:t>
                            </m:r>
                            <m:sSup>
                              <m:sSupPr>
                                <m:ctrlPr>
                                  <a:rPr kumimoji="1" lang="en-US" altLang="zh-CN" sz="1200" b="0" i="1" smtClean="0">
                                    <a:latin typeface="Cambria Math" panose="02040503050406030204" pitchFamily="18" charset="0"/>
                                  </a:rPr>
                                </m:ctrlPr>
                              </m:sSupPr>
                              <m:e>
                                <m:bar>
                                  <m:barPr>
                                    <m:pos m:val="top"/>
                                    <m:ctrlPr>
                                      <a:rPr kumimoji="1" lang="en-US" altLang="zh-CN" sz="1200" b="0" i="1" smtClean="0">
                                        <a:latin typeface="Cambria Math" panose="02040503050406030204" pitchFamily="18" charset="0"/>
                                      </a:rPr>
                                    </m:ctrlPr>
                                  </m:barPr>
                                  <m:e>
                                    <m:r>
                                      <a:rPr kumimoji="1" lang="en-US" altLang="zh-CN" sz="1200" b="0" i="1" smtClean="0">
                                        <a:latin typeface="Cambria Math" charset="0"/>
                                      </a:rPr>
                                      <m:t>𝑆𝐸𝑁𝑇𝐼𝑀𝐸𝑁𝑇</m:t>
                                    </m:r>
                                  </m:e>
                                </m:bar>
                              </m:e>
                              <m:sup>
                                <m:r>
                                  <a:rPr kumimoji="1" lang="en-US" altLang="zh-CN" sz="1200" b="0" i="1" smtClean="0">
                                    <a:latin typeface="Cambria Math" charset="0"/>
                                  </a:rPr>
                                  <m:t>𝑖</m:t>
                                </m:r>
                                <m:r>
                                  <a:rPr kumimoji="1" lang="en-US" altLang="zh-CN" sz="1200" b="0" i="1" smtClean="0">
                                    <a:latin typeface="Cambria Math" charset="0"/>
                                  </a:rPr>
                                  <m:t>−1</m:t>
                                </m:r>
                              </m:sup>
                            </m:sSup>
                            <m:d>
                              <m:dPr>
                                <m:ctrlPr>
                                  <a:rPr kumimoji="1" lang="en-US" altLang="zh-CN" sz="1200" b="0" i="1" smtClean="0">
                                    <a:latin typeface="Cambria Math" panose="02040503050406030204" pitchFamily="18" charset="0"/>
                                  </a:rPr>
                                </m:ctrlPr>
                              </m:dPr>
                              <m:e>
                                <m:r>
                                  <a:rPr kumimoji="1" lang="en-US" altLang="zh-CN" sz="1200" b="0" i="1" smtClean="0">
                                    <a:latin typeface="Cambria Math" charset="0"/>
                                  </a:rPr>
                                  <m:t>1</m:t>
                                </m:r>
                              </m:e>
                            </m:d>
                            <m:r>
                              <a:rPr kumimoji="1" lang="en-US" altLang="zh-CN" sz="1200" b="0" i="1" smtClean="0">
                                <a:latin typeface="Cambria Math" charset="0"/>
                              </a:rPr>
                              <m:t>,</m:t>
                            </m:r>
                            <m:sSup>
                              <m:sSupPr>
                                <m:ctrlPr>
                                  <a:rPr kumimoji="1" lang="en-US" altLang="zh-CN" sz="1200" b="0" i="1" smtClean="0">
                                    <a:latin typeface="Cambria Math" panose="02040503050406030204" pitchFamily="18" charset="0"/>
                                  </a:rPr>
                                </m:ctrlPr>
                              </m:sSupPr>
                              <m:e>
                                <m:r>
                                  <a:rPr kumimoji="1" lang="en-US" altLang="zh-CN" sz="1200" b="0" i="1" smtClean="0">
                                    <a:latin typeface="Cambria Math" charset="0"/>
                                  </a:rPr>
                                  <m:t>𝑃𝑂𝑆</m:t>
                                </m:r>
                                <m:r>
                                  <a:rPr kumimoji="1" lang="en-US" altLang="zh-CN" sz="1200" b="0" i="1" smtClean="0">
                                    <a:latin typeface="Cambria Math" charset="0"/>
                                  </a:rPr>
                                  <m:t>_</m:t>
                                </m:r>
                                <m:r>
                                  <a:rPr kumimoji="1" lang="en-US" altLang="zh-CN" sz="1200" b="0" i="1" smtClean="0">
                                    <a:latin typeface="Cambria Math" charset="0"/>
                                  </a:rPr>
                                  <m:t>𝑃𝐸𝑅𝐶</m:t>
                                </m:r>
                              </m:e>
                              <m:sup>
                                <m:r>
                                  <a:rPr kumimoji="1" lang="en-US" altLang="zh-CN" sz="1200" b="0" i="1" smtClean="0">
                                    <a:latin typeface="Cambria Math" charset="0"/>
                                  </a:rPr>
                                  <m:t>𝑖</m:t>
                                </m:r>
                                <m:r>
                                  <a:rPr kumimoji="1" lang="en-US" altLang="zh-CN" sz="1200" b="0" i="1" smtClean="0">
                                    <a:latin typeface="Cambria Math" charset="0"/>
                                  </a:rPr>
                                  <m:t>−1</m:t>
                                </m:r>
                              </m:sup>
                            </m:sSup>
                            <m:d>
                              <m:dPr>
                                <m:ctrlPr>
                                  <a:rPr kumimoji="1" lang="en-US" altLang="zh-CN" sz="1200" b="0" i="1" smtClean="0">
                                    <a:latin typeface="Cambria Math" panose="02040503050406030204" pitchFamily="18" charset="0"/>
                                  </a:rPr>
                                </m:ctrlPr>
                              </m:dPr>
                              <m:e>
                                <m:r>
                                  <a:rPr kumimoji="1" lang="en-US" altLang="zh-CN" sz="1200" b="0" i="1" smtClean="0">
                                    <a:latin typeface="Cambria Math" charset="0"/>
                                  </a:rPr>
                                  <m:t>1</m:t>
                                </m:r>
                              </m:e>
                            </m:d>
                            <m:r>
                              <a:rPr kumimoji="1" lang="en-US" altLang="zh-CN" sz="1200" b="0" i="1" smtClean="0">
                                <a:latin typeface="Cambria Math" charset="0"/>
                              </a:rPr>
                              <m:t>,</m:t>
                            </m:r>
                            <m:sSup>
                              <m:sSupPr>
                                <m:ctrlPr>
                                  <a:rPr kumimoji="1" lang="en-US" altLang="zh-CN" sz="1200" b="0" i="1" smtClean="0">
                                    <a:latin typeface="Cambria Math" panose="02040503050406030204" pitchFamily="18" charset="0"/>
                                  </a:rPr>
                                </m:ctrlPr>
                              </m:sSupPr>
                              <m:e>
                                <m:r>
                                  <a:rPr kumimoji="1" lang="en-US" altLang="zh-CN" sz="1200" b="0" i="1" smtClean="0">
                                    <a:latin typeface="Cambria Math" charset="0"/>
                                  </a:rPr>
                                  <m:t>𝑁𝐸𝐺</m:t>
                                </m:r>
                                <m:r>
                                  <a:rPr kumimoji="1" lang="en-US" altLang="zh-CN" sz="1200" b="0" i="1" smtClean="0">
                                    <a:latin typeface="Cambria Math" charset="0"/>
                                  </a:rPr>
                                  <m:t>_</m:t>
                                </m:r>
                                <m:r>
                                  <a:rPr kumimoji="1" lang="en-US" altLang="zh-CN" sz="1200" b="0" i="1" smtClean="0">
                                    <a:latin typeface="Cambria Math" charset="0"/>
                                  </a:rPr>
                                  <m:t>𝑃𝐸𝑅𝐶</m:t>
                                </m:r>
                              </m:e>
                              <m:sup>
                                <m:r>
                                  <a:rPr kumimoji="1" lang="en-US" altLang="zh-CN" sz="1200" b="0" i="1" smtClean="0">
                                    <a:latin typeface="Cambria Math" charset="0"/>
                                  </a:rPr>
                                  <m:t>𝑖</m:t>
                                </m:r>
                                <m:r>
                                  <a:rPr kumimoji="1" lang="en-US" altLang="zh-CN" sz="1200" b="0" i="1" smtClean="0">
                                    <a:latin typeface="Cambria Math" charset="0"/>
                                  </a:rPr>
                                  <m:t>−1</m:t>
                                </m:r>
                              </m:sup>
                            </m:sSup>
                            <m:r>
                              <a:rPr kumimoji="1" lang="en-US" altLang="zh-CN" sz="1200" b="0" i="1" smtClean="0">
                                <a:latin typeface="Cambria Math" charset="0"/>
                              </a:rPr>
                              <m:t>(1) </m:t>
                            </m:r>
                          </m:e>
                          <m:e>
                            <m:sSup>
                              <m:sSupPr>
                                <m:ctrlPr>
                                  <a:rPr kumimoji="1" lang="en-US" altLang="zh-CN" sz="1200" i="1">
                                    <a:latin typeface="Cambria Math" panose="02040503050406030204" pitchFamily="18" charset="0"/>
                                  </a:rPr>
                                </m:ctrlPr>
                              </m:sSupPr>
                              <m:e>
                                <m:r>
                                  <a:rPr kumimoji="1" lang="en-US" altLang="zh-CN" sz="1200" i="1">
                                    <a:latin typeface="Cambria Math" charset="0"/>
                                  </a:rPr>
                                  <m:t>𝑁𝑈𝑀</m:t>
                                </m:r>
                              </m:e>
                              <m:sup>
                                <m:r>
                                  <a:rPr kumimoji="1" lang="en-US" altLang="zh-CN" sz="1200" i="1">
                                    <a:latin typeface="Cambria Math" charset="0"/>
                                  </a:rPr>
                                  <m:t>𝑖</m:t>
                                </m:r>
                                <m:r>
                                  <a:rPr kumimoji="1" lang="en-US" altLang="zh-CN" sz="1200" i="1">
                                    <a:latin typeface="Cambria Math" charset="0"/>
                                  </a:rPr>
                                  <m:t>−1</m:t>
                                </m:r>
                              </m:sup>
                            </m:sSup>
                            <m:d>
                              <m:dPr>
                                <m:ctrlPr>
                                  <a:rPr kumimoji="1" lang="en-US" altLang="zh-CN" sz="1200" i="1">
                                    <a:latin typeface="Cambria Math" panose="02040503050406030204" pitchFamily="18" charset="0"/>
                                  </a:rPr>
                                </m:ctrlPr>
                              </m:dPr>
                              <m:e>
                                <m:r>
                                  <a:rPr kumimoji="1" lang="en-US" altLang="zh-CN" sz="1200" b="0" i="1" smtClean="0">
                                    <a:latin typeface="Cambria Math" charset="0"/>
                                  </a:rPr>
                                  <m:t>2</m:t>
                                </m:r>
                              </m:e>
                            </m:d>
                            <m:r>
                              <a:rPr kumimoji="1" lang="en-US" altLang="zh-CN" sz="1200" i="1">
                                <a:latin typeface="Cambria Math" charset="0"/>
                              </a:rPr>
                              <m:t>,</m:t>
                            </m:r>
                            <m:sSup>
                              <m:sSupPr>
                                <m:ctrlPr>
                                  <a:rPr kumimoji="1" lang="en-US" altLang="zh-CN" sz="1200" i="1">
                                    <a:latin typeface="Cambria Math" panose="02040503050406030204" pitchFamily="18" charset="0"/>
                                  </a:rPr>
                                </m:ctrlPr>
                              </m:sSupPr>
                              <m:e>
                                <m:bar>
                                  <m:barPr>
                                    <m:pos m:val="top"/>
                                    <m:ctrlPr>
                                      <a:rPr kumimoji="1" lang="en-US" altLang="zh-CN" sz="1200" i="1">
                                        <a:latin typeface="Cambria Math" panose="02040503050406030204" pitchFamily="18" charset="0"/>
                                      </a:rPr>
                                    </m:ctrlPr>
                                  </m:barPr>
                                  <m:e>
                                    <m:r>
                                      <a:rPr kumimoji="1" lang="en-US" altLang="zh-CN" sz="1200" i="1">
                                        <a:latin typeface="Cambria Math" charset="0"/>
                                      </a:rPr>
                                      <m:t>𝑅𝐸𝑆𝑃𝑂𝑁𝑆𝐸</m:t>
                                    </m:r>
                                  </m:e>
                                </m:bar>
                              </m:e>
                              <m:sup>
                                <m:r>
                                  <a:rPr kumimoji="1" lang="en-US" altLang="zh-CN" sz="1200" i="1">
                                    <a:latin typeface="Cambria Math" charset="0"/>
                                  </a:rPr>
                                  <m:t>𝑖</m:t>
                                </m:r>
                                <m:r>
                                  <a:rPr kumimoji="1" lang="en-US" altLang="zh-CN" sz="1200" i="1">
                                    <a:latin typeface="Cambria Math" charset="0"/>
                                  </a:rPr>
                                  <m:t>−1</m:t>
                                </m:r>
                              </m:sup>
                            </m:sSup>
                            <m:d>
                              <m:dPr>
                                <m:ctrlPr>
                                  <a:rPr kumimoji="1" lang="en-US" altLang="zh-CN" sz="1200" i="1">
                                    <a:latin typeface="Cambria Math" panose="02040503050406030204" pitchFamily="18" charset="0"/>
                                  </a:rPr>
                                </m:ctrlPr>
                              </m:dPr>
                              <m:e>
                                <m:r>
                                  <a:rPr kumimoji="1" lang="en-US" altLang="zh-CN" sz="1200" b="0" i="1" smtClean="0">
                                    <a:latin typeface="Cambria Math" charset="0"/>
                                  </a:rPr>
                                  <m:t>2</m:t>
                                </m:r>
                              </m:e>
                            </m:d>
                            <m:r>
                              <a:rPr kumimoji="1" lang="en-US" altLang="zh-CN" sz="1200" i="1">
                                <a:latin typeface="Cambria Math" charset="0"/>
                              </a:rPr>
                              <m:t>,</m:t>
                            </m:r>
                            <m:r>
                              <a:rPr kumimoji="1" lang="zh-CN" altLang="en-US" sz="1200" i="1">
                                <a:latin typeface="Cambria Math" charset="0"/>
                              </a:rPr>
                              <m:t> </m:t>
                            </m:r>
                            <m:sSup>
                              <m:sSupPr>
                                <m:ctrlPr>
                                  <a:rPr kumimoji="1" lang="en-US" altLang="zh-CN" sz="1200" i="1">
                                    <a:latin typeface="Cambria Math" panose="02040503050406030204" pitchFamily="18" charset="0"/>
                                  </a:rPr>
                                </m:ctrlPr>
                              </m:sSupPr>
                              <m:e>
                                <m:bar>
                                  <m:barPr>
                                    <m:pos m:val="top"/>
                                    <m:ctrlPr>
                                      <a:rPr kumimoji="1" lang="en-US" altLang="zh-CN" sz="1200" i="1">
                                        <a:latin typeface="Cambria Math" panose="02040503050406030204" pitchFamily="18" charset="0"/>
                                      </a:rPr>
                                    </m:ctrlPr>
                                  </m:barPr>
                                  <m:e>
                                    <m:r>
                                      <a:rPr kumimoji="1" lang="en-US" altLang="zh-CN" sz="1200" i="1">
                                        <a:latin typeface="Cambria Math" charset="0"/>
                                      </a:rPr>
                                      <m:t>𝑆𝐸𝑁𝑇𝐼𝑀𝐸𝑁𝑇</m:t>
                                    </m:r>
                                  </m:e>
                                </m:bar>
                              </m:e>
                              <m:sup>
                                <m:r>
                                  <a:rPr kumimoji="1" lang="en-US" altLang="zh-CN" sz="1200" i="1">
                                    <a:latin typeface="Cambria Math" charset="0"/>
                                  </a:rPr>
                                  <m:t>𝑖</m:t>
                                </m:r>
                                <m:r>
                                  <a:rPr kumimoji="1" lang="en-US" altLang="zh-CN" sz="1200" i="1">
                                    <a:latin typeface="Cambria Math" charset="0"/>
                                  </a:rPr>
                                  <m:t>−1</m:t>
                                </m:r>
                              </m:sup>
                            </m:sSup>
                            <m:d>
                              <m:dPr>
                                <m:ctrlPr>
                                  <a:rPr kumimoji="1" lang="en-US" altLang="zh-CN" sz="1200" i="1">
                                    <a:latin typeface="Cambria Math" panose="02040503050406030204" pitchFamily="18" charset="0"/>
                                  </a:rPr>
                                </m:ctrlPr>
                              </m:dPr>
                              <m:e>
                                <m:r>
                                  <a:rPr kumimoji="1" lang="en-US" altLang="zh-CN" sz="1200" b="0" i="1" smtClean="0">
                                    <a:latin typeface="Cambria Math" charset="0"/>
                                  </a:rPr>
                                  <m:t>2</m:t>
                                </m:r>
                              </m:e>
                            </m:d>
                            <m:r>
                              <a:rPr kumimoji="1" lang="en-US" altLang="zh-CN" sz="1200" i="1">
                                <a:latin typeface="Cambria Math" charset="0"/>
                              </a:rPr>
                              <m:t>,</m:t>
                            </m:r>
                            <m:sSup>
                              <m:sSupPr>
                                <m:ctrlPr>
                                  <a:rPr kumimoji="1" lang="en-US" altLang="zh-CN" sz="1200" i="1">
                                    <a:latin typeface="Cambria Math" panose="02040503050406030204" pitchFamily="18" charset="0"/>
                                  </a:rPr>
                                </m:ctrlPr>
                              </m:sSupPr>
                              <m:e>
                                <m:r>
                                  <a:rPr kumimoji="1" lang="en-US" altLang="zh-CN" sz="1200" i="1">
                                    <a:latin typeface="Cambria Math" charset="0"/>
                                  </a:rPr>
                                  <m:t>𝑃𝑂𝑆</m:t>
                                </m:r>
                                <m:r>
                                  <a:rPr kumimoji="1" lang="en-US" altLang="zh-CN" sz="1200" i="1">
                                    <a:latin typeface="Cambria Math" charset="0"/>
                                  </a:rPr>
                                  <m:t>_</m:t>
                                </m:r>
                                <m:r>
                                  <a:rPr kumimoji="1" lang="en-US" altLang="zh-CN" sz="1200" i="1">
                                    <a:latin typeface="Cambria Math" charset="0"/>
                                  </a:rPr>
                                  <m:t>𝑃𝐸𝑅𝐶</m:t>
                                </m:r>
                              </m:e>
                              <m:sup>
                                <m:r>
                                  <a:rPr kumimoji="1" lang="en-US" altLang="zh-CN" sz="1200" i="1">
                                    <a:latin typeface="Cambria Math" charset="0"/>
                                  </a:rPr>
                                  <m:t>𝑖</m:t>
                                </m:r>
                                <m:r>
                                  <a:rPr kumimoji="1" lang="en-US" altLang="zh-CN" sz="1200" i="1">
                                    <a:latin typeface="Cambria Math" charset="0"/>
                                  </a:rPr>
                                  <m:t>−1</m:t>
                                </m:r>
                              </m:sup>
                            </m:sSup>
                            <m:d>
                              <m:dPr>
                                <m:ctrlPr>
                                  <a:rPr kumimoji="1" lang="en-US" altLang="zh-CN" sz="1200" i="1">
                                    <a:latin typeface="Cambria Math" panose="02040503050406030204" pitchFamily="18" charset="0"/>
                                  </a:rPr>
                                </m:ctrlPr>
                              </m:dPr>
                              <m:e>
                                <m:r>
                                  <a:rPr kumimoji="1" lang="en-US" altLang="zh-CN" sz="1200" b="0" i="1" smtClean="0">
                                    <a:latin typeface="Cambria Math" charset="0"/>
                                  </a:rPr>
                                  <m:t>2</m:t>
                                </m:r>
                              </m:e>
                            </m:d>
                            <m:r>
                              <a:rPr kumimoji="1" lang="en-US" altLang="zh-CN" sz="1200" i="1">
                                <a:latin typeface="Cambria Math" charset="0"/>
                              </a:rPr>
                              <m:t>,</m:t>
                            </m:r>
                            <m:sSup>
                              <m:sSupPr>
                                <m:ctrlPr>
                                  <a:rPr kumimoji="1" lang="en-US" altLang="zh-CN" sz="1200" i="1">
                                    <a:latin typeface="Cambria Math" panose="02040503050406030204" pitchFamily="18" charset="0"/>
                                  </a:rPr>
                                </m:ctrlPr>
                              </m:sSupPr>
                              <m:e>
                                <m:r>
                                  <a:rPr kumimoji="1" lang="en-US" altLang="zh-CN" sz="1200" i="1">
                                    <a:latin typeface="Cambria Math" charset="0"/>
                                  </a:rPr>
                                  <m:t>𝑁𝐸𝐺</m:t>
                                </m:r>
                                <m:r>
                                  <a:rPr kumimoji="1" lang="en-US" altLang="zh-CN" sz="1200" i="1">
                                    <a:latin typeface="Cambria Math" charset="0"/>
                                  </a:rPr>
                                  <m:t>_</m:t>
                                </m:r>
                                <m:r>
                                  <a:rPr kumimoji="1" lang="en-US" altLang="zh-CN" sz="1200" i="1">
                                    <a:latin typeface="Cambria Math" charset="0"/>
                                  </a:rPr>
                                  <m:t>𝑃𝐸𝑅𝐶</m:t>
                                </m:r>
                              </m:e>
                              <m:sup>
                                <m:r>
                                  <a:rPr kumimoji="1" lang="en-US" altLang="zh-CN" sz="1200" i="1">
                                    <a:latin typeface="Cambria Math" charset="0"/>
                                  </a:rPr>
                                  <m:t>𝑖</m:t>
                                </m:r>
                                <m:r>
                                  <a:rPr kumimoji="1" lang="en-US" altLang="zh-CN" sz="1200" i="1">
                                    <a:latin typeface="Cambria Math" charset="0"/>
                                  </a:rPr>
                                  <m:t>−1</m:t>
                                </m:r>
                              </m:sup>
                            </m:sSup>
                            <m:r>
                              <a:rPr kumimoji="1" lang="en-US" altLang="zh-CN" sz="1200" i="1">
                                <a:latin typeface="Cambria Math" charset="0"/>
                              </a:rPr>
                              <m:t>(</m:t>
                            </m:r>
                            <m:r>
                              <a:rPr kumimoji="1" lang="en-US" altLang="zh-CN" sz="1200" b="0" i="1" smtClean="0">
                                <a:latin typeface="Cambria Math" charset="0"/>
                              </a:rPr>
                              <m:t>2</m:t>
                            </m:r>
                            <m:r>
                              <a:rPr kumimoji="1" lang="en-US" altLang="zh-CN" sz="1200" i="1">
                                <a:latin typeface="Cambria Math" charset="0"/>
                              </a:rPr>
                              <m:t>)</m:t>
                            </m:r>
                          </m:e>
                          <m:e>
                            <m:r>
                              <a:rPr lang="zh-CN" altLang="en-US" sz="1200" i="1" smtClean="0">
                                <a:latin typeface="Cambria Math" charset="0"/>
                                <a:ea typeface="Cambria Math" charset="0"/>
                                <a:cs typeface="Cambria Math" charset="0"/>
                              </a:rPr>
                              <m:t>⋯</m:t>
                            </m:r>
                          </m:e>
                          <m:e>
                            <m:sSup>
                              <m:sSupPr>
                                <m:ctrlPr>
                                  <a:rPr kumimoji="1" lang="en-US" altLang="zh-CN" sz="1200" i="1">
                                    <a:latin typeface="Cambria Math" panose="02040503050406030204" pitchFamily="18" charset="0"/>
                                  </a:rPr>
                                </m:ctrlPr>
                              </m:sSupPr>
                              <m:e>
                                <m:r>
                                  <a:rPr kumimoji="1" lang="en-US" altLang="zh-CN" sz="1200" i="1">
                                    <a:latin typeface="Cambria Math" charset="0"/>
                                  </a:rPr>
                                  <m:t>𝑁𝑈𝑀</m:t>
                                </m:r>
                              </m:e>
                              <m:sup>
                                <m:r>
                                  <a:rPr kumimoji="1" lang="en-US" altLang="zh-CN" sz="1200" i="1">
                                    <a:latin typeface="Cambria Math" charset="0"/>
                                  </a:rPr>
                                  <m:t>𝑖</m:t>
                                </m:r>
                                <m:r>
                                  <a:rPr kumimoji="1" lang="en-US" altLang="zh-CN" sz="1200" i="1">
                                    <a:latin typeface="Cambria Math" charset="0"/>
                                  </a:rPr>
                                  <m:t>−1</m:t>
                                </m:r>
                              </m:sup>
                            </m:sSup>
                            <m:d>
                              <m:dPr>
                                <m:ctrlPr>
                                  <a:rPr kumimoji="1" lang="en-US" altLang="zh-CN" sz="1200" i="1">
                                    <a:latin typeface="Cambria Math" panose="02040503050406030204" pitchFamily="18" charset="0"/>
                                  </a:rPr>
                                </m:ctrlPr>
                              </m:dPr>
                              <m:e>
                                <m:r>
                                  <a:rPr kumimoji="1" lang="en-US" altLang="zh-CN" sz="1200" b="0" i="1" smtClean="0">
                                    <a:latin typeface="Cambria Math" charset="0"/>
                                  </a:rPr>
                                  <m:t>𝑗</m:t>
                                </m:r>
                              </m:e>
                            </m:d>
                            <m:r>
                              <a:rPr kumimoji="1" lang="en-US" altLang="zh-CN" sz="1200" i="1">
                                <a:latin typeface="Cambria Math" charset="0"/>
                              </a:rPr>
                              <m:t>,</m:t>
                            </m:r>
                            <m:sSup>
                              <m:sSupPr>
                                <m:ctrlPr>
                                  <a:rPr kumimoji="1" lang="en-US" altLang="zh-CN" sz="1200" i="1">
                                    <a:latin typeface="Cambria Math" panose="02040503050406030204" pitchFamily="18" charset="0"/>
                                  </a:rPr>
                                </m:ctrlPr>
                              </m:sSupPr>
                              <m:e>
                                <m:bar>
                                  <m:barPr>
                                    <m:pos m:val="top"/>
                                    <m:ctrlPr>
                                      <a:rPr kumimoji="1" lang="en-US" altLang="zh-CN" sz="1200" i="1">
                                        <a:latin typeface="Cambria Math" panose="02040503050406030204" pitchFamily="18" charset="0"/>
                                      </a:rPr>
                                    </m:ctrlPr>
                                  </m:barPr>
                                  <m:e>
                                    <m:r>
                                      <a:rPr kumimoji="1" lang="en-US" altLang="zh-CN" sz="1200" i="1">
                                        <a:latin typeface="Cambria Math" charset="0"/>
                                      </a:rPr>
                                      <m:t>𝑅𝐸𝑆𝑃𝑂𝑁𝑆𝐸</m:t>
                                    </m:r>
                                  </m:e>
                                </m:bar>
                              </m:e>
                              <m:sup>
                                <m:r>
                                  <a:rPr kumimoji="1" lang="en-US" altLang="zh-CN" sz="1200" i="1">
                                    <a:latin typeface="Cambria Math" charset="0"/>
                                  </a:rPr>
                                  <m:t>𝑖</m:t>
                                </m:r>
                                <m:r>
                                  <a:rPr kumimoji="1" lang="en-US" altLang="zh-CN" sz="1200" i="1">
                                    <a:latin typeface="Cambria Math" charset="0"/>
                                  </a:rPr>
                                  <m:t>−1</m:t>
                                </m:r>
                              </m:sup>
                            </m:sSup>
                            <m:d>
                              <m:dPr>
                                <m:ctrlPr>
                                  <a:rPr kumimoji="1" lang="en-US" altLang="zh-CN" sz="1200" i="1">
                                    <a:latin typeface="Cambria Math" panose="02040503050406030204" pitchFamily="18" charset="0"/>
                                  </a:rPr>
                                </m:ctrlPr>
                              </m:dPr>
                              <m:e>
                                <m:r>
                                  <a:rPr kumimoji="1" lang="en-US" altLang="zh-CN" sz="1200" b="0" i="1" smtClean="0">
                                    <a:latin typeface="Cambria Math" charset="0"/>
                                  </a:rPr>
                                  <m:t>𝑗</m:t>
                                </m:r>
                              </m:e>
                            </m:d>
                            <m:r>
                              <a:rPr kumimoji="1" lang="en-US" altLang="zh-CN" sz="1200" i="1">
                                <a:latin typeface="Cambria Math" charset="0"/>
                              </a:rPr>
                              <m:t>,</m:t>
                            </m:r>
                            <m:r>
                              <a:rPr kumimoji="1" lang="zh-CN" altLang="en-US" sz="1200" i="1">
                                <a:latin typeface="Cambria Math" charset="0"/>
                              </a:rPr>
                              <m:t> </m:t>
                            </m:r>
                            <m:sSup>
                              <m:sSupPr>
                                <m:ctrlPr>
                                  <a:rPr kumimoji="1" lang="en-US" altLang="zh-CN" sz="1200" i="1">
                                    <a:latin typeface="Cambria Math" panose="02040503050406030204" pitchFamily="18" charset="0"/>
                                  </a:rPr>
                                </m:ctrlPr>
                              </m:sSupPr>
                              <m:e>
                                <m:bar>
                                  <m:barPr>
                                    <m:pos m:val="top"/>
                                    <m:ctrlPr>
                                      <a:rPr kumimoji="1" lang="en-US" altLang="zh-CN" sz="1200" i="1">
                                        <a:latin typeface="Cambria Math" panose="02040503050406030204" pitchFamily="18" charset="0"/>
                                      </a:rPr>
                                    </m:ctrlPr>
                                  </m:barPr>
                                  <m:e>
                                    <m:r>
                                      <a:rPr kumimoji="1" lang="en-US" altLang="zh-CN" sz="1200" i="1">
                                        <a:latin typeface="Cambria Math" charset="0"/>
                                      </a:rPr>
                                      <m:t>𝑆𝐸𝑁𝑇𝐼𝑀𝐸𝑁𝑇</m:t>
                                    </m:r>
                                  </m:e>
                                </m:bar>
                              </m:e>
                              <m:sup>
                                <m:r>
                                  <a:rPr kumimoji="1" lang="en-US" altLang="zh-CN" sz="1200" i="1">
                                    <a:latin typeface="Cambria Math" charset="0"/>
                                  </a:rPr>
                                  <m:t>𝑖</m:t>
                                </m:r>
                                <m:r>
                                  <a:rPr kumimoji="1" lang="en-US" altLang="zh-CN" sz="1200" i="1">
                                    <a:latin typeface="Cambria Math" charset="0"/>
                                  </a:rPr>
                                  <m:t>−1</m:t>
                                </m:r>
                              </m:sup>
                            </m:sSup>
                            <m:d>
                              <m:dPr>
                                <m:ctrlPr>
                                  <a:rPr kumimoji="1" lang="en-US" altLang="zh-CN" sz="1200" i="1">
                                    <a:latin typeface="Cambria Math" panose="02040503050406030204" pitchFamily="18" charset="0"/>
                                  </a:rPr>
                                </m:ctrlPr>
                              </m:dPr>
                              <m:e>
                                <m:r>
                                  <a:rPr kumimoji="1" lang="en-US" altLang="zh-CN" sz="1200" b="0" i="1" smtClean="0">
                                    <a:latin typeface="Cambria Math" charset="0"/>
                                  </a:rPr>
                                  <m:t>𝑗</m:t>
                                </m:r>
                              </m:e>
                            </m:d>
                            <m:r>
                              <a:rPr kumimoji="1" lang="en-US" altLang="zh-CN" sz="1200" i="1">
                                <a:latin typeface="Cambria Math" charset="0"/>
                              </a:rPr>
                              <m:t>,</m:t>
                            </m:r>
                            <m:sSup>
                              <m:sSupPr>
                                <m:ctrlPr>
                                  <a:rPr kumimoji="1" lang="en-US" altLang="zh-CN" sz="1200" i="1">
                                    <a:latin typeface="Cambria Math" panose="02040503050406030204" pitchFamily="18" charset="0"/>
                                  </a:rPr>
                                </m:ctrlPr>
                              </m:sSupPr>
                              <m:e>
                                <m:r>
                                  <a:rPr kumimoji="1" lang="en-US" altLang="zh-CN" sz="1200" i="1">
                                    <a:latin typeface="Cambria Math" charset="0"/>
                                  </a:rPr>
                                  <m:t>𝑃𝑂𝑆</m:t>
                                </m:r>
                                <m:r>
                                  <a:rPr kumimoji="1" lang="en-US" altLang="zh-CN" sz="1200" i="1">
                                    <a:latin typeface="Cambria Math" charset="0"/>
                                  </a:rPr>
                                  <m:t>_</m:t>
                                </m:r>
                                <m:r>
                                  <a:rPr kumimoji="1" lang="en-US" altLang="zh-CN" sz="1200" i="1">
                                    <a:latin typeface="Cambria Math" charset="0"/>
                                  </a:rPr>
                                  <m:t>𝑃𝐸𝑅𝐶</m:t>
                                </m:r>
                              </m:e>
                              <m:sup>
                                <m:r>
                                  <a:rPr kumimoji="1" lang="en-US" altLang="zh-CN" sz="1200" i="1">
                                    <a:latin typeface="Cambria Math" charset="0"/>
                                  </a:rPr>
                                  <m:t>𝑖</m:t>
                                </m:r>
                                <m:r>
                                  <a:rPr kumimoji="1" lang="en-US" altLang="zh-CN" sz="1200" i="1">
                                    <a:latin typeface="Cambria Math" charset="0"/>
                                  </a:rPr>
                                  <m:t>−1</m:t>
                                </m:r>
                              </m:sup>
                            </m:sSup>
                            <m:d>
                              <m:dPr>
                                <m:ctrlPr>
                                  <a:rPr kumimoji="1" lang="en-US" altLang="zh-CN" sz="1200" i="1">
                                    <a:latin typeface="Cambria Math" panose="02040503050406030204" pitchFamily="18" charset="0"/>
                                  </a:rPr>
                                </m:ctrlPr>
                              </m:dPr>
                              <m:e>
                                <m:r>
                                  <a:rPr kumimoji="1" lang="en-US" altLang="zh-CN" sz="1200" b="0" i="1" smtClean="0">
                                    <a:latin typeface="Cambria Math" charset="0"/>
                                  </a:rPr>
                                  <m:t>𝑗</m:t>
                                </m:r>
                              </m:e>
                            </m:d>
                            <m:r>
                              <a:rPr kumimoji="1" lang="en-US" altLang="zh-CN" sz="1200" i="1">
                                <a:latin typeface="Cambria Math" charset="0"/>
                              </a:rPr>
                              <m:t>,</m:t>
                            </m:r>
                            <m:sSup>
                              <m:sSupPr>
                                <m:ctrlPr>
                                  <a:rPr kumimoji="1" lang="en-US" altLang="zh-CN" sz="1200" i="1">
                                    <a:latin typeface="Cambria Math" panose="02040503050406030204" pitchFamily="18" charset="0"/>
                                  </a:rPr>
                                </m:ctrlPr>
                              </m:sSupPr>
                              <m:e>
                                <m:r>
                                  <a:rPr kumimoji="1" lang="en-US" altLang="zh-CN" sz="1200" i="1">
                                    <a:latin typeface="Cambria Math" charset="0"/>
                                  </a:rPr>
                                  <m:t>𝑁𝐸𝐺</m:t>
                                </m:r>
                                <m:r>
                                  <a:rPr kumimoji="1" lang="en-US" altLang="zh-CN" sz="1200" i="1">
                                    <a:latin typeface="Cambria Math" charset="0"/>
                                  </a:rPr>
                                  <m:t>_</m:t>
                                </m:r>
                                <m:r>
                                  <a:rPr kumimoji="1" lang="en-US" altLang="zh-CN" sz="1200" i="1">
                                    <a:latin typeface="Cambria Math" charset="0"/>
                                  </a:rPr>
                                  <m:t>𝑃𝐸𝑅𝐶</m:t>
                                </m:r>
                              </m:e>
                              <m:sup>
                                <m:r>
                                  <a:rPr kumimoji="1" lang="en-US" altLang="zh-CN" sz="1200" i="1">
                                    <a:latin typeface="Cambria Math" charset="0"/>
                                  </a:rPr>
                                  <m:t>𝑖</m:t>
                                </m:r>
                                <m:r>
                                  <a:rPr kumimoji="1" lang="en-US" altLang="zh-CN" sz="1200" i="1">
                                    <a:latin typeface="Cambria Math" charset="0"/>
                                  </a:rPr>
                                  <m:t>−1</m:t>
                                </m:r>
                              </m:sup>
                            </m:sSup>
                            <m:r>
                              <a:rPr kumimoji="1" lang="en-US" altLang="zh-CN" sz="1200" i="1">
                                <a:latin typeface="Cambria Math" charset="0"/>
                              </a:rPr>
                              <m:t>(</m:t>
                            </m:r>
                            <m:r>
                              <a:rPr kumimoji="1" lang="en-US" altLang="zh-CN" sz="1200" b="0" i="1" smtClean="0">
                                <a:latin typeface="Cambria Math" charset="0"/>
                              </a:rPr>
                              <m:t>𝑗</m:t>
                            </m:r>
                            <m:r>
                              <a:rPr kumimoji="1" lang="en-US" altLang="zh-CN" sz="1200" i="1">
                                <a:latin typeface="Cambria Math" charset="0"/>
                              </a:rPr>
                              <m:t>)</m:t>
                            </m:r>
                          </m:e>
                          <m:e>
                            <m:r>
                              <a:rPr lang="zh-CN" altLang="en-US" sz="1200" i="1" smtClean="0">
                                <a:latin typeface="Cambria Math" charset="0"/>
                                <a:ea typeface="Cambria Math" charset="0"/>
                                <a:cs typeface="Cambria Math" charset="0"/>
                              </a:rPr>
                              <m:t>⋯</m:t>
                            </m:r>
                          </m:e>
                          <m:e>
                            <m:sSup>
                              <m:sSupPr>
                                <m:ctrlPr>
                                  <a:rPr kumimoji="1" lang="en-US" altLang="zh-CN" sz="1200" i="1">
                                    <a:latin typeface="Cambria Math" panose="02040503050406030204" pitchFamily="18" charset="0"/>
                                  </a:rPr>
                                </m:ctrlPr>
                              </m:sSupPr>
                              <m:e>
                                <m:r>
                                  <a:rPr kumimoji="1" lang="en-US" altLang="zh-CN" sz="1200" i="1">
                                    <a:latin typeface="Cambria Math" charset="0"/>
                                  </a:rPr>
                                  <m:t>𝑁𝑈𝑀</m:t>
                                </m:r>
                              </m:e>
                              <m:sup>
                                <m:r>
                                  <a:rPr kumimoji="1" lang="en-US" altLang="zh-CN" sz="1200" i="1">
                                    <a:latin typeface="Cambria Math" charset="0"/>
                                  </a:rPr>
                                  <m:t>𝑖</m:t>
                                </m:r>
                                <m:r>
                                  <a:rPr kumimoji="1" lang="en-US" altLang="zh-CN" sz="1200" i="1">
                                    <a:latin typeface="Cambria Math" charset="0"/>
                                  </a:rPr>
                                  <m:t>−1</m:t>
                                </m:r>
                              </m:sup>
                            </m:sSup>
                            <m:d>
                              <m:dPr>
                                <m:ctrlPr>
                                  <a:rPr kumimoji="1" lang="en-US" altLang="zh-CN" sz="1200" i="1">
                                    <a:latin typeface="Cambria Math" panose="02040503050406030204" pitchFamily="18" charset="0"/>
                                  </a:rPr>
                                </m:ctrlPr>
                              </m:dPr>
                              <m:e>
                                <m:r>
                                  <a:rPr kumimoji="1" lang="en-US" altLang="zh-CN" sz="1200" b="0" i="1" smtClean="0">
                                    <a:latin typeface="Cambria Math" charset="0"/>
                                  </a:rPr>
                                  <m:t>31</m:t>
                                </m:r>
                              </m:e>
                            </m:d>
                            <m:r>
                              <a:rPr kumimoji="1" lang="en-US" altLang="zh-CN" sz="1200" i="1">
                                <a:latin typeface="Cambria Math" charset="0"/>
                              </a:rPr>
                              <m:t>,</m:t>
                            </m:r>
                            <m:sSup>
                              <m:sSupPr>
                                <m:ctrlPr>
                                  <a:rPr kumimoji="1" lang="en-US" altLang="zh-CN" sz="1200" i="1">
                                    <a:latin typeface="Cambria Math" panose="02040503050406030204" pitchFamily="18" charset="0"/>
                                  </a:rPr>
                                </m:ctrlPr>
                              </m:sSupPr>
                              <m:e>
                                <m:bar>
                                  <m:barPr>
                                    <m:pos m:val="top"/>
                                    <m:ctrlPr>
                                      <a:rPr kumimoji="1" lang="en-US" altLang="zh-CN" sz="1200" i="1">
                                        <a:latin typeface="Cambria Math" panose="02040503050406030204" pitchFamily="18" charset="0"/>
                                      </a:rPr>
                                    </m:ctrlPr>
                                  </m:barPr>
                                  <m:e>
                                    <m:r>
                                      <a:rPr kumimoji="1" lang="en-US" altLang="zh-CN" sz="1200" i="1">
                                        <a:latin typeface="Cambria Math" charset="0"/>
                                      </a:rPr>
                                      <m:t>𝑅𝐸𝑆𝑃𝑂𝑁𝑆𝐸</m:t>
                                    </m:r>
                                  </m:e>
                                </m:bar>
                              </m:e>
                              <m:sup>
                                <m:r>
                                  <a:rPr kumimoji="1" lang="en-US" altLang="zh-CN" sz="1200" i="1">
                                    <a:latin typeface="Cambria Math" charset="0"/>
                                  </a:rPr>
                                  <m:t>𝑖</m:t>
                                </m:r>
                                <m:r>
                                  <a:rPr kumimoji="1" lang="en-US" altLang="zh-CN" sz="1200" i="1">
                                    <a:latin typeface="Cambria Math" charset="0"/>
                                  </a:rPr>
                                  <m:t>−1</m:t>
                                </m:r>
                              </m:sup>
                            </m:sSup>
                            <m:d>
                              <m:dPr>
                                <m:ctrlPr>
                                  <a:rPr kumimoji="1" lang="en-US" altLang="zh-CN" sz="1200" i="1">
                                    <a:latin typeface="Cambria Math" panose="02040503050406030204" pitchFamily="18" charset="0"/>
                                  </a:rPr>
                                </m:ctrlPr>
                              </m:dPr>
                              <m:e>
                                <m:r>
                                  <a:rPr kumimoji="1" lang="en-US" altLang="zh-CN" sz="1200" b="0" i="1" smtClean="0">
                                    <a:latin typeface="Cambria Math" charset="0"/>
                                  </a:rPr>
                                  <m:t>31</m:t>
                                </m:r>
                              </m:e>
                            </m:d>
                            <m:r>
                              <a:rPr kumimoji="1" lang="en-US" altLang="zh-CN" sz="1200" i="1">
                                <a:latin typeface="Cambria Math" charset="0"/>
                              </a:rPr>
                              <m:t>,</m:t>
                            </m:r>
                            <m:r>
                              <a:rPr kumimoji="1" lang="zh-CN" altLang="en-US" sz="1200" i="1">
                                <a:latin typeface="Cambria Math" charset="0"/>
                              </a:rPr>
                              <m:t> </m:t>
                            </m:r>
                            <m:sSup>
                              <m:sSupPr>
                                <m:ctrlPr>
                                  <a:rPr kumimoji="1" lang="en-US" altLang="zh-CN" sz="1200" i="1">
                                    <a:latin typeface="Cambria Math" panose="02040503050406030204" pitchFamily="18" charset="0"/>
                                  </a:rPr>
                                </m:ctrlPr>
                              </m:sSupPr>
                              <m:e>
                                <m:bar>
                                  <m:barPr>
                                    <m:pos m:val="top"/>
                                    <m:ctrlPr>
                                      <a:rPr kumimoji="1" lang="en-US" altLang="zh-CN" sz="1200" i="1">
                                        <a:latin typeface="Cambria Math" panose="02040503050406030204" pitchFamily="18" charset="0"/>
                                      </a:rPr>
                                    </m:ctrlPr>
                                  </m:barPr>
                                  <m:e>
                                    <m:r>
                                      <a:rPr kumimoji="1" lang="en-US" altLang="zh-CN" sz="1200" i="1">
                                        <a:latin typeface="Cambria Math" charset="0"/>
                                      </a:rPr>
                                      <m:t>𝑆𝐸𝑁𝑇𝐼𝑀𝐸𝑁𝑇</m:t>
                                    </m:r>
                                  </m:e>
                                </m:bar>
                              </m:e>
                              <m:sup>
                                <m:r>
                                  <a:rPr kumimoji="1" lang="en-US" altLang="zh-CN" sz="1200" i="1">
                                    <a:latin typeface="Cambria Math" charset="0"/>
                                  </a:rPr>
                                  <m:t>𝑖</m:t>
                                </m:r>
                                <m:r>
                                  <a:rPr kumimoji="1" lang="en-US" altLang="zh-CN" sz="1200" i="1">
                                    <a:latin typeface="Cambria Math" charset="0"/>
                                  </a:rPr>
                                  <m:t>−1</m:t>
                                </m:r>
                              </m:sup>
                            </m:sSup>
                            <m:d>
                              <m:dPr>
                                <m:ctrlPr>
                                  <a:rPr kumimoji="1" lang="en-US" altLang="zh-CN" sz="1200" i="1">
                                    <a:latin typeface="Cambria Math" panose="02040503050406030204" pitchFamily="18" charset="0"/>
                                  </a:rPr>
                                </m:ctrlPr>
                              </m:dPr>
                              <m:e>
                                <m:r>
                                  <a:rPr kumimoji="1" lang="en-US" altLang="zh-CN" sz="1200" b="0" i="1" smtClean="0">
                                    <a:latin typeface="Cambria Math" charset="0"/>
                                  </a:rPr>
                                  <m:t>31</m:t>
                                </m:r>
                              </m:e>
                            </m:d>
                            <m:r>
                              <a:rPr kumimoji="1" lang="en-US" altLang="zh-CN" sz="1200" i="1">
                                <a:latin typeface="Cambria Math" charset="0"/>
                              </a:rPr>
                              <m:t>,</m:t>
                            </m:r>
                            <m:sSup>
                              <m:sSupPr>
                                <m:ctrlPr>
                                  <a:rPr kumimoji="1" lang="en-US" altLang="zh-CN" sz="1200" i="1">
                                    <a:latin typeface="Cambria Math" panose="02040503050406030204" pitchFamily="18" charset="0"/>
                                  </a:rPr>
                                </m:ctrlPr>
                              </m:sSupPr>
                              <m:e>
                                <m:r>
                                  <a:rPr kumimoji="1" lang="en-US" altLang="zh-CN" sz="1200" i="1">
                                    <a:latin typeface="Cambria Math" charset="0"/>
                                  </a:rPr>
                                  <m:t>𝑃𝑂𝑆</m:t>
                                </m:r>
                                <m:r>
                                  <a:rPr kumimoji="1" lang="en-US" altLang="zh-CN" sz="1200" i="1">
                                    <a:latin typeface="Cambria Math" charset="0"/>
                                  </a:rPr>
                                  <m:t>_</m:t>
                                </m:r>
                                <m:r>
                                  <a:rPr kumimoji="1" lang="en-US" altLang="zh-CN" sz="1200" i="1">
                                    <a:latin typeface="Cambria Math" charset="0"/>
                                  </a:rPr>
                                  <m:t>𝑃𝐸𝑅𝐶</m:t>
                                </m:r>
                              </m:e>
                              <m:sup>
                                <m:r>
                                  <a:rPr kumimoji="1" lang="en-US" altLang="zh-CN" sz="1200" i="1">
                                    <a:latin typeface="Cambria Math" charset="0"/>
                                  </a:rPr>
                                  <m:t>𝑖</m:t>
                                </m:r>
                                <m:r>
                                  <a:rPr kumimoji="1" lang="en-US" altLang="zh-CN" sz="1200" i="1">
                                    <a:latin typeface="Cambria Math" charset="0"/>
                                  </a:rPr>
                                  <m:t>−1</m:t>
                                </m:r>
                              </m:sup>
                            </m:sSup>
                            <m:d>
                              <m:dPr>
                                <m:ctrlPr>
                                  <a:rPr kumimoji="1" lang="en-US" altLang="zh-CN" sz="1200" i="1">
                                    <a:latin typeface="Cambria Math" panose="02040503050406030204" pitchFamily="18" charset="0"/>
                                  </a:rPr>
                                </m:ctrlPr>
                              </m:dPr>
                              <m:e>
                                <m:r>
                                  <a:rPr kumimoji="1" lang="en-US" altLang="zh-CN" sz="1200" b="0" i="1" smtClean="0">
                                    <a:latin typeface="Cambria Math" charset="0"/>
                                  </a:rPr>
                                  <m:t>31</m:t>
                                </m:r>
                              </m:e>
                            </m:d>
                            <m:r>
                              <a:rPr kumimoji="1" lang="en-US" altLang="zh-CN" sz="1200" i="1">
                                <a:latin typeface="Cambria Math" charset="0"/>
                              </a:rPr>
                              <m:t>,</m:t>
                            </m:r>
                            <m:sSup>
                              <m:sSupPr>
                                <m:ctrlPr>
                                  <a:rPr kumimoji="1" lang="en-US" altLang="zh-CN" sz="1200" i="1">
                                    <a:latin typeface="Cambria Math" panose="02040503050406030204" pitchFamily="18" charset="0"/>
                                  </a:rPr>
                                </m:ctrlPr>
                              </m:sSupPr>
                              <m:e>
                                <m:r>
                                  <a:rPr kumimoji="1" lang="en-US" altLang="zh-CN" sz="1200" i="1">
                                    <a:latin typeface="Cambria Math" charset="0"/>
                                  </a:rPr>
                                  <m:t>𝑁𝐸𝐺</m:t>
                                </m:r>
                                <m:r>
                                  <a:rPr kumimoji="1" lang="en-US" altLang="zh-CN" sz="1200" i="1">
                                    <a:latin typeface="Cambria Math" charset="0"/>
                                  </a:rPr>
                                  <m:t>_</m:t>
                                </m:r>
                                <m:r>
                                  <a:rPr kumimoji="1" lang="en-US" altLang="zh-CN" sz="1200" i="1">
                                    <a:latin typeface="Cambria Math" charset="0"/>
                                  </a:rPr>
                                  <m:t>𝑃𝐸𝑅𝐶</m:t>
                                </m:r>
                              </m:e>
                              <m:sup>
                                <m:r>
                                  <a:rPr kumimoji="1" lang="en-US" altLang="zh-CN" sz="1200" i="1">
                                    <a:latin typeface="Cambria Math" charset="0"/>
                                  </a:rPr>
                                  <m:t>𝑖</m:t>
                                </m:r>
                                <m:r>
                                  <a:rPr kumimoji="1" lang="en-US" altLang="zh-CN" sz="1200" i="1">
                                    <a:latin typeface="Cambria Math" charset="0"/>
                                  </a:rPr>
                                  <m:t>−1</m:t>
                                </m:r>
                              </m:sup>
                            </m:sSup>
                            <m:r>
                              <a:rPr kumimoji="1" lang="en-US" altLang="zh-CN" sz="1200" i="1">
                                <a:latin typeface="Cambria Math" charset="0"/>
                              </a:rPr>
                              <m:t>(</m:t>
                            </m:r>
                            <m:r>
                              <a:rPr kumimoji="1" lang="en-US" altLang="zh-CN" sz="1200" b="0" i="1" smtClean="0">
                                <a:latin typeface="Cambria Math" charset="0"/>
                              </a:rPr>
                              <m:t>31</m:t>
                            </m:r>
                            <m:r>
                              <a:rPr kumimoji="1" lang="en-US" altLang="zh-CN" sz="1200" i="1">
                                <a:latin typeface="Cambria Math" charset="0"/>
                              </a:rPr>
                              <m:t>)</m:t>
                            </m:r>
                          </m:e>
                        </m:eqArr>
                      </m:e>
                    </m:d>
                  </m:oMath>
                </a14:m>
                <a:r>
                  <a:rPr kumimoji="1" lang="zh-CN" altLang="en-US" dirty="0"/>
                  <a:t> </a:t>
                </a:r>
                <a:r>
                  <a:rPr kumimoji="1" lang="en-US" altLang="zh-CN" dirty="0">
                    <a:latin typeface="Calibri" panose="020F0502020204030204" pitchFamily="34" charset="0"/>
                    <a:cs typeface="Calibri" panose="020F0502020204030204" pitchFamily="34" charset="0"/>
                  </a:rPr>
                  <a:t>Input</a:t>
                </a:r>
              </a:p>
              <a:p>
                <a:pPr>
                  <a:lnSpc>
                    <a:spcPct val="100000"/>
                  </a:lnSpc>
                  <a:spcAft>
                    <a:spcPts val="0"/>
                  </a:spcAft>
                </a:pPr>
                <a14:m>
                  <m:oMath xmlns:m="http://schemas.openxmlformats.org/officeDocument/2006/math">
                    <m:r>
                      <a:rPr kumimoji="1" lang="en-US" altLang="zh-CN" sz="1100" b="0" i="1" smtClean="0">
                        <a:latin typeface="Cambria Math" charset="0"/>
                      </a:rPr>
                      <m:t>𝑂</m:t>
                    </m:r>
                    <m:r>
                      <a:rPr kumimoji="1" lang="en-US" altLang="zh-CN" sz="1100" b="0" i="1" smtClean="0">
                        <a:latin typeface="Cambria Math" charset="0"/>
                      </a:rPr>
                      <m:t>=</m:t>
                    </m:r>
                    <m:d>
                      <m:dPr>
                        <m:ctrlPr>
                          <a:rPr kumimoji="1" lang="en-US" altLang="zh-CN" sz="1100" b="0" i="1" smtClean="0">
                            <a:latin typeface="Cambria Math" panose="02040503050406030204" pitchFamily="18" charset="0"/>
                          </a:rPr>
                        </m:ctrlPr>
                      </m:dPr>
                      <m:e>
                        <m:eqArr>
                          <m:eqArrPr>
                            <m:ctrlPr>
                              <a:rPr kumimoji="1" lang="en-US" altLang="zh-CN" sz="1100" b="0" i="1" smtClean="0">
                                <a:latin typeface="Cambria Math" panose="02040503050406030204" pitchFamily="18" charset="0"/>
                              </a:rPr>
                            </m:ctrlPr>
                          </m:eqArrPr>
                          <m:e>
                            <m:sSup>
                              <m:sSupPr>
                                <m:ctrlPr>
                                  <a:rPr kumimoji="1" lang="en-US" altLang="zh-CN" sz="1100" b="0" i="1" smtClean="0">
                                    <a:latin typeface="Cambria Math" panose="02040503050406030204" pitchFamily="18" charset="0"/>
                                  </a:rPr>
                                </m:ctrlPr>
                              </m:sSupPr>
                              <m:e>
                                <m:r>
                                  <a:rPr kumimoji="1" lang="en-US" altLang="zh-CN" sz="1100" b="0" i="1" smtClean="0">
                                    <a:latin typeface="Cambria Math" charset="0"/>
                                  </a:rPr>
                                  <m:t>𝐿</m:t>
                                </m:r>
                              </m:e>
                              <m:sup>
                                <m:r>
                                  <a:rPr kumimoji="1" lang="en-US" altLang="zh-CN" sz="1100" b="0" i="1" smtClean="0">
                                    <a:latin typeface="Cambria Math" charset="0"/>
                                  </a:rPr>
                                  <m:t>𝑖</m:t>
                                </m:r>
                              </m:sup>
                            </m:sSup>
                            <m:r>
                              <a:rPr kumimoji="1" lang="en-US" altLang="zh-CN" sz="1100" b="0" i="1" smtClean="0">
                                <a:latin typeface="Cambria Math" charset="0"/>
                              </a:rPr>
                              <m:t>(1)</m:t>
                            </m:r>
                          </m:e>
                          <m:e>
                            <m:sSup>
                              <m:sSupPr>
                                <m:ctrlPr>
                                  <a:rPr kumimoji="1" lang="en-US" altLang="zh-CN" sz="1100" i="1">
                                    <a:latin typeface="Cambria Math" panose="02040503050406030204" pitchFamily="18" charset="0"/>
                                  </a:rPr>
                                </m:ctrlPr>
                              </m:sSupPr>
                              <m:e>
                                <m:r>
                                  <a:rPr kumimoji="1" lang="en-US" altLang="zh-CN" sz="1100" i="1">
                                    <a:latin typeface="Cambria Math" charset="0"/>
                                  </a:rPr>
                                  <m:t>𝐿</m:t>
                                </m:r>
                              </m:e>
                              <m:sup>
                                <m:r>
                                  <a:rPr kumimoji="1" lang="en-US" altLang="zh-CN" sz="1100" i="1">
                                    <a:latin typeface="Cambria Math" charset="0"/>
                                  </a:rPr>
                                  <m:t>𝑖</m:t>
                                </m:r>
                              </m:sup>
                            </m:sSup>
                            <m:r>
                              <a:rPr kumimoji="1" lang="en-US" altLang="zh-CN" sz="1100" i="1">
                                <a:latin typeface="Cambria Math" charset="0"/>
                              </a:rPr>
                              <m:t>(</m:t>
                            </m:r>
                            <m:r>
                              <a:rPr kumimoji="1" lang="en-US" altLang="zh-CN" sz="1100" b="0" i="1" smtClean="0">
                                <a:latin typeface="Cambria Math" charset="0"/>
                              </a:rPr>
                              <m:t>2</m:t>
                            </m:r>
                            <m:r>
                              <a:rPr kumimoji="1" lang="en-US" altLang="zh-CN" sz="1100" i="1">
                                <a:latin typeface="Cambria Math" charset="0"/>
                              </a:rPr>
                              <m:t>)</m:t>
                            </m:r>
                          </m:e>
                          <m:e>
                            <m:r>
                              <a:rPr lang="zh-CN" altLang="en-US" sz="1100" i="1" smtClean="0">
                                <a:latin typeface="Cambria Math" charset="0"/>
                                <a:ea typeface="Cambria Math" charset="0"/>
                                <a:cs typeface="Cambria Math" charset="0"/>
                              </a:rPr>
                              <m:t>⋯</m:t>
                            </m:r>
                          </m:e>
                          <m:e>
                            <m:sSup>
                              <m:sSupPr>
                                <m:ctrlPr>
                                  <a:rPr kumimoji="1" lang="en-US" altLang="zh-CN" sz="1100" i="1">
                                    <a:latin typeface="Cambria Math" panose="02040503050406030204" pitchFamily="18" charset="0"/>
                                  </a:rPr>
                                </m:ctrlPr>
                              </m:sSupPr>
                              <m:e>
                                <m:r>
                                  <a:rPr kumimoji="1" lang="en-US" altLang="zh-CN" sz="1100" i="1">
                                    <a:latin typeface="Cambria Math" charset="0"/>
                                  </a:rPr>
                                  <m:t>𝐿</m:t>
                                </m:r>
                              </m:e>
                              <m:sup>
                                <m:r>
                                  <a:rPr kumimoji="1" lang="en-US" altLang="zh-CN" sz="1100" i="1">
                                    <a:latin typeface="Cambria Math" charset="0"/>
                                  </a:rPr>
                                  <m:t>𝑖</m:t>
                                </m:r>
                              </m:sup>
                            </m:sSup>
                            <m:r>
                              <a:rPr kumimoji="1" lang="en-US" altLang="zh-CN" sz="1100" i="1">
                                <a:latin typeface="Cambria Math" charset="0"/>
                              </a:rPr>
                              <m:t>(</m:t>
                            </m:r>
                            <m:r>
                              <a:rPr kumimoji="1" lang="en-US" altLang="zh-CN" sz="1100" b="0" i="1" smtClean="0">
                                <a:latin typeface="Cambria Math" charset="0"/>
                              </a:rPr>
                              <m:t>𝑗</m:t>
                            </m:r>
                            <m:r>
                              <a:rPr kumimoji="1" lang="en-US" altLang="zh-CN" sz="1100" i="1">
                                <a:latin typeface="Cambria Math" charset="0"/>
                              </a:rPr>
                              <m:t>)</m:t>
                            </m:r>
                          </m:e>
                          <m:e>
                            <m:r>
                              <a:rPr lang="zh-CN" altLang="en-US" sz="1100" i="1" smtClean="0">
                                <a:latin typeface="Cambria Math" charset="0"/>
                                <a:ea typeface="Cambria Math" charset="0"/>
                                <a:cs typeface="Cambria Math" charset="0"/>
                              </a:rPr>
                              <m:t>⋯</m:t>
                            </m:r>
                          </m:e>
                          <m:e>
                            <m:sSup>
                              <m:sSupPr>
                                <m:ctrlPr>
                                  <a:rPr kumimoji="1" lang="en-US" altLang="zh-CN" sz="1100" i="1">
                                    <a:latin typeface="Cambria Math" panose="02040503050406030204" pitchFamily="18" charset="0"/>
                                  </a:rPr>
                                </m:ctrlPr>
                              </m:sSupPr>
                              <m:e>
                                <m:r>
                                  <a:rPr kumimoji="1" lang="en-US" altLang="zh-CN" sz="1100" i="1">
                                    <a:latin typeface="Cambria Math" charset="0"/>
                                  </a:rPr>
                                  <m:t>𝐿</m:t>
                                </m:r>
                              </m:e>
                              <m:sup>
                                <m:r>
                                  <a:rPr kumimoji="1" lang="en-US" altLang="zh-CN" sz="1100" i="1">
                                    <a:latin typeface="Cambria Math" charset="0"/>
                                  </a:rPr>
                                  <m:t>𝑖</m:t>
                                </m:r>
                              </m:sup>
                            </m:sSup>
                            <m:r>
                              <a:rPr kumimoji="1" lang="en-US" altLang="zh-CN" sz="1100" i="1">
                                <a:latin typeface="Cambria Math" charset="0"/>
                              </a:rPr>
                              <m:t>(</m:t>
                            </m:r>
                            <m:r>
                              <a:rPr kumimoji="1" lang="en-US" altLang="zh-CN" sz="1100" b="0" i="1" smtClean="0">
                                <a:latin typeface="Cambria Math" charset="0"/>
                              </a:rPr>
                              <m:t>31</m:t>
                            </m:r>
                            <m:r>
                              <a:rPr kumimoji="1" lang="en-US" altLang="zh-CN" sz="1100" i="1">
                                <a:latin typeface="Cambria Math" charset="0"/>
                              </a:rPr>
                              <m:t>)</m:t>
                            </m:r>
                          </m:e>
                        </m:eqArr>
                      </m:e>
                    </m:d>
                  </m:oMath>
                </a14:m>
                <a:r>
                  <a:rPr kumimoji="1" lang="zh-CN" altLang="en-US" dirty="0"/>
                  <a:t> </a:t>
                </a:r>
                <a:r>
                  <a:rPr kumimoji="1" lang="en-US" altLang="zh-CN" dirty="0">
                    <a:latin typeface="Calibri" panose="020F0502020204030204" pitchFamily="34" charset="0"/>
                    <a:cs typeface="Calibri" panose="020F0502020204030204" pitchFamily="34" charset="0"/>
                  </a:rPr>
                  <a:t>Output</a:t>
                </a:r>
              </a:p>
              <a:p>
                <a:pPr>
                  <a:lnSpc>
                    <a:spcPct val="114000"/>
                  </a:lnSpc>
                  <a:spcAft>
                    <a:spcPts val="0"/>
                  </a:spcAft>
                </a:pPr>
                <a:endParaRPr kumimoji="1" lang="en-US" altLang="zh-CN" dirty="0"/>
              </a:p>
            </p:txBody>
          </p:sp>
        </mc:Choice>
        <mc:Fallback xmlns="">
          <p:sp>
            <p:nvSpPr>
              <p:cNvPr id="3" name="文本占位符 2"/>
              <p:cNvSpPr>
                <a:spLocks noGrp="1" noRot="1" noChangeAspect="1" noMove="1" noResize="1" noEditPoints="1" noAdjustHandles="1" noChangeArrowheads="1" noChangeShapeType="1" noTextEdit="1"/>
              </p:cNvSpPr>
              <p:nvPr>
                <p:ph type="body" idx="1"/>
              </p:nvPr>
            </p:nvSpPr>
            <p:spPr>
              <a:xfrm>
                <a:off x="316269" y="1076015"/>
                <a:ext cx="8635225" cy="4224846"/>
              </a:xfrm>
              <a:blipFill>
                <a:blip r:embed="rId2"/>
                <a:stretch>
                  <a:fillRect l="-42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6314472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4BB1FB73-E4DF-4CDC-B88B-E9E1E1245CA7}"/>
                  </a:ext>
                </a:extLst>
              </p:cNvPr>
              <p:cNvSpPr txBox="1"/>
              <p:nvPr/>
            </p:nvSpPr>
            <p:spPr>
              <a:xfrm>
                <a:off x="725141" y="2516989"/>
                <a:ext cx="7398133" cy="1259832"/>
              </a:xfrm>
              <a:prstGeom prst="rect">
                <a:avLst/>
              </a:prstGeom>
              <a:noFill/>
            </p:spPr>
            <p:txBody>
              <a:bodyPr wrap="square" rtlCol="0">
                <a:spAutoFit/>
              </a:bodyPr>
              <a:lstStyle/>
              <a:p>
                <a:pPr>
                  <a:lnSpc>
                    <a:spcPct val="150000"/>
                  </a:lnSpc>
                </a:pPr>
                <a14:m>
                  <m:oMath xmlns:m="http://schemas.openxmlformats.org/officeDocument/2006/math">
                    <m:sSup>
                      <m:sSupPr>
                        <m:ctrlPr>
                          <a:rPr kumimoji="1" lang="en-US" altLang="zh-CN" sz="1600" i="1" dirty="0" smtClean="0">
                            <a:solidFill>
                              <a:schemeClr val="accent3"/>
                            </a:solidFill>
                            <a:latin typeface="Cambria Math" panose="02040503050406030204" pitchFamily="18" charset="0"/>
                            <a:ea typeface="Times New Roman" charset="0"/>
                            <a:cs typeface="Times New Roman" charset="0"/>
                            <a:sym typeface="Average"/>
                          </a:rPr>
                        </m:ctrlPr>
                      </m:sSupPr>
                      <m:e>
                        <m:r>
                          <a:rPr kumimoji="1" lang="en-US" altLang="zh-CN" sz="1600" b="0" i="1" dirty="0" smtClean="0">
                            <a:solidFill>
                              <a:schemeClr val="accent3"/>
                            </a:solidFill>
                            <a:latin typeface="Cambria Math" charset="0"/>
                            <a:ea typeface="Times New Roman" charset="0"/>
                            <a:cs typeface="Times New Roman" charset="0"/>
                            <a:sym typeface="Average"/>
                          </a:rPr>
                          <m:t>𝐿</m:t>
                        </m:r>
                      </m:e>
                      <m:sup>
                        <m:r>
                          <a:rPr kumimoji="1" lang="en-US" altLang="zh-CN" sz="1600" b="0" i="1" dirty="0" smtClean="0">
                            <a:solidFill>
                              <a:schemeClr val="accent3"/>
                            </a:solidFill>
                            <a:latin typeface="Cambria Math" charset="0"/>
                            <a:ea typeface="Times New Roman" charset="0"/>
                            <a:cs typeface="Times New Roman" charset="0"/>
                            <a:sym typeface="Average"/>
                          </a:rPr>
                          <m:t>𝑖</m:t>
                        </m:r>
                      </m:sup>
                    </m:sSup>
                    <m:r>
                      <a:rPr kumimoji="1" lang="en-US" altLang="zh-CN" sz="1600" i="1" dirty="0" smtClean="0">
                        <a:solidFill>
                          <a:schemeClr val="accent3"/>
                        </a:solidFill>
                        <a:latin typeface="Cambria Math" charset="0"/>
                        <a:ea typeface="Times New Roman" charset="0"/>
                        <a:cs typeface="Times New Roman" charset="0"/>
                        <a:sym typeface="Average"/>
                      </a:rPr>
                      <m:t>(</m:t>
                    </m:r>
                    <m:r>
                      <a:rPr kumimoji="1" lang="en-US" altLang="zh-CN" sz="1600" i="1" dirty="0" smtClean="0">
                        <a:solidFill>
                          <a:schemeClr val="accent3"/>
                        </a:solidFill>
                        <a:latin typeface="Cambria Math" charset="0"/>
                        <a:ea typeface="Times New Roman" charset="0"/>
                        <a:cs typeface="Times New Roman" charset="0"/>
                        <a:sym typeface="Average"/>
                      </a:rPr>
                      <m:t>𝑗</m:t>
                    </m:r>
                    <m:r>
                      <a:rPr kumimoji="1" lang="en-US" altLang="zh-CN" sz="1600" i="1" dirty="0">
                        <a:solidFill>
                          <a:schemeClr val="accent3"/>
                        </a:solidFill>
                        <a:latin typeface="Cambria Math" charset="0"/>
                        <a:ea typeface="Times New Roman" charset="0"/>
                        <a:cs typeface="Times New Roman" charset="0"/>
                        <a:sym typeface="Average"/>
                      </a:rPr>
                      <m:t>) </m:t>
                    </m:r>
                  </m:oMath>
                </a14:m>
                <a:r>
                  <a:rPr kumimoji="1" lang="en-US" altLang="zh-CN" sz="1600" i="1" dirty="0">
                    <a:solidFill>
                      <a:schemeClr val="accent3"/>
                    </a:solidFill>
                    <a:latin typeface="Times New Roman" charset="0"/>
                    <a:ea typeface="Times New Roman" charset="0"/>
                    <a:cs typeface="Times New Roman" charset="0"/>
                    <a:sym typeface="Average"/>
                  </a:rPr>
                  <a:t>in O denotes the clustering result for </a:t>
                </a:r>
                <a14:m>
                  <m:oMath xmlns:m="http://schemas.openxmlformats.org/officeDocument/2006/math">
                    <m:sSub>
                      <m:sSubPr>
                        <m:ctrlPr>
                          <a:rPr kumimoji="1" lang="en-US" altLang="zh-CN" sz="1600" i="1" smtClean="0">
                            <a:solidFill>
                              <a:schemeClr val="accent3"/>
                            </a:solidFill>
                            <a:latin typeface="Cambria Math" panose="02040503050406030204" pitchFamily="18" charset="0"/>
                            <a:ea typeface="Times New Roman" charset="0"/>
                            <a:cs typeface="Times New Roman" charset="0"/>
                            <a:sym typeface="Average"/>
                          </a:rPr>
                        </m:ctrlPr>
                      </m:sSubPr>
                      <m:e>
                        <m:r>
                          <a:rPr kumimoji="1" lang="en-US" altLang="zh-CN" sz="1600" b="0" i="1" smtClean="0">
                            <a:solidFill>
                              <a:schemeClr val="accent3"/>
                            </a:solidFill>
                            <a:latin typeface="Cambria Math" charset="0"/>
                            <a:ea typeface="Times New Roman" charset="0"/>
                            <a:cs typeface="Times New Roman" charset="0"/>
                            <a:sym typeface="Average"/>
                          </a:rPr>
                          <m:t>𝐹</m:t>
                        </m:r>
                      </m:e>
                      <m:sub>
                        <m:r>
                          <a:rPr kumimoji="1" lang="en-US" altLang="zh-CN" sz="1600" b="0" i="1" smtClean="0">
                            <a:solidFill>
                              <a:schemeClr val="accent3"/>
                            </a:solidFill>
                            <a:latin typeface="Cambria Math" charset="0"/>
                            <a:ea typeface="Times New Roman" charset="0"/>
                            <a:cs typeface="Times New Roman" charset="0"/>
                            <a:sym typeface="Average"/>
                          </a:rPr>
                          <m:t>𝑗</m:t>
                        </m:r>
                      </m:sub>
                    </m:sSub>
                  </m:oMath>
                </a14:m>
                <a:r>
                  <a:rPr kumimoji="1" lang="zh-CN" altLang="en-US" sz="1600" i="1" dirty="0">
                    <a:solidFill>
                      <a:schemeClr val="accent3"/>
                    </a:solidFill>
                    <a:latin typeface="Times New Roman" charset="0"/>
                    <a:ea typeface="Times New Roman" charset="0"/>
                    <a:cs typeface="Times New Roman" charset="0"/>
                    <a:sym typeface="Average"/>
                  </a:rPr>
                  <a:t> </a:t>
                </a:r>
                <a:r>
                  <a:rPr kumimoji="1" lang="en-US" altLang="zh-CN" sz="1600" i="1" dirty="0">
                    <a:solidFill>
                      <a:schemeClr val="accent3"/>
                    </a:solidFill>
                    <a:latin typeface="Times New Roman" charset="0"/>
                    <a:ea typeface="Times New Roman" charset="0"/>
                    <a:cs typeface="Times New Roman" charset="0"/>
                    <a:sym typeface="Average"/>
                  </a:rPr>
                  <a:t>in </a:t>
                </a:r>
                <a14:m>
                  <m:oMath xmlns:m="http://schemas.openxmlformats.org/officeDocument/2006/math">
                    <m:sSub>
                      <m:sSubPr>
                        <m:ctrlPr>
                          <a:rPr kumimoji="1" lang="en-US" altLang="zh-CN" sz="1600" i="1">
                            <a:solidFill>
                              <a:schemeClr val="accent3"/>
                            </a:solidFill>
                            <a:latin typeface="Cambria Math" panose="02040503050406030204" pitchFamily="18" charset="0"/>
                            <a:ea typeface="Times New Roman" charset="0"/>
                            <a:cs typeface="Times New Roman" charset="0"/>
                          </a:rPr>
                        </m:ctrlPr>
                      </m:sSubPr>
                      <m:e>
                        <m:r>
                          <a:rPr kumimoji="1" lang="en-US" altLang="zh-CN" sz="1600" i="1">
                            <a:solidFill>
                              <a:schemeClr val="accent3"/>
                            </a:solidFill>
                            <a:latin typeface="Cambria Math" charset="0"/>
                            <a:ea typeface="Times New Roman" charset="0"/>
                            <a:cs typeface="Times New Roman" charset="0"/>
                          </a:rPr>
                          <m:t>𝑊</m:t>
                        </m:r>
                      </m:e>
                      <m:sub>
                        <m:r>
                          <a:rPr kumimoji="1" lang="en-US" altLang="zh-CN" sz="1600" i="1">
                            <a:solidFill>
                              <a:schemeClr val="accent3"/>
                            </a:solidFill>
                            <a:latin typeface="Cambria Math" charset="0"/>
                            <a:ea typeface="Times New Roman" charset="0"/>
                            <a:cs typeface="Times New Roman" charset="0"/>
                          </a:rPr>
                          <m:t>𝑖</m:t>
                        </m:r>
                      </m:sub>
                    </m:sSub>
                  </m:oMath>
                </a14:m>
                <a:r>
                  <a:rPr kumimoji="1" lang="en-US" altLang="zh-CN" sz="1600" i="1" dirty="0" smtClean="0">
                    <a:solidFill>
                      <a:schemeClr val="accent3"/>
                    </a:solidFill>
                    <a:latin typeface="Times New Roman" charset="0"/>
                    <a:ea typeface="Times New Roman" charset="0"/>
                    <a:cs typeface="Times New Roman" charset="0"/>
                    <a:sym typeface="Average"/>
                  </a:rPr>
                  <a:t> </a:t>
                </a:r>
                <a:r>
                  <a:rPr kumimoji="1" lang="en-US" altLang="zh-CN" sz="1600" i="1" dirty="0">
                    <a:solidFill>
                      <a:schemeClr val="accent3"/>
                    </a:solidFill>
                    <a:latin typeface="Times New Roman" charset="0"/>
                    <a:ea typeface="Times New Roman" charset="0"/>
                    <a:cs typeface="Times New Roman" charset="0"/>
                    <a:sym typeface="Average"/>
                  </a:rPr>
                  <a:t>by K-means. If </a:t>
                </a:r>
                <a14:m>
                  <m:oMath xmlns:m="http://schemas.openxmlformats.org/officeDocument/2006/math">
                    <m:sSup>
                      <m:sSupPr>
                        <m:ctrlPr>
                          <a:rPr kumimoji="1" lang="en-US" altLang="zh-CN" sz="1600" i="1" dirty="0">
                            <a:solidFill>
                              <a:schemeClr val="accent3"/>
                            </a:solidFill>
                            <a:latin typeface="Cambria Math" panose="02040503050406030204" pitchFamily="18" charset="0"/>
                            <a:ea typeface="Times New Roman" charset="0"/>
                            <a:cs typeface="Times New Roman" charset="0"/>
                            <a:sym typeface="Average"/>
                          </a:rPr>
                        </m:ctrlPr>
                      </m:sSupPr>
                      <m:e>
                        <m:r>
                          <a:rPr kumimoji="1" lang="en-US" altLang="zh-CN" sz="1600" i="1" dirty="0">
                            <a:solidFill>
                              <a:schemeClr val="accent3"/>
                            </a:solidFill>
                            <a:latin typeface="Cambria Math" charset="0"/>
                            <a:ea typeface="Times New Roman" charset="0"/>
                            <a:cs typeface="Times New Roman" charset="0"/>
                            <a:sym typeface="Average"/>
                          </a:rPr>
                          <m:t>𝐿</m:t>
                        </m:r>
                      </m:e>
                      <m:sup>
                        <m:r>
                          <a:rPr kumimoji="1" lang="en-US" altLang="zh-CN" sz="1600" i="1" dirty="0">
                            <a:solidFill>
                              <a:schemeClr val="accent3"/>
                            </a:solidFill>
                            <a:latin typeface="Cambria Math" charset="0"/>
                            <a:ea typeface="Times New Roman" charset="0"/>
                            <a:cs typeface="Times New Roman" charset="0"/>
                            <a:sym typeface="Average"/>
                          </a:rPr>
                          <m:t>𝑖</m:t>
                        </m:r>
                      </m:sup>
                    </m:sSup>
                    <m:r>
                      <a:rPr kumimoji="1" lang="en-US" altLang="zh-CN" sz="1600" i="1" dirty="0">
                        <a:solidFill>
                          <a:schemeClr val="accent3"/>
                        </a:solidFill>
                        <a:latin typeface="Cambria Math" charset="0"/>
                        <a:ea typeface="Times New Roman" charset="0"/>
                        <a:cs typeface="Times New Roman" charset="0"/>
                        <a:sym typeface="Average"/>
                      </a:rPr>
                      <m:t>(</m:t>
                    </m:r>
                    <m:r>
                      <a:rPr kumimoji="1" lang="en-US" altLang="zh-CN" sz="1600" i="1" dirty="0">
                        <a:solidFill>
                          <a:schemeClr val="accent3"/>
                        </a:solidFill>
                        <a:latin typeface="Cambria Math" charset="0"/>
                        <a:ea typeface="Times New Roman" charset="0"/>
                        <a:cs typeface="Times New Roman" charset="0"/>
                        <a:sym typeface="Average"/>
                      </a:rPr>
                      <m:t>𝑗</m:t>
                    </m:r>
                    <m:r>
                      <a:rPr kumimoji="1" lang="en-US" altLang="zh-CN" sz="1600" i="1" dirty="0">
                        <a:solidFill>
                          <a:schemeClr val="accent3"/>
                        </a:solidFill>
                        <a:latin typeface="Cambria Math" charset="0"/>
                        <a:ea typeface="Times New Roman" charset="0"/>
                        <a:cs typeface="Times New Roman" charset="0"/>
                        <a:sym typeface="Average"/>
                      </a:rPr>
                      <m:t>)</m:t>
                    </m:r>
                  </m:oMath>
                </a14:m>
                <a:r>
                  <a:rPr kumimoji="1" lang="en-US" altLang="zh-CN" sz="1600" i="1" dirty="0">
                    <a:solidFill>
                      <a:schemeClr val="accent3"/>
                    </a:solidFill>
                    <a:latin typeface="Times New Roman" charset="0"/>
                    <a:ea typeface="Times New Roman" charset="0"/>
                    <a:cs typeface="Times New Roman" charset="0"/>
                    <a:sym typeface="Average"/>
                  </a:rPr>
                  <a:t> = 1, K-means labels </a:t>
                </a:r>
                <a14:m>
                  <m:oMath xmlns:m="http://schemas.openxmlformats.org/officeDocument/2006/math">
                    <m:sSub>
                      <m:sSubPr>
                        <m:ctrlPr>
                          <a:rPr kumimoji="1" lang="en-US" altLang="zh-CN" sz="1600" i="1">
                            <a:solidFill>
                              <a:schemeClr val="accent3"/>
                            </a:solidFill>
                            <a:latin typeface="Cambria Math" panose="02040503050406030204" pitchFamily="18" charset="0"/>
                            <a:ea typeface="Times New Roman" charset="0"/>
                            <a:cs typeface="Times New Roman" charset="0"/>
                            <a:sym typeface="Average"/>
                          </a:rPr>
                        </m:ctrlPr>
                      </m:sSubPr>
                      <m:e>
                        <m:r>
                          <a:rPr kumimoji="1" lang="en-US" altLang="zh-CN" sz="1600" i="1">
                            <a:solidFill>
                              <a:schemeClr val="accent3"/>
                            </a:solidFill>
                            <a:latin typeface="Cambria Math" charset="0"/>
                            <a:ea typeface="Times New Roman" charset="0"/>
                            <a:cs typeface="Times New Roman" charset="0"/>
                            <a:sym typeface="Average"/>
                          </a:rPr>
                          <m:t>𝐹</m:t>
                        </m:r>
                      </m:e>
                      <m:sub>
                        <m:r>
                          <a:rPr kumimoji="1" lang="en-US" altLang="zh-CN" sz="1600" i="1">
                            <a:solidFill>
                              <a:schemeClr val="accent3"/>
                            </a:solidFill>
                            <a:latin typeface="Cambria Math" charset="0"/>
                            <a:ea typeface="Times New Roman" charset="0"/>
                            <a:cs typeface="Times New Roman" charset="0"/>
                            <a:sym typeface="Average"/>
                          </a:rPr>
                          <m:t>𝑗</m:t>
                        </m:r>
                      </m:sub>
                    </m:sSub>
                  </m:oMath>
                </a14:m>
                <a:r>
                  <a:rPr kumimoji="1" lang="en-US" altLang="zh-CN" sz="1600" i="1" dirty="0">
                    <a:solidFill>
                      <a:schemeClr val="accent3"/>
                    </a:solidFill>
                    <a:latin typeface="Times New Roman" charset="0"/>
                    <a:ea typeface="Times New Roman" charset="0"/>
                    <a:cs typeface="Times New Roman" charset="0"/>
                    <a:sym typeface="Average"/>
                  </a:rPr>
                  <a:t> is a hotspot, while if </a:t>
                </a:r>
                <a14:m>
                  <m:oMath xmlns:m="http://schemas.openxmlformats.org/officeDocument/2006/math">
                    <m:sSup>
                      <m:sSupPr>
                        <m:ctrlPr>
                          <a:rPr kumimoji="1" lang="en-US" altLang="zh-CN" sz="1600" i="1" dirty="0">
                            <a:solidFill>
                              <a:schemeClr val="accent3"/>
                            </a:solidFill>
                            <a:latin typeface="Cambria Math" panose="02040503050406030204" pitchFamily="18" charset="0"/>
                            <a:ea typeface="Times New Roman" charset="0"/>
                            <a:cs typeface="Times New Roman" charset="0"/>
                            <a:sym typeface="Average"/>
                          </a:rPr>
                        </m:ctrlPr>
                      </m:sSupPr>
                      <m:e>
                        <m:r>
                          <a:rPr kumimoji="1" lang="en-US" altLang="zh-CN" sz="1600" i="1" dirty="0">
                            <a:solidFill>
                              <a:schemeClr val="accent3"/>
                            </a:solidFill>
                            <a:latin typeface="Cambria Math" charset="0"/>
                            <a:ea typeface="Times New Roman" charset="0"/>
                            <a:cs typeface="Times New Roman" charset="0"/>
                            <a:sym typeface="Average"/>
                          </a:rPr>
                          <m:t>𝐿</m:t>
                        </m:r>
                      </m:e>
                      <m:sup>
                        <m:r>
                          <a:rPr kumimoji="1" lang="en-US" altLang="zh-CN" sz="1600" i="1" dirty="0">
                            <a:solidFill>
                              <a:schemeClr val="accent3"/>
                            </a:solidFill>
                            <a:latin typeface="Cambria Math" charset="0"/>
                            <a:ea typeface="Times New Roman" charset="0"/>
                            <a:cs typeface="Times New Roman" charset="0"/>
                            <a:sym typeface="Average"/>
                          </a:rPr>
                          <m:t>𝑖</m:t>
                        </m:r>
                      </m:sup>
                    </m:sSup>
                    <m:r>
                      <a:rPr kumimoji="1" lang="en-US" altLang="zh-CN" sz="1600" i="1" dirty="0">
                        <a:solidFill>
                          <a:schemeClr val="accent3"/>
                        </a:solidFill>
                        <a:latin typeface="Cambria Math" charset="0"/>
                        <a:ea typeface="Times New Roman" charset="0"/>
                        <a:cs typeface="Times New Roman" charset="0"/>
                        <a:sym typeface="Average"/>
                      </a:rPr>
                      <m:t>(</m:t>
                    </m:r>
                    <m:r>
                      <a:rPr kumimoji="1" lang="en-US" altLang="zh-CN" sz="1600" i="1" dirty="0">
                        <a:solidFill>
                          <a:schemeClr val="accent3"/>
                        </a:solidFill>
                        <a:latin typeface="Cambria Math" charset="0"/>
                        <a:ea typeface="Times New Roman" charset="0"/>
                        <a:cs typeface="Times New Roman" charset="0"/>
                        <a:sym typeface="Average"/>
                      </a:rPr>
                      <m:t>𝑗</m:t>
                    </m:r>
                    <m:r>
                      <a:rPr kumimoji="1" lang="en-US" altLang="zh-CN" sz="1600" i="1" dirty="0">
                        <a:solidFill>
                          <a:schemeClr val="accent3"/>
                        </a:solidFill>
                        <a:latin typeface="Cambria Math" charset="0"/>
                        <a:ea typeface="Times New Roman" charset="0"/>
                        <a:cs typeface="Times New Roman" charset="0"/>
                        <a:sym typeface="Average"/>
                      </a:rPr>
                      <m:t>)</m:t>
                    </m:r>
                  </m:oMath>
                </a14:m>
                <a:r>
                  <a:rPr kumimoji="1" lang="en-US" altLang="zh-CN" sz="1600" i="1" dirty="0">
                    <a:solidFill>
                      <a:schemeClr val="accent3"/>
                    </a:solidFill>
                    <a:latin typeface="Times New Roman" charset="0"/>
                    <a:ea typeface="Times New Roman" charset="0"/>
                    <a:cs typeface="Times New Roman" charset="0"/>
                    <a:sym typeface="Average"/>
                  </a:rPr>
                  <a:t> = 0 K-means labels </a:t>
                </a:r>
                <a14:m>
                  <m:oMath xmlns:m="http://schemas.openxmlformats.org/officeDocument/2006/math">
                    <m:sSub>
                      <m:sSubPr>
                        <m:ctrlPr>
                          <a:rPr kumimoji="1" lang="en-US" altLang="zh-CN" sz="1600" i="1">
                            <a:solidFill>
                              <a:schemeClr val="accent3"/>
                            </a:solidFill>
                            <a:latin typeface="Cambria Math" panose="02040503050406030204" pitchFamily="18" charset="0"/>
                            <a:ea typeface="Times New Roman" charset="0"/>
                            <a:cs typeface="Times New Roman" charset="0"/>
                            <a:sym typeface="Average"/>
                          </a:rPr>
                        </m:ctrlPr>
                      </m:sSubPr>
                      <m:e>
                        <m:r>
                          <a:rPr kumimoji="1" lang="en-US" altLang="zh-CN" sz="1600" i="1">
                            <a:solidFill>
                              <a:schemeClr val="accent3"/>
                            </a:solidFill>
                            <a:latin typeface="Cambria Math" charset="0"/>
                            <a:ea typeface="Times New Roman" charset="0"/>
                            <a:cs typeface="Times New Roman" charset="0"/>
                            <a:sym typeface="Average"/>
                          </a:rPr>
                          <m:t>𝐹</m:t>
                        </m:r>
                      </m:e>
                      <m:sub>
                        <m:r>
                          <a:rPr kumimoji="1" lang="en-US" altLang="zh-CN" sz="1600" i="1">
                            <a:solidFill>
                              <a:schemeClr val="accent3"/>
                            </a:solidFill>
                            <a:latin typeface="Cambria Math" charset="0"/>
                            <a:ea typeface="Times New Roman" charset="0"/>
                            <a:cs typeface="Times New Roman" charset="0"/>
                            <a:sym typeface="Average"/>
                          </a:rPr>
                          <m:t>𝑗</m:t>
                        </m:r>
                      </m:sub>
                    </m:sSub>
                  </m:oMath>
                </a14:m>
                <a:r>
                  <a:rPr kumimoji="1" lang="en-US" altLang="zh-CN" sz="1600" i="1" dirty="0">
                    <a:solidFill>
                      <a:schemeClr val="accent3"/>
                    </a:solidFill>
                    <a:latin typeface="Times New Roman" charset="0"/>
                    <a:ea typeface="Times New Roman" charset="0"/>
                    <a:cs typeface="Times New Roman" charset="0"/>
                    <a:sym typeface="Average"/>
                  </a:rPr>
                  <a:t> is a non-hotspot. Similarly, let</a:t>
                </a:r>
                <a:r>
                  <a:rPr kumimoji="1" lang="zh-CN" altLang="en-US" sz="1600" i="1" dirty="0">
                    <a:solidFill>
                      <a:schemeClr val="accent3"/>
                    </a:solidFill>
                    <a:latin typeface="Times New Roman" charset="0"/>
                    <a:ea typeface="Times New Roman" charset="0"/>
                    <a:cs typeface="Times New Roman" charset="0"/>
                    <a:sym typeface="Average"/>
                  </a:rPr>
                  <a:t> </a:t>
                </a:r>
                <a:r>
                  <a:rPr kumimoji="1" lang="en-US" altLang="zh-CN" sz="1600" i="1" dirty="0">
                    <a:solidFill>
                      <a:schemeClr val="accent3"/>
                    </a:solidFill>
                    <a:latin typeface="Times New Roman" charset="0"/>
                    <a:ea typeface="Times New Roman" charset="0"/>
                    <a:cs typeface="Times New Roman" charset="0"/>
                    <a:sym typeface="Average"/>
                  </a:rPr>
                  <a:t>&lt;</a:t>
                </a:r>
                <a14:m>
                  <m:oMath xmlns:m="http://schemas.openxmlformats.org/officeDocument/2006/math">
                    <m:sSup>
                      <m:sSupPr>
                        <m:ctrlPr>
                          <a:rPr kumimoji="1" lang="en-US" altLang="zh-CN" sz="1600" i="1" smtClean="0">
                            <a:solidFill>
                              <a:schemeClr val="accent3"/>
                            </a:solidFill>
                            <a:latin typeface="Cambria Math" panose="02040503050406030204" pitchFamily="18" charset="0"/>
                            <a:ea typeface="Times New Roman" charset="0"/>
                            <a:cs typeface="Times New Roman" charset="0"/>
                            <a:sym typeface="Average"/>
                          </a:rPr>
                        </m:ctrlPr>
                      </m:sSupPr>
                      <m:e>
                        <m:sSup>
                          <m:sSupPr>
                            <m:ctrlPr>
                              <a:rPr kumimoji="1" lang="en-US" altLang="zh-CN" sz="1600" i="1" smtClean="0">
                                <a:solidFill>
                                  <a:schemeClr val="accent3"/>
                                </a:solidFill>
                                <a:latin typeface="Cambria Math" panose="02040503050406030204" pitchFamily="18" charset="0"/>
                                <a:ea typeface="Times New Roman" charset="0"/>
                                <a:cs typeface="Times New Roman" charset="0"/>
                                <a:sym typeface="Average"/>
                              </a:rPr>
                            </m:ctrlPr>
                          </m:sSupPr>
                          <m:e>
                            <m:r>
                              <a:rPr kumimoji="1" lang="en-US" altLang="zh-CN" sz="1600" b="0" i="1" smtClean="0">
                                <a:solidFill>
                                  <a:schemeClr val="accent3"/>
                                </a:solidFill>
                                <a:latin typeface="Cambria Math" charset="0"/>
                                <a:ea typeface="Times New Roman" charset="0"/>
                                <a:cs typeface="Times New Roman" charset="0"/>
                                <a:sym typeface="Average"/>
                              </a:rPr>
                              <m:t>𝐼</m:t>
                            </m:r>
                          </m:e>
                          <m:sup>
                            <m:r>
                              <a:rPr kumimoji="1" lang="en-US" altLang="zh-CN" sz="1600" b="0" i="1" smtClean="0">
                                <a:solidFill>
                                  <a:schemeClr val="accent3"/>
                                </a:solidFill>
                                <a:latin typeface="Cambria Math" charset="0"/>
                                <a:ea typeface="Times New Roman" charset="0"/>
                                <a:cs typeface="Times New Roman" charset="0"/>
                                <a:sym typeface="Average"/>
                              </a:rPr>
                              <m:t>′</m:t>
                            </m:r>
                          </m:sup>
                        </m:sSup>
                        <m:r>
                          <a:rPr kumimoji="1" lang="en-US" altLang="zh-CN" sz="1600" b="0" i="1" smtClean="0">
                            <a:solidFill>
                              <a:schemeClr val="accent3"/>
                            </a:solidFill>
                            <a:latin typeface="Cambria Math" charset="0"/>
                            <a:ea typeface="Times New Roman" charset="0"/>
                            <a:cs typeface="Times New Roman" charset="0"/>
                            <a:sym typeface="Average"/>
                          </a:rPr>
                          <m:t>,</m:t>
                        </m:r>
                        <m:r>
                          <a:rPr kumimoji="1" lang="en-US" altLang="zh-CN" sz="1600" b="0" i="1" smtClean="0">
                            <a:solidFill>
                              <a:schemeClr val="accent3"/>
                            </a:solidFill>
                            <a:latin typeface="Cambria Math" charset="0"/>
                            <a:ea typeface="Times New Roman" charset="0"/>
                            <a:cs typeface="Times New Roman" charset="0"/>
                            <a:sym typeface="Average"/>
                          </a:rPr>
                          <m:t>𝑂</m:t>
                        </m:r>
                      </m:e>
                      <m:sup>
                        <m:r>
                          <a:rPr kumimoji="1" lang="en-US" altLang="zh-CN" sz="1600" b="0" i="1" smtClean="0">
                            <a:solidFill>
                              <a:schemeClr val="accent3"/>
                            </a:solidFill>
                            <a:latin typeface="Cambria Math" charset="0"/>
                            <a:ea typeface="Times New Roman" charset="0"/>
                            <a:cs typeface="Times New Roman" charset="0"/>
                            <a:sym typeface="Average"/>
                          </a:rPr>
                          <m:t>′</m:t>
                        </m:r>
                      </m:sup>
                    </m:sSup>
                  </m:oMath>
                </a14:m>
                <a:r>
                  <a:rPr kumimoji="1" lang="en-US" altLang="zh-CN" sz="1600" i="1" dirty="0">
                    <a:solidFill>
                      <a:schemeClr val="accent3"/>
                    </a:solidFill>
                    <a:latin typeface="Times New Roman" charset="0"/>
                    <a:ea typeface="Times New Roman" charset="0"/>
                    <a:cs typeface="Times New Roman" charset="0"/>
                    <a:sym typeface="Average"/>
                  </a:rPr>
                  <a:t>&gt;</a:t>
                </a:r>
                <a:r>
                  <a:rPr kumimoji="1" lang="zh-CN" altLang="en-US" sz="1600" i="1" dirty="0">
                    <a:solidFill>
                      <a:schemeClr val="accent3"/>
                    </a:solidFill>
                    <a:latin typeface="Times New Roman" charset="0"/>
                    <a:ea typeface="Times New Roman" charset="0"/>
                    <a:cs typeface="Times New Roman" charset="0"/>
                    <a:sym typeface="Average"/>
                  </a:rPr>
                  <a:t> </a:t>
                </a:r>
                <a:r>
                  <a:rPr kumimoji="1" lang="en-US" altLang="zh-CN" sz="1600" i="1" dirty="0">
                    <a:solidFill>
                      <a:schemeClr val="accent3"/>
                    </a:solidFill>
                    <a:latin typeface="Times New Roman" charset="0"/>
                    <a:ea typeface="Times New Roman" charset="0"/>
                    <a:cs typeface="Times New Roman" charset="0"/>
                    <a:sym typeface="Average"/>
                  </a:rPr>
                  <a:t>denote the input and output matrix of SVM in the test process.</a:t>
                </a:r>
                <a:endParaRPr kumimoji="1" lang="zh-CN" altLang="en-US" sz="1600" i="1" dirty="0">
                  <a:solidFill>
                    <a:schemeClr val="accent3"/>
                  </a:solidFill>
                  <a:latin typeface="Average"/>
                  <a:ea typeface="Average"/>
                  <a:cs typeface="Average"/>
                  <a:sym typeface="Average"/>
                </a:endParaRPr>
              </a:p>
            </p:txBody>
          </p:sp>
        </mc:Choice>
        <mc:Fallback xmlns="">
          <p:sp>
            <p:nvSpPr>
              <p:cNvPr id="4" name="文本框 3">
                <a:extLst>
                  <a:ext uri="{FF2B5EF4-FFF2-40B4-BE49-F238E27FC236}">
                    <a16:creationId xmlns:a16="http://schemas.microsoft.com/office/drawing/2014/main" xmlns:a14="http://schemas.microsoft.com/office/drawing/2010/main" xmlns="" id="{4BB1FB73-E4DF-4CDC-B88B-E9E1E1245CA7}"/>
                  </a:ext>
                </a:extLst>
              </p:cNvPr>
              <p:cNvSpPr txBox="1">
                <a:spLocks noRot="1" noChangeAspect="1" noMove="1" noResize="1" noEditPoints="1" noAdjustHandles="1" noChangeArrowheads="1" noChangeShapeType="1" noTextEdit="1"/>
              </p:cNvSpPr>
              <p:nvPr/>
            </p:nvSpPr>
            <p:spPr>
              <a:xfrm>
                <a:off x="725141" y="2516989"/>
                <a:ext cx="7398133" cy="1259832"/>
              </a:xfrm>
              <a:prstGeom prst="rect">
                <a:avLst/>
              </a:prstGeom>
              <a:blipFill rotWithShape="0">
                <a:blip r:embed="rId2"/>
                <a:stretch>
                  <a:fillRect l="-494" t="-15942" b="-19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362A9564-529D-49A3-B076-315610B2A8C2}"/>
                  </a:ext>
                </a:extLst>
              </p:cNvPr>
              <p:cNvSpPr/>
              <p:nvPr/>
            </p:nvSpPr>
            <p:spPr>
              <a:xfrm>
                <a:off x="723106" y="3864771"/>
                <a:ext cx="7572508" cy="729430"/>
              </a:xfrm>
              <a:prstGeom prst="rect">
                <a:avLst/>
              </a:prstGeom>
            </p:spPr>
            <p:txBody>
              <a:bodyPr wrap="square">
                <a:spAutoFit/>
              </a:bodyPr>
              <a:lstStyle/>
              <a:p>
                <a:pPr lvl="0">
                  <a:lnSpc>
                    <a:spcPct val="115000"/>
                  </a:lnSpc>
                  <a:spcAft>
                    <a:spcPts val="1600"/>
                  </a:spcAft>
                  <a:buClr>
                    <a:srgbClr val="CACACA"/>
                  </a:buClr>
                  <a:buSzPct val="100000"/>
                </a:pPr>
                <a:r>
                  <a:rPr kumimoji="1" lang="en-US" altLang="zh-CN" sz="1800" i="1" dirty="0">
                    <a:solidFill>
                      <a:srgbClr val="CACACA"/>
                    </a:solidFill>
                    <a:latin typeface="Calibri" panose="020F0502020204030204" pitchFamily="34" charset="0"/>
                    <a:cs typeface="Calibri" panose="020F0502020204030204" pitchFamily="34" charset="0"/>
                    <a:sym typeface="Average"/>
                  </a:rPr>
                  <a:t>Then the trained SVM generates classification outputs for data of</a:t>
                </a:r>
                <a:r>
                  <a:rPr lang="en-US" altLang="zh-CN" sz="1800" i="1" dirty="0">
                    <a:solidFill>
                      <a:srgbClr val="CACACA"/>
                    </a:solidFill>
                    <a:latin typeface="Calibri" panose="020F0502020204030204" pitchFamily="34" charset="0"/>
                    <a:cs typeface="Calibri" panose="020F0502020204030204" pitchFamily="34" charset="0"/>
                    <a:sym typeface="Average"/>
                  </a:rPr>
                  <a:t> </a:t>
                </a:r>
                <a14:m>
                  <m:oMath xmlns:m="http://schemas.openxmlformats.org/officeDocument/2006/math">
                    <m:sSub>
                      <m:sSubPr>
                        <m:ctrlPr>
                          <a:rPr lang="en-US" altLang="zh-CN" sz="1800" i="1">
                            <a:solidFill>
                              <a:srgbClr val="CACACA"/>
                            </a:solidFill>
                            <a:latin typeface="Cambria Math" panose="02040503050406030204" pitchFamily="18" charset="0"/>
                            <a:sym typeface="Average"/>
                          </a:rPr>
                        </m:ctrlPr>
                      </m:sSubPr>
                      <m:e>
                        <m:r>
                          <a:rPr lang="en-US" altLang="zh-CN" sz="1800" i="1">
                            <a:solidFill>
                              <a:srgbClr val="CACACA"/>
                            </a:solidFill>
                            <a:latin typeface="Cambria Math" panose="02040503050406030204" pitchFamily="18" charset="0"/>
                            <a:sym typeface="Average"/>
                          </a:rPr>
                          <m:t>𝑊</m:t>
                        </m:r>
                      </m:e>
                      <m:sub>
                        <m:r>
                          <a:rPr lang="en-US" altLang="zh-CN" sz="1800" i="1">
                            <a:solidFill>
                              <a:srgbClr val="CACACA"/>
                            </a:solidFill>
                            <a:latin typeface="Cambria Math" panose="02040503050406030204" pitchFamily="18" charset="0"/>
                            <a:sym typeface="Average"/>
                          </a:rPr>
                          <m:t>𝑖</m:t>
                        </m:r>
                      </m:sub>
                    </m:sSub>
                  </m:oMath>
                </a14:m>
                <a:r>
                  <a:rPr kumimoji="1" lang="en-US" altLang="zh-CN" sz="1800" i="1" dirty="0">
                    <a:solidFill>
                      <a:srgbClr val="CACACA"/>
                    </a:solidFill>
                    <a:latin typeface="Calibri" panose="020F0502020204030204" pitchFamily="34" charset="0"/>
                    <a:cs typeface="Calibri" panose="020F0502020204030204" pitchFamily="34" charset="0"/>
                    <a:sym typeface="Average"/>
                  </a:rPr>
                  <a:t>. Finally, SVM result is compared to the K-means clustering result for data of </a:t>
                </a:r>
                <a14:m>
                  <m:oMath xmlns:m="http://schemas.openxmlformats.org/officeDocument/2006/math">
                    <m:sSub>
                      <m:sSubPr>
                        <m:ctrlPr>
                          <a:rPr lang="en-US" altLang="zh-CN" sz="1800" i="1">
                            <a:solidFill>
                              <a:srgbClr val="CACACA"/>
                            </a:solidFill>
                            <a:latin typeface="Cambria Math" panose="02040503050406030204" pitchFamily="18" charset="0"/>
                            <a:sym typeface="Average"/>
                          </a:rPr>
                        </m:ctrlPr>
                      </m:sSubPr>
                      <m:e>
                        <m:r>
                          <a:rPr lang="en-US" altLang="zh-CN" sz="1800" i="1">
                            <a:solidFill>
                              <a:srgbClr val="CACACA"/>
                            </a:solidFill>
                            <a:latin typeface="Cambria Math" panose="02040503050406030204" pitchFamily="18" charset="0"/>
                            <a:sym typeface="Average"/>
                          </a:rPr>
                          <m:t>𝑊</m:t>
                        </m:r>
                      </m:e>
                      <m:sub>
                        <m:r>
                          <a:rPr lang="en-US" altLang="zh-CN" sz="1800" i="1">
                            <a:solidFill>
                              <a:srgbClr val="CACACA"/>
                            </a:solidFill>
                            <a:latin typeface="Cambria Math" panose="02040503050406030204" pitchFamily="18" charset="0"/>
                            <a:sym typeface="Average"/>
                          </a:rPr>
                          <m:t>𝑖</m:t>
                        </m:r>
                        <m:r>
                          <a:rPr lang="en-US" altLang="zh-CN" sz="1800" i="1">
                            <a:solidFill>
                              <a:srgbClr val="CACACA"/>
                            </a:solidFill>
                            <a:latin typeface="Cambria Math" charset="0"/>
                            <a:sym typeface="Average"/>
                          </a:rPr>
                          <m:t>+1</m:t>
                        </m:r>
                      </m:sub>
                    </m:sSub>
                  </m:oMath>
                </a14:m>
                <a:r>
                  <a:rPr kumimoji="1" lang="en-US" altLang="zh-CN" sz="1800" i="1" dirty="0">
                    <a:solidFill>
                      <a:srgbClr val="CACACA"/>
                    </a:solidFill>
                    <a:latin typeface="Calibri" panose="020F0502020204030204" pitchFamily="34" charset="0"/>
                    <a:cs typeface="Calibri" panose="020F0502020204030204" pitchFamily="34" charset="0"/>
                    <a:sym typeface="Average"/>
                  </a:rPr>
                  <a:t>. </a:t>
                </a:r>
              </a:p>
            </p:txBody>
          </p:sp>
        </mc:Choice>
        <mc:Fallback xmlns="">
          <p:sp>
            <p:nvSpPr>
              <p:cNvPr id="6" name="矩形 5">
                <a:extLst>
                  <a:ext uri="{FF2B5EF4-FFF2-40B4-BE49-F238E27FC236}">
                    <a16:creationId xmlns:a16="http://schemas.microsoft.com/office/drawing/2014/main" id="{362A9564-529D-49A3-B076-315610B2A8C2}"/>
                  </a:ext>
                </a:extLst>
              </p:cNvPr>
              <p:cNvSpPr>
                <a:spLocks noRot="1" noChangeAspect="1" noMove="1" noResize="1" noEditPoints="1" noAdjustHandles="1" noChangeArrowheads="1" noChangeShapeType="1" noTextEdit="1"/>
              </p:cNvSpPr>
              <p:nvPr/>
            </p:nvSpPr>
            <p:spPr>
              <a:xfrm>
                <a:off x="723106" y="3864771"/>
                <a:ext cx="7572508" cy="729430"/>
              </a:xfrm>
              <a:prstGeom prst="rect">
                <a:avLst/>
              </a:prstGeom>
              <a:blipFill>
                <a:blip r:embed="rId3"/>
                <a:stretch>
                  <a:fillRect l="-725" t="-1667" b="-1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Shape 81">
                <a:extLst>
                  <a:ext uri="{FF2B5EF4-FFF2-40B4-BE49-F238E27FC236}">
                    <a16:creationId xmlns:a16="http://schemas.microsoft.com/office/drawing/2014/main" id="{CAB80528-ACDF-4558-8DE5-40C33A6A6F87}"/>
                  </a:ext>
                </a:extLst>
              </p:cNvPr>
              <p:cNvSpPr/>
              <p:nvPr/>
            </p:nvSpPr>
            <p:spPr>
              <a:xfrm>
                <a:off x="6518491" y="1669234"/>
                <a:ext cx="2366075" cy="679405"/>
              </a:xfrm>
              <a:prstGeom prst="roundRect">
                <a:avLst>
                  <a:gd name="adj" fmla="val 16667"/>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indent="-88900" algn="just">
                  <a:buClr>
                    <a:srgbClr val="000000"/>
                  </a:buClr>
                  <a:buSzPct val="100000"/>
                </a:pPr>
                <a:r>
                  <a:rPr lang="zh-CN" sz="1600" dirty="0">
                    <a:solidFill>
                      <a:schemeClr val="bg1">
                        <a:lumMod val="50000"/>
                      </a:schemeClr>
                    </a:solidFill>
                    <a:latin typeface="Calibri" panose="020F0502020204030204" pitchFamily="34" charset="0"/>
                    <a:cs typeface="Calibri" panose="020F0502020204030204" pitchFamily="34" charset="0"/>
                    <a:sym typeface="Average"/>
                  </a:rPr>
                  <a:t>K-means clustering </a:t>
                </a:r>
                <a:r>
                  <a:rPr lang="zh-CN" sz="1600">
                    <a:solidFill>
                      <a:schemeClr val="bg1">
                        <a:lumMod val="50000"/>
                      </a:schemeClr>
                    </a:solidFill>
                    <a:latin typeface="Calibri" panose="020F0502020204030204" pitchFamily="34" charset="0"/>
                    <a:cs typeface="Calibri" panose="020F0502020204030204" pitchFamily="34" charset="0"/>
                    <a:sym typeface="Average"/>
                  </a:rPr>
                  <a:t>for time </a:t>
                </a:r>
                <a:r>
                  <a:rPr lang="zh-CN" sz="1600" dirty="0">
                    <a:solidFill>
                      <a:schemeClr val="bg1">
                        <a:lumMod val="50000"/>
                      </a:schemeClr>
                    </a:solidFill>
                    <a:latin typeface="Calibri" panose="020F0502020204030204" pitchFamily="34" charset="0"/>
                    <a:cs typeface="Calibri" panose="020F0502020204030204" pitchFamily="34" charset="0"/>
                    <a:sym typeface="Average"/>
                  </a:rPr>
                  <a:t>period</a:t>
                </a:r>
                <a:r>
                  <a:rPr lang="en-US" altLang="zh-CN" sz="1600" dirty="0">
                    <a:solidFill>
                      <a:schemeClr val="bg1">
                        <a:lumMod val="50000"/>
                      </a:schemeClr>
                    </a:solidFill>
                    <a:latin typeface="Calibri" panose="020F0502020204030204" pitchFamily="34" charset="0"/>
                    <a:cs typeface="Calibri" panose="020F0502020204030204" pitchFamily="34" charset="0"/>
                  </a:rPr>
                  <a:t> </a:t>
                </a:r>
                <a14:m>
                  <m:oMath xmlns:m="http://schemas.openxmlformats.org/officeDocument/2006/math">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𝑊</m:t>
                        </m:r>
                      </m:e>
                      <m:sub>
                        <m:r>
                          <a:rPr lang="en-US" altLang="zh-CN" sz="1600" i="1">
                            <a:latin typeface="Cambria Math" panose="02040503050406030204" pitchFamily="18" charset="0"/>
                          </a:rPr>
                          <m:t>𝑖</m:t>
                        </m:r>
                        <m:r>
                          <a:rPr lang="en-US" altLang="zh-CN" sz="1600" b="0" i="1" smtClean="0">
                            <a:latin typeface="Cambria Math" panose="02040503050406030204" pitchFamily="18" charset="0"/>
                          </a:rPr>
                          <m:t>+1</m:t>
                        </m:r>
                      </m:sub>
                    </m:sSub>
                  </m:oMath>
                </a14:m>
                <a:r>
                  <a:rPr lang="en-US" altLang="zh-CN" sz="1600" i="0" u="none" strike="noStrike" cap="none" dirty="0">
                    <a:solidFill>
                      <a:srgbClr val="000000"/>
                    </a:solidFill>
                    <a:latin typeface="Average"/>
                    <a:ea typeface="Average"/>
                    <a:cs typeface="Average"/>
                    <a:sym typeface="Average"/>
                  </a:rPr>
                  <a:t> </a:t>
                </a:r>
                <a:endParaRPr lang="zh-CN" sz="1600" i="0" u="none" strike="noStrike" cap="none" dirty="0">
                  <a:solidFill>
                    <a:srgbClr val="000000"/>
                  </a:solidFill>
                  <a:latin typeface="Average"/>
                  <a:ea typeface="Average"/>
                  <a:cs typeface="Average"/>
                  <a:sym typeface="Average"/>
                </a:endParaRPr>
              </a:p>
            </p:txBody>
          </p:sp>
        </mc:Choice>
        <mc:Fallback xmlns="">
          <p:sp>
            <p:nvSpPr>
              <p:cNvPr id="7" name="Shape 81">
                <a:extLst>
                  <a:ext uri="{FF2B5EF4-FFF2-40B4-BE49-F238E27FC236}">
                    <a16:creationId xmlns:a16="http://schemas.microsoft.com/office/drawing/2014/main" id="{CAB80528-ACDF-4558-8DE5-40C33A6A6F87}"/>
                  </a:ext>
                </a:extLst>
              </p:cNvPr>
              <p:cNvSpPr>
                <a:spLocks noRot="1" noChangeAspect="1" noMove="1" noResize="1" noEditPoints="1" noAdjustHandles="1" noChangeArrowheads="1" noChangeShapeType="1" noTextEdit="1"/>
              </p:cNvSpPr>
              <p:nvPr/>
            </p:nvSpPr>
            <p:spPr>
              <a:xfrm>
                <a:off x="6518491" y="1669234"/>
                <a:ext cx="2366075" cy="679405"/>
              </a:xfrm>
              <a:prstGeom prst="roundRect">
                <a:avLst>
                  <a:gd name="adj" fmla="val 16667"/>
                </a:avLst>
              </a:prstGeom>
              <a:blipFill>
                <a:blip r:embed="rId4"/>
                <a:stretch>
                  <a:fillRect b="-3540"/>
                </a:stretch>
              </a:blipFill>
              <a:ln w="9525" cap="flat" cmpd="sng">
                <a:solidFill>
                  <a:schemeClr val="dk2"/>
                </a:solidFill>
                <a:prstDash val="solid"/>
                <a:round/>
                <a:headEnd type="none" w="med" len="med"/>
                <a:tailEnd type="none" w="med" len="med"/>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Shape 82">
                <a:extLst>
                  <a:ext uri="{FF2B5EF4-FFF2-40B4-BE49-F238E27FC236}">
                    <a16:creationId xmlns:a16="http://schemas.microsoft.com/office/drawing/2014/main" id="{4A976B01-BE5D-4AD6-B0EB-8C6F628B2C09}"/>
                  </a:ext>
                </a:extLst>
              </p:cNvPr>
              <p:cNvSpPr/>
              <p:nvPr/>
            </p:nvSpPr>
            <p:spPr>
              <a:xfrm>
                <a:off x="4509360" y="361609"/>
                <a:ext cx="2401803" cy="708863"/>
              </a:xfrm>
              <a:prstGeom prst="roundRect">
                <a:avLst>
                  <a:gd name="adj" fmla="val 16667"/>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indent="-88900" algn="just">
                  <a:buClr>
                    <a:srgbClr val="000000"/>
                  </a:buClr>
                  <a:buSzPct val="100000"/>
                </a:pPr>
                <a:r>
                  <a:rPr lang="zh-CN" sz="1600" dirty="0">
                    <a:solidFill>
                      <a:schemeClr val="bg1">
                        <a:lumMod val="50000"/>
                      </a:schemeClr>
                    </a:solidFill>
                    <a:latin typeface="Calibri" panose="020F0502020204030204" pitchFamily="34" charset="0"/>
                    <a:cs typeface="Calibri" panose="020F0502020204030204" pitchFamily="34" charset="0"/>
                    <a:sym typeface="Average"/>
                  </a:rPr>
                  <a:t>K-means</a:t>
                </a:r>
                <a:r>
                  <a:rPr lang="en-US" altLang="zh-CN" sz="1600" dirty="0">
                    <a:solidFill>
                      <a:schemeClr val="bg1">
                        <a:lumMod val="50000"/>
                      </a:schemeClr>
                    </a:solidFill>
                    <a:latin typeface="Calibri" panose="020F0502020204030204" pitchFamily="34" charset="0"/>
                    <a:cs typeface="Calibri" panose="020F0502020204030204" pitchFamily="34" charset="0"/>
                    <a:sym typeface="Average"/>
                  </a:rPr>
                  <a:t> Clustering result for </a:t>
                </a:r>
                <a14:m>
                  <m:oMath xmlns:m="http://schemas.openxmlformats.org/officeDocument/2006/math">
                    <m:sSub>
                      <m:sSubPr>
                        <m:ctrlPr>
                          <a:rPr lang="en-US" altLang="zh-CN" sz="1600" i="1">
                            <a:solidFill>
                              <a:schemeClr val="bg1">
                                <a:lumMod val="50000"/>
                              </a:schemeClr>
                            </a:solidFill>
                            <a:latin typeface="Cambria Math" panose="02040503050406030204" pitchFamily="18" charset="0"/>
                            <a:cs typeface="Calibri" panose="020F0502020204030204" pitchFamily="34" charset="0"/>
                          </a:rPr>
                        </m:ctrlPr>
                      </m:sSubPr>
                      <m:e>
                        <m:r>
                          <a:rPr lang="en-US" altLang="zh-CN" sz="1600">
                            <a:solidFill>
                              <a:schemeClr val="bg1">
                                <a:lumMod val="50000"/>
                              </a:schemeClr>
                            </a:solidFill>
                            <a:latin typeface="Cambria Math" panose="02040503050406030204" pitchFamily="18" charset="0"/>
                            <a:cs typeface="Calibri" panose="020F0502020204030204" pitchFamily="34" charset="0"/>
                          </a:rPr>
                          <m:t>𝑊</m:t>
                        </m:r>
                      </m:e>
                      <m:sub>
                        <m:r>
                          <a:rPr lang="en-US" altLang="zh-CN" sz="1600">
                            <a:solidFill>
                              <a:schemeClr val="bg1">
                                <a:lumMod val="50000"/>
                              </a:schemeClr>
                            </a:solidFill>
                            <a:latin typeface="Cambria Math" panose="02040503050406030204" pitchFamily="18" charset="0"/>
                            <a:cs typeface="Calibri" panose="020F0502020204030204" pitchFamily="34" charset="0"/>
                          </a:rPr>
                          <m:t>𝑖</m:t>
                        </m:r>
                      </m:sub>
                    </m:sSub>
                  </m:oMath>
                </a14:m>
                <a:r>
                  <a:rPr lang="en-US" altLang="zh-CN" sz="1600" dirty="0">
                    <a:solidFill>
                      <a:schemeClr val="bg1">
                        <a:lumMod val="50000"/>
                      </a:schemeClr>
                    </a:solidFill>
                    <a:latin typeface="Calibri" panose="020F0502020204030204" pitchFamily="34" charset="0"/>
                    <a:cs typeface="Calibri" panose="020F0502020204030204" pitchFamily="34" charset="0"/>
                    <a:sym typeface="Average"/>
                  </a:rPr>
                  <a:t> as Label</a:t>
                </a:r>
                <a:endParaRPr lang="zh-CN" sz="1600" dirty="0">
                  <a:solidFill>
                    <a:schemeClr val="bg1">
                      <a:lumMod val="50000"/>
                    </a:schemeClr>
                  </a:solidFill>
                  <a:latin typeface="Calibri" panose="020F0502020204030204" pitchFamily="34" charset="0"/>
                  <a:cs typeface="Calibri" panose="020F0502020204030204" pitchFamily="34" charset="0"/>
                  <a:sym typeface="Average"/>
                </a:endParaRPr>
              </a:p>
            </p:txBody>
          </p:sp>
        </mc:Choice>
        <mc:Fallback xmlns="">
          <p:sp>
            <p:nvSpPr>
              <p:cNvPr id="8" name="Shape 82">
                <a:extLst>
                  <a:ext uri="{FF2B5EF4-FFF2-40B4-BE49-F238E27FC236}">
                    <a16:creationId xmlns:a16="http://schemas.microsoft.com/office/drawing/2014/main" id="{4A976B01-BE5D-4AD6-B0EB-8C6F628B2C09}"/>
                  </a:ext>
                </a:extLst>
              </p:cNvPr>
              <p:cNvSpPr>
                <a:spLocks noRot="1" noChangeAspect="1" noMove="1" noResize="1" noEditPoints="1" noAdjustHandles="1" noChangeArrowheads="1" noChangeShapeType="1" noTextEdit="1"/>
              </p:cNvSpPr>
              <p:nvPr/>
            </p:nvSpPr>
            <p:spPr>
              <a:xfrm>
                <a:off x="4509360" y="361609"/>
                <a:ext cx="2401803" cy="708863"/>
              </a:xfrm>
              <a:prstGeom prst="roundRect">
                <a:avLst>
                  <a:gd name="adj" fmla="val 16667"/>
                </a:avLst>
              </a:prstGeom>
              <a:blipFill>
                <a:blip r:embed="rId5"/>
                <a:stretch>
                  <a:fillRect b="-840"/>
                </a:stretch>
              </a:blipFill>
              <a:ln w="9525" cap="flat" cmpd="sng">
                <a:solidFill>
                  <a:schemeClr val="dk2"/>
                </a:solidFill>
                <a:prstDash val="solid"/>
                <a:round/>
                <a:headEnd type="none" w="med" len="med"/>
                <a:tailEnd type="none" w="med" len="med"/>
              </a:ln>
            </p:spPr>
            <p:txBody>
              <a:bodyPr/>
              <a:lstStyle/>
              <a:p>
                <a:r>
                  <a:rPr lang="zh-CN" altLang="en-US">
                    <a:noFill/>
                  </a:rPr>
                  <a:t> </a:t>
                </a:r>
              </a:p>
            </p:txBody>
          </p:sp>
        </mc:Fallback>
      </mc:AlternateContent>
      <p:sp>
        <p:nvSpPr>
          <p:cNvPr id="9" name="Shape 83">
            <a:extLst>
              <a:ext uri="{FF2B5EF4-FFF2-40B4-BE49-F238E27FC236}">
                <a16:creationId xmlns:a16="http://schemas.microsoft.com/office/drawing/2014/main" id="{823EDC96-3783-4AA2-9575-7B8C8FF8BFBE}"/>
              </a:ext>
            </a:extLst>
          </p:cNvPr>
          <p:cNvSpPr/>
          <p:nvPr/>
        </p:nvSpPr>
        <p:spPr>
          <a:xfrm>
            <a:off x="5436212" y="1974527"/>
            <a:ext cx="945138" cy="105800"/>
          </a:xfrm>
          <a:prstGeom prst="lef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ct val="100000"/>
              <a:buFont typeface="Arial"/>
              <a:buNone/>
            </a:pPr>
            <a:endParaRPr sz="1400" b="0" i="0" u="none" strike="noStrike" cap="none">
              <a:solidFill>
                <a:srgbClr val="000000"/>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10" name="Shape 84">
                <a:extLst>
                  <a:ext uri="{FF2B5EF4-FFF2-40B4-BE49-F238E27FC236}">
                    <a16:creationId xmlns:a16="http://schemas.microsoft.com/office/drawing/2014/main" id="{7ABC6126-5F0C-4732-8C28-C3D5DF96DA8C}"/>
                  </a:ext>
                </a:extLst>
              </p:cNvPr>
              <p:cNvSpPr/>
              <p:nvPr/>
            </p:nvSpPr>
            <p:spPr>
              <a:xfrm>
                <a:off x="3220475" y="1690209"/>
                <a:ext cx="2130065" cy="679404"/>
              </a:xfrm>
              <a:prstGeom prst="roundRect">
                <a:avLst>
                  <a:gd name="adj" fmla="val 16667"/>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indent="-88900" algn="just">
                  <a:buClr>
                    <a:srgbClr val="000000"/>
                  </a:buClr>
                  <a:buSzPct val="100000"/>
                </a:pPr>
                <a:r>
                  <a:rPr lang="zh-CN" sz="1600" dirty="0">
                    <a:solidFill>
                      <a:schemeClr val="bg1">
                        <a:lumMod val="50000"/>
                      </a:schemeClr>
                    </a:solidFill>
                    <a:latin typeface="Calibri" panose="020F0502020204030204" pitchFamily="34" charset="0"/>
                    <a:cs typeface="Calibri" panose="020F0502020204030204" pitchFamily="34" charset="0"/>
                    <a:sym typeface="Average"/>
                  </a:rPr>
                  <a:t>Making prediction </a:t>
                </a:r>
                <a:r>
                  <a:rPr lang="en-US" altLang="zh-CN" sz="1600" dirty="0">
                    <a:solidFill>
                      <a:schemeClr val="bg1">
                        <a:lumMod val="50000"/>
                      </a:schemeClr>
                    </a:solidFill>
                    <a:latin typeface="Calibri" panose="020F0502020204030204" pitchFamily="34" charset="0"/>
                    <a:cs typeface="Calibri" panose="020F0502020204030204" pitchFamily="34" charset="0"/>
                    <a:sym typeface="Average"/>
                  </a:rPr>
                  <a:t>by</a:t>
                </a:r>
                <a:r>
                  <a:rPr lang="zh-CN" sz="1600" dirty="0">
                    <a:solidFill>
                      <a:schemeClr val="bg1">
                        <a:lumMod val="50000"/>
                      </a:schemeClr>
                    </a:solidFill>
                    <a:latin typeface="Calibri" panose="020F0502020204030204" pitchFamily="34" charset="0"/>
                    <a:cs typeface="Calibri" panose="020F0502020204030204" pitchFamily="34" charset="0"/>
                    <a:sym typeface="Average"/>
                  </a:rPr>
                  <a:t> SVM model</a:t>
                </a:r>
                <a:r>
                  <a:rPr lang="en-US" altLang="zh-CN" sz="1600" dirty="0">
                    <a:solidFill>
                      <a:schemeClr val="bg1">
                        <a:lumMod val="50000"/>
                      </a:schemeClr>
                    </a:solidFill>
                    <a:latin typeface="Calibri" panose="020F0502020204030204" pitchFamily="34" charset="0"/>
                    <a:cs typeface="Calibri" panose="020F0502020204030204" pitchFamily="34" charset="0"/>
                    <a:sym typeface="Average"/>
                  </a:rPr>
                  <a:t> for </a:t>
                </a:r>
                <a14:m>
                  <m:oMath xmlns:m="http://schemas.openxmlformats.org/officeDocument/2006/math">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𝑊</m:t>
                        </m:r>
                      </m:e>
                      <m:sub>
                        <m:r>
                          <a:rPr lang="en-US" altLang="zh-CN" sz="1600" i="1">
                            <a:latin typeface="Cambria Math" panose="02040503050406030204" pitchFamily="18" charset="0"/>
                          </a:rPr>
                          <m:t>𝑖</m:t>
                        </m:r>
                        <m:r>
                          <a:rPr lang="en-US" altLang="zh-CN" sz="1600" b="0" i="1" smtClean="0">
                            <a:latin typeface="Cambria Math" panose="02040503050406030204" pitchFamily="18" charset="0"/>
                          </a:rPr>
                          <m:t>+1</m:t>
                        </m:r>
                      </m:sub>
                    </m:sSub>
                  </m:oMath>
                </a14:m>
                <a:r>
                  <a:rPr lang="en-US" altLang="zh-CN" sz="1600" dirty="0">
                    <a:latin typeface="Average"/>
                    <a:ea typeface="Average"/>
                    <a:cs typeface="Average"/>
                    <a:sym typeface="Average"/>
                  </a:rPr>
                  <a:t> </a:t>
                </a:r>
                <a:endParaRPr lang="zh-CN" sz="1600" i="0" u="none" strike="noStrike" cap="none" dirty="0">
                  <a:solidFill>
                    <a:srgbClr val="000000"/>
                  </a:solidFill>
                  <a:latin typeface="Average"/>
                  <a:ea typeface="Average"/>
                  <a:cs typeface="Average"/>
                  <a:sym typeface="Average"/>
                </a:endParaRPr>
              </a:p>
            </p:txBody>
          </p:sp>
        </mc:Choice>
        <mc:Fallback xmlns="">
          <p:sp>
            <p:nvSpPr>
              <p:cNvPr id="10" name="Shape 84">
                <a:extLst>
                  <a:ext uri="{FF2B5EF4-FFF2-40B4-BE49-F238E27FC236}">
                    <a16:creationId xmlns:a16="http://schemas.microsoft.com/office/drawing/2014/main" id="{7ABC6126-5F0C-4732-8C28-C3D5DF96DA8C}"/>
                  </a:ext>
                </a:extLst>
              </p:cNvPr>
              <p:cNvSpPr>
                <a:spLocks noRot="1" noChangeAspect="1" noMove="1" noResize="1" noEditPoints="1" noAdjustHandles="1" noChangeArrowheads="1" noChangeShapeType="1" noTextEdit="1"/>
              </p:cNvSpPr>
              <p:nvPr/>
            </p:nvSpPr>
            <p:spPr>
              <a:xfrm>
                <a:off x="3220475" y="1690209"/>
                <a:ext cx="2130065" cy="679404"/>
              </a:xfrm>
              <a:prstGeom prst="roundRect">
                <a:avLst>
                  <a:gd name="adj" fmla="val 16667"/>
                </a:avLst>
              </a:prstGeom>
              <a:blipFill>
                <a:blip r:embed="rId6"/>
                <a:stretch>
                  <a:fillRect b="-2632"/>
                </a:stretch>
              </a:blipFill>
              <a:ln w="9525" cap="flat" cmpd="sng">
                <a:solidFill>
                  <a:schemeClr val="dk2"/>
                </a:solidFill>
                <a:prstDash val="solid"/>
                <a:round/>
                <a:headEnd type="none" w="med" len="med"/>
                <a:tailEnd type="none" w="med" len="med"/>
              </a:ln>
            </p:spPr>
            <p:txBody>
              <a:bodyPr/>
              <a:lstStyle/>
              <a:p>
                <a:r>
                  <a:rPr lang="zh-CN" altLang="en-US">
                    <a:noFill/>
                  </a:rPr>
                  <a:t> </a:t>
                </a:r>
              </a:p>
            </p:txBody>
          </p:sp>
        </mc:Fallback>
      </mc:AlternateContent>
      <p:sp>
        <p:nvSpPr>
          <p:cNvPr id="11" name="Shape 86">
            <a:extLst>
              <a:ext uri="{FF2B5EF4-FFF2-40B4-BE49-F238E27FC236}">
                <a16:creationId xmlns:a16="http://schemas.microsoft.com/office/drawing/2014/main" id="{88D79211-B6DE-4427-953E-68A9A5B263B3}"/>
              </a:ext>
            </a:extLst>
          </p:cNvPr>
          <p:cNvSpPr/>
          <p:nvPr/>
        </p:nvSpPr>
        <p:spPr>
          <a:xfrm rot="5400000">
            <a:off x="4006631" y="1213952"/>
            <a:ext cx="438769" cy="275173"/>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ct val="100000"/>
              <a:buFont typeface="Arial"/>
              <a:buNone/>
            </a:pPr>
            <a:endParaRPr sz="1400" b="0" i="0" u="none" strike="noStrike" cap="none">
              <a:solidFill>
                <a:srgbClr val="000000"/>
              </a:solidFill>
              <a:latin typeface="Arial"/>
              <a:ea typeface="Arial"/>
              <a:cs typeface="Arial"/>
              <a:sym typeface="Arial"/>
            </a:endParaRPr>
          </a:p>
        </p:txBody>
      </p:sp>
      <p:sp>
        <p:nvSpPr>
          <p:cNvPr id="12" name="Shape 87">
            <a:extLst>
              <a:ext uri="{FF2B5EF4-FFF2-40B4-BE49-F238E27FC236}">
                <a16:creationId xmlns:a16="http://schemas.microsoft.com/office/drawing/2014/main" id="{7B15A319-F911-49E6-B3B6-0F6ADD36B01D}"/>
              </a:ext>
            </a:extLst>
          </p:cNvPr>
          <p:cNvSpPr/>
          <p:nvPr/>
        </p:nvSpPr>
        <p:spPr>
          <a:xfrm>
            <a:off x="374266" y="1676307"/>
            <a:ext cx="1815399" cy="679404"/>
          </a:xfrm>
          <a:prstGeom prst="roundRect">
            <a:avLst>
              <a:gd name="adj" fmla="val 16667"/>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marR="0" lvl="0" indent="-88900" algn="just" rtl="0">
              <a:lnSpc>
                <a:spcPct val="100000"/>
              </a:lnSpc>
              <a:spcBef>
                <a:spcPts val="0"/>
              </a:spcBef>
              <a:spcAft>
                <a:spcPts val="0"/>
              </a:spcAft>
              <a:buClr>
                <a:srgbClr val="000000"/>
              </a:buClr>
              <a:buSzPct val="100000"/>
              <a:buFont typeface="Arial"/>
              <a:buNone/>
            </a:pPr>
            <a:r>
              <a:rPr lang="zh-CN" sz="1600" i="0" u="none" strike="noStrike" cap="none" dirty="0">
                <a:solidFill>
                  <a:srgbClr val="000000"/>
                </a:solidFill>
                <a:latin typeface="Calibri" panose="020F0502020204030204" pitchFamily="34" charset="0"/>
                <a:ea typeface="Average"/>
                <a:cs typeface="Calibri" panose="020F0502020204030204" pitchFamily="34" charset="0"/>
                <a:sym typeface="Average"/>
              </a:rPr>
              <a:t>SVM model</a:t>
            </a:r>
          </a:p>
          <a:p>
            <a:pPr marL="0" marR="0" lvl="0" indent="-88900" algn="just" rtl="0">
              <a:lnSpc>
                <a:spcPct val="100000"/>
              </a:lnSpc>
              <a:spcBef>
                <a:spcPts val="0"/>
              </a:spcBef>
              <a:spcAft>
                <a:spcPts val="0"/>
              </a:spcAft>
              <a:buClr>
                <a:srgbClr val="000000"/>
              </a:buClr>
              <a:buSzPct val="100000"/>
              <a:buFont typeface="Arial"/>
              <a:buNone/>
            </a:pPr>
            <a:r>
              <a:rPr lang="zh-CN" sz="1600" i="0" u="none" strike="noStrike" cap="none" dirty="0">
                <a:solidFill>
                  <a:srgbClr val="000000"/>
                </a:solidFill>
                <a:latin typeface="Calibri" panose="020F0502020204030204" pitchFamily="34" charset="0"/>
                <a:ea typeface="Average"/>
                <a:cs typeface="Calibri" panose="020F0502020204030204" pitchFamily="34" charset="0"/>
                <a:sym typeface="Average"/>
              </a:rPr>
              <a:t>Sample training</a:t>
            </a:r>
          </a:p>
        </p:txBody>
      </p:sp>
      <mc:AlternateContent xmlns:mc="http://schemas.openxmlformats.org/markup-compatibility/2006" xmlns:a14="http://schemas.microsoft.com/office/drawing/2010/main">
        <mc:Choice Requires="a14">
          <p:sp>
            <p:nvSpPr>
              <p:cNvPr id="13" name="Shape 84">
                <a:extLst>
                  <a:ext uri="{FF2B5EF4-FFF2-40B4-BE49-F238E27FC236}">
                    <a16:creationId xmlns:a16="http://schemas.microsoft.com/office/drawing/2014/main" id="{E6B54C7F-91C9-4D8B-AD4C-4CEC738D5374}"/>
                  </a:ext>
                </a:extLst>
              </p:cNvPr>
              <p:cNvSpPr/>
              <p:nvPr/>
            </p:nvSpPr>
            <p:spPr>
              <a:xfrm>
                <a:off x="1176991" y="369840"/>
                <a:ext cx="2740043" cy="679404"/>
              </a:xfrm>
              <a:prstGeom prst="roundRect">
                <a:avLst>
                  <a:gd name="adj" fmla="val 16667"/>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indent="-88900" algn="just">
                  <a:buClr>
                    <a:srgbClr val="000000"/>
                  </a:buClr>
                  <a:buSzPct val="100000"/>
                </a:pPr>
                <a:r>
                  <a:rPr lang="en-US" altLang="zh-CN" sz="1600" dirty="0">
                    <a:solidFill>
                      <a:schemeClr val="bg1">
                        <a:lumMod val="50000"/>
                      </a:schemeClr>
                    </a:solidFill>
                    <a:latin typeface="Calibri" panose="020F0502020204030204" pitchFamily="34" charset="0"/>
                    <a:cs typeface="Calibri" panose="020F0502020204030204" pitchFamily="34" charset="0"/>
                    <a:sym typeface="Average"/>
                  </a:rPr>
                  <a:t>Training </a:t>
                </a:r>
                <a:r>
                  <a:rPr lang="zh-CN" sz="1600" dirty="0">
                    <a:solidFill>
                      <a:schemeClr val="bg1">
                        <a:lumMod val="50000"/>
                      </a:schemeClr>
                    </a:solidFill>
                    <a:latin typeface="Calibri" panose="020F0502020204030204" pitchFamily="34" charset="0"/>
                    <a:cs typeface="Calibri" panose="020F0502020204030204" pitchFamily="34" charset="0"/>
                    <a:sym typeface="Average"/>
                  </a:rPr>
                  <a:t>SVM model</a:t>
                </a:r>
                <a:r>
                  <a:rPr lang="en-US" altLang="zh-CN" sz="1600" dirty="0">
                    <a:solidFill>
                      <a:schemeClr val="bg1">
                        <a:lumMod val="50000"/>
                      </a:schemeClr>
                    </a:solidFill>
                    <a:latin typeface="Calibri" panose="020F0502020204030204" pitchFamily="34" charset="0"/>
                    <a:cs typeface="Calibri" panose="020F0502020204030204" pitchFamily="34" charset="0"/>
                    <a:sym typeface="Average"/>
                  </a:rPr>
                  <a:t> using forum data from </a:t>
                </a:r>
                <a14:m>
                  <m:oMath xmlns:m="http://schemas.openxmlformats.org/officeDocument/2006/math">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𝑊</m:t>
                        </m:r>
                      </m:e>
                      <m:sub>
                        <m:r>
                          <a:rPr lang="en-US" altLang="zh-CN" sz="1600" i="1">
                            <a:latin typeface="Cambria Math" panose="02040503050406030204" pitchFamily="18" charset="0"/>
                          </a:rPr>
                          <m:t>𝑖</m:t>
                        </m:r>
                        <m:r>
                          <a:rPr lang="en-US" altLang="zh-CN" sz="1600" b="0" i="1" smtClean="0">
                            <a:latin typeface="Cambria Math" panose="02040503050406030204" pitchFamily="18" charset="0"/>
                          </a:rPr>
                          <m:t>−1</m:t>
                        </m:r>
                      </m:sub>
                    </m:sSub>
                  </m:oMath>
                </a14:m>
                <a:endParaRPr lang="zh-CN" sz="1600" i="0" u="none" strike="noStrike" cap="none" dirty="0">
                  <a:solidFill>
                    <a:srgbClr val="000000"/>
                  </a:solidFill>
                  <a:latin typeface="Average"/>
                  <a:ea typeface="Average"/>
                  <a:cs typeface="Average"/>
                  <a:sym typeface="Average"/>
                </a:endParaRPr>
              </a:p>
            </p:txBody>
          </p:sp>
        </mc:Choice>
        <mc:Fallback xmlns="">
          <p:sp>
            <p:nvSpPr>
              <p:cNvPr id="13" name="Shape 84">
                <a:extLst>
                  <a:ext uri="{FF2B5EF4-FFF2-40B4-BE49-F238E27FC236}">
                    <a16:creationId xmlns:a16="http://schemas.microsoft.com/office/drawing/2014/main" id="{E6B54C7F-91C9-4D8B-AD4C-4CEC738D5374}"/>
                  </a:ext>
                </a:extLst>
              </p:cNvPr>
              <p:cNvSpPr>
                <a:spLocks noRot="1" noChangeAspect="1" noMove="1" noResize="1" noEditPoints="1" noAdjustHandles="1" noChangeArrowheads="1" noChangeShapeType="1" noTextEdit="1"/>
              </p:cNvSpPr>
              <p:nvPr/>
            </p:nvSpPr>
            <p:spPr>
              <a:xfrm>
                <a:off x="1176991" y="369840"/>
                <a:ext cx="2740043" cy="679404"/>
              </a:xfrm>
              <a:prstGeom prst="roundRect">
                <a:avLst>
                  <a:gd name="adj" fmla="val 16667"/>
                </a:avLst>
              </a:prstGeom>
              <a:blipFill>
                <a:blip r:embed="rId7"/>
                <a:stretch>
                  <a:fillRect b="-3540"/>
                </a:stretch>
              </a:blipFill>
              <a:ln w="9525" cap="flat" cmpd="sng">
                <a:solidFill>
                  <a:schemeClr val="dk2"/>
                </a:solidFill>
                <a:prstDash val="solid"/>
                <a:round/>
                <a:headEnd type="none" w="med" len="med"/>
                <a:tailEnd type="none" w="med" len="med"/>
              </a:ln>
            </p:spPr>
            <p:txBody>
              <a:bodyPr/>
              <a:lstStyle/>
              <a:p>
                <a:r>
                  <a:rPr lang="zh-CN" altLang="en-US">
                    <a:noFill/>
                  </a:rPr>
                  <a:t> </a:t>
                </a:r>
              </a:p>
            </p:txBody>
          </p:sp>
        </mc:Fallback>
      </mc:AlternateContent>
      <p:sp>
        <p:nvSpPr>
          <p:cNvPr id="14" name="Shape 91">
            <a:extLst>
              <a:ext uri="{FF2B5EF4-FFF2-40B4-BE49-F238E27FC236}">
                <a16:creationId xmlns:a16="http://schemas.microsoft.com/office/drawing/2014/main" id="{67B0EF75-36DC-499F-ADBA-9FFB19527BA1}"/>
              </a:ext>
            </a:extLst>
          </p:cNvPr>
          <p:cNvSpPr/>
          <p:nvPr/>
        </p:nvSpPr>
        <p:spPr>
          <a:xfrm flipH="1">
            <a:off x="2311497" y="1967294"/>
            <a:ext cx="833594" cy="119421"/>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ct val="100000"/>
              <a:buFont typeface="Arial"/>
              <a:buNone/>
            </a:pPr>
            <a:endParaRPr sz="1400" b="0" i="0" u="none" strike="noStrike" cap="none">
              <a:solidFill>
                <a:srgbClr val="000000"/>
              </a:solidFill>
              <a:latin typeface="Arial"/>
              <a:ea typeface="Arial"/>
              <a:cs typeface="Arial"/>
              <a:sym typeface="Arial"/>
            </a:endParaRPr>
          </a:p>
        </p:txBody>
      </p:sp>
      <p:sp>
        <p:nvSpPr>
          <p:cNvPr id="15" name="加号 14">
            <a:extLst>
              <a:ext uri="{FF2B5EF4-FFF2-40B4-BE49-F238E27FC236}">
                <a16:creationId xmlns:a16="http://schemas.microsoft.com/office/drawing/2014/main" id="{5D01F643-EACD-4E48-B51E-F1963F24DB4F}"/>
              </a:ext>
            </a:extLst>
          </p:cNvPr>
          <p:cNvSpPr/>
          <p:nvPr/>
        </p:nvSpPr>
        <p:spPr>
          <a:xfrm>
            <a:off x="4019767" y="564354"/>
            <a:ext cx="386860" cy="350523"/>
          </a:xfrm>
          <a:prstGeom prst="mathPlus">
            <a:avLst/>
          </a:prstGeom>
          <a:solidFill>
            <a:srgbClr val="E0E0E0"/>
          </a:solidFill>
          <a:ln>
            <a:solidFill>
              <a:srgbClr val="3747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CA2C3F72-7B19-4361-AD43-6B62A4EE18A9}"/>
              </a:ext>
            </a:extLst>
          </p:cNvPr>
          <p:cNvSpPr txBox="1"/>
          <p:nvPr/>
        </p:nvSpPr>
        <p:spPr>
          <a:xfrm>
            <a:off x="5436212" y="1656795"/>
            <a:ext cx="945138" cy="307777"/>
          </a:xfrm>
          <a:prstGeom prst="rect">
            <a:avLst/>
          </a:prstGeom>
          <a:noFill/>
        </p:spPr>
        <p:txBody>
          <a:bodyPr wrap="square" rtlCol="0">
            <a:spAutoFit/>
          </a:bodyPr>
          <a:lstStyle/>
          <a:p>
            <a:r>
              <a:rPr lang="en-US" altLang="zh-CN" b="1" dirty="0">
                <a:solidFill>
                  <a:srgbClr val="E0E0E0"/>
                </a:solidFill>
              </a:rPr>
              <a:t>compare</a:t>
            </a:r>
            <a:endParaRPr lang="zh-CN" altLang="en-US" b="1" dirty="0">
              <a:solidFill>
                <a:srgbClr val="E0E0E0"/>
              </a:solidFill>
            </a:endParaRPr>
          </a:p>
        </p:txBody>
      </p:sp>
      <p:sp>
        <p:nvSpPr>
          <p:cNvPr id="17" name="文本框 16">
            <a:extLst>
              <a:ext uri="{FF2B5EF4-FFF2-40B4-BE49-F238E27FC236}">
                <a16:creationId xmlns:a16="http://schemas.microsoft.com/office/drawing/2014/main" id="{7394628A-F6A3-4E1F-B007-1B7D4885F84F}"/>
              </a:ext>
            </a:extLst>
          </p:cNvPr>
          <p:cNvSpPr txBox="1"/>
          <p:nvPr/>
        </p:nvSpPr>
        <p:spPr>
          <a:xfrm>
            <a:off x="2425710" y="1648395"/>
            <a:ext cx="658896" cy="307777"/>
          </a:xfrm>
          <a:prstGeom prst="rect">
            <a:avLst/>
          </a:prstGeom>
          <a:noFill/>
        </p:spPr>
        <p:txBody>
          <a:bodyPr wrap="square" rtlCol="0">
            <a:spAutoFit/>
          </a:bodyPr>
          <a:lstStyle/>
          <a:p>
            <a:r>
              <a:rPr lang="en-US" altLang="zh-CN" b="1" dirty="0">
                <a:solidFill>
                  <a:srgbClr val="E0E0E0"/>
                </a:solidFill>
              </a:rPr>
              <a:t>verify</a:t>
            </a:r>
            <a:endParaRPr lang="zh-CN" altLang="en-US" b="1" dirty="0">
              <a:solidFill>
                <a:srgbClr val="E0E0E0"/>
              </a:solidFill>
            </a:endParaRPr>
          </a:p>
        </p:txBody>
      </p:sp>
    </p:spTree>
    <p:extLst>
      <p:ext uri="{BB962C8B-B14F-4D97-AF65-F5344CB8AC3E}">
        <p14:creationId xmlns:p14="http://schemas.microsoft.com/office/powerpoint/2010/main" val="11585437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文本占位符 2"/>
              <p:cNvSpPr>
                <a:spLocks noGrp="1"/>
              </p:cNvSpPr>
              <p:nvPr>
                <p:ph type="body" idx="1"/>
              </p:nvPr>
            </p:nvSpPr>
            <p:spPr>
              <a:xfrm>
                <a:off x="234772" y="708108"/>
                <a:ext cx="8520600" cy="4398093"/>
              </a:xfrm>
            </p:spPr>
            <p:txBody>
              <a:bodyPr/>
              <a:lstStyle/>
              <a:p>
                <a14:m>
                  <m:oMath xmlns:m="http://schemas.openxmlformats.org/officeDocument/2006/math">
                    <m:sSup>
                      <m:sSupPr>
                        <m:ctrlPr>
                          <a:rPr kumimoji="1" lang="en-US" altLang="zh-CN" sz="1200" i="1" smtClean="0">
                            <a:latin typeface="Cambria Math" panose="02040503050406030204" pitchFamily="18" charset="0"/>
                          </a:rPr>
                        </m:ctrlPr>
                      </m:sSupPr>
                      <m:e>
                        <m:r>
                          <a:rPr kumimoji="1" lang="en-US" altLang="zh-CN" sz="1200" b="0" i="1" smtClean="0">
                            <a:latin typeface="Cambria Math" charset="0"/>
                          </a:rPr>
                          <m:t>𝐼</m:t>
                        </m:r>
                      </m:e>
                      <m:sup>
                        <m:r>
                          <a:rPr kumimoji="1" lang="en-US" altLang="zh-CN" sz="1200" b="0" i="1" smtClean="0">
                            <a:latin typeface="Cambria Math" charset="0"/>
                          </a:rPr>
                          <m:t>′</m:t>
                        </m:r>
                      </m:sup>
                    </m:sSup>
                    <m:r>
                      <a:rPr kumimoji="1" lang="en-US" altLang="zh-CN" sz="1200" i="1" smtClean="0">
                        <a:latin typeface="Cambria Math" charset="0"/>
                      </a:rPr>
                      <m:t>=</m:t>
                    </m:r>
                    <m:d>
                      <m:dPr>
                        <m:ctrlPr>
                          <a:rPr kumimoji="1" lang="en-US" altLang="zh-CN" sz="1200" i="1">
                            <a:latin typeface="Cambria Math" panose="02040503050406030204" pitchFamily="18" charset="0"/>
                          </a:rPr>
                        </m:ctrlPr>
                      </m:dPr>
                      <m:e>
                        <m:eqArr>
                          <m:eqArrPr>
                            <m:ctrlPr>
                              <a:rPr kumimoji="1" lang="en-US" altLang="zh-CN" sz="1200" i="1">
                                <a:latin typeface="Cambria Math" panose="02040503050406030204" pitchFamily="18" charset="0"/>
                              </a:rPr>
                            </m:ctrlPr>
                          </m:eqArrPr>
                          <m:e>
                            <m:eqArr>
                              <m:eqArrPr>
                                <m:ctrlPr>
                                  <a:rPr kumimoji="1" lang="en-US" altLang="zh-CN" sz="1200" i="1">
                                    <a:latin typeface="Cambria Math" panose="02040503050406030204" pitchFamily="18" charset="0"/>
                                  </a:rPr>
                                </m:ctrlPr>
                              </m:eqArrPr>
                              <m:e>
                                <m:m>
                                  <m:mPr>
                                    <m:mcs>
                                      <m:mc>
                                        <m:mcPr>
                                          <m:count m:val="1"/>
                                          <m:mcJc m:val="center"/>
                                        </m:mcPr>
                                      </m:mc>
                                    </m:mcs>
                                    <m:ctrlPr>
                                      <a:rPr kumimoji="1" lang="en-US" altLang="zh-CN" sz="1200" i="1">
                                        <a:latin typeface="Cambria Math" panose="02040503050406030204" pitchFamily="18" charset="0"/>
                                      </a:rPr>
                                    </m:ctrlPr>
                                  </m:mPr>
                                  <m:mr>
                                    <m:e>
                                      <m:sSup>
                                        <m:sSupPr>
                                          <m:ctrlPr>
                                            <a:rPr kumimoji="1" lang="en-US" altLang="zh-CN" sz="1200" i="1">
                                              <a:latin typeface="Cambria Math" panose="02040503050406030204" pitchFamily="18" charset="0"/>
                                            </a:rPr>
                                          </m:ctrlPr>
                                        </m:sSupPr>
                                        <m:e>
                                          <m:r>
                                            <a:rPr kumimoji="1" lang="en-US" altLang="zh-CN" sz="1200" i="1">
                                              <a:latin typeface="Cambria Math" charset="0"/>
                                            </a:rPr>
                                            <m:t>𝑉</m:t>
                                          </m:r>
                                        </m:e>
                                        <m:sup>
                                          <m:r>
                                            <a:rPr kumimoji="1" lang="en-US" altLang="zh-CN" sz="1200" i="1">
                                              <a:latin typeface="Cambria Math" charset="0"/>
                                            </a:rPr>
                                            <m:t>𝑖</m:t>
                                          </m:r>
                                        </m:sup>
                                      </m:sSup>
                                      <m:r>
                                        <m:rPr>
                                          <m:brk m:alnAt="7"/>
                                        </m:rPr>
                                        <a:rPr kumimoji="1" lang="en-US" altLang="zh-CN" sz="1200" i="1">
                                          <a:latin typeface="Cambria Math" charset="0"/>
                                        </a:rPr>
                                        <m:t>(</m:t>
                                      </m:r>
                                      <m:r>
                                        <a:rPr kumimoji="1" lang="en-US" altLang="zh-CN" sz="1200" i="1">
                                          <a:latin typeface="Cambria Math" charset="0"/>
                                        </a:rPr>
                                        <m:t>1)</m:t>
                                      </m:r>
                                    </m:e>
                                  </m:mr>
                                  <m:mr>
                                    <m:e>
                                      <m:sSup>
                                        <m:sSupPr>
                                          <m:ctrlPr>
                                            <a:rPr kumimoji="1" lang="en-US" altLang="zh-CN" sz="1200" i="1">
                                              <a:latin typeface="Cambria Math" panose="02040503050406030204" pitchFamily="18" charset="0"/>
                                            </a:rPr>
                                          </m:ctrlPr>
                                        </m:sSupPr>
                                        <m:e>
                                          <m:r>
                                            <a:rPr kumimoji="1" lang="en-US" altLang="zh-CN" sz="1200" i="1">
                                              <a:latin typeface="Cambria Math" charset="0"/>
                                            </a:rPr>
                                            <m:t>𝑉</m:t>
                                          </m:r>
                                        </m:e>
                                        <m:sup>
                                          <m:r>
                                            <a:rPr kumimoji="1" lang="en-US" altLang="zh-CN" sz="1200" i="1">
                                              <a:latin typeface="Cambria Math" charset="0"/>
                                            </a:rPr>
                                            <m:t>𝑖</m:t>
                                          </m:r>
                                        </m:sup>
                                      </m:sSup>
                                      <m:r>
                                        <a:rPr kumimoji="1" lang="en-US" altLang="zh-CN" sz="1200" i="1">
                                          <a:latin typeface="Cambria Math" charset="0"/>
                                        </a:rPr>
                                        <m:t>(2)</m:t>
                                      </m:r>
                                    </m:e>
                                  </m:mr>
                                  <m:mr>
                                    <m:e>
                                      <m:r>
                                        <a:rPr kumimoji="1" lang="en-US" altLang="zh-CN" sz="1200" i="1">
                                          <a:latin typeface="Cambria Math" charset="0"/>
                                          <a:ea typeface="Cambria Math" charset="0"/>
                                          <a:cs typeface="Cambria Math" charset="0"/>
                                        </a:rPr>
                                        <m:t>⋯</m:t>
                                      </m:r>
                                    </m:e>
                                  </m:mr>
                                </m:m>
                              </m:e>
                              <m:e>
                                <m:sSup>
                                  <m:sSupPr>
                                    <m:ctrlPr>
                                      <a:rPr kumimoji="1" lang="en-US" altLang="zh-CN" sz="1200" i="1">
                                        <a:latin typeface="Cambria Math" panose="02040503050406030204" pitchFamily="18" charset="0"/>
                                      </a:rPr>
                                    </m:ctrlPr>
                                  </m:sSupPr>
                                  <m:e>
                                    <m:r>
                                      <a:rPr kumimoji="1" lang="en-US" altLang="zh-CN" sz="1200" i="1">
                                        <a:latin typeface="Cambria Math" charset="0"/>
                                      </a:rPr>
                                      <m:t>𝑉</m:t>
                                    </m:r>
                                  </m:e>
                                  <m:sup>
                                    <m:r>
                                      <a:rPr kumimoji="1" lang="en-US" altLang="zh-CN" sz="1200" i="1">
                                        <a:latin typeface="Cambria Math" charset="0"/>
                                      </a:rPr>
                                      <m:t>𝑖</m:t>
                                    </m:r>
                                  </m:sup>
                                </m:sSup>
                                <m:r>
                                  <a:rPr kumimoji="1" lang="en-US" altLang="zh-CN" sz="1200" i="1">
                                    <a:latin typeface="Cambria Math" charset="0"/>
                                  </a:rPr>
                                  <m:t>(</m:t>
                                </m:r>
                                <m:r>
                                  <a:rPr kumimoji="1" lang="en-US" altLang="zh-CN" sz="1200" i="1">
                                    <a:latin typeface="Cambria Math" charset="0"/>
                                  </a:rPr>
                                  <m:t>𝑗</m:t>
                                </m:r>
                                <m:r>
                                  <a:rPr kumimoji="1" lang="en-US" altLang="zh-CN" sz="1200" i="1">
                                    <a:latin typeface="Cambria Math" charset="0"/>
                                  </a:rPr>
                                  <m:t>)</m:t>
                                </m:r>
                              </m:e>
                            </m:eqArr>
                          </m:e>
                          <m:e>
                            <m:r>
                              <a:rPr kumimoji="1" lang="en-US" altLang="zh-CN" sz="1200" i="1">
                                <a:latin typeface="Cambria Math" charset="0"/>
                                <a:ea typeface="Cambria Math" charset="0"/>
                                <a:cs typeface="Cambria Math" charset="0"/>
                              </a:rPr>
                              <m:t>⋯</m:t>
                            </m:r>
                          </m:e>
                          <m:e>
                            <m:sSup>
                              <m:sSupPr>
                                <m:ctrlPr>
                                  <a:rPr kumimoji="1" lang="en-US" altLang="zh-CN" sz="1200" i="1">
                                    <a:latin typeface="Cambria Math" panose="02040503050406030204" pitchFamily="18" charset="0"/>
                                  </a:rPr>
                                </m:ctrlPr>
                              </m:sSupPr>
                              <m:e>
                                <m:r>
                                  <a:rPr kumimoji="1" lang="en-US" altLang="zh-CN" sz="1200" i="1">
                                    <a:latin typeface="Cambria Math" charset="0"/>
                                  </a:rPr>
                                  <m:t>𝑉</m:t>
                                </m:r>
                              </m:e>
                              <m:sup>
                                <m:r>
                                  <a:rPr kumimoji="1" lang="en-US" altLang="zh-CN" sz="1200" i="1">
                                    <a:latin typeface="Cambria Math" charset="0"/>
                                  </a:rPr>
                                  <m:t>𝑖</m:t>
                                </m:r>
                              </m:sup>
                            </m:sSup>
                            <m:r>
                              <a:rPr kumimoji="1" lang="en-US" altLang="zh-CN" sz="1200" i="1">
                                <a:latin typeface="Cambria Math" charset="0"/>
                              </a:rPr>
                              <m:t>(31)</m:t>
                            </m:r>
                          </m:e>
                        </m:eqArr>
                      </m:e>
                    </m:d>
                    <m:r>
                      <a:rPr kumimoji="1" lang="en-US" altLang="zh-CN" sz="1200">
                        <a:latin typeface="Cambria Math" charset="0"/>
                      </a:rPr>
                      <m:t>=</m:t>
                    </m:r>
                    <m:d>
                      <m:dPr>
                        <m:ctrlPr>
                          <a:rPr kumimoji="1" lang="en-US" altLang="zh-CN" sz="1200" i="1">
                            <a:latin typeface="Cambria Math" panose="02040503050406030204" pitchFamily="18" charset="0"/>
                          </a:rPr>
                        </m:ctrlPr>
                      </m:dPr>
                      <m:e>
                        <m:eqArr>
                          <m:eqArrPr>
                            <m:ctrlPr>
                              <a:rPr kumimoji="1" lang="en-US" altLang="zh-CN" sz="1200" i="1">
                                <a:latin typeface="Cambria Math" panose="02040503050406030204" pitchFamily="18" charset="0"/>
                              </a:rPr>
                            </m:ctrlPr>
                          </m:eqArrPr>
                          <m:e>
                            <m:sSup>
                              <m:sSupPr>
                                <m:ctrlPr>
                                  <a:rPr kumimoji="1" lang="en-US" altLang="zh-CN" sz="1200" i="1">
                                    <a:latin typeface="Cambria Math" panose="02040503050406030204" pitchFamily="18" charset="0"/>
                                  </a:rPr>
                                </m:ctrlPr>
                              </m:sSupPr>
                              <m:e>
                                <m:r>
                                  <a:rPr kumimoji="1" lang="en-US" altLang="zh-CN" sz="1200" i="1">
                                    <a:latin typeface="Cambria Math" charset="0"/>
                                  </a:rPr>
                                  <m:t>𝑁𝑈𝑀</m:t>
                                </m:r>
                              </m:e>
                              <m:sup>
                                <m:r>
                                  <a:rPr kumimoji="1" lang="en-US" altLang="zh-CN" sz="1200" i="1">
                                    <a:latin typeface="Cambria Math" charset="0"/>
                                  </a:rPr>
                                  <m:t>𝑖</m:t>
                                </m:r>
                              </m:sup>
                            </m:sSup>
                            <m:d>
                              <m:dPr>
                                <m:ctrlPr>
                                  <a:rPr kumimoji="1" lang="en-US" altLang="zh-CN" sz="1200" i="1">
                                    <a:latin typeface="Cambria Math" panose="02040503050406030204" pitchFamily="18" charset="0"/>
                                  </a:rPr>
                                </m:ctrlPr>
                              </m:dPr>
                              <m:e>
                                <m:r>
                                  <a:rPr kumimoji="1" lang="en-US" altLang="zh-CN" sz="1200" i="1">
                                    <a:latin typeface="Cambria Math" charset="0"/>
                                  </a:rPr>
                                  <m:t>1</m:t>
                                </m:r>
                              </m:e>
                            </m:d>
                            <m:r>
                              <a:rPr kumimoji="1" lang="en-US" altLang="zh-CN" sz="1200" i="1">
                                <a:latin typeface="Cambria Math" charset="0"/>
                              </a:rPr>
                              <m:t>,</m:t>
                            </m:r>
                            <m:sSup>
                              <m:sSupPr>
                                <m:ctrlPr>
                                  <a:rPr kumimoji="1" lang="en-US" altLang="zh-CN" sz="1200" i="1">
                                    <a:latin typeface="Cambria Math" panose="02040503050406030204" pitchFamily="18" charset="0"/>
                                  </a:rPr>
                                </m:ctrlPr>
                              </m:sSupPr>
                              <m:e>
                                <m:bar>
                                  <m:barPr>
                                    <m:pos m:val="top"/>
                                    <m:ctrlPr>
                                      <a:rPr kumimoji="1" lang="en-US" altLang="zh-CN" sz="1200" i="1">
                                        <a:latin typeface="Cambria Math" panose="02040503050406030204" pitchFamily="18" charset="0"/>
                                      </a:rPr>
                                    </m:ctrlPr>
                                  </m:barPr>
                                  <m:e>
                                    <m:r>
                                      <a:rPr kumimoji="1" lang="en-US" altLang="zh-CN" sz="1200" i="1">
                                        <a:latin typeface="Cambria Math" charset="0"/>
                                      </a:rPr>
                                      <m:t>𝑅𝐸𝑆𝑃𝑂𝑁𝑆𝐸</m:t>
                                    </m:r>
                                  </m:e>
                                </m:bar>
                              </m:e>
                              <m:sup>
                                <m:r>
                                  <a:rPr kumimoji="1" lang="en-US" altLang="zh-CN" sz="1200" i="1">
                                    <a:latin typeface="Cambria Math" charset="0"/>
                                  </a:rPr>
                                  <m:t>𝑖</m:t>
                                </m:r>
                              </m:sup>
                            </m:sSup>
                            <m:d>
                              <m:dPr>
                                <m:ctrlPr>
                                  <a:rPr kumimoji="1" lang="en-US" altLang="zh-CN" sz="1200" i="1">
                                    <a:latin typeface="Cambria Math" panose="02040503050406030204" pitchFamily="18" charset="0"/>
                                  </a:rPr>
                                </m:ctrlPr>
                              </m:dPr>
                              <m:e>
                                <m:r>
                                  <a:rPr kumimoji="1" lang="en-US" altLang="zh-CN" sz="1200" i="1">
                                    <a:latin typeface="Cambria Math" charset="0"/>
                                  </a:rPr>
                                  <m:t>1</m:t>
                                </m:r>
                              </m:e>
                            </m:d>
                            <m:r>
                              <a:rPr kumimoji="1" lang="en-US" altLang="zh-CN" sz="1200" i="1">
                                <a:latin typeface="Cambria Math" charset="0"/>
                              </a:rPr>
                              <m:t>,</m:t>
                            </m:r>
                            <m:r>
                              <a:rPr kumimoji="1" lang="zh-CN" altLang="en-US" sz="1200" i="1">
                                <a:latin typeface="Cambria Math" charset="0"/>
                              </a:rPr>
                              <m:t> </m:t>
                            </m:r>
                            <m:sSup>
                              <m:sSupPr>
                                <m:ctrlPr>
                                  <a:rPr kumimoji="1" lang="en-US" altLang="zh-CN" sz="1200" i="1">
                                    <a:latin typeface="Cambria Math" panose="02040503050406030204" pitchFamily="18" charset="0"/>
                                  </a:rPr>
                                </m:ctrlPr>
                              </m:sSupPr>
                              <m:e>
                                <m:bar>
                                  <m:barPr>
                                    <m:pos m:val="top"/>
                                    <m:ctrlPr>
                                      <a:rPr kumimoji="1" lang="en-US" altLang="zh-CN" sz="1200" i="1">
                                        <a:latin typeface="Cambria Math" panose="02040503050406030204" pitchFamily="18" charset="0"/>
                                      </a:rPr>
                                    </m:ctrlPr>
                                  </m:barPr>
                                  <m:e>
                                    <m:r>
                                      <a:rPr kumimoji="1" lang="en-US" altLang="zh-CN" sz="1200" i="1">
                                        <a:latin typeface="Cambria Math" charset="0"/>
                                      </a:rPr>
                                      <m:t>𝑆𝐸𝑁𝑇𝐼𝑀𝐸𝑁𝑇</m:t>
                                    </m:r>
                                  </m:e>
                                </m:bar>
                              </m:e>
                              <m:sup>
                                <m:r>
                                  <a:rPr kumimoji="1" lang="en-US" altLang="zh-CN" sz="1200" i="1">
                                    <a:latin typeface="Cambria Math" charset="0"/>
                                  </a:rPr>
                                  <m:t>𝑖</m:t>
                                </m:r>
                              </m:sup>
                            </m:sSup>
                            <m:d>
                              <m:dPr>
                                <m:ctrlPr>
                                  <a:rPr kumimoji="1" lang="en-US" altLang="zh-CN" sz="1200" i="1">
                                    <a:latin typeface="Cambria Math" panose="02040503050406030204" pitchFamily="18" charset="0"/>
                                  </a:rPr>
                                </m:ctrlPr>
                              </m:dPr>
                              <m:e>
                                <m:r>
                                  <a:rPr kumimoji="1" lang="en-US" altLang="zh-CN" sz="1200" i="1">
                                    <a:latin typeface="Cambria Math" charset="0"/>
                                  </a:rPr>
                                  <m:t>1</m:t>
                                </m:r>
                              </m:e>
                            </m:d>
                            <m:r>
                              <a:rPr kumimoji="1" lang="en-US" altLang="zh-CN" sz="1200" i="1">
                                <a:latin typeface="Cambria Math" charset="0"/>
                              </a:rPr>
                              <m:t>,</m:t>
                            </m:r>
                            <m:sSup>
                              <m:sSupPr>
                                <m:ctrlPr>
                                  <a:rPr kumimoji="1" lang="en-US" altLang="zh-CN" sz="1200" i="1">
                                    <a:latin typeface="Cambria Math" panose="02040503050406030204" pitchFamily="18" charset="0"/>
                                  </a:rPr>
                                </m:ctrlPr>
                              </m:sSupPr>
                              <m:e>
                                <m:r>
                                  <a:rPr kumimoji="1" lang="en-US" altLang="zh-CN" sz="1200" i="1">
                                    <a:latin typeface="Cambria Math" charset="0"/>
                                  </a:rPr>
                                  <m:t>𝑃𝑂𝑆</m:t>
                                </m:r>
                                <m:r>
                                  <a:rPr kumimoji="1" lang="en-US" altLang="zh-CN" sz="1200" i="1">
                                    <a:latin typeface="Cambria Math" charset="0"/>
                                  </a:rPr>
                                  <m:t>_</m:t>
                                </m:r>
                                <m:r>
                                  <a:rPr kumimoji="1" lang="en-US" altLang="zh-CN" sz="1200" i="1">
                                    <a:latin typeface="Cambria Math" charset="0"/>
                                  </a:rPr>
                                  <m:t>𝑃𝐸𝑅𝐶</m:t>
                                </m:r>
                              </m:e>
                              <m:sup>
                                <m:r>
                                  <a:rPr kumimoji="1" lang="en-US" altLang="zh-CN" sz="1200" i="1">
                                    <a:latin typeface="Cambria Math" charset="0"/>
                                  </a:rPr>
                                  <m:t>𝑖</m:t>
                                </m:r>
                              </m:sup>
                            </m:sSup>
                            <m:d>
                              <m:dPr>
                                <m:ctrlPr>
                                  <a:rPr kumimoji="1" lang="en-US" altLang="zh-CN" sz="1200" i="1">
                                    <a:latin typeface="Cambria Math" panose="02040503050406030204" pitchFamily="18" charset="0"/>
                                  </a:rPr>
                                </m:ctrlPr>
                              </m:dPr>
                              <m:e>
                                <m:r>
                                  <a:rPr kumimoji="1" lang="en-US" altLang="zh-CN" sz="1200" i="1">
                                    <a:latin typeface="Cambria Math" charset="0"/>
                                  </a:rPr>
                                  <m:t>1</m:t>
                                </m:r>
                              </m:e>
                            </m:d>
                            <m:r>
                              <a:rPr kumimoji="1" lang="en-US" altLang="zh-CN" sz="1200" i="1">
                                <a:latin typeface="Cambria Math" charset="0"/>
                              </a:rPr>
                              <m:t>,</m:t>
                            </m:r>
                            <m:sSup>
                              <m:sSupPr>
                                <m:ctrlPr>
                                  <a:rPr kumimoji="1" lang="en-US" altLang="zh-CN" sz="1200" i="1">
                                    <a:latin typeface="Cambria Math" panose="02040503050406030204" pitchFamily="18" charset="0"/>
                                  </a:rPr>
                                </m:ctrlPr>
                              </m:sSupPr>
                              <m:e>
                                <m:r>
                                  <a:rPr kumimoji="1" lang="en-US" altLang="zh-CN" sz="1200" i="1">
                                    <a:latin typeface="Cambria Math" charset="0"/>
                                  </a:rPr>
                                  <m:t>𝑁𝐸𝐺</m:t>
                                </m:r>
                                <m:r>
                                  <a:rPr kumimoji="1" lang="en-US" altLang="zh-CN" sz="1200" i="1">
                                    <a:latin typeface="Cambria Math" charset="0"/>
                                  </a:rPr>
                                  <m:t>_</m:t>
                                </m:r>
                                <m:r>
                                  <a:rPr kumimoji="1" lang="en-US" altLang="zh-CN" sz="1200" i="1">
                                    <a:latin typeface="Cambria Math" charset="0"/>
                                  </a:rPr>
                                  <m:t>𝑃𝐸𝑅𝐶</m:t>
                                </m:r>
                              </m:e>
                              <m:sup>
                                <m:r>
                                  <a:rPr kumimoji="1" lang="en-US" altLang="zh-CN" sz="1200" i="1">
                                    <a:latin typeface="Cambria Math" charset="0"/>
                                  </a:rPr>
                                  <m:t>𝑖</m:t>
                                </m:r>
                              </m:sup>
                            </m:sSup>
                            <m:r>
                              <a:rPr kumimoji="1" lang="en-US" altLang="zh-CN" sz="1200" i="1">
                                <a:latin typeface="Cambria Math" charset="0"/>
                              </a:rPr>
                              <m:t>(1) </m:t>
                            </m:r>
                          </m:e>
                          <m:e>
                            <m:sSup>
                              <m:sSupPr>
                                <m:ctrlPr>
                                  <a:rPr kumimoji="1" lang="en-US" altLang="zh-CN" sz="1200" i="1">
                                    <a:latin typeface="Cambria Math" panose="02040503050406030204" pitchFamily="18" charset="0"/>
                                  </a:rPr>
                                </m:ctrlPr>
                              </m:sSupPr>
                              <m:e>
                                <m:r>
                                  <a:rPr kumimoji="1" lang="en-US" altLang="zh-CN" sz="1200" i="1">
                                    <a:latin typeface="Cambria Math" charset="0"/>
                                  </a:rPr>
                                  <m:t>𝑁𝑈𝑀</m:t>
                                </m:r>
                              </m:e>
                              <m:sup>
                                <m:r>
                                  <a:rPr kumimoji="1" lang="en-US" altLang="zh-CN" sz="1200" i="1">
                                    <a:latin typeface="Cambria Math" charset="0"/>
                                  </a:rPr>
                                  <m:t>𝑖</m:t>
                                </m:r>
                              </m:sup>
                            </m:sSup>
                            <m:d>
                              <m:dPr>
                                <m:ctrlPr>
                                  <a:rPr kumimoji="1" lang="en-US" altLang="zh-CN" sz="1200" i="1">
                                    <a:latin typeface="Cambria Math" panose="02040503050406030204" pitchFamily="18" charset="0"/>
                                  </a:rPr>
                                </m:ctrlPr>
                              </m:dPr>
                              <m:e>
                                <m:r>
                                  <a:rPr kumimoji="1" lang="en-US" altLang="zh-CN" sz="1200" i="1">
                                    <a:latin typeface="Cambria Math" charset="0"/>
                                  </a:rPr>
                                  <m:t>2</m:t>
                                </m:r>
                              </m:e>
                            </m:d>
                            <m:r>
                              <a:rPr kumimoji="1" lang="en-US" altLang="zh-CN" sz="1200" i="1">
                                <a:latin typeface="Cambria Math" charset="0"/>
                              </a:rPr>
                              <m:t>,</m:t>
                            </m:r>
                            <m:sSup>
                              <m:sSupPr>
                                <m:ctrlPr>
                                  <a:rPr kumimoji="1" lang="en-US" altLang="zh-CN" sz="1200" i="1">
                                    <a:latin typeface="Cambria Math" panose="02040503050406030204" pitchFamily="18" charset="0"/>
                                  </a:rPr>
                                </m:ctrlPr>
                              </m:sSupPr>
                              <m:e>
                                <m:bar>
                                  <m:barPr>
                                    <m:pos m:val="top"/>
                                    <m:ctrlPr>
                                      <a:rPr kumimoji="1" lang="en-US" altLang="zh-CN" sz="1200" i="1">
                                        <a:latin typeface="Cambria Math" panose="02040503050406030204" pitchFamily="18" charset="0"/>
                                      </a:rPr>
                                    </m:ctrlPr>
                                  </m:barPr>
                                  <m:e>
                                    <m:r>
                                      <a:rPr kumimoji="1" lang="en-US" altLang="zh-CN" sz="1200" i="1">
                                        <a:latin typeface="Cambria Math" charset="0"/>
                                      </a:rPr>
                                      <m:t>𝑅𝐸𝑆𝑃𝑂𝑁𝑆𝐸</m:t>
                                    </m:r>
                                  </m:e>
                                </m:bar>
                              </m:e>
                              <m:sup>
                                <m:r>
                                  <a:rPr kumimoji="1" lang="en-US" altLang="zh-CN" sz="1200" i="1">
                                    <a:latin typeface="Cambria Math" charset="0"/>
                                  </a:rPr>
                                  <m:t>𝑖</m:t>
                                </m:r>
                              </m:sup>
                            </m:sSup>
                            <m:d>
                              <m:dPr>
                                <m:ctrlPr>
                                  <a:rPr kumimoji="1" lang="en-US" altLang="zh-CN" sz="1200" i="1">
                                    <a:latin typeface="Cambria Math" panose="02040503050406030204" pitchFamily="18" charset="0"/>
                                  </a:rPr>
                                </m:ctrlPr>
                              </m:dPr>
                              <m:e>
                                <m:r>
                                  <a:rPr kumimoji="1" lang="en-US" altLang="zh-CN" sz="1200" i="1">
                                    <a:latin typeface="Cambria Math" charset="0"/>
                                  </a:rPr>
                                  <m:t>2</m:t>
                                </m:r>
                              </m:e>
                            </m:d>
                            <m:r>
                              <a:rPr kumimoji="1" lang="en-US" altLang="zh-CN" sz="1200" i="1">
                                <a:latin typeface="Cambria Math" charset="0"/>
                              </a:rPr>
                              <m:t>,</m:t>
                            </m:r>
                            <m:r>
                              <a:rPr kumimoji="1" lang="zh-CN" altLang="en-US" sz="1200" i="1">
                                <a:latin typeface="Cambria Math" charset="0"/>
                              </a:rPr>
                              <m:t> </m:t>
                            </m:r>
                            <m:sSup>
                              <m:sSupPr>
                                <m:ctrlPr>
                                  <a:rPr kumimoji="1" lang="en-US" altLang="zh-CN" sz="1200" i="1">
                                    <a:latin typeface="Cambria Math" panose="02040503050406030204" pitchFamily="18" charset="0"/>
                                  </a:rPr>
                                </m:ctrlPr>
                              </m:sSupPr>
                              <m:e>
                                <m:bar>
                                  <m:barPr>
                                    <m:pos m:val="top"/>
                                    <m:ctrlPr>
                                      <a:rPr kumimoji="1" lang="en-US" altLang="zh-CN" sz="1200" i="1">
                                        <a:latin typeface="Cambria Math" panose="02040503050406030204" pitchFamily="18" charset="0"/>
                                      </a:rPr>
                                    </m:ctrlPr>
                                  </m:barPr>
                                  <m:e>
                                    <m:r>
                                      <a:rPr kumimoji="1" lang="en-US" altLang="zh-CN" sz="1200" i="1">
                                        <a:latin typeface="Cambria Math" charset="0"/>
                                      </a:rPr>
                                      <m:t>𝑆𝐸𝑁𝑇𝐼𝑀𝐸𝑁𝑇</m:t>
                                    </m:r>
                                  </m:e>
                                </m:bar>
                              </m:e>
                              <m:sup>
                                <m:r>
                                  <a:rPr kumimoji="1" lang="en-US" altLang="zh-CN" sz="1200" i="1" smtClean="0">
                                    <a:latin typeface="Cambria Math" charset="0"/>
                                  </a:rPr>
                                  <m:t>𝑖</m:t>
                                </m:r>
                              </m:sup>
                            </m:sSup>
                            <m:d>
                              <m:dPr>
                                <m:ctrlPr>
                                  <a:rPr kumimoji="1" lang="en-US" altLang="zh-CN" sz="1200" i="1">
                                    <a:latin typeface="Cambria Math" panose="02040503050406030204" pitchFamily="18" charset="0"/>
                                  </a:rPr>
                                </m:ctrlPr>
                              </m:dPr>
                              <m:e>
                                <m:r>
                                  <a:rPr kumimoji="1" lang="en-US" altLang="zh-CN" sz="1200" i="1">
                                    <a:latin typeface="Cambria Math" charset="0"/>
                                  </a:rPr>
                                  <m:t>2</m:t>
                                </m:r>
                              </m:e>
                            </m:d>
                            <m:r>
                              <a:rPr kumimoji="1" lang="en-US" altLang="zh-CN" sz="1200" i="1">
                                <a:latin typeface="Cambria Math" charset="0"/>
                              </a:rPr>
                              <m:t>,</m:t>
                            </m:r>
                            <m:sSup>
                              <m:sSupPr>
                                <m:ctrlPr>
                                  <a:rPr kumimoji="1" lang="en-US" altLang="zh-CN" sz="1200" i="1">
                                    <a:latin typeface="Cambria Math" panose="02040503050406030204" pitchFamily="18" charset="0"/>
                                  </a:rPr>
                                </m:ctrlPr>
                              </m:sSupPr>
                              <m:e>
                                <m:r>
                                  <a:rPr kumimoji="1" lang="en-US" altLang="zh-CN" sz="1200" i="1">
                                    <a:latin typeface="Cambria Math" charset="0"/>
                                  </a:rPr>
                                  <m:t>𝑃𝑂𝑆</m:t>
                                </m:r>
                                <m:r>
                                  <a:rPr kumimoji="1" lang="en-US" altLang="zh-CN" sz="1200" i="1">
                                    <a:latin typeface="Cambria Math" charset="0"/>
                                  </a:rPr>
                                  <m:t>_</m:t>
                                </m:r>
                                <m:r>
                                  <a:rPr kumimoji="1" lang="en-US" altLang="zh-CN" sz="1200" i="1">
                                    <a:latin typeface="Cambria Math" charset="0"/>
                                  </a:rPr>
                                  <m:t>𝑃𝐸𝑅𝐶</m:t>
                                </m:r>
                              </m:e>
                              <m:sup>
                                <m:r>
                                  <a:rPr kumimoji="1" lang="en-US" altLang="zh-CN" sz="1200" i="1">
                                    <a:latin typeface="Cambria Math" charset="0"/>
                                  </a:rPr>
                                  <m:t>𝑖</m:t>
                                </m:r>
                              </m:sup>
                            </m:sSup>
                            <m:d>
                              <m:dPr>
                                <m:ctrlPr>
                                  <a:rPr kumimoji="1" lang="en-US" altLang="zh-CN" sz="1200" i="1">
                                    <a:latin typeface="Cambria Math" panose="02040503050406030204" pitchFamily="18" charset="0"/>
                                  </a:rPr>
                                </m:ctrlPr>
                              </m:dPr>
                              <m:e>
                                <m:r>
                                  <a:rPr kumimoji="1" lang="en-US" altLang="zh-CN" sz="1200" i="1">
                                    <a:latin typeface="Cambria Math" charset="0"/>
                                  </a:rPr>
                                  <m:t>2</m:t>
                                </m:r>
                              </m:e>
                            </m:d>
                            <m:r>
                              <a:rPr kumimoji="1" lang="en-US" altLang="zh-CN" sz="1200" i="1">
                                <a:latin typeface="Cambria Math" charset="0"/>
                              </a:rPr>
                              <m:t>,</m:t>
                            </m:r>
                            <m:sSup>
                              <m:sSupPr>
                                <m:ctrlPr>
                                  <a:rPr kumimoji="1" lang="en-US" altLang="zh-CN" sz="1200" i="1">
                                    <a:latin typeface="Cambria Math" panose="02040503050406030204" pitchFamily="18" charset="0"/>
                                  </a:rPr>
                                </m:ctrlPr>
                              </m:sSupPr>
                              <m:e>
                                <m:r>
                                  <a:rPr kumimoji="1" lang="en-US" altLang="zh-CN" sz="1200" i="1">
                                    <a:latin typeface="Cambria Math" charset="0"/>
                                  </a:rPr>
                                  <m:t>𝑁𝐸𝐺</m:t>
                                </m:r>
                                <m:r>
                                  <a:rPr kumimoji="1" lang="en-US" altLang="zh-CN" sz="1200" i="1">
                                    <a:latin typeface="Cambria Math" charset="0"/>
                                  </a:rPr>
                                  <m:t>_</m:t>
                                </m:r>
                                <m:r>
                                  <a:rPr kumimoji="1" lang="en-US" altLang="zh-CN" sz="1200" i="1">
                                    <a:latin typeface="Cambria Math" charset="0"/>
                                  </a:rPr>
                                  <m:t>𝑃𝐸𝑅𝐶</m:t>
                                </m:r>
                              </m:e>
                              <m:sup>
                                <m:r>
                                  <a:rPr kumimoji="1" lang="en-US" altLang="zh-CN" sz="1200" i="1">
                                    <a:latin typeface="Cambria Math" charset="0"/>
                                  </a:rPr>
                                  <m:t>𝑖</m:t>
                                </m:r>
                              </m:sup>
                            </m:sSup>
                            <m:r>
                              <a:rPr kumimoji="1" lang="en-US" altLang="zh-CN" sz="1200" i="1">
                                <a:latin typeface="Cambria Math" charset="0"/>
                              </a:rPr>
                              <m:t>(2)</m:t>
                            </m:r>
                          </m:e>
                          <m:e>
                            <m:r>
                              <a:rPr lang="zh-CN" altLang="en-US" sz="1200" i="1">
                                <a:latin typeface="Cambria Math" charset="0"/>
                                <a:ea typeface="Cambria Math" charset="0"/>
                                <a:cs typeface="Cambria Math" charset="0"/>
                              </a:rPr>
                              <m:t>⋯</m:t>
                            </m:r>
                          </m:e>
                          <m:e>
                            <m:sSup>
                              <m:sSupPr>
                                <m:ctrlPr>
                                  <a:rPr kumimoji="1" lang="en-US" altLang="zh-CN" sz="1200" i="1">
                                    <a:latin typeface="Cambria Math" panose="02040503050406030204" pitchFamily="18" charset="0"/>
                                  </a:rPr>
                                </m:ctrlPr>
                              </m:sSupPr>
                              <m:e>
                                <m:r>
                                  <a:rPr kumimoji="1" lang="en-US" altLang="zh-CN" sz="1200" i="1">
                                    <a:latin typeface="Cambria Math" charset="0"/>
                                  </a:rPr>
                                  <m:t>𝑁𝑈𝑀</m:t>
                                </m:r>
                              </m:e>
                              <m:sup>
                                <m:r>
                                  <a:rPr kumimoji="1" lang="en-US" altLang="zh-CN" sz="1200" i="1">
                                    <a:latin typeface="Cambria Math" charset="0"/>
                                  </a:rPr>
                                  <m:t>𝑖</m:t>
                                </m:r>
                              </m:sup>
                            </m:sSup>
                            <m:d>
                              <m:dPr>
                                <m:ctrlPr>
                                  <a:rPr kumimoji="1" lang="en-US" altLang="zh-CN" sz="1200" i="1">
                                    <a:latin typeface="Cambria Math" panose="02040503050406030204" pitchFamily="18" charset="0"/>
                                  </a:rPr>
                                </m:ctrlPr>
                              </m:dPr>
                              <m:e>
                                <m:r>
                                  <a:rPr kumimoji="1" lang="en-US" altLang="zh-CN" sz="1200" i="1">
                                    <a:latin typeface="Cambria Math" charset="0"/>
                                  </a:rPr>
                                  <m:t>𝑗</m:t>
                                </m:r>
                              </m:e>
                            </m:d>
                            <m:r>
                              <a:rPr kumimoji="1" lang="en-US" altLang="zh-CN" sz="1200" i="1">
                                <a:latin typeface="Cambria Math" charset="0"/>
                              </a:rPr>
                              <m:t>,</m:t>
                            </m:r>
                            <m:sSup>
                              <m:sSupPr>
                                <m:ctrlPr>
                                  <a:rPr kumimoji="1" lang="en-US" altLang="zh-CN" sz="1200" i="1">
                                    <a:latin typeface="Cambria Math" panose="02040503050406030204" pitchFamily="18" charset="0"/>
                                  </a:rPr>
                                </m:ctrlPr>
                              </m:sSupPr>
                              <m:e>
                                <m:bar>
                                  <m:barPr>
                                    <m:pos m:val="top"/>
                                    <m:ctrlPr>
                                      <a:rPr kumimoji="1" lang="en-US" altLang="zh-CN" sz="1200" i="1">
                                        <a:latin typeface="Cambria Math" panose="02040503050406030204" pitchFamily="18" charset="0"/>
                                      </a:rPr>
                                    </m:ctrlPr>
                                  </m:barPr>
                                  <m:e>
                                    <m:r>
                                      <a:rPr kumimoji="1" lang="en-US" altLang="zh-CN" sz="1200" i="1">
                                        <a:latin typeface="Cambria Math" charset="0"/>
                                      </a:rPr>
                                      <m:t>𝑅𝐸𝑆𝑃𝑂𝑁𝑆𝐸</m:t>
                                    </m:r>
                                  </m:e>
                                </m:bar>
                              </m:e>
                              <m:sup>
                                <m:r>
                                  <a:rPr kumimoji="1" lang="en-US" altLang="zh-CN" sz="1200" i="1">
                                    <a:latin typeface="Cambria Math" charset="0"/>
                                  </a:rPr>
                                  <m:t>𝑖</m:t>
                                </m:r>
                              </m:sup>
                            </m:sSup>
                            <m:d>
                              <m:dPr>
                                <m:ctrlPr>
                                  <a:rPr kumimoji="1" lang="en-US" altLang="zh-CN" sz="1200" i="1">
                                    <a:latin typeface="Cambria Math" panose="02040503050406030204" pitchFamily="18" charset="0"/>
                                  </a:rPr>
                                </m:ctrlPr>
                              </m:dPr>
                              <m:e>
                                <m:r>
                                  <a:rPr kumimoji="1" lang="en-US" altLang="zh-CN" sz="1200" i="1">
                                    <a:latin typeface="Cambria Math" charset="0"/>
                                  </a:rPr>
                                  <m:t>𝑗</m:t>
                                </m:r>
                              </m:e>
                            </m:d>
                            <m:r>
                              <a:rPr kumimoji="1" lang="en-US" altLang="zh-CN" sz="1200" i="1">
                                <a:latin typeface="Cambria Math" charset="0"/>
                              </a:rPr>
                              <m:t>,</m:t>
                            </m:r>
                            <m:r>
                              <a:rPr kumimoji="1" lang="zh-CN" altLang="en-US" sz="1200" i="1">
                                <a:latin typeface="Cambria Math" charset="0"/>
                              </a:rPr>
                              <m:t> </m:t>
                            </m:r>
                            <m:sSup>
                              <m:sSupPr>
                                <m:ctrlPr>
                                  <a:rPr kumimoji="1" lang="en-US" altLang="zh-CN" sz="1200" i="1">
                                    <a:latin typeface="Cambria Math" panose="02040503050406030204" pitchFamily="18" charset="0"/>
                                  </a:rPr>
                                </m:ctrlPr>
                              </m:sSupPr>
                              <m:e>
                                <m:bar>
                                  <m:barPr>
                                    <m:pos m:val="top"/>
                                    <m:ctrlPr>
                                      <a:rPr kumimoji="1" lang="en-US" altLang="zh-CN" sz="1200" i="1">
                                        <a:latin typeface="Cambria Math" panose="02040503050406030204" pitchFamily="18" charset="0"/>
                                      </a:rPr>
                                    </m:ctrlPr>
                                  </m:barPr>
                                  <m:e>
                                    <m:r>
                                      <a:rPr kumimoji="1" lang="en-US" altLang="zh-CN" sz="1200" i="1">
                                        <a:latin typeface="Cambria Math" charset="0"/>
                                      </a:rPr>
                                      <m:t>𝑆𝐸𝑁𝑇𝐼𝑀𝐸𝑁𝑇</m:t>
                                    </m:r>
                                  </m:e>
                                </m:bar>
                              </m:e>
                              <m:sup>
                                <m:r>
                                  <a:rPr kumimoji="1" lang="en-US" altLang="zh-CN" sz="1200" i="1">
                                    <a:latin typeface="Cambria Math" charset="0"/>
                                  </a:rPr>
                                  <m:t>𝑖</m:t>
                                </m:r>
                              </m:sup>
                            </m:sSup>
                            <m:d>
                              <m:dPr>
                                <m:ctrlPr>
                                  <a:rPr kumimoji="1" lang="en-US" altLang="zh-CN" sz="1200" i="1">
                                    <a:latin typeface="Cambria Math" panose="02040503050406030204" pitchFamily="18" charset="0"/>
                                  </a:rPr>
                                </m:ctrlPr>
                              </m:dPr>
                              <m:e>
                                <m:r>
                                  <a:rPr kumimoji="1" lang="en-US" altLang="zh-CN" sz="1200" i="1">
                                    <a:latin typeface="Cambria Math" charset="0"/>
                                  </a:rPr>
                                  <m:t>𝑗</m:t>
                                </m:r>
                              </m:e>
                            </m:d>
                            <m:r>
                              <a:rPr kumimoji="1" lang="en-US" altLang="zh-CN" sz="1200" i="1">
                                <a:latin typeface="Cambria Math" charset="0"/>
                              </a:rPr>
                              <m:t>,</m:t>
                            </m:r>
                            <m:sSup>
                              <m:sSupPr>
                                <m:ctrlPr>
                                  <a:rPr kumimoji="1" lang="en-US" altLang="zh-CN" sz="1200" i="1">
                                    <a:latin typeface="Cambria Math" panose="02040503050406030204" pitchFamily="18" charset="0"/>
                                  </a:rPr>
                                </m:ctrlPr>
                              </m:sSupPr>
                              <m:e>
                                <m:r>
                                  <a:rPr kumimoji="1" lang="en-US" altLang="zh-CN" sz="1200" i="1">
                                    <a:latin typeface="Cambria Math" charset="0"/>
                                  </a:rPr>
                                  <m:t>𝑃𝑂𝑆</m:t>
                                </m:r>
                                <m:r>
                                  <a:rPr kumimoji="1" lang="en-US" altLang="zh-CN" sz="1200" i="1">
                                    <a:latin typeface="Cambria Math" charset="0"/>
                                  </a:rPr>
                                  <m:t>_</m:t>
                                </m:r>
                                <m:r>
                                  <a:rPr kumimoji="1" lang="en-US" altLang="zh-CN" sz="1200" i="1">
                                    <a:latin typeface="Cambria Math" charset="0"/>
                                  </a:rPr>
                                  <m:t>𝑃𝐸𝑅𝐶</m:t>
                                </m:r>
                              </m:e>
                              <m:sup>
                                <m:r>
                                  <a:rPr kumimoji="1" lang="en-US" altLang="zh-CN" sz="1200" i="1">
                                    <a:latin typeface="Cambria Math" charset="0"/>
                                  </a:rPr>
                                  <m:t>𝑖</m:t>
                                </m:r>
                              </m:sup>
                            </m:sSup>
                            <m:d>
                              <m:dPr>
                                <m:ctrlPr>
                                  <a:rPr kumimoji="1" lang="en-US" altLang="zh-CN" sz="1200" i="1">
                                    <a:latin typeface="Cambria Math" panose="02040503050406030204" pitchFamily="18" charset="0"/>
                                  </a:rPr>
                                </m:ctrlPr>
                              </m:dPr>
                              <m:e>
                                <m:r>
                                  <a:rPr kumimoji="1" lang="en-US" altLang="zh-CN" sz="1200" i="1">
                                    <a:latin typeface="Cambria Math" charset="0"/>
                                  </a:rPr>
                                  <m:t>𝑗</m:t>
                                </m:r>
                              </m:e>
                            </m:d>
                            <m:r>
                              <a:rPr kumimoji="1" lang="en-US" altLang="zh-CN" sz="1200" i="1">
                                <a:latin typeface="Cambria Math" charset="0"/>
                              </a:rPr>
                              <m:t>,</m:t>
                            </m:r>
                            <m:sSup>
                              <m:sSupPr>
                                <m:ctrlPr>
                                  <a:rPr kumimoji="1" lang="en-US" altLang="zh-CN" sz="1200" i="1">
                                    <a:latin typeface="Cambria Math" panose="02040503050406030204" pitchFamily="18" charset="0"/>
                                  </a:rPr>
                                </m:ctrlPr>
                              </m:sSupPr>
                              <m:e>
                                <m:r>
                                  <a:rPr kumimoji="1" lang="en-US" altLang="zh-CN" sz="1200" i="1">
                                    <a:latin typeface="Cambria Math" charset="0"/>
                                  </a:rPr>
                                  <m:t>𝑁𝐸𝐺</m:t>
                                </m:r>
                                <m:r>
                                  <a:rPr kumimoji="1" lang="en-US" altLang="zh-CN" sz="1200" i="1">
                                    <a:latin typeface="Cambria Math" charset="0"/>
                                  </a:rPr>
                                  <m:t>_</m:t>
                                </m:r>
                                <m:r>
                                  <a:rPr kumimoji="1" lang="en-US" altLang="zh-CN" sz="1200" i="1">
                                    <a:latin typeface="Cambria Math" charset="0"/>
                                  </a:rPr>
                                  <m:t>𝑃𝐸𝑅𝐶</m:t>
                                </m:r>
                              </m:e>
                              <m:sup>
                                <m:r>
                                  <a:rPr kumimoji="1" lang="en-US" altLang="zh-CN" sz="1200" i="1">
                                    <a:latin typeface="Cambria Math" charset="0"/>
                                  </a:rPr>
                                  <m:t>𝑖</m:t>
                                </m:r>
                              </m:sup>
                            </m:sSup>
                            <m:r>
                              <a:rPr kumimoji="1" lang="en-US" altLang="zh-CN" sz="1200" i="1">
                                <a:latin typeface="Cambria Math" charset="0"/>
                              </a:rPr>
                              <m:t>(</m:t>
                            </m:r>
                            <m:r>
                              <a:rPr kumimoji="1" lang="en-US" altLang="zh-CN" sz="1200" i="1">
                                <a:latin typeface="Cambria Math" charset="0"/>
                              </a:rPr>
                              <m:t>𝑗</m:t>
                            </m:r>
                            <m:r>
                              <a:rPr kumimoji="1" lang="en-US" altLang="zh-CN" sz="1200" i="1">
                                <a:latin typeface="Cambria Math" charset="0"/>
                              </a:rPr>
                              <m:t>)</m:t>
                            </m:r>
                          </m:e>
                          <m:e>
                            <m:r>
                              <a:rPr lang="zh-CN" altLang="en-US" sz="1200" i="1">
                                <a:latin typeface="Cambria Math" charset="0"/>
                                <a:ea typeface="Cambria Math" charset="0"/>
                                <a:cs typeface="Cambria Math" charset="0"/>
                              </a:rPr>
                              <m:t>⋯</m:t>
                            </m:r>
                          </m:e>
                          <m:e>
                            <m:sSup>
                              <m:sSupPr>
                                <m:ctrlPr>
                                  <a:rPr kumimoji="1" lang="en-US" altLang="zh-CN" sz="1200" i="1">
                                    <a:latin typeface="Cambria Math" panose="02040503050406030204" pitchFamily="18" charset="0"/>
                                  </a:rPr>
                                </m:ctrlPr>
                              </m:sSupPr>
                              <m:e>
                                <m:r>
                                  <a:rPr kumimoji="1" lang="en-US" altLang="zh-CN" sz="1200" i="1">
                                    <a:latin typeface="Cambria Math" charset="0"/>
                                  </a:rPr>
                                  <m:t>𝑁𝑈𝑀</m:t>
                                </m:r>
                              </m:e>
                              <m:sup>
                                <m:r>
                                  <a:rPr kumimoji="1" lang="en-US" altLang="zh-CN" sz="1200" i="1">
                                    <a:latin typeface="Cambria Math" charset="0"/>
                                  </a:rPr>
                                  <m:t>𝑖</m:t>
                                </m:r>
                              </m:sup>
                            </m:sSup>
                            <m:d>
                              <m:dPr>
                                <m:ctrlPr>
                                  <a:rPr kumimoji="1" lang="en-US" altLang="zh-CN" sz="1200" i="1">
                                    <a:latin typeface="Cambria Math" panose="02040503050406030204" pitchFamily="18" charset="0"/>
                                  </a:rPr>
                                </m:ctrlPr>
                              </m:dPr>
                              <m:e>
                                <m:r>
                                  <a:rPr kumimoji="1" lang="en-US" altLang="zh-CN" sz="1200" i="1">
                                    <a:latin typeface="Cambria Math" charset="0"/>
                                  </a:rPr>
                                  <m:t>31</m:t>
                                </m:r>
                              </m:e>
                            </m:d>
                            <m:r>
                              <a:rPr kumimoji="1" lang="en-US" altLang="zh-CN" sz="1200" i="1">
                                <a:latin typeface="Cambria Math" charset="0"/>
                              </a:rPr>
                              <m:t>,</m:t>
                            </m:r>
                            <m:sSup>
                              <m:sSupPr>
                                <m:ctrlPr>
                                  <a:rPr kumimoji="1" lang="en-US" altLang="zh-CN" sz="1200" i="1">
                                    <a:latin typeface="Cambria Math" panose="02040503050406030204" pitchFamily="18" charset="0"/>
                                  </a:rPr>
                                </m:ctrlPr>
                              </m:sSupPr>
                              <m:e>
                                <m:bar>
                                  <m:barPr>
                                    <m:pos m:val="top"/>
                                    <m:ctrlPr>
                                      <a:rPr kumimoji="1" lang="en-US" altLang="zh-CN" sz="1200" i="1">
                                        <a:latin typeface="Cambria Math" panose="02040503050406030204" pitchFamily="18" charset="0"/>
                                      </a:rPr>
                                    </m:ctrlPr>
                                  </m:barPr>
                                  <m:e>
                                    <m:r>
                                      <a:rPr kumimoji="1" lang="en-US" altLang="zh-CN" sz="1200" i="1">
                                        <a:latin typeface="Cambria Math" charset="0"/>
                                      </a:rPr>
                                      <m:t>𝑅𝐸𝑆𝑃𝑂𝑁𝑆𝐸</m:t>
                                    </m:r>
                                  </m:e>
                                </m:bar>
                              </m:e>
                              <m:sup>
                                <m:r>
                                  <a:rPr kumimoji="1" lang="en-US" altLang="zh-CN" sz="1200" i="1">
                                    <a:latin typeface="Cambria Math" charset="0"/>
                                  </a:rPr>
                                  <m:t>𝑖</m:t>
                                </m:r>
                              </m:sup>
                            </m:sSup>
                            <m:d>
                              <m:dPr>
                                <m:ctrlPr>
                                  <a:rPr kumimoji="1" lang="en-US" altLang="zh-CN" sz="1200" i="1">
                                    <a:latin typeface="Cambria Math" panose="02040503050406030204" pitchFamily="18" charset="0"/>
                                  </a:rPr>
                                </m:ctrlPr>
                              </m:dPr>
                              <m:e>
                                <m:r>
                                  <a:rPr kumimoji="1" lang="en-US" altLang="zh-CN" sz="1200" i="1">
                                    <a:latin typeface="Cambria Math" charset="0"/>
                                  </a:rPr>
                                  <m:t>31</m:t>
                                </m:r>
                              </m:e>
                            </m:d>
                            <m:r>
                              <a:rPr kumimoji="1" lang="en-US" altLang="zh-CN" sz="1200" i="1">
                                <a:latin typeface="Cambria Math" charset="0"/>
                              </a:rPr>
                              <m:t>,</m:t>
                            </m:r>
                            <m:r>
                              <a:rPr kumimoji="1" lang="zh-CN" altLang="en-US" sz="1200" i="1">
                                <a:latin typeface="Cambria Math" charset="0"/>
                              </a:rPr>
                              <m:t> </m:t>
                            </m:r>
                            <m:sSup>
                              <m:sSupPr>
                                <m:ctrlPr>
                                  <a:rPr kumimoji="1" lang="en-US" altLang="zh-CN" sz="1200" i="1">
                                    <a:latin typeface="Cambria Math" panose="02040503050406030204" pitchFamily="18" charset="0"/>
                                  </a:rPr>
                                </m:ctrlPr>
                              </m:sSupPr>
                              <m:e>
                                <m:bar>
                                  <m:barPr>
                                    <m:pos m:val="top"/>
                                    <m:ctrlPr>
                                      <a:rPr kumimoji="1" lang="en-US" altLang="zh-CN" sz="1200" i="1">
                                        <a:latin typeface="Cambria Math" panose="02040503050406030204" pitchFamily="18" charset="0"/>
                                      </a:rPr>
                                    </m:ctrlPr>
                                  </m:barPr>
                                  <m:e>
                                    <m:r>
                                      <a:rPr kumimoji="1" lang="en-US" altLang="zh-CN" sz="1200" i="1">
                                        <a:latin typeface="Cambria Math" charset="0"/>
                                      </a:rPr>
                                      <m:t>𝑆𝐸𝑁𝑇𝐼𝑀𝐸𝑁𝑇</m:t>
                                    </m:r>
                                  </m:e>
                                </m:bar>
                              </m:e>
                              <m:sup>
                                <m:r>
                                  <a:rPr kumimoji="1" lang="en-US" altLang="zh-CN" sz="1200" i="1">
                                    <a:latin typeface="Cambria Math" charset="0"/>
                                  </a:rPr>
                                  <m:t>𝑖</m:t>
                                </m:r>
                              </m:sup>
                            </m:sSup>
                            <m:d>
                              <m:dPr>
                                <m:ctrlPr>
                                  <a:rPr kumimoji="1" lang="en-US" altLang="zh-CN" sz="1200" i="1">
                                    <a:latin typeface="Cambria Math" panose="02040503050406030204" pitchFamily="18" charset="0"/>
                                  </a:rPr>
                                </m:ctrlPr>
                              </m:dPr>
                              <m:e>
                                <m:r>
                                  <a:rPr kumimoji="1" lang="en-US" altLang="zh-CN" sz="1200" i="1">
                                    <a:latin typeface="Cambria Math" charset="0"/>
                                  </a:rPr>
                                  <m:t>31</m:t>
                                </m:r>
                              </m:e>
                            </m:d>
                            <m:r>
                              <a:rPr kumimoji="1" lang="en-US" altLang="zh-CN" sz="1200" i="1">
                                <a:latin typeface="Cambria Math" charset="0"/>
                              </a:rPr>
                              <m:t>,</m:t>
                            </m:r>
                            <m:sSup>
                              <m:sSupPr>
                                <m:ctrlPr>
                                  <a:rPr kumimoji="1" lang="en-US" altLang="zh-CN" sz="1200" i="1">
                                    <a:latin typeface="Cambria Math" panose="02040503050406030204" pitchFamily="18" charset="0"/>
                                  </a:rPr>
                                </m:ctrlPr>
                              </m:sSupPr>
                              <m:e>
                                <m:r>
                                  <a:rPr kumimoji="1" lang="en-US" altLang="zh-CN" sz="1200" i="1">
                                    <a:latin typeface="Cambria Math" charset="0"/>
                                  </a:rPr>
                                  <m:t>𝑃𝑂𝑆</m:t>
                                </m:r>
                                <m:r>
                                  <a:rPr kumimoji="1" lang="en-US" altLang="zh-CN" sz="1200" i="1">
                                    <a:latin typeface="Cambria Math" charset="0"/>
                                  </a:rPr>
                                  <m:t>_</m:t>
                                </m:r>
                                <m:r>
                                  <a:rPr kumimoji="1" lang="en-US" altLang="zh-CN" sz="1200" i="1">
                                    <a:latin typeface="Cambria Math" charset="0"/>
                                  </a:rPr>
                                  <m:t>𝑃𝐸𝑅𝐶</m:t>
                                </m:r>
                              </m:e>
                              <m:sup>
                                <m:r>
                                  <a:rPr kumimoji="1" lang="en-US" altLang="zh-CN" sz="1200" i="1">
                                    <a:latin typeface="Cambria Math" charset="0"/>
                                  </a:rPr>
                                  <m:t>𝑖</m:t>
                                </m:r>
                              </m:sup>
                            </m:sSup>
                            <m:d>
                              <m:dPr>
                                <m:ctrlPr>
                                  <a:rPr kumimoji="1" lang="en-US" altLang="zh-CN" sz="1200" i="1">
                                    <a:latin typeface="Cambria Math" panose="02040503050406030204" pitchFamily="18" charset="0"/>
                                  </a:rPr>
                                </m:ctrlPr>
                              </m:dPr>
                              <m:e>
                                <m:r>
                                  <a:rPr kumimoji="1" lang="en-US" altLang="zh-CN" sz="1200" i="1">
                                    <a:latin typeface="Cambria Math" charset="0"/>
                                  </a:rPr>
                                  <m:t>31</m:t>
                                </m:r>
                              </m:e>
                            </m:d>
                            <m:r>
                              <a:rPr kumimoji="1" lang="en-US" altLang="zh-CN" sz="1200" i="1">
                                <a:latin typeface="Cambria Math" charset="0"/>
                              </a:rPr>
                              <m:t>,</m:t>
                            </m:r>
                            <m:sSup>
                              <m:sSupPr>
                                <m:ctrlPr>
                                  <a:rPr kumimoji="1" lang="en-US" altLang="zh-CN" sz="1200" i="1">
                                    <a:latin typeface="Cambria Math" panose="02040503050406030204" pitchFamily="18" charset="0"/>
                                  </a:rPr>
                                </m:ctrlPr>
                              </m:sSupPr>
                              <m:e>
                                <m:r>
                                  <a:rPr kumimoji="1" lang="en-US" altLang="zh-CN" sz="1200" i="1">
                                    <a:latin typeface="Cambria Math" charset="0"/>
                                  </a:rPr>
                                  <m:t>𝑁𝐸𝐺</m:t>
                                </m:r>
                                <m:r>
                                  <a:rPr kumimoji="1" lang="en-US" altLang="zh-CN" sz="1200" i="1">
                                    <a:latin typeface="Cambria Math" charset="0"/>
                                  </a:rPr>
                                  <m:t>_</m:t>
                                </m:r>
                                <m:r>
                                  <a:rPr kumimoji="1" lang="en-US" altLang="zh-CN" sz="1200" i="1">
                                    <a:latin typeface="Cambria Math" charset="0"/>
                                  </a:rPr>
                                  <m:t>𝑃𝐸𝑅𝐶</m:t>
                                </m:r>
                              </m:e>
                              <m:sup>
                                <m:r>
                                  <a:rPr kumimoji="1" lang="en-US" altLang="zh-CN" sz="1200" i="1">
                                    <a:latin typeface="Cambria Math" charset="0"/>
                                  </a:rPr>
                                  <m:t>𝑖</m:t>
                                </m:r>
                              </m:sup>
                            </m:sSup>
                            <m:r>
                              <a:rPr kumimoji="1" lang="en-US" altLang="zh-CN" sz="1200" i="1">
                                <a:latin typeface="Cambria Math" charset="0"/>
                              </a:rPr>
                              <m:t>(31)</m:t>
                            </m:r>
                          </m:e>
                        </m:eqArr>
                      </m:e>
                    </m:d>
                  </m:oMath>
                </a14:m>
                <a:r>
                  <a:rPr kumimoji="1" lang="zh-CN" altLang="en-US" sz="1200" dirty="0"/>
                  <a:t> </a:t>
                </a:r>
                <a:r>
                  <a:rPr kumimoji="1" lang="en-US" altLang="zh-CN" dirty="0">
                    <a:latin typeface="Calibri" panose="020F0502020204030204" pitchFamily="34" charset="0"/>
                    <a:cs typeface="Calibri" panose="020F0502020204030204" pitchFamily="34" charset="0"/>
                  </a:rPr>
                  <a:t>Input</a:t>
                </a:r>
                <a:endParaRPr kumimoji="1" lang="en-US" altLang="zh-CN" sz="1200" dirty="0">
                  <a:latin typeface="Calibri" panose="020F0502020204030204" pitchFamily="34" charset="0"/>
                  <a:cs typeface="Calibri" panose="020F0502020204030204" pitchFamily="34" charset="0"/>
                </a:endParaRPr>
              </a:p>
              <a:p>
                <a14:m>
                  <m:oMath xmlns:m="http://schemas.openxmlformats.org/officeDocument/2006/math">
                    <m:sSup>
                      <m:sSupPr>
                        <m:ctrlPr>
                          <a:rPr kumimoji="1" lang="en-US" altLang="zh-CN" sz="1200" i="1" smtClean="0">
                            <a:latin typeface="Cambria Math" panose="02040503050406030204" pitchFamily="18" charset="0"/>
                          </a:rPr>
                        </m:ctrlPr>
                      </m:sSupPr>
                      <m:e>
                        <m:r>
                          <a:rPr kumimoji="1" lang="en-US" altLang="zh-CN" sz="1200" b="0" i="1" smtClean="0">
                            <a:latin typeface="Cambria Math" charset="0"/>
                          </a:rPr>
                          <m:t>𝑂</m:t>
                        </m:r>
                      </m:e>
                      <m:sup>
                        <m:r>
                          <a:rPr kumimoji="1" lang="en-US" altLang="zh-CN" sz="1200" b="0" i="1" smtClean="0">
                            <a:latin typeface="Cambria Math" charset="0"/>
                          </a:rPr>
                          <m:t>′</m:t>
                        </m:r>
                      </m:sup>
                    </m:sSup>
                    <m:r>
                      <a:rPr kumimoji="1" lang="en-US" altLang="zh-CN" sz="1200" i="1">
                        <a:latin typeface="Cambria Math" charset="0"/>
                      </a:rPr>
                      <m:t>=</m:t>
                    </m:r>
                    <m:d>
                      <m:dPr>
                        <m:ctrlPr>
                          <a:rPr kumimoji="1" lang="en-US" altLang="zh-CN" sz="1200" i="1">
                            <a:latin typeface="Cambria Math" panose="02040503050406030204" pitchFamily="18" charset="0"/>
                          </a:rPr>
                        </m:ctrlPr>
                      </m:dPr>
                      <m:e>
                        <m:eqArr>
                          <m:eqArrPr>
                            <m:ctrlPr>
                              <a:rPr kumimoji="1" lang="en-US" altLang="zh-CN" sz="1200" i="1">
                                <a:latin typeface="Cambria Math" panose="02040503050406030204" pitchFamily="18" charset="0"/>
                              </a:rPr>
                            </m:ctrlPr>
                          </m:eqArrPr>
                          <m:e>
                            <m:sSup>
                              <m:sSupPr>
                                <m:ctrlPr>
                                  <a:rPr kumimoji="1" lang="en-US" altLang="zh-CN" sz="1200" i="1">
                                    <a:latin typeface="Cambria Math" panose="02040503050406030204" pitchFamily="18" charset="0"/>
                                  </a:rPr>
                                </m:ctrlPr>
                              </m:sSupPr>
                              <m:e>
                                <m:r>
                                  <a:rPr kumimoji="1" lang="en-US" altLang="zh-CN" sz="1200" i="1">
                                    <a:latin typeface="Cambria Math" charset="0"/>
                                  </a:rPr>
                                  <m:t>𝐿</m:t>
                                </m:r>
                              </m:e>
                              <m:sup>
                                <m:r>
                                  <a:rPr kumimoji="1" lang="en-US" altLang="zh-CN" sz="1200" i="1">
                                    <a:latin typeface="Cambria Math" charset="0"/>
                                  </a:rPr>
                                  <m:t>𝑖</m:t>
                                </m:r>
                                <m:r>
                                  <a:rPr kumimoji="1" lang="en-US" altLang="zh-CN" sz="1200" b="0" i="1" smtClean="0">
                                    <a:latin typeface="Cambria Math" charset="0"/>
                                  </a:rPr>
                                  <m:t>+1</m:t>
                                </m:r>
                              </m:sup>
                            </m:sSup>
                            <m:r>
                              <a:rPr kumimoji="1" lang="en-US" altLang="zh-CN" sz="1200" i="1">
                                <a:latin typeface="Cambria Math" charset="0"/>
                              </a:rPr>
                              <m:t>(1)</m:t>
                            </m:r>
                            <m:r>
                              <m:rPr>
                                <m:nor/>
                              </m:rPr>
                              <a:rPr kumimoji="1" lang="en-US" altLang="zh-CN" sz="1200" dirty="0"/>
                              <m:t>′</m:t>
                            </m:r>
                          </m:e>
                          <m:e>
                            <m:sSup>
                              <m:sSupPr>
                                <m:ctrlPr>
                                  <a:rPr kumimoji="1" lang="en-US" altLang="zh-CN" sz="1200" i="1">
                                    <a:latin typeface="Cambria Math" panose="02040503050406030204" pitchFamily="18" charset="0"/>
                                  </a:rPr>
                                </m:ctrlPr>
                              </m:sSupPr>
                              <m:e>
                                <m:r>
                                  <a:rPr kumimoji="1" lang="en-US" altLang="zh-CN" sz="1200" i="1">
                                    <a:latin typeface="Cambria Math" charset="0"/>
                                  </a:rPr>
                                  <m:t>𝐿</m:t>
                                </m:r>
                              </m:e>
                              <m:sup>
                                <m:r>
                                  <a:rPr kumimoji="1" lang="en-US" altLang="zh-CN" sz="1200" i="1">
                                    <a:latin typeface="Cambria Math" charset="0"/>
                                  </a:rPr>
                                  <m:t>𝑖</m:t>
                                </m:r>
                                <m:r>
                                  <a:rPr kumimoji="1" lang="en-US" altLang="zh-CN" sz="1200" b="0" i="1" smtClean="0">
                                    <a:latin typeface="Cambria Math" charset="0"/>
                                  </a:rPr>
                                  <m:t>+1</m:t>
                                </m:r>
                              </m:sup>
                            </m:sSup>
                            <m:r>
                              <a:rPr kumimoji="1" lang="en-US" altLang="zh-CN" sz="1200" i="1">
                                <a:latin typeface="Cambria Math" charset="0"/>
                              </a:rPr>
                              <m:t>(2)</m:t>
                            </m:r>
                            <m:r>
                              <m:rPr>
                                <m:nor/>
                              </m:rPr>
                              <a:rPr kumimoji="1" lang="en-US" altLang="zh-CN" sz="1200" dirty="0"/>
                              <m:t>′</m:t>
                            </m:r>
                          </m:e>
                          <m:e>
                            <m:r>
                              <a:rPr lang="zh-CN" altLang="en-US" sz="1200" i="1">
                                <a:latin typeface="Cambria Math" charset="0"/>
                                <a:ea typeface="Cambria Math" charset="0"/>
                                <a:cs typeface="Cambria Math" charset="0"/>
                              </a:rPr>
                              <m:t>⋯</m:t>
                            </m:r>
                          </m:e>
                          <m:e>
                            <m:sSup>
                              <m:sSupPr>
                                <m:ctrlPr>
                                  <a:rPr kumimoji="1" lang="en-US" altLang="zh-CN" sz="1200" i="1">
                                    <a:latin typeface="Cambria Math" panose="02040503050406030204" pitchFamily="18" charset="0"/>
                                  </a:rPr>
                                </m:ctrlPr>
                              </m:sSupPr>
                              <m:e>
                                <m:r>
                                  <a:rPr kumimoji="1" lang="en-US" altLang="zh-CN" sz="1200" i="1">
                                    <a:latin typeface="Cambria Math" charset="0"/>
                                  </a:rPr>
                                  <m:t>𝐿</m:t>
                                </m:r>
                              </m:e>
                              <m:sup>
                                <m:r>
                                  <a:rPr kumimoji="1" lang="en-US" altLang="zh-CN" sz="1200" i="1">
                                    <a:latin typeface="Cambria Math" charset="0"/>
                                  </a:rPr>
                                  <m:t>𝑖</m:t>
                                </m:r>
                                <m:r>
                                  <a:rPr kumimoji="1" lang="en-US" altLang="zh-CN" sz="1200" b="0" i="1" smtClean="0">
                                    <a:latin typeface="Cambria Math" charset="0"/>
                                  </a:rPr>
                                  <m:t>+1</m:t>
                                </m:r>
                              </m:sup>
                            </m:sSup>
                            <m:r>
                              <a:rPr kumimoji="1" lang="en-US" altLang="zh-CN" sz="1200" i="1">
                                <a:latin typeface="Cambria Math" charset="0"/>
                              </a:rPr>
                              <m:t>(</m:t>
                            </m:r>
                            <m:r>
                              <a:rPr kumimoji="1" lang="en-US" altLang="zh-CN" sz="1200" i="1">
                                <a:latin typeface="Cambria Math" charset="0"/>
                              </a:rPr>
                              <m:t>𝑗</m:t>
                            </m:r>
                            <m:r>
                              <a:rPr kumimoji="1" lang="en-US" altLang="zh-CN" sz="1200" i="1">
                                <a:latin typeface="Cambria Math" charset="0"/>
                              </a:rPr>
                              <m:t>)</m:t>
                            </m:r>
                            <m:r>
                              <m:rPr>
                                <m:nor/>
                              </m:rPr>
                              <a:rPr kumimoji="1" lang="en-US" altLang="zh-CN" sz="1200" dirty="0"/>
                              <m:t>′</m:t>
                            </m:r>
                          </m:e>
                          <m:e>
                            <m:r>
                              <a:rPr lang="zh-CN" altLang="en-US" sz="1200" i="1">
                                <a:latin typeface="Cambria Math" charset="0"/>
                                <a:ea typeface="Cambria Math" charset="0"/>
                                <a:cs typeface="Cambria Math" charset="0"/>
                              </a:rPr>
                              <m:t>⋯</m:t>
                            </m:r>
                          </m:e>
                          <m:e>
                            <m:sSup>
                              <m:sSupPr>
                                <m:ctrlPr>
                                  <a:rPr kumimoji="1" lang="en-US" altLang="zh-CN" sz="1200" i="1">
                                    <a:latin typeface="Cambria Math" panose="02040503050406030204" pitchFamily="18" charset="0"/>
                                  </a:rPr>
                                </m:ctrlPr>
                              </m:sSupPr>
                              <m:e>
                                <m:r>
                                  <a:rPr kumimoji="1" lang="en-US" altLang="zh-CN" sz="1200" i="1">
                                    <a:latin typeface="Cambria Math" charset="0"/>
                                  </a:rPr>
                                  <m:t>𝐿</m:t>
                                </m:r>
                              </m:e>
                              <m:sup>
                                <m:r>
                                  <a:rPr kumimoji="1" lang="en-US" altLang="zh-CN" sz="1200" i="1">
                                    <a:latin typeface="Cambria Math" charset="0"/>
                                  </a:rPr>
                                  <m:t>𝑖</m:t>
                                </m:r>
                                <m:r>
                                  <a:rPr kumimoji="1" lang="en-US" altLang="zh-CN" sz="1200" b="0" i="1" smtClean="0">
                                    <a:latin typeface="Cambria Math" charset="0"/>
                                  </a:rPr>
                                  <m:t>+1</m:t>
                                </m:r>
                              </m:sup>
                            </m:sSup>
                            <m:r>
                              <a:rPr kumimoji="1" lang="en-US" altLang="zh-CN" sz="1200" i="1">
                                <a:latin typeface="Cambria Math" charset="0"/>
                              </a:rPr>
                              <m:t>(31)</m:t>
                            </m:r>
                            <m:r>
                              <m:rPr>
                                <m:nor/>
                              </m:rPr>
                              <a:rPr kumimoji="1" lang="en-US" altLang="zh-CN" sz="1200" dirty="0"/>
                              <m:t>′</m:t>
                            </m:r>
                          </m:e>
                        </m:eqArr>
                      </m:e>
                    </m:d>
                  </m:oMath>
                </a14:m>
                <a:r>
                  <a:rPr kumimoji="1" lang="zh-CN" altLang="en-US" sz="1200" dirty="0"/>
                  <a:t> </a:t>
                </a:r>
                <a:r>
                  <a:rPr kumimoji="1" lang="en-US" altLang="zh-CN" dirty="0">
                    <a:latin typeface="Calibri" panose="020F0502020204030204" pitchFamily="34" charset="0"/>
                    <a:cs typeface="Calibri" panose="020F0502020204030204" pitchFamily="34" charset="0"/>
                  </a:rPr>
                  <a:t>Output</a:t>
                </a:r>
                <a:endParaRPr kumimoji="1" lang="zh-CN" altLang="en-US" sz="1400" dirty="0">
                  <a:latin typeface="Calibri" panose="020F0502020204030204" pitchFamily="34" charset="0"/>
                  <a:cs typeface="Calibri" panose="020F0502020204030204" pitchFamily="34" charset="0"/>
                  <a:sym typeface="Arial"/>
                </a:endParaRPr>
              </a:p>
            </p:txBody>
          </p:sp>
        </mc:Choice>
        <mc:Fallback xmlns="">
          <p:sp>
            <p:nvSpPr>
              <p:cNvPr id="3" name="文本占位符 2"/>
              <p:cNvSpPr>
                <a:spLocks noGrp="1" noRot="1" noChangeAspect="1" noMove="1" noResize="1" noEditPoints="1" noAdjustHandles="1" noChangeArrowheads="1" noChangeShapeType="1" noTextEdit="1"/>
              </p:cNvSpPr>
              <p:nvPr>
                <p:ph type="body" idx="1"/>
              </p:nvPr>
            </p:nvSpPr>
            <p:spPr>
              <a:xfrm>
                <a:off x="234772" y="708108"/>
                <a:ext cx="8520600" cy="4398093"/>
              </a:xfrm>
              <a:blipFill>
                <a:blip r:embed="rId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2653736" y="2658700"/>
                <a:ext cx="5962889" cy="1416157"/>
              </a:xfrm>
              <a:prstGeom prst="rect">
                <a:avLst/>
              </a:prstGeom>
            </p:spPr>
            <p:txBody>
              <a:bodyPr wrap="square">
                <a:spAutoFit/>
              </a:bodyPr>
              <a:lstStyle/>
              <a:p>
                <a:pPr>
                  <a:lnSpc>
                    <a:spcPct val="150000"/>
                  </a:lnSpc>
                </a:pPr>
                <a14:m>
                  <m:oMath xmlns:m="http://schemas.openxmlformats.org/officeDocument/2006/math">
                    <m:sSup>
                      <m:sSupPr>
                        <m:ctrlPr>
                          <a:rPr kumimoji="1" lang="en-US" altLang="zh-CN" i="1" dirty="0" smtClean="0">
                            <a:solidFill>
                              <a:schemeClr val="accent3"/>
                            </a:solidFill>
                            <a:latin typeface="Cambria Math" panose="02040503050406030204" pitchFamily="18" charset="0"/>
                            <a:ea typeface="Average"/>
                            <a:cs typeface="Average"/>
                            <a:sym typeface="Average"/>
                          </a:rPr>
                        </m:ctrlPr>
                      </m:sSupPr>
                      <m:e>
                        <m:r>
                          <a:rPr kumimoji="1" lang="en-US" altLang="zh-CN" i="1" dirty="0">
                            <a:solidFill>
                              <a:schemeClr val="accent3"/>
                            </a:solidFill>
                            <a:latin typeface="Cambria Math" charset="0"/>
                            <a:ea typeface="Average"/>
                            <a:cs typeface="Average"/>
                            <a:sym typeface="Average"/>
                          </a:rPr>
                          <m:t>𝐿</m:t>
                        </m:r>
                      </m:e>
                      <m:sup>
                        <m:r>
                          <a:rPr kumimoji="1" lang="en-US" altLang="zh-CN" i="1" dirty="0">
                            <a:solidFill>
                              <a:schemeClr val="accent3"/>
                            </a:solidFill>
                            <a:latin typeface="Cambria Math" charset="0"/>
                            <a:ea typeface="Average"/>
                            <a:cs typeface="Average"/>
                            <a:sym typeface="Average"/>
                          </a:rPr>
                          <m:t>𝑖</m:t>
                        </m:r>
                        <m:r>
                          <a:rPr kumimoji="1" lang="en-US" altLang="zh-CN" b="0" i="1" dirty="0" smtClean="0">
                            <a:solidFill>
                              <a:schemeClr val="accent3"/>
                            </a:solidFill>
                            <a:latin typeface="Cambria Math" charset="0"/>
                            <a:ea typeface="Average"/>
                            <a:cs typeface="Average"/>
                            <a:sym typeface="Average"/>
                          </a:rPr>
                          <m:t>+1</m:t>
                        </m:r>
                      </m:sup>
                    </m:sSup>
                    <m:r>
                      <a:rPr kumimoji="1" lang="en-US" altLang="zh-CN" i="1" dirty="0">
                        <a:solidFill>
                          <a:schemeClr val="accent3"/>
                        </a:solidFill>
                        <a:latin typeface="Cambria Math" charset="0"/>
                        <a:ea typeface="Average"/>
                        <a:cs typeface="Average"/>
                        <a:sym typeface="Average"/>
                      </a:rPr>
                      <m:t>(</m:t>
                    </m:r>
                    <m:r>
                      <a:rPr kumimoji="1" lang="en-US" altLang="zh-CN" i="1" dirty="0">
                        <a:solidFill>
                          <a:schemeClr val="accent3"/>
                        </a:solidFill>
                        <a:latin typeface="Cambria Math" charset="0"/>
                        <a:ea typeface="Average"/>
                        <a:cs typeface="Average"/>
                        <a:sym typeface="Average"/>
                      </a:rPr>
                      <m:t>𝑗</m:t>
                    </m:r>
                    <m:r>
                      <a:rPr kumimoji="1" lang="en-US" altLang="zh-CN" i="1" dirty="0">
                        <a:solidFill>
                          <a:schemeClr val="accent3"/>
                        </a:solidFill>
                        <a:latin typeface="Cambria Math" charset="0"/>
                        <a:ea typeface="Average"/>
                        <a:cs typeface="Average"/>
                        <a:sym typeface="Average"/>
                      </a:rPr>
                      <m:t>)</m:t>
                    </m:r>
                    <m:r>
                      <m:rPr>
                        <m:nor/>
                      </m:rPr>
                      <a:rPr kumimoji="1" lang="en-US" altLang="zh-CN" i="1" dirty="0">
                        <a:solidFill>
                          <a:schemeClr val="accent3"/>
                        </a:solidFill>
                        <a:latin typeface="Calibri" panose="020F0502020204030204" pitchFamily="34" charset="0"/>
                        <a:ea typeface="Average"/>
                        <a:cs typeface="Calibri" panose="020F0502020204030204" pitchFamily="34" charset="0"/>
                        <a:sym typeface="Average"/>
                      </a:rPr>
                      <m:t>′</m:t>
                    </m:r>
                  </m:oMath>
                </a14:m>
                <a:r>
                  <a:rPr kumimoji="1" lang="en-US" altLang="zh-CN" i="1" dirty="0">
                    <a:solidFill>
                      <a:schemeClr val="accent3"/>
                    </a:solidFill>
                    <a:latin typeface="Calibri" panose="020F0502020204030204" pitchFamily="34" charset="0"/>
                    <a:ea typeface="Average"/>
                    <a:cs typeface="Calibri" panose="020F0502020204030204" pitchFamily="34" charset="0"/>
                    <a:sym typeface="Average"/>
                  </a:rPr>
                  <a:t>in O′ represents the binary classification result for Fj in </a:t>
                </a:r>
                <a14:m>
                  <m:oMath xmlns:m="http://schemas.openxmlformats.org/officeDocument/2006/math">
                    <m:sSub>
                      <m:sSubPr>
                        <m:ctrlPr>
                          <a:rPr kumimoji="1" lang="en-US" altLang="zh-CN" i="1">
                            <a:solidFill>
                              <a:schemeClr val="accent3"/>
                            </a:solidFill>
                            <a:latin typeface="Cambria Math" panose="02040503050406030204" pitchFamily="18" charset="0"/>
                            <a:ea typeface="Average"/>
                            <a:cs typeface="Average"/>
                          </a:rPr>
                        </m:ctrlPr>
                      </m:sSubPr>
                      <m:e>
                        <m:r>
                          <a:rPr kumimoji="1" lang="en-US" altLang="zh-CN" i="1">
                            <a:solidFill>
                              <a:schemeClr val="accent3"/>
                            </a:solidFill>
                            <a:latin typeface="Cambria Math" charset="0"/>
                            <a:ea typeface="Average"/>
                            <a:cs typeface="Average"/>
                          </a:rPr>
                          <m:t>𝑊</m:t>
                        </m:r>
                      </m:e>
                      <m:sub>
                        <m:r>
                          <a:rPr kumimoji="1" lang="en-US" altLang="zh-CN" i="1">
                            <a:solidFill>
                              <a:schemeClr val="accent3"/>
                            </a:solidFill>
                            <a:latin typeface="Cambria Math" charset="0"/>
                            <a:ea typeface="Average"/>
                            <a:cs typeface="Average"/>
                          </a:rPr>
                          <m:t>𝑖</m:t>
                        </m:r>
                      </m:sub>
                    </m:sSub>
                  </m:oMath>
                </a14:m>
                <a:r>
                  <a:rPr kumimoji="1" lang="en-US" altLang="zh-CN" i="1" dirty="0">
                    <a:solidFill>
                      <a:schemeClr val="accent3"/>
                    </a:solidFill>
                    <a:latin typeface="Calibri" panose="020F0502020204030204" pitchFamily="34" charset="0"/>
                    <a:ea typeface="Average"/>
                    <a:cs typeface="Calibri" panose="020F0502020204030204" pitchFamily="34" charset="0"/>
                    <a:sym typeface="Average"/>
                  </a:rPr>
                  <a:t> by SVM. If </a:t>
                </a:r>
                <a14:m>
                  <m:oMath xmlns:m="http://schemas.openxmlformats.org/officeDocument/2006/math">
                    <m:sSup>
                      <m:sSupPr>
                        <m:ctrlPr>
                          <a:rPr kumimoji="1" lang="en-US" altLang="zh-CN" i="1" dirty="0">
                            <a:solidFill>
                              <a:schemeClr val="accent3"/>
                            </a:solidFill>
                            <a:latin typeface="Cambria Math" panose="02040503050406030204" pitchFamily="18" charset="0"/>
                            <a:ea typeface="Average"/>
                            <a:cs typeface="Average"/>
                            <a:sym typeface="Average"/>
                          </a:rPr>
                        </m:ctrlPr>
                      </m:sSupPr>
                      <m:e>
                        <m:r>
                          <a:rPr kumimoji="1" lang="en-US" altLang="zh-CN" i="1" dirty="0">
                            <a:solidFill>
                              <a:schemeClr val="accent3"/>
                            </a:solidFill>
                            <a:latin typeface="Cambria Math" charset="0"/>
                            <a:ea typeface="Average"/>
                            <a:cs typeface="Average"/>
                            <a:sym typeface="Average"/>
                          </a:rPr>
                          <m:t>𝐿</m:t>
                        </m:r>
                      </m:e>
                      <m:sup>
                        <m:r>
                          <a:rPr kumimoji="1" lang="en-US" altLang="zh-CN" i="1" dirty="0">
                            <a:solidFill>
                              <a:schemeClr val="accent3"/>
                            </a:solidFill>
                            <a:latin typeface="Cambria Math" charset="0"/>
                            <a:ea typeface="Average"/>
                            <a:cs typeface="Average"/>
                            <a:sym typeface="Average"/>
                          </a:rPr>
                          <m:t>𝑖</m:t>
                        </m:r>
                        <m:r>
                          <a:rPr kumimoji="1" lang="en-US" altLang="zh-CN" i="1" dirty="0">
                            <a:solidFill>
                              <a:schemeClr val="accent3"/>
                            </a:solidFill>
                            <a:latin typeface="Cambria Math" charset="0"/>
                            <a:ea typeface="Average"/>
                            <a:cs typeface="Average"/>
                            <a:sym typeface="Average"/>
                          </a:rPr>
                          <m:t>+1</m:t>
                        </m:r>
                      </m:sup>
                    </m:sSup>
                    <m:r>
                      <a:rPr kumimoji="1" lang="en-US" altLang="zh-CN" i="1" dirty="0">
                        <a:solidFill>
                          <a:schemeClr val="accent3"/>
                        </a:solidFill>
                        <a:latin typeface="Cambria Math" charset="0"/>
                        <a:ea typeface="Average"/>
                        <a:cs typeface="Average"/>
                        <a:sym typeface="Average"/>
                      </a:rPr>
                      <m:t>(</m:t>
                    </m:r>
                    <m:r>
                      <a:rPr kumimoji="1" lang="en-US" altLang="zh-CN" i="1" dirty="0">
                        <a:solidFill>
                          <a:schemeClr val="accent3"/>
                        </a:solidFill>
                        <a:latin typeface="Cambria Math" charset="0"/>
                        <a:ea typeface="Average"/>
                        <a:cs typeface="Average"/>
                        <a:sym typeface="Average"/>
                      </a:rPr>
                      <m:t>𝑗</m:t>
                    </m:r>
                    <m:r>
                      <a:rPr kumimoji="1" lang="en-US" altLang="zh-CN" i="1" dirty="0">
                        <a:solidFill>
                          <a:schemeClr val="accent3"/>
                        </a:solidFill>
                        <a:latin typeface="Cambria Math" charset="0"/>
                        <a:ea typeface="Average"/>
                        <a:cs typeface="Average"/>
                        <a:sym typeface="Average"/>
                      </a:rPr>
                      <m:t>)</m:t>
                    </m:r>
                  </m:oMath>
                </a14:m>
                <a:r>
                  <a:rPr kumimoji="1" lang="en-US" altLang="zh-CN" i="1" dirty="0">
                    <a:solidFill>
                      <a:schemeClr val="accent3"/>
                    </a:solidFill>
                    <a:latin typeface="Calibri" panose="020F0502020204030204" pitchFamily="34" charset="0"/>
                    <a:ea typeface="Average"/>
                    <a:cs typeface="Calibri" panose="020F0502020204030204" pitchFamily="34" charset="0"/>
                    <a:sym typeface="Average"/>
                  </a:rPr>
                  <a:t>′ = 1, SVM classifies Fj as a hotspot, while Fj is classified as non-hotspot if </a:t>
                </a:r>
                <a14:m>
                  <m:oMath xmlns:m="http://schemas.openxmlformats.org/officeDocument/2006/math">
                    <m:sSup>
                      <m:sSupPr>
                        <m:ctrlPr>
                          <a:rPr kumimoji="1" lang="en-US" altLang="zh-CN" i="1" dirty="0">
                            <a:solidFill>
                              <a:schemeClr val="accent3"/>
                            </a:solidFill>
                            <a:latin typeface="Cambria Math" panose="02040503050406030204" pitchFamily="18" charset="0"/>
                            <a:ea typeface="Average"/>
                            <a:cs typeface="Average"/>
                            <a:sym typeface="Average"/>
                          </a:rPr>
                        </m:ctrlPr>
                      </m:sSupPr>
                      <m:e>
                        <m:r>
                          <a:rPr kumimoji="1" lang="en-US" altLang="zh-CN" i="1" dirty="0">
                            <a:solidFill>
                              <a:schemeClr val="accent3"/>
                            </a:solidFill>
                            <a:latin typeface="Cambria Math" charset="0"/>
                            <a:ea typeface="Average"/>
                            <a:cs typeface="Average"/>
                            <a:sym typeface="Average"/>
                          </a:rPr>
                          <m:t>𝐿</m:t>
                        </m:r>
                      </m:e>
                      <m:sup>
                        <m:r>
                          <a:rPr kumimoji="1" lang="en-US" altLang="zh-CN" i="1" dirty="0">
                            <a:solidFill>
                              <a:schemeClr val="accent3"/>
                            </a:solidFill>
                            <a:latin typeface="Cambria Math" charset="0"/>
                            <a:ea typeface="Average"/>
                            <a:cs typeface="Average"/>
                            <a:sym typeface="Average"/>
                          </a:rPr>
                          <m:t>𝑖</m:t>
                        </m:r>
                        <m:r>
                          <a:rPr kumimoji="1" lang="en-US" altLang="zh-CN" i="1" dirty="0">
                            <a:solidFill>
                              <a:schemeClr val="accent3"/>
                            </a:solidFill>
                            <a:latin typeface="Cambria Math" charset="0"/>
                            <a:ea typeface="Average"/>
                            <a:cs typeface="Average"/>
                            <a:sym typeface="Average"/>
                          </a:rPr>
                          <m:t>+1</m:t>
                        </m:r>
                      </m:sup>
                    </m:sSup>
                    <m:r>
                      <a:rPr kumimoji="1" lang="en-US" altLang="zh-CN" i="1" dirty="0">
                        <a:solidFill>
                          <a:schemeClr val="accent3"/>
                        </a:solidFill>
                        <a:latin typeface="Cambria Math" charset="0"/>
                        <a:ea typeface="Average"/>
                        <a:cs typeface="Average"/>
                        <a:sym typeface="Average"/>
                      </a:rPr>
                      <m:t>(</m:t>
                    </m:r>
                    <m:r>
                      <a:rPr kumimoji="1" lang="en-US" altLang="zh-CN" i="1" dirty="0">
                        <a:solidFill>
                          <a:schemeClr val="accent3"/>
                        </a:solidFill>
                        <a:latin typeface="Cambria Math" charset="0"/>
                        <a:ea typeface="Average"/>
                        <a:cs typeface="Average"/>
                        <a:sym typeface="Average"/>
                      </a:rPr>
                      <m:t>𝑗</m:t>
                    </m:r>
                    <m:r>
                      <a:rPr kumimoji="1" lang="en-US" altLang="zh-CN" i="1" dirty="0">
                        <a:solidFill>
                          <a:schemeClr val="accent3"/>
                        </a:solidFill>
                        <a:latin typeface="Cambria Math" charset="0"/>
                        <a:ea typeface="Average"/>
                        <a:cs typeface="Average"/>
                        <a:sym typeface="Average"/>
                      </a:rPr>
                      <m:t>)</m:t>
                    </m:r>
                  </m:oMath>
                </a14:m>
                <a:r>
                  <a:rPr kumimoji="1" lang="en-US" altLang="zh-CN" i="1" dirty="0">
                    <a:solidFill>
                      <a:schemeClr val="accent3"/>
                    </a:solidFill>
                    <a:latin typeface="Calibri" panose="020F0502020204030204" pitchFamily="34" charset="0"/>
                    <a:ea typeface="Average"/>
                    <a:cs typeface="Calibri" panose="020F0502020204030204" pitchFamily="34" charset="0"/>
                    <a:sym typeface="Average"/>
                  </a:rPr>
                  <a:t>′ = 0. Comparative study is carried </a:t>
                </a:r>
                <a:r>
                  <a:rPr kumimoji="1" lang="en-US" altLang="zh-CN" i="1" dirty="0">
                    <a:solidFill>
                      <a:schemeClr val="accent3"/>
                    </a:solidFill>
                    <a:latin typeface="Calibri" panose="020F0502020204030204" pitchFamily="34" charset="0"/>
                    <a:ea typeface="Average"/>
                    <a:cs typeface="Calibri" panose="020F0502020204030204" pitchFamily="34" charset="0"/>
                  </a:rPr>
                  <a:t>out between O′ and the clustering result by K-means in </a:t>
                </a:r>
                <a14:m>
                  <m:oMath xmlns:m="http://schemas.openxmlformats.org/officeDocument/2006/math">
                    <m:sSub>
                      <m:sSubPr>
                        <m:ctrlPr>
                          <a:rPr kumimoji="1" lang="en-US" altLang="zh-CN" i="1">
                            <a:solidFill>
                              <a:schemeClr val="accent3"/>
                            </a:solidFill>
                            <a:latin typeface="Cambria Math" panose="02040503050406030204" pitchFamily="18" charset="0"/>
                            <a:ea typeface="Average"/>
                            <a:cs typeface="Average"/>
                          </a:rPr>
                        </m:ctrlPr>
                      </m:sSubPr>
                      <m:e>
                        <m:r>
                          <a:rPr kumimoji="1" lang="en-US" altLang="zh-CN" i="1">
                            <a:solidFill>
                              <a:schemeClr val="accent3"/>
                            </a:solidFill>
                            <a:latin typeface="Cambria Math" charset="0"/>
                            <a:ea typeface="Average"/>
                            <a:cs typeface="Average"/>
                          </a:rPr>
                          <m:t>𝑊</m:t>
                        </m:r>
                      </m:e>
                      <m:sub>
                        <m:r>
                          <a:rPr kumimoji="1" lang="en-US" altLang="zh-CN" i="1">
                            <a:solidFill>
                              <a:schemeClr val="accent3"/>
                            </a:solidFill>
                            <a:latin typeface="Cambria Math" charset="0"/>
                            <a:ea typeface="Average"/>
                            <a:cs typeface="Average"/>
                          </a:rPr>
                          <m:t>𝑖</m:t>
                        </m:r>
                        <m:r>
                          <a:rPr kumimoji="1" lang="en-US" altLang="zh-CN" i="1">
                            <a:solidFill>
                              <a:schemeClr val="accent3"/>
                            </a:solidFill>
                            <a:latin typeface="Cambria Math" charset="0"/>
                            <a:ea typeface="Average"/>
                            <a:cs typeface="Average"/>
                          </a:rPr>
                          <m:t>+1</m:t>
                        </m:r>
                      </m:sub>
                    </m:sSub>
                  </m:oMath>
                </a14:m>
                <a:r>
                  <a:rPr kumimoji="1" lang="en-US" altLang="zh-CN" i="1" dirty="0">
                    <a:solidFill>
                      <a:schemeClr val="accent3"/>
                    </a:solidFill>
                    <a:latin typeface="Calibri" panose="020F0502020204030204" pitchFamily="34" charset="0"/>
                    <a:ea typeface="Average"/>
                    <a:cs typeface="Calibri" panose="020F0502020204030204" pitchFamily="34" charset="0"/>
                  </a:rPr>
                  <a:t>. </a:t>
                </a:r>
              </a:p>
            </p:txBody>
          </p:sp>
        </mc:Choice>
        <mc:Fallback xmlns="">
          <p:sp>
            <p:nvSpPr>
              <p:cNvPr id="5" name="矩形 4"/>
              <p:cNvSpPr>
                <a:spLocks noRot="1" noChangeAspect="1" noMove="1" noResize="1" noEditPoints="1" noAdjustHandles="1" noChangeArrowheads="1" noChangeShapeType="1" noTextEdit="1"/>
              </p:cNvSpPr>
              <p:nvPr/>
            </p:nvSpPr>
            <p:spPr>
              <a:xfrm>
                <a:off x="2653736" y="2658700"/>
                <a:ext cx="5962889" cy="1416157"/>
              </a:xfrm>
              <a:prstGeom prst="rect">
                <a:avLst/>
              </a:prstGeom>
              <a:blipFill>
                <a:blip r:embed="rId3"/>
                <a:stretch>
                  <a:fillRect l="-307" r="-613" b="-172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722173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rebuchet MS" panose="020B0603020202020204" pitchFamily="34" charset="0"/>
              </a:rPr>
              <a:t>SVM Prediction Visualization</a:t>
            </a:r>
          </a:p>
        </p:txBody>
      </p:sp>
      <p:pic>
        <p:nvPicPr>
          <p:cNvPr id="4" name="Picture 3"/>
          <p:cNvPicPr>
            <a:picLocks noChangeAspect="1"/>
          </p:cNvPicPr>
          <p:nvPr/>
        </p:nvPicPr>
        <p:blipFill>
          <a:blip r:embed="rId2"/>
          <a:stretch>
            <a:fillRect/>
          </a:stretch>
        </p:blipFill>
        <p:spPr>
          <a:xfrm>
            <a:off x="1156447" y="1158110"/>
            <a:ext cx="6768353" cy="3483567"/>
          </a:xfrm>
          <a:prstGeom prst="rect">
            <a:avLst/>
          </a:prstGeom>
        </p:spPr>
      </p:pic>
      <p:sp>
        <p:nvSpPr>
          <p:cNvPr id="5" name="TextBox 4"/>
          <p:cNvSpPr txBox="1"/>
          <p:nvPr/>
        </p:nvSpPr>
        <p:spPr>
          <a:xfrm>
            <a:off x="1337493" y="4774168"/>
            <a:ext cx="6257365" cy="369332"/>
          </a:xfrm>
          <a:prstGeom prst="rect">
            <a:avLst/>
          </a:prstGeom>
          <a:noFill/>
        </p:spPr>
        <p:txBody>
          <a:bodyPr wrap="square" rtlCol="0">
            <a:spAutoFit/>
          </a:bodyPr>
          <a:lstStyle/>
          <a:p>
            <a:pPr algn="ctr"/>
            <a:r>
              <a:rPr kumimoji="1" lang="en-US" sz="1800" dirty="0">
                <a:solidFill>
                  <a:schemeClr val="tx1"/>
                </a:solidFill>
                <a:latin typeface="Calibri" panose="020F0502020204030204" pitchFamily="34" charset="0"/>
                <a:ea typeface="Average"/>
                <a:cs typeface="Calibri" panose="020F0502020204030204" pitchFamily="34" charset="0"/>
                <a:sym typeface="Average"/>
              </a:rPr>
              <a:t>prediction</a:t>
            </a:r>
            <a:r>
              <a:rPr lang="en-US" dirty="0">
                <a:solidFill>
                  <a:schemeClr val="tx1"/>
                </a:solidFill>
                <a:latin typeface="Calibri" panose="020F0502020204030204" pitchFamily="34" charset="0"/>
                <a:cs typeface="Calibri" panose="020F0502020204030204" pitchFamily="34" charset="0"/>
              </a:rPr>
              <a:t> </a:t>
            </a:r>
            <a:r>
              <a:rPr kumimoji="1" lang="en-US" sz="1800" dirty="0">
                <a:solidFill>
                  <a:schemeClr val="tx1"/>
                </a:solidFill>
                <a:latin typeface="Calibri" panose="020F0502020204030204" pitchFamily="34" charset="0"/>
                <a:ea typeface="Average"/>
                <a:cs typeface="Calibri" panose="020F0502020204030204" pitchFamily="34" charset="0"/>
              </a:rPr>
              <a:t>result</a:t>
            </a:r>
            <a:r>
              <a:rPr lang="en-US" dirty="0">
                <a:solidFill>
                  <a:schemeClr val="tx1"/>
                </a:solidFill>
                <a:latin typeface="Calibri" panose="020F0502020204030204" pitchFamily="34" charset="0"/>
                <a:cs typeface="Calibri" panose="020F0502020204030204" pitchFamily="34" charset="0"/>
              </a:rPr>
              <a:t> </a:t>
            </a:r>
            <a:r>
              <a:rPr kumimoji="1" lang="en-US" sz="1800" dirty="0">
                <a:solidFill>
                  <a:schemeClr val="tx1"/>
                </a:solidFill>
                <a:latin typeface="Calibri" panose="020F0502020204030204" pitchFamily="34" charset="0"/>
                <a:ea typeface="Average"/>
                <a:cs typeface="Calibri" panose="020F0502020204030204" pitchFamily="34" charset="0"/>
              </a:rPr>
              <a:t>for</a:t>
            </a:r>
            <a:r>
              <a:rPr lang="en-US" dirty="0">
                <a:solidFill>
                  <a:schemeClr val="tx1"/>
                </a:solidFill>
                <a:latin typeface="Calibri" panose="020F0502020204030204" pitchFamily="34" charset="0"/>
                <a:cs typeface="Calibri" panose="020F0502020204030204" pitchFamily="34" charset="0"/>
              </a:rPr>
              <a:t> k = 8</a:t>
            </a:r>
          </a:p>
        </p:txBody>
      </p:sp>
    </p:spTree>
    <p:extLst>
      <p:ext uri="{BB962C8B-B14F-4D97-AF65-F5344CB8AC3E}">
        <p14:creationId xmlns:p14="http://schemas.microsoft.com/office/powerpoint/2010/main" val="16342718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rebuchet MS" panose="020B0603020202020204" pitchFamily="34" charset="0"/>
              </a:rPr>
              <a:t>Model Evaluation</a:t>
            </a:r>
          </a:p>
        </p:txBody>
      </p:sp>
      <p:sp>
        <p:nvSpPr>
          <p:cNvPr id="3" name="Text Placeholder 2"/>
          <p:cNvSpPr>
            <a:spLocks noGrp="1"/>
          </p:cNvSpPr>
          <p:nvPr>
            <p:ph type="body" idx="1"/>
          </p:nvPr>
        </p:nvSpPr>
        <p:spPr>
          <a:xfrm>
            <a:off x="726140" y="1152475"/>
            <a:ext cx="8106159" cy="3416400"/>
          </a:xfrm>
        </p:spPr>
        <p:txBody>
          <a:bodyPr/>
          <a:lstStyle/>
          <a:p>
            <a:pPr marL="342900" indent="-342900">
              <a:lnSpc>
                <a:spcPct val="100000"/>
              </a:lnSpc>
              <a:spcAft>
                <a:spcPts val="0"/>
              </a:spcAft>
              <a:buClrTx/>
              <a:buSzTx/>
              <a:buNone/>
            </a:pPr>
            <a:r>
              <a:rPr lang="en-US" dirty="0">
                <a:latin typeface="Calibri" panose="020F0502020204030204" pitchFamily="34" charset="0"/>
                <a:cs typeface="Calibri" panose="020F0502020204030204" pitchFamily="34" charset="0"/>
              </a:rPr>
              <a:t>Evaluation Metrics :</a:t>
            </a:r>
          </a:p>
          <a:p>
            <a:pPr marL="342900" indent="-342900">
              <a:lnSpc>
                <a:spcPct val="250000"/>
              </a:lnSpc>
              <a:spcAft>
                <a:spcPts val="0"/>
              </a:spcAft>
              <a:buClrTx/>
              <a:buSzTx/>
              <a:buNone/>
            </a:pPr>
            <a:r>
              <a:rPr lang="en-US" sz="1600" dirty="0">
                <a:latin typeface="Calibri" panose="020F0502020204030204" pitchFamily="34" charset="0"/>
                <a:cs typeface="Calibri" panose="020F0502020204030204" pitchFamily="34" charset="0"/>
              </a:rPr>
              <a:t>	1. Accuracy</a:t>
            </a:r>
          </a:p>
          <a:p>
            <a:pPr marL="342900" indent="-342900">
              <a:lnSpc>
                <a:spcPct val="250000"/>
              </a:lnSpc>
              <a:spcAft>
                <a:spcPts val="0"/>
              </a:spcAft>
              <a:buClrTx/>
              <a:buSzTx/>
              <a:buNone/>
            </a:pPr>
            <a:r>
              <a:rPr lang="en-US" sz="1600" dirty="0">
                <a:latin typeface="Calibri" panose="020F0502020204030204" pitchFamily="34" charset="0"/>
                <a:cs typeface="Calibri" panose="020F0502020204030204" pitchFamily="34" charset="0"/>
              </a:rPr>
              <a:t>	2. </a:t>
            </a:r>
            <a:r>
              <a:rPr lang="en-US" sz="1600" dirty="0" smtClean="0">
                <a:latin typeface="Calibri" panose="020F0502020204030204" pitchFamily="34" charset="0"/>
                <a:cs typeface="Calibri" panose="020F0502020204030204" pitchFamily="34" charset="0"/>
              </a:rPr>
              <a:t>Sensitivity (Recall)</a:t>
            </a:r>
            <a:endParaRPr lang="en-US" sz="1600" dirty="0">
              <a:latin typeface="Calibri" panose="020F0502020204030204" pitchFamily="34" charset="0"/>
              <a:cs typeface="Calibri" panose="020F0502020204030204" pitchFamily="34" charset="0"/>
            </a:endParaRPr>
          </a:p>
          <a:p>
            <a:pPr marL="342900" indent="-342900">
              <a:lnSpc>
                <a:spcPct val="250000"/>
              </a:lnSpc>
              <a:spcAft>
                <a:spcPts val="0"/>
              </a:spcAft>
              <a:buClrTx/>
              <a:buSzTx/>
              <a:buNone/>
            </a:pPr>
            <a:r>
              <a:rPr lang="en-US" sz="1600" dirty="0">
                <a:latin typeface="Calibri" panose="020F0502020204030204" pitchFamily="34" charset="0"/>
                <a:cs typeface="Calibri" panose="020F0502020204030204" pitchFamily="34" charset="0"/>
              </a:rPr>
              <a:t>	3. </a:t>
            </a:r>
            <a:r>
              <a:rPr lang="en-US" sz="1600" dirty="0" smtClean="0">
                <a:latin typeface="Calibri" panose="020F0502020204030204" pitchFamily="34" charset="0"/>
                <a:cs typeface="Calibri" panose="020F0502020204030204" pitchFamily="34" charset="0"/>
              </a:rPr>
              <a:t>Specificity (True Negative Rate)</a:t>
            </a:r>
            <a:endParaRPr lang="en-US" sz="1600" dirty="0">
              <a:latin typeface="Calibri" panose="020F0502020204030204" pitchFamily="34" charset="0"/>
              <a:cs typeface="Calibri" panose="020F0502020204030204" pitchFamily="34" charset="0"/>
            </a:endParaRPr>
          </a:p>
          <a:p>
            <a:pPr marL="342900" indent="-342900">
              <a:lnSpc>
                <a:spcPct val="250000"/>
              </a:lnSpc>
              <a:spcAft>
                <a:spcPts val="0"/>
              </a:spcAft>
              <a:buClrTx/>
              <a:buSzTx/>
              <a:buNone/>
            </a:pPr>
            <a:r>
              <a:rPr lang="en-US" sz="1600" dirty="0">
                <a:latin typeface="Calibri" panose="020F0502020204030204" pitchFamily="34" charset="0"/>
                <a:cs typeface="Calibri" panose="020F0502020204030204" pitchFamily="34" charset="0"/>
              </a:rPr>
              <a:t>	4. </a:t>
            </a:r>
            <a:r>
              <a:rPr lang="en-US" sz="1600" dirty="0" smtClean="0">
                <a:latin typeface="Calibri" panose="020F0502020204030204" pitchFamily="34" charset="0"/>
                <a:cs typeface="Calibri" panose="020F0502020204030204" pitchFamily="34" charset="0"/>
              </a:rPr>
              <a:t>PPV (Positive </a:t>
            </a:r>
            <a:r>
              <a:rPr lang="en-US" sz="1600" smtClean="0">
                <a:latin typeface="Calibri" panose="020F0502020204030204" pitchFamily="34" charset="0"/>
                <a:cs typeface="Calibri" panose="020F0502020204030204" pitchFamily="34" charset="0"/>
              </a:rPr>
              <a:t>Predictive </a:t>
            </a:r>
            <a:r>
              <a:rPr lang="en-US" sz="1600" smtClean="0">
                <a:latin typeface="Calibri" panose="020F0502020204030204" pitchFamily="34" charset="0"/>
                <a:cs typeface="Calibri" panose="020F0502020204030204" pitchFamily="34" charset="0"/>
              </a:rPr>
              <a:t>Value = Precision</a:t>
            </a:r>
            <a:r>
              <a:rPr lang="en-US" sz="1600" dirty="0" smtClean="0">
                <a:latin typeface="Calibri" panose="020F0502020204030204" pitchFamily="34" charset="0"/>
                <a:cs typeface="Calibri" panose="020F0502020204030204" pitchFamily="34" charset="0"/>
              </a:rPr>
              <a:t>)</a:t>
            </a:r>
            <a:endParaRPr lang="en-US" sz="1600" dirty="0">
              <a:latin typeface="Calibri" panose="020F0502020204030204" pitchFamily="34" charset="0"/>
              <a:cs typeface="Calibri" panose="020F0502020204030204" pitchFamily="34" charset="0"/>
            </a:endParaRPr>
          </a:p>
          <a:p>
            <a:pPr marL="342900" indent="-342900">
              <a:lnSpc>
                <a:spcPct val="250000"/>
              </a:lnSpc>
              <a:spcAft>
                <a:spcPts val="0"/>
              </a:spcAft>
              <a:buClrTx/>
              <a:buSzTx/>
              <a:buNone/>
            </a:pPr>
            <a:r>
              <a:rPr lang="en-US" sz="1600" dirty="0">
                <a:latin typeface="Calibri" panose="020F0502020204030204" pitchFamily="34" charset="0"/>
                <a:cs typeface="Calibri" panose="020F0502020204030204" pitchFamily="34" charset="0"/>
              </a:rPr>
              <a:t>	5. </a:t>
            </a:r>
            <a:r>
              <a:rPr lang="en-US" sz="1600" dirty="0" smtClean="0">
                <a:latin typeface="Calibri" panose="020F0502020204030204" pitchFamily="34" charset="0"/>
                <a:cs typeface="Calibri" panose="020F0502020204030204" pitchFamily="34" charset="0"/>
              </a:rPr>
              <a:t>NPV (Negative Predictive Value)</a:t>
            </a:r>
            <a:r>
              <a:rPr lang="en-US" sz="1600" dirty="0"/>
              <a:t>	</a:t>
            </a:r>
          </a:p>
        </p:txBody>
      </p:sp>
      <mc:AlternateContent xmlns:mc="http://schemas.openxmlformats.org/markup-compatibility/2006" xmlns:a14="http://schemas.microsoft.com/office/drawing/2010/main">
        <mc:Choice Requires="a14">
          <p:sp>
            <p:nvSpPr>
              <p:cNvPr id="4" name="TextBox 3"/>
              <p:cNvSpPr txBox="1"/>
              <p:nvPr/>
            </p:nvSpPr>
            <p:spPr>
              <a:xfrm>
                <a:off x="5191795" y="1801363"/>
                <a:ext cx="2656689" cy="40690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3"/>
                          </a:solidFill>
                          <a:latin typeface="Cambria Math" charset="0"/>
                        </a:rPr>
                        <m:t>𝐴𝑐𝑐𝑢𝑟𝑎𝑐𝑦</m:t>
                      </m:r>
                      <m:r>
                        <a:rPr lang="en-US" b="0" i="1" smtClean="0">
                          <a:solidFill>
                            <a:schemeClr val="accent3"/>
                          </a:solidFill>
                          <a:latin typeface="Cambria Math" charset="0"/>
                        </a:rPr>
                        <m:t>= </m:t>
                      </m:r>
                      <m:f>
                        <m:fPr>
                          <m:ctrlPr>
                            <a:rPr lang="mr-IN" b="0" i="1" smtClean="0">
                              <a:solidFill>
                                <a:schemeClr val="accent3"/>
                              </a:solidFill>
                              <a:latin typeface="Cambria Math" panose="02040503050406030204" pitchFamily="18" charset="0"/>
                            </a:rPr>
                          </m:ctrlPr>
                        </m:fPr>
                        <m:num>
                          <m:r>
                            <a:rPr lang="en-US" b="0" i="1" smtClean="0">
                              <a:solidFill>
                                <a:schemeClr val="accent3"/>
                              </a:solidFill>
                              <a:latin typeface="Cambria Math" charset="0"/>
                            </a:rPr>
                            <m:t>𝑇𝑃</m:t>
                          </m:r>
                          <m:r>
                            <a:rPr lang="en-US" b="0" i="1" smtClean="0">
                              <a:solidFill>
                                <a:schemeClr val="accent3"/>
                              </a:solidFill>
                              <a:latin typeface="Cambria Math" charset="0"/>
                            </a:rPr>
                            <m:t>+</m:t>
                          </m:r>
                          <m:r>
                            <a:rPr lang="en-US" b="0" i="1" smtClean="0">
                              <a:solidFill>
                                <a:schemeClr val="accent3"/>
                              </a:solidFill>
                              <a:latin typeface="Cambria Math" charset="0"/>
                            </a:rPr>
                            <m:t>𝑇𝑁</m:t>
                          </m:r>
                        </m:num>
                        <m:den>
                          <m:r>
                            <a:rPr lang="en-US" b="0" i="1" smtClean="0">
                              <a:solidFill>
                                <a:schemeClr val="accent3"/>
                              </a:solidFill>
                              <a:latin typeface="Cambria Math" charset="0"/>
                            </a:rPr>
                            <m:t>𝑇𝑃</m:t>
                          </m:r>
                          <m:r>
                            <a:rPr lang="en-US" b="0" i="1" smtClean="0">
                              <a:solidFill>
                                <a:schemeClr val="accent3"/>
                              </a:solidFill>
                              <a:latin typeface="Cambria Math" charset="0"/>
                            </a:rPr>
                            <m:t>+</m:t>
                          </m:r>
                          <m:r>
                            <a:rPr lang="en-US" b="0" i="1" smtClean="0">
                              <a:solidFill>
                                <a:schemeClr val="accent3"/>
                              </a:solidFill>
                              <a:latin typeface="Cambria Math" charset="0"/>
                            </a:rPr>
                            <m:t>𝑇𝑁</m:t>
                          </m:r>
                          <m:r>
                            <a:rPr lang="en-US" b="0" i="1" smtClean="0">
                              <a:solidFill>
                                <a:schemeClr val="accent3"/>
                              </a:solidFill>
                              <a:latin typeface="Cambria Math" charset="0"/>
                            </a:rPr>
                            <m:t>+</m:t>
                          </m:r>
                          <m:r>
                            <a:rPr lang="en-US" b="0" i="1" smtClean="0">
                              <a:solidFill>
                                <a:schemeClr val="accent3"/>
                              </a:solidFill>
                              <a:latin typeface="Cambria Math" charset="0"/>
                            </a:rPr>
                            <m:t>𝐹𝑃</m:t>
                          </m:r>
                          <m:r>
                            <a:rPr lang="en-US" b="0" i="1" smtClean="0">
                              <a:solidFill>
                                <a:schemeClr val="accent3"/>
                              </a:solidFill>
                              <a:latin typeface="Cambria Math" charset="0"/>
                            </a:rPr>
                            <m:t>+</m:t>
                          </m:r>
                          <m:r>
                            <a:rPr lang="en-US" b="0" i="1" smtClean="0">
                              <a:solidFill>
                                <a:schemeClr val="accent3"/>
                              </a:solidFill>
                              <a:latin typeface="Cambria Math" charset="0"/>
                            </a:rPr>
                            <m:t>𝐹𝑁</m:t>
                          </m:r>
                        </m:den>
                      </m:f>
                    </m:oMath>
                  </m:oMathPara>
                </a14:m>
                <a:endParaRPr lang="en-US" dirty="0">
                  <a:solidFill>
                    <a:schemeClr val="tx1"/>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5191795" y="1801363"/>
                <a:ext cx="2656689" cy="406906"/>
              </a:xfrm>
              <a:prstGeom prst="rect">
                <a:avLst/>
              </a:prstGeom>
              <a:blipFill rotWithShape="0">
                <a:blip r:embed="rId2"/>
                <a:stretch>
                  <a:fillRect l="-1839" t="-46269" r="-920" b="-746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5191795" y="2404677"/>
                <a:ext cx="1887312" cy="40690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3"/>
                          </a:solidFill>
                          <a:latin typeface="Cambria Math" charset="0"/>
                        </a:rPr>
                        <m:t>𝑆𝑒𝑛𝑠𝑖𝑡𝑖𝑣𝑖𝑡𝑦</m:t>
                      </m:r>
                      <m:r>
                        <a:rPr lang="en-US" b="0" i="1" smtClean="0">
                          <a:solidFill>
                            <a:schemeClr val="accent3"/>
                          </a:solidFill>
                          <a:latin typeface="Cambria Math" charset="0"/>
                        </a:rPr>
                        <m:t>= </m:t>
                      </m:r>
                      <m:f>
                        <m:fPr>
                          <m:ctrlPr>
                            <a:rPr lang="mr-IN" b="0" i="1" smtClean="0">
                              <a:solidFill>
                                <a:schemeClr val="accent3"/>
                              </a:solidFill>
                              <a:latin typeface="Cambria Math" panose="02040503050406030204" pitchFamily="18" charset="0"/>
                            </a:rPr>
                          </m:ctrlPr>
                        </m:fPr>
                        <m:num>
                          <m:r>
                            <a:rPr lang="en-US" b="0" i="1" smtClean="0">
                              <a:solidFill>
                                <a:schemeClr val="accent3"/>
                              </a:solidFill>
                              <a:latin typeface="Cambria Math" charset="0"/>
                            </a:rPr>
                            <m:t>𝑇𝑃</m:t>
                          </m:r>
                        </m:num>
                        <m:den>
                          <m:r>
                            <a:rPr lang="en-US" b="0" i="1" smtClean="0">
                              <a:solidFill>
                                <a:schemeClr val="accent3"/>
                              </a:solidFill>
                              <a:latin typeface="Cambria Math" charset="0"/>
                            </a:rPr>
                            <m:t>𝑇𝑃</m:t>
                          </m:r>
                          <m:r>
                            <a:rPr lang="en-US" b="0" i="1" smtClean="0">
                              <a:solidFill>
                                <a:schemeClr val="accent3"/>
                              </a:solidFill>
                              <a:latin typeface="Cambria Math" charset="0"/>
                            </a:rPr>
                            <m:t>+</m:t>
                          </m:r>
                          <m:r>
                            <a:rPr lang="en-US" b="0" i="1" smtClean="0">
                              <a:solidFill>
                                <a:schemeClr val="accent3"/>
                              </a:solidFill>
                              <a:latin typeface="Cambria Math" charset="0"/>
                            </a:rPr>
                            <m:t>𝐹𝑁</m:t>
                          </m:r>
                        </m:den>
                      </m:f>
                    </m:oMath>
                  </m:oMathPara>
                </a14:m>
                <a:endParaRPr lang="en-US" dirty="0">
                  <a:solidFill>
                    <a:schemeClr val="tx1"/>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5191795" y="2404677"/>
                <a:ext cx="1887312" cy="406906"/>
              </a:xfrm>
              <a:prstGeom prst="rect">
                <a:avLst/>
              </a:prstGeom>
              <a:blipFill rotWithShape="0">
                <a:blip r:embed="rId3"/>
                <a:stretch>
                  <a:fillRect l="-2913" t="-46269" r="-1294" b="-746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5216550" y="2981666"/>
                <a:ext cx="1898533" cy="40690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3"/>
                          </a:solidFill>
                          <a:latin typeface="Cambria Math" charset="0"/>
                        </a:rPr>
                        <m:t>𝑆𝑝𝑒𝑐𝑖𝑓𝑖𝑐𝑖𝑡𝑦</m:t>
                      </m:r>
                      <m:r>
                        <a:rPr lang="en-US" b="0" i="1" smtClean="0">
                          <a:solidFill>
                            <a:schemeClr val="accent3"/>
                          </a:solidFill>
                          <a:latin typeface="Cambria Math" charset="0"/>
                        </a:rPr>
                        <m:t>= </m:t>
                      </m:r>
                      <m:f>
                        <m:fPr>
                          <m:ctrlPr>
                            <a:rPr lang="mr-IN" b="0" i="1" smtClean="0">
                              <a:solidFill>
                                <a:schemeClr val="accent3"/>
                              </a:solidFill>
                              <a:latin typeface="Cambria Math" panose="02040503050406030204" pitchFamily="18" charset="0"/>
                            </a:rPr>
                          </m:ctrlPr>
                        </m:fPr>
                        <m:num>
                          <m:r>
                            <a:rPr lang="en-US" b="0" i="1" smtClean="0">
                              <a:solidFill>
                                <a:schemeClr val="accent3"/>
                              </a:solidFill>
                              <a:latin typeface="Cambria Math" charset="0"/>
                            </a:rPr>
                            <m:t>𝑇𝑁</m:t>
                          </m:r>
                        </m:num>
                        <m:den>
                          <m:r>
                            <a:rPr lang="en-US" b="0" i="1" smtClean="0">
                              <a:solidFill>
                                <a:schemeClr val="accent3"/>
                              </a:solidFill>
                              <a:latin typeface="Cambria Math" charset="0"/>
                            </a:rPr>
                            <m:t>𝑇𝑁</m:t>
                          </m:r>
                          <m:r>
                            <a:rPr lang="en-US" b="0" i="1" smtClean="0">
                              <a:solidFill>
                                <a:schemeClr val="accent3"/>
                              </a:solidFill>
                              <a:latin typeface="Cambria Math" charset="0"/>
                            </a:rPr>
                            <m:t>+</m:t>
                          </m:r>
                          <m:r>
                            <a:rPr lang="en-US" b="0" i="1" smtClean="0">
                              <a:solidFill>
                                <a:schemeClr val="accent3"/>
                              </a:solidFill>
                              <a:latin typeface="Cambria Math" charset="0"/>
                            </a:rPr>
                            <m:t>𝐹𝑃</m:t>
                          </m:r>
                        </m:den>
                      </m:f>
                    </m:oMath>
                  </m:oMathPara>
                </a14:m>
                <a:endParaRPr lang="en-US" dirty="0">
                  <a:solidFill>
                    <a:schemeClr val="accent3"/>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5216550" y="2981666"/>
                <a:ext cx="1898533" cy="406906"/>
              </a:xfrm>
              <a:prstGeom prst="rect">
                <a:avLst/>
              </a:prstGeom>
              <a:blipFill rotWithShape="0">
                <a:blip r:embed="rId4"/>
                <a:stretch>
                  <a:fillRect l="-2894" t="-46269" r="-1286" b="-731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5191795" y="3558655"/>
                <a:ext cx="1324080" cy="40690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3"/>
                          </a:solidFill>
                          <a:latin typeface="Cambria Math" charset="0"/>
                        </a:rPr>
                        <m:t>𝑃𝑃𝑉</m:t>
                      </m:r>
                      <m:r>
                        <a:rPr lang="en-US" b="0" i="1" smtClean="0">
                          <a:solidFill>
                            <a:schemeClr val="accent3"/>
                          </a:solidFill>
                          <a:latin typeface="Cambria Math" charset="0"/>
                        </a:rPr>
                        <m:t>= </m:t>
                      </m:r>
                      <m:f>
                        <m:fPr>
                          <m:ctrlPr>
                            <a:rPr lang="mr-IN" b="0" i="1" smtClean="0">
                              <a:solidFill>
                                <a:schemeClr val="accent3"/>
                              </a:solidFill>
                              <a:latin typeface="Cambria Math" panose="02040503050406030204" pitchFamily="18" charset="0"/>
                            </a:rPr>
                          </m:ctrlPr>
                        </m:fPr>
                        <m:num>
                          <m:r>
                            <a:rPr lang="en-US" b="0" i="1" smtClean="0">
                              <a:solidFill>
                                <a:schemeClr val="accent3"/>
                              </a:solidFill>
                              <a:latin typeface="Cambria Math" charset="0"/>
                            </a:rPr>
                            <m:t>𝑇𝑃</m:t>
                          </m:r>
                        </m:num>
                        <m:den>
                          <m:r>
                            <a:rPr lang="en-US" b="0" i="1" smtClean="0">
                              <a:solidFill>
                                <a:schemeClr val="accent3"/>
                              </a:solidFill>
                              <a:latin typeface="Cambria Math" charset="0"/>
                            </a:rPr>
                            <m:t>𝑇𝑃</m:t>
                          </m:r>
                          <m:r>
                            <a:rPr lang="en-US" b="0" i="1" smtClean="0">
                              <a:solidFill>
                                <a:schemeClr val="accent3"/>
                              </a:solidFill>
                              <a:latin typeface="Cambria Math" charset="0"/>
                            </a:rPr>
                            <m:t>+</m:t>
                          </m:r>
                          <m:r>
                            <a:rPr lang="en-US" b="0" i="1" smtClean="0">
                              <a:solidFill>
                                <a:schemeClr val="accent3"/>
                              </a:solidFill>
                              <a:latin typeface="Cambria Math" charset="0"/>
                            </a:rPr>
                            <m:t>𝐹𝑃</m:t>
                          </m:r>
                        </m:den>
                      </m:f>
                    </m:oMath>
                  </m:oMathPara>
                </a14:m>
                <a:endParaRPr lang="en-US" dirty="0">
                  <a:solidFill>
                    <a:schemeClr val="tx1"/>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5191795" y="3558655"/>
                <a:ext cx="1324080" cy="406906"/>
              </a:xfrm>
              <a:prstGeom prst="rect">
                <a:avLst/>
              </a:prstGeom>
              <a:blipFill rotWithShape="0">
                <a:blip r:embed="rId5"/>
                <a:stretch>
                  <a:fillRect l="-2765" t="-47761" r="-2304" b="-731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5216550" y="4135644"/>
                <a:ext cx="1386598" cy="40690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3"/>
                          </a:solidFill>
                          <a:latin typeface="Cambria Math" charset="0"/>
                        </a:rPr>
                        <m:t>𝑁𝑃𝑉</m:t>
                      </m:r>
                      <m:r>
                        <a:rPr lang="en-US" b="0" i="1" smtClean="0">
                          <a:solidFill>
                            <a:schemeClr val="accent3"/>
                          </a:solidFill>
                          <a:latin typeface="Cambria Math" charset="0"/>
                        </a:rPr>
                        <m:t>= </m:t>
                      </m:r>
                      <m:f>
                        <m:fPr>
                          <m:ctrlPr>
                            <a:rPr lang="mr-IN" b="0" i="1" smtClean="0">
                              <a:solidFill>
                                <a:schemeClr val="accent3"/>
                              </a:solidFill>
                              <a:latin typeface="Cambria Math" panose="02040503050406030204" pitchFamily="18" charset="0"/>
                            </a:rPr>
                          </m:ctrlPr>
                        </m:fPr>
                        <m:num>
                          <m:r>
                            <a:rPr lang="en-US" b="0" i="1" smtClean="0">
                              <a:solidFill>
                                <a:schemeClr val="accent3"/>
                              </a:solidFill>
                              <a:latin typeface="Cambria Math" charset="0"/>
                            </a:rPr>
                            <m:t>𝑇𝑁</m:t>
                          </m:r>
                        </m:num>
                        <m:den>
                          <m:r>
                            <a:rPr lang="en-US" b="0" i="1" smtClean="0">
                              <a:solidFill>
                                <a:schemeClr val="accent3"/>
                              </a:solidFill>
                              <a:latin typeface="Cambria Math" charset="0"/>
                            </a:rPr>
                            <m:t>𝑇𝑁</m:t>
                          </m:r>
                          <m:r>
                            <a:rPr lang="en-US" b="0" i="1" smtClean="0">
                              <a:solidFill>
                                <a:schemeClr val="accent3"/>
                              </a:solidFill>
                              <a:latin typeface="Cambria Math" charset="0"/>
                            </a:rPr>
                            <m:t>+</m:t>
                          </m:r>
                          <m:r>
                            <a:rPr lang="en-US" b="0" i="1" smtClean="0">
                              <a:solidFill>
                                <a:schemeClr val="accent3"/>
                              </a:solidFill>
                              <a:latin typeface="Cambria Math" charset="0"/>
                            </a:rPr>
                            <m:t>𝐹𝑁</m:t>
                          </m:r>
                        </m:den>
                      </m:f>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5216550" y="4135644"/>
                <a:ext cx="1386598" cy="406906"/>
              </a:xfrm>
              <a:prstGeom prst="rect">
                <a:avLst/>
              </a:prstGeom>
              <a:blipFill rotWithShape="0">
                <a:blip r:embed="rId6"/>
                <a:stretch>
                  <a:fillRect l="-2643" t="-46269" r="-1762" b="-74627"/>
                </a:stretch>
              </a:blipFill>
            </p:spPr>
            <p:txBody>
              <a:bodyPr/>
              <a:lstStyle/>
              <a:p>
                <a:r>
                  <a:rPr lang="en-US">
                    <a:noFill/>
                  </a:rPr>
                  <a:t> </a:t>
                </a:r>
              </a:p>
            </p:txBody>
          </p:sp>
        </mc:Fallback>
      </mc:AlternateContent>
    </p:spTree>
    <p:extLst>
      <p:ext uri="{BB962C8B-B14F-4D97-AF65-F5344CB8AC3E}">
        <p14:creationId xmlns:p14="http://schemas.microsoft.com/office/powerpoint/2010/main" val="4381560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rebuchet MS" panose="020B0603020202020204" pitchFamily="34" charset="0"/>
              </a:rPr>
              <a:t>Model Evaluation</a:t>
            </a:r>
          </a:p>
        </p:txBody>
      </p:sp>
      <p:sp>
        <p:nvSpPr>
          <p:cNvPr id="3" name="Text Placeholder 2"/>
          <p:cNvSpPr>
            <a:spLocks noGrp="1"/>
          </p:cNvSpPr>
          <p:nvPr>
            <p:ph type="body" idx="1"/>
          </p:nvPr>
        </p:nvSpPr>
        <p:spPr/>
        <p:txBody>
          <a:bodyPr/>
          <a:lstStyle/>
          <a:p>
            <a:endParaRPr lang="en-US" dirty="0"/>
          </a:p>
        </p:txBody>
      </p:sp>
      <p:pic>
        <p:nvPicPr>
          <p:cNvPr id="5" name="Picture 4"/>
          <p:cNvPicPr>
            <a:picLocks noChangeAspect="1"/>
          </p:cNvPicPr>
          <p:nvPr/>
        </p:nvPicPr>
        <p:blipFill>
          <a:blip r:embed="rId2"/>
          <a:stretch>
            <a:fillRect/>
          </a:stretch>
        </p:blipFill>
        <p:spPr>
          <a:xfrm>
            <a:off x="229649" y="1017725"/>
            <a:ext cx="5758776" cy="3593236"/>
          </a:xfrm>
          <a:prstGeom prst="rect">
            <a:avLst/>
          </a:prstGeom>
        </p:spPr>
      </p:pic>
      <p:pic>
        <p:nvPicPr>
          <p:cNvPr id="6" name="Picture 5"/>
          <p:cNvPicPr>
            <a:picLocks noChangeAspect="1"/>
          </p:cNvPicPr>
          <p:nvPr/>
        </p:nvPicPr>
        <p:blipFill>
          <a:blip r:embed="rId3"/>
          <a:stretch>
            <a:fillRect/>
          </a:stretch>
        </p:blipFill>
        <p:spPr>
          <a:xfrm>
            <a:off x="1078805" y="1009306"/>
            <a:ext cx="5648420" cy="3592301"/>
          </a:xfrm>
          <a:prstGeom prst="rect">
            <a:avLst/>
          </a:prstGeom>
        </p:spPr>
      </p:pic>
      <p:pic>
        <p:nvPicPr>
          <p:cNvPr id="7" name="Picture 6"/>
          <p:cNvPicPr>
            <a:picLocks noChangeAspect="1"/>
          </p:cNvPicPr>
          <p:nvPr/>
        </p:nvPicPr>
        <p:blipFill>
          <a:blip r:embed="rId4"/>
          <a:stretch>
            <a:fillRect/>
          </a:stretch>
        </p:blipFill>
        <p:spPr>
          <a:xfrm>
            <a:off x="1861553" y="1001870"/>
            <a:ext cx="5761708" cy="3607171"/>
          </a:xfrm>
          <a:prstGeom prst="rect">
            <a:avLst/>
          </a:prstGeom>
        </p:spPr>
      </p:pic>
      <p:pic>
        <p:nvPicPr>
          <p:cNvPr id="9" name="Picture 8"/>
          <p:cNvPicPr>
            <a:picLocks noChangeAspect="1"/>
          </p:cNvPicPr>
          <p:nvPr/>
        </p:nvPicPr>
        <p:blipFill>
          <a:blip r:embed="rId5"/>
          <a:stretch>
            <a:fillRect/>
          </a:stretch>
        </p:blipFill>
        <p:spPr>
          <a:xfrm>
            <a:off x="2741231" y="1001870"/>
            <a:ext cx="5664778" cy="3619681"/>
          </a:xfrm>
          <a:prstGeom prst="rect">
            <a:avLst/>
          </a:prstGeom>
        </p:spPr>
      </p:pic>
      <p:pic>
        <p:nvPicPr>
          <p:cNvPr id="10" name="Picture 9"/>
          <p:cNvPicPr>
            <a:picLocks noChangeAspect="1"/>
          </p:cNvPicPr>
          <p:nvPr/>
        </p:nvPicPr>
        <p:blipFill>
          <a:blip r:embed="rId6"/>
          <a:stretch>
            <a:fillRect/>
          </a:stretch>
        </p:blipFill>
        <p:spPr>
          <a:xfrm>
            <a:off x="3612577" y="1025161"/>
            <a:ext cx="5432869" cy="3591316"/>
          </a:xfrm>
          <a:prstGeom prst="rect">
            <a:avLst/>
          </a:prstGeom>
        </p:spPr>
      </p:pic>
    </p:spTree>
    <p:extLst>
      <p:ext uri="{BB962C8B-B14F-4D97-AF65-F5344CB8AC3E}">
        <p14:creationId xmlns:p14="http://schemas.microsoft.com/office/powerpoint/2010/main" val="585071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rebuchet MS" panose="020B0603020202020204" pitchFamily="34" charset="0"/>
              </a:rPr>
              <a:t>Conclusions</a:t>
            </a:r>
          </a:p>
        </p:txBody>
      </p:sp>
      <p:sp>
        <p:nvSpPr>
          <p:cNvPr id="3" name="Text Placeholder 2"/>
          <p:cNvSpPr>
            <a:spLocks noGrp="1"/>
          </p:cNvSpPr>
          <p:nvPr>
            <p:ph type="body" idx="1"/>
          </p:nvPr>
        </p:nvSpPr>
        <p:spPr/>
        <p:txBody>
          <a:bodyPr/>
          <a:lstStyle/>
          <a:p>
            <a:pPr marL="285750" indent="-285750">
              <a:lnSpc>
                <a:spcPct val="100000"/>
              </a:lnSpc>
              <a:spcAft>
                <a:spcPts val="0"/>
              </a:spcAft>
              <a:buClrTx/>
              <a:buSzTx/>
            </a:pPr>
            <a:r>
              <a:rPr lang="en-US" dirty="0">
                <a:latin typeface="Calibri" panose="020F0502020204030204" pitchFamily="34" charset="0"/>
                <a:cs typeface="Calibri" panose="020F0502020204030204" pitchFamily="34" charset="0"/>
              </a:rPr>
              <a:t>Develop an algorithm to measure the emotional polarity of a text</a:t>
            </a:r>
          </a:p>
          <a:p>
            <a:pPr marL="285750" indent="-285750">
              <a:lnSpc>
                <a:spcPct val="100000"/>
              </a:lnSpc>
              <a:spcAft>
                <a:spcPts val="0"/>
              </a:spcAft>
              <a:buClrTx/>
              <a:buSzTx/>
            </a:pPr>
            <a:r>
              <a:rPr lang="en-US" dirty="0">
                <a:latin typeface="Calibri" panose="020F0502020204030204" pitchFamily="34" charset="0"/>
                <a:cs typeface="Calibri" panose="020F0502020204030204" pitchFamily="34" charset="0"/>
              </a:rPr>
              <a:t>Develop a system expected to:</a:t>
            </a:r>
          </a:p>
          <a:p>
            <a:pPr marL="0" marR="0" lvl="0" indent="0" defTabSz="91440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	a) Observe the hotspot forums</a:t>
            </a:r>
          </a:p>
          <a:p>
            <a:pPr marL="0" marR="0" lvl="0" indent="0" defTabSz="91440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	b) Forecast the hotspot forums</a:t>
            </a:r>
          </a:p>
          <a:p>
            <a:pPr marL="0" marR="0" lvl="0" indent="0" defTabSz="91440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	c) Visualize the hotspots</a:t>
            </a:r>
          </a:p>
          <a:p>
            <a:pPr marL="0" marR="0" lvl="0" indent="0" defTabSz="91440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	d) Choose different clustering and forecasting algorithm</a:t>
            </a:r>
          </a:p>
          <a:p>
            <a:pPr marL="0" marR="0" lvl="0" indent="0" defTabSz="91440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	e) Extract topics of the hotspots forums</a:t>
            </a:r>
          </a:p>
          <a:p>
            <a:pPr marL="0" marR="0" lvl="0" indent="0" defTabSz="91440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	f) Calculate the sentiment value of the text</a:t>
            </a:r>
          </a:p>
          <a:p>
            <a:pPr marL="0" marR="0" lvl="0" indent="0" defTabSz="91440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	g) Show the detail of what people posted</a:t>
            </a:r>
          </a:p>
          <a:p>
            <a:pPr marL="285750" indent="-285750">
              <a:lnSpc>
                <a:spcPct val="100000"/>
              </a:lnSpc>
              <a:spcAft>
                <a:spcPts val="0"/>
              </a:spcAft>
              <a:buClrTx/>
              <a:buSzTx/>
            </a:pPr>
            <a:r>
              <a:rPr lang="en-US" dirty="0">
                <a:latin typeface="Calibri" panose="020F0502020204030204" pitchFamily="34" charset="0"/>
                <a:cs typeface="Calibri" panose="020F0502020204030204" pitchFamily="34" charset="0"/>
              </a:rPr>
              <a:t>Drawbacks: </a:t>
            </a:r>
          </a:p>
          <a:p>
            <a:pPr marL="0" marR="0" lvl="0" indent="0" defTabSz="91440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	a) Use current week’s data to predict next week’s hotspot</a:t>
            </a:r>
          </a:p>
          <a:p>
            <a:pPr marL="0" marR="0" lvl="0" indent="0" defTabSz="91440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	b) Cannot detect what causes the hotspot</a:t>
            </a:r>
          </a:p>
        </p:txBody>
      </p:sp>
    </p:spTree>
    <p:extLst>
      <p:ext uri="{BB962C8B-B14F-4D97-AF65-F5344CB8AC3E}">
        <p14:creationId xmlns:p14="http://schemas.microsoft.com/office/powerpoint/2010/main" val="4939135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11700" y="1636569"/>
            <a:ext cx="8520600" cy="3416400"/>
          </a:xfrm>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5400" b="1" dirty="0">
                <a:latin typeface="Trebuchet MS" panose="020B0603020202020204" pitchFamily="34" charset="0"/>
              </a:rPr>
              <a:t>Thank you!</a:t>
            </a:r>
          </a:p>
          <a:p>
            <a:pPr marL="0" marR="0" lvl="0" indent="0" algn="ctr" defTabSz="914400" eaLnBrk="1" fontAlgn="auto" latinLnBrk="0" hangingPunct="1">
              <a:lnSpc>
                <a:spcPct val="100000"/>
              </a:lnSpc>
              <a:spcBef>
                <a:spcPts val="0"/>
              </a:spcBef>
              <a:spcAft>
                <a:spcPts val="0"/>
              </a:spcAft>
              <a:buClrTx/>
              <a:buSzTx/>
              <a:buFontTx/>
              <a:buNone/>
              <a:tabLst/>
              <a:defRPr/>
            </a:pPr>
            <a:r>
              <a:rPr lang="en-US" sz="5400" b="1" dirty="0">
                <a:latin typeface="Trebuchet MS" panose="020B0603020202020204" pitchFamily="34" charset="0"/>
              </a:rPr>
              <a:t>Q&amp;A</a:t>
            </a:r>
          </a:p>
        </p:txBody>
      </p:sp>
    </p:spTree>
    <p:extLst>
      <p:ext uri="{BB962C8B-B14F-4D97-AF65-F5344CB8AC3E}">
        <p14:creationId xmlns:p14="http://schemas.microsoft.com/office/powerpoint/2010/main" val="14520840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r>
              <a:rPr lang="en-US" altLang="zh-CN" dirty="0">
                <a:latin typeface="Trebuchet MS" panose="020B0603020202020204" pitchFamily="34" charset="0"/>
              </a:rPr>
              <a:t>Reference</a:t>
            </a:r>
          </a:p>
        </p:txBody>
      </p:sp>
      <p:sp>
        <p:nvSpPr>
          <p:cNvPr id="66" name="Shape 66"/>
          <p:cNvSpPr txBox="1">
            <a:spLocks noGrp="1"/>
          </p:cNvSpPr>
          <p:nvPr>
            <p:ph type="body" idx="1"/>
          </p:nvPr>
        </p:nvSpPr>
        <p:spPr>
          <a:xfrm>
            <a:off x="311700" y="1152475"/>
            <a:ext cx="8691950" cy="3416400"/>
          </a:xfrm>
          <a:prstGeom prst="rect">
            <a:avLst/>
          </a:prstGeom>
        </p:spPr>
        <p:txBody>
          <a:bodyPr wrap="square" lIns="91425" tIns="91425" rIns="91425" bIns="91425" anchor="t" anchorCtr="0">
            <a:noAutofit/>
          </a:bodyPr>
          <a:lstStyle/>
          <a:p>
            <a:pPr lvl="0">
              <a:buNone/>
            </a:pPr>
            <a:r>
              <a:rPr lang="en-US" sz="1600" dirty="0">
                <a:latin typeface="+mj-lt"/>
                <a:cs typeface="Calibri" panose="020F0502020204030204" pitchFamily="34" charset="0"/>
              </a:rPr>
              <a:t>[1] N. Li and D. Wu, "Using text mining and sentiment analysis for online forums hotspot detection and forecast", </a:t>
            </a:r>
            <a:r>
              <a:rPr lang="en-US" sz="1600" i="1" dirty="0">
                <a:latin typeface="+mj-lt"/>
                <a:cs typeface="Calibri" panose="020F0502020204030204" pitchFamily="34" charset="0"/>
              </a:rPr>
              <a:t>Decision Support Systems</a:t>
            </a:r>
            <a:r>
              <a:rPr lang="en-US" sz="1600" dirty="0">
                <a:latin typeface="+mj-lt"/>
                <a:cs typeface="Calibri" panose="020F0502020204030204" pitchFamily="34" charset="0"/>
              </a:rPr>
              <a:t>, vol. 48, no. 2, pp. 354-368, 2010.</a:t>
            </a:r>
          </a:p>
          <a:p>
            <a:pPr lvl="0">
              <a:buNone/>
            </a:pPr>
            <a:r>
              <a:rPr lang="en-US" sz="1600" dirty="0">
                <a:latin typeface="+mj-lt"/>
                <a:cs typeface="Calibri" panose="020F0502020204030204" pitchFamily="34" charset="0"/>
              </a:rPr>
              <a:t>[2]”</a:t>
            </a:r>
            <a:r>
              <a:rPr lang="en-US" sz="1600" dirty="0" err="1">
                <a:latin typeface="+mj-lt"/>
                <a:cs typeface="Calibri" panose="020F0502020204030204" pitchFamily="34" charset="0"/>
              </a:rPr>
              <a:t>Sina</a:t>
            </a:r>
            <a:r>
              <a:rPr lang="en-US" sz="1600" dirty="0">
                <a:latin typeface="+mj-lt"/>
                <a:cs typeface="Calibri" panose="020F0502020204030204" pitchFamily="34" charset="0"/>
              </a:rPr>
              <a:t> Sports Forums", </a:t>
            </a:r>
            <a:r>
              <a:rPr lang="en-US" sz="1600" i="1" dirty="0" err="1">
                <a:latin typeface="+mj-lt"/>
                <a:cs typeface="Calibri" panose="020F0502020204030204" pitchFamily="34" charset="0"/>
              </a:rPr>
              <a:t>Forum.sports.sina.com.cn</a:t>
            </a:r>
            <a:r>
              <a:rPr lang="en-US" sz="1600" dirty="0">
                <a:latin typeface="+mj-lt"/>
                <a:cs typeface="Calibri" panose="020F0502020204030204" pitchFamily="34" charset="0"/>
              </a:rPr>
              <a:t>, 2017. [Online]. Available: http://</a:t>
            </a:r>
            <a:r>
              <a:rPr lang="en-US" sz="1600" dirty="0" err="1">
                <a:latin typeface="+mj-lt"/>
                <a:cs typeface="Calibri" panose="020F0502020204030204" pitchFamily="34" charset="0"/>
              </a:rPr>
              <a:t>forum.sports.sina.com.cn</a:t>
            </a:r>
            <a:r>
              <a:rPr lang="en-US" sz="1600" dirty="0">
                <a:latin typeface="+mj-lt"/>
                <a:cs typeface="Calibri" panose="020F0502020204030204" pitchFamily="34" charset="0"/>
              </a:rPr>
              <a:t>. [Accessed: 20- Nov- 2017].</a:t>
            </a:r>
          </a:p>
          <a:p>
            <a:pPr lvl="0">
              <a:buNone/>
            </a:pPr>
            <a:r>
              <a:rPr lang="en-US" sz="1600" dirty="0">
                <a:latin typeface="+mj-lt"/>
                <a:cs typeface="Calibri" panose="020F0502020204030204" pitchFamily="34" charset="0"/>
              </a:rPr>
              <a:t>[3] Liu, H., “Internet public opinion hotspot detection and analysis based on </a:t>
            </a:r>
            <a:r>
              <a:rPr lang="en-US" sz="1600" dirty="0" err="1">
                <a:latin typeface="+mj-lt"/>
                <a:cs typeface="Calibri" panose="020F0502020204030204" pitchFamily="34" charset="0"/>
              </a:rPr>
              <a:t>Kmeans</a:t>
            </a:r>
            <a:r>
              <a:rPr lang="en-US" sz="1600" dirty="0">
                <a:latin typeface="+mj-lt"/>
                <a:cs typeface="Calibri" panose="020F0502020204030204" pitchFamily="34" charset="0"/>
              </a:rPr>
              <a:t> and SVM algorithm”, </a:t>
            </a:r>
            <a:r>
              <a:rPr lang="en-US" sz="1600" i="1" dirty="0">
                <a:latin typeface="+mj-lt"/>
                <a:cs typeface="Calibri" panose="020F0502020204030204" pitchFamily="34" charset="0"/>
              </a:rPr>
              <a:t>Information Science and Management Engineering (ISME), 2010 International Conference, </a:t>
            </a:r>
            <a:r>
              <a:rPr lang="en-US" sz="1600" dirty="0">
                <a:latin typeface="+mj-lt"/>
                <a:cs typeface="Calibri" panose="020F0502020204030204" pitchFamily="34" charset="0"/>
              </a:rPr>
              <a:t>Vol. 1, pp. 257-261, 2010.</a:t>
            </a:r>
          </a:p>
          <a:p>
            <a:pPr lvl="0">
              <a:buNone/>
            </a:pPr>
            <a:r>
              <a:rPr lang="en-US" sz="1600" dirty="0">
                <a:latin typeface="+mj-lt"/>
                <a:cs typeface="Calibri" panose="020F0502020204030204" pitchFamily="34" charset="0"/>
              </a:rPr>
              <a:t>[4] P. Tan, M. Steinbach, A. </a:t>
            </a:r>
            <a:r>
              <a:rPr lang="en-US" sz="1600" dirty="0" err="1">
                <a:latin typeface="+mj-lt"/>
                <a:cs typeface="Calibri" panose="020F0502020204030204" pitchFamily="34" charset="0"/>
              </a:rPr>
              <a:t>Karpatne</a:t>
            </a:r>
            <a:r>
              <a:rPr lang="en-US" sz="1600" dirty="0">
                <a:latin typeface="+mj-lt"/>
                <a:cs typeface="Calibri" panose="020F0502020204030204" pitchFamily="34" charset="0"/>
              </a:rPr>
              <a:t> and V. Kumar, </a:t>
            </a:r>
            <a:r>
              <a:rPr lang="en-US" sz="1600" i="1" dirty="0">
                <a:latin typeface="+mj-lt"/>
                <a:cs typeface="Calibri" panose="020F0502020204030204" pitchFamily="34" charset="0"/>
              </a:rPr>
              <a:t>Introduction to data mining</a:t>
            </a:r>
            <a:r>
              <a:rPr lang="en-US" sz="1600" dirty="0">
                <a:latin typeface="+mj-lt"/>
                <a:cs typeface="Calibri" panose="020F0502020204030204" pitchFamily="34" charset="0"/>
              </a:rPr>
              <a:t>. 2005.</a:t>
            </a:r>
            <a:endParaRPr sz="1600" dirty="0">
              <a:latin typeface="+mj-lt"/>
              <a:cs typeface="Calibri" panose="020F0502020204030204"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a:r>
              <a:rPr lang="en-US" dirty="0">
                <a:latin typeface="Trebuchet MS" panose="020B0603020202020204" pitchFamily="34" charset="0"/>
              </a:rPr>
              <a:t>Overview</a:t>
            </a:r>
            <a:endParaRPr dirty="0">
              <a:latin typeface="Trebuchet MS" panose="020B0603020202020204" pitchFamily="34" charset="0"/>
            </a:endParaRPr>
          </a:p>
        </p:txBody>
      </p:sp>
      <p:sp>
        <p:nvSpPr>
          <p:cNvPr id="72" name="Shape 72"/>
          <p:cNvSpPr txBox="1">
            <a:spLocks noGrp="1"/>
          </p:cNvSpPr>
          <p:nvPr>
            <p:ph type="body" idx="1"/>
          </p:nvPr>
        </p:nvSpPr>
        <p:spPr>
          <a:xfrm>
            <a:off x="311700" y="1017725"/>
            <a:ext cx="8520600" cy="3416400"/>
          </a:xfrm>
          <a:prstGeom prst="rect">
            <a:avLst/>
          </a:prstGeom>
        </p:spPr>
        <p:txBody>
          <a:bodyPr wrap="square" lIns="91425" tIns="91425" rIns="91425" bIns="91425" anchor="t" anchorCtr="0">
            <a:noAutofit/>
          </a:bodyPr>
          <a:lstStyle/>
          <a:p>
            <a:pPr marL="457200" lvl="1" indent="-342900">
              <a:spcAft>
                <a:spcPts val="0"/>
              </a:spcAft>
              <a:buSzPct val="100000"/>
              <a:buFont typeface="Average"/>
              <a:buChar char="●"/>
            </a:pPr>
            <a:r>
              <a:rPr lang="en-US" sz="1800" dirty="0" smtClean="0">
                <a:latin typeface="Calibri" panose="020F0502020204030204" pitchFamily="34" charset="0"/>
                <a:cs typeface="Calibri" panose="020F0502020204030204" pitchFamily="34" charset="0"/>
              </a:rPr>
              <a:t>Motivation</a:t>
            </a:r>
            <a:r>
              <a:rPr lang="en-US" sz="1800" dirty="0">
                <a:latin typeface="Calibri" panose="020F0502020204030204" pitchFamily="34" charset="0"/>
                <a:cs typeface="Calibri" panose="020F0502020204030204" pitchFamily="34" charset="0"/>
              </a:rPr>
              <a:t>: d</a:t>
            </a:r>
            <a:r>
              <a:rPr lang="en-US" sz="1800" dirty="0" smtClean="0">
                <a:latin typeface="Calibri" panose="020F0502020204030204" pitchFamily="34" charset="0"/>
                <a:cs typeface="Calibri" panose="020F0502020204030204" pitchFamily="34" charset="0"/>
              </a:rPr>
              <a:t>ata </a:t>
            </a:r>
            <a:r>
              <a:rPr lang="en-US" sz="1800" dirty="0">
                <a:latin typeface="Calibri" panose="020F0502020204030204" pitchFamily="34" charset="0"/>
                <a:cs typeface="Calibri" panose="020F0502020204030204" pitchFamily="34" charset="0"/>
              </a:rPr>
              <a:t>grows </a:t>
            </a:r>
            <a:r>
              <a:rPr lang="en-US" sz="1800" dirty="0" smtClean="0">
                <a:latin typeface="Calibri" panose="020F0502020204030204" pitchFamily="34" charset="0"/>
                <a:cs typeface="Calibri" panose="020F0502020204030204" pitchFamily="34" charset="0"/>
              </a:rPr>
              <a:t>exponentially </a:t>
            </a:r>
            <a:r>
              <a:rPr lang="en-US" altLang="zh-CN" sz="1800" dirty="0" smtClean="0">
                <a:latin typeface="Calibri" panose="020F0502020204030204" pitchFamily="34" charset="0"/>
                <a:cs typeface="Calibri" panose="020F0502020204030204" pitchFamily="34" charset="0"/>
              </a:rPr>
              <a:t>&amp; n</a:t>
            </a:r>
            <a:r>
              <a:rPr lang="en-US" sz="1800" dirty="0" smtClean="0">
                <a:latin typeface="Calibri" panose="020F0502020204030204" pitchFamily="34" charset="0"/>
                <a:cs typeface="Calibri" panose="020F0502020204030204" pitchFamily="34" charset="0"/>
              </a:rPr>
              <a:t>eed useful </a:t>
            </a:r>
            <a:r>
              <a:rPr lang="en-US" sz="1800" dirty="0">
                <a:latin typeface="Calibri" panose="020F0502020204030204" pitchFamily="34" charset="0"/>
                <a:cs typeface="Calibri" panose="020F0502020204030204" pitchFamily="34" charset="0"/>
              </a:rPr>
              <a:t>and accurate </a:t>
            </a:r>
            <a:r>
              <a:rPr lang="en-US" sz="1800" dirty="0" smtClean="0">
                <a:latin typeface="Calibri" panose="020F0502020204030204" pitchFamily="34" charset="0"/>
                <a:cs typeface="Calibri" panose="020F0502020204030204" pitchFamily="34" charset="0"/>
              </a:rPr>
              <a:t>information</a:t>
            </a:r>
          </a:p>
          <a:p>
            <a:pPr marL="457200" lvl="1" indent="-342900">
              <a:spcAft>
                <a:spcPts val="0"/>
              </a:spcAft>
              <a:buSzPct val="100000"/>
              <a:buFont typeface="Average"/>
              <a:buChar char="●"/>
            </a:pPr>
            <a:r>
              <a:rPr lang="en-US" sz="1800" dirty="0" smtClean="0">
                <a:latin typeface="Calibri" panose="020F0502020204030204" pitchFamily="34" charset="0"/>
                <a:cs typeface="Calibri" panose="020F0502020204030204" pitchFamily="34" charset="0"/>
              </a:rPr>
              <a:t>Goal</a:t>
            </a:r>
            <a:r>
              <a:rPr lang="en-US" sz="1800" dirty="0">
                <a:latin typeface="Calibri" panose="020F0502020204030204" pitchFamily="34" charset="0"/>
                <a:cs typeface="Calibri" panose="020F0502020204030204" pitchFamily="34" charset="0"/>
              </a:rPr>
              <a:t>: time-varying description and prediction of online forum hotspots</a:t>
            </a:r>
          </a:p>
          <a:p>
            <a:pPr marL="457200" lvl="6" indent="-342900">
              <a:spcAft>
                <a:spcPts val="0"/>
              </a:spcAft>
              <a:buSzPct val="100000"/>
            </a:pPr>
            <a:r>
              <a:rPr lang="en-US" sz="1800" dirty="0">
                <a:latin typeface="Calibri" panose="020F0502020204030204" pitchFamily="34" charset="0"/>
                <a:cs typeface="Calibri" panose="020F0502020204030204" pitchFamily="34" charset="0"/>
              </a:rPr>
              <a:t>Framework: </a:t>
            </a:r>
            <a:r>
              <a:rPr lang="en-US" sz="1800" dirty="0" smtClean="0">
                <a:latin typeface="Calibri" panose="020F0502020204030204" pitchFamily="34" charset="0"/>
                <a:cs typeface="Calibri" panose="020F0502020204030204" pitchFamily="34" charset="0"/>
              </a:rPr>
              <a:t/>
            </a:r>
            <a:br>
              <a:rPr lang="en-US" sz="1800" dirty="0" smtClean="0">
                <a:latin typeface="Calibri" panose="020F0502020204030204" pitchFamily="34" charset="0"/>
                <a:cs typeface="Calibri" panose="020F0502020204030204" pitchFamily="34" charset="0"/>
              </a:rPr>
            </a:br>
            <a:r>
              <a:rPr lang="en-US" sz="1800" dirty="0" smtClean="0">
                <a:latin typeface="Calibri" panose="020F0502020204030204" pitchFamily="34" charset="0"/>
                <a:cs typeface="Calibri" panose="020F0502020204030204" pitchFamily="34" charset="0"/>
              </a:rPr>
              <a:t>	Data collection</a:t>
            </a:r>
            <a:br>
              <a:rPr lang="en-US" sz="1800" dirty="0" smtClean="0">
                <a:latin typeface="Calibri" panose="020F0502020204030204" pitchFamily="34" charset="0"/>
                <a:cs typeface="Calibri" panose="020F0502020204030204" pitchFamily="34" charset="0"/>
              </a:rPr>
            </a:br>
            <a:r>
              <a:rPr lang="en-US" sz="1800" dirty="0" smtClean="0">
                <a:latin typeface="Calibri" panose="020F0502020204030204" pitchFamily="34" charset="0"/>
                <a:cs typeface="Calibri" panose="020F0502020204030204" pitchFamily="34" charset="0"/>
              </a:rPr>
              <a:t>	Data cleansing</a:t>
            </a:r>
            <a:br>
              <a:rPr lang="en-US" sz="1800" dirty="0" smtClean="0">
                <a:latin typeface="Calibri" panose="020F0502020204030204" pitchFamily="34" charset="0"/>
                <a:cs typeface="Calibri" panose="020F0502020204030204" pitchFamily="34" charset="0"/>
              </a:rPr>
            </a:br>
            <a:r>
              <a:rPr lang="en-US" sz="1800" dirty="0" smtClean="0">
                <a:latin typeface="Calibri" panose="020F0502020204030204" pitchFamily="34" charset="0"/>
                <a:cs typeface="Calibri" panose="020F0502020204030204" pitchFamily="34" charset="0"/>
              </a:rPr>
              <a:t>	Text sentiment calculation and marking</a:t>
            </a:r>
            <a:br>
              <a:rPr lang="en-US" sz="1800" dirty="0" smtClean="0">
                <a:latin typeface="Calibri" panose="020F0502020204030204" pitchFamily="34" charset="0"/>
                <a:cs typeface="Calibri" panose="020F0502020204030204" pitchFamily="34" charset="0"/>
              </a:rPr>
            </a:br>
            <a:r>
              <a:rPr lang="en-US" sz="1800" dirty="0" smtClean="0">
                <a:latin typeface="Calibri" panose="020F0502020204030204" pitchFamily="34" charset="0"/>
                <a:cs typeface="Calibri" panose="020F0502020204030204" pitchFamily="34" charset="0"/>
              </a:rPr>
              <a:t>	Hotspot detection based on K-means clustering</a:t>
            </a:r>
            <a:br>
              <a:rPr lang="en-US" sz="1800" dirty="0" smtClean="0">
                <a:latin typeface="Calibri" panose="020F0502020204030204" pitchFamily="34" charset="0"/>
                <a:cs typeface="Calibri" panose="020F0502020204030204" pitchFamily="34" charset="0"/>
              </a:rPr>
            </a:br>
            <a:r>
              <a:rPr lang="en-US" sz="1800" dirty="0" smtClean="0">
                <a:latin typeface="Calibri" panose="020F0502020204030204" pitchFamily="34" charset="0"/>
                <a:cs typeface="Calibri" panose="020F0502020204030204" pitchFamily="34" charset="0"/>
              </a:rPr>
              <a:t>	Hotspot forecast based on SVM classification</a:t>
            </a:r>
            <a:endParaRPr lang="en-US" sz="1800" dirty="0">
              <a:latin typeface="Calibri" panose="020F0502020204030204" pitchFamily="34" charset="0"/>
              <a:cs typeface="Calibri" panose="020F0502020204030204" pitchFamily="34" charset="0"/>
            </a:endParaRPr>
          </a:p>
          <a:p>
            <a:pPr marL="457200" lvl="1" indent="-342900">
              <a:spcAft>
                <a:spcPts val="0"/>
              </a:spcAft>
              <a:buSzPct val="100000"/>
              <a:buFont typeface="Average"/>
              <a:buChar char="●"/>
            </a:pPr>
            <a:r>
              <a:rPr lang="en-US" sz="1800" dirty="0" smtClean="0">
                <a:latin typeface="Calibri" panose="020F0502020204030204" pitchFamily="34" charset="0"/>
                <a:cs typeface="Calibri" panose="020F0502020204030204" pitchFamily="34" charset="0"/>
              </a:rPr>
              <a:t>Data: </a:t>
            </a:r>
            <a:r>
              <a:rPr lang="en-US" sz="1800" dirty="0" err="1" smtClean="0">
                <a:latin typeface="Calibri" panose="020F0502020204030204" pitchFamily="34" charset="0"/>
                <a:cs typeface="Calibri" panose="020F0502020204030204" pitchFamily="34" charset="0"/>
              </a:rPr>
              <a:t>Sina</a:t>
            </a:r>
            <a:r>
              <a:rPr lang="en-US" sz="1800" dirty="0" smtClean="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sports </a:t>
            </a:r>
            <a:r>
              <a:rPr lang="en-US" sz="1800" dirty="0" smtClean="0">
                <a:latin typeface="Calibri" panose="020F0502020204030204" pitchFamily="34" charset="0"/>
                <a:cs typeface="Calibri" panose="020F0502020204030204" pitchFamily="34" charset="0"/>
              </a:rPr>
              <a:t>forums: http</a:t>
            </a:r>
            <a:r>
              <a:rPr lang="en-US" sz="1800" dirty="0">
                <a:latin typeface="Calibri" panose="020F0502020204030204" pitchFamily="34" charset="0"/>
                <a:cs typeface="Calibri" panose="020F0502020204030204" pitchFamily="34" charset="0"/>
              </a:rPr>
              <a:t>://forum.sports.sina.com.cn</a:t>
            </a:r>
          </a:p>
          <a:p>
            <a:pPr lvl="1">
              <a:lnSpc>
                <a:spcPct val="100000"/>
              </a:lnSpc>
              <a:buNone/>
            </a:pPr>
            <a:r>
              <a:rPr lang="en-US" sz="1800" dirty="0">
                <a:latin typeface="Calibri" panose="020F0502020204030204" pitchFamily="34" charset="0"/>
                <a:cs typeface="Calibri" panose="020F0502020204030204" pitchFamily="34" charset="0"/>
              </a:rPr>
              <a:t/>
            </a:r>
            <a:br>
              <a:rPr lang="en-US" sz="1800" dirty="0">
                <a:latin typeface="Calibri" panose="020F0502020204030204" pitchFamily="34" charset="0"/>
                <a:cs typeface="Calibri" panose="020F0502020204030204" pitchFamily="34" charset="0"/>
              </a:rPr>
            </a:br>
            <a:endParaRPr lang="en-US" sz="18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311700" y="445025"/>
            <a:ext cx="8520600" cy="572700"/>
          </a:xfrm>
          <a:prstGeom prst="rect">
            <a:avLst/>
          </a:prstGeom>
          <a:noFill/>
          <a:ln>
            <a:noFill/>
          </a:ln>
        </p:spPr>
        <p:txBody>
          <a:bodyPr wrap="square" lIns="91425" tIns="91425" rIns="91425" bIns="91425" anchor="t" anchorCtr="0">
            <a:noAutofit/>
          </a:bodyPr>
          <a:lstStyle/>
          <a:p>
            <a:r>
              <a:rPr lang="en-US" altLang="zh-CN" dirty="0">
                <a:latin typeface="Trebuchet MS" panose="020B0603020202020204" pitchFamily="34" charset="0"/>
              </a:rPr>
              <a:t>Models and methodology</a:t>
            </a:r>
          </a:p>
        </p:txBody>
      </p:sp>
      <p:sp>
        <p:nvSpPr>
          <p:cNvPr id="79" name="Shape 79"/>
          <p:cNvSpPr/>
          <p:nvPr/>
        </p:nvSpPr>
        <p:spPr>
          <a:xfrm>
            <a:off x="3433988" y="1269122"/>
            <a:ext cx="2023783" cy="572700"/>
          </a:xfrm>
          <a:prstGeom prst="roundRect">
            <a:avLst>
              <a:gd name="adj" fmla="val 16667"/>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indent="-88900" algn="just">
              <a:buClr>
                <a:srgbClr val="434343"/>
              </a:buClr>
              <a:buSzPct val="100000"/>
            </a:pPr>
            <a:r>
              <a:rPr lang="en-US" altLang="zh-CN" sz="1600" dirty="0">
                <a:solidFill>
                  <a:srgbClr val="37474F"/>
                </a:solidFill>
                <a:latin typeface="Calibri" panose="020F0502020204030204" pitchFamily="34" charset="0"/>
                <a:cs typeface="Calibri" panose="020F0502020204030204" pitchFamily="34" charset="0"/>
                <a:sym typeface="Average"/>
              </a:rPr>
              <a:t>Preprocessed forums text data</a:t>
            </a:r>
          </a:p>
        </p:txBody>
      </p:sp>
      <p:sp>
        <p:nvSpPr>
          <p:cNvPr id="80" name="Shape 80"/>
          <p:cNvSpPr/>
          <p:nvPr/>
        </p:nvSpPr>
        <p:spPr>
          <a:xfrm>
            <a:off x="6410122" y="1277829"/>
            <a:ext cx="2107231" cy="572700"/>
          </a:xfrm>
          <a:prstGeom prst="roundRect">
            <a:avLst>
              <a:gd name="adj" fmla="val 16667"/>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indent="-88900" algn="just">
              <a:buClr>
                <a:srgbClr val="434343"/>
              </a:buClr>
              <a:buSzPct val="100000"/>
            </a:pPr>
            <a:r>
              <a:rPr lang="en-US" altLang="zh-CN" sz="1600" dirty="0">
                <a:solidFill>
                  <a:srgbClr val="37474F"/>
                </a:solidFill>
                <a:latin typeface="Calibri" panose="020F0502020204030204" pitchFamily="34" charset="0"/>
                <a:cs typeface="Calibri" panose="020F0502020204030204" pitchFamily="34" charset="0"/>
                <a:sym typeface="Average"/>
              </a:rPr>
              <a:t>Sentiment values of text data</a:t>
            </a:r>
          </a:p>
        </p:txBody>
      </p:sp>
      <mc:AlternateContent xmlns:mc="http://schemas.openxmlformats.org/markup-compatibility/2006" xmlns:a14="http://schemas.microsoft.com/office/drawing/2010/main">
        <mc:Choice Requires="a14">
          <p:sp>
            <p:nvSpPr>
              <p:cNvPr id="81" name="Shape 81"/>
              <p:cNvSpPr/>
              <p:nvPr/>
            </p:nvSpPr>
            <p:spPr>
              <a:xfrm>
                <a:off x="6514940" y="4009592"/>
                <a:ext cx="2002413" cy="679405"/>
              </a:xfrm>
              <a:prstGeom prst="roundRect">
                <a:avLst>
                  <a:gd name="adj" fmla="val 16667"/>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indent="-88900" algn="just">
                  <a:buClr>
                    <a:srgbClr val="434343"/>
                  </a:buClr>
                  <a:buSzPct val="100000"/>
                </a:pPr>
                <a:r>
                  <a:rPr lang="zh-CN" sz="1600" dirty="0" smtClean="0">
                    <a:solidFill>
                      <a:srgbClr val="37474F"/>
                    </a:solidFill>
                    <a:latin typeface="Calibri" panose="020F0502020204030204" pitchFamily="34" charset="0"/>
                    <a:cs typeface="Calibri" panose="020F0502020204030204" pitchFamily="34" charset="0"/>
                    <a:sym typeface="Average"/>
                  </a:rPr>
                  <a:t>K-means clustering for time period</a:t>
                </a:r>
                <a:r>
                  <a:rPr lang="en-US" altLang="zh-CN" sz="1600" dirty="0">
                    <a:solidFill>
                      <a:srgbClr val="37474F"/>
                    </a:solidFill>
                    <a:latin typeface="Calibri" panose="020F0502020204030204" pitchFamily="34" charset="0"/>
                    <a:cs typeface="Calibri" panose="020F0502020204030204" pitchFamily="34" charset="0"/>
                  </a:rPr>
                  <a:t> </a:t>
                </a:r>
                <a14:m>
                  <m:oMath xmlns:m="http://schemas.openxmlformats.org/officeDocument/2006/math">
                    <m:sSub>
                      <m:sSubPr>
                        <m:ctrlPr>
                          <a:rPr lang="en-US" altLang="zh-CN" sz="1600" i="1">
                            <a:solidFill>
                              <a:srgbClr val="37474F"/>
                            </a:solidFill>
                            <a:latin typeface="Cambria Math" panose="02040503050406030204" pitchFamily="18" charset="0"/>
                            <a:cs typeface="Calibri" panose="020F0502020204030204" pitchFamily="34" charset="0"/>
                          </a:rPr>
                        </m:ctrlPr>
                      </m:sSubPr>
                      <m:e>
                        <m:r>
                          <a:rPr lang="en-US" altLang="zh-CN" sz="1600" b="0" i="1" smtClean="0">
                            <a:solidFill>
                              <a:srgbClr val="37474F"/>
                            </a:solidFill>
                            <a:latin typeface="Cambria Math" charset="0"/>
                            <a:cs typeface="Calibri" panose="020F0502020204030204" pitchFamily="34" charset="0"/>
                          </a:rPr>
                          <m:t>𝑊</m:t>
                        </m:r>
                      </m:e>
                      <m:sub>
                        <m:r>
                          <a:rPr lang="en-US" altLang="zh-CN" sz="1600">
                            <a:solidFill>
                              <a:srgbClr val="37474F"/>
                            </a:solidFill>
                            <a:latin typeface="Cambria Math" panose="02040503050406030204" pitchFamily="18" charset="0"/>
                            <a:cs typeface="Calibri" panose="020F0502020204030204" pitchFamily="34" charset="0"/>
                          </a:rPr>
                          <m:t>𝑖</m:t>
                        </m:r>
                        <m:r>
                          <a:rPr lang="en-US" altLang="zh-CN" sz="1600">
                            <a:solidFill>
                              <a:srgbClr val="37474F"/>
                            </a:solidFill>
                            <a:latin typeface="Cambria Math" panose="02040503050406030204" pitchFamily="18" charset="0"/>
                            <a:cs typeface="Calibri" panose="020F0502020204030204" pitchFamily="34" charset="0"/>
                          </a:rPr>
                          <m:t>+1</m:t>
                        </m:r>
                      </m:sub>
                    </m:sSub>
                  </m:oMath>
                </a14:m>
                <a:r>
                  <a:rPr lang="en-US" altLang="zh-CN" sz="1600" dirty="0">
                    <a:solidFill>
                      <a:srgbClr val="37474F"/>
                    </a:solidFill>
                    <a:latin typeface="Calibri" panose="020F0502020204030204" pitchFamily="34" charset="0"/>
                    <a:cs typeface="Calibri" panose="020F0502020204030204" pitchFamily="34" charset="0"/>
                    <a:sym typeface="Average"/>
                  </a:rPr>
                  <a:t> </a:t>
                </a:r>
                <a:endParaRPr lang="zh-CN" sz="1600" dirty="0">
                  <a:solidFill>
                    <a:srgbClr val="37474F"/>
                  </a:solidFill>
                  <a:latin typeface="Calibri" panose="020F0502020204030204" pitchFamily="34" charset="0"/>
                  <a:cs typeface="Calibri" panose="020F0502020204030204" pitchFamily="34" charset="0"/>
                  <a:sym typeface="Average"/>
                </a:endParaRPr>
              </a:p>
            </p:txBody>
          </p:sp>
        </mc:Choice>
        <mc:Fallback xmlns="">
          <p:sp>
            <p:nvSpPr>
              <p:cNvPr id="81" name="Shape 81"/>
              <p:cNvSpPr>
                <a:spLocks noRot="1" noChangeAspect="1" noMove="1" noResize="1" noEditPoints="1" noAdjustHandles="1" noChangeArrowheads="1" noChangeShapeType="1" noTextEdit="1"/>
              </p:cNvSpPr>
              <p:nvPr/>
            </p:nvSpPr>
            <p:spPr>
              <a:xfrm>
                <a:off x="6514940" y="4009592"/>
                <a:ext cx="2002413" cy="679405"/>
              </a:xfrm>
              <a:prstGeom prst="roundRect">
                <a:avLst>
                  <a:gd name="adj" fmla="val 16667"/>
                </a:avLst>
              </a:prstGeom>
              <a:blipFill rotWithShape="0">
                <a:blip r:embed="rId3"/>
                <a:stretch>
                  <a:fillRect b="-3540"/>
                </a:stretch>
              </a:blipFill>
              <a:ln w="9525" cap="flat" cmpd="sng">
                <a:solidFill>
                  <a:schemeClr val="dk2"/>
                </a:solidFill>
                <a:prstDash val="solid"/>
                <a:round/>
                <a:headEnd type="none" w="med" len="med"/>
                <a:tailEnd type="none" w="med" len="me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Shape 82"/>
              <p:cNvSpPr/>
              <p:nvPr/>
            </p:nvSpPr>
            <p:spPr>
              <a:xfrm>
                <a:off x="5080421" y="2531904"/>
                <a:ext cx="2422072" cy="708863"/>
              </a:xfrm>
              <a:prstGeom prst="roundRect">
                <a:avLst>
                  <a:gd name="adj" fmla="val 16667"/>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indent="-88900" algn="just">
                  <a:buClr>
                    <a:srgbClr val="434343"/>
                  </a:buClr>
                  <a:buSzPct val="100000"/>
                </a:pPr>
                <a:r>
                  <a:rPr lang="zh-CN" sz="1600" dirty="0" smtClean="0">
                    <a:solidFill>
                      <a:srgbClr val="37474F"/>
                    </a:solidFill>
                    <a:latin typeface="Calibri" panose="020F0502020204030204" pitchFamily="34" charset="0"/>
                    <a:cs typeface="Calibri" panose="020F0502020204030204" pitchFamily="34" charset="0"/>
                    <a:sym typeface="Average"/>
                  </a:rPr>
                  <a:t>K-means</a:t>
                </a:r>
                <a:r>
                  <a:rPr lang="en-US" altLang="zh-CN" sz="1600" dirty="0">
                    <a:solidFill>
                      <a:srgbClr val="37474F"/>
                    </a:solidFill>
                    <a:latin typeface="Calibri" panose="020F0502020204030204" pitchFamily="34" charset="0"/>
                    <a:cs typeface="Calibri" panose="020F0502020204030204" pitchFamily="34" charset="0"/>
                    <a:sym typeface="Average"/>
                  </a:rPr>
                  <a:t> Clustering result for </a:t>
                </a:r>
                <a14:m>
                  <m:oMath xmlns:m="http://schemas.openxmlformats.org/officeDocument/2006/math">
                    <m:sSub>
                      <m:sSubPr>
                        <m:ctrlPr>
                          <a:rPr lang="en-US" altLang="zh-CN" sz="1600" i="1">
                            <a:solidFill>
                              <a:srgbClr val="37474F"/>
                            </a:solidFill>
                            <a:latin typeface="Cambria Math" panose="02040503050406030204" pitchFamily="18" charset="0"/>
                            <a:cs typeface="Calibri" panose="020F0502020204030204" pitchFamily="34" charset="0"/>
                          </a:rPr>
                        </m:ctrlPr>
                      </m:sSubPr>
                      <m:e>
                        <m:r>
                          <a:rPr lang="en-US" altLang="zh-CN" sz="1600" b="0" i="1" smtClean="0">
                            <a:solidFill>
                              <a:srgbClr val="37474F"/>
                            </a:solidFill>
                            <a:latin typeface="Cambria Math" charset="0"/>
                            <a:cs typeface="Calibri" panose="020F0502020204030204" pitchFamily="34" charset="0"/>
                          </a:rPr>
                          <m:t>𝑊</m:t>
                        </m:r>
                      </m:e>
                      <m:sub>
                        <m:r>
                          <a:rPr lang="en-US" altLang="zh-CN" sz="1600">
                            <a:solidFill>
                              <a:srgbClr val="37474F"/>
                            </a:solidFill>
                            <a:latin typeface="Cambria Math" panose="02040503050406030204" pitchFamily="18" charset="0"/>
                            <a:cs typeface="Calibri" panose="020F0502020204030204" pitchFamily="34" charset="0"/>
                          </a:rPr>
                          <m:t>𝑖</m:t>
                        </m:r>
                      </m:sub>
                    </m:sSub>
                  </m:oMath>
                </a14:m>
                <a:r>
                  <a:rPr lang="en-US" altLang="zh-CN" sz="1600" dirty="0">
                    <a:solidFill>
                      <a:srgbClr val="37474F"/>
                    </a:solidFill>
                    <a:latin typeface="Calibri" panose="020F0502020204030204" pitchFamily="34" charset="0"/>
                    <a:cs typeface="Calibri" panose="020F0502020204030204" pitchFamily="34" charset="0"/>
                    <a:sym typeface="Average"/>
                  </a:rPr>
                  <a:t> as Label</a:t>
                </a:r>
                <a:endParaRPr lang="zh-CN" sz="1600" dirty="0">
                  <a:solidFill>
                    <a:srgbClr val="37474F"/>
                  </a:solidFill>
                  <a:latin typeface="Calibri" panose="020F0502020204030204" pitchFamily="34" charset="0"/>
                  <a:cs typeface="Calibri" panose="020F0502020204030204" pitchFamily="34" charset="0"/>
                  <a:sym typeface="Average"/>
                </a:endParaRPr>
              </a:p>
            </p:txBody>
          </p:sp>
        </mc:Choice>
        <mc:Fallback xmlns="">
          <p:sp>
            <p:nvSpPr>
              <p:cNvPr id="82" name="Shape 82"/>
              <p:cNvSpPr>
                <a:spLocks noRot="1" noChangeAspect="1" noMove="1" noResize="1" noEditPoints="1" noAdjustHandles="1" noChangeArrowheads="1" noChangeShapeType="1" noTextEdit="1"/>
              </p:cNvSpPr>
              <p:nvPr/>
            </p:nvSpPr>
            <p:spPr>
              <a:xfrm>
                <a:off x="5080421" y="2531904"/>
                <a:ext cx="2422072" cy="708863"/>
              </a:xfrm>
              <a:prstGeom prst="roundRect">
                <a:avLst>
                  <a:gd name="adj" fmla="val 16667"/>
                </a:avLst>
              </a:prstGeom>
              <a:blipFill rotWithShape="0">
                <a:blip r:embed="rId4"/>
                <a:stretch>
                  <a:fillRect b="-840"/>
                </a:stretch>
              </a:blipFill>
              <a:ln w="9525" cap="flat" cmpd="sng">
                <a:solidFill>
                  <a:schemeClr val="dk2"/>
                </a:solidFill>
                <a:prstDash val="solid"/>
                <a:round/>
                <a:headEnd type="none" w="med" len="med"/>
                <a:tailEnd type="none" w="med" len="med"/>
              </a:ln>
            </p:spPr>
            <p:txBody>
              <a:bodyPr/>
              <a:lstStyle/>
              <a:p>
                <a:r>
                  <a:rPr lang="en-US">
                    <a:noFill/>
                  </a:rPr>
                  <a:t> </a:t>
                </a:r>
              </a:p>
            </p:txBody>
          </p:sp>
        </mc:Fallback>
      </mc:AlternateContent>
      <p:sp>
        <p:nvSpPr>
          <p:cNvPr id="83" name="Shape 83"/>
          <p:cNvSpPr/>
          <p:nvPr/>
        </p:nvSpPr>
        <p:spPr>
          <a:xfrm>
            <a:off x="5490279" y="4273384"/>
            <a:ext cx="945138" cy="155958"/>
          </a:xfrm>
          <a:prstGeom prst="lef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ct val="100000"/>
              <a:buFont typeface="Arial"/>
              <a:buNone/>
            </a:pPr>
            <a:endParaRPr sz="1400" b="0" i="0" u="none" strike="noStrike" cap="none">
              <a:solidFill>
                <a:srgbClr val="000000"/>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84" name="Shape 84"/>
              <p:cNvSpPr/>
              <p:nvPr/>
            </p:nvSpPr>
            <p:spPr>
              <a:xfrm>
                <a:off x="3433988" y="4030820"/>
                <a:ext cx="1998736" cy="679404"/>
              </a:xfrm>
              <a:prstGeom prst="roundRect">
                <a:avLst>
                  <a:gd name="adj" fmla="val 16667"/>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indent="-88900" algn="just">
                  <a:buClr>
                    <a:srgbClr val="434343"/>
                  </a:buClr>
                  <a:buSzPct val="100000"/>
                </a:pPr>
                <a:r>
                  <a:rPr lang="zh-CN" sz="1600" dirty="0" smtClean="0">
                    <a:solidFill>
                      <a:srgbClr val="37474F"/>
                    </a:solidFill>
                    <a:latin typeface="Calibri" panose="020F0502020204030204" pitchFamily="34" charset="0"/>
                    <a:cs typeface="Calibri" panose="020F0502020204030204" pitchFamily="34" charset="0"/>
                    <a:sym typeface="Average"/>
                  </a:rPr>
                  <a:t>Making prediction </a:t>
                </a:r>
                <a:r>
                  <a:rPr lang="en-US" altLang="zh-CN" sz="1600" dirty="0">
                    <a:solidFill>
                      <a:srgbClr val="37474F"/>
                    </a:solidFill>
                    <a:latin typeface="Calibri" panose="020F0502020204030204" pitchFamily="34" charset="0"/>
                    <a:cs typeface="Calibri" panose="020F0502020204030204" pitchFamily="34" charset="0"/>
                    <a:sym typeface="Average"/>
                  </a:rPr>
                  <a:t>by</a:t>
                </a:r>
                <a:r>
                  <a:rPr lang="zh-CN" sz="1600" dirty="0">
                    <a:solidFill>
                      <a:srgbClr val="37474F"/>
                    </a:solidFill>
                    <a:latin typeface="Calibri" panose="020F0502020204030204" pitchFamily="34" charset="0"/>
                    <a:cs typeface="Calibri" panose="020F0502020204030204" pitchFamily="34" charset="0"/>
                    <a:sym typeface="Average"/>
                  </a:rPr>
                  <a:t> SVM model</a:t>
                </a:r>
                <a:r>
                  <a:rPr lang="en-US" altLang="zh-CN" sz="1600" dirty="0">
                    <a:solidFill>
                      <a:srgbClr val="37474F"/>
                    </a:solidFill>
                    <a:latin typeface="Calibri" panose="020F0502020204030204" pitchFamily="34" charset="0"/>
                    <a:cs typeface="Calibri" panose="020F0502020204030204" pitchFamily="34" charset="0"/>
                    <a:sym typeface="Average"/>
                  </a:rPr>
                  <a:t> for </a:t>
                </a:r>
                <a14:m>
                  <m:oMath xmlns:m="http://schemas.openxmlformats.org/officeDocument/2006/math">
                    <m:sSub>
                      <m:sSubPr>
                        <m:ctrlPr>
                          <a:rPr lang="en-US" altLang="zh-CN" sz="1600" i="1">
                            <a:solidFill>
                              <a:srgbClr val="37474F"/>
                            </a:solidFill>
                            <a:latin typeface="Cambria Math" panose="02040503050406030204" pitchFamily="18" charset="0"/>
                            <a:cs typeface="Calibri" panose="020F0502020204030204" pitchFamily="34" charset="0"/>
                          </a:rPr>
                        </m:ctrlPr>
                      </m:sSubPr>
                      <m:e>
                        <m:r>
                          <a:rPr lang="en-US" altLang="zh-CN" sz="1600" b="0" i="1" smtClean="0">
                            <a:solidFill>
                              <a:srgbClr val="37474F"/>
                            </a:solidFill>
                            <a:latin typeface="Cambria Math" charset="0"/>
                            <a:cs typeface="Calibri" panose="020F0502020204030204" pitchFamily="34" charset="0"/>
                          </a:rPr>
                          <m:t>𝑊</m:t>
                        </m:r>
                      </m:e>
                      <m:sub>
                        <m:r>
                          <a:rPr lang="en-US" altLang="zh-CN" sz="1600">
                            <a:solidFill>
                              <a:srgbClr val="37474F"/>
                            </a:solidFill>
                            <a:latin typeface="Cambria Math" panose="02040503050406030204" pitchFamily="18" charset="0"/>
                            <a:cs typeface="Calibri" panose="020F0502020204030204" pitchFamily="34" charset="0"/>
                          </a:rPr>
                          <m:t>𝑖</m:t>
                        </m:r>
                        <m:r>
                          <a:rPr lang="en-US" altLang="zh-CN" sz="1600">
                            <a:solidFill>
                              <a:srgbClr val="37474F"/>
                            </a:solidFill>
                            <a:latin typeface="Cambria Math" panose="02040503050406030204" pitchFamily="18" charset="0"/>
                            <a:cs typeface="Calibri" panose="020F0502020204030204" pitchFamily="34" charset="0"/>
                          </a:rPr>
                          <m:t>+1</m:t>
                        </m:r>
                      </m:sub>
                    </m:sSub>
                  </m:oMath>
                </a14:m>
                <a:r>
                  <a:rPr lang="en-US" altLang="zh-CN" sz="1600" dirty="0">
                    <a:solidFill>
                      <a:srgbClr val="37474F"/>
                    </a:solidFill>
                    <a:latin typeface="Calibri" panose="020F0502020204030204" pitchFamily="34" charset="0"/>
                    <a:cs typeface="Calibri" panose="020F0502020204030204" pitchFamily="34" charset="0"/>
                    <a:sym typeface="Average"/>
                  </a:rPr>
                  <a:t> </a:t>
                </a:r>
                <a:endParaRPr lang="zh-CN" sz="1600" dirty="0">
                  <a:solidFill>
                    <a:srgbClr val="37474F"/>
                  </a:solidFill>
                  <a:latin typeface="Calibri" panose="020F0502020204030204" pitchFamily="34" charset="0"/>
                  <a:cs typeface="Calibri" panose="020F0502020204030204" pitchFamily="34" charset="0"/>
                  <a:sym typeface="Average"/>
                </a:endParaRPr>
              </a:p>
            </p:txBody>
          </p:sp>
        </mc:Choice>
        <mc:Fallback xmlns="">
          <p:sp>
            <p:nvSpPr>
              <p:cNvPr id="84" name="Shape 84"/>
              <p:cNvSpPr>
                <a:spLocks noRot="1" noChangeAspect="1" noMove="1" noResize="1" noEditPoints="1" noAdjustHandles="1" noChangeArrowheads="1" noChangeShapeType="1" noTextEdit="1"/>
              </p:cNvSpPr>
              <p:nvPr/>
            </p:nvSpPr>
            <p:spPr>
              <a:xfrm>
                <a:off x="3433988" y="4030820"/>
                <a:ext cx="1998736" cy="679404"/>
              </a:xfrm>
              <a:prstGeom prst="roundRect">
                <a:avLst>
                  <a:gd name="adj" fmla="val 16667"/>
                </a:avLst>
              </a:prstGeom>
              <a:blipFill rotWithShape="0">
                <a:blip r:embed="rId5"/>
                <a:stretch>
                  <a:fillRect b="-2632"/>
                </a:stretch>
              </a:blipFill>
              <a:ln w="9525" cap="flat" cmpd="sng">
                <a:solidFill>
                  <a:schemeClr val="dk2"/>
                </a:solidFill>
                <a:prstDash val="solid"/>
                <a:round/>
                <a:headEnd type="none" w="med" len="med"/>
                <a:tailEnd type="none" w="med" len="med"/>
              </a:ln>
            </p:spPr>
            <p:txBody>
              <a:bodyPr/>
              <a:lstStyle/>
              <a:p>
                <a:r>
                  <a:rPr lang="en-US">
                    <a:noFill/>
                  </a:rPr>
                  <a:t> </a:t>
                </a:r>
              </a:p>
            </p:txBody>
          </p:sp>
        </mc:Fallback>
      </mc:AlternateContent>
      <p:sp>
        <p:nvSpPr>
          <p:cNvPr id="85" name="Shape 85"/>
          <p:cNvSpPr/>
          <p:nvPr/>
        </p:nvSpPr>
        <p:spPr>
          <a:xfrm rot="10800000" flipH="1">
            <a:off x="5719019" y="1492678"/>
            <a:ext cx="429855" cy="179949"/>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ct val="100000"/>
              <a:buFont typeface="Arial"/>
              <a:buNone/>
            </a:pPr>
            <a:endParaRPr sz="1400" b="0" i="0" u="none" strike="noStrike" cap="none">
              <a:solidFill>
                <a:srgbClr val="000000"/>
              </a:solidFill>
              <a:latin typeface="Arial"/>
              <a:ea typeface="Arial"/>
              <a:cs typeface="Arial"/>
              <a:sym typeface="Arial"/>
            </a:endParaRPr>
          </a:p>
        </p:txBody>
      </p:sp>
      <p:sp>
        <p:nvSpPr>
          <p:cNvPr id="86" name="Shape 86"/>
          <p:cNvSpPr/>
          <p:nvPr/>
        </p:nvSpPr>
        <p:spPr>
          <a:xfrm rot="5400000">
            <a:off x="4314088" y="3519703"/>
            <a:ext cx="515823" cy="203848"/>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ct val="100000"/>
              <a:buFont typeface="Arial"/>
              <a:buNone/>
            </a:pPr>
            <a:endParaRPr sz="1400" b="0" i="0" u="none" strike="noStrike" cap="none">
              <a:solidFill>
                <a:srgbClr val="000000"/>
              </a:solidFill>
              <a:latin typeface="Arial"/>
              <a:ea typeface="Arial"/>
              <a:cs typeface="Arial"/>
              <a:sym typeface="Arial"/>
            </a:endParaRPr>
          </a:p>
        </p:txBody>
      </p:sp>
      <p:sp>
        <p:nvSpPr>
          <p:cNvPr id="87" name="Shape 87"/>
          <p:cNvSpPr/>
          <p:nvPr/>
        </p:nvSpPr>
        <p:spPr>
          <a:xfrm>
            <a:off x="645130" y="4015260"/>
            <a:ext cx="1643066" cy="679404"/>
          </a:xfrm>
          <a:prstGeom prst="roundRect">
            <a:avLst>
              <a:gd name="adj" fmla="val 16667"/>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indent="-88900" algn="just">
              <a:buClr>
                <a:srgbClr val="434343"/>
              </a:buClr>
              <a:buSzPct val="100000"/>
            </a:pPr>
            <a:r>
              <a:rPr lang="en-US" altLang="zh-CN" sz="1600" dirty="0">
                <a:solidFill>
                  <a:srgbClr val="37474F"/>
                </a:solidFill>
                <a:latin typeface="Calibri" panose="020F0502020204030204" pitchFamily="34" charset="0"/>
                <a:cs typeface="Calibri" panose="020F0502020204030204" pitchFamily="34" charset="0"/>
                <a:sym typeface="Average"/>
              </a:rPr>
              <a:t>SVM model</a:t>
            </a:r>
          </a:p>
          <a:p>
            <a:pPr indent="-88900" algn="just">
              <a:buClr>
                <a:srgbClr val="434343"/>
              </a:buClr>
              <a:buSzPct val="100000"/>
            </a:pPr>
            <a:r>
              <a:rPr lang="en-US" altLang="zh-CN" sz="1600" dirty="0">
                <a:solidFill>
                  <a:srgbClr val="37474F"/>
                </a:solidFill>
                <a:latin typeface="Calibri" panose="020F0502020204030204" pitchFamily="34" charset="0"/>
                <a:cs typeface="Calibri" panose="020F0502020204030204" pitchFamily="34" charset="0"/>
                <a:sym typeface="Average"/>
              </a:rPr>
              <a:t>Sample training</a:t>
            </a:r>
          </a:p>
        </p:txBody>
      </p:sp>
      <p:sp>
        <p:nvSpPr>
          <p:cNvPr id="90" name="Shape 90"/>
          <p:cNvSpPr/>
          <p:nvPr/>
        </p:nvSpPr>
        <p:spPr>
          <a:xfrm>
            <a:off x="386790" y="1277829"/>
            <a:ext cx="2093429" cy="547200"/>
          </a:xfrm>
          <a:prstGeom prst="roundRect">
            <a:avLst>
              <a:gd name="adj" fmla="val 16667"/>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marR="0" lvl="0" indent="-88900" algn="just" rtl="0">
              <a:lnSpc>
                <a:spcPct val="100000"/>
              </a:lnSpc>
              <a:spcBef>
                <a:spcPts val="0"/>
              </a:spcBef>
              <a:spcAft>
                <a:spcPts val="0"/>
              </a:spcAft>
              <a:buClr>
                <a:srgbClr val="434343"/>
              </a:buClr>
              <a:buSzPct val="100000"/>
              <a:buFont typeface="Arial"/>
              <a:buNone/>
            </a:pPr>
            <a:r>
              <a:rPr lang="en-US" altLang="zh-CN" sz="1600" dirty="0">
                <a:solidFill>
                  <a:srgbClr val="37474F"/>
                </a:solidFill>
                <a:latin typeface="Calibri" panose="020F0502020204030204" pitchFamily="34" charset="0"/>
                <a:cs typeface="Calibri" panose="020F0502020204030204" pitchFamily="34" charset="0"/>
                <a:sym typeface="Average"/>
              </a:rPr>
              <a:t>Raw forums text data</a:t>
            </a:r>
          </a:p>
        </p:txBody>
      </p:sp>
      <p:sp>
        <p:nvSpPr>
          <p:cNvPr id="92" name="Shape 92"/>
          <p:cNvSpPr/>
          <p:nvPr/>
        </p:nvSpPr>
        <p:spPr>
          <a:xfrm rot="9370409" flipV="1">
            <a:off x="5055832" y="2064636"/>
            <a:ext cx="1312921" cy="145556"/>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ct val="100000"/>
              <a:buFont typeface="Arial"/>
              <a:buNone/>
            </a:pPr>
            <a:endParaRPr sz="1400" b="0" i="0" u="none" strike="noStrike" cap="none">
              <a:solidFill>
                <a:srgbClr val="000000"/>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20" name="Shape 84">
                <a:extLst>
                  <a:ext uri="{FF2B5EF4-FFF2-40B4-BE49-F238E27FC236}">
                    <a16:creationId xmlns:a16="http://schemas.microsoft.com/office/drawing/2014/main" id="{5779337E-E6B4-4E08-B512-97E68A94CA4A}"/>
                  </a:ext>
                </a:extLst>
              </p:cNvPr>
              <p:cNvSpPr/>
              <p:nvPr/>
            </p:nvSpPr>
            <p:spPr>
              <a:xfrm>
                <a:off x="1482893" y="2551738"/>
                <a:ext cx="2555396" cy="679404"/>
              </a:xfrm>
              <a:prstGeom prst="roundRect">
                <a:avLst>
                  <a:gd name="adj" fmla="val 16667"/>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indent="-88900" algn="just">
                  <a:buClr>
                    <a:srgbClr val="434343"/>
                  </a:buClr>
                  <a:buSzPct val="100000"/>
                </a:pPr>
                <a:r>
                  <a:rPr lang="en-US" altLang="zh-CN" sz="1600" dirty="0" smtClean="0">
                    <a:solidFill>
                      <a:srgbClr val="37474F"/>
                    </a:solidFill>
                    <a:latin typeface="Calibri" panose="020F0502020204030204" pitchFamily="34" charset="0"/>
                    <a:cs typeface="Calibri" panose="020F0502020204030204" pitchFamily="34" charset="0"/>
                    <a:sym typeface="Average"/>
                  </a:rPr>
                  <a:t>Training </a:t>
                </a:r>
                <a:r>
                  <a:rPr lang="zh-CN" sz="1600" dirty="0">
                    <a:solidFill>
                      <a:srgbClr val="37474F"/>
                    </a:solidFill>
                    <a:latin typeface="Calibri" panose="020F0502020204030204" pitchFamily="34" charset="0"/>
                    <a:cs typeface="Calibri" panose="020F0502020204030204" pitchFamily="34" charset="0"/>
                    <a:sym typeface="Average"/>
                  </a:rPr>
                  <a:t>SVM model</a:t>
                </a:r>
                <a:r>
                  <a:rPr lang="en-US" altLang="zh-CN" sz="1600" dirty="0">
                    <a:solidFill>
                      <a:srgbClr val="37474F"/>
                    </a:solidFill>
                    <a:latin typeface="Calibri" panose="020F0502020204030204" pitchFamily="34" charset="0"/>
                    <a:cs typeface="Calibri" panose="020F0502020204030204" pitchFamily="34" charset="0"/>
                    <a:sym typeface="Average"/>
                  </a:rPr>
                  <a:t> </a:t>
                </a:r>
                <a:r>
                  <a:rPr lang="en-US" altLang="zh-CN" sz="1600" dirty="0" smtClean="0">
                    <a:solidFill>
                      <a:srgbClr val="37474F"/>
                    </a:solidFill>
                    <a:latin typeface="Calibri" panose="020F0502020204030204" pitchFamily="34" charset="0"/>
                    <a:cs typeface="Calibri" panose="020F0502020204030204" pitchFamily="34" charset="0"/>
                    <a:sym typeface="Average"/>
                  </a:rPr>
                  <a:t>using data </a:t>
                </a:r>
                <a:r>
                  <a:rPr lang="en-US" altLang="zh-CN" sz="1600" dirty="0">
                    <a:solidFill>
                      <a:srgbClr val="37474F"/>
                    </a:solidFill>
                    <a:latin typeface="Calibri" panose="020F0502020204030204" pitchFamily="34" charset="0"/>
                    <a:cs typeface="Calibri" panose="020F0502020204030204" pitchFamily="34" charset="0"/>
                    <a:sym typeface="Average"/>
                  </a:rPr>
                  <a:t>from t</a:t>
                </a:r>
                <a:r>
                  <a:rPr lang="en-US" altLang="zh-CN" sz="1600" dirty="0" smtClean="0">
                    <a:solidFill>
                      <a:srgbClr val="37474F"/>
                    </a:solidFill>
                    <a:latin typeface="Calibri" panose="020F0502020204030204" pitchFamily="34" charset="0"/>
                    <a:cs typeface="Calibri" panose="020F0502020204030204" pitchFamily="34" charset="0"/>
                    <a:sym typeface="Average"/>
                  </a:rPr>
                  <a:t>ime period </a:t>
                </a:r>
                <a14:m>
                  <m:oMath xmlns:m="http://schemas.openxmlformats.org/officeDocument/2006/math">
                    <m:sSub>
                      <m:sSubPr>
                        <m:ctrlPr>
                          <a:rPr lang="en-US" altLang="zh-CN" sz="1600" i="1">
                            <a:solidFill>
                              <a:srgbClr val="37474F"/>
                            </a:solidFill>
                            <a:latin typeface="Cambria Math" panose="02040503050406030204" pitchFamily="18" charset="0"/>
                            <a:cs typeface="Calibri" panose="020F0502020204030204" pitchFamily="34" charset="0"/>
                          </a:rPr>
                        </m:ctrlPr>
                      </m:sSubPr>
                      <m:e>
                        <m:r>
                          <a:rPr lang="en-US" altLang="zh-CN" sz="1600" b="0" i="1" smtClean="0">
                            <a:solidFill>
                              <a:srgbClr val="37474F"/>
                            </a:solidFill>
                            <a:latin typeface="Cambria Math" charset="0"/>
                            <a:cs typeface="Calibri" panose="020F0502020204030204" pitchFamily="34" charset="0"/>
                          </a:rPr>
                          <m:t>𝑊</m:t>
                        </m:r>
                      </m:e>
                      <m:sub>
                        <m:r>
                          <a:rPr lang="en-US" altLang="zh-CN" sz="1600">
                            <a:solidFill>
                              <a:srgbClr val="37474F"/>
                            </a:solidFill>
                            <a:latin typeface="Cambria Math" panose="02040503050406030204" pitchFamily="18" charset="0"/>
                            <a:cs typeface="Calibri" panose="020F0502020204030204" pitchFamily="34" charset="0"/>
                          </a:rPr>
                          <m:t>𝑖</m:t>
                        </m:r>
                        <m:r>
                          <a:rPr lang="en-US" altLang="zh-CN" sz="1600">
                            <a:solidFill>
                              <a:srgbClr val="37474F"/>
                            </a:solidFill>
                            <a:latin typeface="Cambria Math" panose="02040503050406030204" pitchFamily="18" charset="0"/>
                            <a:cs typeface="Calibri" panose="020F0502020204030204" pitchFamily="34" charset="0"/>
                          </a:rPr>
                          <m:t>−1</m:t>
                        </m:r>
                      </m:sub>
                    </m:sSub>
                  </m:oMath>
                </a14:m>
                <a:endParaRPr lang="zh-CN" sz="1600" dirty="0">
                  <a:solidFill>
                    <a:srgbClr val="37474F"/>
                  </a:solidFill>
                  <a:latin typeface="Calibri" panose="020F0502020204030204" pitchFamily="34" charset="0"/>
                  <a:cs typeface="Calibri" panose="020F0502020204030204" pitchFamily="34" charset="0"/>
                  <a:sym typeface="Average"/>
                </a:endParaRPr>
              </a:p>
            </p:txBody>
          </p:sp>
        </mc:Choice>
        <mc:Fallback xmlns="">
          <p:sp>
            <p:nvSpPr>
              <p:cNvPr id="20" name="Shape 84">
                <a:extLst>
                  <a:ext uri="{FF2B5EF4-FFF2-40B4-BE49-F238E27FC236}">
                    <a16:creationId xmlns:a16="http://schemas.microsoft.com/office/drawing/2014/main" xmlns:a14="http://schemas.microsoft.com/office/drawing/2010/main" xmlns="" id="{5779337E-E6B4-4E08-B512-97E68A94CA4A}"/>
                  </a:ext>
                </a:extLst>
              </p:cNvPr>
              <p:cNvSpPr>
                <a:spLocks noRot="1" noChangeAspect="1" noMove="1" noResize="1" noEditPoints="1" noAdjustHandles="1" noChangeArrowheads="1" noChangeShapeType="1" noTextEdit="1"/>
              </p:cNvSpPr>
              <p:nvPr/>
            </p:nvSpPr>
            <p:spPr>
              <a:xfrm>
                <a:off x="1482893" y="2551738"/>
                <a:ext cx="2555396" cy="679404"/>
              </a:xfrm>
              <a:prstGeom prst="roundRect">
                <a:avLst>
                  <a:gd name="adj" fmla="val 16667"/>
                </a:avLst>
              </a:prstGeom>
              <a:blipFill rotWithShape="0">
                <a:blip r:embed="rId6"/>
                <a:stretch>
                  <a:fillRect b="-3540"/>
                </a:stretch>
              </a:blipFill>
              <a:ln w="9525" cap="flat" cmpd="sng">
                <a:solidFill>
                  <a:schemeClr val="dk2"/>
                </a:solidFill>
                <a:prstDash val="solid"/>
                <a:round/>
                <a:headEnd type="none" w="med" len="med"/>
                <a:tailEnd type="none" w="med" len="med"/>
              </a:ln>
            </p:spPr>
            <p:txBody>
              <a:bodyPr/>
              <a:lstStyle/>
              <a:p>
                <a:r>
                  <a:rPr lang="en-US">
                    <a:noFill/>
                  </a:rPr>
                  <a:t> </a:t>
                </a:r>
              </a:p>
            </p:txBody>
          </p:sp>
        </mc:Fallback>
      </mc:AlternateContent>
      <p:sp>
        <p:nvSpPr>
          <p:cNvPr id="21" name="Shape 91">
            <a:extLst>
              <a:ext uri="{FF2B5EF4-FFF2-40B4-BE49-F238E27FC236}">
                <a16:creationId xmlns:a16="http://schemas.microsoft.com/office/drawing/2014/main" id="{B3B52C85-487E-4D9E-9F8B-D0F8B0637EA3}"/>
              </a:ext>
            </a:extLst>
          </p:cNvPr>
          <p:cNvSpPr/>
          <p:nvPr/>
        </p:nvSpPr>
        <p:spPr>
          <a:xfrm flipH="1">
            <a:off x="2383230" y="4273384"/>
            <a:ext cx="833594" cy="155958"/>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ct val="100000"/>
              <a:buFont typeface="Arial"/>
              <a:buNone/>
            </a:pPr>
            <a:endParaRPr sz="1400" b="0" i="0" u="none" strike="noStrike" cap="none">
              <a:solidFill>
                <a:srgbClr val="000000"/>
              </a:solidFill>
              <a:latin typeface="Arial"/>
              <a:ea typeface="Arial"/>
              <a:cs typeface="Arial"/>
              <a:sym typeface="Arial"/>
            </a:endParaRPr>
          </a:p>
        </p:txBody>
      </p:sp>
      <p:sp>
        <p:nvSpPr>
          <p:cNvPr id="4" name="加号 3">
            <a:extLst>
              <a:ext uri="{FF2B5EF4-FFF2-40B4-BE49-F238E27FC236}">
                <a16:creationId xmlns:a16="http://schemas.microsoft.com/office/drawing/2014/main" id="{C90726EF-E6BD-4D54-A74C-6AB1B013BD64}"/>
              </a:ext>
            </a:extLst>
          </p:cNvPr>
          <p:cNvSpPr/>
          <p:nvPr/>
        </p:nvSpPr>
        <p:spPr>
          <a:xfrm>
            <a:off x="4322461" y="2631573"/>
            <a:ext cx="460511" cy="482316"/>
          </a:xfrm>
          <a:prstGeom prst="mathPlus">
            <a:avLst/>
          </a:prstGeom>
          <a:solidFill>
            <a:srgbClr val="E0E0E0"/>
          </a:solidFill>
          <a:ln>
            <a:solidFill>
              <a:srgbClr val="3747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9A5EB316-7CE8-4143-A8EC-155B39B11E4D}"/>
              </a:ext>
            </a:extLst>
          </p:cNvPr>
          <p:cNvSpPr txBox="1"/>
          <p:nvPr/>
        </p:nvSpPr>
        <p:spPr>
          <a:xfrm>
            <a:off x="5501263" y="3987807"/>
            <a:ext cx="945138" cy="307777"/>
          </a:xfrm>
          <a:prstGeom prst="rect">
            <a:avLst/>
          </a:prstGeom>
          <a:noFill/>
        </p:spPr>
        <p:txBody>
          <a:bodyPr wrap="square" rtlCol="0">
            <a:spAutoFit/>
          </a:bodyPr>
          <a:lstStyle/>
          <a:p>
            <a:r>
              <a:rPr lang="en-US" altLang="zh-CN" b="1" dirty="0">
                <a:solidFill>
                  <a:srgbClr val="E0E0E0"/>
                </a:solidFill>
              </a:rPr>
              <a:t>compare</a:t>
            </a:r>
            <a:endParaRPr lang="zh-CN" altLang="en-US" b="1" dirty="0">
              <a:solidFill>
                <a:srgbClr val="E0E0E0"/>
              </a:solidFill>
            </a:endParaRPr>
          </a:p>
        </p:txBody>
      </p:sp>
      <p:sp>
        <p:nvSpPr>
          <p:cNvPr id="27" name="文本框 26">
            <a:extLst>
              <a:ext uri="{FF2B5EF4-FFF2-40B4-BE49-F238E27FC236}">
                <a16:creationId xmlns:a16="http://schemas.microsoft.com/office/drawing/2014/main" id="{B8CE6123-CF41-442D-A9D1-B4D6EED2F30F}"/>
              </a:ext>
            </a:extLst>
          </p:cNvPr>
          <p:cNvSpPr txBox="1"/>
          <p:nvPr/>
        </p:nvSpPr>
        <p:spPr>
          <a:xfrm>
            <a:off x="2462894" y="4009592"/>
            <a:ext cx="658896" cy="307777"/>
          </a:xfrm>
          <a:prstGeom prst="rect">
            <a:avLst/>
          </a:prstGeom>
          <a:noFill/>
        </p:spPr>
        <p:txBody>
          <a:bodyPr wrap="square" rtlCol="0">
            <a:spAutoFit/>
          </a:bodyPr>
          <a:lstStyle/>
          <a:p>
            <a:r>
              <a:rPr lang="en-US" altLang="zh-CN" b="1" dirty="0">
                <a:solidFill>
                  <a:srgbClr val="E0E0E0"/>
                </a:solidFill>
              </a:rPr>
              <a:t>verify</a:t>
            </a:r>
            <a:endParaRPr lang="zh-CN" altLang="en-US" b="1" dirty="0">
              <a:solidFill>
                <a:srgbClr val="E0E0E0"/>
              </a:solidFill>
            </a:endParaRPr>
          </a:p>
        </p:txBody>
      </p:sp>
      <p:sp>
        <p:nvSpPr>
          <p:cNvPr id="22" name="Shape 85"/>
          <p:cNvSpPr/>
          <p:nvPr/>
        </p:nvSpPr>
        <p:spPr>
          <a:xfrm rot="10800000" flipH="1">
            <a:off x="2760591" y="1492678"/>
            <a:ext cx="429855" cy="179950"/>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ct val="1000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779299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a:spcBef>
                <a:spcPts val="0"/>
              </a:spcBef>
              <a:buNone/>
            </a:pPr>
            <a:r>
              <a:rPr lang="en-US" altLang="zh-CN" dirty="0">
                <a:latin typeface="Trebuchet MS" panose="020B0603020202020204" pitchFamily="34" charset="0"/>
              </a:rPr>
              <a:t>Data collection</a:t>
            </a:r>
          </a:p>
        </p:txBody>
      </p:sp>
      <p:pic>
        <p:nvPicPr>
          <p:cNvPr id="138" name="Shape 138"/>
          <p:cNvPicPr preferRelativeResize="0"/>
          <p:nvPr/>
        </p:nvPicPr>
        <p:blipFill>
          <a:blip r:embed="rId3">
            <a:alphaModFix/>
          </a:blip>
          <a:stretch>
            <a:fillRect/>
          </a:stretch>
        </p:blipFill>
        <p:spPr>
          <a:xfrm>
            <a:off x="361950" y="1152475"/>
            <a:ext cx="5531875" cy="3644950"/>
          </a:xfrm>
          <a:prstGeom prst="rect">
            <a:avLst/>
          </a:prstGeom>
          <a:noFill/>
          <a:ln>
            <a:noFill/>
          </a:ln>
        </p:spPr>
      </p:pic>
      <p:sp>
        <p:nvSpPr>
          <p:cNvPr id="2" name="Text Placeholder 1"/>
          <p:cNvSpPr>
            <a:spLocks noGrp="1"/>
          </p:cNvSpPr>
          <p:nvPr>
            <p:ph type="body" idx="1"/>
          </p:nvPr>
        </p:nvSpPr>
        <p:spPr>
          <a:xfrm>
            <a:off x="5961528" y="1152474"/>
            <a:ext cx="3048001" cy="3464349"/>
          </a:xfrm>
        </p:spPr>
        <p:txBody>
          <a:bodyPr/>
          <a:lstStyle/>
          <a:p>
            <a:endParaRPr lang="en-US" dirty="0"/>
          </a:p>
          <a:p>
            <a:r>
              <a:rPr lang="en-US" dirty="0"/>
              <a:t> </a:t>
            </a:r>
            <a:r>
              <a:rPr lang="en-US" dirty="0">
                <a:latin typeface="Calibri" panose="020F0502020204030204" pitchFamily="34" charset="0"/>
                <a:cs typeface="Calibri" panose="020F0502020204030204" pitchFamily="34" charset="0"/>
              </a:rPr>
              <a:t>From: </a:t>
            </a:r>
            <a:r>
              <a:rPr lang="en-US" dirty="0" err="1">
                <a:latin typeface="Calibri" panose="020F0502020204030204" pitchFamily="34" charset="0"/>
                <a:cs typeface="Calibri" panose="020F0502020204030204" pitchFamily="34" charset="0"/>
              </a:rPr>
              <a:t>Sina</a:t>
            </a:r>
            <a:r>
              <a:rPr lang="en-US" dirty="0">
                <a:latin typeface="Calibri" panose="020F0502020204030204" pitchFamily="34" charset="0"/>
                <a:cs typeface="Calibri" panose="020F0502020204030204" pitchFamily="34" charset="0"/>
              </a:rPr>
              <a:t> sports forums</a:t>
            </a:r>
          </a:p>
          <a:p>
            <a:r>
              <a:rPr lang="en-US" dirty="0">
                <a:latin typeface="Calibri" panose="020F0502020204030204" pitchFamily="34" charset="0"/>
                <a:cs typeface="Calibri" panose="020F0502020204030204" pitchFamily="34" charset="0"/>
              </a:rPr>
              <a:t> 49 topic forums </a:t>
            </a:r>
          </a:p>
          <a:p>
            <a:r>
              <a:rPr lang="en-US" dirty="0">
                <a:latin typeface="Calibri" panose="020F0502020204030204" pitchFamily="34" charset="0"/>
                <a:cs typeface="Calibri" panose="020F0502020204030204" pitchFamily="34" charset="0"/>
              </a:rPr>
              <a:t> 5,565,216 posts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a:r>
              <a:rPr lang="en-US" altLang="zh-CN" dirty="0">
                <a:latin typeface="Trebuchet MS" panose="020B0603020202020204" pitchFamily="34" charset="0"/>
              </a:rPr>
              <a:t>Data crawling and cleansing process</a:t>
            </a:r>
          </a:p>
        </p:txBody>
      </p:sp>
      <p:sp>
        <p:nvSpPr>
          <p:cNvPr id="144" name="Shape 144"/>
          <p:cNvSpPr txBox="1">
            <a:spLocks noGrp="1"/>
          </p:cNvSpPr>
          <p:nvPr>
            <p:ph type="body" idx="1"/>
          </p:nvPr>
        </p:nvSpPr>
        <p:spPr>
          <a:xfrm>
            <a:off x="311700" y="1280160"/>
            <a:ext cx="8520600" cy="3260140"/>
          </a:xfrm>
          <a:prstGeom prst="rect">
            <a:avLst/>
          </a:prstGeom>
        </p:spPr>
        <p:txBody>
          <a:bodyPr wrap="square" lIns="91425" tIns="91425" rIns="91425" bIns="91425" anchor="t" anchorCtr="0">
            <a:noAutofit/>
          </a:bodyPr>
          <a:lstStyle/>
          <a:p>
            <a:pPr marL="457200" lvl="0" indent="-342900" rtl="0">
              <a:spcBef>
                <a:spcPts val="0"/>
              </a:spcBef>
              <a:spcAft>
                <a:spcPts val="0"/>
              </a:spcAft>
              <a:buSzPct val="100000"/>
            </a:pPr>
            <a:r>
              <a:rPr lang="en-US" altLang="zh-CN" sz="1600" dirty="0">
                <a:latin typeface="Calibri" panose="020F0502020204030204" pitchFamily="34" charset="0"/>
                <a:ea typeface="Verdana" panose="020B0604030504040204" pitchFamily="34" charset="0"/>
                <a:cs typeface="Calibri" panose="020F0502020204030204" pitchFamily="34" charset="0"/>
                <a:sym typeface="Arial"/>
              </a:rPr>
              <a:t>Step 1 : Manually create table SINA_LEAFORUM_URLLIST</a:t>
            </a:r>
          </a:p>
          <a:p>
            <a:pPr marL="457200" lvl="0" indent="-342900" rtl="0">
              <a:spcBef>
                <a:spcPts val="0"/>
              </a:spcBef>
              <a:spcAft>
                <a:spcPts val="0"/>
              </a:spcAft>
              <a:buSzPct val="100000"/>
            </a:pPr>
            <a:r>
              <a:rPr lang="en-US" altLang="zh-CN" sz="1600" dirty="0">
                <a:latin typeface="Calibri" panose="020F0502020204030204" pitchFamily="34" charset="0"/>
                <a:ea typeface="Verdana" panose="020B0604030504040204" pitchFamily="34" charset="0"/>
                <a:cs typeface="Calibri" panose="020F0502020204030204" pitchFamily="34" charset="0"/>
                <a:sym typeface="Arial"/>
              </a:rPr>
              <a:t>Step 2 : Create table SINA_FORUM_URL based on Step 1</a:t>
            </a:r>
          </a:p>
          <a:p>
            <a:pPr marL="457200" lvl="0" indent="-342900" rtl="0">
              <a:spcBef>
                <a:spcPts val="0"/>
              </a:spcBef>
              <a:spcAft>
                <a:spcPts val="0"/>
              </a:spcAft>
              <a:buSzPct val="100000"/>
            </a:pPr>
            <a:r>
              <a:rPr lang="en-US" altLang="zh-CN" sz="1600" dirty="0">
                <a:latin typeface="Calibri" panose="020F0502020204030204" pitchFamily="34" charset="0"/>
                <a:ea typeface="Verdana" panose="020B0604030504040204" pitchFamily="34" charset="0"/>
                <a:cs typeface="Calibri" panose="020F0502020204030204" pitchFamily="34" charset="0"/>
                <a:sym typeface="Arial"/>
              </a:rPr>
              <a:t>Step 3 : Traverse the links in the SINA_FORUM_URL table and crawl down all   posts</a:t>
            </a:r>
          </a:p>
          <a:p>
            <a:pPr marL="457200" lvl="0" indent="-342900">
              <a:spcBef>
                <a:spcPts val="0"/>
              </a:spcBef>
              <a:buSzPct val="100000"/>
            </a:pPr>
            <a:r>
              <a:rPr lang="en-US" altLang="zh-CN" sz="1600" dirty="0">
                <a:latin typeface="Calibri" panose="020F0502020204030204" pitchFamily="34" charset="0"/>
                <a:ea typeface="Verdana" panose="020B0604030504040204" pitchFamily="34" charset="0"/>
                <a:cs typeface="Calibri" panose="020F0502020204030204" pitchFamily="34" charset="0"/>
                <a:sym typeface="Arial"/>
              </a:rPr>
              <a:t>Step 4 : Data cleansing</a:t>
            </a:r>
          </a:p>
        </p:txBody>
      </p:sp>
      <p:sp>
        <p:nvSpPr>
          <p:cNvPr id="145" name="Shape 145"/>
          <p:cNvSpPr/>
          <p:nvPr/>
        </p:nvSpPr>
        <p:spPr>
          <a:xfrm>
            <a:off x="76031" y="3119303"/>
            <a:ext cx="1791000" cy="666900"/>
          </a:xfrm>
          <a:prstGeom prst="roundRect">
            <a:avLst>
              <a:gd name="adj" fmla="val 16667"/>
            </a:avLst>
          </a:prstGeom>
          <a:solidFill>
            <a:srgbClr val="E0E0E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r>
              <a:rPr lang="zh-CN" sz="1200" dirty="0"/>
              <a:t>49 forums named SINA_LEAFORUM_URLLIST in database</a:t>
            </a:r>
          </a:p>
        </p:txBody>
      </p:sp>
      <p:sp>
        <p:nvSpPr>
          <p:cNvPr id="146" name="Shape 146"/>
          <p:cNvSpPr/>
          <p:nvPr/>
        </p:nvSpPr>
        <p:spPr>
          <a:xfrm>
            <a:off x="2050771" y="3097576"/>
            <a:ext cx="2674844" cy="666900"/>
          </a:xfrm>
          <a:prstGeom prst="roundRect">
            <a:avLst>
              <a:gd name="adj" fmla="val 16667"/>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r>
              <a:rPr lang="zh-CN" sz="1200" dirty="0"/>
              <a:t>Generate a list of URLs of webpages contains all topic posts and comment posts into database</a:t>
            </a:r>
          </a:p>
        </p:txBody>
      </p:sp>
      <p:sp>
        <p:nvSpPr>
          <p:cNvPr id="147" name="Shape 147"/>
          <p:cNvSpPr/>
          <p:nvPr/>
        </p:nvSpPr>
        <p:spPr>
          <a:xfrm>
            <a:off x="967544" y="3910102"/>
            <a:ext cx="2017703" cy="148394"/>
          </a:xfrm>
          <a:prstGeom prst="curvedUpArrow">
            <a:avLst>
              <a:gd name="adj1" fmla="val 25000"/>
              <a:gd name="adj2" fmla="val 50000"/>
              <a:gd name="adj3" fmla="val 25000"/>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48" name="Shape 148"/>
          <p:cNvSpPr txBox="1"/>
          <p:nvPr/>
        </p:nvSpPr>
        <p:spPr>
          <a:xfrm>
            <a:off x="1143963" y="4055541"/>
            <a:ext cx="1801910" cy="378000"/>
          </a:xfrm>
          <a:prstGeom prst="rect">
            <a:avLst/>
          </a:prstGeom>
          <a:noFill/>
          <a:ln>
            <a:noFill/>
          </a:ln>
        </p:spPr>
        <p:txBody>
          <a:bodyPr wrap="square" lIns="91425" tIns="91425" rIns="91425" bIns="91425" anchor="t" anchorCtr="0">
            <a:noAutofit/>
          </a:bodyPr>
          <a:lstStyle/>
          <a:p>
            <a:pPr lvl="0">
              <a:spcBef>
                <a:spcPts val="0"/>
              </a:spcBef>
              <a:buNone/>
            </a:pPr>
            <a:r>
              <a:rPr lang="zh-CN" dirty="0">
                <a:solidFill>
                  <a:srgbClr val="FFFFFF"/>
                </a:solidFill>
              </a:rPr>
              <a:t>Parsing first pages </a:t>
            </a:r>
            <a:endParaRPr lang="en-US" altLang="zh-CN" dirty="0" smtClean="0">
              <a:solidFill>
                <a:srgbClr val="FFFFFF"/>
              </a:solidFill>
            </a:endParaRPr>
          </a:p>
          <a:p>
            <a:pPr lvl="0">
              <a:spcBef>
                <a:spcPts val="0"/>
              </a:spcBef>
              <a:buNone/>
            </a:pPr>
            <a:r>
              <a:rPr lang="zh-CN" dirty="0" smtClean="0">
                <a:solidFill>
                  <a:srgbClr val="FFFFFF"/>
                </a:solidFill>
              </a:rPr>
              <a:t>of </a:t>
            </a:r>
            <a:r>
              <a:rPr lang="zh-CN" dirty="0">
                <a:solidFill>
                  <a:srgbClr val="FFFFFF"/>
                </a:solidFill>
              </a:rPr>
              <a:t>them in depth</a:t>
            </a:r>
          </a:p>
        </p:txBody>
      </p:sp>
      <p:sp>
        <p:nvSpPr>
          <p:cNvPr id="149" name="Shape 149"/>
          <p:cNvSpPr/>
          <p:nvPr/>
        </p:nvSpPr>
        <p:spPr>
          <a:xfrm>
            <a:off x="4909355" y="3092726"/>
            <a:ext cx="2450400" cy="314400"/>
          </a:xfrm>
          <a:prstGeom prst="roundRect">
            <a:avLst>
              <a:gd name="adj" fmla="val 16667"/>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r>
              <a:rPr lang="zh-CN" sz="1200" dirty="0"/>
              <a:t>SINA_FORUM_TOPIC_POST</a:t>
            </a:r>
          </a:p>
        </p:txBody>
      </p:sp>
      <p:sp>
        <p:nvSpPr>
          <p:cNvPr id="150" name="Shape 150"/>
          <p:cNvSpPr/>
          <p:nvPr/>
        </p:nvSpPr>
        <p:spPr>
          <a:xfrm>
            <a:off x="4909355" y="3471803"/>
            <a:ext cx="2646725" cy="314400"/>
          </a:xfrm>
          <a:prstGeom prst="roundRect">
            <a:avLst>
              <a:gd name="adj" fmla="val 16667"/>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r>
              <a:rPr lang="zh-CN" sz="1200" dirty="0"/>
              <a:t>SINA_FORUM_COMMENT_POST</a:t>
            </a:r>
          </a:p>
        </p:txBody>
      </p:sp>
      <p:sp>
        <p:nvSpPr>
          <p:cNvPr id="151" name="Shape 151"/>
          <p:cNvSpPr/>
          <p:nvPr/>
        </p:nvSpPr>
        <p:spPr>
          <a:xfrm>
            <a:off x="3641091" y="3920448"/>
            <a:ext cx="2271969" cy="165396"/>
          </a:xfrm>
          <a:prstGeom prst="curvedUpArrow">
            <a:avLst>
              <a:gd name="adj1" fmla="val 25000"/>
              <a:gd name="adj2" fmla="val 50000"/>
              <a:gd name="adj3" fmla="val 25000"/>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52" name="Shape 152"/>
          <p:cNvSpPr txBox="1"/>
          <p:nvPr/>
        </p:nvSpPr>
        <p:spPr>
          <a:xfrm>
            <a:off x="3789793" y="4065399"/>
            <a:ext cx="1748583" cy="282900"/>
          </a:xfrm>
          <a:prstGeom prst="rect">
            <a:avLst/>
          </a:prstGeom>
          <a:noFill/>
          <a:ln>
            <a:noFill/>
          </a:ln>
        </p:spPr>
        <p:txBody>
          <a:bodyPr wrap="square" lIns="91425" tIns="91425" rIns="91425" bIns="91425" anchor="t" anchorCtr="0">
            <a:noAutofit/>
          </a:bodyPr>
          <a:lstStyle/>
          <a:p>
            <a:pPr lvl="0">
              <a:spcBef>
                <a:spcPts val="0"/>
              </a:spcBef>
              <a:buNone/>
            </a:pPr>
            <a:r>
              <a:rPr lang="en-US" altLang="zh-CN" dirty="0" smtClean="0">
                <a:solidFill>
                  <a:srgbClr val="FFFFFF"/>
                </a:solidFill>
              </a:rPr>
              <a:t>Extracting</a:t>
            </a:r>
            <a:r>
              <a:rPr lang="zh-CN" dirty="0" smtClean="0">
                <a:solidFill>
                  <a:srgbClr val="FFFFFF"/>
                </a:solidFill>
              </a:rPr>
              <a:t> </a:t>
            </a:r>
            <a:r>
              <a:rPr lang="zh-CN" dirty="0">
                <a:solidFill>
                  <a:srgbClr val="FFFFFF"/>
                </a:solidFill>
              </a:rPr>
              <a:t>all </a:t>
            </a:r>
            <a:r>
              <a:rPr lang="zh-CN" dirty="0" smtClean="0">
                <a:solidFill>
                  <a:srgbClr val="FFFFFF"/>
                </a:solidFill>
              </a:rPr>
              <a:t>topic</a:t>
            </a:r>
            <a:r>
              <a:rPr lang="zh-CN" altLang="en-US" dirty="0" smtClean="0">
                <a:solidFill>
                  <a:srgbClr val="FFFFFF"/>
                </a:solidFill>
              </a:rPr>
              <a:t> </a:t>
            </a:r>
            <a:r>
              <a:rPr lang="zh-CN" dirty="0" smtClean="0">
                <a:solidFill>
                  <a:srgbClr val="FFFFFF"/>
                </a:solidFill>
              </a:rPr>
              <a:t>and </a:t>
            </a:r>
            <a:r>
              <a:rPr lang="zh-CN" dirty="0">
                <a:solidFill>
                  <a:srgbClr val="FFFFFF"/>
                </a:solidFill>
              </a:rPr>
              <a:t>comment posts</a:t>
            </a:r>
          </a:p>
        </p:txBody>
      </p:sp>
      <p:sp>
        <p:nvSpPr>
          <p:cNvPr id="153" name="Shape 153"/>
          <p:cNvSpPr/>
          <p:nvPr/>
        </p:nvSpPr>
        <p:spPr>
          <a:xfrm>
            <a:off x="6516847" y="4085844"/>
            <a:ext cx="1460100" cy="666900"/>
          </a:xfrm>
          <a:prstGeom prst="noSmoking">
            <a:avLst>
              <a:gd name="adj" fmla="val 0"/>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54" name="Shape 154"/>
          <p:cNvSpPr txBox="1"/>
          <p:nvPr/>
        </p:nvSpPr>
        <p:spPr>
          <a:xfrm>
            <a:off x="6371770" y="4113834"/>
            <a:ext cx="1750254" cy="572700"/>
          </a:xfrm>
          <a:prstGeom prst="rect">
            <a:avLst/>
          </a:prstGeom>
          <a:noFill/>
          <a:ln>
            <a:noFill/>
          </a:ln>
        </p:spPr>
        <p:txBody>
          <a:bodyPr wrap="square" lIns="91425" tIns="91425" rIns="91425" bIns="91425" anchor="t" anchorCtr="0">
            <a:noAutofit/>
          </a:bodyPr>
          <a:lstStyle/>
          <a:p>
            <a:pPr lvl="0">
              <a:spcBef>
                <a:spcPts val="0"/>
              </a:spcBef>
              <a:buNone/>
            </a:pPr>
            <a:r>
              <a:rPr lang="zh-CN" sz="1200" dirty="0">
                <a:solidFill>
                  <a:srgbClr val="FFFFFF"/>
                </a:solidFill>
              </a:rPr>
              <a:t>Picture/Video postings </a:t>
            </a:r>
            <a:r>
              <a:rPr lang="zh-CN" sz="1200" dirty="0" smtClean="0">
                <a:solidFill>
                  <a:srgbClr val="FFFFFF"/>
                </a:solidFill>
              </a:rPr>
              <a:t>and </a:t>
            </a:r>
            <a:r>
              <a:rPr lang="zh-CN" sz="1200" dirty="0">
                <a:solidFill>
                  <a:srgbClr val="FFFFFF"/>
                </a:solidFill>
              </a:rPr>
              <a:t>nosise data</a:t>
            </a:r>
          </a:p>
        </p:txBody>
      </p:sp>
      <p:sp>
        <p:nvSpPr>
          <p:cNvPr id="14" name="Shape 151"/>
          <p:cNvSpPr/>
          <p:nvPr/>
        </p:nvSpPr>
        <p:spPr>
          <a:xfrm>
            <a:off x="6453308" y="3892378"/>
            <a:ext cx="1668716" cy="173021"/>
          </a:xfrm>
          <a:prstGeom prst="curvedUpArrow">
            <a:avLst>
              <a:gd name="adj1" fmla="val 25000"/>
              <a:gd name="adj2" fmla="val 50000"/>
              <a:gd name="adj3" fmla="val 25000"/>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7" name="Shape 149"/>
          <p:cNvSpPr/>
          <p:nvPr/>
        </p:nvSpPr>
        <p:spPr>
          <a:xfrm>
            <a:off x="7739820" y="3104982"/>
            <a:ext cx="1276220" cy="659493"/>
          </a:xfrm>
          <a:prstGeom prst="roundRect">
            <a:avLst>
              <a:gd name="adj" fmla="val 16667"/>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r>
              <a:rPr lang="en-US" altLang="zh-CN" sz="1200" dirty="0"/>
              <a:t>31 forums</a:t>
            </a:r>
          </a:p>
          <a:p>
            <a:pPr lvl="0">
              <a:spcBef>
                <a:spcPts val="0"/>
              </a:spcBef>
              <a:buNone/>
            </a:pPr>
            <a:r>
              <a:rPr lang="en-US" altLang="zh-CN" sz="1200" dirty="0"/>
              <a:t>220,053 posts</a:t>
            </a:r>
            <a:endParaRPr lang="zh-CN" sz="12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a:r>
              <a:rPr lang="en-US" altLang="zh-CN" dirty="0">
                <a:latin typeface="Trebuchet MS" panose="020B0603020202020204" pitchFamily="34" charset="0"/>
              </a:rPr>
              <a:t>Text sentiment computation of forum posts</a:t>
            </a:r>
          </a:p>
        </p:txBody>
      </p:sp>
      <mc:AlternateContent xmlns:mc="http://schemas.openxmlformats.org/markup-compatibility/2006" xmlns:a14="http://schemas.microsoft.com/office/drawing/2010/main">
        <mc:Choice Requires="a14">
          <p:sp>
            <p:nvSpPr>
              <p:cNvPr id="160" name="Shape 160"/>
              <p:cNvSpPr txBox="1">
                <a:spLocks noGrp="1"/>
              </p:cNvSpPr>
              <p:nvPr>
                <p:ph type="body" idx="1"/>
              </p:nvPr>
            </p:nvSpPr>
            <p:spPr>
              <a:xfrm>
                <a:off x="3535491" y="1394624"/>
                <a:ext cx="4065891" cy="1838434"/>
              </a:xfrm>
              <a:prstGeom prst="rect">
                <a:avLst/>
              </a:prstGeom>
            </p:spPr>
            <p:txBody>
              <a:bodyPr wrap="square" lIns="91425" tIns="91425" rIns="91425" bIns="91425" anchor="t" anchorCtr="0">
                <a:noAutofit/>
              </a:bodyPr>
              <a:lstStyle/>
              <a:p>
                <a:pPr lvl="0">
                  <a:buNone/>
                </a:pPr>
                <a14:m>
                  <m:oMathPara xmlns:m="http://schemas.openxmlformats.org/officeDocument/2006/math">
                    <m:oMathParaPr>
                      <m:jc m:val="centerGroup"/>
                    </m:oMathParaPr>
                    <m:oMath xmlns:m="http://schemas.openxmlformats.org/officeDocument/2006/math">
                      <m:d>
                        <m:dPr>
                          <m:begChr m:val=""/>
                          <m:endChr m:val="}"/>
                          <m:ctrlPr>
                            <a:rPr lang="en-US" altLang="zh-CN" sz="1600" i="1" smtClean="0">
                              <a:latin typeface="Cambria Math" panose="02040503050406030204" pitchFamily="18" charset="0"/>
                            </a:rPr>
                          </m:ctrlPr>
                        </m:dPr>
                        <m:e>
                          <m:eqArr>
                            <m:eqArrPr>
                              <m:ctrlPr>
                                <a:rPr lang="en-US" altLang="zh-CN" sz="1600" i="1" smtClean="0">
                                  <a:latin typeface="Cambria Math" panose="02040503050406030204" pitchFamily="18" charset="0"/>
                                </a:rPr>
                              </m:ctrlPr>
                            </m:eqArrPr>
                            <m:e>
                              <m:r>
                                <a:rPr lang="en-US" altLang="zh-CN" sz="1600" i="1">
                                  <a:latin typeface="Cambria Math" panose="02040503050406030204" pitchFamily="18" charset="0"/>
                                </a:rPr>
                                <m:t>𝑃𝑜𝑠𝑖𝑡𝑖𝑣𝑒</m:t>
                              </m:r>
                              <m:r>
                                <a:rPr lang="en-US" altLang="zh-CN" sz="1600" i="1">
                                  <a:latin typeface="Cambria Math" panose="02040503050406030204" pitchFamily="18" charset="0"/>
                                </a:rPr>
                                <m:t> </m:t>
                              </m:r>
                              <m:r>
                                <a:rPr lang="en-US" altLang="zh-CN" sz="1600" i="1">
                                  <a:latin typeface="Cambria Math" panose="02040503050406030204" pitchFamily="18" charset="0"/>
                                </a:rPr>
                                <m:t>𝐶h𝑖𝑛𝑒𝑠𝑒</m:t>
                              </m:r>
                              <m:r>
                                <a:rPr lang="en-US" altLang="zh-CN" sz="1600" i="1">
                                  <a:latin typeface="Cambria Math" panose="02040503050406030204" pitchFamily="18" charset="0"/>
                                </a:rPr>
                                <m:t> </m:t>
                              </m:r>
                              <m:r>
                                <a:rPr lang="en-US" altLang="zh-CN" sz="1600" i="1">
                                  <a:latin typeface="Cambria Math" panose="02040503050406030204" pitchFamily="18" charset="0"/>
                                </a:rPr>
                                <m:t>𝑊𝑜𝑟𝑑𝑠</m:t>
                              </m:r>
                              <m:r>
                                <a:rPr lang="en-US" altLang="zh-CN" sz="1600" i="1">
                                  <a:latin typeface="Cambria Math" panose="02040503050406030204" pitchFamily="18" charset="0"/>
                                </a:rPr>
                                <m:t>(</m:t>
                              </m:r>
                              <m:r>
                                <a:rPr lang="en-US" altLang="zh-CN" sz="1600" i="1">
                                  <a:latin typeface="Cambria Math" panose="02040503050406030204" pitchFamily="18" charset="0"/>
                                </a:rPr>
                                <m:t>𝑃𝑂𝑆𝐼𝑇𝐼𝑉𝐸</m:t>
                              </m:r>
                              <m:r>
                                <a:rPr lang="en-US" altLang="zh-CN" sz="1600" i="1">
                                  <a:latin typeface="Cambria Math" panose="02040503050406030204" pitchFamily="18" charset="0"/>
                                </a:rPr>
                                <m:t>)</m:t>
                              </m:r>
                            </m:e>
                            <m:e>
                              <m:r>
                                <a:rPr lang="en-US" altLang="zh-CN" sz="1600" i="1">
                                  <a:latin typeface="Cambria Math" panose="02040503050406030204" pitchFamily="18" charset="0"/>
                                </a:rPr>
                                <m:t>𝑁𝑒𝑔𝑎𝑡𝑖𝑣𝑒</m:t>
                              </m:r>
                              <m:r>
                                <a:rPr lang="en-US" altLang="zh-CN" sz="1600" i="1">
                                  <a:latin typeface="Cambria Math" panose="02040503050406030204" pitchFamily="18" charset="0"/>
                                </a:rPr>
                                <m:t> </m:t>
                              </m:r>
                              <m:r>
                                <a:rPr lang="en-US" altLang="zh-CN" sz="1600" i="1">
                                  <a:latin typeface="Cambria Math" panose="02040503050406030204" pitchFamily="18" charset="0"/>
                                </a:rPr>
                                <m:t>𝐶h𝑖𝑛𝑒𝑠𝑒</m:t>
                              </m:r>
                              <m:r>
                                <a:rPr lang="en-US" altLang="zh-CN" sz="1600" i="1">
                                  <a:latin typeface="Cambria Math" panose="02040503050406030204" pitchFamily="18" charset="0"/>
                                </a:rPr>
                                <m:t> </m:t>
                              </m:r>
                              <m:r>
                                <a:rPr lang="en-US" altLang="zh-CN" sz="1600" i="1">
                                  <a:latin typeface="Cambria Math" panose="02040503050406030204" pitchFamily="18" charset="0"/>
                                </a:rPr>
                                <m:t>𝑊𝑜𝑟𝑑𝑠</m:t>
                              </m:r>
                              <m:r>
                                <a:rPr lang="en-US" altLang="zh-CN" sz="1600" i="1">
                                  <a:latin typeface="Cambria Math" panose="02040503050406030204" pitchFamily="18" charset="0"/>
                                </a:rPr>
                                <m:t>(</m:t>
                              </m:r>
                              <m:r>
                                <a:rPr lang="en-US" altLang="zh-CN" sz="1600" i="1">
                                  <a:latin typeface="Cambria Math" panose="02040503050406030204" pitchFamily="18" charset="0"/>
                                </a:rPr>
                                <m:t>𝑁𝐸𝐺𝐴𝑇𝐼𝑉𝐸</m:t>
                              </m:r>
                              <m:r>
                                <a:rPr lang="en-US" altLang="zh-CN" sz="1600" i="1">
                                  <a:latin typeface="Cambria Math" panose="02040503050406030204" pitchFamily="18" charset="0"/>
                                </a:rPr>
                                <m:t>)</m:t>
                              </m:r>
                            </m:e>
                            <m:e>
                              <m:r>
                                <a:rPr lang="en-US" altLang="zh-CN" sz="1600" i="1">
                                  <a:latin typeface="Cambria Math" panose="02040503050406030204" pitchFamily="18" charset="0"/>
                                </a:rPr>
                                <m:t>𝐶h𝑖𝑛𝑒𝑠𝑒</m:t>
                              </m:r>
                              <m:r>
                                <a:rPr lang="en-US" altLang="zh-CN" sz="1600" i="1">
                                  <a:latin typeface="Cambria Math" panose="02040503050406030204" pitchFamily="18" charset="0"/>
                                </a:rPr>
                                <m:t> </m:t>
                              </m:r>
                              <m:r>
                                <a:rPr lang="en-US" altLang="zh-CN" sz="1600" i="1">
                                  <a:latin typeface="Cambria Math" panose="02040503050406030204" pitchFamily="18" charset="0"/>
                                </a:rPr>
                                <m:t>𝑃𝑟𝑖𝑣𝑎𝑡𝑖𝑣𝑒𝑠</m:t>
                              </m:r>
                              <m:r>
                                <a:rPr lang="en-US" altLang="zh-CN" sz="1600" i="1">
                                  <a:latin typeface="Cambria Math" panose="02040503050406030204" pitchFamily="18" charset="0"/>
                                </a:rPr>
                                <m:t>(</m:t>
                              </m:r>
                              <m:r>
                                <a:rPr lang="en-US" altLang="zh-CN" sz="1600" i="1">
                                  <a:latin typeface="Cambria Math" panose="02040503050406030204" pitchFamily="18" charset="0"/>
                                </a:rPr>
                                <m:t>𝑃𝑅𝐼𝑉𝐴𝑇𝐼𝑉𝐸</m:t>
                              </m:r>
                              <m:r>
                                <a:rPr lang="en-US" altLang="zh-CN" sz="1600" i="1">
                                  <a:latin typeface="Cambria Math" panose="02040503050406030204" pitchFamily="18" charset="0"/>
                                </a:rPr>
                                <m:t>)</m:t>
                              </m:r>
                            </m:e>
                            <m:e>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𝑀𝑜𝑑𝑖𝑓𝑖𝑒𝑟</m:t>
                                  </m:r>
                                </m:e>
                                <m:sub>
                                  <m:r>
                                    <a:rPr lang="en-US" altLang="zh-CN" sz="1600" i="1">
                                      <a:latin typeface="Cambria Math" panose="02040503050406030204" pitchFamily="18" charset="0"/>
                                    </a:rPr>
                                    <m:t>𝑖</m:t>
                                  </m:r>
                                </m:sub>
                              </m:sSub>
                              <m:r>
                                <a:rPr lang="en-US" altLang="zh-CN" sz="1600" i="1">
                                  <a:latin typeface="Cambria Math" panose="02040503050406030204" pitchFamily="18" charset="0"/>
                                </a:rPr>
                                <m:t> (</m:t>
                              </m:r>
                              <m:r>
                                <a:rPr lang="en-US" altLang="zh-CN" sz="1600" i="1">
                                  <a:latin typeface="Cambria Math" panose="02040503050406030204" pitchFamily="18" charset="0"/>
                                </a:rPr>
                                <m:t>𝑖</m:t>
                              </m:r>
                              <m:r>
                                <a:rPr lang="en-US" altLang="zh-CN" sz="1600" i="1">
                                  <a:latin typeface="Cambria Math" panose="02040503050406030204" pitchFamily="18" charset="0"/>
                                </a:rPr>
                                <m:t>=1,2,3,4,5)</m:t>
                              </m:r>
                            </m:e>
                          </m:eqArr>
                        </m:e>
                      </m:d>
                    </m:oMath>
                  </m:oMathPara>
                </a14:m>
                <a:endParaRPr dirty="0"/>
              </a:p>
            </p:txBody>
          </p:sp>
        </mc:Choice>
        <mc:Fallback xmlns="">
          <p:sp>
            <p:nvSpPr>
              <p:cNvPr id="160" name="Shape 160"/>
              <p:cNvSpPr txBox="1">
                <a:spLocks noGrp="1" noRot="1" noChangeAspect="1" noMove="1" noResize="1" noEditPoints="1" noAdjustHandles="1" noChangeArrowheads="1" noChangeShapeType="1" noTextEdit="1"/>
              </p:cNvSpPr>
              <p:nvPr>
                <p:ph type="body" idx="1"/>
              </p:nvPr>
            </p:nvSpPr>
            <p:spPr>
              <a:xfrm>
                <a:off x="3535491" y="1394624"/>
                <a:ext cx="4065891" cy="1838434"/>
              </a:xfrm>
              <a:prstGeom prst="rect">
                <a:avLst/>
              </a:prstGeom>
              <a:blipFill>
                <a:blip r:embed="rId3"/>
                <a:stretch>
                  <a:fillRect/>
                </a:stretch>
              </a:blipFill>
            </p:spPr>
            <p:txBody>
              <a:bodyPr/>
              <a:lstStyle/>
              <a:p>
                <a:r>
                  <a:rPr lang="zh-CN" altLang="en-US">
                    <a:noFill/>
                  </a:rPr>
                  <a:t> </a:t>
                </a:r>
              </a:p>
            </p:txBody>
          </p:sp>
        </mc:Fallback>
      </mc:AlternateContent>
      <p:sp>
        <p:nvSpPr>
          <p:cNvPr id="2" name="箭头: 右 1">
            <a:extLst>
              <a:ext uri="{FF2B5EF4-FFF2-40B4-BE49-F238E27FC236}">
                <a16:creationId xmlns:a16="http://schemas.microsoft.com/office/drawing/2014/main" id="{17C72A0E-0B7D-45C6-BE9C-28FC917F9127}"/>
              </a:ext>
            </a:extLst>
          </p:cNvPr>
          <p:cNvSpPr/>
          <p:nvPr/>
        </p:nvSpPr>
        <p:spPr>
          <a:xfrm>
            <a:off x="2401586" y="2098473"/>
            <a:ext cx="1064486" cy="154946"/>
          </a:xfrm>
          <a:prstGeom prst="rightArrow">
            <a:avLst/>
          </a:prstGeom>
          <a:solidFill>
            <a:srgbClr val="E0E0E0"/>
          </a:solidFill>
          <a:ln>
            <a:solidFill>
              <a:srgbClr val="E0E0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AECA8ECC-95C3-4EC2-98F6-972C6E24924C}"/>
              </a:ext>
            </a:extLst>
          </p:cNvPr>
          <p:cNvSpPr txBox="1"/>
          <p:nvPr/>
        </p:nvSpPr>
        <p:spPr>
          <a:xfrm>
            <a:off x="374265" y="1468589"/>
            <a:ext cx="2027321" cy="1323439"/>
          </a:xfrm>
          <a:prstGeom prst="rect">
            <a:avLst/>
          </a:prstGeom>
          <a:noFill/>
        </p:spPr>
        <p:txBody>
          <a:bodyPr wrap="square" rtlCol="0">
            <a:spAutoFit/>
          </a:bodyPr>
          <a:lstStyle/>
          <a:p>
            <a:r>
              <a:rPr lang="en-US" altLang="zh-CN" sz="1600" dirty="0">
                <a:solidFill>
                  <a:schemeClr val="accent3"/>
                </a:solidFill>
                <a:latin typeface="Calibri" panose="020F0502020204030204" pitchFamily="34" charset="0"/>
                <a:ea typeface="Verdana" panose="020B0604030504040204" pitchFamily="34" charset="0"/>
                <a:cs typeface="Calibri" panose="020F0502020204030204" pitchFamily="34" charset="0"/>
                <a:sym typeface="Average"/>
              </a:rPr>
              <a:t>A beta version of Chinese word sets with sentiment labels released by </a:t>
            </a:r>
            <a:r>
              <a:rPr lang="en-US" altLang="zh-CN" sz="1600" i="1" dirty="0" err="1">
                <a:solidFill>
                  <a:schemeClr val="accent3"/>
                </a:solidFill>
                <a:latin typeface="Calibri" panose="020F0502020204030204" pitchFamily="34" charset="0"/>
                <a:ea typeface="Verdana" panose="020B0604030504040204" pitchFamily="34" charset="0"/>
                <a:cs typeface="Calibri" panose="020F0502020204030204" pitchFamily="34" charset="0"/>
                <a:sym typeface="Average"/>
              </a:rPr>
              <a:t>HowNet</a:t>
            </a:r>
            <a:r>
              <a:rPr lang="en-US" altLang="zh-CN" sz="1600" dirty="0">
                <a:solidFill>
                  <a:schemeClr val="accent3"/>
                </a:solidFill>
                <a:latin typeface="Calibri" panose="020F0502020204030204" pitchFamily="34" charset="0"/>
                <a:ea typeface="Verdana" panose="020B0604030504040204" pitchFamily="34" charset="0"/>
                <a:cs typeface="Calibri" panose="020F0502020204030204" pitchFamily="34" charset="0"/>
                <a:sym typeface="Average"/>
              </a:rPr>
              <a:t> on Oct 2007</a:t>
            </a:r>
            <a:endParaRPr lang="zh-CN" altLang="en-US" sz="1600" dirty="0">
              <a:solidFill>
                <a:schemeClr val="accent3"/>
              </a:solidFill>
              <a:latin typeface="Calibri" panose="020F0502020204030204" pitchFamily="34" charset="0"/>
              <a:cs typeface="Calibri" panose="020F0502020204030204" pitchFamily="34" charset="0"/>
              <a:sym typeface="Average"/>
            </a:endParaRPr>
          </a:p>
        </p:txBody>
      </p:sp>
      <p:sp>
        <p:nvSpPr>
          <p:cNvPr id="6" name="矩形 5">
            <a:extLst>
              <a:ext uri="{FF2B5EF4-FFF2-40B4-BE49-F238E27FC236}">
                <a16:creationId xmlns:a16="http://schemas.microsoft.com/office/drawing/2014/main" id="{6F9E6478-D97A-4095-A9F7-94A29F17DB5D}"/>
              </a:ext>
            </a:extLst>
          </p:cNvPr>
          <p:cNvSpPr/>
          <p:nvPr/>
        </p:nvSpPr>
        <p:spPr>
          <a:xfrm>
            <a:off x="7397983" y="1929196"/>
            <a:ext cx="1337304" cy="338554"/>
          </a:xfrm>
          <a:prstGeom prst="rect">
            <a:avLst/>
          </a:prstGeom>
        </p:spPr>
        <p:txBody>
          <a:bodyPr wrap="square">
            <a:spAutoFit/>
          </a:bodyPr>
          <a:lstStyle/>
          <a:p>
            <a:pPr lvl="0">
              <a:buClr>
                <a:srgbClr val="CACACA"/>
              </a:buClr>
              <a:buSzPct val="100000"/>
            </a:pPr>
            <a:r>
              <a:rPr lang="en-US" altLang="zh-CN" sz="1600" dirty="0">
                <a:solidFill>
                  <a:schemeClr val="accent3"/>
                </a:solidFill>
                <a:latin typeface="Calibri" panose="020F0502020204030204" pitchFamily="34" charset="0"/>
                <a:ea typeface="Verdana" panose="020B0604030504040204" pitchFamily="34" charset="0"/>
                <a:cs typeface="Calibri" panose="020F0502020204030204" pitchFamily="34" charset="0"/>
                <a:sym typeface="Average"/>
              </a:rPr>
              <a:t>8 wordlists</a:t>
            </a:r>
          </a:p>
        </p:txBody>
      </p:sp>
      <p:sp>
        <p:nvSpPr>
          <p:cNvPr id="7" name="文本框 6">
            <a:extLst>
              <a:ext uri="{FF2B5EF4-FFF2-40B4-BE49-F238E27FC236}">
                <a16:creationId xmlns:a16="http://schemas.microsoft.com/office/drawing/2014/main" id="{77FAA668-93F5-4443-BE38-D52C70FCF6D7}"/>
              </a:ext>
            </a:extLst>
          </p:cNvPr>
          <p:cNvSpPr txBox="1"/>
          <p:nvPr/>
        </p:nvSpPr>
        <p:spPr>
          <a:xfrm>
            <a:off x="2564634" y="1759919"/>
            <a:ext cx="846351" cy="338554"/>
          </a:xfrm>
          <a:prstGeom prst="rect">
            <a:avLst/>
          </a:prstGeom>
          <a:noFill/>
        </p:spPr>
        <p:txBody>
          <a:bodyPr wrap="square" rtlCol="0">
            <a:spAutoFit/>
          </a:bodyPr>
          <a:lstStyle/>
          <a:p>
            <a:r>
              <a:rPr lang="en-US" altLang="zh-CN" sz="1600" dirty="0">
                <a:solidFill>
                  <a:schemeClr val="accent3"/>
                </a:solidFill>
                <a:latin typeface="Calibri" panose="020F0502020204030204" pitchFamily="34" charset="0"/>
                <a:ea typeface="Verdana" panose="020B0604030504040204" pitchFamily="34" charset="0"/>
                <a:cs typeface="Calibri" panose="020F0502020204030204" pitchFamily="34" charset="0"/>
              </a:rPr>
              <a:t>derive</a:t>
            </a:r>
            <a:endParaRPr lang="zh-CN" altLang="en-US" sz="1600" dirty="0">
              <a:solidFill>
                <a:schemeClr val="accent3"/>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73BEE00B-C31A-4919-BA5A-20A613521A27}"/>
                  </a:ext>
                </a:extLst>
              </p:cNvPr>
              <p:cNvSpPr txBox="1"/>
              <p:nvPr/>
            </p:nvSpPr>
            <p:spPr>
              <a:xfrm>
                <a:off x="374265" y="2965756"/>
                <a:ext cx="8382710" cy="1529521"/>
              </a:xfrm>
              <a:prstGeom prst="rect">
                <a:avLst/>
              </a:prstGeom>
              <a:noFill/>
            </p:spPr>
            <p:txBody>
              <a:bodyPr wrap="square" rtlCol="0">
                <a:spAutoFit/>
              </a:bodyPr>
              <a:lstStyle/>
              <a:p>
                <a:pPr>
                  <a:lnSpc>
                    <a:spcPct val="114000"/>
                  </a:lnSpc>
                  <a:buClr>
                    <a:srgbClr val="CACACA"/>
                  </a:buClr>
                  <a:buSzPct val="100000"/>
                </a:pPr>
                <a:r>
                  <a:rPr lang="en-US" altLang="zh-CN" sz="1600" dirty="0">
                    <a:solidFill>
                      <a:schemeClr val="accent3"/>
                    </a:solidFill>
                    <a:latin typeface="Calibri" panose="020F0502020204030204" pitchFamily="34" charset="0"/>
                    <a:ea typeface="Verdana" panose="020B0604030504040204" pitchFamily="34" charset="0"/>
                    <a:cs typeface="Calibri" panose="020F0502020204030204" pitchFamily="34" charset="0"/>
                  </a:rPr>
                  <a:t>Note: </a:t>
                </a:r>
              </a:p>
              <a:p>
                <a:pPr>
                  <a:lnSpc>
                    <a:spcPct val="114000"/>
                  </a:lnSpc>
                  <a:buClr>
                    <a:srgbClr val="CACACA"/>
                  </a:buClr>
                  <a:buSzPct val="100000"/>
                </a:pPr>
                <a:r>
                  <a:rPr lang="en-US" altLang="zh-CN" sz="1600" dirty="0">
                    <a:solidFill>
                      <a:schemeClr val="accent3"/>
                    </a:solidFill>
                    <a:latin typeface="Calibri" panose="020F0502020204030204" pitchFamily="34" charset="0"/>
                    <a:ea typeface="Verdana" panose="020B0604030504040204" pitchFamily="34" charset="0"/>
                    <a:cs typeface="Calibri" panose="020F0502020204030204" pitchFamily="34" charset="0"/>
                  </a:rPr>
                  <a:t>1. Each modifier is assigned to a value </a:t>
                </a:r>
                <a14:m>
                  <m:oMath xmlns:m="http://schemas.openxmlformats.org/officeDocument/2006/math">
                    <m:sSub>
                      <m:sSubPr>
                        <m:ctrlPr>
                          <a:rPr lang="en-US" altLang="zh-CN" sz="1600" i="1">
                            <a:solidFill>
                              <a:schemeClr val="accent3"/>
                            </a:solidFill>
                            <a:latin typeface="Cambria Math" panose="02040503050406030204" pitchFamily="18" charset="0"/>
                          </a:rPr>
                        </m:ctrlPr>
                      </m:sSubPr>
                      <m:e>
                        <m:r>
                          <a:rPr lang="en-US" altLang="zh-CN" sz="1600">
                            <a:solidFill>
                              <a:schemeClr val="accent3"/>
                            </a:solidFill>
                            <a:latin typeface="Cambria Math" panose="02040503050406030204" pitchFamily="18" charset="0"/>
                          </a:rPr>
                          <m:t>𝑊𝐸𝐼𝐺𝐻𝑇</m:t>
                        </m:r>
                      </m:e>
                      <m:sub>
                        <m:r>
                          <a:rPr lang="en-US" altLang="zh-CN" sz="1600">
                            <a:solidFill>
                              <a:schemeClr val="accent3"/>
                            </a:solidFill>
                            <a:latin typeface="Cambria Math" panose="02040503050406030204" pitchFamily="18" charset="0"/>
                          </a:rPr>
                          <m:t>𝑖</m:t>
                        </m:r>
                      </m:sub>
                    </m:sSub>
                    <m:d>
                      <m:dPr>
                        <m:ctrlPr>
                          <a:rPr lang="en-US" altLang="zh-CN" sz="1600" i="1">
                            <a:solidFill>
                              <a:schemeClr val="accent3"/>
                            </a:solidFill>
                            <a:latin typeface="Cambria Math" panose="02040503050406030204" pitchFamily="18" charset="0"/>
                          </a:rPr>
                        </m:ctrlPr>
                      </m:dPr>
                      <m:e>
                        <m:r>
                          <a:rPr lang="en-US" altLang="zh-CN" sz="1600">
                            <a:solidFill>
                              <a:schemeClr val="accent3"/>
                            </a:solidFill>
                            <a:latin typeface="Cambria Math" panose="02040503050406030204" pitchFamily="18" charset="0"/>
                          </a:rPr>
                          <m:t>𝑖</m:t>
                        </m:r>
                        <m:r>
                          <a:rPr lang="en-US" altLang="zh-CN" sz="1600">
                            <a:solidFill>
                              <a:schemeClr val="accent3"/>
                            </a:solidFill>
                            <a:latin typeface="Cambria Math" panose="02040503050406030204" pitchFamily="18" charset="0"/>
                          </a:rPr>
                          <m:t>=1,2,3,4,5</m:t>
                        </m:r>
                      </m:e>
                    </m:d>
                  </m:oMath>
                </a14:m>
                <a:r>
                  <a:rPr lang="en-US" altLang="zh-CN" sz="1600" dirty="0">
                    <a:solidFill>
                      <a:schemeClr val="accent3"/>
                    </a:solidFill>
                    <a:latin typeface="Calibri" panose="020F0502020204030204" pitchFamily="34" charset="0"/>
                    <a:ea typeface="Verdana" panose="020B0604030504040204" pitchFamily="34" charset="0"/>
                    <a:cs typeface="Calibri" panose="020F0502020204030204" pitchFamily="34" charset="0"/>
                  </a:rPr>
                  <a:t>, denoting its sentimental intensity;</a:t>
                </a:r>
              </a:p>
              <a:p>
                <a:pPr>
                  <a:lnSpc>
                    <a:spcPct val="114000"/>
                  </a:lnSpc>
                  <a:buClr>
                    <a:srgbClr val="CACACA"/>
                  </a:buClr>
                  <a:buSzPct val="100000"/>
                </a:pPr>
                <a:r>
                  <a:rPr lang="en-US" altLang="zh-CN" sz="1600" dirty="0">
                    <a:solidFill>
                      <a:schemeClr val="accent3"/>
                    </a:solidFill>
                    <a:latin typeface="Calibri" panose="020F0502020204030204" pitchFamily="34" charset="0"/>
                    <a:ea typeface="Verdana" panose="020B0604030504040204" pitchFamily="34" charset="0"/>
                    <a:cs typeface="Calibri" panose="020F0502020204030204" pitchFamily="34" charset="0"/>
                  </a:rPr>
                  <a:t>2. Sentiment Value of a post </a:t>
                </a:r>
                <a14:m>
                  <m:oMath xmlns:m="http://schemas.openxmlformats.org/officeDocument/2006/math">
                    <m:sSub>
                      <m:sSubPr>
                        <m:ctrlPr>
                          <a:rPr lang="en-US" altLang="zh-CN" sz="1600" i="1">
                            <a:solidFill>
                              <a:schemeClr val="accent3"/>
                            </a:solidFill>
                            <a:latin typeface="Cambria Math" panose="02040503050406030204" pitchFamily="18" charset="0"/>
                          </a:rPr>
                        </m:ctrlPr>
                      </m:sSubPr>
                      <m:e>
                        <m:r>
                          <a:rPr lang="en-US" altLang="zh-CN" sz="1600">
                            <a:solidFill>
                              <a:schemeClr val="accent3"/>
                            </a:solidFill>
                            <a:latin typeface="Cambria Math" panose="02040503050406030204" pitchFamily="18" charset="0"/>
                          </a:rPr>
                          <m:t>𝑉</m:t>
                        </m:r>
                      </m:e>
                      <m:sub>
                        <m:r>
                          <a:rPr lang="en-US" altLang="zh-CN" sz="1600">
                            <a:solidFill>
                              <a:schemeClr val="accent3"/>
                            </a:solidFill>
                            <a:latin typeface="Cambria Math" panose="02040503050406030204" pitchFamily="18" charset="0"/>
                          </a:rPr>
                          <m:t>𝑝</m:t>
                        </m:r>
                      </m:sub>
                    </m:sSub>
                    <m:r>
                      <a:rPr lang="en-US" altLang="zh-CN" sz="1600">
                        <a:solidFill>
                          <a:schemeClr val="accent3"/>
                        </a:solidFill>
                        <a:latin typeface="Cambria Math" panose="02040503050406030204" pitchFamily="18" charset="0"/>
                      </a:rPr>
                      <m:t>= </m:t>
                    </m:r>
                    <m:nary>
                      <m:naryPr>
                        <m:chr m:val="∑"/>
                        <m:ctrlPr>
                          <a:rPr lang="en-US" altLang="zh-CN" sz="1600" i="1">
                            <a:solidFill>
                              <a:schemeClr val="accent3"/>
                            </a:solidFill>
                            <a:latin typeface="Cambria Math" panose="02040503050406030204" pitchFamily="18" charset="0"/>
                          </a:rPr>
                        </m:ctrlPr>
                      </m:naryPr>
                      <m:sub>
                        <m:r>
                          <m:rPr>
                            <m:brk m:alnAt="23"/>
                          </m:rPr>
                          <a:rPr lang="en-US" altLang="zh-CN" sz="1600">
                            <a:solidFill>
                              <a:schemeClr val="accent3"/>
                            </a:solidFill>
                            <a:latin typeface="Cambria Math" panose="02040503050406030204" pitchFamily="18" charset="0"/>
                          </a:rPr>
                          <m:t>𝑖</m:t>
                        </m:r>
                        <m:r>
                          <a:rPr lang="en-US" altLang="zh-CN" sz="1600">
                            <a:solidFill>
                              <a:schemeClr val="accent3"/>
                            </a:solidFill>
                            <a:latin typeface="Cambria Math" panose="02040503050406030204" pitchFamily="18" charset="0"/>
                          </a:rPr>
                          <m:t>=1</m:t>
                        </m:r>
                      </m:sub>
                      <m:sup>
                        <m:r>
                          <a:rPr lang="en-US" altLang="zh-CN" sz="1600">
                            <a:solidFill>
                              <a:schemeClr val="accent3"/>
                            </a:solidFill>
                            <a:latin typeface="Cambria Math" panose="02040503050406030204" pitchFamily="18" charset="0"/>
                          </a:rPr>
                          <m:t>𝑛</m:t>
                        </m:r>
                      </m:sup>
                      <m:e>
                        <m:sSub>
                          <m:sSubPr>
                            <m:ctrlPr>
                              <a:rPr lang="en-US" altLang="zh-CN" sz="1600" i="1">
                                <a:solidFill>
                                  <a:schemeClr val="accent3"/>
                                </a:solidFill>
                                <a:latin typeface="Cambria Math" panose="02040503050406030204" pitchFamily="18" charset="0"/>
                              </a:rPr>
                            </m:ctrlPr>
                          </m:sSubPr>
                          <m:e>
                            <m:r>
                              <a:rPr lang="en-US" altLang="zh-CN" sz="1600">
                                <a:solidFill>
                                  <a:schemeClr val="accent3"/>
                                </a:solidFill>
                                <a:latin typeface="Cambria Math" panose="02040503050406030204" pitchFamily="18" charset="0"/>
                              </a:rPr>
                              <m:t>𝑣</m:t>
                            </m:r>
                          </m:e>
                          <m:sub>
                            <m:r>
                              <a:rPr lang="en-US" altLang="zh-CN" sz="1600">
                                <a:solidFill>
                                  <a:schemeClr val="accent3"/>
                                </a:solidFill>
                                <a:latin typeface="Cambria Math" panose="02040503050406030204" pitchFamily="18" charset="0"/>
                              </a:rPr>
                              <m:t>𝑖</m:t>
                            </m:r>
                          </m:sub>
                        </m:sSub>
                      </m:e>
                    </m:nary>
                  </m:oMath>
                </a14:m>
                <a:r>
                  <a:rPr lang="en-US" altLang="zh-CN" sz="1600" dirty="0">
                    <a:solidFill>
                      <a:schemeClr val="accent3"/>
                    </a:solidFill>
                    <a:latin typeface="Calibri" panose="020F0502020204030204" pitchFamily="34" charset="0"/>
                    <a:ea typeface="Verdana" panose="020B0604030504040204" pitchFamily="34" charset="0"/>
                    <a:cs typeface="Calibri" panose="020F0502020204030204" pitchFamily="34" charset="0"/>
                  </a:rPr>
                  <a:t>, </a:t>
                </a:r>
                <a14:m>
                  <m:oMath xmlns:m="http://schemas.openxmlformats.org/officeDocument/2006/math">
                    <m:sSub>
                      <m:sSubPr>
                        <m:ctrlPr>
                          <a:rPr lang="en-US" altLang="zh-CN" sz="1600" i="1">
                            <a:solidFill>
                              <a:schemeClr val="accent3"/>
                            </a:solidFill>
                            <a:latin typeface="Cambria Math" panose="02040503050406030204" pitchFamily="18" charset="0"/>
                          </a:rPr>
                        </m:ctrlPr>
                      </m:sSubPr>
                      <m:e>
                        <m:r>
                          <a:rPr lang="en-US" altLang="zh-CN" sz="1600">
                            <a:solidFill>
                              <a:schemeClr val="accent3"/>
                            </a:solidFill>
                            <a:latin typeface="Cambria Math" panose="02040503050406030204" pitchFamily="18" charset="0"/>
                          </a:rPr>
                          <m:t>𝑣</m:t>
                        </m:r>
                      </m:e>
                      <m:sub>
                        <m:r>
                          <a:rPr lang="en-US" altLang="zh-CN" sz="1600">
                            <a:solidFill>
                              <a:schemeClr val="accent3"/>
                            </a:solidFill>
                            <a:latin typeface="Cambria Math" panose="02040503050406030204" pitchFamily="18" charset="0"/>
                          </a:rPr>
                          <m:t>𝑖</m:t>
                        </m:r>
                      </m:sub>
                    </m:sSub>
                  </m:oMath>
                </a14:m>
                <a:r>
                  <a:rPr lang="en-US" altLang="zh-CN" sz="1600" dirty="0">
                    <a:solidFill>
                      <a:schemeClr val="accent3"/>
                    </a:solidFill>
                    <a:latin typeface="Calibri" panose="020F0502020204030204" pitchFamily="34" charset="0"/>
                    <a:ea typeface="Verdana" panose="020B0604030504040204" pitchFamily="34" charset="0"/>
                    <a:cs typeface="Calibri" panose="020F0502020204030204" pitchFamily="34" charset="0"/>
                  </a:rPr>
                  <a:t> denotes the sentiment value of each key word;</a:t>
                </a:r>
              </a:p>
              <a:p>
                <a:pPr>
                  <a:lnSpc>
                    <a:spcPct val="114000"/>
                  </a:lnSpc>
                  <a:buClr>
                    <a:srgbClr val="CACACA"/>
                  </a:buClr>
                  <a:buSzPct val="100000"/>
                </a:pPr>
                <a:r>
                  <a:rPr lang="en-US" altLang="zh-CN" sz="1600" dirty="0">
                    <a:solidFill>
                      <a:schemeClr val="accent3"/>
                    </a:solidFill>
                    <a:latin typeface="Calibri" panose="020F0502020204030204" pitchFamily="34" charset="0"/>
                    <a:ea typeface="Verdana" panose="020B0604030504040204" pitchFamily="34" charset="0"/>
                    <a:cs typeface="Calibri" panose="020F0502020204030204" pitchFamily="34" charset="0"/>
                  </a:rPr>
                  <a:t>3. Absolute value of </a:t>
                </a:r>
                <a14:m>
                  <m:oMath xmlns:m="http://schemas.openxmlformats.org/officeDocument/2006/math">
                    <m:sSub>
                      <m:sSubPr>
                        <m:ctrlPr>
                          <a:rPr lang="en-US" altLang="zh-CN" sz="1600" i="1">
                            <a:solidFill>
                              <a:schemeClr val="accent3"/>
                            </a:solidFill>
                            <a:latin typeface="Cambria Math" panose="02040503050406030204" pitchFamily="18" charset="0"/>
                          </a:rPr>
                        </m:ctrlPr>
                      </m:sSubPr>
                      <m:e>
                        <m:r>
                          <a:rPr lang="en-US" altLang="zh-CN" sz="1600">
                            <a:solidFill>
                              <a:schemeClr val="accent3"/>
                            </a:solidFill>
                            <a:latin typeface="Cambria Math" panose="02040503050406030204" pitchFamily="18" charset="0"/>
                          </a:rPr>
                          <m:t>𝑉</m:t>
                        </m:r>
                      </m:e>
                      <m:sub>
                        <m:r>
                          <a:rPr lang="en-US" altLang="zh-CN" sz="1600">
                            <a:solidFill>
                              <a:schemeClr val="accent3"/>
                            </a:solidFill>
                            <a:latin typeface="Cambria Math" panose="02040503050406030204" pitchFamily="18" charset="0"/>
                          </a:rPr>
                          <m:t>𝑝</m:t>
                        </m:r>
                      </m:sub>
                    </m:sSub>
                  </m:oMath>
                </a14:m>
                <a:r>
                  <a:rPr lang="en-US" altLang="zh-CN" sz="1600" dirty="0">
                    <a:solidFill>
                      <a:schemeClr val="accent3"/>
                    </a:solidFill>
                    <a:latin typeface="Calibri" panose="020F0502020204030204" pitchFamily="34" charset="0"/>
                    <a:ea typeface="Verdana" panose="020B0604030504040204" pitchFamily="34" charset="0"/>
                    <a:cs typeface="Calibri" panose="020F0502020204030204" pitchFamily="34" charset="0"/>
                  </a:rPr>
                  <a:t> represents the influential power; Sign of </a:t>
                </a:r>
                <a14:m>
                  <m:oMath xmlns:m="http://schemas.openxmlformats.org/officeDocument/2006/math">
                    <m:sSub>
                      <m:sSubPr>
                        <m:ctrlPr>
                          <a:rPr lang="en-US" altLang="zh-CN" sz="1600" i="1">
                            <a:solidFill>
                              <a:schemeClr val="accent3"/>
                            </a:solidFill>
                            <a:latin typeface="Cambria Math" panose="02040503050406030204" pitchFamily="18" charset="0"/>
                          </a:rPr>
                        </m:ctrlPr>
                      </m:sSubPr>
                      <m:e>
                        <m:r>
                          <a:rPr lang="en-US" altLang="zh-CN" sz="1600">
                            <a:solidFill>
                              <a:schemeClr val="accent3"/>
                            </a:solidFill>
                            <a:latin typeface="Cambria Math" panose="02040503050406030204" pitchFamily="18" charset="0"/>
                          </a:rPr>
                          <m:t>𝑉</m:t>
                        </m:r>
                      </m:e>
                      <m:sub>
                        <m:r>
                          <a:rPr lang="en-US" altLang="zh-CN" sz="1600">
                            <a:solidFill>
                              <a:schemeClr val="accent3"/>
                            </a:solidFill>
                            <a:latin typeface="Cambria Math" panose="02040503050406030204" pitchFamily="18" charset="0"/>
                          </a:rPr>
                          <m:t>𝑝</m:t>
                        </m:r>
                      </m:sub>
                    </m:sSub>
                  </m:oMath>
                </a14:m>
                <a:r>
                  <a:rPr lang="en-US" altLang="zh-CN" sz="1600" dirty="0">
                    <a:solidFill>
                      <a:schemeClr val="accent3"/>
                    </a:solidFill>
                    <a:latin typeface="Calibri" panose="020F0502020204030204" pitchFamily="34" charset="0"/>
                    <a:ea typeface="Verdana" panose="020B0604030504040204" pitchFamily="34" charset="0"/>
                    <a:cs typeface="Calibri" panose="020F0502020204030204" pitchFamily="34" charset="0"/>
                  </a:rPr>
                  <a:t> denotes its emotional polarity;</a:t>
                </a:r>
              </a:p>
              <a:p>
                <a:pPr>
                  <a:lnSpc>
                    <a:spcPct val="114000"/>
                  </a:lnSpc>
                  <a:buClr>
                    <a:srgbClr val="CACACA"/>
                  </a:buClr>
                  <a:buSzPct val="100000"/>
                </a:pPr>
                <a:r>
                  <a:rPr lang="en-US" altLang="zh-CN" sz="1600" dirty="0">
                    <a:solidFill>
                      <a:schemeClr val="accent3"/>
                    </a:solidFill>
                    <a:latin typeface="Calibri" panose="020F0502020204030204" pitchFamily="34" charset="0"/>
                    <a:ea typeface="Verdana" panose="020B0604030504040204" pitchFamily="34" charset="0"/>
                    <a:cs typeface="Calibri" panose="020F0502020204030204" pitchFamily="34" charset="0"/>
                  </a:rPr>
                  <a:t>4. The idea of calculation of </a:t>
                </a:r>
                <a14:m>
                  <m:oMath xmlns:m="http://schemas.openxmlformats.org/officeDocument/2006/math">
                    <m:sSub>
                      <m:sSubPr>
                        <m:ctrlPr>
                          <a:rPr lang="en-US" altLang="zh-CN" sz="1600" i="1">
                            <a:solidFill>
                              <a:schemeClr val="accent3"/>
                            </a:solidFill>
                            <a:latin typeface="Cambria Math" panose="02040503050406030204" pitchFamily="18" charset="0"/>
                          </a:rPr>
                        </m:ctrlPr>
                      </m:sSubPr>
                      <m:e>
                        <m:r>
                          <a:rPr lang="en-US" altLang="zh-CN" sz="1600">
                            <a:solidFill>
                              <a:schemeClr val="accent3"/>
                            </a:solidFill>
                            <a:latin typeface="Cambria Math" panose="02040503050406030204" pitchFamily="18" charset="0"/>
                          </a:rPr>
                          <m:t>𝑣</m:t>
                        </m:r>
                      </m:e>
                      <m:sub>
                        <m:r>
                          <a:rPr lang="en-US" altLang="zh-CN" sz="1600">
                            <a:solidFill>
                              <a:schemeClr val="accent3"/>
                            </a:solidFill>
                            <a:latin typeface="Cambria Math" panose="02040503050406030204" pitchFamily="18" charset="0"/>
                          </a:rPr>
                          <m:t>𝑖</m:t>
                        </m:r>
                      </m:sub>
                    </m:sSub>
                  </m:oMath>
                </a14:m>
                <a:r>
                  <a:rPr lang="en-US" altLang="zh-CN" sz="1600" dirty="0">
                    <a:solidFill>
                      <a:schemeClr val="accent3"/>
                    </a:solidFill>
                    <a:latin typeface="Calibri" panose="020F0502020204030204" pitchFamily="34" charset="0"/>
                    <a:ea typeface="Verdana" panose="020B0604030504040204" pitchFamily="34" charset="0"/>
                    <a:cs typeface="Calibri" panose="020F0502020204030204" pitchFamily="34" charset="0"/>
                  </a:rPr>
                  <a:t> is comparison and matching.</a:t>
                </a:r>
              </a:p>
            </p:txBody>
          </p:sp>
        </mc:Choice>
        <mc:Fallback xmlns="">
          <p:sp>
            <p:nvSpPr>
              <p:cNvPr id="8" name="文本框 7">
                <a:extLst>
                  <a:ext uri="{FF2B5EF4-FFF2-40B4-BE49-F238E27FC236}">
                    <a16:creationId xmlns:a16="http://schemas.microsoft.com/office/drawing/2014/main" id="{73BEE00B-C31A-4919-BA5A-20A613521A27}"/>
                  </a:ext>
                </a:extLst>
              </p:cNvPr>
              <p:cNvSpPr txBox="1">
                <a:spLocks noRot="1" noChangeAspect="1" noMove="1" noResize="1" noEditPoints="1" noAdjustHandles="1" noChangeArrowheads="1" noChangeShapeType="1" noTextEdit="1"/>
              </p:cNvSpPr>
              <p:nvPr/>
            </p:nvSpPr>
            <p:spPr>
              <a:xfrm>
                <a:off x="374265" y="2965756"/>
                <a:ext cx="8382710" cy="1529521"/>
              </a:xfrm>
              <a:prstGeom prst="rect">
                <a:avLst/>
              </a:prstGeom>
              <a:blipFill>
                <a:blip r:embed="rId4"/>
                <a:stretch>
                  <a:fillRect l="-363" b="-4800"/>
                </a:stretch>
              </a:blipFill>
            </p:spPr>
            <p:txBody>
              <a:bodyPr/>
              <a:lstStyle/>
              <a:p>
                <a:r>
                  <a:rPr lang="zh-CN" altLang="en-US">
                    <a:noFill/>
                  </a:rPr>
                  <a:t> </a:t>
                </a:r>
              </a:p>
            </p:txBody>
          </p:sp>
        </mc:Fallback>
      </mc:AlternateContent>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标题 1">
                <a:extLst>
                  <a:ext uri="{FF2B5EF4-FFF2-40B4-BE49-F238E27FC236}">
                    <a16:creationId xmlns:a16="http://schemas.microsoft.com/office/drawing/2014/main" id="{1B71DD62-6142-4334-B4D7-B79C6738BDCA}"/>
                  </a:ext>
                </a:extLst>
              </p:cNvPr>
              <p:cNvSpPr>
                <a:spLocks noGrp="1"/>
              </p:cNvSpPr>
              <p:nvPr>
                <p:ph type="title"/>
              </p:nvPr>
            </p:nvSpPr>
            <p:spPr/>
            <p:txBody>
              <a:bodyPr/>
              <a:lstStyle/>
              <a:p>
                <a:r>
                  <a:rPr lang="en-US" altLang="zh-CN" dirty="0">
                    <a:latin typeface="Trebuchet MS" panose="020B0603020202020204" pitchFamily="34" charset="0"/>
                  </a:rPr>
                  <a:t>Calculation of</a:t>
                </a:r>
                <a:r>
                  <a:rPr lang="en-US" altLang="zh-CN" dirty="0">
                    <a:solidFill>
                      <a:schemeClr val="accent3"/>
                    </a:solidFill>
                    <a:latin typeface="Trebuchet MS" panose="020B0603020202020204" pitchFamily="34" charset="0"/>
                    <a:ea typeface="Verdana" panose="020B0604030504040204" pitchFamily="34" charset="0"/>
                    <a:cs typeface="Verdana" panose="020B0604030504040204" pitchFamily="34" charset="0"/>
                  </a:rPr>
                  <a:t> </a:t>
                </a:r>
                <a14:m>
                  <m:oMath xmlns:m="http://schemas.openxmlformats.org/officeDocument/2006/math">
                    <m:sSub>
                      <m:sSubPr>
                        <m:ctrlPr>
                          <a:rPr lang="en-US" altLang="zh-CN" i="1" smtClean="0">
                            <a:solidFill>
                              <a:schemeClr val="tx1"/>
                            </a:solidFill>
                            <a:latin typeface="Cambria Math" panose="02040503050406030204" pitchFamily="18" charset="0"/>
                            <a:ea typeface="Verdana" panose="020B0604030504040204" pitchFamily="34" charset="0"/>
                            <a:cs typeface="Verdana" panose="020B0604030504040204" pitchFamily="34" charset="0"/>
                          </a:rPr>
                        </m:ctrlPr>
                      </m:sSubPr>
                      <m:e>
                        <m:r>
                          <a:rPr lang="en-US" altLang="zh-CN" i="1">
                            <a:solidFill>
                              <a:schemeClr val="tx1"/>
                            </a:solidFill>
                            <a:latin typeface="Cambria Math" panose="02040503050406030204" pitchFamily="18" charset="0"/>
                            <a:ea typeface="Verdana" panose="020B0604030504040204" pitchFamily="34" charset="0"/>
                            <a:cs typeface="Verdana" panose="020B0604030504040204" pitchFamily="34" charset="0"/>
                          </a:rPr>
                          <m:t>𝑣</m:t>
                        </m:r>
                      </m:e>
                      <m:sub>
                        <m:r>
                          <a:rPr lang="en-US" altLang="zh-CN" i="1">
                            <a:solidFill>
                              <a:schemeClr val="tx1"/>
                            </a:solidFill>
                            <a:latin typeface="Cambria Math" panose="02040503050406030204" pitchFamily="18" charset="0"/>
                            <a:ea typeface="Verdana" panose="020B0604030504040204" pitchFamily="34" charset="0"/>
                            <a:cs typeface="Verdana" panose="020B0604030504040204" pitchFamily="34" charset="0"/>
                          </a:rPr>
                          <m:t>𝑖</m:t>
                        </m:r>
                      </m:sub>
                    </m:sSub>
                  </m:oMath>
                </a14:m>
                <a:r>
                  <a:rPr lang="en-US" altLang="zh-CN" dirty="0">
                    <a:latin typeface="Trebuchet MS" panose="020B0603020202020204" pitchFamily="34" charset="0"/>
                  </a:rPr>
                  <a:t> for </a:t>
                </a:r>
                <a14:m>
                  <m:oMath xmlns:m="http://schemas.openxmlformats.org/officeDocument/2006/math">
                    <m:sSub>
                      <m:sSubPr>
                        <m:ctrlPr>
                          <a:rPr lang="en-US" altLang="zh-CN" i="1" smtClean="0">
                            <a:solidFill>
                              <a:schemeClr val="tx1"/>
                            </a:solidFill>
                            <a:latin typeface="Cambria Math" panose="02040503050406030204" pitchFamily="18" charset="0"/>
                            <a:ea typeface="Verdana" panose="020B0604030504040204" pitchFamily="34" charset="0"/>
                            <a:cs typeface="Verdana" panose="020B0604030504040204" pitchFamily="34" charset="0"/>
                          </a:rPr>
                        </m:ctrlPr>
                      </m:sSubPr>
                      <m:e>
                        <m:r>
                          <a:rPr lang="en-US" altLang="zh-CN" b="0" i="1" smtClean="0">
                            <a:solidFill>
                              <a:schemeClr val="tx1"/>
                            </a:solidFill>
                            <a:latin typeface="Cambria Math" panose="02040503050406030204" pitchFamily="18" charset="0"/>
                            <a:ea typeface="Verdana" panose="020B0604030504040204" pitchFamily="34" charset="0"/>
                            <a:cs typeface="Verdana" panose="020B0604030504040204" pitchFamily="34" charset="0"/>
                          </a:rPr>
                          <m:t>𝑤</m:t>
                        </m:r>
                      </m:e>
                      <m:sub>
                        <m:r>
                          <a:rPr lang="en-US" altLang="zh-CN" i="1">
                            <a:solidFill>
                              <a:schemeClr val="tx1"/>
                            </a:solidFill>
                            <a:latin typeface="Cambria Math" panose="02040503050406030204" pitchFamily="18" charset="0"/>
                            <a:ea typeface="Verdana" panose="020B0604030504040204" pitchFamily="34" charset="0"/>
                            <a:cs typeface="Verdana" panose="020B0604030504040204" pitchFamily="34" charset="0"/>
                          </a:rPr>
                          <m:t>𝑖</m:t>
                        </m:r>
                      </m:sub>
                    </m:sSub>
                  </m:oMath>
                </a14:m>
                <a:r>
                  <a:rPr lang="en-US" altLang="zh-CN" dirty="0">
                    <a:latin typeface="Trebuchet MS" panose="020B0603020202020204" pitchFamily="34" charset="0"/>
                  </a:rPr>
                  <a:t> </a:t>
                </a:r>
                <a:endParaRPr lang="zh-CN" altLang="en-US" dirty="0">
                  <a:latin typeface="Trebuchet MS" panose="020B0603020202020204" pitchFamily="34" charset="0"/>
                </a:endParaRPr>
              </a:p>
            </p:txBody>
          </p:sp>
        </mc:Choice>
        <mc:Fallback xmlns="">
          <p:sp>
            <p:nvSpPr>
              <p:cNvPr id="2" name="标题 1">
                <a:extLst>
                  <a:ext uri="{FF2B5EF4-FFF2-40B4-BE49-F238E27FC236}">
                    <a16:creationId xmlns:a16="http://schemas.microsoft.com/office/drawing/2014/main" id="{1B71DD62-6142-4334-B4D7-B79C6738BDCA}"/>
                  </a:ext>
                </a:extLst>
              </p:cNvPr>
              <p:cNvSpPr>
                <a:spLocks noGrp="1" noRot="1" noChangeAspect="1" noMove="1" noResize="1" noEditPoints="1" noAdjustHandles="1" noChangeArrowheads="1" noChangeShapeType="1" noTextEdit="1"/>
              </p:cNvSpPr>
              <p:nvPr>
                <p:ph type="title"/>
              </p:nvPr>
            </p:nvSpPr>
            <p:spPr>
              <a:blipFill>
                <a:blip r:embed="rId2"/>
                <a:stretch>
                  <a:fillRect l="-1645" t="-4255" b="-3723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 name="文本占位符 2">
                <a:extLst>
                  <a:ext uri="{FF2B5EF4-FFF2-40B4-BE49-F238E27FC236}">
                    <a16:creationId xmlns:a16="http://schemas.microsoft.com/office/drawing/2014/main" id="{2E5F8B8A-2816-4ED1-9C89-D2CA366FE03B}"/>
                  </a:ext>
                </a:extLst>
              </p:cNvPr>
              <p:cNvSpPr>
                <a:spLocks noGrp="1"/>
              </p:cNvSpPr>
              <p:nvPr>
                <p:ph type="body" idx="1"/>
              </p:nvPr>
            </p:nvSpPr>
            <p:spPr>
              <a:xfrm>
                <a:off x="311700" y="1454440"/>
                <a:ext cx="8520600" cy="2841114"/>
              </a:xfrm>
            </p:spPr>
            <p:txBody>
              <a:bodyPr/>
              <a:lstStyle/>
              <a:p>
                <a:pPr>
                  <a:lnSpc>
                    <a:spcPct val="114000"/>
                  </a:lnSpc>
                  <a:spcAft>
                    <a:spcPts val="0"/>
                  </a:spcAft>
                </a:pPr>
                <a:r>
                  <a:rPr lang="en-US" altLang="zh-CN" dirty="0">
                    <a:latin typeface="Calibri" panose="020F0502020204030204" pitchFamily="34" charset="0"/>
                    <a:cs typeface="Calibri" panose="020F0502020204030204" pitchFamily="34" charset="0"/>
                  </a:rPr>
                  <a:t> Step 1: Set the initial </a:t>
                </a:r>
                <a14:m>
                  <m:oMath xmlns:m="http://schemas.openxmlformats.org/officeDocument/2006/math">
                    <m:sSub>
                      <m:sSubPr>
                        <m:ctrlPr>
                          <a:rPr lang="en-US" altLang="zh-CN" i="1" smtClean="0">
                            <a:solidFill>
                              <a:srgbClr val="E0E0E0"/>
                            </a:solidFill>
                            <a:latin typeface="Cambria Math" panose="02040503050406030204" pitchFamily="18" charset="0"/>
                            <a:ea typeface="Verdana" panose="020B0604030504040204" pitchFamily="34" charset="0"/>
                            <a:cs typeface="Verdana" panose="020B0604030504040204" pitchFamily="34" charset="0"/>
                          </a:rPr>
                        </m:ctrlPr>
                      </m:sSubPr>
                      <m:e>
                        <m:r>
                          <a:rPr lang="en-US" altLang="zh-CN" i="1">
                            <a:solidFill>
                              <a:srgbClr val="E0E0E0"/>
                            </a:solidFill>
                            <a:latin typeface="Cambria Math" panose="02040503050406030204" pitchFamily="18" charset="0"/>
                            <a:ea typeface="Verdana" panose="020B0604030504040204" pitchFamily="34" charset="0"/>
                            <a:cs typeface="Verdana" panose="020B0604030504040204" pitchFamily="34" charset="0"/>
                          </a:rPr>
                          <m:t>𝑣</m:t>
                        </m:r>
                      </m:e>
                      <m:sub>
                        <m:r>
                          <a:rPr lang="en-US" altLang="zh-CN" i="1">
                            <a:solidFill>
                              <a:srgbClr val="E0E0E0"/>
                            </a:solidFill>
                            <a:latin typeface="Cambria Math" panose="02040503050406030204" pitchFamily="18" charset="0"/>
                            <a:ea typeface="Verdana" panose="020B0604030504040204" pitchFamily="34" charset="0"/>
                            <a:cs typeface="Verdana" panose="020B0604030504040204" pitchFamily="34" charset="0"/>
                          </a:rPr>
                          <m:t>𝑖</m:t>
                        </m:r>
                      </m:sub>
                    </m:sSub>
                  </m:oMath>
                </a14:m>
                <a:r>
                  <a:rPr lang="en-US" altLang="zh-CN" dirty="0">
                    <a:solidFill>
                      <a:srgbClr val="E0E0E0"/>
                    </a:solidFill>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 0;</a:t>
                </a:r>
              </a:p>
              <a:p>
                <a:pPr>
                  <a:lnSpc>
                    <a:spcPct val="114000"/>
                  </a:lnSpc>
                  <a:spcAft>
                    <a:spcPts val="0"/>
                  </a:spcAft>
                </a:pPr>
                <a:r>
                  <a:rPr lang="en-US" altLang="zh-CN" dirty="0">
                    <a:solidFill>
                      <a:srgbClr val="E0E0E0"/>
                    </a:solidFill>
                    <a:latin typeface="Calibri" panose="020F0502020204030204" pitchFamily="34" charset="0"/>
                    <a:cs typeface="Calibri" panose="020F0502020204030204" pitchFamily="34" charset="0"/>
                  </a:rPr>
                  <a:t> Step 2: If </a:t>
                </a:r>
                <a14:m>
                  <m:oMath xmlns:m="http://schemas.openxmlformats.org/officeDocument/2006/math">
                    <m:sSub>
                      <m:sSubPr>
                        <m:ctrlPr>
                          <a:rPr lang="en-US" altLang="zh-CN" i="1" smtClean="0">
                            <a:solidFill>
                              <a:srgbClr val="E0E0E0"/>
                            </a:solidFill>
                            <a:latin typeface="Cambria Math" panose="02040503050406030204" pitchFamily="18" charset="0"/>
                            <a:ea typeface="Verdana" panose="020B0604030504040204" pitchFamily="34" charset="0"/>
                            <a:cs typeface="Verdana" panose="020B0604030504040204" pitchFamily="34" charset="0"/>
                          </a:rPr>
                        </m:ctrlPr>
                      </m:sSubPr>
                      <m:e>
                        <m:r>
                          <a:rPr lang="en-US" altLang="zh-CN" b="0" i="1" smtClean="0">
                            <a:solidFill>
                              <a:srgbClr val="E0E0E0"/>
                            </a:solidFill>
                            <a:latin typeface="Cambria Math" panose="02040503050406030204" pitchFamily="18" charset="0"/>
                            <a:ea typeface="Verdana" panose="020B0604030504040204" pitchFamily="34" charset="0"/>
                            <a:cs typeface="Verdana" panose="020B0604030504040204" pitchFamily="34" charset="0"/>
                          </a:rPr>
                          <m:t>𝑤</m:t>
                        </m:r>
                      </m:e>
                      <m:sub>
                        <m:r>
                          <a:rPr lang="en-US" altLang="zh-CN" i="1">
                            <a:solidFill>
                              <a:srgbClr val="E0E0E0"/>
                            </a:solidFill>
                            <a:latin typeface="Cambria Math" panose="02040503050406030204" pitchFamily="18" charset="0"/>
                            <a:ea typeface="Verdana" panose="020B0604030504040204" pitchFamily="34" charset="0"/>
                            <a:cs typeface="Verdana" panose="020B0604030504040204" pitchFamily="34" charset="0"/>
                          </a:rPr>
                          <m:t>𝑖</m:t>
                        </m:r>
                      </m:sub>
                    </m:sSub>
                    <m:r>
                      <a:rPr lang="en-US" altLang="zh-CN" b="0" i="1" smtClean="0">
                        <a:solidFill>
                          <a:srgbClr val="E0E0E0"/>
                        </a:solidFill>
                        <a:latin typeface="Cambria Math" panose="02040503050406030204" pitchFamily="18" charset="0"/>
                        <a:ea typeface="Verdana" panose="020B0604030504040204" pitchFamily="34" charset="0"/>
                        <a:cs typeface="Verdana" panose="020B0604030504040204" pitchFamily="34" charset="0"/>
                      </a:rPr>
                      <m:t> </m:t>
                    </m:r>
                    <m:r>
                      <a:rPr lang="en-US" altLang="zh-CN" b="0" i="1" smtClean="0">
                        <a:solidFill>
                          <a:srgbClr val="E0E0E0"/>
                        </a:solidFill>
                        <a:latin typeface="Cambria Math" panose="02040503050406030204" pitchFamily="18" charset="0"/>
                        <a:ea typeface="Verdana" panose="020B0604030504040204" pitchFamily="34" charset="0"/>
                        <a:cs typeface="Verdana" panose="020B0604030504040204" pitchFamily="34" charset="0"/>
                      </a:rPr>
                      <m:t>𝑖𝑛</m:t>
                    </m:r>
                    <m:r>
                      <a:rPr lang="en-US" altLang="zh-CN" b="0" i="1" smtClean="0">
                        <a:solidFill>
                          <a:srgbClr val="E0E0E0"/>
                        </a:solidFill>
                        <a:latin typeface="Cambria Math" panose="02040503050406030204" pitchFamily="18" charset="0"/>
                        <a:ea typeface="Verdana" panose="020B0604030504040204" pitchFamily="34" charset="0"/>
                        <a:cs typeface="Verdana" panose="020B0604030504040204" pitchFamily="34" charset="0"/>
                      </a:rPr>
                      <m:t> </m:t>
                    </m:r>
                    <m:r>
                      <a:rPr lang="en-US" altLang="zh-CN" b="0" i="1" smtClean="0">
                        <a:solidFill>
                          <a:srgbClr val="E0E0E0"/>
                        </a:solidFill>
                        <a:latin typeface="Cambria Math" panose="02040503050406030204" pitchFamily="18" charset="0"/>
                        <a:ea typeface="Verdana" panose="020B0604030504040204" pitchFamily="34" charset="0"/>
                        <a:cs typeface="Verdana" panose="020B0604030504040204" pitchFamily="34" charset="0"/>
                      </a:rPr>
                      <m:t>𝑃𝑂𝑆𝐼𝑇𝐼𝑉𝐸</m:t>
                    </m:r>
                    <m:r>
                      <a:rPr lang="en-US" altLang="zh-CN" b="0" i="1" smtClean="0">
                        <a:solidFill>
                          <a:srgbClr val="E0E0E0"/>
                        </a:solidFill>
                        <a:latin typeface="Cambria Math" panose="02040503050406030204" pitchFamily="18" charset="0"/>
                        <a:ea typeface="Verdana" panose="020B0604030504040204" pitchFamily="34" charset="0"/>
                        <a:cs typeface="Verdana" panose="020B0604030504040204" pitchFamily="34" charset="0"/>
                      </a:rPr>
                      <m:t>, </m:t>
                    </m:r>
                    <m:r>
                      <a:rPr lang="en-US" altLang="zh-CN" b="0" i="1" smtClean="0">
                        <a:solidFill>
                          <a:srgbClr val="E0E0E0"/>
                        </a:solidFill>
                        <a:latin typeface="Cambria Math" panose="02040503050406030204" pitchFamily="18" charset="0"/>
                        <a:ea typeface="Verdana" panose="020B0604030504040204" pitchFamily="34" charset="0"/>
                        <a:cs typeface="Verdana" panose="020B0604030504040204" pitchFamily="34" charset="0"/>
                      </a:rPr>
                      <m:t>𝑡h𝑒𝑛</m:t>
                    </m:r>
                    <m:r>
                      <a:rPr lang="en-US" altLang="zh-CN" b="0" i="1" smtClean="0">
                        <a:solidFill>
                          <a:srgbClr val="E0E0E0"/>
                        </a:solidFill>
                        <a:latin typeface="Cambria Math" panose="02040503050406030204" pitchFamily="18" charset="0"/>
                        <a:ea typeface="Verdana" panose="020B0604030504040204" pitchFamily="34" charset="0"/>
                        <a:cs typeface="Verdana" panose="020B0604030504040204" pitchFamily="34" charset="0"/>
                      </a:rPr>
                      <m:t> </m:t>
                    </m:r>
                    <m:r>
                      <a:rPr lang="en-US" altLang="zh-CN" b="0" i="1" smtClean="0">
                        <a:solidFill>
                          <a:srgbClr val="E0E0E0"/>
                        </a:solidFill>
                        <a:latin typeface="Cambria Math" panose="02040503050406030204" pitchFamily="18" charset="0"/>
                        <a:ea typeface="Verdana" panose="020B0604030504040204" pitchFamily="34" charset="0"/>
                        <a:cs typeface="Verdana" panose="020B0604030504040204" pitchFamily="34" charset="0"/>
                      </a:rPr>
                      <m:t>𝑠𝑒𝑡</m:t>
                    </m:r>
                  </m:oMath>
                </a14:m>
                <a:r>
                  <a:rPr lang="en-US" altLang="zh-CN" dirty="0">
                    <a:solidFill>
                      <a:srgbClr val="E0E0E0"/>
                    </a:solidFill>
                    <a:latin typeface="Calibri" panose="020F0502020204030204" pitchFamily="34" charset="0"/>
                    <a:ea typeface="Verdana" panose="020B0604030504040204" pitchFamily="34" charset="0"/>
                    <a:cs typeface="Calibri" panose="020F0502020204030204" pitchFamily="34" charset="0"/>
                  </a:rPr>
                  <a:t> </a:t>
                </a:r>
                <a14:m>
                  <m:oMath xmlns:m="http://schemas.openxmlformats.org/officeDocument/2006/math">
                    <m:sSub>
                      <m:sSubPr>
                        <m:ctrlPr>
                          <a:rPr lang="en-US" altLang="zh-CN" i="1">
                            <a:solidFill>
                              <a:srgbClr val="E0E0E0"/>
                            </a:solidFill>
                            <a:latin typeface="Cambria Math" panose="02040503050406030204" pitchFamily="18" charset="0"/>
                            <a:ea typeface="Verdana" panose="020B0604030504040204" pitchFamily="34" charset="0"/>
                            <a:cs typeface="Verdana" panose="020B0604030504040204" pitchFamily="34" charset="0"/>
                          </a:rPr>
                        </m:ctrlPr>
                      </m:sSubPr>
                      <m:e>
                        <m:r>
                          <a:rPr lang="en-US" altLang="zh-CN" i="1">
                            <a:solidFill>
                              <a:srgbClr val="E0E0E0"/>
                            </a:solidFill>
                            <a:latin typeface="Cambria Math" panose="02040503050406030204" pitchFamily="18" charset="0"/>
                            <a:ea typeface="Verdana" panose="020B0604030504040204" pitchFamily="34" charset="0"/>
                            <a:cs typeface="Verdana" panose="020B0604030504040204" pitchFamily="34" charset="0"/>
                          </a:rPr>
                          <m:t>𝑣</m:t>
                        </m:r>
                      </m:e>
                      <m:sub>
                        <m:r>
                          <a:rPr lang="en-US" altLang="zh-CN" i="1">
                            <a:solidFill>
                              <a:srgbClr val="E0E0E0"/>
                            </a:solidFill>
                            <a:latin typeface="Cambria Math" panose="02040503050406030204" pitchFamily="18" charset="0"/>
                            <a:ea typeface="Verdana" panose="020B0604030504040204" pitchFamily="34" charset="0"/>
                            <a:cs typeface="Verdana" panose="020B0604030504040204" pitchFamily="34" charset="0"/>
                          </a:rPr>
                          <m:t>𝑖</m:t>
                        </m:r>
                      </m:sub>
                    </m:sSub>
                  </m:oMath>
                </a14:m>
                <a:r>
                  <a:rPr lang="en-US" altLang="zh-CN" dirty="0">
                    <a:solidFill>
                      <a:srgbClr val="E0E0E0"/>
                    </a:solidFill>
                    <a:latin typeface="Calibri" panose="020F0502020204030204" pitchFamily="34" charset="0"/>
                    <a:cs typeface="Calibri" panose="020F0502020204030204" pitchFamily="34" charset="0"/>
                  </a:rPr>
                  <a:t> to 1; if </a:t>
                </a:r>
                <a14:m>
                  <m:oMath xmlns:m="http://schemas.openxmlformats.org/officeDocument/2006/math">
                    <m:sSub>
                      <m:sSubPr>
                        <m:ctrlPr>
                          <a:rPr lang="en-US" altLang="zh-CN" i="1">
                            <a:solidFill>
                              <a:srgbClr val="E0E0E0"/>
                            </a:solidFill>
                            <a:latin typeface="Cambria Math" panose="02040503050406030204" pitchFamily="18" charset="0"/>
                            <a:ea typeface="Verdana" panose="020B0604030504040204" pitchFamily="34" charset="0"/>
                            <a:cs typeface="Verdana" panose="020B0604030504040204" pitchFamily="34" charset="0"/>
                          </a:rPr>
                        </m:ctrlPr>
                      </m:sSubPr>
                      <m:e>
                        <m:r>
                          <a:rPr lang="en-US" altLang="zh-CN" i="1">
                            <a:solidFill>
                              <a:srgbClr val="E0E0E0"/>
                            </a:solidFill>
                            <a:latin typeface="Cambria Math" panose="02040503050406030204" pitchFamily="18" charset="0"/>
                            <a:ea typeface="Verdana" panose="020B0604030504040204" pitchFamily="34" charset="0"/>
                            <a:cs typeface="Verdana" panose="020B0604030504040204" pitchFamily="34" charset="0"/>
                          </a:rPr>
                          <m:t>𝑤</m:t>
                        </m:r>
                      </m:e>
                      <m:sub>
                        <m:r>
                          <a:rPr lang="en-US" altLang="zh-CN" i="1">
                            <a:solidFill>
                              <a:srgbClr val="E0E0E0"/>
                            </a:solidFill>
                            <a:latin typeface="Cambria Math" panose="02040503050406030204" pitchFamily="18" charset="0"/>
                            <a:ea typeface="Verdana" panose="020B0604030504040204" pitchFamily="34" charset="0"/>
                            <a:cs typeface="Verdana" panose="020B0604030504040204" pitchFamily="34" charset="0"/>
                          </a:rPr>
                          <m:t>𝑖</m:t>
                        </m:r>
                      </m:sub>
                    </m:sSub>
                  </m:oMath>
                </a14:m>
                <a:r>
                  <a:rPr lang="en-US" altLang="zh-CN" dirty="0">
                    <a:solidFill>
                      <a:srgbClr val="E0E0E0"/>
                    </a:solidFill>
                    <a:latin typeface="Calibri" panose="020F0502020204030204" pitchFamily="34" charset="0"/>
                    <a:cs typeface="Calibri" panose="020F0502020204030204" pitchFamily="34" charset="0"/>
                  </a:rPr>
                  <a:t> in NEGATIVE, then set </a:t>
                </a:r>
                <a14:m>
                  <m:oMath xmlns:m="http://schemas.openxmlformats.org/officeDocument/2006/math">
                    <m:sSub>
                      <m:sSubPr>
                        <m:ctrlPr>
                          <a:rPr lang="en-US" altLang="zh-CN" i="1">
                            <a:solidFill>
                              <a:srgbClr val="E0E0E0"/>
                            </a:solidFill>
                            <a:latin typeface="Cambria Math" panose="02040503050406030204" pitchFamily="18" charset="0"/>
                            <a:ea typeface="Verdana" panose="020B0604030504040204" pitchFamily="34" charset="0"/>
                            <a:cs typeface="Verdana" panose="020B0604030504040204" pitchFamily="34" charset="0"/>
                          </a:rPr>
                        </m:ctrlPr>
                      </m:sSubPr>
                      <m:e>
                        <m:r>
                          <a:rPr lang="en-US" altLang="zh-CN" i="1">
                            <a:solidFill>
                              <a:srgbClr val="E0E0E0"/>
                            </a:solidFill>
                            <a:latin typeface="Cambria Math" panose="02040503050406030204" pitchFamily="18" charset="0"/>
                            <a:ea typeface="Verdana" panose="020B0604030504040204" pitchFamily="34" charset="0"/>
                            <a:cs typeface="Verdana" panose="020B0604030504040204" pitchFamily="34" charset="0"/>
                          </a:rPr>
                          <m:t>𝑣</m:t>
                        </m:r>
                      </m:e>
                      <m:sub>
                        <m:r>
                          <a:rPr lang="en-US" altLang="zh-CN" i="1">
                            <a:solidFill>
                              <a:srgbClr val="E0E0E0"/>
                            </a:solidFill>
                            <a:latin typeface="Cambria Math" panose="02040503050406030204" pitchFamily="18" charset="0"/>
                            <a:ea typeface="Verdana" panose="020B0604030504040204" pitchFamily="34" charset="0"/>
                            <a:cs typeface="Verdana" panose="020B0604030504040204" pitchFamily="34" charset="0"/>
                          </a:rPr>
                          <m:t>𝑖</m:t>
                        </m:r>
                      </m:sub>
                    </m:sSub>
                  </m:oMath>
                </a14:m>
                <a:r>
                  <a:rPr lang="en-US" altLang="zh-CN" dirty="0">
                    <a:solidFill>
                      <a:srgbClr val="E0E0E0"/>
                    </a:solidFill>
                    <a:latin typeface="Calibri" panose="020F0502020204030204" pitchFamily="34" charset="0"/>
                    <a:cs typeface="Calibri" panose="020F0502020204030204" pitchFamily="34" charset="0"/>
                  </a:rPr>
                  <a:t> to -1; else, 	</a:t>
                </a:r>
                <a14:m>
                  <m:oMath xmlns:m="http://schemas.openxmlformats.org/officeDocument/2006/math">
                    <m:sSub>
                      <m:sSubPr>
                        <m:ctrlPr>
                          <a:rPr lang="en-US" altLang="zh-CN" i="1">
                            <a:solidFill>
                              <a:srgbClr val="E0E0E0"/>
                            </a:solidFill>
                            <a:latin typeface="Cambria Math" panose="02040503050406030204" pitchFamily="18" charset="0"/>
                            <a:ea typeface="Verdana" panose="020B0604030504040204" pitchFamily="34" charset="0"/>
                            <a:cs typeface="Verdana" panose="020B0604030504040204" pitchFamily="34" charset="0"/>
                          </a:rPr>
                        </m:ctrlPr>
                      </m:sSubPr>
                      <m:e>
                        <m:r>
                          <a:rPr lang="en-US" altLang="zh-CN" i="1">
                            <a:solidFill>
                              <a:srgbClr val="E0E0E0"/>
                            </a:solidFill>
                            <a:latin typeface="Cambria Math" panose="02040503050406030204" pitchFamily="18" charset="0"/>
                            <a:ea typeface="Verdana" panose="020B0604030504040204" pitchFamily="34" charset="0"/>
                            <a:cs typeface="Verdana" panose="020B0604030504040204" pitchFamily="34" charset="0"/>
                          </a:rPr>
                          <m:t>𝑣</m:t>
                        </m:r>
                      </m:e>
                      <m:sub>
                        <m:r>
                          <a:rPr lang="en-US" altLang="zh-CN" i="1">
                            <a:solidFill>
                              <a:srgbClr val="E0E0E0"/>
                            </a:solidFill>
                            <a:latin typeface="Cambria Math" panose="02040503050406030204" pitchFamily="18" charset="0"/>
                            <a:ea typeface="Verdana" panose="020B0604030504040204" pitchFamily="34" charset="0"/>
                            <a:cs typeface="Verdana" panose="020B0604030504040204" pitchFamily="34" charset="0"/>
                          </a:rPr>
                          <m:t>𝑖</m:t>
                        </m:r>
                      </m:sub>
                    </m:sSub>
                  </m:oMath>
                </a14:m>
                <a:r>
                  <a:rPr lang="en-US" altLang="zh-CN" dirty="0">
                    <a:solidFill>
                      <a:srgbClr val="E0E0E0"/>
                    </a:solidFill>
                    <a:latin typeface="Calibri" panose="020F0502020204030204" pitchFamily="34" charset="0"/>
                    <a:cs typeface="Calibri" panose="020F0502020204030204" pitchFamily="34" charset="0"/>
                  </a:rPr>
                  <a:t> = 0;</a:t>
                </a:r>
              </a:p>
              <a:p>
                <a:pPr>
                  <a:lnSpc>
                    <a:spcPct val="114000"/>
                  </a:lnSpc>
                  <a:spcAft>
                    <a:spcPts val="0"/>
                  </a:spcAft>
                </a:pPr>
                <a:r>
                  <a:rPr lang="en-US" altLang="zh-CN" dirty="0">
                    <a:solidFill>
                      <a:srgbClr val="E0E0E0"/>
                    </a:solidFill>
                    <a:latin typeface="Calibri" panose="020F0502020204030204" pitchFamily="34" charset="0"/>
                    <a:cs typeface="Calibri" panose="020F0502020204030204" pitchFamily="34" charset="0"/>
                  </a:rPr>
                  <a:t> Step 3: Get the list of words which are within k words before </a:t>
                </a:r>
                <a14:m>
                  <m:oMath xmlns:m="http://schemas.openxmlformats.org/officeDocument/2006/math">
                    <m:sSub>
                      <m:sSubPr>
                        <m:ctrlPr>
                          <a:rPr lang="en-US" altLang="zh-CN" i="1">
                            <a:solidFill>
                              <a:srgbClr val="E0E0E0"/>
                            </a:solidFill>
                            <a:latin typeface="Cambria Math" panose="02040503050406030204" pitchFamily="18" charset="0"/>
                            <a:ea typeface="Verdana" panose="020B0604030504040204" pitchFamily="34" charset="0"/>
                            <a:cs typeface="Verdana" panose="020B0604030504040204" pitchFamily="34" charset="0"/>
                          </a:rPr>
                        </m:ctrlPr>
                      </m:sSubPr>
                      <m:e>
                        <m:r>
                          <a:rPr lang="en-US" altLang="zh-CN" i="1">
                            <a:solidFill>
                              <a:srgbClr val="E0E0E0"/>
                            </a:solidFill>
                            <a:latin typeface="Cambria Math" panose="02040503050406030204" pitchFamily="18" charset="0"/>
                            <a:ea typeface="Verdana" panose="020B0604030504040204" pitchFamily="34" charset="0"/>
                            <a:cs typeface="Verdana" panose="020B0604030504040204" pitchFamily="34" charset="0"/>
                          </a:rPr>
                          <m:t>𝑤</m:t>
                        </m:r>
                      </m:e>
                      <m:sub>
                        <m:r>
                          <a:rPr lang="en-US" altLang="zh-CN" i="1">
                            <a:solidFill>
                              <a:srgbClr val="E0E0E0"/>
                            </a:solidFill>
                            <a:latin typeface="Cambria Math" panose="02040503050406030204" pitchFamily="18" charset="0"/>
                            <a:ea typeface="Verdana" panose="020B0604030504040204" pitchFamily="34" charset="0"/>
                            <a:cs typeface="Verdana" panose="020B0604030504040204" pitchFamily="34" charset="0"/>
                          </a:rPr>
                          <m:t>𝑖</m:t>
                        </m:r>
                      </m:sub>
                    </m:sSub>
                  </m:oMath>
                </a14:m>
                <a:r>
                  <a:rPr lang="en-US" altLang="zh-CN" dirty="0">
                    <a:solidFill>
                      <a:srgbClr val="E0E0E0"/>
                    </a:solidFill>
                    <a:latin typeface="Calibri" panose="020F0502020204030204" pitchFamily="34" charset="0"/>
                    <a:cs typeface="Calibri" panose="020F0502020204030204" pitchFamily="34" charset="0"/>
                  </a:rPr>
                  <a:t>, if any of the word 	appear in PRIVATIVE, then multiply </a:t>
                </a:r>
                <a14:m>
                  <m:oMath xmlns:m="http://schemas.openxmlformats.org/officeDocument/2006/math">
                    <m:sSub>
                      <m:sSubPr>
                        <m:ctrlPr>
                          <a:rPr lang="en-US" altLang="zh-CN" i="1">
                            <a:solidFill>
                              <a:srgbClr val="E0E0E0"/>
                            </a:solidFill>
                            <a:latin typeface="Cambria Math" panose="02040503050406030204" pitchFamily="18" charset="0"/>
                            <a:ea typeface="Verdana" panose="020B0604030504040204" pitchFamily="34" charset="0"/>
                            <a:cs typeface="Verdana" panose="020B0604030504040204" pitchFamily="34" charset="0"/>
                          </a:rPr>
                        </m:ctrlPr>
                      </m:sSubPr>
                      <m:e>
                        <m:r>
                          <a:rPr lang="en-US" altLang="zh-CN" i="1">
                            <a:solidFill>
                              <a:srgbClr val="E0E0E0"/>
                            </a:solidFill>
                            <a:latin typeface="Cambria Math" panose="02040503050406030204" pitchFamily="18" charset="0"/>
                            <a:ea typeface="Verdana" panose="020B0604030504040204" pitchFamily="34" charset="0"/>
                            <a:cs typeface="Verdana" panose="020B0604030504040204" pitchFamily="34" charset="0"/>
                          </a:rPr>
                          <m:t>𝑣</m:t>
                        </m:r>
                      </m:e>
                      <m:sub>
                        <m:r>
                          <a:rPr lang="en-US" altLang="zh-CN" i="1">
                            <a:solidFill>
                              <a:srgbClr val="E0E0E0"/>
                            </a:solidFill>
                            <a:latin typeface="Cambria Math" panose="02040503050406030204" pitchFamily="18" charset="0"/>
                            <a:ea typeface="Verdana" panose="020B0604030504040204" pitchFamily="34" charset="0"/>
                            <a:cs typeface="Verdana" panose="020B0604030504040204" pitchFamily="34" charset="0"/>
                          </a:rPr>
                          <m:t>𝑖</m:t>
                        </m:r>
                      </m:sub>
                    </m:sSub>
                  </m:oMath>
                </a14:m>
                <a:r>
                  <a:rPr lang="en-US" altLang="zh-CN" dirty="0">
                    <a:solidFill>
                      <a:srgbClr val="E0E0E0"/>
                    </a:solidFill>
                    <a:latin typeface="Calibri" panose="020F0502020204030204" pitchFamily="34" charset="0"/>
                    <a:cs typeface="Calibri" panose="020F0502020204030204" pitchFamily="34" charset="0"/>
                  </a:rPr>
                  <a:t> with -1, then move to step 4;</a:t>
                </a:r>
              </a:p>
              <a:p>
                <a:pPr>
                  <a:lnSpc>
                    <a:spcPct val="114000"/>
                  </a:lnSpc>
                  <a:spcAft>
                    <a:spcPts val="0"/>
                  </a:spcAft>
                </a:pPr>
                <a:r>
                  <a:rPr lang="en-US" altLang="zh-CN" dirty="0">
                    <a:solidFill>
                      <a:srgbClr val="E0E0E0"/>
                    </a:solidFill>
                    <a:latin typeface="Calibri" panose="020F0502020204030204" pitchFamily="34" charset="0"/>
                    <a:cs typeface="Calibri" panose="020F0502020204030204" pitchFamily="34" charset="0"/>
                  </a:rPr>
                  <a:t> Step 4: Get the list of words which are either within m words before or n words after 	</a:t>
                </a:r>
                <a14:m>
                  <m:oMath xmlns:m="http://schemas.openxmlformats.org/officeDocument/2006/math">
                    <m:sSub>
                      <m:sSubPr>
                        <m:ctrlPr>
                          <a:rPr lang="en-US" altLang="zh-CN" i="1">
                            <a:solidFill>
                              <a:srgbClr val="E0E0E0"/>
                            </a:solidFill>
                            <a:latin typeface="Cambria Math" panose="02040503050406030204" pitchFamily="18" charset="0"/>
                            <a:ea typeface="Verdana" panose="020B0604030504040204" pitchFamily="34" charset="0"/>
                            <a:cs typeface="Verdana" panose="020B0604030504040204" pitchFamily="34" charset="0"/>
                          </a:rPr>
                        </m:ctrlPr>
                      </m:sSubPr>
                      <m:e>
                        <m:r>
                          <a:rPr lang="en-US" altLang="zh-CN" i="1">
                            <a:solidFill>
                              <a:srgbClr val="E0E0E0"/>
                            </a:solidFill>
                            <a:latin typeface="Cambria Math" panose="02040503050406030204" pitchFamily="18" charset="0"/>
                            <a:ea typeface="Verdana" panose="020B0604030504040204" pitchFamily="34" charset="0"/>
                            <a:cs typeface="Verdana" panose="020B0604030504040204" pitchFamily="34" charset="0"/>
                          </a:rPr>
                          <m:t>𝑤</m:t>
                        </m:r>
                      </m:e>
                      <m:sub>
                        <m:r>
                          <a:rPr lang="en-US" altLang="zh-CN" i="1">
                            <a:solidFill>
                              <a:srgbClr val="E0E0E0"/>
                            </a:solidFill>
                            <a:latin typeface="Cambria Math" panose="02040503050406030204" pitchFamily="18" charset="0"/>
                            <a:ea typeface="Verdana" panose="020B0604030504040204" pitchFamily="34" charset="0"/>
                            <a:cs typeface="Verdana" panose="020B0604030504040204" pitchFamily="34" charset="0"/>
                          </a:rPr>
                          <m:t>𝑖</m:t>
                        </m:r>
                      </m:sub>
                    </m:sSub>
                  </m:oMath>
                </a14:m>
                <a:r>
                  <a:rPr lang="en-US" altLang="zh-CN" dirty="0">
                    <a:solidFill>
                      <a:srgbClr val="E0E0E0"/>
                    </a:solidFill>
                    <a:latin typeface="Calibri" panose="020F0502020204030204" pitchFamily="34" charset="0"/>
                    <a:cs typeface="Calibri" panose="020F0502020204030204" pitchFamily="34" charset="0"/>
                  </a:rPr>
                  <a:t>, if any of the words appear in Modifiers, then multiply </a:t>
                </a:r>
                <a14:m>
                  <m:oMath xmlns:m="http://schemas.openxmlformats.org/officeDocument/2006/math">
                    <m:sSub>
                      <m:sSubPr>
                        <m:ctrlPr>
                          <a:rPr lang="en-US" altLang="zh-CN" i="1">
                            <a:solidFill>
                              <a:srgbClr val="E0E0E0"/>
                            </a:solidFill>
                            <a:latin typeface="Cambria Math" panose="02040503050406030204" pitchFamily="18" charset="0"/>
                            <a:ea typeface="Verdana" panose="020B0604030504040204" pitchFamily="34" charset="0"/>
                            <a:cs typeface="Verdana" panose="020B0604030504040204" pitchFamily="34" charset="0"/>
                          </a:rPr>
                        </m:ctrlPr>
                      </m:sSubPr>
                      <m:e>
                        <m:r>
                          <a:rPr lang="en-US" altLang="zh-CN" i="1">
                            <a:solidFill>
                              <a:srgbClr val="E0E0E0"/>
                            </a:solidFill>
                            <a:latin typeface="Cambria Math" panose="02040503050406030204" pitchFamily="18" charset="0"/>
                            <a:ea typeface="Verdana" panose="020B0604030504040204" pitchFamily="34" charset="0"/>
                            <a:cs typeface="Verdana" panose="020B0604030504040204" pitchFamily="34" charset="0"/>
                          </a:rPr>
                          <m:t>𝑣</m:t>
                        </m:r>
                      </m:e>
                      <m:sub>
                        <m:r>
                          <a:rPr lang="en-US" altLang="zh-CN" i="1">
                            <a:solidFill>
                              <a:srgbClr val="E0E0E0"/>
                            </a:solidFill>
                            <a:latin typeface="Cambria Math" panose="02040503050406030204" pitchFamily="18" charset="0"/>
                            <a:ea typeface="Verdana" panose="020B0604030504040204" pitchFamily="34" charset="0"/>
                            <a:cs typeface="Verdana" panose="020B0604030504040204" pitchFamily="34" charset="0"/>
                          </a:rPr>
                          <m:t>𝑖</m:t>
                        </m:r>
                      </m:sub>
                    </m:sSub>
                  </m:oMath>
                </a14:m>
                <a:r>
                  <a:rPr lang="en-US" altLang="zh-CN" dirty="0">
                    <a:solidFill>
                      <a:srgbClr val="E0E0E0"/>
                    </a:solidFill>
                    <a:latin typeface="Calibri" panose="020F0502020204030204" pitchFamily="34" charset="0"/>
                    <a:cs typeface="Calibri" panose="020F0502020204030204" pitchFamily="34" charset="0"/>
                  </a:rPr>
                  <a:t> with </a:t>
                </a:r>
                <a14:m>
                  <m:oMath xmlns:m="http://schemas.openxmlformats.org/officeDocument/2006/math">
                    <m:sSub>
                      <m:sSubPr>
                        <m:ctrlPr>
                          <a:rPr lang="en-US" altLang="zh-CN" i="1">
                            <a:solidFill>
                              <a:srgbClr val="E0E0E0"/>
                            </a:solidFill>
                            <a:latin typeface="Cambria Math" panose="02040503050406030204" pitchFamily="18" charset="0"/>
                            <a:ea typeface="Verdana" panose="020B0604030504040204" pitchFamily="34" charset="0"/>
                            <a:cs typeface="Verdana" panose="020B0604030504040204" pitchFamily="34" charset="0"/>
                          </a:rPr>
                        </m:ctrlPr>
                      </m:sSubPr>
                      <m:e>
                        <m:r>
                          <a:rPr lang="en-US" altLang="zh-CN" i="1">
                            <a:solidFill>
                              <a:srgbClr val="E0E0E0"/>
                            </a:solidFill>
                            <a:latin typeface="Cambria Math" panose="02040503050406030204" pitchFamily="18" charset="0"/>
                            <a:ea typeface="Verdana" panose="020B0604030504040204" pitchFamily="34" charset="0"/>
                            <a:cs typeface="Verdana" panose="020B0604030504040204" pitchFamily="34" charset="0"/>
                          </a:rPr>
                          <m:t>𝑊𝐸𝐼𝐺𝐻𝑇</m:t>
                        </m:r>
                      </m:e>
                      <m:sub>
                        <m:r>
                          <a:rPr lang="en-US" altLang="zh-CN" i="1">
                            <a:solidFill>
                              <a:srgbClr val="E0E0E0"/>
                            </a:solidFill>
                            <a:latin typeface="Cambria Math" panose="02040503050406030204" pitchFamily="18" charset="0"/>
                            <a:ea typeface="Verdana" panose="020B0604030504040204" pitchFamily="34" charset="0"/>
                            <a:cs typeface="Verdana" panose="020B0604030504040204" pitchFamily="34" charset="0"/>
                          </a:rPr>
                          <m:t>𝑖</m:t>
                        </m:r>
                      </m:sub>
                    </m:sSub>
                  </m:oMath>
                </a14:m>
                <a:r>
                  <a:rPr lang="en-US" altLang="zh-CN" dirty="0">
                    <a:solidFill>
                      <a:srgbClr val="E0E0E0"/>
                    </a:solidFill>
                    <a:latin typeface="Calibri" panose="020F0502020204030204" pitchFamily="34" charset="0"/>
                    <a:cs typeface="Calibri" panose="020F0502020204030204" pitchFamily="34" charset="0"/>
                  </a:rPr>
                  <a:t>;</a:t>
                </a:r>
              </a:p>
              <a:p>
                <a:pPr>
                  <a:lnSpc>
                    <a:spcPct val="114000"/>
                  </a:lnSpc>
                  <a:spcAft>
                    <a:spcPts val="0"/>
                  </a:spcAft>
                </a:pPr>
                <a:r>
                  <a:rPr lang="en-US" altLang="zh-CN" dirty="0">
                    <a:solidFill>
                      <a:srgbClr val="E0E0E0"/>
                    </a:solidFill>
                    <a:latin typeface="Calibri" panose="020F0502020204030204" pitchFamily="34" charset="0"/>
                    <a:cs typeface="Calibri" panose="020F0502020204030204" pitchFamily="34" charset="0"/>
                  </a:rPr>
                  <a:t> Step 5: Output </a:t>
                </a:r>
                <a14:m>
                  <m:oMath xmlns:m="http://schemas.openxmlformats.org/officeDocument/2006/math">
                    <m:sSub>
                      <m:sSubPr>
                        <m:ctrlPr>
                          <a:rPr lang="en-US" altLang="zh-CN" i="1">
                            <a:solidFill>
                              <a:srgbClr val="E0E0E0"/>
                            </a:solidFill>
                            <a:latin typeface="Cambria Math" panose="02040503050406030204" pitchFamily="18" charset="0"/>
                            <a:ea typeface="Verdana" panose="020B0604030504040204" pitchFamily="34" charset="0"/>
                            <a:cs typeface="Verdana" panose="020B0604030504040204" pitchFamily="34" charset="0"/>
                          </a:rPr>
                        </m:ctrlPr>
                      </m:sSubPr>
                      <m:e>
                        <m:r>
                          <a:rPr lang="en-US" altLang="zh-CN" i="1">
                            <a:solidFill>
                              <a:srgbClr val="E0E0E0"/>
                            </a:solidFill>
                            <a:latin typeface="Cambria Math" panose="02040503050406030204" pitchFamily="18" charset="0"/>
                            <a:ea typeface="Verdana" panose="020B0604030504040204" pitchFamily="34" charset="0"/>
                            <a:cs typeface="Verdana" panose="020B0604030504040204" pitchFamily="34" charset="0"/>
                          </a:rPr>
                          <m:t>𝑣</m:t>
                        </m:r>
                      </m:e>
                      <m:sub>
                        <m:r>
                          <a:rPr lang="en-US" altLang="zh-CN" i="1">
                            <a:solidFill>
                              <a:srgbClr val="E0E0E0"/>
                            </a:solidFill>
                            <a:latin typeface="Cambria Math" panose="02040503050406030204" pitchFamily="18" charset="0"/>
                            <a:ea typeface="Verdana" panose="020B0604030504040204" pitchFamily="34" charset="0"/>
                            <a:cs typeface="Verdana" panose="020B0604030504040204" pitchFamily="34" charset="0"/>
                          </a:rPr>
                          <m:t>𝑖</m:t>
                        </m:r>
                      </m:sub>
                    </m:sSub>
                  </m:oMath>
                </a14:m>
                <a:r>
                  <a:rPr lang="en-US" altLang="zh-CN" dirty="0">
                    <a:solidFill>
                      <a:srgbClr val="E0E0E0"/>
                    </a:solidFill>
                    <a:latin typeface="Calibri" panose="020F0502020204030204" pitchFamily="34" charset="0"/>
                    <a:cs typeface="Calibri" panose="020F0502020204030204" pitchFamily="34" charset="0"/>
                  </a:rPr>
                  <a:t> </a:t>
                </a:r>
              </a:p>
              <a:p>
                <a:endParaRPr lang="zh-CN" altLang="en-US" dirty="0"/>
              </a:p>
            </p:txBody>
          </p:sp>
        </mc:Choice>
        <mc:Fallback xmlns="">
          <p:sp>
            <p:nvSpPr>
              <p:cNvPr id="3" name="文本占位符 2">
                <a:extLst>
                  <a:ext uri="{FF2B5EF4-FFF2-40B4-BE49-F238E27FC236}">
                    <a16:creationId xmlns:a16="http://schemas.microsoft.com/office/drawing/2014/main" id="{2E5F8B8A-2816-4ED1-9C89-D2CA366FE03B}"/>
                  </a:ext>
                </a:extLst>
              </p:cNvPr>
              <p:cNvSpPr>
                <a:spLocks noGrp="1" noRot="1" noChangeAspect="1" noMove="1" noResize="1" noEditPoints="1" noAdjustHandles="1" noChangeArrowheads="1" noChangeShapeType="1" noTextEdit="1"/>
              </p:cNvSpPr>
              <p:nvPr>
                <p:ph type="body" idx="1"/>
              </p:nvPr>
            </p:nvSpPr>
            <p:spPr>
              <a:xfrm>
                <a:off x="311700" y="1454440"/>
                <a:ext cx="8520600" cy="2841114"/>
              </a:xfrm>
              <a:blipFill>
                <a:blip r:embed="rId3"/>
                <a:stretch>
                  <a:fillRect l="-572"/>
                </a:stretch>
              </a:blipFill>
            </p:spPr>
            <p:txBody>
              <a:bodyPr/>
              <a:lstStyle/>
              <a:p>
                <a:r>
                  <a:rPr lang="zh-CN" altLang="en-US">
                    <a:noFill/>
                  </a:rPr>
                  <a:t> </a:t>
                </a:r>
              </a:p>
            </p:txBody>
          </p:sp>
        </mc:Fallback>
      </mc:AlternateContent>
      <p:sp>
        <p:nvSpPr>
          <p:cNvPr id="4" name="矩形 3">
            <a:extLst>
              <a:ext uri="{FF2B5EF4-FFF2-40B4-BE49-F238E27FC236}">
                <a16:creationId xmlns:a16="http://schemas.microsoft.com/office/drawing/2014/main" id="{80204DE4-FB14-4912-A35B-749557D40F5C}"/>
              </a:ext>
            </a:extLst>
          </p:cNvPr>
          <p:cNvSpPr/>
          <p:nvPr/>
        </p:nvSpPr>
        <p:spPr>
          <a:xfrm>
            <a:off x="4377588" y="2417862"/>
            <a:ext cx="184731" cy="307777"/>
          </a:xfrm>
          <a:prstGeom prst="rect">
            <a:avLst/>
          </a:prstGeom>
        </p:spPr>
        <p:txBody>
          <a:bodyPr wrap="none">
            <a:spAutoFit/>
          </a:bodyPr>
          <a:lstStyle/>
          <a:p>
            <a:endParaRPr lang="zh-CN" altLang="en-US" dirty="0"/>
          </a:p>
        </p:txBody>
      </p:sp>
    </p:spTree>
    <p:extLst>
      <p:ext uri="{BB962C8B-B14F-4D97-AF65-F5344CB8AC3E}">
        <p14:creationId xmlns:p14="http://schemas.microsoft.com/office/powerpoint/2010/main" val="11655598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89950A-214C-4352-891D-77964D14BF1A}"/>
              </a:ext>
            </a:extLst>
          </p:cNvPr>
          <p:cNvSpPr>
            <a:spLocks noGrp="1"/>
          </p:cNvSpPr>
          <p:nvPr>
            <p:ph type="title"/>
          </p:nvPr>
        </p:nvSpPr>
        <p:spPr/>
        <p:txBody>
          <a:bodyPr/>
          <a:lstStyle/>
          <a:p>
            <a:r>
              <a:rPr lang="en-US" altLang="zh-CN" dirty="0">
                <a:latin typeface="Trebuchet MS" panose="020B0603020202020204" pitchFamily="34" charset="0"/>
              </a:rPr>
              <a:t>Hotspot Detection using K-means clustering</a:t>
            </a:r>
            <a:endParaRPr lang="zh-CN" altLang="en-US" dirty="0">
              <a:latin typeface="Trebuchet MS" panose="020B0603020202020204" pitchFamily="34" charset="0"/>
            </a:endParaRPr>
          </a:p>
        </p:txBody>
      </p:sp>
      <mc:AlternateContent xmlns:mc="http://schemas.openxmlformats.org/markup-compatibility/2006" xmlns:a14="http://schemas.microsoft.com/office/drawing/2010/main">
        <mc:Choice Requires="a14">
          <p:sp>
            <p:nvSpPr>
              <p:cNvPr id="3" name="文本占位符 2">
                <a:extLst>
                  <a:ext uri="{FF2B5EF4-FFF2-40B4-BE49-F238E27FC236}">
                    <a16:creationId xmlns:a16="http://schemas.microsoft.com/office/drawing/2014/main" id="{4EF024D7-B97C-4D9B-9ADB-4F21663E1D50}"/>
                  </a:ext>
                </a:extLst>
              </p:cNvPr>
              <p:cNvSpPr>
                <a:spLocks noGrp="1"/>
              </p:cNvSpPr>
              <p:nvPr>
                <p:ph type="body" idx="1"/>
              </p:nvPr>
            </p:nvSpPr>
            <p:spPr>
              <a:xfrm>
                <a:off x="311700" y="1402382"/>
                <a:ext cx="8520600" cy="3381154"/>
              </a:xfrm>
            </p:spPr>
            <p:txBody>
              <a:bodyPr/>
              <a:lstStyle/>
              <a:p>
                <a:pPr>
                  <a:lnSpc>
                    <a:spcPct val="114000"/>
                  </a:lnSpc>
                  <a:spcAft>
                    <a:spcPts val="0"/>
                  </a:spcAft>
                </a:pPr>
                <a:r>
                  <a:rPr lang="en-US" altLang="zh-CN" dirty="0">
                    <a:latin typeface="Calibri" panose="020F0502020204030204" pitchFamily="34" charset="0"/>
                    <a:cs typeface="Calibri" panose="020F0502020204030204" pitchFamily="34" charset="0"/>
                  </a:rPr>
                  <a:t>Current Time Window: </a:t>
                </a:r>
                <a14:m>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𝑊</m:t>
                        </m:r>
                      </m:e>
                      <m:sub>
                        <m:r>
                          <a:rPr lang="en-US" altLang="zh-CN" b="0" i="1" smtClean="0">
                            <a:latin typeface="Cambria Math" panose="02040503050406030204" pitchFamily="18" charset="0"/>
                          </a:rPr>
                          <m:t>𝑖</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𝑖</m:t>
                    </m:r>
                    <m:r>
                      <a:rPr lang="en-US" altLang="zh-CN" b="0" i="1" smtClean="0">
                        <a:latin typeface="Cambria Math" panose="02040503050406030204" pitchFamily="18" charset="0"/>
                      </a:rPr>
                      <m:t>=1,2,3,…52)</m:t>
                    </m:r>
                  </m:oMath>
                </a14:m>
                <a:endParaRPr lang="en-US" altLang="zh-CN" dirty="0">
                  <a:latin typeface="Calibri" panose="020F0502020204030204" pitchFamily="34" charset="0"/>
                  <a:cs typeface="Calibri" panose="020F0502020204030204" pitchFamily="34" charset="0"/>
                </a:endParaRPr>
              </a:p>
              <a:p>
                <a:pPr>
                  <a:lnSpc>
                    <a:spcPct val="114000"/>
                  </a:lnSpc>
                  <a:spcAft>
                    <a:spcPts val="0"/>
                  </a:spcAft>
                </a:pPr>
                <a:r>
                  <a:rPr lang="en-US" altLang="zh-CN" dirty="0">
                    <a:latin typeface="Calibri" panose="020F0502020204030204" pitchFamily="34" charset="0"/>
                    <a:cs typeface="Calibri" panose="020F0502020204030204" pitchFamily="34" charset="0"/>
                  </a:rPr>
                  <a:t>Leaf Forum: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𝐹</m:t>
                        </m:r>
                      </m:e>
                      <m:sub>
                        <m:r>
                          <a:rPr lang="en-US" altLang="zh-CN" i="1">
                            <a:latin typeface="Cambria Math" panose="02040503050406030204" pitchFamily="18" charset="0"/>
                          </a:rPr>
                          <m:t>𝑗</m:t>
                        </m:r>
                      </m:sub>
                    </m:sSub>
                    <m:r>
                      <a:rPr lang="en-US" altLang="zh-CN" i="1">
                        <a:latin typeface="Cambria Math" panose="02040503050406030204" pitchFamily="18" charset="0"/>
                      </a:rPr>
                      <m:t>(</m:t>
                    </m:r>
                    <m:r>
                      <a:rPr lang="en-US" altLang="zh-CN" i="1">
                        <a:latin typeface="Cambria Math" panose="02040503050406030204" pitchFamily="18" charset="0"/>
                      </a:rPr>
                      <m:t>𝑗</m:t>
                    </m:r>
                    <m:r>
                      <a:rPr lang="en-US" altLang="zh-CN" i="1">
                        <a:latin typeface="Cambria Math" panose="02040503050406030204" pitchFamily="18" charset="0"/>
                      </a:rPr>
                      <m:t>=1,2,3,…,31)</m:t>
                    </m:r>
                  </m:oMath>
                </a14:m>
                <a:endParaRPr lang="en-US" altLang="zh-CN" dirty="0">
                  <a:latin typeface="Calibri" panose="020F0502020204030204" pitchFamily="34" charset="0"/>
                  <a:cs typeface="Calibri" panose="020F0502020204030204" pitchFamily="34" charset="0"/>
                </a:endParaRPr>
              </a:p>
              <a:p>
                <a:pPr>
                  <a:lnSpc>
                    <a:spcPct val="114000"/>
                  </a:lnSpc>
                  <a:spcAft>
                    <a:spcPts val="0"/>
                  </a:spcAft>
                </a:pPr>
                <a:r>
                  <a:rPr lang="en-US" altLang="zh-CN" dirty="0">
                    <a:latin typeface="Calibri" panose="020F0502020204030204" pitchFamily="34" charset="0"/>
                    <a:cs typeface="Calibri" panose="020F0502020204030204" pitchFamily="34" charset="0"/>
                  </a:rPr>
                  <a:t> Input of the K-means clustering in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𝑊</m:t>
                        </m:r>
                      </m:e>
                      <m:sub>
                        <m:r>
                          <a:rPr lang="en-US" altLang="zh-CN" i="1">
                            <a:latin typeface="Cambria Math" panose="02040503050406030204" pitchFamily="18" charset="0"/>
                          </a:rPr>
                          <m:t>𝑖</m:t>
                        </m:r>
                      </m:sub>
                    </m:sSub>
                    <m:r>
                      <a:rPr lang="en-US" altLang="zh-CN" b="0" i="1" smtClean="0">
                        <a:latin typeface="Cambria Math" panose="02040503050406030204" pitchFamily="18" charset="0"/>
                      </a:rPr>
                      <m:t> </m:t>
                    </m:r>
                    <m:r>
                      <m:rPr>
                        <m:sty m:val="p"/>
                      </m:rPr>
                      <a:rPr lang="en-US" altLang="zh-CN" b="0" i="0" smtClean="0">
                        <a:latin typeface="Cambria Math" panose="02040503050406030204" pitchFamily="18" charset="0"/>
                      </a:rPr>
                      <m:t>is</m:t>
                    </m:r>
                    <m:r>
                      <a:rPr lang="en-US" altLang="zh-CN" b="0" i="1" smtClean="0">
                        <a:latin typeface="Cambria Math" panose="02040503050406030204" pitchFamily="18" charset="0"/>
                      </a:rPr>
                      <m:t> </m:t>
                    </m:r>
                    <m:r>
                      <a:rPr lang="en-US" altLang="zh-CN" i="1">
                        <a:latin typeface="Cambria Math" panose="02040503050406030204" pitchFamily="18" charset="0"/>
                      </a:rPr>
                      <m:t>{</m:t>
                    </m:r>
                    <m:sSup>
                      <m:sSupPr>
                        <m:ctrlPr>
                          <a:rPr lang="en-US" altLang="zh-CN" i="1">
                            <a:latin typeface="Cambria Math" panose="02040503050406030204" pitchFamily="18" charset="0"/>
                          </a:rPr>
                        </m:ctrlPr>
                      </m:sSupPr>
                      <m:e>
                        <m:r>
                          <a:rPr lang="en-US" altLang="zh-CN" i="1">
                            <a:latin typeface="Cambria Math" panose="02040503050406030204" pitchFamily="18" charset="0"/>
                          </a:rPr>
                          <m:t>𝑉</m:t>
                        </m:r>
                      </m:e>
                      <m:sup>
                        <m:r>
                          <a:rPr lang="en-US" altLang="zh-CN" i="1">
                            <a:latin typeface="Cambria Math" panose="02040503050406030204" pitchFamily="18" charset="0"/>
                          </a:rPr>
                          <m:t>𝑖</m:t>
                        </m:r>
                      </m:sup>
                    </m:sSup>
                    <m:d>
                      <m:dPr>
                        <m:ctrlPr>
                          <a:rPr lang="en-US" altLang="zh-CN" i="1">
                            <a:latin typeface="Cambria Math" panose="02040503050406030204" pitchFamily="18" charset="0"/>
                          </a:rPr>
                        </m:ctrlPr>
                      </m:dPr>
                      <m:e>
                        <m:r>
                          <a:rPr lang="en-US" altLang="zh-CN" i="1">
                            <a:latin typeface="Cambria Math" panose="02040503050406030204" pitchFamily="18" charset="0"/>
                          </a:rPr>
                          <m:t>1</m:t>
                        </m:r>
                      </m:e>
                    </m:d>
                    <m:r>
                      <a:rPr lang="en-US" altLang="zh-CN" i="1">
                        <a:latin typeface="Cambria Math" panose="02040503050406030204" pitchFamily="18" charset="0"/>
                      </a:rPr>
                      <m:t>,</m:t>
                    </m:r>
                    <m:sSup>
                      <m:sSupPr>
                        <m:ctrlPr>
                          <a:rPr lang="en-US" altLang="zh-CN" i="1">
                            <a:latin typeface="Cambria Math" panose="02040503050406030204" pitchFamily="18" charset="0"/>
                          </a:rPr>
                        </m:ctrlPr>
                      </m:sSupPr>
                      <m:e>
                        <m:r>
                          <a:rPr lang="en-US" altLang="zh-CN" i="1">
                            <a:latin typeface="Cambria Math" panose="02040503050406030204" pitchFamily="18" charset="0"/>
                          </a:rPr>
                          <m:t>𝑉</m:t>
                        </m:r>
                      </m:e>
                      <m:sup>
                        <m:r>
                          <a:rPr lang="en-US" altLang="zh-CN" i="1">
                            <a:latin typeface="Cambria Math" panose="02040503050406030204" pitchFamily="18" charset="0"/>
                          </a:rPr>
                          <m:t>𝑖</m:t>
                        </m:r>
                      </m:sup>
                    </m:sSup>
                    <m:d>
                      <m:dPr>
                        <m:ctrlPr>
                          <a:rPr lang="en-US" altLang="zh-CN" i="1">
                            <a:latin typeface="Cambria Math" panose="02040503050406030204" pitchFamily="18" charset="0"/>
                          </a:rPr>
                        </m:ctrlPr>
                      </m:dPr>
                      <m:e>
                        <m:r>
                          <a:rPr lang="en-US" altLang="zh-CN" i="1">
                            <a:latin typeface="Cambria Math" panose="02040503050406030204" pitchFamily="18" charset="0"/>
                          </a:rPr>
                          <m:t>2</m:t>
                        </m:r>
                      </m:e>
                    </m:d>
                    <m:r>
                      <a:rPr lang="en-US" altLang="zh-CN" i="1">
                        <a:latin typeface="Cambria Math" panose="02040503050406030204" pitchFamily="18" charset="0"/>
                      </a:rPr>
                      <m:t>,</m:t>
                    </m:r>
                    <m:sSup>
                      <m:sSupPr>
                        <m:ctrlPr>
                          <a:rPr lang="en-US" altLang="zh-CN" i="1">
                            <a:latin typeface="Cambria Math" panose="02040503050406030204" pitchFamily="18" charset="0"/>
                          </a:rPr>
                        </m:ctrlPr>
                      </m:sSupPr>
                      <m:e>
                        <m:r>
                          <a:rPr lang="en-US" altLang="zh-CN" i="1">
                            <a:latin typeface="Cambria Math" panose="02040503050406030204" pitchFamily="18" charset="0"/>
                          </a:rPr>
                          <m:t>𝑉</m:t>
                        </m:r>
                      </m:e>
                      <m:sup>
                        <m:r>
                          <a:rPr lang="en-US" altLang="zh-CN" i="1">
                            <a:latin typeface="Cambria Math" panose="02040503050406030204" pitchFamily="18" charset="0"/>
                          </a:rPr>
                          <m:t>𝑖</m:t>
                        </m:r>
                      </m:sup>
                    </m:sSup>
                    <m:d>
                      <m:dPr>
                        <m:ctrlPr>
                          <a:rPr lang="en-US" altLang="zh-CN" i="1">
                            <a:latin typeface="Cambria Math" panose="02040503050406030204" pitchFamily="18" charset="0"/>
                          </a:rPr>
                        </m:ctrlPr>
                      </m:dPr>
                      <m:e>
                        <m:r>
                          <a:rPr lang="en-US" altLang="zh-CN" i="1">
                            <a:latin typeface="Cambria Math" panose="02040503050406030204" pitchFamily="18" charset="0"/>
                          </a:rPr>
                          <m:t>3</m:t>
                        </m:r>
                      </m:e>
                    </m:d>
                    <m:r>
                      <a:rPr lang="en-US" altLang="zh-CN" i="1">
                        <a:latin typeface="Cambria Math" panose="02040503050406030204" pitchFamily="18" charset="0"/>
                      </a:rPr>
                      <m:t>,…,</m:t>
                    </m:r>
                    <m:sSup>
                      <m:sSupPr>
                        <m:ctrlPr>
                          <a:rPr lang="en-US" altLang="zh-CN" i="1">
                            <a:latin typeface="Cambria Math" panose="02040503050406030204" pitchFamily="18" charset="0"/>
                          </a:rPr>
                        </m:ctrlPr>
                      </m:sSupPr>
                      <m:e>
                        <m:r>
                          <a:rPr lang="en-US" altLang="zh-CN" i="1">
                            <a:latin typeface="Cambria Math" panose="02040503050406030204" pitchFamily="18" charset="0"/>
                          </a:rPr>
                          <m:t>𝑉</m:t>
                        </m:r>
                      </m:e>
                      <m:sup>
                        <m:r>
                          <a:rPr lang="en-US" altLang="zh-CN" i="1">
                            <a:latin typeface="Cambria Math" panose="02040503050406030204" pitchFamily="18" charset="0"/>
                          </a:rPr>
                          <m:t>𝑖</m:t>
                        </m:r>
                      </m:sup>
                    </m:sSup>
                    <m:d>
                      <m:dPr>
                        <m:ctrlPr>
                          <a:rPr lang="en-US" altLang="zh-CN" i="1">
                            <a:latin typeface="Cambria Math" panose="02040503050406030204" pitchFamily="18" charset="0"/>
                          </a:rPr>
                        </m:ctrlPr>
                      </m:dPr>
                      <m:e>
                        <m:r>
                          <a:rPr lang="en-US" altLang="zh-CN" i="1">
                            <a:latin typeface="Cambria Math" panose="02040503050406030204" pitchFamily="18" charset="0"/>
                          </a:rPr>
                          <m:t>31</m:t>
                        </m:r>
                      </m:e>
                    </m:d>
                    <m:r>
                      <a:rPr lang="en-US" altLang="zh-CN" i="1">
                        <a:latin typeface="Cambria Math" panose="02040503050406030204" pitchFamily="18" charset="0"/>
                      </a:rPr>
                      <m:t>}</m:t>
                    </m:r>
                  </m:oMath>
                </a14:m>
                <a:endParaRPr lang="en-US" altLang="zh-CN" dirty="0">
                  <a:latin typeface="Calibri" panose="020F0502020204030204" pitchFamily="34" charset="0"/>
                  <a:cs typeface="Calibri" panose="020F0502020204030204" pitchFamily="34" charset="0"/>
                </a:endParaRPr>
              </a:p>
              <a:p>
                <a:pPr>
                  <a:lnSpc>
                    <a:spcPct val="100000"/>
                  </a:lnSpc>
                  <a:spcAft>
                    <a:spcPts val="0"/>
                  </a:spcAft>
                </a:pPr>
                <a:r>
                  <a:rPr lang="en-US" altLang="zh-CN" dirty="0">
                    <a:latin typeface="Calibri" panose="020F0502020204030204" pitchFamily="34" charset="0"/>
                    <a:cs typeface="Calibri" panose="020F0502020204030204" pitchFamily="34" charset="0"/>
                  </a:rPr>
                  <a:t> </a:t>
                </a:r>
                <a14:m>
                  <m:oMath xmlns:m="http://schemas.openxmlformats.org/officeDocument/2006/math">
                    <m:sSup>
                      <m:sSupPr>
                        <m:ctrlPr>
                          <a:rPr lang="en-US" altLang="zh-CN" i="1">
                            <a:latin typeface="Cambria Math" panose="02040503050406030204" pitchFamily="18" charset="0"/>
                          </a:rPr>
                        </m:ctrlPr>
                      </m:sSupPr>
                      <m:e>
                        <m:r>
                          <a:rPr lang="en-US" altLang="zh-CN" i="1">
                            <a:latin typeface="Cambria Math" panose="02040503050406030204" pitchFamily="18" charset="0"/>
                          </a:rPr>
                          <m:t>𝑉</m:t>
                        </m:r>
                      </m:e>
                      <m:sup>
                        <m:r>
                          <a:rPr lang="en-US" altLang="zh-CN" i="1">
                            <a:latin typeface="Cambria Math" panose="02040503050406030204" pitchFamily="18" charset="0"/>
                          </a:rPr>
                          <m:t>𝑖</m:t>
                        </m:r>
                      </m:sup>
                    </m:sSup>
                    <m:d>
                      <m:dPr>
                        <m:ctrlPr>
                          <a:rPr lang="en-US" altLang="zh-CN" i="1">
                            <a:latin typeface="Cambria Math" panose="02040503050406030204" pitchFamily="18" charset="0"/>
                          </a:rPr>
                        </m:ctrlPr>
                      </m:dPr>
                      <m:e>
                        <m:r>
                          <a:rPr lang="en-US" altLang="zh-CN" b="0" i="1" smtClean="0">
                            <a:latin typeface="Cambria Math" panose="02040503050406030204" pitchFamily="18" charset="0"/>
                          </a:rPr>
                          <m:t>𝑗</m:t>
                        </m:r>
                      </m:e>
                    </m:d>
                    <m:r>
                      <a:rPr lang="en-US" altLang="zh-CN" b="0" i="1" smtClean="0">
                        <a:latin typeface="Cambria Math" panose="02040503050406030204" pitchFamily="18" charset="0"/>
                      </a:rPr>
                      <m:t>=</m:t>
                    </m:r>
                    <m:d>
                      <m:dPr>
                        <m:ctrlPr>
                          <a:rPr lang="en-US" altLang="zh-CN" b="0" i="1" smtClean="0">
                            <a:latin typeface="Cambria Math" panose="02040503050406030204" pitchFamily="18" charset="0"/>
                          </a:rPr>
                        </m:ctrlPr>
                      </m:dPr>
                      <m:e>
                        <m:f>
                          <m:fPr>
                            <m:type m:val="noBar"/>
                            <m:ctrlPr>
                              <a:rPr lang="en-US" altLang="zh-CN" b="0" i="1" smtClean="0">
                                <a:latin typeface="Cambria Math" panose="02040503050406030204" pitchFamily="18" charset="0"/>
                              </a:rPr>
                            </m:ctrlPr>
                          </m:fPr>
                          <m:num>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𝑁𝑈𝑀</m:t>
                                </m:r>
                              </m:e>
                              <m:sup>
                                <m:r>
                                  <a:rPr lang="en-US" altLang="zh-CN" b="0" i="1" smtClean="0">
                                    <a:latin typeface="Cambria Math" panose="02040503050406030204" pitchFamily="18" charset="0"/>
                                  </a:rPr>
                                  <m:t>𝑖</m:t>
                                </m:r>
                              </m:sup>
                            </m:sSup>
                            <m:r>
                              <a:rPr lang="en-US" altLang="zh-CN" b="0" i="1" smtClean="0">
                                <a:latin typeface="Cambria Math" panose="02040503050406030204" pitchFamily="18" charset="0"/>
                              </a:rPr>
                              <m:t>(</m:t>
                            </m:r>
                            <m:r>
                              <a:rPr lang="en-US" altLang="zh-CN" b="0" i="1" smtClean="0">
                                <a:latin typeface="Cambria Math" panose="02040503050406030204" pitchFamily="18" charset="0"/>
                              </a:rPr>
                              <m:t>𝑗</m:t>
                            </m:r>
                            <m:r>
                              <a:rPr lang="en-US" altLang="zh-CN" b="0" i="1" smtClean="0">
                                <a:latin typeface="Cambria Math" panose="02040503050406030204" pitchFamily="18" charset="0"/>
                              </a:rPr>
                              <m:t>)</m:t>
                            </m:r>
                          </m:num>
                          <m:den>
                            <m:eqArr>
                              <m:eqArrPr>
                                <m:ctrlPr>
                                  <a:rPr lang="en-US" altLang="zh-CN" b="0" i="1" smtClean="0">
                                    <a:latin typeface="Cambria Math" panose="02040503050406030204" pitchFamily="18" charset="0"/>
                                  </a:rPr>
                                </m:ctrlPr>
                              </m:eqArrPr>
                              <m:e>
                                <m:acc>
                                  <m:accPr>
                                    <m:chr m:val="̅"/>
                                    <m:ctrlPr>
                                      <a:rPr lang="en-US" altLang="zh-CN" b="0" i="1" smtClean="0">
                                        <a:latin typeface="Cambria Math" panose="02040503050406030204" pitchFamily="18" charset="0"/>
                                      </a:rPr>
                                    </m:ctrlPr>
                                  </m:accPr>
                                  <m:e>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𝑅𝐸𝑆𝑃𝑂𝑁𝑆𝐸</m:t>
                                        </m:r>
                                      </m:e>
                                      <m:sup>
                                        <m:r>
                                          <a:rPr lang="en-US" altLang="zh-CN" b="0" i="1" smtClean="0">
                                            <a:latin typeface="Cambria Math" panose="02040503050406030204" pitchFamily="18" charset="0"/>
                                          </a:rPr>
                                          <m:t>𝑖</m:t>
                                        </m:r>
                                      </m:sup>
                                    </m:sSup>
                                  </m:e>
                                </m:acc>
                                <m:r>
                                  <a:rPr lang="en-US" altLang="zh-CN" b="0" i="1" smtClean="0">
                                    <a:latin typeface="Cambria Math" panose="02040503050406030204" pitchFamily="18" charset="0"/>
                                  </a:rPr>
                                  <m:t>(</m:t>
                                </m:r>
                                <m:r>
                                  <a:rPr lang="en-US" altLang="zh-CN" b="0" i="1" smtClean="0">
                                    <a:latin typeface="Cambria Math" panose="02040503050406030204" pitchFamily="18" charset="0"/>
                                  </a:rPr>
                                  <m:t>𝑗</m:t>
                                </m:r>
                                <m:r>
                                  <a:rPr lang="en-US" altLang="zh-CN" b="0" i="1" smtClean="0">
                                    <a:latin typeface="Cambria Math" panose="02040503050406030204" pitchFamily="18" charset="0"/>
                                  </a:rPr>
                                  <m:t>)</m:t>
                                </m:r>
                              </m:e>
                              <m:e>
                                <m:acc>
                                  <m:accPr>
                                    <m:chr m:val="̅"/>
                                    <m:ctrlPr>
                                      <a:rPr lang="zh-CN" altLang="en-US" i="1" smtClean="0">
                                        <a:latin typeface="Cambria Math" panose="02040503050406030204" pitchFamily="18" charset="0"/>
                                      </a:rPr>
                                    </m:ctrlPr>
                                  </m:accPr>
                                  <m:e>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𝑆𝐸𝑁𝑇𝐼𝑀𝐸𝑁𝑇</m:t>
                                        </m:r>
                                      </m:e>
                                      <m:sup>
                                        <m:r>
                                          <a:rPr lang="en-US" altLang="zh-CN" b="0" i="1" smtClean="0">
                                            <a:latin typeface="Cambria Math" panose="02040503050406030204" pitchFamily="18" charset="0"/>
                                          </a:rPr>
                                          <m:t>𝑖</m:t>
                                        </m:r>
                                      </m:sup>
                                    </m:sSup>
                                  </m:e>
                                </m:acc>
                                <m:r>
                                  <a:rPr lang="en-US" altLang="zh-CN" b="0" i="1" smtClean="0">
                                    <a:latin typeface="Cambria Math" panose="02040503050406030204" pitchFamily="18" charset="0"/>
                                  </a:rPr>
                                  <m:t>(</m:t>
                                </m:r>
                                <m:r>
                                  <a:rPr lang="en-US" altLang="zh-CN" b="0" i="1" smtClean="0">
                                    <a:latin typeface="Cambria Math" panose="02040503050406030204" pitchFamily="18" charset="0"/>
                                  </a:rPr>
                                  <m:t>𝑗</m:t>
                                </m:r>
                                <m:r>
                                  <a:rPr lang="en-US" altLang="zh-CN" b="0" i="1" smtClean="0">
                                    <a:latin typeface="Cambria Math" panose="02040503050406030204" pitchFamily="18" charset="0"/>
                                  </a:rPr>
                                  <m:t>)</m:t>
                                </m:r>
                              </m:e>
                              <m:e>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𝑃𝑂𝑆</m:t>
                                    </m:r>
                                    <m:r>
                                      <a:rPr lang="en-US" altLang="zh-CN" b="0" i="1" smtClean="0">
                                        <a:latin typeface="Cambria Math" panose="02040503050406030204" pitchFamily="18" charset="0"/>
                                      </a:rPr>
                                      <m:t>_</m:t>
                                    </m:r>
                                    <m:r>
                                      <a:rPr lang="en-US" altLang="zh-CN" b="0" i="1" smtClean="0">
                                        <a:latin typeface="Cambria Math" panose="02040503050406030204" pitchFamily="18" charset="0"/>
                                      </a:rPr>
                                      <m:t>𝑃𝐸𝑅𝐶</m:t>
                                    </m:r>
                                  </m:e>
                                  <m:sup>
                                    <m:r>
                                      <a:rPr lang="en-US" altLang="zh-CN" b="0" i="1" smtClean="0">
                                        <a:latin typeface="Cambria Math" panose="02040503050406030204" pitchFamily="18" charset="0"/>
                                      </a:rPr>
                                      <m:t>𝑖</m:t>
                                    </m:r>
                                  </m:sup>
                                </m:sSup>
                                <m:r>
                                  <a:rPr lang="en-US" altLang="zh-CN" b="0" i="1" smtClean="0">
                                    <a:latin typeface="Cambria Math" panose="02040503050406030204" pitchFamily="18" charset="0"/>
                                  </a:rPr>
                                  <m:t>(</m:t>
                                </m:r>
                                <m:r>
                                  <a:rPr lang="en-US" altLang="zh-CN" b="0" i="1" smtClean="0">
                                    <a:latin typeface="Cambria Math" panose="02040503050406030204" pitchFamily="18" charset="0"/>
                                  </a:rPr>
                                  <m:t>𝑗</m:t>
                                </m:r>
                                <m:r>
                                  <a:rPr lang="en-US" altLang="zh-CN" b="0" i="1" smtClean="0">
                                    <a:latin typeface="Cambria Math" panose="02040503050406030204" pitchFamily="18" charset="0"/>
                                  </a:rPr>
                                  <m:t>)</m:t>
                                </m:r>
                              </m:e>
                              <m:e>
                                <m:sSup>
                                  <m:sSupPr>
                                    <m:ctrlPr>
                                      <a:rPr lang="en-US" altLang="zh-CN" i="1">
                                        <a:latin typeface="Cambria Math" panose="02040503050406030204" pitchFamily="18" charset="0"/>
                                      </a:rPr>
                                    </m:ctrlPr>
                                  </m:sSupPr>
                                  <m:e>
                                    <m:r>
                                      <a:rPr lang="en-US" altLang="zh-CN" b="0" i="1" smtClean="0">
                                        <a:latin typeface="Cambria Math" panose="02040503050406030204" pitchFamily="18" charset="0"/>
                                      </a:rPr>
                                      <m:t>𝑁𝐸𝐺</m:t>
                                    </m:r>
                                    <m:r>
                                      <a:rPr lang="en-US" altLang="zh-CN" i="1">
                                        <a:latin typeface="Cambria Math" panose="02040503050406030204" pitchFamily="18" charset="0"/>
                                      </a:rPr>
                                      <m:t>_</m:t>
                                    </m:r>
                                    <m:r>
                                      <a:rPr lang="en-US" altLang="zh-CN" i="1">
                                        <a:latin typeface="Cambria Math" panose="02040503050406030204" pitchFamily="18" charset="0"/>
                                      </a:rPr>
                                      <m:t>𝑃𝐸𝑅𝐶</m:t>
                                    </m:r>
                                  </m:e>
                                  <m:sup>
                                    <m:r>
                                      <a:rPr lang="en-US" altLang="zh-CN" i="1">
                                        <a:latin typeface="Cambria Math" panose="02040503050406030204" pitchFamily="18" charset="0"/>
                                      </a:rPr>
                                      <m:t>𝑖</m:t>
                                    </m:r>
                                  </m:sup>
                                </m:sSup>
                                <m:r>
                                  <a:rPr lang="en-US" altLang="zh-CN" i="1">
                                    <a:latin typeface="Cambria Math" panose="02040503050406030204" pitchFamily="18" charset="0"/>
                                  </a:rPr>
                                  <m:t>(</m:t>
                                </m:r>
                                <m:r>
                                  <a:rPr lang="en-US" altLang="zh-CN" i="1">
                                    <a:latin typeface="Cambria Math" panose="02040503050406030204" pitchFamily="18" charset="0"/>
                                  </a:rPr>
                                  <m:t>𝑗</m:t>
                                </m:r>
                                <m:r>
                                  <a:rPr lang="en-US" altLang="zh-CN" i="1">
                                    <a:latin typeface="Cambria Math" panose="02040503050406030204" pitchFamily="18" charset="0"/>
                                  </a:rPr>
                                  <m:t>)</m:t>
                                </m:r>
                              </m:e>
                            </m:eqArr>
                          </m:den>
                        </m:f>
                      </m:e>
                    </m:d>
                  </m:oMath>
                </a14:m>
                <a:endParaRPr lang="en-US" altLang="zh-CN" dirty="0">
                  <a:latin typeface="Calibri" panose="020F0502020204030204" pitchFamily="34" charset="0"/>
                  <a:cs typeface="Calibri" panose="020F0502020204030204" pitchFamily="34" charset="0"/>
                </a:endParaRPr>
              </a:p>
              <a:p>
                <a:pPr>
                  <a:lnSpc>
                    <a:spcPct val="114000"/>
                  </a:lnSpc>
                  <a:spcAft>
                    <a:spcPts val="0"/>
                  </a:spcAft>
                </a:pPr>
                <a:r>
                  <a:rPr lang="en-US" altLang="zh-CN" dirty="0">
                    <a:latin typeface="Calibri" panose="020F0502020204030204" pitchFamily="34" charset="0"/>
                    <a:cs typeface="Calibri" panose="020F0502020204030204" pitchFamily="34" charset="0"/>
                  </a:rPr>
                  <a:t> Clustering result: 1 denoting a hotspot, where the forum is closest to its centroid </a:t>
                </a:r>
                <a:br>
                  <a:rPr lang="en-US" altLang="zh-CN" dirty="0">
                    <a:latin typeface="Calibri" panose="020F0502020204030204" pitchFamily="34" charset="0"/>
                    <a:cs typeface="Calibri" panose="020F0502020204030204" pitchFamily="34" charset="0"/>
                  </a:rPr>
                </a:br>
                <a:r>
                  <a:rPr lang="en-US" altLang="zh-CN" dirty="0">
                    <a:latin typeface="Calibri" panose="020F0502020204030204" pitchFamily="34" charset="0"/>
                    <a:cs typeface="Calibri" panose="020F0502020204030204" pitchFamily="34" charset="0"/>
                  </a:rPr>
                  <a:t> 		0 denoting a non-hotspot</a:t>
                </a:r>
              </a:p>
            </p:txBody>
          </p:sp>
        </mc:Choice>
        <mc:Fallback xmlns="">
          <p:sp>
            <p:nvSpPr>
              <p:cNvPr id="3" name="文本占位符 2">
                <a:extLst>
                  <a:ext uri="{FF2B5EF4-FFF2-40B4-BE49-F238E27FC236}">
                    <a16:creationId xmlns:a16="http://schemas.microsoft.com/office/drawing/2014/main" id="{4EF024D7-B97C-4D9B-9ADB-4F21663E1D50}"/>
                  </a:ext>
                </a:extLst>
              </p:cNvPr>
              <p:cNvSpPr>
                <a:spLocks noGrp="1" noRot="1" noChangeAspect="1" noMove="1" noResize="1" noEditPoints="1" noAdjustHandles="1" noChangeArrowheads="1" noChangeShapeType="1" noTextEdit="1"/>
              </p:cNvSpPr>
              <p:nvPr>
                <p:ph type="body" idx="1"/>
              </p:nvPr>
            </p:nvSpPr>
            <p:spPr>
              <a:xfrm>
                <a:off x="311700" y="1402382"/>
                <a:ext cx="8520600" cy="3381154"/>
              </a:xfrm>
              <a:blipFill>
                <a:blip r:embed="rId2"/>
                <a:stretch>
                  <a:fillRect l="-57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096817090"/>
      </p:ext>
    </p:extLst>
  </p:cSld>
  <p:clrMapOvr>
    <a:masterClrMapping/>
  </p:clrMapOvr>
  <p:timing>
    <p:tnLst>
      <p:par>
        <p:cTn id="1" dur="indefinite" restart="never" nodeType="tmRoot"/>
      </p:par>
    </p:tnLst>
  </p:timing>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themeOverride>
</file>

<file path=docProps/app.xml><?xml version="1.0" encoding="utf-8"?>
<Properties xmlns="http://schemas.openxmlformats.org/officeDocument/2006/extended-properties" xmlns:vt="http://schemas.openxmlformats.org/officeDocument/2006/docPropsVTypes">
  <Template/>
  <TotalTime>657</TotalTime>
  <Words>2437</Words>
  <Application>Microsoft Office PowerPoint</Application>
  <PresentationFormat>On-screen Show (16:9)</PresentationFormat>
  <Paragraphs>136</Paragraphs>
  <Slides>19</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宋体</vt:lpstr>
      <vt:lpstr>Arial</vt:lpstr>
      <vt:lpstr>Average</vt:lpstr>
      <vt:lpstr>Calibri</vt:lpstr>
      <vt:lpstr>Cambria Math</vt:lpstr>
      <vt:lpstr>Oswald</vt:lpstr>
      <vt:lpstr>Times New Roman</vt:lpstr>
      <vt:lpstr>Trebuchet MS</vt:lpstr>
      <vt:lpstr>Verdana</vt:lpstr>
      <vt:lpstr>Slate</vt:lpstr>
      <vt:lpstr>CS548 Text Mining Showcase By Zhiqi Chen, Yuchen Shen, Tianyu Wu, Di You, Xiaoyu Zheng</vt:lpstr>
      <vt:lpstr>Reference</vt:lpstr>
      <vt:lpstr>Overview</vt:lpstr>
      <vt:lpstr>Models and methodology</vt:lpstr>
      <vt:lpstr>Data collection</vt:lpstr>
      <vt:lpstr>Data crawling and cleansing process</vt:lpstr>
      <vt:lpstr>Text sentiment computation of forum posts</vt:lpstr>
      <vt:lpstr>Calculation of v_i for w_i </vt:lpstr>
      <vt:lpstr>Hotspot Detection using K-means clustering</vt:lpstr>
      <vt:lpstr>Meaning of structure of the representation vector of F_j </vt:lpstr>
      <vt:lpstr>Support Vector Machine(SVM)</vt:lpstr>
      <vt:lpstr>Hotspot Detection using SVM</vt:lpstr>
      <vt:lpstr>PowerPoint Presentation</vt:lpstr>
      <vt:lpstr>PowerPoint Presentation</vt:lpstr>
      <vt:lpstr>SVM Prediction Visualization</vt:lpstr>
      <vt:lpstr>Model Evaluation</vt:lpstr>
      <vt:lpstr>Model Evaluation</vt:lpstr>
      <vt:lpstr>Conclusions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CS548 Text Mining Showcase By  Zhiqi Chen, Yuchen Shen, Tianyu Wu, Di You, Xiaoyu Zheng</dc:title>
  <cp:lastModifiedBy>Ruiz</cp:lastModifiedBy>
  <cp:revision>69</cp:revision>
  <dcterms:modified xsi:type="dcterms:W3CDTF">2017-11-27T17:08:28Z</dcterms:modified>
</cp:coreProperties>
</file>