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5143500" cx="9144000"/>
  <p:notesSz cx="6858000" cy="9144000"/>
  <p:embeddedFontLst>
    <p:embeddedFont>
      <p:font typeface="Proxima Nova"/>
      <p:regular r:id="rId40"/>
      <p:bold r:id="rId41"/>
      <p:italic r:id="rId42"/>
      <p:boldItalic r:id="rId43"/>
    </p:embeddedFont>
    <p:embeddedFont>
      <p:font typeface="Lobster"/>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ProximaNova-regular.fntdata"/><Relationship Id="rId20" Type="http://schemas.openxmlformats.org/officeDocument/2006/relationships/slide" Target="slides/slide16.xml"/><Relationship Id="rId42" Type="http://schemas.openxmlformats.org/officeDocument/2006/relationships/font" Target="fonts/ProximaNova-italic.fntdata"/><Relationship Id="rId41" Type="http://schemas.openxmlformats.org/officeDocument/2006/relationships/font" Target="fonts/ProximaNova-bold.fntdata"/><Relationship Id="rId22" Type="http://schemas.openxmlformats.org/officeDocument/2006/relationships/slide" Target="slides/slide18.xml"/><Relationship Id="rId44" Type="http://schemas.openxmlformats.org/officeDocument/2006/relationships/font" Target="fonts/Lobster-regular.fntdata"/><Relationship Id="rId21" Type="http://schemas.openxmlformats.org/officeDocument/2006/relationships/slide" Target="slides/slide17.xml"/><Relationship Id="rId43" Type="http://schemas.openxmlformats.org/officeDocument/2006/relationships/font" Target="fonts/ProximaNova-bold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Shape 2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4" name="Shape 2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5" name="Shape 2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5" name="Shape 2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8" name="Shape 2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5" name="Shape 3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1" name="Shape 3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ts val="3600"/>
              <a:buNone/>
              <a:defRPr sz="3600"/>
            </a:lvl1pPr>
            <a:lvl2pPr lvl="1" algn="ctr">
              <a:spcBef>
                <a:spcPts val="0"/>
              </a:spcBef>
              <a:buSzPts val="3600"/>
              <a:buNone/>
              <a:defRPr sz="3600"/>
            </a:lvl2pPr>
            <a:lvl3pPr lvl="2" algn="ctr">
              <a:spcBef>
                <a:spcPts val="0"/>
              </a:spcBef>
              <a:buSzPts val="3600"/>
              <a:buNone/>
              <a:defRPr sz="3600"/>
            </a:lvl3pPr>
            <a:lvl4pPr lvl="3" algn="ctr">
              <a:spcBef>
                <a:spcPts val="0"/>
              </a:spcBef>
              <a:buSzPts val="3600"/>
              <a:buNone/>
              <a:defRPr sz="3600"/>
            </a:lvl4pPr>
            <a:lvl5pPr lvl="4" algn="ctr">
              <a:spcBef>
                <a:spcPts val="0"/>
              </a:spcBef>
              <a:buSzPts val="3600"/>
              <a:buNone/>
              <a:defRPr sz="3600"/>
            </a:lvl5pPr>
            <a:lvl6pPr lvl="5" algn="ctr">
              <a:spcBef>
                <a:spcPts val="0"/>
              </a:spcBef>
              <a:buSzPts val="3600"/>
              <a:buNone/>
              <a:defRPr sz="3600"/>
            </a:lvl6pPr>
            <a:lvl7pPr lvl="6" algn="ctr">
              <a:spcBef>
                <a:spcPts val="0"/>
              </a:spcBef>
              <a:buSzPts val="3600"/>
              <a:buNone/>
              <a:defRPr sz="3600"/>
            </a:lvl7pPr>
            <a:lvl8pPr lvl="7" algn="ctr">
              <a:spcBef>
                <a:spcPts val="0"/>
              </a:spcBef>
              <a:buSzPts val="3600"/>
              <a:buNone/>
              <a:defRPr sz="3600"/>
            </a:lvl8pPr>
            <a:lvl9pPr lvl="8" algn="ctr">
              <a:spcBef>
                <a:spcPts val="0"/>
              </a:spcBef>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ts val="1400"/>
              <a:buChar char="●"/>
              <a:defRPr sz="14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dk1"/>
              </a:buClr>
              <a:buSzPts val="1800"/>
              <a:buChar char="●"/>
              <a:defRPr>
                <a:solidFill>
                  <a:schemeClr val="dk1"/>
                </a:solidFill>
              </a:defRPr>
            </a:lvl1pPr>
            <a:lvl2pPr lvl="1">
              <a:spcBef>
                <a:spcPts val="0"/>
              </a:spcBef>
              <a:buClr>
                <a:schemeClr val="dk1"/>
              </a:buClr>
              <a:buSzPts val="1400"/>
              <a:buChar char="○"/>
              <a:defRPr>
                <a:solidFill>
                  <a:schemeClr val="dk1"/>
                </a:solidFill>
              </a:defRPr>
            </a:lvl2pPr>
            <a:lvl3pPr lvl="2">
              <a:spcBef>
                <a:spcPts val="0"/>
              </a:spcBef>
              <a:buClr>
                <a:schemeClr val="dk1"/>
              </a:buClr>
              <a:buSzPts val="1400"/>
              <a:buChar char="■"/>
              <a:defRPr>
                <a:solidFill>
                  <a:schemeClr val="dk1"/>
                </a:solidFill>
              </a:defRPr>
            </a:lvl3pPr>
            <a:lvl4pPr lvl="3">
              <a:spcBef>
                <a:spcPts val="0"/>
              </a:spcBef>
              <a:buClr>
                <a:schemeClr val="dk1"/>
              </a:buClr>
              <a:buSzPts val="1400"/>
              <a:buChar char="●"/>
              <a:defRPr>
                <a:solidFill>
                  <a:schemeClr val="dk1"/>
                </a:solidFill>
              </a:defRPr>
            </a:lvl4pPr>
            <a:lvl5pPr lvl="4">
              <a:spcBef>
                <a:spcPts val="0"/>
              </a:spcBef>
              <a:buClr>
                <a:schemeClr val="dk1"/>
              </a:buClr>
              <a:buSzPts val="1400"/>
              <a:buChar char="○"/>
              <a:defRPr>
                <a:solidFill>
                  <a:schemeClr val="dk1"/>
                </a:solidFill>
              </a:defRPr>
            </a:lvl5pPr>
            <a:lvl6pPr lvl="5">
              <a:spcBef>
                <a:spcPts val="0"/>
              </a:spcBef>
              <a:buClr>
                <a:schemeClr val="dk1"/>
              </a:buClr>
              <a:buSzPts val="1400"/>
              <a:buChar char="■"/>
              <a:defRPr>
                <a:solidFill>
                  <a:schemeClr val="dk1"/>
                </a:solidFill>
              </a:defRPr>
            </a:lvl6pPr>
            <a:lvl7pPr lvl="6">
              <a:spcBef>
                <a:spcPts val="0"/>
              </a:spcBef>
              <a:buClr>
                <a:schemeClr val="dk1"/>
              </a:buClr>
              <a:buSzPts val="1400"/>
              <a:buChar char="●"/>
              <a:defRPr>
                <a:solidFill>
                  <a:schemeClr val="dk1"/>
                </a:solidFill>
              </a:defRPr>
            </a:lvl7pPr>
            <a:lvl8pPr lvl="7">
              <a:spcBef>
                <a:spcPts val="0"/>
              </a:spcBef>
              <a:buClr>
                <a:schemeClr val="dk1"/>
              </a:buClr>
              <a:buSzPts val="1400"/>
              <a:buChar char="○"/>
              <a:defRPr>
                <a:solidFill>
                  <a:schemeClr val="dk1"/>
                </a:solidFill>
              </a:defRPr>
            </a:lvl8pPr>
            <a:lvl9pPr lvl="8">
              <a:spcBef>
                <a:spcPts val="0"/>
              </a:spcBef>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2"/>
              </a:buClr>
              <a:buSzPts val="1800"/>
              <a:buChar char="●"/>
              <a:defRPr sz="1800">
                <a:solidFill>
                  <a:schemeClr val="lt2"/>
                </a:solidFill>
              </a:defRPr>
            </a:lvl1pPr>
            <a:lvl2pPr lvl="1">
              <a:lnSpc>
                <a:spcPct val="115000"/>
              </a:lnSpc>
              <a:spcBef>
                <a:spcPts val="0"/>
              </a:spcBef>
              <a:spcAft>
                <a:spcPts val="1600"/>
              </a:spcAft>
              <a:buClr>
                <a:schemeClr val="lt2"/>
              </a:buClr>
              <a:buSzPts val="1400"/>
              <a:buChar char="○"/>
              <a:defRPr>
                <a:solidFill>
                  <a:schemeClr val="lt2"/>
                </a:solidFill>
              </a:defRPr>
            </a:lvl2pPr>
            <a:lvl3pPr lvl="2">
              <a:lnSpc>
                <a:spcPct val="115000"/>
              </a:lnSpc>
              <a:spcBef>
                <a:spcPts val="0"/>
              </a:spcBef>
              <a:spcAft>
                <a:spcPts val="1600"/>
              </a:spcAft>
              <a:buClr>
                <a:schemeClr val="lt2"/>
              </a:buClr>
              <a:buSzPts val="1400"/>
              <a:buChar char="■"/>
              <a:defRPr>
                <a:solidFill>
                  <a:schemeClr val="lt2"/>
                </a:solidFill>
              </a:defRPr>
            </a:lvl3pPr>
            <a:lvl4pPr lvl="3">
              <a:lnSpc>
                <a:spcPct val="115000"/>
              </a:lnSpc>
              <a:spcBef>
                <a:spcPts val="0"/>
              </a:spcBef>
              <a:spcAft>
                <a:spcPts val="1600"/>
              </a:spcAft>
              <a:buClr>
                <a:schemeClr val="lt2"/>
              </a:buClr>
              <a:buSzPts val="1400"/>
              <a:buChar char="●"/>
              <a:defRPr>
                <a:solidFill>
                  <a:schemeClr val="lt2"/>
                </a:solidFill>
              </a:defRPr>
            </a:lvl4pPr>
            <a:lvl5pPr lvl="4">
              <a:lnSpc>
                <a:spcPct val="115000"/>
              </a:lnSpc>
              <a:spcBef>
                <a:spcPts val="0"/>
              </a:spcBef>
              <a:spcAft>
                <a:spcPts val="1600"/>
              </a:spcAft>
              <a:buClr>
                <a:schemeClr val="lt2"/>
              </a:buClr>
              <a:buSzPts val="1400"/>
              <a:buChar char="○"/>
              <a:defRPr>
                <a:solidFill>
                  <a:schemeClr val="lt2"/>
                </a:solidFill>
              </a:defRPr>
            </a:lvl5pPr>
            <a:lvl6pPr lvl="5">
              <a:lnSpc>
                <a:spcPct val="115000"/>
              </a:lnSpc>
              <a:spcBef>
                <a:spcPts val="0"/>
              </a:spcBef>
              <a:spcAft>
                <a:spcPts val="1600"/>
              </a:spcAft>
              <a:buClr>
                <a:schemeClr val="lt2"/>
              </a:buClr>
              <a:buSzPts val="1400"/>
              <a:buChar char="■"/>
              <a:defRPr>
                <a:solidFill>
                  <a:schemeClr val="lt2"/>
                </a:solidFill>
              </a:defRPr>
            </a:lvl6pPr>
            <a:lvl7pPr lvl="6">
              <a:lnSpc>
                <a:spcPct val="115000"/>
              </a:lnSpc>
              <a:spcBef>
                <a:spcPts val="0"/>
              </a:spcBef>
              <a:spcAft>
                <a:spcPts val="1600"/>
              </a:spcAft>
              <a:buClr>
                <a:schemeClr val="lt2"/>
              </a:buClr>
              <a:buSzPts val="1400"/>
              <a:buChar char="●"/>
              <a:defRPr>
                <a:solidFill>
                  <a:schemeClr val="lt2"/>
                </a:solidFill>
              </a:defRPr>
            </a:lvl7pPr>
            <a:lvl8pPr lvl="7">
              <a:lnSpc>
                <a:spcPct val="115000"/>
              </a:lnSpc>
              <a:spcBef>
                <a:spcPts val="0"/>
              </a:spcBef>
              <a:spcAft>
                <a:spcPts val="1600"/>
              </a:spcAft>
              <a:buClr>
                <a:schemeClr val="lt2"/>
              </a:buClr>
              <a:buSzPts val="1400"/>
              <a:buChar char="○"/>
              <a:defRPr>
                <a:solidFill>
                  <a:schemeClr val="lt2"/>
                </a:solidFill>
              </a:defRPr>
            </a:lvl8pPr>
            <a:lvl9pPr lvl="8">
              <a:lnSpc>
                <a:spcPct val="115000"/>
              </a:lnSpc>
              <a:spcBef>
                <a:spcPts val="0"/>
              </a:spcBef>
              <a:spcAft>
                <a:spcPts val="1600"/>
              </a:spcAft>
              <a:buClr>
                <a:schemeClr val="lt2"/>
              </a:buClr>
              <a:buSzPts val="1400"/>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30.png"/><Relationship Id="rId9"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4.png"/><Relationship Id="rId8"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mt="42000"/>
          </a:blip>
          <a:srcRect b="14155" l="426" r="426" t="10230"/>
          <a:stretch/>
        </p:blipFill>
        <p:spPr>
          <a:xfrm>
            <a:off x="0" y="0"/>
            <a:ext cx="9144000" cy="5143499"/>
          </a:xfrm>
          <a:prstGeom prst="rect">
            <a:avLst/>
          </a:prstGeom>
          <a:noFill/>
          <a:ln>
            <a:noFill/>
          </a:ln>
        </p:spPr>
      </p:pic>
      <p:sp>
        <p:nvSpPr>
          <p:cNvPr id="55" name="Shape 55"/>
          <p:cNvSpPr txBox="1"/>
          <p:nvPr>
            <p:ph type="ctrTitle"/>
          </p:nvPr>
        </p:nvSpPr>
        <p:spPr>
          <a:xfrm>
            <a:off x="671258" y="854250"/>
            <a:ext cx="7801500" cy="1730100"/>
          </a:xfrm>
          <a:prstGeom prst="rect">
            <a:avLst/>
          </a:prstGeom>
        </p:spPr>
        <p:txBody>
          <a:bodyPr anchorCtr="0" anchor="b" bIns="91425" lIns="91425" rIns="91425" wrap="square" tIns="91425">
            <a:noAutofit/>
          </a:bodyPr>
          <a:lstStyle/>
          <a:p>
            <a:pPr lvl="0">
              <a:spcBef>
                <a:spcPts val="0"/>
              </a:spcBef>
              <a:buNone/>
            </a:pPr>
            <a:r>
              <a:rPr lang="en" sz="3000"/>
              <a:t>CS548 Fall 2017</a:t>
            </a:r>
          </a:p>
          <a:p>
            <a:pPr lvl="0">
              <a:spcBef>
                <a:spcPts val="0"/>
              </a:spcBef>
              <a:buNone/>
            </a:pPr>
            <a:r>
              <a:rPr lang="en" sz="3000"/>
              <a:t>Web Mining Showcase by</a:t>
            </a:r>
          </a:p>
          <a:p>
            <a:pPr lvl="0">
              <a:spcBef>
                <a:spcPts val="0"/>
              </a:spcBef>
              <a:buNone/>
            </a:pPr>
            <a:r>
              <a:rPr lang="en" sz="1800">
                <a:solidFill>
                  <a:srgbClr val="CCCCCC"/>
                </a:solidFill>
                <a:latin typeface="Proxima Nova"/>
                <a:ea typeface="Proxima Nova"/>
                <a:cs typeface="Proxima Nova"/>
                <a:sym typeface="Proxima Nova"/>
              </a:rPr>
              <a:t>Linh Hoang</a:t>
            </a:r>
            <a:r>
              <a:rPr lang="en" sz="1800">
                <a:solidFill>
                  <a:srgbClr val="CCCCCC"/>
                </a:solidFill>
              </a:rPr>
              <a:t> • </a:t>
            </a:r>
            <a:r>
              <a:rPr lang="en" sz="1800">
                <a:solidFill>
                  <a:srgbClr val="CCCCCC"/>
                </a:solidFill>
                <a:latin typeface="Proxima Nova"/>
                <a:ea typeface="Proxima Nova"/>
                <a:cs typeface="Proxima Nova"/>
                <a:sym typeface="Proxima Nova"/>
              </a:rPr>
              <a:t>Giorgi Gachechiladze</a:t>
            </a:r>
            <a:r>
              <a:rPr lang="en" sz="1800">
                <a:solidFill>
                  <a:srgbClr val="CCCCCC"/>
                </a:solidFill>
              </a:rPr>
              <a:t> •</a:t>
            </a:r>
            <a:r>
              <a:rPr lang="en" sz="1800">
                <a:solidFill>
                  <a:srgbClr val="CCCCCC"/>
                </a:solidFill>
                <a:latin typeface="Proxima Nova"/>
                <a:ea typeface="Proxima Nova"/>
                <a:cs typeface="Proxima Nova"/>
                <a:sym typeface="Proxima Nova"/>
              </a:rPr>
              <a:t> Tian Xie</a:t>
            </a:r>
            <a:r>
              <a:rPr lang="en" sz="1800">
                <a:solidFill>
                  <a:srgbClr val="CCCCCC"/>
                </a:solidFill>
              </a:rPr>
              <a:t> •</a:t>
            </a:r>
            <a:r>
              <a:rPr lang="en" sz="1800">
                <a:solidFill>
                  <a:srgbClr val="CCCCCC"/>
                </a:solidFill>
                <a:latin typeface="Proxima Nova"/>
                <a:ea typeface="Proxima Nova"/>
                <a:cs typeface="Proxima Nova"/>
                <a:sym typeface="Proxima Nova"/>
              </a:rPr>
              <a:t> Jiaming Di</a:t>
            </a:r>
            <a:r>
              <a:rPr lang="en" sz="1800">
                <a:solidFill>
                  <a:srgbClr val="CCCCCC"/>
                </a:solidFill>
              </a:rPr>
              <a:t> •</a:t>
            </a:r>
            <a:r>
              <a:rPr lang="en" sz="1800">
                <a:solidFill>
                  <a:srgbClr val="CCCCCC"/>
                </a:solidFill>
                <a:latin typeface="Proxima Nova"/>
                <a:ea typeface="Proxima Nova"/>
                <a:cs typeface="Proxima Nova"/>
                <a:sym typeface="Proxima Nova"/>
              </a:rPr>
              <a:t> Yang Zheng</a:t>
            </a:r>
          </a:p>
          <a:p>
            <a:pPr lvl="0">
              <a:spcBef>
                <a:spcPts val="0"/>
              </a:spcBef>
              <a:buNone/>
            </a:pPr>
            <a:r>
              <a:t/>
            </a:r>
            <a:endParaRPr sz="6000"/>
          </a:p>
        </p:txBody>
      </p:sp>
      <p:sp>
        <p:nvSpPr>
          <p:cNvPr id="56" name="Shape 56"/>
          <p:cNvSpPr txBox="1"/>
          <p:nvPr>
            <p:ph idx="1" type="subTitle"/>
          </p:nvPr>
        </p:nvSpPr>
        <p:spPr>
          <a:xfrm>
            <a:off x="671250" y="2624025"/>
            <a:ext cx="7801500" cy="620700"/>
          </a:xfrm>
          <a:prstGeom prst="rect">
            <a:avLst/>
          </a:prstGeom>
        </p:spPr>
        <p:txBody>
          <a:bodyPr anchorCtr="0" anchor="t" bIns="91425" lIns="91425" rIns="91425" wrap="square" tIns="91425">
            <a:noAutofit/>
          </a:bodyPr>
          <a:lstStyle/>
          <a:p>
            <a:pPr lvl="0">
              <a:spcBef>
                <a:spcPts val="0"/>
              </a:spcBef>
              <a:buNone/>
            </a:pPr>
            <a:r>
              <a:rPr lang="en" sz="2400">
                <a:solidFill>
                  <a:schemeClr val="dk1"/>
                </a:solidFill>
              </a:rPr>
              <a:t>Showcasing work </a:t>
            </a:r>
          </a:p>
          <a:p>
            <a:pPr lvl="0">
              <a:spcBef>
                <a:spcPts val="0"/>
              </a:spcBef>
              <a:buNone/>
            </a:pPr>
            <a:r>
              <a:rPr lang="en" sz="2400"/>
              <a:t>By Sepandar D. Kamvar, Jonathan Harris</a:t>
            </a:r>
            <a:r>
              <a:rPr lang="en" sz="2400">
                <a:solidFill>
                  <a:schemeClr val="dk1"/>
                </a:solidFill>
              </a:rPr>
              <a:t> </a:t>
            </a:r>
          </a:p>
          <a:p>
            <a:pPr lvl="0" rtl="0">
              <a:spcBef>
                <a:spcPts val="0"/>
              </a:spcBef>
              <a:buNone/>
            </a:pPr>
            <a:r>
              <a:rPr lang="en" sz="2400">
                <a:solidFill>
                  <a:schemeClr val="dk1"/>
                </a:solidFill>
              </a:rPr>
              <a:t>on “We Feel Fine </a:t>
            </a:r>
          </a:p>
          <a:p>
            <a:pPr lvl="0">
              <a:spcBef>
                <a:spcPts val="0"/>
              </a:spcBef>
              <a:buNone/>
            </a:pPr>
            <a:r>
              <a:rPr lang="en" sz="2400">
                <a:solidFill>
                  <a:schemeClr val="dk1"/>
                </a:solidFill>
              </a:rPr>
              <a:t>and searching the emotional web”</a:t>
            </a:r>
          </a:p>
          <a:p>
            <a:pPr lvl="0">
              <a:spcBef>
                <a:spcPts val="0"/>
              </a:spcBef>
              <a:buNone/>
            </a:pPr>
            <a:r>
              <a:rPr lang="en" sz="3000">
                <a:solidFill>
                  <a:schemeClr val="dk1"/>
                </a:solidFill>
              </a:rPr>
              <a:t> </a:t>
            </a:r>
          </a:p>
        </p:txBody>
      </p:sp>
      <p:sp>
        <p:nvSpPr>
          <p:cNvPr id="57" name="Shape 57"/>
          <p:cNvSpPr txBox="1"/>
          <p:nvPr>
            <p:ph idx="1" type="subTitle"/>
          </p:nvPr>
        </p:nvSpPr>
        <p:spPr>
          <a:xfrm>
            <a:off x="671250" y="4350901"/>
            <a:ext cx="7801500" cy="792600"/>
          </a:xfrm>
          <a:prstGeom prst="rect">
            <a:avLst/>
          </a:prstGeom>
        </p:spPr>
        <p:txBody>
          <a:bodyPr anchorCtr="0" anchor="t" bIns="91425" lIns="91425" rIns="91425" wrap="square" tIns="91425">
            <a:noAutofit/>
          </a:bodyPr>
          <a:lstStyle/>
          <a:p>
            <a:pPr lvl="0" rtl="0">
              <a:spcBef>
                <a:spcPts val="0"/>
              </a:spcBef>
              <a:buNone/>
            </a:pPr>
            <a:r>
              <a:t/>
            </a:r>
            <a:endParaRPr sz="1800">
              <a:solidFill>
                <a:srgbClr val="CCCC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38325"/>
            <a:ext cx="8520600" cy="572700"/>
          </a:xfrm>
          <a:prstGeom prst="rect">
            <a:avLst/>
          </a:prstGeom>
        </p:spPr>
        <p:txBody>
          <a:bodyPr anchorCtr="0" anchor="t" bIns="91425" lIns="91425" rIns="91425" wrap="square" tIns="91425">
            <a:noAutofit/>
          </a:bodyPr>
          <a:lstStyle/>
          <a:p>
            <a:pPr lvl="0" rtl="0">
              <a:spcBef>
                <a:spcPts val="0"/>
              </a:spcBef>
              <a:buNone/>
            </a:pPr>
            <a:r>
              <a:rPr lang="en"/>
              <a:t>Architecture</a:t>
            </a:r>
          </a:p>
        </p:txBody>
      </p:sp>
      <p:pic>
        <p:nvPicPr>
          <p:cNvPr id="124" name="Shape 124"/>
          <p:cNvPicPr preferRelativeResize="0"/>
          <p:nvPr/>
        </p:nvPicPr>
        <p:blipFill>
          <a:blip r:embed="rId3">
            <a:alphaModFix/>
          </a:blip>
          <a:stretch>
            <a:fillRect/>
          </a:stretch>
        </p:blipFill>
        <p:spPr>
          <a:xfrm>
            <a:off x="304800" y="1170125"/>
            <a:ext cx="2688834" cy="3820975"/>
          </a:xfrm>
          <a:prstGeom prst="rect">
            <a:avLst/>
          </a:prstGeom>
          <a:noFill/>
          <a:ln>
            <a:noFill/>
          </a:ln>
        </p:spPr>
      </p:pic>
      <p:cxnSp>
        <p:nvCxnSpPr>
          <p:cNvPr id="125" name="Shape 125"/>
          <p:cNvCxnSpPr/>
          <p:nvPr/>
        </p:nvCxnSpPr>
        <p:spPr>
          <a:xfrm rot="10800000">
            <a:off x="2712375" y="1547200"/>
            <a:ext cx="1486800" cy="441900"/>
          </a:xfrm>
          <a:prstGeom prst="straightConnector1">
            <a:avLst/>
          </a:prstGeom>
          <a:noFill/>
          <a:ln cap="flat" cmpd="sng" w="38100">
            <a:solidFill>
              <a:srgbClr val="FF0000"/>
            </a:solidFill>
            <a:prstDash val="solid"/>
            <a:round/>
            <a:headEnd len="lg" w="lg" type="none"/>
            <a:tailEnd len="lg" w="lg" type="triangle"/>
          </a:ln>
        </p:spPr>
      </p:cxnSp>
      <p:pic>
        <p:nvPicPr>
          <p:cNvPr id="126" name="Shape 126"/>
          <p:cNvPicPr preferRelativeResize="0"/>
          <p:nvPr/>
        </p:nvPicPr>
        <p:blipFill rotWithShape="1">
          <a:blip r:embed="rId4">
            <a:alphaModFix/>
          </a:blip>
          <a:srcRect b="0" l="0" r="0" t="0"/>
          <a:stretch/>
        </p:blipFill>
        <p:spPr>
          <a:xfrm>
            <a:off x="3356525" y="1989100"/>
            <a:ext cx="4418575" cy="1069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438325"/>
            <a:ext cx="8520600" cy="572700"/>
          </a:xfrm>
          <a:prstGeom prst="rect">
            <a:avLst/>
          </a:prstGeom>
        </p:spPr>
        <p:txBody>
          <a:bodyPr anchorCtr="0" anchor="t" bIns="91425" lIns="91425" rIns="91425" wrap="square" tIns="91425">
            <a:noAutofit/>
          </a:bodyPr>
          <a:lstStyle/>
          <a:p>
            <a:pPr lvl="0" rtl="0">
              <a:spcBef>
                <a:spcPts val="0"/>
              </a:spcBef>
              <a:buNone/>
            </a:pPr>
            <a:r>
              <a:rPr lang="en"/>
              <a:t>Architecture</a:t>
            </a:r>
          </a:p>
        </p:txBody>
      </p:sp>
      <p:pic>
        <p:nvPicPr>
          <p:cNvPr id="132" name="Shape 132"/>
          <p:cNvPicPr preferRelativeResize="0"/>
          <p:nvPr/>
        </p:nvPicPr>
        <p:blipFill>
          <a:blip r:embed="rId3">
            <a:alphaModFix/>
          </a:blip>
          <a:stretch>
            <a:fillRect/>
          </a:stretch>
        </p:blipFill>
        <p:spPr>
          <a:xfrm>
            <a:off x="304800" y="1170125"/>
            <a:ext cx="2688834" cy="3820975"/>
          </a:xfrm>
          <a:prstGeom prst="rect">
            <a:avLst/>
          </a:prstGeom>
          <a:noFill/>
          <a:ln>
            <a:noFill/>
          </a:ln>
        </p:spPr>
      </p:pic>
      <p:cxnSp>
        <p:nvCxnSpPr>
          <p:cNvPr id="133" name="Shape 133"/>
          <p:cNvCxnSpPr/>
          <p:nvPr/>
        </p:nvCxnSpPr>
        <p:spPr>
          <a:xfrm rot="10800000">
            <a:off x="1138525" y="2103050"/>
            <a:ext cx="2498100" cy="462000"/>
          </a:xfrm>
          <a:prstGeom prst="straightConnector1">
            <a:avLst/>
          </a:prstGeom>
          <a:noFill/>
          <a:ln cap="flat" cmpd="sng" w="38100">
            <a:solidFill>
              <a:srgbClr val="FF0000"/>
            </a:solidFill>
            <a:prstDash val="solid"/>
            <a:round/>
            <a:headEnd len="lg" w="lg" type="none"/>
            <a:tailEnd len="lg" w="lg" type="triangle"/>
          </a:ln>
        </p:spPr>
      </p:cxnSp>
      <p:pic>
        <p:nvPicPr>
          <p:cNvPr id="134" name="Shape 134"/>
          <p:cNvPicPr preferRelativeResize="0"/>
          <p:nvPr/>
        </p:nvPicPr>
        <p:blipFill>
          <a:blip r:embed="rId4">
            <a:alphaModFix/>
          </a:blip>
          <a:stretch>
            <a:fillRect/>
          </a:stretch>
        </p:blipFill>
        <p:spPr>
          <a:xfrm>
            <a:off x="3636628" y="2014225"/>
            <a:ext cx="3785650" cy="1498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type="title"/>
          </p:nvPr>
        </p:nvSpPr>
        <p:spPr>
          <a:xfrm>
            <a:off x="311700" y="438325"/>
            <a:ext cx="8520600" cy="572700"/>
          </a:xfrm>
          <a:prstGeom prst="rect">
            <a:avLst/>
          </a:prstGeom>
        </p:spPr>
        <p:txBody>
          <a:bodyPr anchorCtr="0" anchor="t" bIns="91425" lIns="91425" rIns="91425" wrap="square" tIns="91425">
            <a:noAutofit/>
          </a:bodyPr>
          <a:lstStyle/>
          <a:p>
            <a:pPr lvl="0" rtl="0">
              <a:spcBef>
                <a:spcPts val="0"/>
              </a:spcBef>
              <a:buNone/>
            </a:pPr>
            <a:r>
              <a:rPr lang="en"/>
              <a:t>Architecture</a:t>
            </a:r>
          </a:p>
        </p:txBody>
      </p:sp>
      <p:pic>
        <p:nvPicPr>
          <p:cNvPr id="140" name="Shape 140"/>
          <p:cNvPicPr preferRelativeResize="0"/>
          <p:nvPr/>
        </p:nvPicPr>
        <p:blipFill>
          <a:blip r:embed="rId3">
            <a:alphaModFix/>
          </a:blip>
          <a:stretch>
            <a:fillRect/>
          </a:stretch>
        </p:blipFill>
        <p:spPr>
          <a:xfrm>
            <a:off x="304800" y="1170125"/>
            <a:ext cx="2688834" cy="3820975"/>
          </a:xfrm>
          <a:prstGeom prst="rect">
            <a:avLst/>
          </a:prstGeom>
          <a:noFill/>
          <a:ln>
            <a:noFill/>
          </a:ln>
        </p:spPr>
      </p:pic>
      <p:cxnSp>
        <p:nvCxnSpPr>
          <p:cNvPr id="141" name="Shape 141"/>
          <p:cNvCxnSpPr>
            <a:stCxn id="142" idx="1"/>
          </p:cNvCxnSpPr>
          <p:nvPr/>
        </p:nvCxnSpPr>
        <p:spPr>
          <a:xfrm rot="10800000">
            <a:off x="2585175" y="2062763"/>
            <a:ext cx="1158600" cy="546900"/>
          </a:xfrm>
          <a:prstGeom prst="straightConnector1">
            <a:avLst/>
          </a:prstGeom>
          <a:noFill/>
          <a:ln cap="flat" cmpd="sng" w="38100">
            <a:solidFill>
              <a:srgbClr val="FF0000"/>
            </a:solidFill>
            <a:prstDash val="solid"/>
            <a:round/>
            <a:headEnd len="lg" w="lg" type="none"/>
            <a:tailEnd len="lg" w="lg" type="triangle"/>
          </a:ln>
        </p:spPr>
      </p:cxnSp>
      <p:pic>
        <p:nvPicPr>
          <p:cNvPr id="142" name="Shape 142"/>
          <p:cNvPicPr preferRelativeResize="0"/>
          <p:nvPr/>
        </p:nvPicPr>
        <p:blipFill>
          <a:blip r:embed="rId4">
            <a:alphaModFix/>
          </a:blip>
          <a:stretch>
            <a:fillRect/>
          </a:stretch>
        </p:blipFill>
        <p:spPr>
          <a:xfrm>
            <a:off x="3743775" y="1297375"/>
            <a:ext cx="3881575" cy="2624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38325"/>
            <a:ext cx="8520600" cy="572700"/>
          </a:xfrm>
          <a:prstGeom prst="rect">
            <a:avLst/>
          </a:prstGeom>
        </p:spPr>
        <p:txBody>
          <a:bodyPr anchorCtr="0" anchor="t" bIns="91425" lIns="91425" rIns="91425" wrap="square" tIns="91425">
            <a:noAutofit/>
          </a:bodyPr>
          <a:lstStyle/>
          <a:p>
            <a:pPr lvl="0" rtl="0">
              <a:spcBef>
                <a:spcPts val="0"/>
              </a:spcBef>
              <a:buNone/>
            </a:pPr>
            <a:r>
              <a:rPr lang="en"/>
              <a:t>Architecture</a:t>
            </a:r>
          </a:p>
        </p:txBody>
      </p:sp>
      <p:pic>
        <p:nvPicPr>
          <p:cNvPr id="148" name="Shape 148"/>
          <p:cNvPicPr preferRelativeResize="0"/>
          <p:nvPr/>
        </p:nvPicPr>
        <p:blipFill>
          <a:blip r:embed="rId3">
            <a:alphaModFix/>
          </a:blip>
          <a:stretch>
            <a:fillRect/>
          </a:stretch>
        </p:blipFill>
        <p:spPr>
          <a:xfrm>
            <a:off x="304800" y="1170125"/>
            <a:ext cx="2688834" cy="3820975"/>
          </a:xfrm>
          <a:prstGeom prst="rect">
            <a:avLst/>
          </a:prstGeom>
          <a:noFill/>
          <a:ln>
            <a:noFill/>
          </a:ln>
        </p:spPr>
      </p:pic>
      <p:cxnSp>
        <p:nvCxnSpPr>
          <p:cNvPr id="149" name="Shape 149"/>
          <p:cNvCxnSpPr>
            <a:stCxn id="150" idx="1"/>
          </p:cNvCxnSpPr>
          <p:nvPr/>
        </p:nvCxnSpPr>
        <p:spPr>
          <a:xfrm rot="10800000">
            <a:off x="2263575" y="2364263"/>
            <a:ext cx="1480200" cy="245400"/>
          </a:xfrm>
          <a:prstGeom prst="straightConnector1">
            <a:avLst/>
          </a:prstGeom>
          <a:noFill/>
          <a:ln cap="flat" cmpd="sng" w="38100">
            <a:solidFill>
              <a:srgbClr val="FF0000"/>
            </a:solidFill>
            <a:prstDash val="solid"/>
            <a:round/>
            <a:headEnd len="lg" w="lg" type="none"/>
            <a:tailEnd len="lg" w="lg" type="triangle"/>
          </a:ln>
        </p:spPr>
      </p:cxnSp>
      <p:pic>
        <p:nvPicPr>
          <p:cNvPr id="151" name="Shape 151"/>
          <p:cNvPicPr preferRelativeResize="0"/>
          <p:nvPr/>
        </p:nvPicPr>
        <p:blipFill>
          <a:blip r:embed="rId4">
            <a:alphaModFix/>
          </a:blip>
          <a:stretch>
            <a:fillRect/>
          </a:stretch>
        </p:blipFill>
        <p:spPr>
          <a:xfrm>
            <a:off x="3743775" y="2380345"/>
            <a:ext cx="3566824" cy="609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38325"/>
            <a:ext cx="8520600" cy="572700"/>
          </a:xfrm>
          <a:prstGeom prst="rect">
            <a:avLst/>
          </a:prstGeom>
        </p:spPr>
        <p:txBody>
          <a:bodyPr anchorCtr="0" anchor="t" bIns="91425" lIns="91425" rIns="91425" wrap="square" tIns="91425">
            <a:noAutofit/>
          </a:bodyPr>
          <a:lstStyle/>
          <a:p>
            <a:pPr lvl="0" rtl="0">
              <a:spcBef>
                <a:spcPts val="0"/>
              </a:spcBef>
              <a:buNone/>
            </a:pPr>
            <a:r>
              <a:rPr lang="en"/>
              <a:t>Architecture</a:t>
            </a:r>
          </a:p>
        </p:txBody>
      </p:sp>
      <p:pic>
        <p:nvPicPr>
          <p:cNvPr id="157" name="Shape 157"/>
          <p:cNvPicPr preferRelativeResize="0"/>
          <p:nvPr/>
        </p:nvPicPr>
        <p:blipFill>
          <a:blip r:embed="rId3">
            <a:alphaModFix/>
          </a:blip>
          <a:stretch>
            <a:fillRect/>
          </a:stretch>
        </p:blipFill>
        <p:spPr>
          <a:xfrm>
            <a:off x="304800" y="1170125"/>
            <a:ext cx="2688834" cy="3820975"/>
          </a:xfrm>
          <a:prstGeom prst="rect">
            <a:avLst/>
          </a:prstGeom>
          <a:noFill/>
          <a:ln>
            <a:noFill/>
          </a:ln>
        </p:spPr>
      </p:pic>
      <p:cxnSp>
        <p:nvCxnSpPr>
          <p:cNvPr id="158" name="Shape 158"/>
          <p:cNvCxnSpPr>
            <a:stCxn id="159" idx="1"/>
          </p:cNvCxnSpPr>
          <p:nvPr/>
        </p:nvCxnSpPr>
        <p:spPr>
          <a:xfrm flipH="1">
            <a:off x="1232175" y="2609663"/>
            <a:ext cx="2511600" cy="189900"/>
          </a:xfrm>
          <a:prstGeom prst="straightConnector1">
            <a:avLst/>
          </a:prstGeom>
          <a:noFill/>
          <a:ln cap="flat" cmpd="sng" w="38100">
            <a:solidFill>
              <a:srgbClr val="FF0000"/>
            </a:solidFill>
            <a:prstDash val="solid"/>
            <a:round/>
            <a:headEnd len="lg" w="lg" type="none"/>
            <a:tailEnd len="lg" w="lg" type="triangle"/>
          </a:ln>
        </p:spPr>
      </p:cxnSp>
      <p:pic>
        <p:nvPicPr>
          <p:cNvPr id="160" name="Shape 160"/>
          <p:cNvPicPr preferRelativeResize="0"/>
          <p:nvPr/>
        </p:nvPicPr>
        <p:blipFill>
          <a:blip r:embed="rId4">
            <a:alphaModFix/>
          </a:blip>
          <a:stretch>
            <a:fillRect/>
          </a:stretch>
        </p:blipFill>
        <p:spPr>
          <a:xfrm>
            <a:off x="3743775" y="2049374"/>
            <a:ext cx="4276675" cy="1492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38325"/>
            <a:ext cx="8520600" cy="572700"/>
          </a:xfrm>
          <a:prstGeom prst="rect">
            <a:avLst/>
          </a:prstGeom>
        </p:spPr>
        <p:txBody>
          <a:bodyPr anchorCtr="0" anchor="t" bIns="91425" lIns="91425" rIns="91425" wrap="square" tIns="91425">
            <a:noAutofit/>
          </a:bodyPr>
          <a:lstStyle/>
          <a:p>
            <a:pPr lvl="0" rtl="0">
              <a:spcBef>
                <a:spcPts val="0"/>
              </a:spcBef>
              <a:buNone/>
            </a:pPr>
            <a:r>
              <a:rPr lang="en"/>
              <a:t>Architecture</a:t>
            </a:r>
          </a:p>
        </p:txBody>
      </p:sp>
      <p:pic>
        <p:nvPicPr>
          <p:cNvPr id="166" name="Shape 166"/>
          <p:cNvPicPr preferRelativeResize="0"/>
          <p:nvPr/>
        </p:nvPicPr>
        <p:blipFill>
          <a:blip r:embed="rId3">
            <a:alphaModFix/>
          </a:blip>
          <a:stretch>
            <a:fillRect/>
          </a:stretch>
        </p:blipFill>
        <p:spPr>
          <a:xfrm>
            <a:off x="304800" y="1170125"/>
            <a:ext cx="2688834" cy="3820975"/>
          </a:xfrm>
          <a:prstGeom prst="rect">
            <a:avLst/>
          </a:prstGeom>
          <a:noFill/>
          <a:ln>
            <a:noFill/>
          </a:ln>
        </p:spPr>
      </p:pic>
      <p:cxnSp>
        <p:nvCxnSpPr>
          <p:cNvPr id="167" name="Shape 167"/>
          <p:cNvCxnSpPr>
            <a:stCxn id="168" idx="1"/>
          </p:cNvCxnSpPr>
          <p:nvPr/>
        </p:nvCxnSpPr>
        <p:spPr>
          <a:xfrm flipH="1">
            <a:off x="2055975" y="2609663"/>
            <a:ext cx="1687800" cy="705600"/>
          </a:xfrm>
          <a:prstGeom prst="straightConnector1">
            <a:avLst/>
          </a:prstGeom>
          <a:noFill/>
          <a:ln cap="flat" cmpd="sng" w="38100">
            <a:solidFill>
              <a:srgbClr val="FF0000"/>
            </a:solidFill>
            <a:prstDash val="solid"/>
            <a:round/>
            <a:headEnd len="lg" w="lg" type="none"/>
            <a:tailEnd len="lg" w="lg" type="triangle"/>
          </a:ln>
        </p:spPr>
      </p:cxnSp>
      <p:pic>
        <p:nvPicPr>
          <p:cNvPr id="169" name="Shape 169"/>
          <p:cNvPicPr preferRelativeResize="0"/>
          <p:nvPr/>
        </p:nvPicPr>
        <p:blipFill>
          <a:blip r:embed="rId4">
            <a:alphaModFix/>
          </a:blip>
          <a:stretch>
            <a:fillRect/>
          </a:stretch>
        </p:blipFill>
        <p:spPr>
          <a:xfrm>
            <a:off x="3743775" y="2271500"/>
            <a:ext cx="4197851" cy="600500"/>
          </a:xfrm>
          <a:prstGeom prst="rect">
            <a:avLst/>
          </a:prstGeom>
          <a:noFill/>
          <a:ln>
            <a:noFill/>
          </a:ln>
        </p:spPr>
      </p:pic>
      <p:sp>
        <p:nvSpPr>
          <p:cNvPr id="170" name="Shape 170"/>
          <p:cNvSpPr/>
          <p:nvPr/>
        </p:nvSpPr>
        <p:spPr>
          <a:xfrm>
            <a:off x="368350" y="3368725"/>
            <a:ext cx="2571600" cy="783600"/>
          </a:xfrm>
          <a:prstGeom prst="rect">
            <a:avLst/>
          </a:prstGeom>
          <a:noFill/>
          <a:ln cap="flat" cmpd="sng" w="38100">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sz="6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38325"/>
            <a:ext cx="8520600" cy="572700"/>
          </a:xfrm>
          <a:prstGeom prst="rect">
            <a:avLst/>
          </a:prstGeom>
        </p:spPr>
        <p:txBody>
          <a:bodyPr anchorCtr="0" anchor="t" bIns="91425" lIns="91425" rIns="91425" wrap="square" tIns="91425">
            <a:noAutofit/>
          </a:bodyPr>
          <a:lstStyle/>
          <a:p>
            <a:pPr lvl="0" rtl="0">
              <a:spcBef>
                <a:spcPts val="0"/>
              </a:spcBef>
              <a:buNone/>
            </a:pPr>
            <a:r>
              <a:rPr lang="en"/>
              <a:t>Architecture</a:t>
            </a:r>
          </a:p>
        </p:txBody>
      </p:sp>
      <p:pic>
        <p:nvPicPr>
          <p:cNvPr id="176" name="Shape 176"/>
          <p:cNvPicPr preferRelativeResize="0"/>
          <p:nvPr/>
        </p:nvPicPr>
        <p:blipFill>
          <a:blip r:embed="rId3">
            <a:alphaModFix/>
          </a:blip>
          <a:stretch>
            <a:fillRect/>
          </a:stretch>
        </p:blipFill>
        <p:spPr>
          <a:xfrm>
            <a:off x="304800" y="1170125"/>
            <a:ext cx="2688834" cy="3820975"/>
          </a:xfrm>
          <a:prstGeom prst="rect">
            <a:avLst/>
          </a:prstGeom>
          <a:noFill/>
          <a:ln>
            <a:noFill/>
          </a:ln>
        </p:spPr>
      </p:pic>
      <p:cxnSp>
        <p:nvCxnSpPr>
          <p:cNvPr id="177" name="Shape 177"/>
          <p:cNvCxnSpPr>
            <a:stCxn id="178" idx="1"/>
          </p:cNvCxnSpPr>
          <p:nvPr/>
        </p:nvCxnSpPr>
        <p:spPr>
          <a:xfrm flipH="1">
            <a:off x="2042775" y="2609663"/>
            <a:ext cx="1701000" cy="1107300"/>
          </a:xfrm>
          <a:prstGeom prst="straightConnector1">
            <a:avLst/>
          </a:prstGeom>
          <a:noFill/>
          <a:ln cap="flat" cmpd="sng" w="38100">
            <a:solidFill>
              <a:srgbClr val="FF0000"/>
            </a:solidFill>
            <a:prstDash val="solid"/>
            <a:round/>
            <a:headEnd len="lg" w="lg" type="none"/>
            <a:tailEnd len="lg" w="lg" type="triangle"/>
          </a:ln>
        </p:spPr>
      </p:cxnSp>
      <p:pic>
        <p:nvPicPr>
          <p:cNvPr id="179" name="Shape 179"/>
          <p:cNvPicPr preferRelativeResize="0"/>
          <p:nvPr/>
        </p:nvPicPr>
        <p:blipFill>
          <a:blip r:embed="rId4">
            <a:alphaModFix/>
          </a:blip>
          <a:stretch>
            <a:fillRect/>
          </a:stretch>
        </p:blipFill>
        <p:spPr>
          <a:xfrm>
            <a:off x="3743775" y="2120200"/>
            <a:ext cx="5085725" cy="1282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311700" y="438325"/>
            <a:ext cx="8520600" cy="572700"/>
          </a:xfrm>
          <a:prstGeom prst="rect">
            <a:avLst/>
          </a:prstGeom>
        </p:spPr>
        <p:txBody>
          <a:bodyPr anchorCtr="0" anchor="t" bIns="91425" lIns="91425" rIns="91425" wrap="square" tIns="91425">
            <a:noAutofit/>
          </a:bodyPr>
          <a:lstStyle/>
          <a:p>
            <a:pPr lvl="0" rtl="0">
              <a:spcBef>
                <a:spcPts val="0"/>
              </a:spcBef>
              <a:buNone/>
            </a:pPr>
            <a:r>
              <a:rPr lang="en"/>
              <a:t>Architecture</a:t>
            </a:r>
          </a:p>
        </p:txBody>
      </p:sp>
      <p:pic>
        <p:nvPicPr>
          <p:cNvPr id="185" name="Shape 185"/>
          <p:cNvPicPr preferRelativeResize="0"/>
          <p:nvPr/>
        </p:nvPicPr>
        <p:blipFill>
          <a:blip r:embed="rId3">
            <a:alphaModFix/>
          </a:blip>
          <a:stretch>
            <a:fillRect/>
          </a:stretch>
        </p:blipFill>
        <p:spPr>
          <a:xfrm>
            <a:off x="304800" y="1170125"/>
            <a:ext cx="2688834" cy="3820975"/>
          </a:xfrm>
          <a:prstGeom prst="rect">
            <a:avLst/>
          </a:prstGeom>
          <a:noFill/>
          <a:ln>
            <a:noFill/>
          </a:ln>
        </p:spPr>
      </p:pic>
      <p:cxnSp>
        <p:nvCxnSpPr>
          <p:cNvPr id="186" name="Shape 186"/>
          <p:cNvCxnSpPr>
            <a:stCxn id="187" idx="1"/>
          </p:cNvCxnSpPr>
          <p:nvPr/>
        </p:nvCxnSpPr>
        <p:spPr>
          <a:xfrm flipH="1">
            <a:off x="2183175" y="2609663"/>
            <a:ext cx="1560600" cy="450900"/>
          </a:xfrm>
          <a:prstGeom prst="straightConnector1">
            <a:avLst/>
          </a:prstGeom>
          <a:noFill/>
          <a:ln cap="flat" cmpd="sng" w="38100">
            <a:solidFill>
              <a:srgbClr val="FF0000"/>
            </a:solidFill>
            <a:prstDash val="solid"/>
            <a:round/>
            <a:headEnd len="lg" w="lg" type="none"/>
            <a:tailEnd len="lg" w="lg" type="triangle"/>
          </a:ln>
        </p:spPr>
      </p:cxnSp>
      <p:pic>
        <p:nvPicPr>
          <p:cNvPr id="188" name="Shape 188"/>
          <p:cNvPicPr preferRelativeResize="0"/>
          <p:nvPr/>
        </p:nvPicPr>
        <p:blipFill>
          <a:blip r:embed="rId4">
            <a:alphaModFix/>
          </a:blip>
          <a:stretch>
            <a:fillRect/>
          </a:stretch>
        </p:blipFill>
        <p:spPr>
          <a:xfrm>
            <a:off x="3670100" y="2076125"/>
            <a:ext cx="4969975" cy="991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311700" y="438325"/>
            <a:ext cx="8520600" cy="572700"/>
          </a:xfrm>
          <a:prstGeom prst="rect">
            <a:avLst/>
          </a:prstGeom>
        </p:spPr>
        <p:txBody>
          <a:bodyPr anchorCtr="0" anchor="t" bIns="91425" lIns="91425" rIns="91425" wrap="square" tIns="91425">
            <a:noAutofit/>
          </a:bodyPr>
          <a:lstStyle/>
          <a:p>
            <a:pPr lvl="0" rtl="0">
              <a:spcBef>
                <a:spcPts val="0"/>
              </a:spcBef>
              <a:buNone/>
            </a:pPr>
            <a:r>
              <a:rPr lang="en"/>
              <a:t>Architecture</a:t>
            </a:r>
          </a:p>
        </p:txBody>
      </p:sp>
      <p:pic>
        <p:nvPicPr>
          <p:cNvPr id="194" name="Shape 194"/>
          <p:cNvPicPr preferRelativeResize="0"/>
          <p:nvPr/>
        </p:nvPicPr>
        <p:blipFill>
          <a:blip r:embed="rId3">
            <a:alphaModFix/>
          </a:blip>
          <a:stretch>
            <a:fillRect/>
          </a:stretch>
        </p:blipFill>
        <p:spPr>
          <a:xfrm>
            <a:off x="304800" y="1170125"/>
            <a:ext cx="2688834" cy="3820975"/>
          </a:xfrm>
          <a:prstGeom prst="rect">
            <a:avLst/>
          </a:prstGeom>
          <a:noFill/>
          <a:ln>
            <a:noFill/>
          </a:ln>
        </p:spPr>
      </p:pic>
      <p:cxnSp>
        <p:nvCxnSpPr>
          <p:cNvPr id="195" name="Shape 195"/>
          <p:cNvCxnSpPr>
            <a:stCxn id="196" idx="1"/>
          </p:cNvCxnSpPr>
          <p:nvPr/>
        </p:nvCxnSpPr>
        <p:spPr>
          <a:xfrm flipH="1">
            <a:off x="1098375" y="2609663"/>
            <a:ext cx="2645400" cy="825900"/>
          </a:xfrm>
          <a:prstGeom prst="straightConnector1">
            <a:avLst/>
          </a:prstGeom>
          <a:noFill/>
          <a:ln cap="flat" cmpd="sng" w="38100">
            <a:solidFill>
              <a:srgbClr val="FF0000"/>
            </a:solidFill>
            <a:prstDash val="solid"/>
            <a:round/>
            <a:headEnd len="lg" w="lg" type="none"/>
            <a:tailEnd len="lg" w="lg" type="triangle"/>
          </a:ln>
        </p:spPr>
      </p:cxnSp>
      <p:pic>
        <p:nvPicPr>
          <p:cNvPr id="197" name="Shape 197"/>
          <p:cNvPicPr preferRelativeResize="0"/>
          <p:nvPr/>
        </p:nvPicPr>
        <p:blipFill>
          <a:blip r:embed="rId4">
            <a:alphaModFix/>
          </a:blip>
          <a:stretch>
            <a:fillRect/>
          </a:stretch>
        </p:blipFill>
        <p:spPr>
          <a:xfrm>
            <a:off x="3743771" y="1939300"/>
            <a:ext cx="4270050" cy="1154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438325"/>
            <a:ext cx="8520600" cy="572700"/>
          </a:xfrm>
          <a:prstGeom prst="rect">
            <a:avLst/>
          </a:prstGeom>
        </p:spPr>
        <p:txBody>
          <a:bodyPr anchorCtr="0" anchor="t" bIns="91425" lIns="91425" rIns="91425" wrap="square" tIns="91425">
            <a:noAutofit/>
          </a:bodyPr>
          <a:lstStyle/>
          <a:p>
            <a:pPr lvl="0" rtl="0">
              <a:spcBef>
                <a:spcPts val="0"/>
              </a:spcBef>
              <a:buNone/>
            </a:pPr>
            <a:r>
              <a:rPr lang="en"/>
              <a:t>Architecture</a:t>
            </a:r>
          </a:p>
        </p:txBody>
      </p:sp>
      <p:pic>
        <p:nvPicPr>
          <p:cNvPr id="203" name="Shape 203"/>
          <p:cNvPicPr preferRelativeResize="0"/>
          <p:nvPr/>
        </p:nvPicPr>
        <p:blipFill>
          <a:blip r:embed="rId3">
            <a:alphaModFix/>
          </a:blip>
          <a:stretch>
            <a:fillRect/>
          </a:stretch>
        </p:blipFill>
        <p:spPr>
          <a:xfrm>
            <a:off x="311700" y="1150025"/>
            <a:ext cx="2688834" cy="3820975"/>
          </a:xfrm>
          <a:prstGeom prst="rect">
            <a:avLst/>
          </a:prstGeom>
          <a:noFill/>
          <a:ln>
            <a:noFill/>
          </a:ln>
        </p:spPr>
      </p:pic>
      <p:cxnSp>
        <p:nvCxnSpPr>
          <p:cNvPr id="204" name="Shape 204"/>
          <p:cNvCxnSpPr>
            <a:stCxn id="205" idx="1"/>
          </p:cNvCxnSpPr>
          <p:nvPr/>
        </p:nvCxnSpPr>
        <p:spPr>
          <a:xfrm flipH="1">
            <a:off x="2678775" y="2609663"/>
            <a:ext cx="1065000" cy="852900"/>
          </a:xfrm>
          <a:prstGeom prst="straightConnector1">
            <a:avLst/>
          </a:prstGeom>
          <a:noFill/>
          <a:ln cap="flat" cmpd="sng" w="38100">
            <a:solidFill>
              <a:srgbClr val="FF0000"/>
            </a:solidFill>
            <a:prstDash val="solid"/>
            <a:round/>
            <a:headEnd len="lg" w="lg" type="none"/>
            <a:tailEnd len="lg" w="lg" type="triangle"/>
          </a:ln>
        </p:spPr>
      </p:cxnSp>
      <p:pic>
        <p:nvPicPr>
          <p:cNvPr id="206" name="Shape 206"/>
          <p:cNvPicPr preferRelativeResize="0"/>
          <p:nvPr/>
        </p:nvPicPr>
        <p:blipFill>
          <a:blip r:embed="rId4">
            <a:alphaModFix/>
          </a:blip>
          <a:stretch>
            <a:fillRect/>
          </a:stretch>
        </p:blipFill>
        <p:spPr>
          <a:xfrm>
            <a:off x="3743775" y="1665700"/>
            <a:ext cx="4377176" cy="189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type="title"/>
          </p:nvPr>
        </p:nvSpPr>
        <p:spPr>
          <a:xfrm>
            <a:off x="96625" y="68450"/>
            <a:ext cx="8520600" cy="572700"/>
          </a:xfrm>
          <a:prstGeom prst="rect">
            <a:avLst/>
          </a:prstGeom>
        </p:spPr>
        <p:txBody>
          <a:bodyPr anchorCtr="0" anchor="t" bIns="91425" lIns="91425" rIns="91425" wrap="square" tIns="91425">
            <a:noAutofit/>
          </a:bodyPr>
          <a:lstStyle/>
          <a:p>
            <a:pPr lvl="0">
              <a:spcBef>
                <a:spcPts val="0"/>
              </a:spcBef>
              <a:buNone/>
            </a:pPr>
            <a:r>
              <a:rPr lang="en"/>
              <a:t>References</a:t>
            </a:r>
          </a:p>
        </p:txBody>
      </p:sp>
      <p:sp>
        <p:nvSpPr>
          <p:cNvPr id="63" name="Shape 63"/>
          <p:cNvSpPr txBox="1"/>
          <p:nvPr>
            <p:ph idx="1" type="body"/>
          </p:nvPr>
        </p:nvSpPr>
        <p:spPr>
          <a:xfrm>
            <a:off x="96625" y="641150"/>
            <a:ext cx="9261900" cy="4502400"/>
          </a:xfrm>
          <a:prstGeom prst="rect">
            <a:avLst/>
          </a:prstGeom>
        </p:spPr>
        <p:txBody>
          <a:bodyPr anchorCtr="0" anchor="t" bIns="91425" lIns="91425" rIns="91425" wrap="square" tIns="91425">
            <a:noAutofit/>
          </a:bodyPr>
          <a:lstStyle/>
          <a:p>
            <a:pPr lvl="0">
              <a:spcBef>
                <a:spcPts val="0"/>
              </a:spcBef>
              <a:buNone/>
            </a:pPr>
            <a:r>
              <a:rPr lang="en" sz="900"/>
              <a:t>[1] M. M. Bradley and P. Lang. Affective norms for English words. University of Florida Technical Report, 1999.</a:t>
            </a:r>
            <a:br>
              <a:rPr lang="en" sz="900"/>
            </a:br>
            <a:r>
              <a:rPr lang="en" sz="900"/>
              <a:t>[2] S. Card, J. Mackinlay, and B. Shneiderman. Readings in Information Visualization. Morgan Kaufman, San Francisco, 1999. </a:t>
            </a:r>
            <a:br>
              <a:rPr lang="en" sz="900"/>
            </a:br>
            <a:r>
              <a:rPr lang="en" sz="900"/>
              <a:t>[3] M. Cohn, M. Mehl, and J. Pennebaker. Linguistic markers of psychological change surrounding September 11, 2001. Psychological Science, 15(10):687–693, 2004. </a:t>
            </a:r>
            <a:br>
              <a:rPr lang="en" sz="900"/>
            </a:br>
            <a:r>
              <a:rPr lang="en" sz="900"/>
              <a:t>[4] P. Dodds and C. Danforth. Measuring the happiness of large-scale written expression: songs, blogs, and presidents. Journal of Happiness Studies, 2009. </a:t>
            </a:r>
            <a:br>
              <a:rPr lang="en" sz="900"/>
            </a:br>
            <a:r>
              <a:rPr lang="en" sz="900"/>
              <a:t>[5] S. Fodor et al. Light-directed, spatially addressable parallel chemical synthesis. Science, 1991. </a:t>
            </a:r>
            <a:br>
              <a:rPr lang="en" sz="900"/>
            </a:br>
            <a:r>
              <a:rPr lang="en" sz="900"/>
              <a:t>[6] J. Fowler and N. Christakis. Dynamic spread of happiness in a large social network. British Medical Journal, 3, 2008. </a:t>
            </a:r>
            <a:br>
              <a:rPr lang="en" sz="900"/>
            </a:br>
            <a:r>
              <a:rPr lang="en" sz="900"/>
              <a:t>[7] B. Fry and C. Reas. Processing. MIT Press, Cambridge, 2007. </a:t>
            </a:r>
            <a:br>
              <a:rPr lang="en" sz="900"/>
            </a:br>
            <a:r>
              <a:rPr lang="en" sz="900"/>
              <a:t>[8] W. Gaver et al. The prayer companion. In CHI, 2010. </a:t>
            </a:r>
            <a:br>
              <a:rPr lang="en" sz="900"/>
            </a:br>
            <a:r>
              <a:rPr lang="en" sz="900"/>
              <a:t>[9] M. Hansen and B. Rubin. Listening post. Whitney Museum of American Art, 2003. </a:t>
            </a:r>
            <a:br>
              <a:rPr lang="en" sz="900"/>
            </a:br>
            <a:r>
              <a:rPr lang="en" sz="900"/>
              <a:t>[10] J. Harris and S. D. Kamvar. I want you to want me. Museum of Modern Art, 2008. </a:t>
            </a:r>
            <a:br>
              <a:rPr lang="en" sz="900"/>
            </a:br>
            <a:r>
              <a:rPr lang="en" sz="900"/>
              <a:t>[11] J. Heer and D. Boyd. Vizster: Visualizing online social networks. In INFOVIS, 2005. </a:t>
            </a:r>
            <a:br>
              <a:rPr lang="en" sz="900"/>
            </a:br>
            <a:r>
              <a:rPr lang="en" sz="900"/>
              <a:t>[12] S. D. Kamvar and J. Harris. We Feel Fine: An Almanac of Human Emotion. Scribner, New York, 2009. </a:t>
            </a:r>
            <a:br>
              <a:rPr lang="en" sz="900"/>
            </a:br>
            <a:r>
              <a:rPr lang="en" sz="900"/>
              <a:t>[13] D. Lazer et al. Computational social science. Science, 323(5915):721–723, 2009. </a:t>
            </a:r>
            <a:br>
              <a:rPr lang="en" sz="900"/>
            </a:br>
            <a:r>
              <a:rPr lang="en" sz="900"/>
              <a:t>[14] G. Levin and K. Nigam. The dumpster. Whitney Museum of American Art, 2006. </a:t>
            </a:r>
            <a:br>
              <a:rPr lang="en" sz="900"/>
            </a:br>
            <a:r>
              <a:rPr lang="en" sz="900"/>
              <a:t>[15] M. Lewis and J. Haviland-Jones. Handbook of Emotions, Third Edition. Guilford Press, New York, 2008. </a:t>
            </a:r>
            <a:br>
              <a:rPr lang="en" sz="900"/>
            </a:br>
            <a:r>
              <a:rPr lang="en" sz="900"/>
              <a:t>[16] A. McCallum, D. Freitag, and F. C. N. Pereira. Maximum entropy markov models for information extraction and segmentation. In ICML, 2000. </a:t>
            </a:r>
            <a:br>
              <a:rPr lang="en" sz="900"/>
            </a:br>
            <a:r>
              <a:rPr lang="en" sz="900"/>
              <a:t>[17] C. Mogilner, S. D. Kamvar, and J. Aaker. How the meaning of happiness shifts across the life course. Social Psychological and Personality Science, 2010.</a:t>
            </a:r>
            <a:br>
              <a:rPr lang="en" sz="900"/>
            </a:br>
            <a:r>
              <a:rPr lang="en" sz="900"/>
              <a:t>[18] J. Mook et al. Anxiety, anger and depression: Relationships at the trait level. Anxiety, Stress, and Coping, 3(1):17–31, 1990. </a:t>
            </a:r>
            <a:br>
              <a:rPr lang="en" sz="900"/>
            </a:br>
            <a:r>
              <a:rPr lang="en" sz="900"/>
              <a:t>[19] B. Pang and L. Lee. A sentimental education: sentiment analysis using subjectivity summarization based on minimum cuts. In ACL, 2004. </a:t>
            </a:r>
            <a:br>
              <a:rPr lang="en" sz="900"/>
            </a:br>
            <a:r>
              <a:rPr lang="en" sz="900"/>
              <a:t>[20] B. Pang and L. Lee. Opinion mining and sentiment analysis. Found. Trends Inf. Retr., 2(1-2):1–135, 2008. </a:t>
            </a:r>
            <a:br>
              <a:rPr lang="en" sz="900"/>
            </a:br>
            <a:r>
              <a:rPr lang="en" sz="900"/>
              <a:t>[21] R. Plutchik. The emotions: facts, theories, and a new model. Random House, New York, 1962. </a:t>
            </a:r>
            <a:br>
              <a:rPr lang="en" sz="900"/>
            </a:br>
            <a:r>
              <a:rPr lang="en" sz="900"/>
              <a:t>[22] K. Podenphant. I am feeling. 2009. </a:t>
            </a:r>
            <a:br>
              <a:rPr lang="en" sz="900"/>
            </a:br>
            <a:r>
              <a:rPr lang="en" sz="900"/>
              <a:t>[23] P. Salovey and J. Mayer. Emotional intelligence. Imagination, Cognition, and Personality, 9:185–211, 1990. </a:t>
            </a:r>
            <a:br>
              <a:rPr lang="en" sz="900"/>
            </a:br>
            <a:r>
              <a:rPr lang="en" sz="900"/>
              <a:t>[24] P. Watkings et al. Gratitude and happiness: Development of a measure of gratitude, and relationships with subjective well-being. Social Behavior and Personality, 31(5):431–451, 2003. </a:t>
            </a:r>
            <a:br>
              <a:rPr lang="en" sz="900"/>
            </a:br>
            <a:r>
              <a:rPr lang="en" sz="900"/>
              <a:t>[25] M. Wattenberg and J. Kriss. Designing for social data analysis. IEEE Transactions on Visualization and Computer Graphics, 12(4):549–557, 2006.</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311700" y="438325"/>
            <a:ext cx="8520600" cy="572700"/>
          </a:xfrm>
          <a:prstGeom prst="rect">
            <a:avLst/>
          </a:prstGeom>
        </p:spPr>
        <p:txBody>
          <a:bodyPr anchorCtr="0" anchor="t" bIns="91425" lIns="91425" rIns="91425" wrap="square" tIns="91425">
            <a:noAutofit/>
          </a:bodyPr>
          <a:lstStyle/>
          <a:p>
            <a:pPr lvl="0" rtl="0">
              <a:spcBef>
                <a:spcPts val="0"/>
              </a:spcBef>
              <a:buNone/>
            </a:pPr>
            <a:r>
              <a:rPr lang="en"/>
              <a:t>Architecture</a:t>
            </a:r>
          </a:p>
        </p:txBody>
      </p:sp>
      <p:pic>
        <p:nvPicPr>
          <p:cNvPr id="212" name="Shape 212"/>
          <p:cNvPicPr preferRelativeResize="0"/>
          <p:nvPr/>
        </p:nvPicPr>
        <p:blipFill>
          <a:blip r:embed="rId3">
            <a:alphaModFix/>
          </a:blip>
          <a:stretch>
            <a:fillRect/>
          </a:stretch>
        </p:blipFill>
        <p:spPr>
          <a:xfrm>
            <a:off x="311700" y="1150025"/>
            <a:ext cx="2688834" cy="3820975"/>
          </a:xfrm>
          <a:prstGeom prst="rect">
            <a:avLst/>
          </a:prstGeom>
          <a:noFill/>
          <a:ln>
            <a:noFill/>
          </a:ln>
        </p:spPr>
      </p:pic>
      <p:cxnSp>
        <p:nvCxnSpPr>
          <p:cNvPr id="213" name="Shape 213"/>
          <p:cNvCxnSpPr/>
          <p:nvPr/>
        </p:nvCxnSpPr>
        <p:spPr>
          <a:xfrm flipH="1">
            <a:off x="2705625" y="2859725"/>
            <a:ext cx="1399800" cy="1218900"/>
          </a:xfrm>
          <a:prstGeom prst="straightConnector1">
            <a:avLst/>
          </a:prstGeom>
          <a:noFill/>
          <a:ln cap="flat" cmpd="sng" w="38100">
            <a:solidFill>
              <a:srgbClr val="FF0000"/>
            </a:solidFill>
            <a:prstDash val="solid"/>
            <a:round/>
            <a:headEnd len="lg" w="lg" type="none"/>
            <a:tailEnd len="lg" w="lg" type="triangle"/>
          </a:ln>
        </p:spPr>
      </p:cxnSp>
      <p:sp>
        <p:nvSpPr>
          <p:cNvPr id="214" name="Shape 214"/>
          <p:cNvSpPr/>
          <p:nvPr/>
        </p:nvSpPr>
        <p:spPr>
          <a:xfrm>
            <a:off x="301375" y="4078625"/>
            <a:ext cx="2792700" cy="892500"/>
          </a:xfrm>
          <a:prstGeom prst="rect">
            <a:avLst/>
          </a:prstGeom>
          <a:noFill/>
          <a:ln cap="flat" cmpd="sng" w="38100">
            <a:solidFill>
              <a:srgbClr val="FF0000"/>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id="215" name="Shape 215"/>
          <p:cNvPicPr preferRelativeResize="0"/>
          <p:nvPr/>
        </p:nvPicPr>
        <p:blipFill>
          <a:blip r:embed="rId4">
            <a:alphaModFix/>
          </a:blip>
          <a:stretch>
            <a:fillRect/>
          </a:stretch>
        </p:blipFill>
        <p:spPr>
          <a:xfrm>
            <a:off x="4143975" y="1602913"/>
            <a:ext cx="4065779" cy="2915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Shape 22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User Interface</a:t>
            </a:r>
          </a:p>
        </p:txBody>
      </p:sp>
      <p:sp>
        <p:nvSpPr>
          <p:cNvPr id="221" name="Shape 221"/>
          <p:cNvSpPr txBox="1"/>
          <p:nvPr>
            <p:ph idx="1" type="body"/>
          </p:nvPr>
        </p:nvSpPr>
        <p:spPr>
          <a:xfrm>
            <a:off x="311700" y="1625825"/>
            <a:ext cx="8520600" cy="2180400"/>
          </a:xfrm>
          <a:prstGeom prst="rect">
            <a:avLst/>
          </a:prstGeom>
        </p:spPr>
        <p:txBody>
          <a:bodyPr anchorCtr="0" anchor="t" bIns="91425" lIns="91425" rIns="91425" wrap="square" tIns="91425">
            <a:noAutofit/>
          </a:bodyPr>
          <a:lstStyle/>
          <a:p>
            <a:pPr lvl="0" rtl="0" algn="ctr">
              <a:spcBef>
                <a:spcPts val="0"/>
              </a:spcBef>
              <a:buNone/>
            </a:pPr>
            <a:r>
              <a:rPr lang="en"/>
              <a:t>One </a:t>
            </a:r>
            <a:r>
              <a:rPr lang="en"/>
              <a:t>of the </a:t>
            </a:r>
            <a:r>
              <a:rPr lang="en"/>
              <a:t>goals:</a:t>
            </a:r>
          </a:p>
          <a:p>
            <a:pPr lvl="0" rtl="0" algn="ctr">
              <a:spcBef>
                <a:spcPts val="0"/>
              </a:spcBef>
              <a:buNone/>
            </a:pPr>
            <a:r>
              <a:rPr lang="en"/>
              <a:t>A</a:t>
            </a:r>
            <a:r>
              <a:rPr lang="en"/>
              <a:t> data mining visualization tool that provides an engaging means of qualitative exploration of emotional data</a:t>
            </a:r>
          </a:p>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Search Panel</a:t>
            </a:r>
          </a:p>
        </p:txBody>
      </p:sp>
      <p:sp>
        <p:nvSpPr>
          <p:cNvPr id="227" name="Shape 22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28" name="Shape 228"/>
          <p:cNvPicPr preferRelativeResize="0"/>
          <p:nvPr/>
        </p:nvPicPr>
        <p:blipFill>
          <a:blip r:embed="rId3">
            <a:alphaModFix/>
          </a:blip>
          <a:stretch>
            <a:fillRect/>
          </a:stretch>
        </p:blipFill>
        <p:spPr>
          <a:xfrm>
            <a:off x="2065213" y="1152473"/>
            <a:ext cx="5013582" cy="37100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Overall view</a:t>
            </a:r>
          </a:p>
        </p:txBody>
      </p:sp>
      <p:sp>
        <p:nvSpPr>
          <p:cNvPr id="234" name="Shape 23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35" name="Shape 235"/>
          <p:cNvPicPr preferRelativeResize="0"/>
          <p:nvPr/>
        </p:nvPicPr>
        <p:blipFill>
          <a:blip r:embed="rId3">
            <a:alphaModFix/>
          </a:blip>
          <a:stretch>
            <a:fillRect/>
          </a:stretch>
        </p:blipFill>
        <p:spPr>
          <a:xfrm>
            <a:off x="1647011" y="1152475"/>
            <a:ext cx="5849991" cy="3416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grpSp>
        <p:nvGrpSpPr>
          <p:cNvPr id="240" name="Shape 240"/>
          <p:cNvGrpSpPr/>
          <p:nvPr/>
        </p:nvGrpSpPr>
        <p:grpSpPr>
          <a:xfrm>
            <a:off x="173275" y="1919200"/>
            <a:ext cx="8550974" cy="3023026"/>
            <a:chOff x="303875" y="2066100"/>
            <a:chExt cx="8550974" cy="3023026"/>
          </a:xfrm>
        </p:grpSpPr>
        <p:pic>
          <p:nvPicPr>
            <p:cNvPr id="241" name="Shape 241"/>
            <p:cNvPicPr preferRelativeResize="0"/>
            <p:nvPr/>
          </p:nvPicPr>
          <p:blipFill>
            <a:blip r:embed="rId3">
              <a:alphaModFix/>
            </a:blip>
            <a:stretch>
              <a:fillRect/>
            </a:stretch>
          </p:blipFill>
          <p:spPr>
            <a:xfrm>
              <a:off x="5775914" y="2066100"/>
              <a:ext cx="3078934" cy="3023026"/>
            </a:xfrm>
            <a:prstGeom prst="rect">
              <a:avLst/>
            </a:prstGeom>
            <a:noFill/>
            <a:ln>
              <a:noFill/>
            </a:ln>
            <a:effectLst>
              <a:outerShdw blurRad="57150" rotWithShape="0" algn="bl" dir="5400000" dist="19050">
                <a:srgbClr val="FFFFFF">
                  <a:alpha val="75000"/>
                </a:srgbClr>
              </a:outerShdw>
            </a:effectLst>
          </p:spPr>
        </p:pic>
        <p:pic>
          <p:nvPicPr>
            <p:cNvPr id="242" name="Shape 242"/>
            <p:cNvPicPr preferRelativeResize="0"/>
            <p:nvPr/>
          </p:nvPicPr>
          <p:blipFill rotWithShape="1">
            <a:blip r:embed="rId3">
              <a:alphaModFix/>
            </a:blip>
            <a:srcRect b="64608" l="0" r="37830" t="0"/>
            <a:stretch/>
          </p:blipFill>
          <p:spPr>
            <a:xfrm>
              <a:off x="303875" y="2084190"/>
              <a:ext cx="5376335" cy="3004931"/>
            </a:xfrm>
            <a:prstGeom prst="rect">
              <a:avLst/>
            </a:prstGeom>
            <a:noFill/>
            <a:ln>
              <a:noFill/>
            </a:ln>
            <a:effectLst>
              <a:outerShdw blurRad="128588" rotWithShape="0" algn="bl" dir="3420000" dist="19050">
                <a:srgbClr val="FFFFFF">
                  <a:alpha val="58999"/>
                </a:srgbClr>
              </a:outerShdw>
            </a:effectLst>
          </p:spPr>
        </p:pic>
        <p:sp>
          <p:nvSpPr>
            <p:cNvPr id="243" name="Shape 243"/>
            <p:cNvSpPr/>
            <p:nvPr/>
          </p:nvSpPr>
          <p:spPr>
            <a:xfrm>
              <a:off x="5777250" y="2066100"/>
              <a:ext cx="1968225" cy="1092864"/>
            </a:xfrm>
            <a:custGeom>
              <a:pathLst>
                <a:path extrusionOk="0" h="41322" w="78729">
                  <a:moveTo>
                    <a:pt x="0" y="0"/>
                  </a:moveTo>
                  <a:lnTo>
                    <a:pt x="78729" y="0"/>
                  </a:lnTo>
                  <a:lnTo>
                    <a:pt x="78729" y="41322"/>
                  </a:lnTo>
                  <a:lnTo>
                    <a:pt x="0" y="41322"/>
                  </a:lnTo>
                  <a:close/>
                </a:path>
              </a:pathLst>
            </a:custGeom>
            <a:noFill/>
            <a:ln cap="flat" cmpd="sng" w="19050">
              <a:solidFill>
                <a:srgbClr val="3C78D8"/>
              </a:solidFill>
              <a:prstDash val="solid"/>
              <a:round/>
              <a:headEnd len="lg" w="lg" type="none"/>
              <a:tailEnd len="lg" w="lg" type="none"/>
            </a:ln>
          </p:spPr>
        </p:sp>
        <p:sp>
          <p:nvSpPr>
            <p:cNvPr id="244" name="Shape 244"/>
            <p:cNvSpPr/>
            <p:nvPr/>
          </p:nvSpPr>
          <p:spPr>
            <a:xfrm>
              <a:off x="303875" y="2066100"/>
              <a:ext cx="5376403" cy="3023014"/>
            </a:xfrm>
            <a:custGeom>
              <a:pathLst>
                <a:path extrusionOk="0" h="41322" w="78729">
                  <a:moveTo>
                    <a:pt x="0" y="0"/>
                  </a:moveTo>
                  <a:lnTo>
                    <a:pt x="78729" y="0"/>
                  </a:lnTo>
                  <a:lnTo>
                    <a:pt x="78729" y="41322"/>
                  </a:lnTo>
                  <a:lnTo>
                    <a:pt x="0" y="41322"/>
                  </a:lnTo>
                  <a:close/>
                </a:path>
              </a:pathLst>
            </a:custGeom>
            <a:noFill/>
            <a:ln cap="flat" cmpd="sng" w="19050">
              <a:solidFill>
                <a:srgbClr val="3C78D8"/>
              </a:solidFill>
              <a:prstDash val="solid"/>
              <a:round/>
              <a:headEnd len="lg" w="lg" type="none"/>
              <a:tailEnd len="lg" w="lg" type="none"/>
            </a:ln>
          </p:spPr>
        </p:sp>
      </p:grpSp>
      <p:sp>
        <p:nvSpPr>
          <p:cNvPr id="245" name="Shape 245"/>
          <p:cNvSpPr txBox="1"/>
          <p:nvPr>
            <p:ph type="title"/>
          </p:nvPr>
        </p:nvSpPr>
        <p:spPr>
          <a:xfrm>
            <a:off x="3036350" y="259475"/>
            <a:ext cx="5009700" cy="572700"/>
          </a:xfrm>
          <a:prstGeom prst="rect">
            <a:avLst/>
          </a:prstGeom>
        </p:spPr>
        <p:txBody>
          <a:bodyPr anchorCtr="0" anchor="t" bIns="91425" lIns="91425" rIns="91425" wrap="square" tIns="91425">
            <a:noAutofit/>
          </a:bodyPr>
          <a:lstStyle/>
          <a:p>
            <a:pPr lvl="0" rtl="0">
              <a:spcBef>
                <a:spcPts val="0"/>
              </a:spcBef>
              <a:buNone/>
            </a:pPr>
            <a:r>
              <a:rPr lang="en"/>
              <a:t>Emotional graphs</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Sentence + Image</a:t>
            </a:r>
          </a:p>
        </p:txBody>
      </p:sp>
      <p:sp>
        <p:nvSpPr>
          <p:cNvPr id="251" name="Shape 25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id="252" name="Shape 252"/>
          <p:cNvPicPr preferRelativeResize="0"/>
          <p:nvPr/>
        </p:nvPicPr>
        <p:blipFill>
          <a:blip r:embed="rId3">
            <a:alphaModFix/>
          </a:blip>
          <a:stretch>
            <a:fillRect/>
          </a:stretch>
        </p:blipFill>
        <p:spPr>
          <a:xfrm>
            <a:off x="1888125" y="1152475"/>
            <a:ext cx="4784550" cy="3571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Some statistics views</a:t>
            </a:r>
          </a:p>
          <a:p>
            <a:pPr lvl="0">
              <a:spcBef>
                <a:spcPts val="0"/>
              </a:spcBef>
              <a:buNone/>
            </a:pPr>
            <a:r>
              <a:t/>
            </a:r>
            <a:endParaRPr/>
          </a:p>
        </p:txBody>
      </p:sp>
      <p:sp>
        <p:nvSpPr>
          <p:cNvPr id="258" name="Shape 25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59" name="Shape 259"/>
          <p:cNvPicPr preferRelativeResize="0"/>
          <p:nvPr/>
        </p:nvPicPr>
        <p:blipFill>
          <a:blip r:embed="rId3">
            <a:alphaModFix/>
          </a:blip>
          <a:stretch>
            <a:fillRect/>
          </a:stretch>
        </p:blipFill>
        <p:spPr>
          <a:xfrm>
            <a:off x="181475" y="1264075"/>
            <a:ext cx="3883100" cy="3375300"/>
          </a:xfrm>
          <a:prstGeom prst="rect">
            <a:avLst/>
          </a:prstGeom>
          <a:noFill/>
          <a:ln>
            <a:noFill/>
          </a:ln>
        </p:spPr>
      </p:pic>
      <p:pic>
        <p:nvPicPr>
          <p:cNvPr id="260" name="Shape 260"/>
          <p:cNvPicPr preferRelativeResize="0"/>
          <p:nvPr/>
        </p:nvPicPr>
        <p:blipFill>
          <a:blip r:embed="rId4">
            <a:alphaModFix/>
          </a:blip>
          <a:stretch>
            <a:fillRect/>
          </a:stretch>
        </p:blipFill>
        <p:spPr>
          <a:xfrm>
            <a:off x="4417400" y="1325900"/>
            <a:ext cx="4414900" cy="3251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Usage observations</a:t>
            </a:r>
          </a:p>
        </p:txBody>
      </p:sp>
      <p:sp>
        <p:nvSpPr>
          <p:cNvPr id="266" name="Shape 26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O</a:t>
            </a:r>
            <a:r>
              <a:rPr lang="en"/>
              <a:t>bserved usage in an informal laboratory setting and collected comments on the tools around the Internet.</a:t>
            </a:r>
          </a:p>
          <a:p>
            <a:pPr indent="-342900" lvl="0" marL="457200" rtl="0">
              <a:spcBef>
                <a:spcPts val="0"/>
              </a:spcBef>
              <a:spcAft>
                <a:spcPts val="0"/>
              </a:spcAft>
              <a:buSzPts val="1800"/>
              <a:buChar char="●"/>
            </a:pPr>
            <a:r>
              <a:rPr lang="en"/>
              <a:t>Patterns:</a:t>
            </a:r>
          </a:p>
          <a:p>
            <a:pPr indent="-317500" lvl="1" marL="914400" rtl="0">
              <a:spcBef>
                <a:spcPts val="0"/>
              </a:spcBef>
              <a:spcAft>
                <a:spcPts val="0"/>
              </a:spcAft>
              <a:buSzPts val="1400"/>
              <a:buChar char="○"/>
            </a:pPr>
            <a:r>
              <a:rPr lang="en"/>
              <a:t>Emotional Self-Awareness. Almost all participants in the study exhibited a heightened self-awareness and self reflection of their own emotions.</a:t>
            </a:r>
          </a:p>
          <a:p>
            <a:pPr indent="-317500" lvl="1" marL="914400">
              <a:spcBef>
                <a:spcPts val="0"/>
              </a:spcBef>
              <a:buSzPts val="1400"/>
              <a:buChar char="○"/>
            </a:pPr>
            <a:r>
              <a:rPr lang="en"/>
              <a:t>Empathy. In addition to self-awareness, the participants also reported a feeling of connection and empathy</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Shape 27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API </a:t>
            </a:r>
          </a:p>
        </p:txBody>
      </p:sp>
      <p:sp>
        <p:nvSpPr>
          <p:cNvPr id="272" name="Shape 27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a:spcBef>
                <a:spcPts val="0"/>
              </a:spcBef>
              <a:buSzPts val="1800"/>
              <a:buChar char="●"/>
            </a:pPr>
            <a:r>
              <a:rPr lang="en"/>
              <a:t>RESTful API: returns data given a query. Translates a url to a SQL query on </a:t>
            </a:r>
            <a:r>
              <a:rPr lang="en"/>
              <a:t>the We Feel Fine database, and returns the results in XML, HTML, CSV, or plain text.</a:t>
            </a:r>
          </a:p>
          <a:p>
            <a:pPr lvl="0">
              <a:spcBef>
                <a:spcPts val="0"/>
              </a:spcBef>
              <a:buNone/>
            </a:pPr>
            <a:r>
              <a:t/>
            </a:r>
            <a:endParaRPr/>
          </a:p>
          <a:p>
            <a:pPr indent="-342900" lvl="0" marL="457200">
              <a:spcBef>
                <a:spcPts val="0"/>
              </a:spcBef>
              <a:buSzPts val="1800"/>
              <a:buChar char="●"/>
            </a:pPr>
            <a:r>
              <a:rPr lang="en"/>
              <a:t>Sentiment Mining Server: computes basic statistics over an API query. Consists of a set of functions that preprocess an API query to compute elementary statistics on the data set.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Shape 27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Usage Observation</a:t>
            </a:r>
          </a:p>
        </p:txBody>
      </p:sp>
      <p:sp>
        <p:nvSpPr>
          <p:cNvPr id="278" name="Shape 27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i="1" lang="en"/>
              <a:t>The Meaning of Happiness</a:t>
            </a:r>
          </a:p>
          <a:p>
            <a:pPr indent="-342900" lvl="0" marL="457200" rtl="0">
              <a:spcBef>
                <a:spcPts val="0"/>
              </a:spcBef>
              <a:spcAft>
                <a:spcPts val="0"/>
              </a:spcAft>
              <a:buSzPts val="1800"/>
              <a:buChar char="●"/>
            </a:pPr>
            <a:r>
              <a:rPr lang="en">
                <a:solidFill>
                  <a:srgbClr val="ADADAD"/>
                </a:solidFill>
              </a:rPr>
              <a:t>The study by Mogilner et al. [1] on the“meaning”of happiness is one of the most interesting examples of how We Feel Fine works in tandem with traditional experimental methods in emotions research.</a:t>
            </a:r>
          </a:p>
          <a:p>
            <a:pPr lvl="0" rtl="0">
              <a:spcBef>
                <a:spcPts val="0"/>
              </a:spcBef>
              <a:spcAft>
                <a:spcPts val="0"/>
              </a:spcAft>
              <a:buNone/>
            </a:pPr>
            <a:r>
              <a:t/>
            </a:r>
            <a:endParaRPr>
              <a:solidFill>
                <a:srgbClr val="ADADAD"/>
              </a:solidFill>
            </a:endParaRPr>
          </a:p>
          <a:p>
            <a:pPr indent="-342900" lvl="0" marL="457200" rtl="0">
              <a:spcBef>
                <a:spcPts val="0"/>
              </a:spcBef>
              <a:spcAft>
                <a:spcPts val="0"/>
              </a:spcAft>
              <a:buSzPts val="1800"/>
              <a:buChar char="●"/>
            </a:pPr>
            <a:r>
              <a:rPr lang="en"/>
              <a:t>The</a:t>
            </a:r>
            <a:r>
              <a:rPr lang="en">
                <a:solidFill>
                  <a:srgbClr val="ADADAD"/>
                </a:solidFill>
              </a:rPr>
              <a:t> co-occurrence of excited feelings and happy feelings decrease as people grow older, while the co-occurrence of peaceful feelings and happy feelings increase.</a:t>
            </a:r>
          </a:p>
          <a:p>
            <a:pPr indent="-342900" lvl="0" marL="457200">
              <a:spcBef>
                <a:spcPts val="0"/>
              </a:spcBef>
              <a:buClr>
                <a:srgbClr val="ADADAD"/>
              </a:buClr>
              <a:buSzPts val="1800"/>
              <a:buChar char="●"/>
            </a:pPr>
            <a:r>
              <a:rPr lang="en">
                <a:solidFill>
                  <a:srgbClr val="ADADAD"/>
                </a:solidFill>
              </a:rPr>
              <a:t>Tested by a controlled lab experiment.</a:t>
            </a:r>
          </a:p>
        </p:txBody>
      </p:sp>
      <p:sp>
        <p:nvSpPr>
          <p:cNvPr id="279" name="Shape 279"/>
          <p:cNvSpPr txBox="1"/>
          <p:nvPr/>
        </p:nvSpPr>
        <p:spPr>
          <a:xfrm>
            <a:off x="518225" y="4496375"/>
            <a:ext cx="8067300" cy="4410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ADADAD"/>
                </a:solidFill>
              </a:rPr>
              <a:t>[1]C. Mogilner, S. D. Kamvar, and J. Aaker. How the meaning of happiness shifts across the life course. Social Psychological and Personality Science, 2010</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Shape 68"/>
          <p:cNvPicPr preferRelativeResize="0"/>
          <p:nvPr/>
        </p:nvPicPr>
        <p:blipFill rotWithShape="1">
          <a:blip r:embed="rId3">
            <a:alphaModFix amt="42000"/>
          </a:blip>
          <a:srcRect b="28744" l="10410" r="0" t="3541"/>
          <a:stretch/>
        </p:blipFill>
        <p:spPr>
          <a:xfrm>
            <a:off x="0" y="0"/>
            <a:ext cx="9144000" cy="5143501"/>
          </a:xfrm>
          <a:prstGeom prst="rect">
            <a:avLst/>
          </a:prstGeom>
          <a:noFill/>
          <a:ln>
            <a:noFill/>
          </a:ln>
        </p:spPr>
      </p:pic>
      <p:sp>
        <p:nvSpPr>
          <p:cNvPr id="69" name="Shape 6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Introduction</a:t>
            </a:r>
          </a:p>
        </p:txBody>
      </p:sp>
      <p:sp>
        <p:nvSpPr>
          <p:cNvPr id="70" name="Shape 70"/>
          <p:cNvSpPr txBox="1"/>
          <p:nvPr>
            <p:ph idx="1" type="body"/>
          </p:nvPr>
        </p:nvSpPr>
        <p:spPr>
          <a:xfrm>
            <a:off x="311700" y="1152475"/>
            <a:ext cx="5055900" cy="3416400"/>
          </a:xfrm>
          <a:prstGeom prst="rect">
            <a:avLst/>
          </a:prstGeom>
          <a:effectLst>
            <a:outerShdw blurRad="242888" rotWithShape="0" algn="bl" dir="4440000" dist="57150">
              <a:srgbClr val="000000"/>
            </a:outerShdw>
            <a:reflection blurRad="0" dir="5400000" dist="38100" endA="0" fadeDir="5400012" kx="0" rotWithShape="0" algn="bl" stPos="0" sy="-100000" ky="0"/>
          </a:effectLst>
        </p:spPr>
        <p:txBody>
          <a:bodyPr anchorCtr="0" anchor="t" bIns="91425" lIns="91425" rIns="91425" wrap="square" tIns="91425">
            <a:noAutofit/>
          </a:bodyPr>
          <a:lstStyle/>
          <a:p>
            <a:pPr indent="-342900" lvl="0" marL="457200" rtl="0">
              <a:lnSpc>
                <a:spcPct val="115000"/>
              </a:lnSpc>
              <a:spcBef>
                <a:spcPts val="0"/>
              </a:spcBef>
              <a:spcAft>
                <a:spcPts val="1000"/>
              </a:spcAft>
              <a:buSzPts val="1800"/>
              <a:buChar char="❖"/>
            </a:pPr>
            <a:r>
              <a:rPr lang="en"/>
              <a:t>We Feel Fine 	</a:t>
            </a:r>
          </a:p>
          <a:p>
            <a:pPr indent="-317500" lvl="1" marL="914400" rtl="0">
              <a:lnSpc>
                <a:spcPct val="115000"/>
              </a:lnSpc>
              <a:spcBef>
                <a:spcPts val="0"/>
              </a:spcBef>
              <a:spcAft>
                <a:spcPts val="1000"/>
              </a:spcAft>
              <a:buSzPts val="1400"/>
              <a:buChar char="➢"/>
            </a:pPr>
            <a:r>
              <a:rPr lang="en"/>
              <a:t>is an emotional search engine that collects the world’s emotions to help people better understand themselves and others. </a:t>
            </a:r>
          </a:p>
          <a:p>
            <a:pPr indent="-317500" lvl="1" marL="914400" rtl="0">
              <a:lnSpc>
                <a:spcPct val="115000"/>
              </a:lnSpc>
              <a:spcBef>
                <a:spcPts val="0"/>
              </a:spcBef>
              <a:spcAft>
                <a:spcPts val="1000"/>
              </a:spcAft>
              <a:buSzPts val="1400"/>
              <a:buChar char="➢"/>
            </a:pPr>
            <a:r>
              <a:rPr lang="en"/>
              <a:t>continuously crawls blogs, microblogs, and social networking sites, extracting sentences that include the words “I feel” or “I am feeling”, as well as the gender, age, and location of the people authoring those sentences.</a:t>
            </a:r>
          </a:p>
          <a:p>
            <a:pPr lvl="0" marR="0" rtl="0" algn="l">
              <a:lnSpc>
                <a:spcPct val="115000"/>
              </a:lnSpc>
              <a:spcBef>
                <a:spcPts val="0"/>
              </a:spcBef>
              <a:spcAft>
                <a:spcPts val="1000"/>
              </a:spcAft>
              <a:buNone/>
            </a:pPr>
            <a:r>
              <a:t/>
            </a:r>
            <a:endParaRPr/>
          </a:p>
        </p:txBody>
      </p:sp>
      <p:grpSp>
        <p:nvGrpSpPr>
          <p:cNvPr id="71" name="Shape 71"/>
          <p:cNvGrpSpPr/>
          <p:nvPr/>
        </p:nvGrpSpPr>
        <p:grpSpPr>
          <a:xfrm>
            <a:off x="5424630" y="374511"/>
            <a:ext cx="3424344" cy="4426320"/>
            <a:chOff x="5418061" y="406368"/>
            <a:chExt cx="3029588" cy="3916058"/>
          </a:xfrm>
        </p:grpSpPr>
        <p:pic>
          <p:nvPicPr>
            <p:cNvPr id="72" name="Shape 72"/>
            <p:cNvPicPr preferRelativeResize="0"/>
            <p:nvPr/>
          </p:nvPicPr>
          <p:blipFill>
            <a:blip r:embed="rId4">
              <a:alphaModFix/>
            </a:blip>
            <a:stretch>
              <a:fillRect/>
            </a:stretch>
          </p:blipFill>
          <p:spPr>
            <a:xfrm>
              <a:off x="5468524" y="434550"/>
              <a:ext cx="2979126" cy="3887875"/>
            </a:xfrm>
            <a:prstGeom prst="rect">
              <a:avLst/>
            </a:prstGeom>
            <a:noFill/>
            <a:ln>
              <a:noFill/>
            </a:ln>
            <a:effectLst>
              <a:outerShdw blurRad="57150" rotWithShape="0" algn="bl" dir="5400000" dist="19050">
                <a:srgbClr val="000000">
                  <a:alpha val="50000"/>
                </a:srgbClr>
              </a:outerShdw>
            </a:effectLst>
          </p:spPr>
        </p:pic>
        <p:pic>
          <p:nvPicPr>
            <p:cNvPr id="73" name="Shape 73"/>
            <p:cNvPicPr preferRelativeResize="0"/>
            <p:nvPr/>
          </p:nvPicPr>
          <p:blipFill>
            <a:blip r:embed="rId4">
              <a:alphaModFix/>
            </a:blip>
            <a:stretch>
              <a:fillRect/>
            </a:stretch>
          </p:blipFill>
          <p:spPr>
            <a:xfrm>
              <a:off x="5418061" y="406368"/>
              <a:ext cx="2979126" cy="3887875"/>
            </a:xfrm>
            <a:prstGeom prst="rect">
              <a:avLst/>
            </a:prstGeom>
            <a:noFill/>
            <a:ln>
              <a:noFill/>
            </a:ln>
            <a:effectLst>
              <a:outerShdw blurRad="57150" rotWithShape="0" algn="bl" dir="5400000" dist="19050">
                <a:srgbClr val="000000">
                  <a:alpha val="50000"/>
                </a:srgbClr>
              </a:outerShdw>
            </a:effectLst>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Usage Observation</a:t>
            </a:r>
          </a:p>
        </p:txBody>
      </p:sp>
      <p:sp>
        <p:nvSpPr>
          <p:cNvPr id="285" name="Shape 285"/>
          <p:cNvSpPr txBox="1"/>
          <p:nvPr>
            <p:ph idx="1" type="body"/>
          </p:nvPr>
        </p:nvSpPr>
        <p:spPr>
          <a:xfrm>
            <a:off x="311700" y="1152475"/>
            <a:ext cx="3075900" cy="3416400"/>
          </a:xfrm>
          <a:prstGeom prst="rect">
            <a:avLst/>
          </a:prstGeom>
        </p:spPr>
        <p:txBody>
          <a:bodyPr anchorCtr="0" anchor="t" bIns="91425" lIns="91425" rIns="91425" wrap="square" tIns="91425">
            <a:noAutofit/>
          </a:bodyPr>
          <a:lstStyle/>
          <a:p>
            <a:pPr lvl="0">
              <a:spcBef>
                <a:spcPts val="0"/>
              </a:spcBef>
              <a:buNone/>
            </a:pPr>
            <a:r>
              <a:rPr i="1" lang="en"/>
              <a:t>The Emotions of Aging</a:t>
            </a:r>
          </a:p>
          <a:p>
            <a:pPr indent="-342900" lvl="0" marL="457200" rtl="0">
              <a:spcBef>
                <a:spcPts val="0"/>
              </a:spcBef>
              <a:buSzPts val="1800"/>
              <a:buChar char="●"/>
            </a:pPr>
            <a:r>
              <a:rPr lang="en">
                <a:solidFill>
                  <a:srgbClr val="ADADAD"/>
                </a:solidFill>
              </a:rPr>
              <a:t>Less anger, disgust, and sadness as people get older</a:t>
            </a:r>
          </a:p>
          <a:p>
            <a:pPr lvl="0" rtl="0">
              <a:spcBef>
                <a:spcPts val="0"/>
              </a:spcBef>
              <a:buNone/>
            </a:pPr>
            <a:r>
              <a:t/>
            </a:r>
            <a:endParaRPr>
              <a:solidFill>
                <a:srgbClr val="ADADAD"/>
              </a:solidFill>
            </a:endParaRPr>
          </a:p>
          <a:p>
            <a:pPr indent="-342900" lvl="0" marL="457200">
              <a:spcBef>
                <a:spcPts val="0"/>
              </a:spcBef>
              <a:buClr>
                <a:srgbClr val="ADADAD"/>
              </a:buClr>
              <a:buSzPts val="1800"/>
              <a:buChar char="●"/>
            </a:pPr>
            <a:r>
              <a:rPr lang="en">
                <a:solidFill>
                  <a:srgbClr val="ADADAD"/>
                </a:solidFill>
              </a:rPr>
              <a:t>Consistent with the psychology literature[1]</a:t>
            </a:r>
          </a:p>
        </p:txBody>
      </p:sp>
      <p:pic>
        <p:nvPicPr>
          <p:cNvPr id="286" name="Shape 286"/>
          <p:cNvPicPr preferRelativeResize="0"/>
          <p:nvPr/>
        </p:nvPicPr>
        <p:blipFill>
          <a:blip r:embed="rId3">
            <a:alphaModFix/>
          </a:blip>
          <a:stretch>
            <a:fillRect/>
          </a:stretch>
        </p:blipFill>
        <p:spPr>
          <a:xfrm>
            <a:off x="3387750" y="1017725"/>
            <a:ext cx="5715850" cy="3633350"/>
          </a:xfrm>
          <a:prstGeom prst="rect">
            <a:avLst/>
          </a:prstGeom>
          <a:noFill/>
          <a:ln>
            <a:noFill/>
          </a:ln>
        </p:spPr>
      </p:pic>
      <p:sp>
        <p:nvSpPr>
          <p:cNvPr id="287" name="Shape 287"/>
          <p:cNvSpPr txBox="1"/>
          <p:nvPr/>
        </p:nvSpPr>
        <p:spPr>
          <a:xfrm>
            <a:off x="417675" y="4705200"/>
            <a:ext cx="8685900" cy="402300"/>
          </a:xfrm>
          <a:prstGeom prst="rect">
            <a:avLst/>
          </a:prstGeom>
          <a:noFill/>
          <a:ln>
            <a:noFill/>
          </a:ln>
        </p:spPr>
        <p:txBody>
          <a:bodyPr anchorCtr="0" anchor="t" bIns="91425" lIns="91425" rIns="91425" wrap="square" tIns="91425">
            <a:noAutofit/>
          </a:bodyPr>
          <a:lstStyle/>
          <a:p>
            <a:pPr lvl="0" rtl="0">
              <a:lnSpc>
                <a:spcPct val="115000"/>
              </a:lnSpc>
              <a:spcBef>
                <a:spcPts val="0"/>
              </a:spcBef>
              <a:spcAft>
                <a:spcPts val="1600"/>
              </a:spcAft>
              <a:buNone/>
            </a:pPr>
            <a:r>
              <a:rPr lang="en" sz="1200">
                <a:solidFill>
                  <a:srgbClr val="ADADAD"/>
                </a:solidFill>
              </a:rPr>
              <a:t>[1]  M. Lewis and J. Haviland-Jones. Handbook of Emotions, Third Edition. Guilford Press, New York, 2008.</a:t>
            </a:r>
            <a:r>
              <a:rPr lang="en" sz="1800">
                <a:solidFill>
                  <a:srgbClr val="ADADAD"/>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Shape 292"/>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Usage Observation</a:t>
            </a:r>
          </a:p>
        </p:txBody>
      </p:sp>
      <p:sp>
        <p:nvSpPr>
          <p:cNvPr id="293" name="Shape 29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rPr i="1" lang="en"/>
              <a:t>Time Series Analyses[1]</a:t>
            </a:r>
          </a:p>
          <a:p>
            <a:pPr indent="-342900" lvl="0" marL="457200" rtl="0">
              <a:spcBef>
                <a:spcPts val="0"/>
              </a:spcBef>
              <a:spcAft>
                <a:spcPts val="0"/>
              </a:spcAft>
              <a:buSzPts val="1800"/>
              <a:buChar char="●"/>
            </a:pPr>
            <a:r>
              <a:rPr i="1" lang="en"/>
              <a:t>Election Day</a:t>
            </a:r>
          </a:p>
          <a:p>
            <a:pPr indent="-342900" lvl="0" marL="457200" rtl="0">
              <a:spcBef>
                <a:spcPts val="0"/>
              </a:spcBef>
              <a:spcAft>
                <a:spcPts val="0"/>
              </a:spcAft>
              <a:buSzPts val="1800"/>
              <a:buChar char="●"/>
            </a:pPr>
            <a:r>
              <a:rPr i="1" lang="en"/>
              <a:t>Valentine’s Day</a:t>
            </a:r>
          </a:p>
          <a:p>
            <a:pPr indent="-342900" lvl="0" marL="457200" rtl="0">
              <a:spcBef>
                <a:spcPts val="0"/>
              </a:spcBef>
              <a:spcAft>
                <a:spcPts val="0"/>
              </a:spcAft>
              <a:buSzPts val="1800"/>
              <a:buChar char="●"/>
            </a:pPr>
            <a:r>
              <a:rPr i="1" lang="en"/>
              <a:t>Week vs. Weekend</a:t>
            </a:r>
          </a:p>
          <a:p>
            <a:pPr indent="-342900" lvl="0" marL="457200">
              <a:spcBef>
                <a:spcPts val="0"/>
              </a:spcBef>
              <a:buSzPts val="1800"/>
              <a:buChar char="●"/>
            </a:pPr>
            <a:r>
              <a:rPr i="1" lang="en"/>
              <a:t>Morning vs. Night</a:t>
            </a:r>
          </a:p>
          <a:p>
            <a:pPr lvl="0">
              <a:spcBef>
                <a:spcPts val="0"/>
              </a:spcBef>
              <a:buNone/>
            </a:pPr>
            <a:r>
              <a:t/>
            </a:r>
            <a:endParaRPr/>
          </a:p>
        </p:txBody>
      </p:sp>
      <p:pic>
        <p:nvPicPr>
          <p:cNvPr id="294" name="Shape 294"/>
          <p:cNvPicPr preferRelativeResize="0"/>
          <p:nvPr/>
        </p:nvPicPr>
        <p:blipFill>
          <a:blip r:embed="rId3">
            <a:alphaModFix/>
          </a:blip>
          <a:stretch>
            <a:fillRect/>
          </a:stretch>
        </p:blipFill>
        <p:spPr>
          <a:xfrm>
            <a:off x="4060650" y="0"/>
            <a:ext cx="4771650" cy="4604651"/>
          </a:xfrm>
          <a:prstGeom prst="rect">
            <a:avLst/>
          </a:prstGeom>
          <a:noFill/>
          <a:ln>
            <a:noFill/>
          </a:ln>
        </p:spPr>
      </p:pic>
      <p:sp>
        <p:nvSpPr>
          <p:cNvPr id="295" name="Shape 295"/>
          <p:cNvSpPr txBox="1"/>
          <p:nvPr/>
        </p:nvSpPr>
        <p:spPr>
          <a:xfrm>
            <a:off x="533675" y="4689750"/>
            <a:ext cx="8260500" cy="3480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ADADAD"/>
                </a:solidFill>
              </a:rPr>
              <a:t>[1]J. Heer and D. Boyd. Vizster: Visualizing online social networks. In INFOVIS, 2005.</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Usage Observation</a:t>
            </a:r>
          </a:p>
        </p:txBody>
      </p:sp>
      <p:sp>
        <p:nvSpPr>
          <p:cNvPr id="301" name="Shape 30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rPr i="1" lang="en"/>
              <a:t>The Emotional Graph</a:t>
            </a:r>
          </a:p>
        </p:txBody>
      </p:sp>
      <p:pic>
        <p:nvPicPr>
          <p:cNvPr id="302" name="Shape 302"/>
          <p:cNvPicPr preferRelativeResize="0"/>
          <p:nvPr/>
        </p:nvPicPr>
        <p:blipFill>
          <a:blip r:embed="rId3">
            <a:alphaModFix/>
          </a:blip>
          <a:stretch>
            <a:fillRect/>
          </a:stretch>
        </p:blipFill>
        <p:spPr>
          <a:xfrm>
            <a:off x="3574600" y="60588"/>
            <a:ext cx="5149301" cy="50223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DISCUSSION - Experiential Data Visualization</a:t>
            </a:r>
          </a:p>
        </p:txBody>
      </p:sp>
      <p:sp>
        <p:nvSpPr>
          <p:cNvPr id="308" name="Shape 30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solidFill>
                  <a:srgbClr val="ADADAD"/>
                </a:solidFill>
              </a:rPr>
              <a:t>Communicated in words, but much more powerfully communicated by example</a:t>
            </a:r>
          </a:p>
          <a:p>
            <a:pPr indent="-342900" lvl="0" marL="457200" rtl="0">
              <a:spcBef>
                <a:spcPts val="0"/>
              </a:spcBef>
              <a:spcAft>
                <a:spcPts val="0"/>
              </a:spcAft>
              <a:buClr>
                <a:srgbClr val="ADADAD"/>
              </a:buClr>
              <a:buSzPts val="1800"/>
              <a:buChar char="●"/>
            </a:pPr>
            <a:r>
              <a:rPr lang="en">
                <a:solidFill>
                  <a:srgbClr val="ADADAD"/>
                </a:solidFill>
              </a:rPr>
              <a:t>Focus on interaction models that encourage direct interaction</a:t>
            </a:r>
          </a:p>
          <a:p>
            <a:pPr indent="-342900" lvl="0" marL="457200">
              <a:spcBef>
                <a:spcPts val="0"/>
              </a:spcBef>
              <a:buClr>
                <a:srgbClr val="ADADAD"/>
              </a:buClr>
              <a:buSzPts val="1800"/>
              <a:buChar char="●"/>
            </a:pPr>
            <a:r>
              <a:rPr lang="en">
                <a:solidFill>
                  <a:srgbClr val="ADADAD"/>
                </a:solidFill>
              </a:rPr>
              <a:t>Focus on influencing effect rather than cognition</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DISCUSSION - </a:t>
            </a:r>
            <a:r>
              <a:rPr lang="en"/>
              <a:t>Crowdsourced Data Mining</a:t>
            </a:r>
          </a:p>
        </p:txBody>
      </p:sp>
      <p:sp>
        <p:nvSpPr>
          <p:cNvPr id="314" name="Shape 31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buSzPts val="1800"/>
              <a:buChar char="●"/>
            </a:pPr>
            <a:r>
              <a:rPr lang="en"/>
              <a:t>Over 8 million people have visited We Feel Fine from 2006- 2010 each spending an average of close to 4 minutes exploring the data.</a:t>
            </a:r>
          </a:p>
          <a:p>
            <a:pPr lvl="0" rtl="0">
              <a:spcBef>
                <a:spcPts val="0"/>
              </a:spcBef>
              <a:buNone/>
            </a:pPr>
            <a:r>
              <a:t/>
            </a:r>
            <a:endParaRPr/>
          </a:p>
          <a:p>
            <a:pPr indent="-342900" lvl="0" marL="457200">
              <a:spcBef>
                <a:spcPts val="0"/>
              </a:spcBef>
              <a:buSzPts val="1800"/>
              <a:buChar char="●"/>
            </a:pPr>
            <a:r>
              <a:rPr lang="en"/>
              <a:t>This speaks for the potential of crowdsourced data analysis. </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CONCLUSION</a:t>
            </a:r>
          </a:p>
        </p:txBody>
      </p:sp>
      <p:sp>
        <p:nvSpPr>
          <p:cNvPr id="320" name="Shape 32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solidFill>
                  <a:srgbClr val="ADADAD"/>
                </a:solidFill>
              </a:rPr>
              <a:t>This item-level exploration of data can bring its own experiential benefits to the user, as well as enable crowdsourced qualitative data analysis. </a:t>
            </a:r>
          </a:p>
          <a:p>
            <a:pPr indent="-342900" lvl="0" marL="457200" rtl="0">
              <a:spcBef>
                <a:spcPts val="0"/>
              </a:spcBef>
              <a:spcAft>
                <a:spcPts val="0"/>
              </a:spcAft>
              <a:buClr>
                <a:srgbClr val="ADADAD"/>
              </a:buClr>
              <a:buSzPts val="1800"/>
              <a:buChar char="●"/>
            </a:pPr>
            <a:r>
              <a:rPr lang="en">
                <a:solidFill>
                  <a:srgbClr val="ADADAD"/>
                </a:solidFill>
              </a:rPr>
              <a:t>Sentiment data on the web can be used to build scalable computational tools to support social science research.</a:t>
            </a:r>
          </a:p>
          <a:p>
            <a:pPr indent="-342900" lvl="0" marL="457200">
              <a:spcBef>
                <a:spcPts val="0"/>
              </a:spcBef>
              <a:buClr>
                <a:srgbClr val="ADADAD"/>
              </a:buClr>
              <a:buSzPts val="1800"/>
              <a:buChar char="●"/>
            </a:pPr>
            <a:r>
              <a:rPr lang="en">
                <a:solidFill>
                  <a:srgbClr val="ADADAD"/>
                </a:solidFill>
              </a:rPr>
              <a:t>Such tools have the potential for social science researchers to run inexpensive large-scale studies to generate data-driven hypotheses.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id="78" name="Shape 78"/>
          <p:cNvPicPr preferRelativeResize="0"/>
          <p:nvPr/>
        </p:nvPicPr>
        <p:blipFill rotWithShape="1">
          <a:blip r:embed="rId3">
            <a:alphaModFix amt="23000"/>
          </a:blip>
          <a:srcRect b="13952" l="852" r="0" t="4547"/>
          <a:stretch/>
        </p:blipFill>
        <p:spPr>
          <a:xfrm>
            <a:off x="0" y="-400325"/>
            <a:ext cx="9144000" cy="5543821"/>
          </a:xfrm>
          <a:prstGeom prst="rect">
            <a:avLst/>
          </a:prstGeom>
          <a:noFill/>
          <a:ln>
            <a:noFill/>
          </a:ln>
        </p:spPr>
      </p:pic>
      <p:sp>
        <p:nvSpPr>
          <p:cNvPr id="79" name="Shape 79"/>
          <p:cNvSpPr txBox="1"/>
          <p:nvPr>
            <p:ph idx="1" type="body"/>
          </p:nvPr>
        </p:nvSpPr>
        <p:spPr>
          <a:xfrm>
            <a:off x="311700" y="995975"/>
            <a:ext cx="6663900" cy="3761700"/>
          </a:xfrm>
          <a:prstGeom prst="rect">
            <a:avLst/>
          </a:prstGeom>
          <a:effectLst>
            <a:outerShdw blurRad="242888" rotWithShape="0" algn="bl" dir="4440000" dist="57150">
              <a:srgbClr val="000000"/>
            </a:outerShdw>
          </a:effectLst>
        </p:spPr>
        <p:txBody>
          <a:bodyPr anchorCtr="0" anchor="t" bIns="91425" lIns="91425" rIns="91425" wrap="square" tIns="91425">
            <a:noAutofit/>
          </a:bodyPr>
          <a:lstStyle/>
          <a:p>
            <a:pPr indent="-342900" lvl="0" marL="457200" rtl="0">
              <a:lnSpc>
                <a:spcPct val="115000"/>
              </a:lnSpc>
              <a:spcBef>
                <a:spcPts val="0"/>
              </a:spcBef>
              <a:spcAft>
                <a:spcPts val="1000"/>
              </a:spcAft>
              <a:buSzPts val="1800"/>
              <a:buChar char="❖"/>
            </a:pPr>
            <a:r>
              <a:rPr lang="en"/>
              <a:t>Sentiment Analysis</a:t>
            </a:r>
            <a:br>
              <a:rPr lang="en"/>
            </a:br>
            <a:r>
              <a:rPr i="1" lang="en" sz="800"/>
              <a:t>def: the process of computationally identifying and categorizing opinions expressed in a piece of text, </a:t>
            </a:r>
            <a:br>
              <a:rPr i="1" lang="en" sz="800"/>
            </a:br>
            <a:r>
              <a:rPr i="1" lang="en" sz="800"/>
              <a:t>especially in order to determine whether the writer's attitude towards a particular topic, product, etc., </a:t>
            </a:r>
            <a:br>
              <a:rPr i="1" lang="en" sz="800"/>
            </a:br>
            <a:r>
              <a:rPr i="1" lang="en" sz="800"/>
              <a:t>is positive, negative, or neutral.</a:t>
            </a:r>
          </a:p>
          <a:p>
            <a:pPr indent="-317500" lvl="1" marL="914400" rtl="0">
              <a:lnSpc>
                <a:spcPct val="115000"/>
              </a:lnSpc>
              <a:spcBef>
                <a:spcPts val="0"/>
              </a:spcBef>
              <a:spcAft>
                <a:spcPts val="1000"/>
              </a:spcAft>
              <a:buSzPts val="1400"/>
              <a:buChar char="➢"/>
            </a:pPr>
            <a:r>
              <a:rPr lang="en"/>
              <a:t>Research in this area largely focused on algorithms </a:t>
            </a:r>
            <a:br>
              <a:rPr lang="en"/>
            </a:br>
            <a:r>
              <a:rPr lang="en"/>
              <a:t>for opinion extractions and categorization </a:t>
            </a:r>
            <a:r>
              <a:rPr lang="en"/>
              <a:t>(Pang, Lee, 2008)</a:t>
            </a:r>
          </a:p>
          <a:p>
            <a:pPr indent="-317500" lvl="1" marL="914400" rtl="0">
              <a:lnSpc>
                <a:spcPct val="115000"/>
              </a:lnSpc>
              <a:spcBef>
                <a:spcPts val="0"/>
              </a:spcBef>
              <a:spcAft>
                <a:spcPts val="1000"/>
              </a:spcAft>
              <a:buSzPts val="1400"/>
              <a:buChar char="➢"/>
            </a:pPr>
            <a:r>
              <a:rPr lang="en"/>
              <a:t>Typical motivating applications have been technologies </a:t>
            </a:r>
            <a:br>
              <a:rPr lang="en"/>
            </a:br>
            <a:r>
              <a:rPr lang="en"/>
              <a:t>that help consumers make purchase decisions.</a:t>
            </a:r>
          </a:p>
          <a:p>
            <a:pPr indent="-342900" lvl="0" marL="457200" rtl="0">
              <a:spcBef>
                <a:spcPts val="0"/>
              </a:spcBef>
              <a:spcAft>
                <a:spcPts val="1000"/>
              </a:spcAft>
              <a:buSzPts val="1800"/>
              <a:buChar char="❖"/>
            </a:pPr>
            <a:r>
              <a:rPr lang="en"/>
              <a:t>Web Mining</a:t>
            </a:r>
            <a:br>
              <a:rPr lang="en"/>
            </a:br>
            <a:r>
              <a:rPr i="1" lang="en" sz="800"/>
              <a:t>def: Web mining is the application of data mining techniques to discover patterns from the World Wide Web.</a:t>
            </a:r>
          </a:p>
          <a:p>
            <a:pPr indent="-317500" lvl="1" marL="914400" rtl="0">
              <a:spcBef>
                <a:spcPts val="0"/>
              </a:spcBef>
              <a:spcAft>
                <a:spcPts val="1000"/>
              </a:spcAft>
              <a:buSzPts val="1400"/>
              <a:buChar char="➢"/>
            </a:pPr>
            <a:r>
              <a:rPr lang="en"/>
              <a:t>Social Media allows large-scale availability of emotional text</a:t>
            </a:r>
          </a:p>
          <a:p>
            <a:pPr indent="-317500" lvl="1" marL="914400" rtl="0">
              <a:spcBef>
                <a:spcPts val="0"/>
              </a:spcBef>
              <a:spcAft>
                <a:spcPts val="1000"/>
              </a:spcAft>
              <a:buSzPts val="1400"/>
              <a:buChar char="➢"/>
            </a:pPr>
            <a:r>
              <a:rPr lang="en"/>
              <a:t>Opens possibilities to do much more than just make better decisions about products - better understand </a:t>
            </a:r>
            <a:r>
              <a:rPr i="1" lang="en" sz="1800">
                <a:latin typeface="Lobster"/>
                <a:ea typeface="Lobster"/>
                <a:cs typeface="Lobster"/>
                <a:sym typeface="Lobster"/>
              </a:rPr>
              <a:t>emotions </a:t>
            </a:r>
            <a:r>
              <a:rPr lang="en"/>
              <a:t>themselves </a:t>
            </a:r>
          </a:p>
        </p:txBody>
      </p:sp>
      <p:sp>
        <p:nvSpPr>
          <p:cNvPr id="80" name="Shape 80"/>
          <p:cNvSpPr txBox="1"/>
          <p:nvPr>
            <p:ph type="title"/>
          </p:nvPr>
        </p:nvSpPr>
        <p:spPr>
          <a:xfrm>
            <a:off x="311700" y="423275"/>
            <a:ext cx="8520600" cy="572700"/>
          </a:xfrm>
          <a:prstGeom prst="rect">
            <a:avLst/>
          </a:prstGeom>
        </p:spPr>
        <p:txBody>
          <a:bodyPr anchorCtr="0" anchor="t" bIns="91425" lIns="91425" rIns="91425" wrap="square" tIns="91425">
            <a:noAutofit/>
          </a:bodyPr>
          <a:lstStyle/>
          <a:p>
            <a:pPr lvl="0">
              <a:spcBef>
                <a:spcPts val="0"/>
              </a:spcBef>
              <a:buNone/>
            </a:pPr>
            <a:r>
              <a:rPr lang="en"/>
              <a:t>Background</a:t>
            </a:r>
          </a:p>
          <a:p>
            <a:pPr lvl="0" rtl="0">
              <a:spcBef>
                <a:spcPts val="0"/>
              </a:spcBef>
              <a:buNone/>
            </a:pPr>
            <a:r>
              <a:t/>
            </a:r>
            <a:endParaRPr/>
          </a:p>
        </p:txBody>
      </p:sp>
      <p:pic>
        <p:nvPicPr>
          <p:cNvPr id="81" name="Shape 81"/>
          <p:cNvPicPr preferRelativeResize="0"/>
          <p:nvPr/>
        </p:nvPicPr>
        <p:blipFill rotWithShape="1">
          <a:blip r:embed="rId4">
            <a:alphaModFix/>
          </a:blip>
          <a:srcRect b="0" l="0" r="0" t="0"/>
          <a:stretch/>
        </p:blipFill>
        <p:spPr>
          <a:xfrm>
            <a:off x="5703475" y="453325"/>
            <a:ext cx="3194350" cy="3064100"/>
          </a:xfrm>
          <a:prstGeom prst="rect">
            <a:avLst/>
          </a:prstGeom>
          <a:noFill/>
          <a:ln>
            <a:noFill/>
          </a:ln>
        </p:spPr>
      </p:pic>
      <p:pic>
        <p:nvPicPr>
          <p:cNvPr id="82" name="Shape 82"/>
          <p:cNvPicPr preferRelativeResize="0"/>
          <p:nvPr/>
        </p:nvPicPr>
        <p:blipFill>
          <a:blip r:embed="rId5">
            <a:alphaModFix/>
          </a:blip>
          <a:stretch>
            <a:fillRect/>
          </a:stretch>
        </p:blipFill>
        <p:spPr>
          <a:xfrm>
            <a:off x="7904000" y="4526860"/>
            <a:ext cx="351225" cy="263415"/>
          </a:xfrm>
          <a:prstGeom prst="rect">
            <a:avLst/>
          </a:prstGeom>
          <a:noFill/>
          <a:ln>
            <a:noFill/>
          </a:ln>
        </p:spPr>
      </p:pic>
      <p:pic>
        <p:nvPicPr>
          <p:cNvPr id="83" name="Shape 83"/>
          <p:cNvPicPr preferRelativeResize="0"/>
          <p:nvPr/>
        </p:nvPicPr>
        <p:blipFill>
          <a:blip r:embed="rId6">
            <a:alphaModFix/>
          </a:blip>
          <a:stretch>
            <a:fillRect/>
          </a:stretch>
        </p:blipFill>
        <p:spPr>
          <a:xfrm>
            <a:off x="7459974" y="4482950"/>
            <a:ext cx="351226" cy="351226"/>
          </a:xfrm>
          <a:prstGeom prst="rect">
            <a:avLst/>
          </a:prstGeom>
          <a:noFill/>
          <a:ln>
            <a:noFill/>
          </a:ln>
        </p:spPr>
      </p:pic>
      <p:pic>
        <p:nvPicPr>
          <p:cNvPr id="84" name="Shape 84"/>
          <p:cNvPicPr preferRelativeResize="0"/>
          <p:nvPr/>
        </p:nvPicPr>
        <p:blipFill>
          <a:blip r:embed="rId7">
            <a:alphaModFix/>
          </a:blip>
          <a:stretch>
            <a:fillRect/>
          </a:stretch>
        </p:blipFill>
        <p:spPr>
          <a:xfrm>
            <a:off x="8401450" y="4526852"/>
            <a:ext cx="323797" cy="263426"/>
          </a:xfrm>
          <a:prstGeom prst="rect">
            <a:avLst/>
          </a:prstGeom>
          <a:noFill/>
          <a:ln>
            <a:noFill/>
          </a:ln>
        </p:spPr>
      </p:pic>
      <p:pic>
        <p:nvPicPr>
          <p:cNvPr id="85" name="Shape 85"/>
          <p:cNvPicPr preferRelativeResize="0"/>
          <p:nvPr/>
        </p:nvPicPr>
        <p:blipFill>
          <a:blip r:embed="rId8">
            <a:alphaModFix/>
          </a:blip>
          <a:stretch>
            <a:fillRect/>
          </a:stretch>
        </p:blipFill>
        <p:spPr>
          <a:xfrm>
            <a:off x="7331049" y="3608074"/>
            <a:ext cx="769125" cy="764900"/>
          </a:xfrm>
          <a:prstGeom prst="rect">
            <a:avLst/>
          </a:prstGeom>
          <a:noFill/>
          <a:ln>
            <a:noFill/>
          </a:ln>
        </p:spPr>
      </p:pic>
      <p:pic>
        <p:nvPicPr>
          <p:cNvPr id="86" name="Shape 86"/>
          <p:cNvPicPr preferRelativeResize="0"/>
          <p:nvPr/>
        </p:nvPicPr>
        <p:blipFill>
          <a:blip r:embed="rId9">
            <a:alphaModFix/>
          </a:blip>
          <a:stretch>
            <a:fillRect/>
          </a:stretch>
        </p:blipFill>
        <p:spPr>
          <a:xfrm>
            <a:off x="7598921" y="3387763"/>
            <a:ext cx="1928851" cy="12055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Shape 91"/>
          <p:cNvPicPr preferRelativeResize="0"/>
          <p:nvPr/>
        </p:nvPicPr>
        <p:blipFill rotWithShape="1">
          <a:blip r:embed="rId3">
            <a:alphaModFix amt="23000"/>
          </a:blip>
          <a:srcRect b="13952" l="852" r="0" t="4547"/>
          <a:stretch/>
        </p:blipFill>
        <p:spPr>
          <a:xfrm>
            <a:off x="0" y="-381000"/>
            <a:ext cx="9144000" cy="5543821"/>
          </a:xfrm>
          <a:prstGeom prst="rect">
            <a:avLst/>
          </a:prstGeom>
          <a:noFill/>
          <a:ln>
            <a:noFill/>
          </a:ln>
        </p:spPr>
      </p:pic>
      <p:pic>
        <p:nvPicPr>
          <p:cNvPr id="92" name="Shape 92"/>
          <p:cNvPicPr preferRelativeResize="0"/>
          <p:nvPr/>
        </p:nvPicPr>
        <p:blipFill>
          <a:blip r:embed="rId4">
            <a:alphaModFix/>
          </a:blip>
          <a:stretch>
            <a:fillRect/>
          </a:stretch>
        </p:blipFill>
        <p:spPr>
          <a:xfrm>
            <a:off x="1244375" y="2969825"/>
            <a:ext cx="6960999" cy="4144299"/>
          </a:xfrm>
          <a:prstGeom prst="rect">
            <a:avLst/>
          </a:prstGeom>
          <a:noFill/>
          <a:ln>
            <a:noFill/>
          </a:ln>
        </p:spPr>
      </p:pic>
      <p:sp>
        <p:nvSpPr>
          <p:cNvPr id="93" name="Shape 93"/>
          <p:cNvSpPr txBox="1"/>
          <p:nvPr>
            <p:ph idx="1" type="body"/>
          </p:nvPr>
        </p:nvSpPr>
        <p:spPr>
          <a:xfrm>
            <a:off x="155850" y="220625"/>
            <a:ext cx="8832300" cy="3761700"/>
          </a:xfrm>
          <a:prstGeom prst="rect">
            <a:avLst/>
          </a:prstGeom>
          <a:effectLst>
            <a:outerShdw blurRad="242888" rotWithShape="0" algn="bl" dir="4440000" dist="57150">
              <a:srgbClr val="000000"/>
            </a:outerShdw>
          </a:effectLst>
        </p:spPr>
        <p:txBody>
          <a:bodyPr anchorCtr="0" anchor="t" bIns="91425" lIns="91425" rIns="91425" wrap="square" tIns="91425">
            <a:noAutofit/>
          </a:bodyPr>
          <a:lstStyle/>
          <a:p>
            <a:pPr indent="-317500" lvl="0" marL="457200" marR="0" rtl="0" algn="l">
              <a:lnSpc>
                <a:spcPct val="115000"/>
              </a:lnSpc>
              <a:spcBef>
                <a:spcPts val="0"/>
              </a:spcBef>
              <a:spcAft>
                <a:spcPts val="1000"/>
              </a:spcAft>
              <a:buSzPts val="1400"/>
              <a:buChar char="❖"/>
            </a:pPr>
            <a:r>
              <a:rPr lang="en" sz="1400"/>
              <a:t>P</a:t>
            </a:r>
            <a:r>
              <a:rPr lang="en" sz="1400"/>
              <a:t>roject aims to collect the world’s emotions to help people better understand themselves and others.</a:t>
            </a:r>
          </a:p>
          <a:p>
            <a:pPr indent="-317500" lvl="0" marL="457200" marR="0" rtl="0" algn="l">
              <a:lnSpc>
                <a:spcPct val="115000"/>
              </a:lnSpc>
              <a:spcBef>
                <a:spcPts val="0"/>
              </a:spcBef>
              <a:spcAft>
                <a:spcPts val="1000"/>
              </a:spcAft>
              <a:buSzPts val="1400"/>
              <a:buChar char="❖"/>
            </a:pPr>
            <a:r>
              <a:rPr lang="en" sz="1400"/>
              <a:t>We Feel Fine has been harvesting human feelings from a large number of weblogs. Every few minutes, the system searches the world’s newly posted blog entries for occurrences of the phrases “I feel” and </a:t>
            </a:r>
            <a:br>
              <a:rPr lang="en" sz="1400"/>
            </a:br>
            <a:r>
              <a:rPr lang="en" sz="1400"/>
              <a:t>“I am feeling”.</a:t>
            </a:r>
          </a:p>
          <a:p>
            <a:pPr indent="-317500" lvl="0" marL="457200" marR="0" rtl="0" algn="l">
              <a:lnSpc>
                <a:spcPct val="115000"/>
              </a:lnSpc>
              <a:spcBef>
                <a:spcPts val="0"/>
              </a:spcBef>
              <a:spcAft>
                <a:spcPts val="1000"/>
              </a:spcAft>
              <a:buSzPts val="1400"/>
              <a:buChar char="❖"/>
            </a:pPr>
            <a:r>
              <a:rPr lang="en" sz="1400"/>
              <a:t>When it finds such a phrase, it records the full sentence and identifies the “feeling” expressed in that sentence (e.g. sad, happy, depressed, etc.).</a:t>
            </a:r>
          </a:p>
          <a:p>
            <a:pPr indent="-317500" lvl="0" marL="457200" marR="0" rtl="0" algn="l">
              <a:lnSpc>
                <a:spcPct val="115000"/>
              </a:lnSpc>
              <a:spcBef>
                <a:spcPts val="0"/>
              </a:spcBef>
              <a:spcAft>
                <a:spcPts val="1000"/>
              </a:spcAft>
              <a:buSzPts val="1400"/>
              <a:buChar char="❖"/>
            </a:pPr>
            <a:r>
              <a:rPr lang="en" sz="1400"/>
              <a:t>The result is a database of several million feelings, increasing by 10,000 - 15,000 new feelings per day.</a:t>
            </a:r>
          </a:p>
          <a:p>
            <a:pPr indent="-317500" lvl="0" marL="457200" marR="0" rtl="0" algn="l">
              <a:lnSpc>
                <a:spcPct val="115000"/>
              </a:lnSpc>
              <a:spcBef>
                <a:spcPts val="0"/>
              </a:spcBef>
              <a:spcAft>
                <a:spcPts val="1000"/>
              </a:spcAft>
              <a:buSzPts val="1400"/>
              <a:buChar char="❖"/>
            </a:pPr>
            <a:r>
              <a:rPr lang="en" sz="1400"/>
              <a:t>Data visualizations that helps us understand emotions themselves.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Shape 98"/>
          <p:cNvPicPr preferRelativeResize="0"/>
          <p:nvPr/>
        </p:nvPicPr>
        <p:blipFill>
          <a:blip r:embed="rId3">
            <a:alphaModFix/>
          </a:blip>
          <a:stretch>
            <a:fillRect/>
          </a:stretch>
        </p:blipFill>
        <p:spPr>
          <a:xfrm>
            <a:off x="1" y="4"/>
            <a:ext cx="9144002" cy="8977971"/>
          </a:xfrm>
          <a:prstGeom prst="rect">
            <a:avLst/>
          </a:prstGeom>
          <a:noFill/>
          <a:ln>
            <a:noFill/>
          </a:ln>
          <a:effectLst>
            <a:outerShdw blurRad="57150" rotWithShape="0" algn="bl" dir="5400000" dist="19050">
              <a:srgbClr val="FFFFFF">
                <a:alpha val="7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Design Considerations</a:t>
            </a:r>
          </a:p>
          <a:p>
            <a:pPr lvl="0">
              <a:spcBef>
                <a:spcPts val="0"/>
              </a:spcBef>
              <a:buNone/>
            </a:pPr>
            <a:r>
              <a:t/>
            </a:r>
            <a:endParaRPr/>
          </a:p>
        </p:txBody>
      </p:sp>
      <p:sp>
        <p:nvSpPr>
          <p:cNvPr id="104" name="Shape 104"/>
          <p:cNvSpPr txBox="1"/>
          <p:nvPr>
            <p:ph idx="1" type="body"/>
          </p:nvPr>
        </p:nvSpPr>
        <p:spPr>
          <a:xfrm>
            <a:off x="311700" y="1850050"/>
            <a:ext cx="8520600" cy="34164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
              <a:t>A system framework which e</a:t>
            </a:r>
            <a:r>
              <a:rPr lang="en"/>
              <a:t>nables both a qualitative and statistical exploration of other people’s emotions.</a:t>
            </a:r>
          </a:p>
          <a:p>
            <a:pPr indent="-317500" lvl="1" marL="914400" rtl="0">
              <a:spcBef>
                <a:spcPts val="0"/>
              </a:spcBef>
              <a:spcAft>
                <a:spcPts val="0"/>
              </a:spcAft>
              <a:buSzPts val="1400"/>
              <a:buChar char="○"/>
            </a:pPr>
            <a:r>
              <a:rPr lang="en"/>
              <a:t>Statistical analyses to support a cognitive understanding of emotional patterns</a:t>
            </a:r>
          </a:p>
          <a:p>
            <a:pPr indent="-317500" lvl="1" marL="914400" rtl="0">
              <a:spcBef>
                <a:spcPts val="0"/>
              </a:spcBef>
              <a:buSzPts val="1400"/>
              <a:buChar char="○"/>
            </a:pPr>
            <a:r>
              <a:rPr lang="en"/>
              <a:t>Immersive interaction with individual stories to support a more visceral understanding of the nature of emotions.</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Design Considerations</a:t>
            </a:r>
          </a:p>
        </p:txBody>
      </p:sp>
      <p:sp>
        <p:nvSpPr>
          <p:cNvPr id="110" name="Shape 11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lnSpc>
                <a:spcPct val="150000"/>
              </a:lnSpc>
              <a:spcBef>
                <a:spcPts val="0"/>
              </a:spcBef>
              <a:spcAft>
                <a:spcPts val="0"/>
              </a:spcAft>
              <a:buClr>
                <a:srgbClr val="FFFFFF"/>
              </a:buClr>
              <a:buSzPts val="1800"/>
              <a:buFont typeface="Average"/>
              <a:buChar char="●"/>
            </a:pPr>
            <a:r>
              <a:rPr lang="en">
                <a:solidFill>
                  <a:srgbClr val="FFFFFF"/>
                </a:solidFill>
              </a:rPr>
              <a:t>Sentence-level analysis: People often express emotions at the sentence level</a:t>
            </a:r>
          </a:p>
          <a:p>
            <a:pPr indent="-342900" lvl="0" marL="457200" rtl="0">
              <a:lnSpc>
                <a:spcPct val="150000"/>
              </a:lnSpc>
              <a:spcBef>
                <a:spcPts val="0"/>
              </a:spcBef>
              <a:spcAft>
                <a:spcPts val="0"/>
              </a:spcAft>
              <a:buClr>
                <a:srgbClr val="FFFFFF"/>
              </a:buClr>
              <a:buSzPts val="1800"/>
              <a:buFont typeface="Average"/>
              <a:buChar char="●"/>
            </a:pPr>
            <a:r>
              <a:rPr lang="en">
                <a:solidFill>
                  <a:srgbClr val="FFFFFF"/>
                </a:solidFill>
              </a:rPr>
              <a:t>Indexing context: providing context to emotions such as Age, Gender, Weather, Location, Date. </a:t>
            </a:r>
          </a:p>
          <a:p>
            <a:pPr indent="-342900" lvl="0" marL="457200" rtl="0">
              <a:lnSpc>
                <a:spcPct val="150000"/>
              </a:lnSpc>
              <a:spcBef>
                <a:spcPts val="0"/>
              </a:spcBef>
              <a:spcAft>
                <a:spcPts val="0"/>
              </a:spcAft>
              <a:buClr>
                <a:srgbClr val="FFFFFF"/>
              </a:buClr>
              <a:buSzPts val="1800"/>
              <a:buFont typeface="Average"/>
              <a:buChar char="●"/>
            </a:pPr>
            <a:r>
              <a:rPr lang="en">
                <a:solidFill>
                  <a:srgbClr val="FFFFFF"/>
                </a:solidFill>
              </a:rPr>
              <a:t>De-emphasizing ranking: Sentiment data are hard to rank</a:t>
            </a:r>
          </a:p>
          <a:p>
            <a:pPr indent="-342900" lvl="0" marL="457200" rtl="0">
              <a:lnSpc>
                <a:spcPct val="150000"/>
              </a:lnSpc>
              <a:spcBef>
                <a:spcPts val="0"/>
              </a:spcBef>
              <a:spcAft>
                <a:spcPts val="0"/>
              </a:spcAft>
              <a:buClr>
                <a:schemeClr val="dk1"/>
              </a:buClr>
              <a:buSzPts val="1800"/>
              <a:buFont typeface="Arial"/>
              <a:buChar char="●"/>
            </a:pPr>
            <a:r>
              <a:rPr lang="en">
                <a:solidFill>
                  <a:schemeClr val="dk1"/>
                </a:solidFill>
              </a:rPr>
              <a:t>Emphasizing browsing and summarization</a:t>
            </a:r>
          </a:p>
          <a:p>
            <a:pPr indent="-342900" lvl="0" marL="457200" rtl="0">
              <a:lnSpc>
                <a:spcPct val="150000"/>
              </a:lnSpc>
              <a:spcBef>
                <a:spcPts val="0"/>
              </a:spcBef>
              <a:spcAft>
                <a:spcPts val="0"/>
              </a:spcAft>
              <a:buClr>
                <a:srgbClr val="FFFFFF"/>
              </a:buClr>
              <a:buSzPts val="1800"/>
              <a:buFont typeface="Arial"/>
              <a:buChar char="●"/>
            </a:pPr>
            <a:r>
              <a:rPr lang="en">
                <a:solidFill>
                  <a:srgbClr val="FFFFFF"/>
                </a:solidFill>
              </a:rPr>
              <a:t>Visualizations that reflect the data</a:t>
            </a:r>
          </a:p>
          <a:p>
            <a:pPr indent="-342900" lvl="0" marL="457200" rtl="0">
              <a:lnSpc>
                <a:spcPct val="150000"/>
              </a:lnSpc>
              <a:spcBef>
                <a:spcPts val="0"/>
              </a:spcBef>
              <a:spcAft>
                <a:spcPts val="0"/>
              </a:spcAft>
              <a:buClr>
                <a:srgbClr val="FFFFFF"/>
              </a:buClr>
              <a:buSzPts val="1800"/>
              <a:buFont typeface="Average"/>
              <a:buChar char="●"/>
            </a:pPr>
            <a:r>
              <a:rPr lang="en">
                <a:solidFill>
                  <a:srgbClr val="FFFFFF"/>
                </a:solidFill>
              </a:rPr>
              <a:t>Direct Access to the Data: provide easy-to-access API</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Architecture</a:t>
            </a:r>
          </a:p>
        </p:txBody>
      </p:sp>
      <p:pic>
        <p:nvPicPr>
          <p:cNvPr id="116" name="Shape 116"/>
          <p:cNvPicPr preferRelativeResize="0"/>
          <p:nvPr/>
        </p:nvPicPr>
        <p:blipFill>
          <a:blip r:embed="rId3">
            <a:alphaModFix/>
          </a:blip>
          <a:stretch>
            <a:fillRect/>
          </a:stretch>
        </p:blipFill>
        <p:spPr>
          <a:xfrm>
            <a:off x="304800" y="1170125"/>
            <a:ext cx="2688834" cy="3820975"/>
          </a:xfrm>
          <a:prstGeom prst="rect">
            <a:avLst/>
          </a:prstGeom>
          <a:noFill/>
          <a:ln>
            <a:noFill/>
          </a:ln>
        </p:spPr>
      </p:pic>
      <p:pic>
        <p:nvPicPr>
          <p:cNvPr id="117" name="Shape 117"/>
          <p:cNvPicPr preferRelativeResize="0"/>
          <p:nvPr/>
        </p:nvPicPr>
        <p:blipFill>
          <a:blip r:embed="rId4">
            <a:alphaModFix/>
          </a:blip>
          <a:stretch>
            <a:fillRect/>
          </a:stretch>
        </p:blipFill>
        <p:spPr>
          <a:xfrm>
            <a:off x="3890225" y="2339763"/>
            <a:ext cx="4517825" cy="1481700"/>
          </a:xfrm>
          <a:prstGeom prst="rect">
            <a:avLst/>
          </a:prstGeom>
          <a:noFill/>
          <a:ln>
            <a:noFill/>
          </a:ln>
        </p:spPr>
      </p:pic>
      <p:cxnSp>
        <p:nvCxnSpPr>
          <p:cNvPr id="118" name="Shape 118"/>
          <p:cNvCxnSpPr/>
          <p:nvPr/>
        </p:nvCxnSpPr>
        <p:spPr>
          <a:xfrm rot="10800000">
            <a:off x="957650" y="1473525"/>
            <a:ext cx="3074100" cy="937500"/>
          </a:xfrm>
          <a:prstGeom prst="straightConnector1">
            <a:avLst/>
          </a:prstGeom>
          <a:noFill/>
          <a:ln cap="flat" cmpd="sng" w="38100">
            <a:solidFill>
              <a:srgbClr val="FF0000"/>
            </a:solidFill>
            <a:prstDash val="solid"/>
            <a:round/>
            <a:headEnd len="lg" w="lg" type="none"/>
            <a:tailEnd len="lg" w="lg" type="triangle"/>
          </a:ln>
        </p:spPr>
      </p:cxn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