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25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31fca6c66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31fca6c66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31fca6c6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31fca6c6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3b84445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3b844458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31fca6c6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31fca6c6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31fca6c6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31fca6c6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31fca6c6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31fca6c6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31fca6c6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31fca6c6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31fca6c66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31fca6c66_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Rajendra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The deep learning CNN outperforms the average of the dermatologists at skin cancer classification using photographic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dermoscopic images. CNN is tested against at least 21 dermatologists at carcinoma and melanoma recognition. For each test, previously unseen, biopsy-proven images of lesions are displayed, and dermatologists are asked if they would: biopsy/treat the lesion or reassure the patient.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Sensitivity, the true positive rate, and specificity, the true negative rate, measure performance.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dermatologist outputs a single prediction per image and is thus represented by a single red point. The green points are the average of the dermatologists for each task. The CNN outputs a malignancy probability P per image.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fixed a threshold probability t such that the prediction ŷ for any image is ŷ = P ≥ t, and the blue curve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drawn by sweeping t in the interval 0–1. The AUC is the CNN’s measure of performance, with a maximum value of 1.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CNN achieves superior performance to a dermatologist if the sensitivity–specificity point of the dermatologist lies below the blue curve, which most do.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Epidermal test: 65 keratinocyte carcinomas and 70 benign seborrheic keratoses.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Melanocytic test: 33 malignant melanomas and 97 benign nevi. A second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melanocytic test using dermoscopic images is displayed for comparison: 71 malignant and 40 benign.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slight performance decrease reflects differences in the difficulty of the images tested rather than the diagnostic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accuracies of visual versus dermoscopic examination.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3b844458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3b844458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Saliency maps for example images from each of the nine clinical disease classes of the second validation.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Saliency maps show the pixel gradients with respect to the CNN’s loss function.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see clear correlation between the lesions themselves and the saliency maps.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 with a single lesion (a–f) tend to exhibit tight saliency maps centred around the lesion.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 with spreading lesions (g–i) exhibit saliency maps that similarly occupy multiple points of interest in the images.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31fca6c66_3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31fca6c66_3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Rajendra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they showed ninefold cross-validation classification accuracy with 127,463 images organized in two different strategies.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each fold, a different ninth of the dataset is used for validation, and the rest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used for training. Reported values are the mean and standard deviation of the validation accuracy across all n = 9 folds. These images are labelled by dermatologists, not necessarily through biopsy;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meaning that this metric is not as rigorous as one with biopsy-proven images. Thus we only compare to two dermatologists as a means to validate that the algorithm is learning relevant information.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a, Three-way classification accuracy comparison between algorithms and dermatologists. The dermatologists are tested on 180 random images from the validation set—60 per class. The three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 used are first-level nodes of our taxonomy. A CNN trained directly on these three classes also achieves inferior performance to one trained with our partitioning algorithm (PA).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b, Nine-way classification accuracy comparison between algorithms and dermatologists. The dermatologists are tested on 180 random images from the validation set—20 per class. The nine classes used are the second-level nodes of our taxonomy. A CNN trained directly on these nine classes achieves inferior performance to one trained with our partitioning algorithm.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1fca6c66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1fca6c66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3b844458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3b8444581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31fca6c66_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31fca6c66_3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3b844458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3b844458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39ddc81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39ddc81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39ddc81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39ddc81f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31fca6c66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31fca6c66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1fca6c66_3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1fca6c66_3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39ddc81f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39ddc81f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1fca6c66_3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1fca6c66_3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-75950"/>
            <a:ext cx="8520600" cy="14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CS548 Fall 2018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Artificial Neural Networks and Deep Learning </a:t>
            </a:r>
            <a:endParaRPr sz="3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024575" y="2382925"/>
            <a:ext cx="6613500" cy="19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Showcasing work by 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A. Esteva, B. Kuprel, R. Novoa, K. Ko, S. Swetter,         H. Blau, S. thrun 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on 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“Dermatologist-level classification of skin cancer with deep neural networks”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" name="Google Shape;56;p13"/>
          <p:cNvSpPr txBox="1"/>
          <p:nvPr/>
        </p:nvSpPr>
        <p:spPr>
          <a:xfrm>
            <a:off x="888375" y="1446288"/>
            <a:ext cx="7250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Showcase by Serdarcan Dilbaz, Ricardo Flores, Rajendra Kante, Ashley Elizabeth Lutz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t="19643" b="19350"/>
          <a:stretch/>
        </p:blipFill>
        <p:spPr>
          <a:xfrm>
            <a:off x="6891700" y="3769438"/>
            <a:ext cx="2252300" cy="137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13" y="1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CNNs work well in image recognition tasks</a:t>
            </a:r>
            <a:r>
              <a:rPr lang="en" sz="3000"/>
              <a:t>	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8306100" y="3911700"/>
            <a:ext cx="8379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6. Feature Learning in CNNs [9]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r="891"/>
          <a:stretch/>
        </p:blipFill>
        <p:spPr>
          <a:xfrm>
            <a:off x="138450" y="591125"/>
            <a:ext cx="8231026" cy="45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263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Main Steps: Input + Convolution + Maxpool + Classification + output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25" y="1397225"/>
            <a:ext cx="8864751" cy="29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737288" y="4404950"/>
            <a:ext cx="746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7. Convolutional Neural Network with 2 Conv. Layers [10]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339825"/>
            <a:ext cx="4170900" cy="3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</a:rPr>
              <a:t>Convolutional</a:t>
            </a:r>
            <a:r>
              <a:rPr lang="en" sz="3200">
                <a:solidFill>
                  <a:srgbClr val="FFFFFF"/>
                </a:solidFill>
              </a:rPr>
              <a:t> layers(filters) are able to detect patterns (</a:t>
            </a:r>
            <a:r>
              <a:rPr lang="en" sz="3200"/>
              <a:t>edges, </a:t>
            </a:r>
            <a:r>
              <a:rPr lang="en" sz="3200">
                <a:solidFill>
                  <a:srgbClr val="FFFFFF"/>
                </a:solidFill>
              </a:rPr>
              <a:t>shape, texture, corners) 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-518625" y="4188525"/>
            <a:ext cx="535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8. Filters Applied to Image by CNN [11]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475" y="155534"/>
            <a:ext cx="4248650" cy="483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238050" y="182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Convolutional</a:t>
            </a:r>
            <a:r>
              <a:rPr lang="en" sz="3000">
                <a:solidFill>
                  <a:srgbClr val="FFFFFF"/>
                </a:solidFill>
              </a:rPr>
              <a:t> layers(filters) are able to detect patterns (shape, texture, edges, corners) 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837900" y="4568875"/>
            <a:ext cx="746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9. Operation of the Convolutional Layer [10]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525" y="1439577"/>
            <a:ext cx="7198950" cy="31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MaxPool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1260100"/>
            <a:ext cx="69342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837900" y="4442950"/>
            <a:ext cx="746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10. Operation of the MaxPool Layer [10]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GoogleNet Inception v3 CNN architecture 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8425"/>
            <a:ext cx="9144001" cy="33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/>
        </p:nvSpPr>
        <p:spPr>
          <a:xfrm>
            <a:off x="837900" y="4570800"/>
            <a:ext cx="746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11. CNN Architecture [1]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13" y="107175"/>
            <a:ext cx="8099124" cy="464103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1887750" y="4600925"/>
            <a:ext cx="53685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12. Visualization of 4 Disease Class Representations, [1]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0632"/>
            <a:ext cx="9144000" cy="320224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2166725" y="3990700"/>
            <a:ext cx="51318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13. Deep learning algorithm outperforming the dermatologists </a:t>
            </a:r>
            <a:r>
              <a:rPr lang="en" sz="1200">
                <a:solidFill>
                  <a:schemeClr val="dk1"/>
                </a:solidFill>
              </a:rPr>
              <a:t> [1] Decision Threshold is varied from 0 to 1 to produce curves above.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235500" y="-12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26" y="552850"/>
            <a:ext cx="7933575" cy="42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960700" y="4524100"/>
            <a:ext cx="76431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14. Saliency maps for nine example images from the second validation strategy </a:t>
            </a:r>
            <a:r>
              <a:rPr lang="en" sz="1200">
                <a:solidFill>
                  <a:schemeClr val="dk1"/>
                </a:solidFill>
              </a:rPr>
              <a:t> [1]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235500" y="166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2242925" y="3738900"/>
            <a:ext cx="48234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Figure 15. Effectiveness of CNN with partitioning algorithm (CNN-PA) on par with dermatologists </a:t>
            </a:r>
            <a:r>
              <a:rPr lang="en" sz="1200">
                <a:solidFill>
                  <a:schemeClr val="dk1"/>
                </a:solidFill>
              </a:rPr>
              <a:t> [1]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98" y="1099177"/>
            <a:ext cx="8886299" cy="26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15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0" y="76547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91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9D9D9"/>
                </a:solidFill>
              </a:rPr>
              <a:t>[1]	A. Esteva, B. Kuprel, R. A. Novoa, J. Ko, S. M. Swetter, H. M. Blau, and S. Thrun, “Dermatologist-level classification of skin cancer with deep neural networks,” Nature, vol. 542, pp. 115–118, Feb. 2017.</a:t>
            </a:r>
            <a:endParaRPr sz="1300">
              <a:solidFill>
                <a:srgbClr val="D9D9D9"/>
              </a:solidFill>
            </a:endParaRPr>
          </a:p>
          <a:p>
            <a:pPr marL="9144" lvl="0" indent="-914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</a:rPr>
              <a:t>[2]	“Info Centre,” Spotscreen – Onsite Skin Cancer Checks and Health Programs. [Online]. Available: https://www.spotscreen.com.au/info-centre/skin-cancer-information/skin-cancer-facts/. [Accessed: 07-Oct-2018].</a:t>
            </a:r>
            <a:endParaRPr sz="1300">
              <a:solidFill>
                <a:srgbClr val="CCCCCC"/>
              </a:solidFill>
            </a:endParaRPr>
          </a:p>
          <a:p>
            <a:pPr marL="9144" lvl="0" indent="-914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9D9D9"/>
                </a:solidFill>
              </a:rPr>
              <a:t>[3]	“Skin Cancer Foundation,” Squamous Cell Carcinoma (SCC) - SkinCancer.org. [Online]. Available: https://www.skincancer.org/publications/the-melanoma-letter/summer-2014-vol-32-no-2/men. [Accessed: 05-Oct-2018].</a:t>
            </a:r>
            <a:endParaRPr sz="1300">
              <a:solidFill>
                <a:srgbClr val="D9D9D9"/>
              </a:solidFill>
            </a:endParaRPr>
          </a:p>
          <a:p>
            <a:pPr marL="9144" lvl="0" indent="-914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9D9D9"/>
                </a:solidFill>
              </a:rPr>
              <a:t>[4]	“Skin Cancer Foundation,” Squamous Cell Carcinoma (SCC) - SkinCancer.org. [Online]. Available: https://www.skincancer.org/skin-cancer-information/skin-cancer-facts. [Accessed: 05-Oct-2018].</a:t>
            </a:r>
            <a:endParaRPr sz="1300">
              <a:solidFill>
                <a:srgbClr val="D9D9D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9D9D9"/>
                </a:solidFill>
              </a:rPr>
              <a:t>[5]	Anthony Cuthbertson Digital Writer of the Year, “New wave of health apps could help you skip the GP altogether and refer you directly to a specialist,” International Business Times UK, 11-Aug-2015. [Online]. Available: https://www.ibtimes.co.uk/can-smartphones-replace-your-gp-new-medtech-apps-put-specialist-knowledge-patients-pockets-1513588. [Accessed: 05-Oct-2018].</a:t>
            </a:r>
            <a:endParaRPr sz="1300">
              <a:solidFill>
                <a:srgbClr val="D9D9D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D9D9D9"/>
                </a:solidFill>
              </a:rPr>
              <a:t>[6]	Vanhoucke, Vincent, Sergey, Jonathon, and Zbigniew, “Rethinking the Inception Architecture for Computer Vision,” [astro-ph/0005112] A Determination of the Hubble Constant from Cepheid Distances and a Model of the Local Peculiar Velocity Field, 11-Dec-2015. [Online]. Available: https://arxiv.org/abs/1512.00567. [Accessed: 05-Oct-2018].</a:t>
            </a:r>
            <a:endParaRPr sz="1300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The paper demonstrate the effectiveness of deep learning in dermatology</a:t>
            </a:r>
            <a:endParaRPr>
              <a:solidFill>
                <a:srgbClr val="F3F3F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No preprocessing of the images, reducing the cost of analysis</a:t>
            </a:r>
            <a:endParaRPr>
              <a:solidFill>
                <a:srgbClr val="F3F3F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">
                <a:solidFill>
                  <a:srgbClr val="F3F3F3"/>
                </a:solidFill>
              </a:rPr>
              <a:t>Future applications to smartphone detection</a:t>
            </a:r>
            <a:endParaRPr>
              <a:solidFill>
                <a:srgbClr val="F3F3F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>
                <a:solidFill>
                  <a:srgbClr val="EFEFEF"/>
                </a:solidFill>
              </a:rPr>
              <a:t>The IEEE International Symposium on Biomedical Imaging (ISBI) 2017 challenge was Skin Lesion Analysis Towards Melanoma Detection [12].</a:t>
            </a:r>
            <a:endParaRPr>
              <a:solidFill>
                <a:srgbClr val="EFEFE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>
                <a:solidFill>
                  <a:srgbClr val="EFEFEF"/>
                </a:solidFill>
              </a:rPr>
              <a:t>The dataset ISBI 2017 contained 20,000 images. This paper utilized more than 6 times clinical images.</a:t>
            </a:r>
            <a:endParaRPr>
              <a:solidFill>
                <a:srgbClr val="EFEFE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>
                <a:solidFill>
                  <a:srgbClr val="EFEFEF"/>
                </a:solidFill>
              </a:rPr>
              <a:t>The deep CNN in this paper outperformed the classifiers submitted to the ISBI 2017 challenge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4563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4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9D9D9"/>
                </a:solidFill>
              </a:rPr>
              <a:t>[7]	C. Vasile, “The Smartphone Threat Is Bogus: Digital Cameras Are Here to Stay,” softpedia, 12-Sep-2014. [Online]. Available: https://news.softpedia.com/news/The-Smartphone-Threat-is-Bogus-Digital-Cameras-Are-Here-to-Stay-458710.shtml#sgal_0. [Accessed: 09-Oct-2018].</a:t>
            </a:r>
            <a:endParaRPr sz="1300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</a:rPr>
              <a:t>[8]	A. Dertat, “Applied Deep Learning - Part 1: Artificial Neural Networks,” Towards Data Science, 08-Aug-2017. [Online]. Available: https://towardsdatascience.com/applied-deep-learning-part-1-artificial-neural-networks-d7834f67a4f6. [Accessed: 05-Oct-2018].</a:t>
            </a:r>
            <a:endParaRPr sz="1300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</a:rPr>
              <a:t>[9]	D. Akagi, “A Primer on Deep Learning,” DataRobot Blog. [Online]. Available: https://blog.datarobot.com/a-primer-on-deep-learning. [Accessed: 09-Oct-2018].</a:t>
            </a:r>
            <a:endParaRPr sz="1300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</a:rPr>
              <a:t>[10]	“ML Practicum: Image Classification  |  Machine Learning Practica  |  Google Developers,” Google. [Online]. Available: https://developers.google.com/machine-learning/practica/image-classification/convolutional-neural-networks. [Accessed: 05-Oct-2018].</a:t>
            </a:r>
            <a:endParaRPr sz="1300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CCCCC"/>
                </a:solidFill>
              </a:rPr>
              <a:t>[11]	Understanding of Convolutional Neural Network (CNN) — Deep Learning. [Online]. Available: https://medium.com/@RaghavPrabhu/understanding-of-convolutional-neural-network-cnn-deep-learning-99760835f148. [Accessed: 10-Oct-2018].</a:t>
            </a:r>
            <a:endParaRPr sz="1300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CCCCCC"/>
                </a:solidFill>
              </a:rPr>
              <a:t>[12]	N. c codella, david gutman, emre celebi, brian helba, michael marchetti, and stephen dusza, “SKIN LESION ANALYSIS TOWARD MELANOMA DETECTION: A CHALLENGE AT THE 2017 INTERNATIONAL SYMPOSIUM ON BIOMEDICAL IMAGING (ISBI), HOSTED BY THE INTERNATIONAL SKIN IMAGING COLLABORATION (ISIC),” ARXIV, Oct. 2017.</a:t>
            </a:r>
            <a:endParaRPr sz="1300">
              <a:solidFill>
                <a:srgbClr val="CCCC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202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1840425" y="4521625"/>
            <a:ext cx="57345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Figure 1. Skin Cancer Facts [2]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875" y="870137"/>
            <a:ext cx="5034250" cy="35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154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727125"/>
            <a:ext cx="8403000" cy="23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              Traditional skin cancer diagnoses are made primarily on visual intuition by the clinician with sup</a:t>
            </a:r>
            <a:r>
              <a:rPr lang="en" sz="1400">
                <a:solidFill>
                  <a:srgbClr val="B7B7B7"/>
                </a:solidFill>
              </a:rPr>
              <a:t>plemental procedures (dermoscopy, biopsy) if needed</a:t>
            </a:r>
            <a:endParaRPr sz="1400">
              <a:solidFill>
                <a:srgbClr val="B7B7B7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B7B7B7"/>
                </a:solidFill>
              </a:rPr>
              <a:t>Without profe</a:t>
            </a:r>
            <a:r>
              <a:rPr lang="en" sz="1400"/>
              <a:t>ssional intuition skin cancer is extremely difficult to distinguish from typical imperfections in the skin</a:t>
            </a:r>
            <a:endParaRPr sz="1400">
              <a:solidFill>
                <a:srgbClr val="43434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Many people do not end up seeking medical attention for a spot/mole until the cancer has       already progressed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Melanoma diagnoses [4]: </a:t>
            </a:r>
            <a:endParaRPr sz="140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Early Stage  = 99% 5 year survival rate</a:t>
            </a:r>
            <a:endParaRPr sz="140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Late Stage = 14% 5 year survival rate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	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825" y="2063825"/>
            <a:ext cx="4018151" cy="27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747800" y="4810275"/>
            <a:ext cx="55794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Figure 2. Survival Probability vs Survival Time in months [3]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4075"/>
            <a:ext cx="8299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Convolutional Neural Networks (CNNs) and Early Detection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87900" y="1313400"/>
            <a:ext cx="49506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By training on vast image datasets, deep CNN was able to match the performance of dermatologists [1]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Reliable skin cancer classifier can provide low-cost universal access to vital diagnostics packaged into a smartphone application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Individuals could determine whether or not a mole requires medical attention in the privacy of their own home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700" y="1523973"/>
            <a:ext cx="3321899" cy="20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4285950" y="3663400"/>
            <a:ext cx="55794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Figure 3. View of a Mole from Smartphone [5]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Dataset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094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129,450 Dermatologist-labeled clinical images examined and diagnosed by 21 board-certified dermatologists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100 x larger than any previous dataset used for this purpose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2,032 different diseases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364775" y="3787725"/>
            <a:ext cx="4779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Figure 4. Image Variability in Images taken by Different Smartphone Cameras [7]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775" y="1099405"/>
            <a:ext cx="4779226" cy="268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- Preprocessing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 preprocessing of the images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127,463 images </a:t>
            </a:r>
            <a:r>
              <a:rPr lang="en" dirty="0" smtClean="0"/>
              <a:t>for training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Test set of 1,942 images for measuring model performance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9-fold cross validation: </a:t>
            </a:r>
            <a:r>
              <a:rPr lang="en" dirty="0" smtClean="0"/>
              <a:t>14,163 </a:t>
            </a:r>
            <a:r>
              <a:rPr lang="en" dirty="0"/>
              <a:t>for </a:t>
            </a:r>
            <a:r>
              <a:rPr lang="en" dirty="0" smtClean="0"/>
              <a:t>cross-validation testing and 113,300 </a:t>
            </a:r>
            <a:r>
              <a:rPr lang="en" dirty="0"/>
              <a:t>for </a:t>
            </a:r>
            <a:r>
              <a:rPr lang="en" dirty="0" smtClean="0"/>
              <a:t>model training </a:t>
            </a:r>
            <a:r>
              <a:rPr lang="en" dirty="0"/>
              <a:t>in each folding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GoogleNet Inception v3 CNN architecture that is pretrained on 1.28 million images is used to initialize of the deep CNN (transfer learning) [6]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- Preprocessing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3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2,032 skin diseases (Dermal Angiosarcoma, Melanoma etc.) are organized based on visual and clinical similarity of diseases into a tree-structured taxonomy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Diseases are partitioned into three classes. The first-level nodes represent benign lesions, malignant lesions, and non-neoplastic lesions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2469025" y="4633475"/>
            <a:ext cx="7347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Figure  5. Schematic illustration of the taxonomy [1]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311" y="1171626"/>
            <a:ext cx="4010727" cy="33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1275</Words>
  <Application>Microsoft Office PowerPoint</Application>
  <PresentationFormat>On-screen Show (16:9)</PresentationFormat>
  <Paragraphs>109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Simple Dark</vt:lpstr>
      <vt:lpstr>CS548 Fall 2018 Artificial Neural Networks and Deep Learning </vt:lpstr>
      <vt:lpstr>References</vt:lpstr>
      <vt:lpstr>PowerPoint Presentation</vt:lpstr>
      <vt:lpstr>Motivation</vt:lpstr>
      <vt:lpstr>Motivation</vt:lpstr>
      <vt:lpstr>Convolutional Neural Networks (CNNs) and Early Detection</vt:lpstr>
      <vt:lpstr>Dataset</vt:lpstr>
      <vt:lpstr>Methodology - Preprocessing</vt:lpstr>
      <vt:lpstr>Methodology - Preprocessing </vt:lpstr>
      <vt:lpstr>CNNs work well in image recognition tasks </vt:lpstr>
      <vt:lpstr>Main Steps: Input + Convolution + Maxpool + Classification + output</vt:lpstr>
      <vt:lpstr>Convolutional layers(filters) are able to detect patterns (edges, shape, texture, corners) </vt:lpstr>
      <vt:lpstr>Convolutional layers(filters) are able to detect patterns (shape, texture, edges, corners) </vt:lpstr>
      <vt:lpstr>MaxPool</vt:lpstr>
      <vt:lpstr>GoogleNet Inception v3 CNN architecture </vt:lpstr>
      <vt:lpstr>PowerPoint Presentation</vt:lpstr>
      <vt:lpstr>Results</vt:lpstr>
      <vt:lpstr>Results</vt:lpstr>
      <vt:lpstr>Results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CS548 Fall 2018 Artificial Neural Networks and Deep Learning </dc:title>
  <cp:lastModifiedBy>Ruiz</cp:lastModifiedBy>
  <cp:revision>1</cp:revision>
  <dcterms:modified xsi:type="dcterms:W3CDTF">2018-10-23T18:54:19Z</dcterms:modified>
</cp:coreProperties>
</file>